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0AB39-6668-2C4E-BA2E-59CD782FA698}" v="16" dt="2025-10-13T08:38:22.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3"/>
    <p:restoredTop sz="94694"/>
  </p:normalViewPr>
  <p:slideViewPr>
    <p:cSldViewPr snapToGrid="0">
      <p:cViewPr varScale="1">
        <p:scale>
          <a:sx n="121" d="100"/>
          <a:sy n="121" d="100"/>
        </p:scale>
        <p:origin x="2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10/28/25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87746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10/28/25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583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10/28/25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2137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10/28/25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0468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10/28/25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8045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10/28/25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0996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10/28/25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4630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10/28/25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73457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10/28/25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3018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10/28/25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664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10/28/25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053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10/28/25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75020565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sqPSVzniabv2fOe7DQ-CPyD6MXZje2f2?usp=sharing"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Pen placed on top of a signature line">
            <a:extLst>
              <a:ext uri="{FF2B5EF4-FFF2-40B4-BE49-F238E27FC236}">
                <a16:creationId xmlns:a16="http://schemas.microsoft.com/office/drawing/2014/main" id="{C88534BB-DD70-9D7C-24DE-49CCDBF86247}"/>
              </a:ext>
            </a:extLst>
          </p:cNvPr>
          <p:cNvPicPr>
            <a:picLocks noChangeAspect="1"/>
          </p:cNvPicPr>
          <p:nvPr/>
        </p:nvPicPr>
        <p:blipFill>
          <a:blip r:embed="rId2"/>
          <a:srcRect b="15730"/>
          <a:stretch>
            <a:fillRect/>
          </a:stretch>
        </p:blipFill>
        <p:spPr>
          <a:xfrm>
            <a:off x="-1"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60000">
                <a:schemeClr val="bg1">
                  <a:alpha val="3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718F9760-5412-7DDE-BC35-C0F71438AAE4}"/>
              </a:ext>
            </a:extLst>
          </p:cNvPr>
          <p:cNvSpPr>
            <a:spLocks noGrp="1"/>
          </p:cNvSpPr>
          <p:nvPr>
            <p:ph type="ctrTitle"/>
          </p:nvPr>
        </p:nvSpPr>
        <p:spPr>
          <a:xfrm>
            <a:off x="320038" y="255829"/>
            <a:ext cx="8729369" cy="1201429"/>
          </a:xfrm>
        </p:spPr>
        <p:txBody>
          <a:bodyPr anchor="t">
            <a:noAutofit/>
          </a:bodyPr>
          <a:lstStyle/>
          <a:p>
            <a:pPr>
              <a:lnSpc>
                <a:spcPct val="100000"/>
              </a:lnSpc>
            </a:pPr>
            <a:r>
              <a:rPr lang="en-US" sz="3600" dirty="0"/>
              <a:t>"Your Honor, ChatGPT Made Me Do It”</a:t>
            </a:r>
            <a:br>
              <a:rPr lang="en-US" sz="3600" dirty="0"/>
            </a:br>
            <a:r>
              <a:rPr lang="en-US" sz="3600" dirty="0"/>
              <a:t>The New Ethics Crisis in Law</a:t>
            </a:r>
          </a:p>
        </p:txBody>
      </p:sp>
      <p:sp>
        <p:nvSpPr>
          <p:cNvPr id="3" name="Subtitle 2">
            <a:extLst>
              <a:ext uri="{FF2B5EF4-FFF2-40B4-BE49-F238E27FC236}">
                <a16:creationId xmlns:a16="http://schemas.microsoft.com/office/drawing/2014/main" id="{52EF3DCE-613E-6D5D-E0B4-8FC4F1BBED52}"/>
              </a:ext>
            </a:extLst>
          </p:cNvPr>
          <p:cNvSpPr>
            <a:spLocks noGrp="1"/>
          </p:cNvSpPr>
          <p:nvPr>
            <p:ph type="subTitle" idx="1"/>
          </p:nvPr>
        </p:nvSpPr>
        <p:spPr>
          <a:xfrm>
            <a:off x="2557261" y="1479654"/>
            <a:ext cx="3538728" cy="960120"/>
          </a:xfrm>
        </p:spPr>
        <p:txBody>
          <a:bodyPr anchor="t">
            <a:normAutofit/>
          </a:bodyPr>
          <a:lstStyle/>
          <a:p>
            <a:pPr algn="r"/>
            <a:r>
              <a:rPr lang="en-US" sz="2000" dirty="0"/>
              <a:t>By Murathan Kocaman</a:t>
            </a:r>
          </a:p>
        </p:txBody>
      </p:sp>
      <p:sp>
        <p:nvSpPr>
          <p:cNvPr id="7" name="Rectangle 6">
            <a:extLst>
              <a:ext uri="{FF2B5EF4-FFF2-40B4-BE49-F238E27FC236}">
                <a16:creationId xmlns:a16="http://schemas.microsoft.com/office/drawing/2014/main" id="{896C9922-76D9-C364-89F3-0B2FA9CE9477}"/>
              </a:ext>
            </a:extLst>
          </p:cNvPr>
          <p:cNvSpPr/>
          <p:nvPr/>
        </p:nvSpPr>
        <p:spPr>
          <a:xfrm>
            <a:off x="315310" y="777766"/>
            <a:ext cx="8755118" cy="45719"/>
          </a:xfrm>
          <a:prstGeom prst="rect">
            <a:avLst/>
          </a:prstGeom>
          <a:solidFill>
            <a:schemeClr val="tx1"/>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5899868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E4CC2-9D47-C68C-0283-A62963850D82}"/>
              </a:ext>
            </a:extLst>
          </p:cNvPr>
          <p:cNvSpPr>
            <a:spLocks noGrp="1"/>
          </p:cNvSpPr>
          <p:nvPr>
            <p:ph type="title"/>
          </p:nvPr>
        </p:nvSpPr>
        <p:spPr>
          <a:xfrm>
            <a:off x="5568532" y="460001"/>
            <a:ext cx="5916169" cy="1205641"/>
          </a:xfrm>
        </p:spPr>
        <p:txBody>
          <a:bodyPr anchor="b">
            <a:normAutofit/>
          </a:bodyPr>
          <a:lstStyle/>
          <a:p>
            <a:r>
              <a:rPr lang="en-US" dirty="0"/>
              <a:t>AI Hallucinations/Misuse in Court</a:t>
            </a:r>
          </a:p>
        </p:txBody>
      </p:sp>
      <p:pic>
        <p:nvPicPr>
          <p:cNvPr id="5" name="Picture 4" descr="Pen placed on top of a signature line">
            <a:extLst>
              <a:ext uri="{FF2B5EF4-FFF2-40B4-BE49-F238E27FC236}">
                <a16:creationId xmlns:a16="http://schemas.microsoft.com/office/drawing/2014/main" id="{256D843F-3A44-46A9-30A3-B9203B1B0026}"/>
              </a:ext>
            </a:extLst>
          </p:cNvPr>
          <p:cNvPicPr>
            <a:picLocks noChangeAspect="1"/>
          </p:cNvPicPr>
          <p:nvPr/>
        </p:nvPicPr>
        <p:blipFill>
          <a:blip r:embed="rId2"/>
          <a:srcRect l="51051" r="1156" b="-1"/>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AEB8C0AD-9E8B-3811-E18F-4644A4175F86}"/>
              </a:ext>
            </a:extLst>
          </p:cNvPr>
          <p:cNvSpPr>
            <a:spLocks noGrp="1"/>
          </p:cNvSpPr>
          <p:nvPr>
            <p:ph idx="1"/>
          </p:nvPr>
        </p:nvSpPr>
        <p:spPr>
          <a:xfrm>
            <a:off x="5568531" y="1665642"/>
            <a:ext cx="5916169" cy="4095078"/>
          </a:xfrm>
        </p:spPr>
        <p:txBody>
          <a:bodyPr>
            <a:normAutofit fontScale="32500" lnSpcReduction="20000"/>
          </a:bodyPr>
          <a:lstStyle/>
          <a:p>
            <a:pPr>
              <a:lnSpc>
                <a:spcPct val="110000"/>
              </a:lnSpc>
            </a:pPr>
            <a:r>
              <a:rPr lang="en-US" sz="5000" dirty="0"/>
              <a:t>In a 2023 case against Avianca, Inc., two lawyers were sanctioned for submitting a legal brief built on ChatGPT’s fabricated citations. Six entirely nonexistent judicial opinions that cost them a $5,000 penalty and a formal order to notify their client and the judges whose names had been falsely invoked. The incident became the first high-profile example of how generative AI can blur the line between efficiency and ethical failure in law. </a:t>
            </a:r>
          </a:p>
          <a:p>
            <a:pPr>
              <a:lnSpc>
                <a:spcPct val="110000"/>
              </a:lnSpc>
            </a:pPr>
            <a:r>
              <a:rPr lang="en-US" sz="5000" dirty="0"/>
              <a:t>Using Damien Charlotin’s global “AI Hallucination Cases” database, this project analyzes more than 400 documented legal decisions where AI hallucinations surfaced in court filings. Through three panels, it charts the monthly rise of incidents alongside major LLM releases, identifies who used these tools most, and reveals how judges are responding. Together, the data exposes a profession racing to harness AI faster than it can regulate its truth.</a:t>
            </a:r>
          </a:p>
          <a:p>
            <a:pPr>
              <a:lnSpc>
                <a:spcPct val="110000"/>
              </a:lnSpc>
            </a:pPr>
            <a:endParaRPr lang="en-US" sz="1400" dirty="0"/>
          </a:p>
        </p:txBody>
      </p:sp>
    </p:spTree>
    <p:extLst>
      <p:ext uri="{BB962C8B-B14F-4D97-AF65-F5344CB8AC3E}">
        <p14:creationId xmlns:p14="http://schemas.microsoft.com/office/powerpoint/2010/main" val="2701434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DFB63B-9C8E-E1F9-4002-C9422C26E053}"/>
              </a:ext>
            </a:extLst>
          </p:cNvPr>
          <p:cNvSpPr>
            <a:spLocks noGrp="1"/>
          </p:cNvSpPr>
          <p:nvPr>
            <p:ph type="title"/>
          </p:nvPr>
        </p:nvSpPr>
        <p:spPr>
          <a:xfrm>
            <a:off x="612648" y="245806"/>
            <a:ext cx="5078613" cy="1519416"/>
          </a:xfrm>
        </p:spPr>
        <p:txBody>
          <a:bodyPr anchor="b">
            <a:noAutofit/>
          </a:bodyPr>
          <a:lstStyle/>
          <a:p>
            <a:r>
              <a:rPr lang="en-US" dirty="0"/>
              <a:t>Panel 1: The Meteoric Rise of Cases... and new LLMs.</a:t>
            </a:r>
          </a:p>
        </p:txBody>
      </p:sp>
      <p:sp>
        <p:nvSpPr>
          <p:cNvPr id="9" name="Content Placeholder 8">
            <a:extLst>
              <a:ext uri="{FF2B5EF4-FFF2-40B4-BE49-F238E27FC236}">
                <a16:creationId xmlns:a16="http://schemas.microsoft.com/office/drawing/2014/main" id="{3D97F735-628B-8D5E-0D73-BB888F3B5E61}"/>
              </a:ext>
            </a:extLst>
          </p:cNvPr>
          <p:cNvSpPr>
            <a:spLocks noGrp="1"/>
          </p:cNvSpPr>
          <p:nvPr>
            <p:ph idx="1"/>
          </p:nvPr>
        </p:nvSpPr>
        <p:spPr>
          <a:xfrm>
            <a:off x="612648" y="1765222"/>
            <a:ext cx="4621553" cy="4846972"/>
          </a:xfrm>
        </p:spPr>
        <p:txBody>
          <a:bodyPr>
            <a:noAutofit/>
          </a:bodyPr>
          <a:lstStyle/>
          <a:p>
            <a:pPr marL="0" indent="0">
              <a:lnSpc>
                <a:spcPct val="100000"/>
              </a:lnSpc>
              <a:buNone/>
            </a:pPr>
            <a:r>
              <a:rPr lang="en-US" sz="1600" dirty="0"/>
              <a:t>LLMs taking the world by storm can be mapped onto the rising trend of cases in the past two years.</a:t>
            </a:r>
          </a:p>
          <a:p>
            <a:pPr marL="0" indent="0">
              <a:lnSpc>
                <a:spcPct val="100000"/>
              </a:lnSpc>
              <a:buNone/>
            </a:pPr>
            <a:r>
              <a:rPr lang="en-US" sz="1600" dirty="0"/>
              <a:t>In addition to the rapid rate of adoption, we can see that early models like GPT-4 Classic and Claude 2 did not strike confidence in legal use. The hallucinations of these early models could easily be detected by college, even high school students, therefore it's not surprising to see that these models were not preferred to craft legal arguments.</a:t>
            </a:r>
          </a:p>
          <a:p>
            <a:pPr marL="0" indent="0">
              <a:lnSpc>
                <a:spcPct val="100000"/>
              </a:lnSpc>
              <a:buNone/>
            </a:pPr>
            <a:r>
              <a:rPr lang="en-US" sz="1600" dirty="0"/>
              <a:t>However, as multimodal models like GPT-4o displayed unprecedented fluency and confidence, hallucinations became harder to spot by the users. Consequently, the number of AI-related mishaps skyrocketed.</a:t>
            </a:r>
          </a:p>
        </p:txBody>
      </p:sp>
      <p:pic>
        <p:nvPicPr>
          <p:cNvPr id="5" name="Content Placeholder 4" descr="A graph with numbers and a line&#10;&#10;AI-generated content may be incorrect.">
            <a:extLst>
              <a:ext uri="{FF2B5EF4-FFF2-40B4-BE49-F238E27FC236}">
                <a16:creationId xmlns:a16="http://schemas.microsoft.com/office/drawing/2014/main" id="{4474BCB7-CB43-31C1-E7BD-8F3E27C69E52}"/>
              </a:ext>
            </a:extLst>
          </p:cNvPr>
          <p:cNvPicPr>
            <a:picLocks noChangeAspect="1"/>
          </p:cNvPicPr>
          <p:nvPr/>
        </p:nvPicPr>
        <p:blipFill>
          <a:blip r:embed="rId2"/>
          <a:srcRect b="24478"/>
          <a:stretch>
            <a:fillRect/>
          </a:stretch>
        </p:blipFill>
        <p:spPr>
          <a:xfrm>
            <a:off x="5691261" y="2337820"/>
            <a:ext cx="5837780" cy="2182359"/>
          </a:xfrm>
          <a:prstGeom prst="rect">
            <a:avLst/>
          </a:prstGeom>
        </p:spPr>
      </p:pic>
      <p:sp>
        <p:nvSpPr>
          <p:cNvPr id="6" name="TextBox 5">
            <a:extLst>
              <a:ext uri="{FF2B5EF4-FFF2-40B4-BE49-F238E27FC236}">
                <a16:creationId xmlns:a16="http://schemas.microsoft.com/office/drawing/2014/main" id="{C39FD161-4D34-9D46-CAA3-5C6B12249220}"/>
              </a:ext>
            </a:extLst>
          </p:cNvPr>
          <p:cNvSpPr txBox="1"/>
          <p:nvPr/>
        </p:nvSpPr>
        <p:spPr>
          <a:xfrm>
            <a:off x="7133447" y="4754223"/>
            <a:ext cx="2953407" cy="338554"/>
          </a:xfrm>
          <a:prstGeom prst="rect">
            <a:avLst/>
          </a:prstGeom>
          <a:noFill/>
        </p:spPr>
        <p:txBody>
          <a:bodyPr wrap="square" rtlCol="0">
            <a:spAutoFit/>
          </a:bodyPr>
          <a:lstStyle/>
          <a:p>
            <a:pPr algn="ctr"/>
            <a:r>
              <a:rPr lang="en-US" sz="1600" dirty="0">
                <a:hlinkClick r:id="rId3"/>
              </a:rPr>
              <a:t>Link to </a:t>
            </a:r>
            <a:r>
              <a:rPr lang="en-US" sz="1600" dirty="0" err="1">
                <a:hlinkClick r:id="rId3"/>
              </a:rPr>
              <a:t>Colab</a:t>
            </a:r>
            <a:r>
              <a:rPr lang="en-US" sz="1600" dirty="0">
                <a:hlinkClick r:id="rId3"/>
              </a:rPr>
              <a:t> Notebook</a:t>
            </a:r>
            <a:endParaRPr lang="en-US" sz="1600" dirty="0"/>
          </a:p>
        </p:txBody>
      </p:sp>
    </p:spTree>
    <p:extLst>
      <p:ext uri="{BB962C8B-B14F-4D97-AF65-F5344CB8AC3E}">
        <p14:creationId xmlns:p14="http://schemas.microsoft.com/office/powerpoint/2010/main" val="3242323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6E37E9F-0D7B-3A32-831F-F60BBD6B9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9F8568-B9B3-6BD5-DC24-EA0CAB883230}"/>
              </a:ext>
            </a:extLst>
          </p:cNvPr>
          <p:cNvSpPr>
            <a:spLocks noGrp="1"/>
          </p:cNvSpPr>
          <p:nvPr>
            <p:ph type="title"/>
          </p:nvPr>
        </p:nvSpPr>
        <p:spPr>
          <a:xfrm>
            <a:off x="803315" y="346217"/>
            <a:ext cx="4916424" cy="1093124"/>
          </a:xfrm>
        </p:spPr>
        <p:txBody>
          <a:bodyPr anchor="b">
            <a:normAutofit/>
          </a:bodyPr>
          <a:lstStyle/>
          <a:p>
            <a:r>
              <a:rPr lang="en-US" dirty="0"/>
              <a:t>Panel 2: Who </a:t>
            </a:r>
            <a:r>
              <a:rPr lang="en-US" i="1" dirty="0"/>
              <a:t>Chat-ed</a:t>
            </a:r>
            <a:r>
              <a:rPr lang="en-US" dirty="0"/>
              <a:t> The Cases?</a:t>
            </a:r>
          </a:p>
        </p:txBody>
      </p:sp>
      <p:sp>
        <p:nvSpPr>
          <p:cNvPr id="9" name="Content Placeholder 8">
            <a:extLst>
              <a:ext uri="{FF2B5EF4-FFF2-40B4-BE49-F238E27FC236}">
                <a16:creationId xmlns:a16="http://schemas.microsoft.com/office/drawing/2014/main" id="{D1076DA2-83B5-F39B-895E-242FD7868920}"/>
              </a:ext>
            </a:extLst>
          </p:cNvPr>
          <p:cNvSpPr>
            <a:spLocks noGrp="1"/>
          </p:cNvSpPr>
          <p:nvPr>
            <p:ph idx="1"/>
          </p:nvPr>
        </p:nvSpPr>
        <p:spPr>
          <a:xfrm>
            <a:off x="803314" y="1701533"/>
            <a:ext cx="4916424" cy="4810250"/>
          </a:xfrm>
        </p:spPr>
        <p:txBody>
          <a:bodyPr>
            <a:normAutofit/>
          </a:bodyPr>
          <a:lstStyle/>
          <a:p>
            <a:pPr marL="0" indent="0">
              <a:lnSpc>
                <a:spcPct val="110000"/>
              </a:lnSpc>
              <a:buNone/>
            </a:pPr>
            <a:r>
              <a:rPr lang="en-US" sz="1600" dirty="0"/>
              <a:t>The misuse of LLMs in court is dominated people representing themselves ("Pro se" litigants) and lawyers.</a:t>
            </a:r>
          </a:p>
          <a:p>
            <a:pPr marL="0" indent="0">
              <a:lnSpc>
                <a:spcPct val="110000"/>
              </a:lnSpc>
              <a:buNone/>
            </a:pPr>
            <a:r>
              <a:rPr lang="en-US" sz="1600" dirty="0"/>
              <a:t>It is easier to accept that a layperson trying to defend himself in court resorted to an LLM to construct their argument. After all, for most people LLMs are the most accessible, knowledgeable, and fast generators of coherent text.</a:t>
            </a:r>
          </a:p>
          <a:p>
            <a:pPr marL="0" indent="0">
              <a:lnSpc>
                <a:spcPct val="110000"/>
              </a:lnSpc>
              <a:buNone/>
            </a:pPr>
            <a:r>
              <a:rPr lang="en-US" sz="1600" dirty="0"/>
              <a:t>However, it is alarming to see that practicing lawyers, professionals whose arguments determine the trajectories of the lives of others, are using LLMs to construct their cases. In addition, presenting these cases without thorough review of their evidence, sources, precedents, or opinions.</a:t>
            </a:r>
          </a:p>
        </p:txBody>
      </p:sp>
      <p:pic>
        <p:nvPicPr>
          <p:cNvPr id="5" name="Content Placeholder 4" descr="A graph with text on it&#10;&#10;AI-generated content may be incorrect.">
            <a:extLst>
              <a:ext uri="{FF2B5EF4-FFF2-40B4-BE49-F238E27FC236}">
                <a16:creationId xmlns:a16="http://schemas.microsoft.com/office/drawing/2014/main" id="{3141FA20-FB79-80D0-3B2F-50F07DD4B81B}"/>
              </a:ext>
            </a:extLst>
          </p:cNvPr>
          <p:cNvPicPr>
            <a:picLocks noChangeAspect="1"/>
          </p:cNvPicPr>
          <p:nvPr/>
        </p:nvPicPr>
        <p:blipFill>
          <a:blip r:embed="rId2"/>
          <a:stretch>
            <a:fillRect/>
          </a:stretch>
        </p:blipFill>
        <p:spPr>
          <a:xfrm>
            <a:off x="6096000" y="346217"/>
            <a:ext cx="5292685" cy="3162379"/>
          </a:xfrm>
          <a:prstGeom prst="rect">
            <a:avLst/>
          </a:prstGeom>
        </p:spPr>
      </p:pic>
      <p:pic>
        <p:nvPicPr>
          <p:cNvPr id="7" name="Picture 6" descr="A graph of a graph with blue and green bars&#10;&#10;AI-generated content may be incorrect.">
            <a:extLst>
              <a:ext uri="{FF2B5EF4-FFF2-40B4-BE49-F238E27FC236}">
                <a16:creationId xmlns:a16="http://schemas.microsoft.com/office/drawing/2014/main" id="{5BCFAB97-4737-9266-8E69-B6C6E214668D}"/>
              </a:ext>
            </a:extLst>
          </p:cNvPr>
          <p:cNvPicPr>
            <a:picLocks noChangeAspect="1"/>
          </p:cNvPicPr>
          <p:nvPr/>
        </p:nvPicPr>
        <p:blipFill>
          <a:blip r:embed="rId3"/>
          <a:stretch>
            <a:fillRect/>
          </a:stretch>
        </p:blipFill>
        <p:spPr>
          <a:xfrm>
            <a:off x="6309526" y="3508596"/>
            <a:ext cx="5292685" cy="3043293"/>
          </a:xfrm>
          <a:prstGeom prst="rect">
            <a:avLst/>
          </a:prstGeom>
        </p:spPr>
      </p:pic>
    </p:spTree>
    <p:extLst>
      <p:ext uri="{BB962C8B-B14F-4D97-AF65-F5344CB8AC3E}">
        <p14:creationId xmlns:p14="http://schemas.microsoft.com/office/powerpoint/2010/main" val="1199318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3DAD8-44FB-C09A-35CD-83F0200B9702}"/>
              </a:ext>
            </a:extLst>
          </p:cNvPr>
          <p:cNvSpPr>
            <a:spLocks noGrp="1"/>
          </p:cNvSpPr>
          <p:nvPr>
            <p:ph type="title"/>
          </p:nvPr>
        </p:nvSpPr>
        <p:spPr>
          <a:xfrm>
            <a:off x="612648" y="257455"/>
            <a:ext cx="5078613" cy="1034574"/>
          </a:xfrm>
        </p:spPr>
        <p:txBody>
          <a:bodyPr anchor="b">
            <a:noAutofit/>
          </a:bodyPr>
          <a:lstStyle/>
          <a:p>
            <a:r>
              <a:rPr lang="en-US" dirty="0"/>
              <a:t>Panel 3: How do we punish misuse?</a:t>
            </a:r>
          </a:p>
        </p:txBody>
      </p:sp>
      <p:sp>
        <p:nvSpPr>
          <p:cNvPr id="9" name="Content Placeholder 8">
            <a:extLst>
              <a:ext uri="{FF2B5EF4-FFF2-40B4-BE49-F238E27FC236}">
                <a16:creationId xmlns:a16="http://schemas.microsoft.com/office/drawing/2014/main" id="{2EADFFE6-5590-A50F-C8FA-C37624870A69}"/>
              </a:ext>
            </a:extLst>
          </p:cNvPr>
          <p:cNvSpPr>
            <a:spLocks noGrp="1"/>
          </p:cNvSpPr>
          <p:nvPr>
            <p:ph idx="1"/>
          </p:nvPr>
        </p:nvSpPr>
        <p:spPr>
          <a:xfrm>
            <a:off x="612647" y="1549483"/>
            <a:ext cx="5078613" cy="5051061"/>
          </a:xfrm>
        </p:spPr>
        <p:txBody>
          <a:bodyPr>
            <a:noAutofit/>
          </a:bodyPr>
          <a:lstStyle/>
          <a:p>
            <a:pPr marL="0" indent="0">
              <a:lnSpc>
                <a:spcPct val="100000"/>
              </a:lnSpc>
              <a:buNone/>
            </a:pPr>
            <a:r>
              <a:rPr lang="en-US" sz="1600" dirty="0"/>
              <a:t>The majority of those who brought hallucinated arguments before a judge faced no professional sanctions, suggesting that the legal system is still learning how to respond to this new kind of misconduct.</a:t>
            </a:r>
          </a:p>
          <a:p>
            <a:pPr marL="0" indent="0">
              <a:lnSpc>
                <a:spcPct val="100000"/>
              </a:lnSpc>
              <a:buNone/>
            </a:pPr>
            <a:r>
              <a:rPr lang="en-US" sz="1600" dirty="0"/>
              <a:t>Only a minority of cases resulted in disciplinary action, showing that, so far, judges have treated these incidents as cautionary rather than malicious. Appealing to poor understanding rather than intent to deceive.</a:t>
            </a:r>
          </a:p>
          <a:p>
            <a:pPr marL="0" indent="0">
              <a:lnSpc>
                <a:spcPct val="100000"/>
              </a:lnSpc>
              <a:buNone/>
            </a:pPr>
            <a:r>
              <a:rPr lang="en-US" sz="1600" dirty="0"/>
              <a:t>Yet not all slip-ups were forgiven. Although unable to keep up with the development of smarter LLMs, courts are shaping up their boundaries. In the AI age, courts cannot afford to attribute such misuse to simple ignorance.</a:t>
            </a:r>
          </a:p>
        </p:txBody>
      </p:sp>
      <p:pic>
        <p:nvPicPr>
          <p:cNvPr id="5" name="Content Placeholder 4" descr="A graph of a number of different colored squares&#10;&#10;AI-generated content may be incorrect.">
            <a:extLst>
              <a:ext uri="{FF2B5EF4-FFF2-40B4-BE49-F238E27FC236}">
                <a16:creationId xmlns:a16="http://schemas.microsoft.com/office/drawing/2014/main" id="{85B38DF2-1581-9A77-ECC2-EFCF2FDB1E4F}"/>
              </a:ext>
            </a:extLst>
          </p:cNvPr>
          <p:cNvPicPr>
            <a:picLocks noChangeAspect="1"/>
          </p:cNvPicPr>
          <p:nvPr/>
        </p:nvPicPr>
        <p:blipFill>
          <a:blip r:embed="rId2"/>
          <a:stretch>
            <a:fillRect/>
          </a:stretch>
        </p:blipFill>
        <p:spPr>
          <a:xfrm>
            <a:off x="5691261" y="1619288"/>
            <a:ext cx="5837780" cy="3619423"/>
          </a:xfrm>
          <a:prstGeom prst="rect">
            <a:avLst/>
          </a:prstGeom>
        </p:spPr>
      </p:pic>
    </p:spTree>
    <p:extLst>
      <p:ext uri="{BB962C8B-B14F-4D97-AF65-F5344CB8AC3E}">
        <p14:creationId xmlns:p14="http://schemas.microsoft.com/office/powerpoint/2010/main" val="1475818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5FEC-3081-E4E6-5874-167FAACA39E8}"/>
              </a:ext>
            </a:extLst>
          </p:cNvPr>
          <p:cNvSpPr>
            <a:spLocks noGrp="1"/>
          </p:cNvSpPr>
          <p:nvPr>
            <p:ph type="title"/>
          </p:nvPr>
        </p:nvSpPr>
        <p:spPr>
          <a:xfrm>
            <a:off x="612648" y="265177"/>
            <a:ext cx="10653578" cy="566926"/>
          </a:xfrm>
        </p:spPr>
        <p:txBody>
          <a:bodyPr>
            <a:noAutofit/>
          </a:bodyPr>
          <a:lstStyle/>
          <a:p>
            <a:r>
              <a:rPr lang="en-US" dirty="0"/>
              <a:t>Final Thoughts:</a:t>
            </a:r>
          </a:p>
        </p:txBody>
      </p:sp>
      <p:sp>
        <p:nvSpPr>
          <p:cNvPr id="3" name="Content Placeholder 2">
            <a:extLst>
              <a:ext uri="{FF2B5EF4-FFF2-40B4-BE49-F238E27FC236}">
                <a16:creationId xmlns:a16="http://schemas.microsoft.com/office/drawing/2014/main" id="{CD162387-1ACB-ABC0-418E-B7A655B800EB}"/>
              </a:ext>
            </a:extLst>
          </p:cNvPr>
          <p:cNvSpPr>
            <a:spLocks noGrp="1"/>
          </p:cNvSpPr>
          <p:nvPr>
            <p:ph idx="1"/>
          </p:nvPr>
        </p:nvSpPr>
        <p:spPr>
          <a:xfrm>
            <a:off x="612647" y="1132086"/>
            <a:ext cx="10653579" cy="4593828"/>
          </a:xfrm>
        </p:spPr>
        <p:txBody>
          <a:bodyPr/>
          <a:lstStyle/>
          <a:p>
            <a:pPr marL="0" indent="0">
              <a:buNone/>
            </a:pPr>
            <a:r>
              <a:rPr lang="en-US" dirty="0"/>
              <a:t>The jaw-dropping confidence of flagship LLM models have caused the widespread use of LLMs in constructing legal arguments, however this diffusion of Generative AI into the legal scene happened so much faster than it could be regulated.</a:t>
            </a:r>
          </a:p>
          <a:p>
            <a:pPr marL="0" indent="0">
              <a:buNone/>
            </a:pPr>
            <a:r>
              <a:rPr lang="en-US" dirty="0"/>
              <a:t>As a result, courtrooms have become unexpected testing grounds for the limits of artificial intelligence and human judgment alike. What began as isolated mishaps has evolved into a global pattern of overreliance, where both everyday litigants and seasoned lawyers mistake fluency for truth. Judges, caught between innovation and integrity, are now setting the first boundaries of accountability in the AI age. These early cases mark a defining moment for how society learns to balance progress with responsibility.</a:t>
            </a:r>
          </a:p>
        </p:txBody>
      </p:sp>
    </p:spTree>
    <p:extLst>
      <p:ext uri="{BB962C8B-B14F-4D97-AF65-F5344CB8AC3E}">
        <p14:creationId xmlns:p14="http://schemas.microsoft.com/office/powerpoint/2010/main" val="183216686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182</TotalTime>
  <Words>685</Words>
  <Application>Microsoft Macintosh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Neue Haas Grotesk Text Pro</vt:lpstr>
      <vt:lpstr>VanillaVTI</vt:lpstr>
      <vt:lpstr>"Your Honor, ChatGPT Made Me Do It” The New Ethics Crisis in Law</vt:lpstr>
      <vt:lpstr>AI Hallucinations/Misuse in Court</vt:lpstr>
      <vt:lpstr>Panel 1: The Meteoric Rise of Cases... and new LLMs.</vt:lpstr>
      <vt:lpstr>Panel 2: Who Chat-ed The Cases?</vt:lpstr>
      <vt:lpstr>Panel 3: How do we punish misuse?</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Murathan Kocaman</dc:creator>
  <cp:lastModifiedBy>Murathan Kocaman</cp:lastModifiedBy>
  <cp:revision>2</cp:revision>
  <dcterms:created xsi:type="dcterms:W3CDTF">2025-10-13T05:50:03Z</dcterms:created>
  <dcterms:modified xsi:type="dcterms:W3CDTF">2025-10-28T17:28:07Z</dcterms:modified>
</cp:coreProperties>
</file>