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9906000" cy="6858000" type="A4"/>
  <p:notesSz cx="6858000" cy="9144000"/>
  <p:defaultTextStyle>
    <a:defPPr>
      <a:defRPr lang="en-US"/>
    </a:defPPr>
    <a:lvl1pPr marL="0" algn="l" defTabSz="9576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828" algn="l" defTabSz="9576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656" algn="l" defTabSz="9576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483" algn="l" defTabSz="9576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311" algn="l" defTabSz="9576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139" algn="l" defTabSz="9576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2967" algn="l" defTabSz="9576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1794" algn="l" defTabSz="9576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0622" algn="l" defTabSz="957656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92" autoAdjust="0"/>
  </p:normalViewPr>
  <p:slideViewPr>
    <p:cSldViewPr>
      <p:cViewPr varScale="1">
        <p:scale>
          <a:sx n="116" d="100"/>
          <a:sy n="116" d="100"/>
        </p:scale>
        <p:origin x="-1206" y="-21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059AB-A778-4A29-9A92-6B2C217C932D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5C979-D1FC-4656-9895-47A80355B4DF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034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6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8828" algn="l" defTabSz="9576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656" algn="l" defTabSz="9576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6483" algn="l" defTabSz="9576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5311" algn="l" defTabSz="9576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4139" algn="l" defTabSz="9576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2967" algn="l" defTabSz="9576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1794" algn="l" defTabSz="9576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0622" algn="l" defTabSz="957656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In </a:t>
            </a:r>
            <a:r>
              <a:rPr lang="de-DE" dirty="0" err="1" smtClean="0"/>
              <a:t>order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foster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networking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early</a:t>
            </a:r>
            <a:r>
              <a:rPr lang="de-DE" baseline="0" dirty="0" smtClean="0"/>
              <a:t> I </a:t>
            </a:r>
            <a:r>
              <a:rPr lang="de-DE" baseline="0" dirty="0" err="1" smtClean="0"/>
              <a:t>have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prepared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following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draft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presentation</a:t>
            </a:r>
            <a:r>
              <a:rPr lang="de-DE" baseline="0" dirty="0" smtClean="0"/>
              <a:t> I will </a:t>
            </a:r>
            <a:r>
              <a:rPr lang="de-DE" baseline="0" dirty="0" err="1" smtClean="0"/>
              <a:t>show</a:t>
            </a:r>
            <a:r>
              <a:rPr lang="de-DE" baseline="0" dirty="0" smtClean="0"/>
              <a:t> in </a:t>
            </a:r>
            <a:r>
              <a:rPr lang="de-DE" baseline="0" dirty="0" err="1" smtClean="0"/>
              <a:t>workshop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one</a:t>
            </a:r>
            <a:r>
              <a:rPr lang="de-DE" baseline="0" dirty="0" smtClean="0"/>
              <a:t>.</a:t>
            </a:r>
          </a:p>
          <a:p>
            <a:r>
              <a:rPr lang="de-DE" baseline="0" dirty="0" smtClean="0"/>
              <a:t>You will find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same material </a:t>
            </a:r>
            <a:r>
              <a:rPr lang="de-DE" baseline="0" dirty="0" err="1" smtClean="0"/>
              <a:t>physically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present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throughout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whole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week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of</a:t>
            </a:r>
            <a:r>
              <a:rPr lang="de-DE" baseline="0" dirty="0" smtClean="0"/>
              <a:t> out </a:t>
            </a:r>
            <a:r>
              <a:rPr lang="de-DE" baseline="0" dirty="0" err="1" smtClean="0"/>
              <a:t>first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onsite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workshop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Please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raise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questions</a:t>
            </a:r>
            <a:r>
              <a:rPr lang="de-DE" baseline="0" dirty="0" smtClean="0"/>
              <a:t>/</a:t>
            </a:r>
            <a:r>
              <a:rPr lang="de-DE" baseline="0" dirty="0" err="1" smtClean="0"/>
              <a:t>discussions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now</a:t>
            </a:r>
            <a:r>
              <a:rPr lang="de-DE" baseline="0" dirty="0" smtClean="0"/>
              <a:t> </a:t>
            </a:r>
            <a:r>
              <a:rPr lang="de-DE" baseline="0" dirty="0" err="1" smtClean="0"/>
              <a:t>using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this</a:t>
            </a:r>
            <a:r>
              <a:rPr lang="de-DE" baseline="0" dirty="0" smtClean="0"/>
              <a:t> material </a:t>
            </a:r>
            <a:r>
              <a:rPr lang="de-DE" baseline="0" dirty="0" err="1" smtClean="0"/>
              <a:t>or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the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physical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copy</a:t>
            </a:r>
            <a:r>
              <a:rPr lang="de-DE" baseline="0" dirty="0" smtClean="0"/>
              <a:t>.</a:t>
            </a:r>
          </a:p>
          <a:p>
            <a:r>
              <a:rPr lang="de-DE" baseline="0" dirty="0" err="1" smtClean="0"/>
              <a:t>Thank</a:t>
            </a:r>
            <a:r>
              <a:rPr lang="de-DE" baseline="0" dirty="0" smtClean="0"/>
              <a:t> </a:t>
            </a:r>
            <a:r>
              <a:rPr lang="de-DE" baseline="0" dirty="0" err="1" smtClean="0"/>
              <a:t>you</a:t>
            </a:r>
            <a:r>
              <a:rPr lang="de-DE" baseline="0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55C979-D1FC-4656-9895-47A80355B4D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15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78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29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06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660C-9F51-47B9-8DE3-FBAC7D94CE17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239A-6B55-4F45-A2EB-6F02FC5B8F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78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660C-9F51-47B9-8DE3-FBAC7D94CE17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239A-6B55-4F45-A2EB-6F02FC5B8F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0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2145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660C-9F51-47B9-8DE3-FBAC7D94CE17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239A-6B55-4F45-A2EB-6F02FC5B8F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6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660C-9F51-47B9-8DE3-FBAC7D94CE17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239A-6B55-4F45-A2EB-6F02FC5B8F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587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788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65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48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3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41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296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17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62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660C-9F51-47B9-8DE3-FBAC7D94CE17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239A-6B55-4F45-A2EB-6F02FC5B8F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661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660C-9F51-47B9-8DE3-FBAC7D94CE17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239A-6B55-4F45-A2EB-6F02FC5B8F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8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28" indent="0">
              <a:buNone/>
              <a:defRPr sz="2100" b="1"/>
            </a:lvl2pPr>
            <a:lvl3pPr marL="957656" indent="0">
              <a:buNone/>
              <a:defRPr sz="1900" b="1"/>
            </a:lvl3pPr>
            <a:lvl4pPr marL="1436483" indent="0">
              <a:buNone/>
              <a:defRPr sz="1700" b="1"/>
            </a:lvl4pPr>
            <a:lvl5pPr marL="1915311" indent="0">
              <a:buNone/>
              <a:defRPr sz="1700" b="1"/>
            </a:lvl5pPr>
            <a:lvl6pPr marL="2394139" indent="0">
              <a:buNone/>
              <a:defRPr sz="1700" b="1"/>
            </a:lvl6pPr>
            <a:lvl7pPr marL="2872967" indent="0">
              <a:buNone/>
              <a:defRPr sz="1700" b="1"/>
            </a:lvl7pPr>
            <a:lvl8pPr marL="3351794" indent="0">
              <a:buNone/>
              <a:defRPr sz="1700" b="1"/>
            </a:lvl8pPr>
            <a:lvl9pPr marL="3830622" indent="0">
              <a:buNone/>
              <a:defRPr sz="1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78828" indent="0">
              <a:buNone/>
              <a:defRPr sz="2100" b="1"/>
            </a:lvl2pPr>
            <a:lvl3pPr marL="957656" indent="0">
              <a:buNone/>
              <a:defRPr sz="1900" b="1"/>
            </a:lvl3pPr>
            <a:lvl4pPr marL="1436483" indent="0">
              <a:buNone/>
              <a:defRPr sz="1700" b="1"/>
            </a:lvl4pPr>
            <a:lvl5pPr marL="1915311" indent="0">
              <a:buNone/>
              <a:defRPr sz="1700" b="1"/>
            </a:lvl5pPr>
            <a:lvl6pPr marL="2394139" indent="0">
              <a:buNone/>
              <a:defRPr sz="1700" b="1"/>
            </a:lvl6pPr>
            <a:lvl7pPr marL="2872967" indent="0">
              <a:buNone/>
              <a:defRPr sz="1700" b="1"/>
            </a:lvl7pPr>
            <a:lvl8pPr marL="3351794" indent="0">
              <a:buNone/>
              <a:defRPr sz="1700" b="1"/>
            </a:lvl8pPr>
            <a:lvl9pPr marL="3830622" indent="0">
              <a:buNone/>
              <a:defRPr sz="1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660C-9F51-47B9-8DE3-FBAC7D94CE17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239A-6B55-4F45-A2EB-6F02FC5B8F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256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660C-9F51-47B9-8DE3-FBAC7D94CE17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239A-6B55-4F45-A2EB-6F02FC5B8F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11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660C-9F51-47B9-8DE3-FBAC7D94CE17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239A-6B55-4F45-A2EB-6F02FC5B8F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739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300"/>
            </a:lvl1pPr>
            <a:lvl2pPr>
              <a:defRPr sz="29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006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78828" indent="0">
              <a:buNone/>
              <a:defRPr sz="1300"/>
            </a:lvl2pPr>
            <a:lvl3pPr marL="957656" indent="0">
              <a:buNone/>
              <a:defRPr sz="1100"/>
            </a:lvl3pPr>
            <a:lvl4pPr marL="1436483" indent="0">
              <a:buNone/>
              <a:defRPr sz="900"/>
            </a:lvl4pPr>
            <a:lvl5pPr marL="1915311" indent="0">
              <a:buNone/>
              <a:defRPr sz="900"/>
            </a:lvl5pPr>
            <a:lvl6pPr marL="2394139" indent="0">
              <a:buNone/>
              <a:defRPr sz="900"/>
            </a:lvl6pPr>
            <a:lvl7pPr marL="2872967" indent="0">
              <a:buNone/>
              <a:defRPr sz="900"/>
            </a:lvl7pPr>
            <a:lvl8pPr marL="3351794" indent="0">
              <a:buNone/>
              <a:defRPr sz="900"/>
            </a:lvl8pPr>
            <a:lvl9pPr marL="3830622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660C-9F51-47B9-8DE3-FBAC7D94CE17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239A-6B55-4F45-A2EB-6F02FC5B8F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66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646" y="4800600"/>
            <a:ext cx="5943600" cy="56673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941646" y="612775"/>
            <a:ext cx="5943600" cy="4114800"/>
          </a:xfrm>
        </p:spPr>
        <p:txBody>
          <a:bodyPr/>
          <a:lstStyle>
            <a:lvl1pPr marL="0" indent="0">
              <a:buNone/>
              <a:defRPr sz="3300"/>
            </a:lvl1pPr>
            <a:lvl2pPr marL="478828" indent="0">
              <a:buNone/>
              <a:defRPr sz="2900"/>
            </a:lvl2pPr>
            <a:lvl3pPr marL="957656" indent="0">
              <a:buNone/>
              <a:defRPr sz="2500"/>
            </a:lvl3pPr>
            <a:lvl4pPr marL="1436483" indent="0">
              <a:buNone/>
              <a:defRPr sz="2100"/>
            </a:lvl4pPr>
            <a:lvl5pPr marL="1915311" indent="0">
              <a:buNone/>
              <a:defRPr sz="2100"/>
            </a:lvl5pPr>
            <a:lvl6pPr marL="2394139" indent="0">
              <a:buNone/>
              <a:defRPr sz="2100"/>
            </a:lvl6pPr>
            <a:lvl7pPr marL="2872967" indent="0">
              <a:buNone/>
              <a:defRPr sz="2100"/>
            </a:lvl7pPr>
            <a:lvl8pPr marL="3351794" indent="0">
              <a:buNone/>
              <a:defRPr sz="2100"/>
            </a:lvl8pPr>
            <a:lvl9pPr marL="3830622" indent="0">
              <a:buNone/>
              <a:defRPr sz="21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941646" y="5367338"/>
            <a:ext cx="5943600" cy="804862"/>
          </a:xfrm>
        </p:spPr>
        <p:txBody>
          <a:bodyPr/>
          <a:lstStyle>
            <a:lvl1pPr marL="0" indent="0">
              <a:buNone/>
              <a:defRPr sz="1500"/>
            </a:lvl1pPr>
            <a:lvl2pPr marL="478828" indent="0">
              <a:buNone/>
              <a:defRPr sz="1300"/>
            </a:lvl2pPr>
            <a:lvl3pPr marL="957656" indent="0">
              <a:buNone/>
              <a:defRPr sz="1100"/>
            </a:lvl3pPr>
            <a:lvl4pPr marL="1436483" indent="0">
              <a:buNone/>
              <a:defRPr sz="900"/>
            </a:lvl4pPr>
            <a:lvl5pPr marL="1915311" indent="0">
              <a:buNone/>
              <a:defRPr sz="900"/>
            </a:lvl5pPr>
            <a:lvl6pPr marL="2394139" indent="0">
              <a:buNone/>
              <a:defRPr sz="900"/>
            </a:lvl6pPr>
            <a:lvl7pPr marL="2872967" indent="0">
              <a:buNone/>
              <a:defRPr sz="900"/>
            </a:lvl7pPr>
            <a:lvl8pPr marL="3351794" indent="0">
              <a:buNone/>
              <a:defRPr sz="900"/>
            </a:lvl8pPr>
            <a:lvl9pPr marL="3830622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B660C-9F51-47B9-8DE3-FBAC7D94CE17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239A-6B55-4F45-A2EB-6F02FC5B8F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470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5766" tIns="47883" rIns="95766" bIns="47883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5766" tIns="47883" rIns="95766" bIns="47883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66" tIns="47883" rIns="95766" bIns="47883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B660C-9F51-47B9-8DE3-FBAC7D94CE17}" type="datetimeFigureOut">
              <a:rPr lang="de-DE" smtClean="0"/>
              <a:pPr/>
              <a:t>22.05.2018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5766" tIns="47883" rIns="95766" bIns="47883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66" tIns="47883" rIns="95766" bIns="47883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7239A-6B55-4F45-A2EB-6F02FC5B8F1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396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57656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121" indent="-359121" algn="l" defTabSz="957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78095" indent="-299267" algn="l" defTabSz="9576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7069" indent="-239414" algn="l" defTabSz="957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5897" indent="-239414" algn="l" defTabSz="9576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725" indent="-239414" algn="l" defTabSz="957656" rtl="0" eaLnBrk="1" latinLnBrk="0" hangingPunct="1">
        <a:spcBef>
          <a:spcPct val="20000"/>
        </a:spcBef>
        <a:buFont typeface="Arial" panose="020B0604020202020204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3553" indent="-239414" algn="l" defTabSz="957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380" indent="-239414" algn="l" defTabSz="957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208" indent="-239414" algn="l" defTabSz="957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036" indent="-239414" algn="l" defTabSz="9576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6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828" algn="l" defTabSz="9576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656" algn="l" defTabSz="9576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483" algn="l" defTabSz="9576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311" algn="l" defTabSz="9576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139" algn="l" defTabSz="9576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967" algn="l" defTabSz="9576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794" algn="l" defTabSz="9576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622" algn="l" defTabSz="95765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94544"/>
            <a:ext cx="193467" cy="389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5766" tIns="47883" rIns="95766" bIns="47883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0" y="-105005"/>
            <a:ext cx="42408" cy="31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0967" tIns="10484" rIns="20967" bIns="10484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-53230"/>
            <a:ext cx="42408" cy="31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0967" tIns="10484" rIns="20967" bIns="10484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-105005"/>
            <a:ext cx="42408" cy="31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0967" tIns="10484" rIns="20967" bIns="10484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-53230"/>
            <a:ext cx="42408" cy="31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0967" tIns="10484" rIns="20967" bIns="10484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0" y="-53230"/>
            <a:ext cx="42408" cy="313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0967" tIns="10484" rIns="20967" bIns="10484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80" name="Rectangle 3"/>
          <p:cNvSpPr>
            <a:spLocks noChangeArrowheads="1"/>
          </p:cNvSpPr>
          <p:nvPr/>
        </p:nvSpPr>
        <p:spPr bwMode="auto">
          <a:xfrm>
            <a:off x="7737475" y="4013094"/>
            <a:ext cx="2019300" cy="579437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Challenges</a:t>
            </a: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962025" y="1412875"/>
            <a:ext cx="1063625" cy="1133475"/>
          </a:xfrm>
          <a:prstGeom prst="rect">
            <a:avLst/>
          </a:prstGeom>
          <a:solidFill>
            <a:srgbClr val="99CC66"/>
          </a:solidFill>
          <a:ln w="9525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auto">
          <a:xfrm>
            <a:off x="2627798" y="1030319"/>
            <a:ext cx="4992170" cy="1812893"/>
          </a:xfrm>
          <a:custGeom>
            <a:avLst/>
            <a:gdLst>
              <a:gd name="connsiteX0" fmla="*/ 0 w 4982840"/>
              <a:gd name="connsiteY0" fmla="*/ 0 h 1430338"/>
              <a:gd name="connsiteX1" fmla="*/ 4982840 w 4982840"/>
              <a:gd name="connsiteY1" fmla="*/ 0 h 1430338"/>
              <a:gd name="connsiteX2" fmla="*/ 4982840 w 4982840"/>
              <a:gd name="connsiteY2" fmla="*/ 1430338 h 1430338"/>
              <a:gd name="connsiteX3" fmla="*/ 0 w 4982840"/>
              <a:gd name="connsiteY3" fmla="*/ 1430338 h 1430338"/>
              <a:gd name="connsiteX4" fmla="*/ 0 w 4982840"/>
              <a:gd name="connsiteY4" fmla="*/ 0 h 1430338"/>
              <a:gd name="connsiteX0" fmla="*/ 0 w 4982840"/>
              <a:gd name="connsiteY0" fmla="*/ 373225 h 1803563"/>
              <a:gd name="connsiteX1" fmla="*/ 4973510 w 4982840"/>
              <a:gd name="connsiteY1" fmla="*/ 0 h 1803563"/>
              <a:gd name="connsiteX2" fmla="*/ 4982840 w 4982840"/>
              <a:gd name="connsiteY2" fmla="*/ 1803563 h 1803563"/>
              <a:gd name="connsiteX3" fmla="*/ 0 w 4982840"/>
              <a:gd name="connsiteY3" fmla="*/ 1803563 h 1803563"/>
              <a:gd name="connsiteX4" fmla="*/ 0 w 4982840"/>
              <a:gd name="connsiteY4" fmla="*/ 373225 h 1803563"/>
              <a:gd name="connsiteX0" fmla="*/ 0 w 4992170"/>
              <a:gd name="connsiteY0" fmla="*/ 0 h 1812893"/>
              <a:gd name="connsiteX1" fmla="*/ 4982840 w 4992170"/>
              <a:gd name="connsiteY1" fmla="*/ 9330 h 1812893"/>
              <a:gd name="connsiteX2" fmla="*/ 4992170 w 4992170"/>
              <a:gd name="connsiteY2" fmla="*/ 1812893 h 1812893"/>
              <a:gd name="connsiteX3" fmla="*/ 9330 w 4992170"/>
              <a:gd name="connsiteY3" fmla="*/ 1812893 h 1812893"/>
              <a:gd name="connsiteX4" fmla="*/ 0 w 4992170"/>
              <a:gd name="connsiteY4" fmla="*/ 0 h 1812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170" h="1812893">
                <a:moveTo>
                  <a:pt x="0" y="0"/>
                </a:moveTo>
                <a:lnTo>
                  <a:pt x="4982840" y="9330"/>
                </a:lnTo>
                <a:lnTo>
                  <a:pt x="4992170" y="1812893"/>
                </a:lnTo>
                <a:lnTo>
                  <a:pt x="9330" y="1812893"/>
                </a:lnTo>
                <a:lnTo>
                  <a:pt x="0" y="0"/>
                </a:lnTo>
                <a:close/>
              </a:path>
            </a:pathLst>
          </a:custGeom>
          <a:solidFill>
            <a:srgbClr val="99CCFF"/>
          </a:solidFill>
          <a:ln w="9525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Project Description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lvl="0" defTabSz="914400">
              <a:spcBef>
                <a:spcPct val="0"/>
              </a:spcBef>
              <a:defRPr/>
            </a:pPr>
            <a:r>
              <a:rPr lang="en-US" sz="1000" dirty="0" smtClean="0"/>
              <a:t>Horizon Cloud provides widespread connectivity to legacy &amp; new controls, 3</a:t>
            </a:r>
            <a:r>
              <a:rPr lang="en-US" sz="1000" baseline="30000" dirty="0" smtClean="0"/>
              <a:t>rd</a:t>
            </a:r>
            <a:r>
              <a:rPr lang="en-US" sz="1000" dirty="0" smtClean="0"/>
              <a:t> party,  </a:t>
            </a:r>
            <a:r>
              <a:rPr lang="en-US" sz="1000" dirty="0" err="1" smtClean="0"/>
              <a:t>IoT</a:t>
            </a:r>
            <a:r>
              <a:rPr lang="en-US" sz="1000" dirty="0" smtClean="0"/>
              <a:t>, </a:t>
            </a:r>
          </a:p>
          <a:p>
            <a:pPr lvl="0" defTabSz="914400">
              <a:spcBef>
                <a:spcPct val="0"/>
              </a:spcBef>
              <a:defRPr/>
            </a:pPr>
            <a:r>
              <a:rPr lang="en-US" sz="1000" dirty="0" smtClean="0"/>
              <a:t>edge devices and a step-wise covering of on-site, real-time requirements.</a:t>
            </a:r>
          </a:p>
          <a:p>
            <a:pPr lvl="0" defTabSz="914400">
              <a:spcBef>
                <a:spcPct val="0"/>
              </a:spcBef>
              <a:defRPr/>
            </a:pPr>
            <a:endParaRPr lang="en-US" sz="1000" dirty="0" smtClean="0"/>
          </a:p>
          <a:p>
            <a:pPr lvl="0" defTabSz="914400">
              <a:spcBef>
                <a:spcPct val="0"/>
              </a:spcBef>
              <a:defRPr/>
            </a:pPr>
            <a:r>
              <a:rPr lang="en-US" sz="1000" dirty="0"/>
              <a:t>Horizon Cloud features its own apps based on building integration framework, along with </a:t>
            </a:r>
            <a:endParaRPr lang="en-US" sz="1000" dirty="0" smtClean="0"/>
          </a:p>
          <a:p>
            <a:pPr lvl="0" defTabSz="914400">
              <a:spcBef>
                <a:spcPct val="0"/>
              </a:spcBef>
              <a:defRPr/>
            </a:pPr>
            <a:r>
              <a:rPr lang="en-US" sz="1000" dirty="0" smtClean="0"/>
              <a:t>themes</a:t>
            </a:r>
            <a:r>
              <a:rPr lang="en-US" sz="1000" dirty="0"/>
              <a:t>, with an open API for ecosystem and </a:t>
            </a:r>
            <a:r>
              <a:rPr lang="en-US" sz="1000" dirty="0" smtClean="0"/>
              <a:t>SSP.</a:t>
            </a:r>
          </a:p>
          <a:p>
            <a:pPr lvl="0" defTabSz="914400">
              <a:spcBef>
                <a:spcPct val="0"/>
              </a:spcBef>
              <a:defRPr/>
            </a:pPr>
            <a:endParaRPr lang="en-US" sz="10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defTabSz="914400">
              <a:spcBef>
                <a:spcPct val="0"/>
              </a:spcBef>
              <a:defRPr/>
            </a:pPr>
            <a:r>
              <a:rPr lang="en-US" sz="1000" dirty="0"/>
              <a:t>The program also provides a common data model and API to BT Building Integration </a:t>
            </a:r>
            <a:endParaRPr lang="en-US" sz="1000" dirty="0" smtClean="0"/>
          </a:p>
          <a:p>
            <a:pPr lvl="0" defTabSz="914400">
              <a:spcBef>
                <a:spcPct val="0"/>
              </a:spcBef>
              <a:defRPr/>
            </a:pPr>
            <a:r>
              <a:rPr lang="en-US" sz="1000" dirty="0" smtClean="0"/>
              <a:t>Framework </a:t>
            </a:r>
            <a:r>
              <a:rPr lang="en-US" sz="1000" dirty="0"/>
              <a:t>to map southbound data against model.</a:t>
            </a:r>
            <a:endParaRPr lang="en-US" sz="10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344489" y="2843212"/>
            <a:ext cx="2160240" cy="1593900"/>
          </a:xfrm>
          <a:prstGeom prst="rect">
            <a:avLst/>
          </a:prstGeom>
          <a:solidFill>
            <a:srgbClr val="99CC66"/>
          </a:solidFill>
          <a:ln w="9525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Tech.</a:t>
            </a:r>
            <a:r>
              <a:rPr kumimoji="0" lang="en-US" sz="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Test Lead in 3 projects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1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800" kern="0" baseline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Horizon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Cloud, </a:t>
            </a:r>
            <a:r>
              <a:rPr lang="en-US" sz="800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single </a:t>
            </a:r>
            <a:r>
              <a:rPr lang="en-US" sz="800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tester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Rest: 5 </a:t>
            </a:r>
            <a:r>
              <a:rPr lang="en-US" sz="800" i="1" kern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devs</a:t>
            </a:r>
            <a:r>
              <a:rPr lang="en-US" sz="800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PO, PL, Arch.</a:t>
            </a:r>
            <a:endParaRPr lang="en-US" sz="800" i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8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Operations &amp; Management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testers: 3 local, 2 Mumbai, 3 Romania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Rest: 4 local </a:t>
            </a:r>
            <a:r>
              <a:rPr lang="en-US" sz="800" i="1" kern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devs</a:t>
            </a:r>
            <a:r>
              <a:rPr lang="en-US" sz="800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PO, PL, 10+ remote </a:t>
            </a:r>
            <a:r>
              <a:rPr lang="en-US" sz="800" i="1" kern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devs</a:t>
            </a:r>
            <a:endParaRPr lang="en-US" sz="800" i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800" i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 defTabSz="914400">
              <a:spcBef>
                <a:spcPct val="0"/>
              </a:spcBef>
              <a:buFontTx/>
              <a:buChar char="-"/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Niagara N4,</a:t>
            </a:r>
            <a:r>
              <a:rPr lang="en-US" sz="800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800" i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defTabSz="914400">
              <a:spcBef>
                <a:spcPct val="0"/>
              </a:spcBef>
              <a:defRPr/>
            </a:pPr>
            <a:r>
              <a:rPr lang="en-US" sz="800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Tester: 1 local, 1 remote</a:t>
            </a:r>
            <a:endParaRPr lang="en-US" sz="800" i="1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i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Rest: 3devs, PL</a:t>
            </a:r>
            <a:endParaRPr lang="en-US" sz="800" i="1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4" name="Rectangle 7"/>
          <p:cNvSpPr>
            <a:spLocks noChangeArrowheads="1"/>
          </p:cNvSpPr>
          <p:nvPr/>
        </p:nvSpPr>
        <p:spPr bwMode="auto">
          <a:xfrm>
            <a:off x="320785" y="4816380"/>
            <a:ext cx="2160241" cy="1460400"/>
          </a:xfrm>
          <a:prstGeom prst="rect">
            <a:avLst/>
          </a:prstGeom>
          <a:solidFill>
            <a:srgbClr val="99CC66"/>
          </a:solidFill>
          <a:ln w="9525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- Solidify my</a:t>
            </a:r>
            <a:r>
              <a:rPr kumimoji="0" lang="en-US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8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vague</a:t>
            </a:r>
            <a:r>
              <a:rPr kumimoji="0" lang="en-US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 understanding of </a:t>
            </a:r>
            <a:r>
              <a:rPr kumimoji="0" lang="en-US" sz="8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TeA</a:t>
            </a:r>
            <a:endParaRPr kumimoji="0" lang="en-US" sz="8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8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 Clarify the </a:t>
            </a:r>
            <a:r>
              <a:rPr lang="en-US" sz="8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delta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btwn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Test Strategy &amp; </a:t>
            </a:r>
            <a:r>
              <a:rPr lang="en-US" sz="800" kern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TeA</a:t>
            </a:r>
            <a:endParaRPr lang="en-US" sz="800" kern="0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0" cap="none" spc="0" normalizeH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- Understand design for testability, </a:t>
            </a:r>
            <a:r>
              <a:rPr lang="en-US" sz="800" kern="0" noProof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req.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8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</a:t>
            </a:r>
            <a:r>
              <a:rPr lang="en-US" sz="800" kern="0" noProof="0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ngineering</a:t>
            </a:r>
            <a:r>
              <a:rPr lang="en-US" sz="800" kern="0" noProof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, business models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800" b="0" i="0" u="none" strike="noStrike" kern="0" cap="none" spc="0" normalizeH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- Network &amp; look for solutions to 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800" b="0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Immediate </a:t>
            </a:r>
            <a:r>
              <a:rPr kumimoji="0" lang="en-US" sz="800" b="1" i="0" u="none" strike="noStrike" kern="0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Challenges 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 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  <a:sym typeface="Wingdings" panose="05000000000000000000" pitchFamily="2" charset="2"/>
              </a:rPr>
              <a:t> )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5" name="Text Box 8"/>
          <p:cNvSpPr txBox="1">
            <a:spLocks noChangeArrowheads="1"/>
          </p:cNvSpPr>
          <p:nvPr/>
        </p:nvSpPr>
        <p:spPr bwMode="auto">
          <a:xfrm>
            <a:off x="2637128" y="3068960"/>
            <a:ext cx="4982840" cy="3434986"/>
          </a:xfrm>
          <a:custGeom>
            <a:avLst/>
            <a:gdLst>
              <a:gd name="connsiteX0" fmla="*/ 0 w 3900488"/>
              <a:gd name="connsiteY0" fmla="*/ 0 h 1792798"/>
              <a:gd name="connsiteX1" fmla="*/ 3900488 w 3900488"/>
              <a:gd name="connsiteY1" fmla="*/ 0 h 1792798"/>
              <a:gd name="connsiteX2" fmla="*/ 3900488 w 3900488"/>
              <a:gd name="connsiteY2" fmla="*/ 1792798 h 1792798"/>
              <a:gd name="connsiteX3" fmla="*/ 0 w 3900488"/>
              <a:gd name="connsiteY3" fmla="*/ 1792798 h 1792798"/>
              <a:gd name="connsiteX4" fmla="*/ 0 w 3900488"/>
              <a:gd name="connsiteY4" fmla="*/ 0 h 1792798"/>
              <a:gd name="connsiteX0" fmla="*/ 0 w 3928480"/>
              <a:gd name="connsiteY0" fmla="*/ 0 h 3341680"/>
              <a:gd name="connsiteX1" fmla="*/ 3900488 w 3928480"/>
              <a:gd name="connsiteY1" fmla="*/ 0 h 3341680"/>
              <a:gd name="connsiteX2" fmla="*/ 3928480 w 3928480"/>
              <a:gd name="connsiteY2" fmla="*/ 3341680 h 3341680"/>
              <a:gd name="connsiteX3" fmla="*/ 0 w 3928480"/>
              <a:gd name="connsiteY3" fmla="*/ 1792798 h 3341680"/>
              <a:gd name="connsiteX4" fmla="*/ 0 w 3928480"/>
              <a:gd name="connsiteY4" fmla="*/ 0 h 3341680"/>
              <a:gd name="connsiteX0" fmla="*/ 27992 w 3956472"/>
              <a:gd name="connsiteY0" fmla="*/ 0 h 3360341"/>
              <a:gd name="connsiteX1" fmla="*/ 3928480 w 3956472"/>
              <a:gd name="connsiteY1" fmla="*/ 0 h 3360341"/>
              <a:gd name="connsiteX2" fmla="*/ 3956472 w 3956472"/>
              <a:gd name="connsiteY2" fmla="*/ 3341680 h 3360341"/>
              <a:gd name="connsiteX3" fmla="*/ 0 w 3956472"/>
              <a:gd name="connsiteY3" fmla="*/ 3360341 h 3360341"/>
              <a:gd name="connsiteX4" fmla="*/ 27992 w 3956472"/>
              <a:gd name="connsiteY4" fmla="*/ 0 h 3360341"/>
              <a:gd name="connsiteX0" fmla="*/ 0 w 4618945"/>
              <a:gd name="connsiteY0" fmla="*/ 0 h 3360341"/>
              <a:gd name="connsiteX1" fmla="*/ 4590953 w 4618945"/>
              <a:gd name="connsiteY1" fmla="*/ 0 h 3360341"/>
              <a:gd name="connsiteX2" fmla="*/ 4618945 w 4618945"/>
              <a:gd name="connsiteY2" fmla="*/ 3341680 h 3360341"/>
              <a:gd name="connsiteX3" fmla="*/ 662473 w 4618945"/>
              <a:gd name="connsiteY3" fmla="*/ 3360341 h 3360341"/>
              <a:gd name="connsiteX4" fmla="*/ 0 w 4618945"/>
              <a:gd name="connsiteY4" fmla="*/ 0 h 3360341"/>
              <a:gd name="connsiteX0" fmla="*/ 0 w 4618945"/>
              <a:gd name="connsiteY0" fmla="*/ 0 h 3360341"/>
              <a:gd name="connsiteX1" fmla="*/ 4590953 w 4618945"/>
              <a:gd name="connsiteY1" fmla="*/ 0 h 3360341"/>
              <a:gd name="connsiteX2" fmla="*/ 4618945 w 4618945"/>
              <a:gd name="connsiteY2" fmla="*/ 3341680 h 3360341"/>
              <a:gd name="connsiteX3" fmla="*/ 37322 w 4618945"/>
              <a:gd name="connsiteY3" fmla="*/ 3360341 h 3360341"/>
              <a:gd name="connsiteX4" fmla="*/ 0 w 4618945"/>
              <a:gd name="connsiteY4" fmla="*/ 0 h 3360341"/>
              <a:gd name="connsiteX0" fmla="*/ 0 w 4973508"/>
              <a:gd name="connsiteY0" fmla="*/ 0 h 3360341"/>
              <a:gd name="connsiteX1" fmla="*/ 4973508 w 4973508"/>
              <a:gd name="connsiteY1" fmla="*/ 0 h 3360341"/>
              <a:gd name="connsiteX2" fmla="*/ 4618945 w 4973508"/>
              <a:gd name="connsiteY2" fmla="*/ 3341680 h 3360341"/>
              <a:gd name="connsiteX3" fmla="*/ 37322 w 4973508"/>
              <a:gd name="connsiteY3" fmla="*/ 3360341 h 3360341"/>
              <a:gd name="connsiteX4" fmla="*/ 0 w 4973508"/>
              <a:gd name="connsiteY4" fmla="*/ 0 h 3360341"/>
              <a:gd name="connsiteX0" fmla="*/ 0 w 5010830"/>
              <a:gd name="connsiteY0" fmla="*/ 0 h 3369672"/>
              <a:gd name="connsiteX1" fmla="*/ 4973508 w 5010830"/>
              <a:gd name="connsiteY1" fmla="*/ 0 h 3369672"/>
              <a:gd name="connsiteX2" fmla="*/ 5010830 w 5010830"/>
              <a:gd name="connsiteY2" fmla="*/ 3369672 h 3369672"/>
              <a:gd name="connsiteX3" fmla="*/ 37322 w 5010830"/>
              <a:gd name="connsiteY3" fmla="*/ 3360341 h 3369672"/>
              <a:gd name="connsiteX4" fmla="*/ 0 w 5010830"/>
              <a:gd name="connsiteY4" fmla="*/ 0 h 3369672"/>
              <a:gd name="connsiteX0" fmla="*/ 0 w 4982838"/>
              <a:gd name="connsiteY0" fmla="*/ 0 h 3360341"/>
              <a:gd name="connsiteX1" fmla="*/ 4973508 w 4982838"/>
              <a:gd name="connsiteY1" fmla="*/ 0 h 3360341"/>
              <a:gd name="connsiteX2" fmla="*/ 4982838 w 4982838"/>
              <a:gd name="connsiteY2" fmla="*/ 3360341 h 3360341"/>
              <a:gd name="connsiteX3" fmla="*/ 37322 w 4982838"/>
              <a:gd name="connsiteY3" fmla="*/ 3360341 h 3360341"/>
              <a:gd name="connsiteX4" fmla="*/ 0 w 4982838"/>
              <a:gd name="connsiteY4" fmla="*/ 0 h 3360341"/>
              <a:gd name="connsiteX0" fmla="*/ 18662 w 5001500"/>
              <a:gd name="connsiteY0" fmla="*/ 0 h 3360341"/>
              <a:gd name="connsiteX1" fmla="*/ 4992170 w 5001500"/>
              <a:gd name="connsiteY1" fmla="*/ 0 h 3360341"/>
              <a:gd name="connsiteX2" fmla="*/ 5001500 w 5001500"/>
              <a:gd name="connsiteY2" fmla="*/ 3360341 h 3360341"/>
              <a:gd name="connsiteX3" fmla="*/ 0 w 5001500"/>
              <a:gd name="connsiteY3" fmla="*/ 3351010 h 3360341"/>
              <a:gd name="connsiteX4" fmla="*/ 18662 w 5001500"/>
              <a:gd name="connsiteY4" fmla="*/ 0 h 3360341"/>
              <a:gd name="connsiteX0" fmla="*/ 0 w 4982838"/>
              <a:gd name="connsiteY0" fmla="*/ 0 h 3360341"/>
              <a:gd name="connsiteX1" fmla="*/ 4973508 w 4982838"/>
              <a:gd name="connsiteY1" fmla="*/ 0 h 3360341"/>
              <a:gd name="connsiteX2" fmla="*/ 4982838 w 4982838"/>
              <a:gd name="connsiteY2" fmla="*/ 3360341 h 3360341"/>
              <a:gd name="connsiteX3" fmla="*/ 18660 w 4982838"/>
              <a:gd name="connsiteY3" fmla="*/ 3351010 h 3360341"/>
              <a:gd name="connsiteX4" fmla="*/ 0 w 4982838"/>
              <a:gd name="connsiteY4" fmla="*/ 0 h 3360341"/>
              <a:gd name="connsiteX0" fmla="*/ 0 w 4973508"/>
              <a:gd name="connsiteY0" fmla="*/ 0 h 3351010"/>
              <a:gd name="connsiteX1" fmla="*/ 4973508 w 4973508"/>
              <a:gd name="connsiteY1" fmla="*/ 0 h 3351010"/>
              <a:gd name="connsiteX2" fmla="*/ 4954846 w 4973508"/>
              <a:gd name="connsiteY2" fmla="*/ 3351010 h 3351010"/>
              <a:gd name="connsiteX3" fmla="*/ 18660 w 4973508"/>
              <a:gd name="connsiteY3" fmla="*/ 3351010 h 3351010"/>
              <a:gd name="connsiteX4" fmla="*/ 0 w 4973508"/>
              <a:gd name="connsiteY4" fmla="*/ 0 h 3351010"/>
              <a:gd name="connsiteX0" fmla="*/ 0 w 4973508"/>
              <a:gd name="connsiteY0" fmla="*/ 0 h 3444316"/>
              <a:gd name="connsiteX1" fmla="*/ 4973508 w 4973508"/>
              <a:gd name="connsiteY1" fmla="*/ 0 h 3444316"/>
              <a:gd name="connsiteX2" fmla="*/ 4954846 w 4973508"/>
              <a:gd name="connsiteY2" fmla="*/ 3351010 h 3444316"/>
              <a:gd name="connsiteX3" fmla="*/ 18660 w 4973508"/>
              <a:gd name="connsiteY3" fmla="*/ 3444316 h 3444316"/>
              <a:gd name="connsiteX4" fmla="*/ 0 w 4973508"/>
              <a:gd name="connsiteY4" fmla="*/ 0 h 3444316"/>
              <a:gd name="connsiteX0" fmla="*/ 0 w 4973508"/>
              <a:gd name="connsiteY0" fmla="*/ 0 h 3444316"/>
              <a:gd name="connsiteX1" fmla="*/ 4973508 w 4973508"/>
              <a:gd name="connsiteY1" fmla="*/ 0 h 3444316"/>
              <a:gd name="connsiteX2" fmla="*/ 4964177 w 4973508"/>
              <a:gd name="connsiteY2" fmla="*/ 3434986 h 3444316"/>
              <a:gd name="connsiteX3" fmla="*/ 18660 w 4973508"/>
              <a:gd name="connsiteY3" fmla="*/ 3444316 h 3444316"/>
              <a:gd name="connsiteX4" fmla="*/ 0 w 4973508"/>
              <a:gd name="connsiteY4" fmla="*/ 0 h 3444316"/>
              <a:gd name="connsiteX0" fmla="*/ 9332 w 4982840"/>
              <a:gd name="connsiteY0" fmla="*/ 0 h 3434986"/>
              <a:gd name="connsiteX1" fmla="*/ 4982840 w 4982840"/>
              <a:gd name="connsiteY1" fmla="*/ 0 h 3434986"/>
              <a:gd name="connsiteX2" fmla="*/ 4973509 w 4982840"/>
              <a:gd name="connsiteY2" fmla="*/ 3434986 h 3434986"/>
              <a:gd name="connsiteX3" fmla="*/ 0 w 4982840"/>
              <a:gd name="connsiteY3" fmla="*/ 3434985 h 3434986"/>
              <a:gd name="connsiteX4" fmla="*/ 9332 w 4982840"/>
              <a:gd name="connsiteY4" fmla="*/ 0 h 343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2840" h="3434986">
                <a:moveTo>
                  <a:pt x="9332" y="0"/>
                </a:moveTo>
                <a:lnTo>
                  <a:pt x="4982840" y="0"/>
                </a:lnTo>
                <a:cubicBezTo>
                  <a:pt x="4979730" y="1144995"/>
                  <a:pt x="4976619" y="2289991"/>
                  <a:pt x="4973509" y="3434986"/>
                </a:cubicBezTo>
                <a:lnTo>
                  <a:pt x="0" y="3434985"/>
                </a:lnTo>
                <a:cubicBezTo>
                  <a:pt x="3111" y="2289990"/>
                  <a:pt x="6221" y="1144995"/>
                  <a:pt x="9332" y="0"/>
                </a:cubicBezTo>
                <a:close/>
              </a:path>
            </a:pathLst>
          </a:custGeom>
          <a:solidFill>
            <a:srgbClr val="99CCFF"/>
          </a:solidFill>
          <a:ln w="9525">
            <a:noFill/>
            <a:miter lim="800000"/>
            <a:headEnd/>
            <a:tailEnd type="none" w="med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High level view / Context diagram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7" name="Text Box 10"/>
          <p:cNvSpPr txBox="1">
            <a:spLocks noChangeArrowheads="1"/>
          </p:cNvSpPr>
          <p:nvPr/>
        </p:nvSpPr>
        <p:spPr bwMode="auto">
          <a:xfrm>
            <a:off x="7737475" y="1412875"/>
            <a:ext cx="2019300" cy="830997"/>
          </a:xfrm>
          <a:prstGeom prst="rect">
            <a:avLst/>
          </a:prstGeom>
          <a:solidFill>
            <a:srgbClr val="949EAA"/>
          </a:solidFill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Significant Requirements for Testing</a:t>
            </a:r>
          </a:p>
        </p:txBody>
      </p:sp>
      <p:sp>
        <p:nvSpPr>
          <p:cNvPr id="88" name="Text Box 11"/>
          <p:cNvSpPr txBox="1">
            <a:spLocks noChangeArrowheads="1"/>
          </p:cNvSpPr>
          <p:nvPr/>
        </p:nvSpPr>
        <p:spPr bwMode="auto">
          <a:xfrm>
            <a:off x="7886699" y="2391733"/>
            <a:ext cx="1643063" cy="261610"/>
          </a:xfrm>
          <a:prstGeom prst="rect">
            <a:avLst/>
          </a:prstGeom>
          <a:solidFill>
            <a:srgbClr val="949EAA"/>
          </a:solidFill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All automated</a:t>
            </a:r>
          </a:p>
        </p:txBody>
      </p:sp>
      <p:sp>
        <p:nvSpPr>
          <p:cNvPr id="89" name="Text Box 12"/>
          <p:cNvSpPr txBox="1">
            <a:spLocks noChangeArrowheads="1"/>
          </p:cNvSpPr>
          <p:nvPr/>
        </p:nvSpPr>
        <p:spPr bwMode="auto">
          <a:xfrm>
            <a:off x="7886700" y="2807350"/>
            <a:ext cx="1643063" cy="261610"/>
          </a:xfrm>
          <a:prstGeom prst="rect">
            <a:avLst/>
          </a:prstGeom>
          <a:solidFill>
            <a:srgbClr val="949EAA"/>
          </a:solidFill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All in CI pipeline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0" name="Text Box 13"/>
          <p:cNvSpPr txBox="1">
            <a:spLocks noChangeArrowheads="1"/>
          </p:cNvSpPr>
          <p:nvPr/>
        </p:nvSpPr>
        <p:spPr bwMode="auto">
          <a:xfrm>
            <a:off x="7886700" y="3222581"/>
            <a:ext cx="1643063" cy="600164"/>
          </a:xfrm>
          <a:prstGeom prst="rect">
            <a:avLst/>
          </a:prstGeom>
          <a:solidFill>
            <a:srgbClr val="949EAA"/>
          </a:solidFill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Paradigm</a:t>
            </a:r>
            <a:r>
              <a:rPr lang="en-US" sz="11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-</a:t>
            </a:r>
            <a:r>
              <a:rPr kumimoji="0" 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setting best practices need to be applied</a:t>
            </a:r>
            <a:endParaRPr kumimoji="0" lang="en-US" sz="11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 Box 14"/>
          <p:cNvSpPr txBox="1">
            <a:spLocks noChangeArrowheads="1"/>
          </p:cNvSpPr>
          <p:nvPr/>
        </p:nvSpPr>
        <p:spPr bwMode="auto">
          <a:xfrm>
            <a:off x="7899400" y="4748213"/>
            <a:ext cx="1641475" cy="461665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lvl="0" defTabSz="914400">
              <a:spcBef>
                <a:spcPct val="0"/>
              </a:spcBef>
              <a:defRPr/>
            </a:pP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easuring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proving the </a:t>
            </a:r>
            <a:r>
              <a:rPr lang="en-GB" sz="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800" b="1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800" dirty="0">
                <a:latin typeface="Arial" panose="020B0604020202020204" pitchFamily="34" charset="0"/>
                <a:cs typeface="Arial" panose="020B0604020202020204" pitchFamily="34" charset="0"/>
              </a:rPr>
              <a:t>of test automation </a:t>
            </a:r>
            <a:r>
              <a:rPr lang="en-GB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code.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7899400" y="5377303"/>
            <a:ext cx="1641475" cy="338554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kern="0" noProof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State-of-the-art industry best practices vs </a:t>
            </a:r>
            <a:r>
              <a:rPr lang="en-US" sz="800" b="1" kern="0" noProof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Siemens ways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 Box 16"/>
          <p:cNvSpPr txBox="1">
            <a:spLocks noChangeArrowheads="1"/>
          </p:cNvSpPr>
          <p:nvPr/>
        </p:nvSpPr>
        <p:spPr bwMode="auto">
          <a:xfrm>
            <a:off x="7888288" y="5877272"/>
            <a:ext cx="1641475" cy="338554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Context-switching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between 3 </a:t>
            </a:r>
            <a:r>
              <a:rPr lang="en-US" sz="800" kern="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projects</a:t>
            </a:r>
            <a:endParaRPr kumimoji="0" lang="en-US" sz="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Rectangle 2"/>
          <p:cNvSpPr txBox="1">
            <a:spLocks noChangeArrowheads="1"/>
          </p:cNvSpPr>
          <p:nvPr/>
        </p:nvSpPr>
        <p:spPr>
          <a:xfrm>
            <a:off x="584200" y="258763"/>
            <a:ext cx="6653213" cy="809625"/>
          </a:xfrm>
          <a:prstGeom prst="rect">
            <a:avLst/>
          </a:prstGeom>
        </p:spPr>
        <p:txBody>
          <a:bodyPr vert="horz" lIns="95766" tIns="47883" rIns="95766" bIns="47883" rtlCol="0" anchor="ctr">
            <a:noAutofit/>
          </a:bodyPr>
          <a:lstStyle/>
          <a:p>
            <a:pPr marL="0" marR="0" lvl="0" indent="0" defTabSz="95765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Short project presentation</a:t>
            </a:r>
            <a:b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</a:b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Me, My Project, My personal goals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760" y="3068960"/>
            <a:ext cx="4613781" cy="33603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84" y="1491499"/>
            <a:ext cx="736105" cy="9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8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E8A168D7BA2874F9338164B9ED85F21" ma:contentTypeVersion="1" ma:contentTypeDescription="Create a new document." ma:contentTypeScope="" ma:versionID="6fd709085031c41f9cacd85b153fd3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DB17A0-57BB-49ED-94B5-53F498FD0D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7F86EAB-8C24-4B09-88DA-841A419174D2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1497200-5B55-4503-A7E6-991E92D64D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</Words>
  <Application>Microsoft Office PowerPoint</Application>
  <PresentationFormat>A4 Paper (210x297 mm)</PresentationFormat>
  <Paragraphs>51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Larissa</vt:lpstr>
      <vt:lpstr>PowerPoint Presentation</vt:lpstr>
    </vt:vector>
  </TitlesOfParts>
  <Company>Siemens AG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Stephan Wiesebach</dc:creator>
  <cp:keywords>C_Unrestricted</cp:keywords>
  <cp:lastModifiedBy>Ozcan, Murat (BT AM CPS R&amp;D SW TST)</cp:lastModifiedBy>
  <cp:revision>15</cp:revision>
  <dcterms:created xsi:type="dcterms:W3CDTF">2015-04-01T09:39:23Z</dcterms:created>
  <dcterms:modified xsi:type="dcterms:W3CDTF">2018-05-22T12:06:09Z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0x0101003E8A168D7BA2874F9338164B9ED85F21</vt:lpwstr>
  </property>
  <property fmtid="{D5CDD505-2E9C-101B-9397-08002B2CF9AE}" pid="3" name="Document Confidentiality">
    <vt:lpwstr>Unrestricted</vt:lpwstr>
  </property>
  <property fmtid="{D5CDD505-2E9C-101B-9397-08002B2CF9AE}" pid="4" name="Order">
    <vt:r8>5500</vt:r8>
  </property>
  <property fmtid="{D5CDD505-2E9C-101B-9397-08002B2CF9AE}" pid="5" name="xd_ProgID">
    <vt:lpwstr/>
  </property>
  <property fmtid="{D5CDD505-2E9C-101B-9397-08002B2CF9AE}" pid="6" name="_SharedFileIndex">
    <vt:lpwstr/>
  </property>
  <property fmtid="{D5CDD505-2E9C-101B-9397-08002B2CF9AE}" pid="7" name="_SourceUrl">
    <vt:lpwstr/>
  </property>
  <property fmtid="{D5CDD505-2E9C-101B-9397-08002B2CF9AE}" pid="8" name="TemplateUrl">
    <vt:lpwstr/>
  </property>
</Properties>
</file>