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43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36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226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68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06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1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734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8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52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460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ğ oluşturmak için bağlı hatlar ve noktalar">
            <a:extLst>
              <a:ext uri="{FF2B5EF4-FFF2-40B4-BE49-F238E27FC236}">
                <a16:creationId xmlns:a16="http://schemas.microsoft.com/office/drawing/2014/main" id="{7AD9F630-E31B-4EE5-BF83-6F8A4F1A3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3068" y="27193"/>
            <a:ext cx="12188932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B4368DF-FBCB-4245-8E89-C681E6C8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872" y="703961"/>
            <a:ext cx="9581178" cy="1978346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Innova</a:t>
            </a:r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Patika </a:t>
            </a:r>
            <a:b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 Spring 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Bootcamp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DE91980-877E-4C54-A6B6-E0D7E7A7C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995" y="3456188"/>
            <a:ext cx="7630931" cy="1747837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Eğitmen : Hamit MIZRAK</a:t>
            </a:r>
          </a:p>
          <a:p>
            <a:pPr algn="ctr"/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Hazırlayan  : Murat Ali KIŞTAN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21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E1EF5F-E1BA-4B77-BDA8-1FB07056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5" y="1168810"/>
            <a:ext cx="10077557" cy="745470"/>
          </a:xfrm>
        </p:spPr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SOLID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02DEB-33BD-49FD-A483-56031C476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2140145"/>
            <a:ext cx="10077557" cy="3549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Solid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, yazılım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prensibleri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olarak adlandırılan , OOP nesne tabanlı yazılım geliştirirken kullanılan standartlaşmış 5 adet ilkeden oluşur.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Solid </a:t>
            </a:r>
            <a:r>
              <a:rPr lang="tr-TR" dirty="0" err="1">
                <a:solidFill>
                  <a:srgbClr val="FF0000"/>
                </a:solidFill>
              </a:rPr>
              <a:t>Prensibleri’nin</a:t>
            </a:r>
            <a:r>
              <a:rPr lang="tr-TR" dirty="0">
                <a:solidFill>
                  <a:srgbClr val="FF0000"/>
                </a:solidFill>
              </a:rPr>
              <a:t> amacı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; geliştirilen yazılımın yeniden kullanılabilir, esnek , sürdürülebilir olmasını sağlamak  ve  kod tekrarını önlemektir.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Solid kurallarına uyulması durumunda uygulamamız  yeni gereksinimlere daha kolay adapte olabilecek , kodda en az değişim ile yeni özellikler çok daha kolay entegre edilebilecektir.</a:t>
            </a:r>
          </a:p>
        </p:txBody>
      </p:sp>
    </p:spTree>
    <p:extLst>
      <p:ext uri="{BB962C8B-B14F-4D97-AF65-F5344CB8AC3E}">
        <p14:creationId xmlns:p14="http://schemas.microsoft.com/office/powerpoint/2010/main" val="19873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3F1ED3-FC7E-48EF-9BAA-C6AFAE9E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434879"/>
            <a:ext cx="10077557" cy="704381"/>
          </a:xfrm>
        </p:spPr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SOLID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6B32DD-1B39-4F7C-ABD1-2EED69E2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491449"/>
            <a:ext cx="10077557" cy="49316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rgbClr val="FF0000"/>
                </a:solidFill>
              </a:rPr>
              <a:t>S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ingle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Responsibility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Princible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FF0000"/>
                </a:solidFill>
              </a:rPr>
              <a:t>O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pen –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Closed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Princible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rgbClr val="FF0000"/>
                </a:solidFill>
              </a:rPr>
              <a:t>L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iskov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Substitution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Princible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rgbClr val="FF0000"/>
                </a:solidFill>
              </a:rPr>
              <a:t>I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nterface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Segregation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Princible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rgbClr val="FF0000"/>
                </a:solidFill>
              </a:rPr>
              <a:t>D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ependency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Inversion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Princible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860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F58F9C-9ECB-4C40-B1C6-5200F8D6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5" y="1230951"/>
            <a:ext cx="10077557" cy="757647"/>
          </a:xfrm>
        </p:spPr>
        <p:txBody>
          <a:bodyPr>
            <a:normAutofit fontScale="90000"/>
          </a:bodyPr>
          <a:lstStyle/>
          <a:p>
            <a:r>
              <a:rPr lang="tr-TR" sz="4400" dirty="0" err="1">
                <a:solidFill>
                  <a:srgbClr val="FF0000"/>
                </a:solidFill>
              </a:rPr>
              <a:t>S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ingle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Responsibility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Princible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D186A9-5FCF-4C1B-ABC6-6630C66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2618913"/>
            <a:ext cx="10077557" cy="3709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Adından da anlaşılacağı üzere ; bu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prensib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her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classın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ya da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methodun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sadece bir amaca hizmet etmesi gerektiğini savunur.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Örnek verecek olursak bir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Student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Class’ında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sadece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Student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 ile alakalı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alanlar,methodlar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bulunmalıdır. Yani bu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yalnızca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Student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ögesine hizmet etmelidir.</a:t>
            </a:r>
          </a:p>
        </p:txBody>
      </p:sp>
    </p:spTree>
    <p:extLst>
      <p:ext uri="{BB962C8B-B14F-4D97-AF65-F5344CB8AC3E}">
        <p14:creationId xmlns:p14="http://schemas.microsoft.com/office/powerpoint/2010/main" val="109726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F58F9C-9ECB-4C40-B1C6-5200F8D6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91" y="1518082"/>
            <a:ext cx="10077557" cy="612559"/>
          </a:xfrm>
        </p:spPr>
        <p:txBody>
          <a:bodyPr>
            <a:normAutofit fontScale="90000"/>
          </a:bodyPr>
          <a:lstStyle/>
          <a:p>
            <a:br>
              <a:rPr lang="tr-T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tr-TR" sz="4400" dirty="0">
                <a:solidFill>
                  <a:srgbClr val="FF0000"/>
                </a:solidFill>
              </a:rPr>
              <a:t>O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pen –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Closed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Princible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D186A9-5FCF-4C1B-ABC6-6630C66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2618913"/>
            <a:ext cx="10077557" cy="3709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Bir sınıf  ya da fonksiyon var olan özelliklerini korumalı ve değişikliğe izin vermemelidir. Yani davranışını değiştirmiyor olmalı ancak  yeni özellikler kazanabiliyor olmalıdır. Kısacası </a:t>
            </a:r>
            <a:r>
              <a:rPr lang="tr-TR" dirty="0">
                <a:solidFill>
                  <a:srgbClr val="FF0000"/>
                </a:solidFill>
              </a:rPr>
              <a:t>gelişime açık değişime kapalı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olmalıdır.</a:t>
            </a:r>
          </a:p>
        </p:txBody>
      </p:sp>
    </p:spTree>
    <p:extLst>
      <p:ext uri="{BB962C8B-B14F-4D97-AF65-F5344CB8AC3E}">
        <p14:creationId xmlns:p14="http://schemas.microsoft.com/office/powerpoint/2010/main" val="143513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F58F9C-9ECB-4C40-B1C6-5200F8D6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91" y="1313896"/>
            <a:ext cx="10077557" cy="816746"/>
          </a:xfrm>
        </p:spPr>
        <p:txBody>
          <a:bodyPr>
            <a:normAutofit fontScale="90000"/>
          </a:bodyPr>
          <a:lstStyle/>
          <a:p>
            <a:br>
              <a:rPr lang="tr-TR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tr-TR" sz="2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tr-TR" sz="4400" dirty="0" err="1">
                <a:solidFill>
                  <a:srgbClr val="FF0000"/>
                </a:solidFill>
              </a:rPr>
              <a:t>L</a:t>
            </a:r>
            <a:r>
              <a:rPr lang="tr-TR" sz="3600" dirty="0" err="1">
                <a:solidFill>
                  <a:schemeClr val="accent2">
                    <a:lumMod val="75000"/>
                  </a:schemeClr>
                </a:solidFill>
              </a:rPr>
              <a:t>iskov</a:t>
            </a:r>
            <a:r>
              <a:rPr lang="tr-TR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3600" dirty="0" err="1">
                <a:solidFill>
                  <a:schemeClr val="accent2">
                    <a:lumMod val="75000"/>
                  </a:schemeClr>
                </a:solidFill>
              </a:rPr>
              <a:t>Substitution</a:t>
            </a:r>
            <a:r>
              <a:rPr lang="tr-TR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3600" dirty="0" err="1">
                <a:solidFill>
                  <a:schemeClr val="accent2">
                    <a:lumMod val="75000"/>
                  </a:schemeClr>
                </a:solidFill>
              </a:rPr>
              <a:t>Princible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D186A9-5FCF-4C1B-ABC6-6630C66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2618913"/>
            <a:ext cx="10077557" cy="3709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Bu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prensib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;  alt sınıftan oluşturulan nesnelerin, üst sınıftan oluşturulan nesneler ile yer değiştirdiklerinde aynı davranışı göstermeleri gerektiğini savunur.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Dolayısıyla ; bir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classta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bulunan tüm özellikler kendisinden  kalıtım alan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classlarda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da kullanılabilmelidir.</a:t>
            </a:r>
          </a:p>
        </p:txBody>
      </p:sp>
    </p:spTree>
    <p:extLst>
      <p:ext uri="{BB962C8B-B14F-4D97-AF65-F5344CB8AC3E}">
        <p14:creationId xmlns:p14="http://schemas.microsoft.com/office/powerpoint/2010/main" val="379339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F58F9C-9ECB-4C40-B1C6-5200F8D6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91" y="1544715"/>
            <a:ext cx="10077557" cy="585927"/>
          </a:xfrm>
        </p:spPr>
        <p:txBody>
          <a:bodyPr>
            <a:normAutofit fontScale="90000"/>
          </a:bodyPr>
          <a:lstStyle/>
          <a:p>
            <a:br>
              <a:rPr lang="tr-TR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tr-TR" sz="28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tr-TR" sz="2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tr-TR" sz="4400" dirty="0" err="1">
                <a:solidFill>
                  <a:srgbClr val="FF0000"/>
                </a:solidFill>
              </a:rPr>
              <a:t>I</a:t>
            </a:r>
            <a:r>
              <a:rPr lang="tr-TR" sz="3600" dirty="0" err="1">
                <a:solidFill>
                  <a:schemeClr val="accent2">
                    <a:lumMod val="75000"/>
                  </a:schemeClr>
                </a:solidFill>
              </a:rPr>
              <a:t>nterface</a:t>
            </a:r>
            <a:r>
              <a:rPr lang="tr-TR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3600" dirty="0" err="1">
                <a:solidFill>
                  <a:schemeClr val="accent2">
                    <a:lumMod val="75000"/>
                  </a:schemeClr>
                </a:solidFill>
              </a:rPr>
              <a:t>Segregation</a:t>
            </a:r>
            <a:r>
              <a:rPr lang="tr-TR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3600" dirty="0" err="1">
                <a:solidFill>
                  <a:schemeClr val="accent2">
                    <a:lumMod val="75000"/>
                  </a:schemeClr>
                </a:solidFill>
              </a:rPr>
              <a:t>Princible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D186A9-5FCF-4C1B-ABC6-6630C66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2618913"/>
            <a:ext cx="10077557" cy="3709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Bu prensibe göre; bir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interface’e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gerekenden fazla metot  ve değişken eklemek yerine daha çok özelleştirilmiş birden fazla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interface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oluşturulmalıdır.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Amaç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tr-TR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Open Sans Condensed"/>
              </a:rPr>
              <a:t>arayüz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 Condensed"/>
              </a:rPr>
              <a:t> </a:t>
            </a:r>
            <a:r>
              <a:rPr lang="tr-TR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Open Sans Condensed"/>
              </a:rPr>
              <a:t>implementasyonu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 Condensed"/>
              </a:rPr>
              <a:t> sonucunda ortaya çıkacak gereksiz kodları önlemek ve kodumuzun daha anlaşılır ve küçük parçalar haline gelmesini sağlamaktır.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7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F58F9C-9ECB-4C40-B1C6-5200F8D6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91" y="1544715"/>
            <a:ext cx="10077557" cy="585927"/>
          </a:xfrm>
        </p:spPr>
        <p:txBody>
          <a:bodyPr>
            <a:normAutofit fontScale="90000"/>
          </a:bodyPr>
          <a:lstStyle/>
          <a:p>
            <a:br>
              <a:rPr lang="tr-TR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tr-TR" sz="28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tr-TR" sz="28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tr-TR" dirty="0"/>
            </a:br>
            <a:r>
              <a:rPr lang="tr-TR" sz="4400" dirty="0" err="1">
                <a:solidFill>
                  <a:srgbClr val="FF0000"/>
                </a:solidFill>
              </a:rPr>
              <a:t>D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ependency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Inversion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Princible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D186A9-5FCF-4C1B-ABC6-6630C66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2618913"/>
            <a:ext cx="10077557" cy="3709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Sınıflar arası bağımlılıklar olabildiğince az olmalıdır.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Türettiğimiz sınıfta yapılan bir değişiklik ana sınıfımızı etkilememelidir.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Bir sınıf diğer bir sınıfa doğrudan bağlı olmamalıdır. Aradaki bağlantı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interface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ya da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classlar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ile sağlanabilir.</a:t>
            </a:r>
          </a:p>
        </p:txBody>
      </p:sp>
    </p:spTree>
    <p:extLst>
      <p:ext uri="{BB962C8B-B14F-4D97-AF65-F5344CB8AC3E}">
        <p14:creationId xmlns:p14="http://schemas.microsoft.com/office/powerpoint/2010/main" val="321829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F58F9C-9ECB-4C40-B1C6-5200F8D6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91" y="1544715"/>
            <a:ext cx="10077557" cy="585927"/>
          </a:xfrm>
        </p:spPr>
        <p:txBody>
          <a:bodyPr>
            <a:normAutofit fontScale="90000"/>
          </a:bodyPr>
          <a:lstStyle/>
          <a:p>
            <a:br>
              <a:rPr lang="tr-TR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tr-TR" sz="28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tr-TR" sz="28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tr-TR" dirty="0"/>
            </a:br>
            <a:r>
              <a:rPr lang="tr-TR" sz="4000" dirty="0" err="1">
                <a:solidFill>
                  <a:schemeClr val="accent2">
                    <a:lumMod val="75000"/>
                  </a:schemeClr>
                </a:solidFill>
              </a:rPr>
              <a:t>Prensiblerin</a:t>
            </a:r>
            <a:r>
              <a:rPr lang="tr-TR" sz="4000" dirty="0">
                <a:solidFill>
                  <a:schemeClr val="accent2">
                    <a:lumMod val="75000"/>
                  </a:schemeClr>
                </a:solidFill>
              </a:rPr>
              <a:t> Kod üzerinde Uygulanması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D186A9-5FCF-4C1B-ABC6-6630C66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2618913"/>
            <a:ext cx="10077557" cy="3709470"/>
          </a:xfrm>
        </p:spPr>
        <p:txBody>
          <a:bodyPr/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tr-TR">
                <a:solidFill>
                  <a:schemeClr val="accent2">
                    <a:lumMod val="75000"/>
                  </a:schemeClr>
                </a:solidFill>
              </a:rPr>
              <a:t>: https://github.com/muratkistan/SolidPrincibleWorksInnova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9568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331</Words>
  <Application>Microsoft Office PowerPoint</Application>
  <PresentationFormat>Geniş ekran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Georgia Pro Semibold</vt:lpstr>
      <vt:lpstr>Open Sans Condensed</vt:lpstr>
      <vt:lpstr>RocaVTI</vt:lpstr>
      <vt:lpstr>Innova &amp; Patika  Java Spring Bootcamp</vt:lpstr>
      <vt:lpstr>SOLID Nedir</vt:lpstr>
      <vt:lpstr>SOLID</vt:lpstr>
      <vt:lpstr>Single Responsibility Princible</vt:lpstr>
      <vt:lpstr> Open – Closed Princible</vt:lpstr>
      <vt:lpstr>  Liskov Substitution Princible</vt:lpstr>
      <vt:lpstr>   Interface Segregation Princible</vt:lpstr>
      <vt:lpstr>    Dependency Inversion Princible</vt:lpstr>
      <vt:lpstr>    Prensiblerin Kod üzerinde Uygulanması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 &amp; Patika  Java Spring Bootcamp</dc:title>
  <dc:creator>Murat Ali</dc:creator>
  <cp:lastModifiedBy>Murat Ali</cp:lastModifiedBy>
  <cp:revision>6</cp:revision>
  <dcterms:created xsi:type="dcterms:W3CDTF">2022-01-24T19:28:30Z</dcterms:created>
  <dcterms:modified xsi:type="dcterms:W3CDTF">2022-02-10T23:20:29Z</dcterms:modified>
</cp:coreProperties>
</file>