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70" r:id="rId15"/>
    <p:sldId id="269" r:id="rId16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551"/>
    <a:srgbClr val="FC1F70"/>
    <a:srgbClr val="60D9F1"/>
    <a:srgbClr val="6060F1"/>
    <a:srgbClr val="39455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958" autoAdjust="0"/>
    <p:restoredTop sz="94686" autoAdjust="0"/>
  </p:normalViewPr>
  <p:slideViewPr>
    <p:cSldViewPr>
      <p:cViewPr>
        <p:scale>
          <a:sx n="80" d="100"/>
          <a:sy n="80" d="100"/>
        </p:scale>
        <p:origin x="-1771" y="-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6935B-E159-4241-B766-F39A92EADF99}" type="datetimeFigureOut">
              <a:rPr lang="mk-MK" smtClean="0"/>
              <a:pPr/>
              <a:t>11.05.2016</a:t>
            </a:fld>
            <a:endParaRPr lang="mk-MK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mk-MK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EFAD9-5F6B-489E-BE63-FF9E7CAED43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noProof="1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EFAD9-5F6B-489E-BE63-FF9E7CAED433}" type="slidenum">
              <a:rPr lang="mk-MK" smtClean="0"/>
              <a:pPr/>
              <a:t>12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mk-MK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mk-MK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DF5A-AB5E-402F-A201-B5D0B1A8106A}" type="datetimeFigureOut">
              <a:rPr lang="mk-MK" smtClean="0"/>
              <a:pPr/>
              <a:t>11.05.2016</a:t>
            </a:fld>
            <a:endParaRPr lang="mk-MK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04A3-6389-408D-8487-2F0ADFF8BAD0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mk-MK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mk-MK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DF5A-AB5E-402F-A201-B5D0B1A8106A}" type="datetimeFigureOut">
              <a:rPr lang="mk-MK" smtClean="0"/>
              <a:pPr/>
              <a:t>11.05.2016</a:t>
            </a:fld>
            <a:endParaRPr lang="mk-MK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04A3-6389-408D-8487-2F0ADFF8BAD0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mk-MK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mk-MK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DF5A-AB5E-402F-A201-B5D0B1A8106A}" type="datetimeFigureOut">
              <a:rPr lang="mk-MK" smtClean="0"/>
              <a:pPr/>
              <a:t>11.05.2016</a:t>
            </a:fld>
            <a:endParaRPr lang="mk-MK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04A3-6389-408D-8487-2F0ADFF8BAD0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mk-MK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mk-MK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DF5A-AB5E-402F-A201-B5D0B1A8106A}" type="datetimeFigureOut">
              <a:rPr lang="mk-MK" smtClean="0"/>
              <a:pPr/>
              <a:t>11.05.2016</a:t>
            </a:fld>
            <a:endParaRPr lang="mk-MK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04A3-6389-408D-8487-2F0ADFF8BAD0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mk-MK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DF5A-AB5E-402F-A201-B5D0B1A8106A}" type="datetimeFigureOut">
              <a:rPr lang="mk-MK" smtClean="0"/>
              <a:pPr/>
              <a:t>11.05.2016</a:t>
            </a:fld>
            <a:endParaRPr lang="mk-MK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04A3-6389-408D-8487-2F0ADFF8BAD0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mk-MK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mk-MK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mk-MK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DF5A-AB5E-402F-A201-B5D0B1A8106A}" type="datetimeFigureOut">
              <a:rPr lang="mk-MK" smtClean="0"/>
              <a:pPr/>
              <a:t>11.05.2016</a:t>
            </a:fld>
            <a:endParaRPr lang="mk-MK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04A3-6389-408D-8487-2F0ADFF8BAD0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mk-MK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mk-MK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mk-MK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DF5A-AB5E-402F-A201-B5D0B1A8106A}" type="datetimeFigureOut">
              <a:rPr lang="mk-MK" smtClean="0"/>
              <a:pPr/>
              <a:t>11.05.2016</a:t>
            </a:fld>
            <a:endParaRPr lang="mk-MK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04A3-6389-408D-8487-2F0ADFF8BAD0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mk-MK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DF5A-AB5E-402F-A201-B5D0B1A8106A}" type="datetimeFigureOut">
              <a:rPr lang="mk-MK" smtClean="0"/>
              <a:pPr/>
              <a:t>11.05.2016</a:t>
            </a:fld>
            <a:endParaRPr lang="mk-MK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04A3-6389-408D-8487-2F0ADFF8BAD0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DF5A-AB5E-402F-A201-B5D0B1A8106A}" type="datetimeFigureOut">
              <a:rPr lang="mk-MK" smtClean="0"/>
              <a:pPr/>
              <a:t>11.05.2016</a:t>
            </a:fld>
            <a:endParaRPr lang="mk-MK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04A3-6389-408D-8487-2F0ADFF8BAD0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mk-MK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mk-MK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DF5A-AB5E-402F-A201-B5D0B1A8106A}" type="datetimeFigureOut">
              <a:rPr lang="mk-MK" smtClean="0"/>
              <a:pPr/>
              <a:t>11.05.2016</a:t>
            </a:fld>
            <a:endParaRPr lang="mk-MK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04A3-6389-408D-8487-2F0ADFF8BAD0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mk-MK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DF5A-AB5E-402F-A201-B5D0B1A8106A}" type="datetimeFigureOut">
              <a:rPr lang="mk-MK" smtClean="0"/>
              <a:pPr/>
              <a:t>11.05.2016</a:t>
            </a:fld>
            <a:endParaRPr lang="mk-MK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04A3-6389-408D-8487-2F0ADFF8BAD0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mk-MK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mk-MK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DF5A-AB5E-402F-A201-B5D0B1A8106A}" type="datetimeFigureOut">
              <a:rPr lang="mk-MK" smtClean="0"/>
              <a:pPr/>
              <a:t>11.05.2016</a:t>
            </a:fld>
            <a:endParaRPr lang="mk-MK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04A3-6389-408D-8487-2F0ADFF8BAD0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14348" y="1958975"/>
            <a:ext cx="7772400" cy="1112835"/>
          </a:xfrm>
        </p:spPr>
        <p:txBody>
          <a:bodyPr>
            <a:noAutofit/>
          </a:bodyPr>
          <a:lstStyle/>
          <a:p>
            <a:r>
              <a:rPr lang="en-A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</a:rPr>
              <a:t>Web Based Remote Control </a:t>
            </a:r>
            <a:br>
              <a:rPr lang="en-A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</a:rPr>
            </a:br>
            <a:r>
              <a:rPr lang="en-A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</a:rPr>
              <a:t>R</a:t>
            </a:r>
            <a:r>
              <a:rPr lang="tr-T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</a:rPr>
              <a:t>C</a:t>
            </a:r>
            <a:r>
              <a:rPr lang="en-A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</a:rPr>
              <a:t> Car Using 3G</a:t>
            </a:r>
            <a:endParaRPr lang="en-AU" sz="3200" dirty="0">
              <a:solidFill>
                <a:schemeClr val="tx1">
                  <a:lumMod val="95000"/>
                  <a:lumOff val="5000"/>
                </a:schemeClr>
              </a:solidFill>
              <a:latin typeface="Calibri Light" pitchFamily="34" charset="0"/>
            </a:endParaRPr>
          </a:p>
        </p:txBody>
      </p:sp>
      <p:pic>
        <p:nvPicPr>
          <p:cNvPr id="5" name="4 Resim" descr="CA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447" y="142852"/>
            <a:ext cx="1893107" cy="1893107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1 Başlık"/>
          <p:cNvSpPr txBox="1">
            <a:spLocks/>
          </p:cNvSpPr>
          <p:nvPr/>
        </p:nvSpPr>
        <p:spPr>
          <a:xfrm>
            <a:off x="0" y="3357562"/>
            <a:ext cx="9144000" cy="1785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+mj-ea"/>
                <a:cs typeface="+mj-cs"/>
              </a:rPr>
              <a:t>Subject : Assembly Language</a:t>
            </a:r>
            <a:endParaRPr lang="mk-MK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Calibri Light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k-MK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+mj-ea"/>
                <a:cs typeface="+mj-cs"/>
              </a:rPr>
              <a:t>Project Subject : USB Programming</a:t>
            </a:r>
            <a:endParaRPr lang="en-AU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Calibri Light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 Light" pitchFamily="34" charset="0"/>
                <a:ea typeface="+mj-ea"/>
                <a:cs typeface="+mj-cs"/>
              </a:rPr>
              <a:t>Name</a:t>
            </a:r>
            <a:r>
              <a:rPr kumimoji="0" lang="en-A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 Light" pitchFamily="34" charset="0"/>
                <a:ea typeface="+mj-ea"/>
                <a:cs typeface="+mj-cs"/>
              </a:rPr>
              <a:t> : Murat </a:t>
            </a:r>
            <a:r>
              <a:rPr kumimoji="0" lang="en-AU" sz="2800" b="0" i="0" u="none" strike="noStrike" kern="1200" cap="none" spc="0" normalizeH="0" noProof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 Light" pitchFamily="34" charset="0"/>
                <a:ea typeface="+mj-ea"/>
                <a:cs typeface="+mj-cs"/>
              </a:rPr>
              <a:t>Necip Arcan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 Light" pitchFamily="34" charset="0"/>
                <a:ea typeface="+mj-ea"/>
                <a:cs typeface="+mj-cs"/>
              </a:rPr>
              <a:t>Project</a:t>
            </a:r>
            <a:r>
              <a:rPr kumimoji="0" lang="en-A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 Light" pitchFamily="34" charset="0"/>
                <a:ea typeface="+mj-ea"/>
                <a:cs typeface="+mj-cs"/>
              </a:rPr>
              <a:t> : Web Based Remote Control R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 Light" pitchFamily="34" charset="0"/>
                <a:ea typeface="+mj-ea"/>
                <a:cs typeface="+mj-cs"/>
              </a:rPr>
              <a:t>C</a:t>
            </a:r>
            <a:r>
              <a:rPr kumimoji="0" lang="en-A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 Light" pitchFamily="34" charset="0"/>
                <a:ea typeface="+mj-ea"/>
                <a:cs typeface="+mj-cs"/>
              </a:rPr>
              <a:t> Car Using 3G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 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0" y="30149"/>
            <a:ext cx="9144000" cy="1112835"/>
          </a:xfrm>
        </p:spPr>
        <p:txBody>
          <a:bodyPr>
            <a:noAutofit/>
          </a:bodyPr>
          <a:lstStyle/>
          <a:p>
            <a:r>
              <a:rPr lang="tr-TR" sz="3200" dirty="0" smtClean="0">
                <a:solidFill>
                  <a:srgbClr val="0070C0"/>
                </a:solidFill>
                <a:latin typeface="Calibri Light" pitchFamily="34" charset="0"/>
              </a:rPr>
              <a:t>Hardware</a:t>
            </a:r>
            <a:endParaRPr lang="mk-MK" sz="3200" dirty="0">
              <a:solidFill>
                <a:srgbClr val="0070C0"/>
              </a:solidFill>
              <a:latin typeface="Calibri Light" pitchFamily="34" charset="0"/>
            </a:endParaRPr>
          </a:p>
        </p:txBody>
      </p:sp>
      <p:pic>
        <p:nvPicPr>
          <p:cNvPr id="5" name="4 Resim" descr="CA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0"/>
            <a:ext cx="1089429" cy="108942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1 Başlık"/>
          <p:cNvSpPr txBox="1">
            <a:spLocks/>
          </p:cNvSpPr>
          <p:nvPr/>
        </p:nvSpPr>
        <p:spPr>
          <a:xfrm>
            <a:off x="0" y="1071546"/>
            <a:ext cx="9144000" cy="1785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k-MK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 Light" pitchFamily="34" charset="0"/>
              <a:ea typeface="+mj-ea"/>
              <a:cs typeface="+mj-cs"/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1142976" y="3929066"/>
            <a:ext cx="6929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noProof="1" smtClean="0"/>
              <a:t>L9110 Dual Channel Motor Driver</a:t>
            </a:r>
          </a:p>
          <a:p>
            <a:pPr algn="ctr"/>
            <a:r>
              <a:rPr lang="tr-TR" noProof="1" smtClean="0">
                <a:latin typeface="Calibri Light" pitchFamily="34" charset="0"/>
              </a:rPr>
              <a:t>L9110 provides </a:t>
            </a:r>
            <a:r>
              <a:rPr lang="en-AU" noProof="1" smtClean="0">
                <a:latin typeface="Calibri Light" pitchFamily="34" charset="0"/>
              </a:rPr>
              <a:t>two different control motors</a:t>
            </a:r>
            <a:endParaRPr lang="tr-TR" noProof="1" smtClean="0">
              <a:latin typeface="Calibri Light" pitchFamily="34" charset="0"/>
            </a:endParaRPr>
          </a:p>
          <a:p>
            <a:pPr algn="ctr" fontAlgn="base"/>
            <a:r>
              <a:rPr lang="tr-TR" noProof="1" smtClean="0">
                <a:latin typeface="Calibri Light" pitchFamily="34" charset="0"/>
              </a:rPr>
              <a:t>IA2: Left motor First Input</a:t>
            </a:r>
          </a:p>
          <a:p>
            <a:pPr algn="ctr" fontAlgn="base"/>
            <a:r>
              <a:rPr lang="tr-TR" noProof="1" smtClean="0">
                <a:latin typeface="Calibri Light" pitchFamily="34" charset="0"/>
              </a:rPr>
              <a:t>IB2: Left motor Second Input</a:t>
            </a:r>
          </a:p>
          <a:p>
            <a:pPr algn="ctr" fontAlgn="base"/>
            <a:r>
              <a:rPr lang="tr-TR" noProof="1" smtClean="0">
                <a:latin typeface="Calibri Light" pitchFamily="34" charset="0"/>
              </a:rPr>
              <a:t>IA1: Right motor First Input</a:t>
            </a:r>
          </a:p>
          <a:p>
            <a:pPr algn="ctr" fontAlgn="base"/>
            <a:r>
              <a:rPr lang="tr-TR" noProof="1" smtClean="0">
                <a:latin typeface="Calibri Light" pitchFamily="34" charset="0"/>
              </a:rPr>
              <a:t>IB1: Right motor First Input</a:t>
            </a:r>
          </a:p>
          <a:p>
            <a:pPr algn="ctr" fontAlgn="base"/>
            <a:r>
              <a:rPr lang="tr-TR" noProof="1" smtClean="0">
                <a:latin typeface="Calibri Light" pitchFamily="34" charset="0"/>
              </a:rPr>
              <a:t>GND: Ground ( - )</a:t>
            </a:r>
          </a:p>
          <a:p>
            <a:pPr algn="ctr" fontAlgn="base"/>
            <a:r>
              <a:rPr lang="tr-TR" noProof="1" smtClean="0">
                <a:latin typeface="Calibri Light" pitchFamily="34" charset="0"/>
              </a:rPr>
              <a:t>Vcc: + Voltage</a:t>
            </a:r>
          </a:p>
          <a:p>
            <a:endParaRPr lang="tr-TR" noProof="1"/>
          </a:p>
        </p:txBody>
      </p:sp>
      <p:pic>
        <p:nvPicPr>
          <p:cNvPr id="7" name="6 Resim" descr="android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066" y="1571612"/>
            <a:ext cx="1751868" cy="2219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0" y="30149"/>
            <a:ext cx="9144000" cy="1112835"/>
          </a:xfrm>
        </p:spPr>
        <p:txBody>
          <a:bodyPr>
            <a:noAutofit/>
          </a:bodyPr>
          <a:lstStyle/>
          <a:p>
            <a:r>
              <a:rPr lang="tr-TR" sz="3200" dirty="0" smtClean="0">
                <a:solidFill>
                  <a:srgbClr val="0070C0"/>
                </a:solidFill>
                <a:latin typeface="Calibri Light" pitchFamily="34" charset="0"/>
              </a:rPr>
              <a:t>Software</a:t>
            </a:r>
            <a:endParaRPr lang="mk-MK" sz="3200" dirty="0">
              <a:solidFill>
                <a:srgbClr val="0070C0"/>
              </a:solidFill>
              <a:latin typeface="Calibri Light" pitchFamily="34" charset="0"/>
            </a:endParaRPr>
          </a:p>
        </p:txBody>
      </p:sp>
      <p:pic>
        <p:nvPicPr>
          <p:cNvPr id="5" name="4 Resim" descr="CA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0"/>
            <a:ext cx="1089429" cy="108942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1 Başlık"/>
          <p:cNvSpPr txBox="1">
            <a:spLocks/>
          </p:cNvSpPr>
          <p:nvPr/>
        </p:nvSpPr>
        <p:spPr>
          <a:xfrm>
            <a:off x="0" y="1071546"/>
            <a:ext cx="9144000" cy="1785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k-MK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 Light" pitchFamily="34" charset="0"/>
              <a:ea typeface="+mj-ea"/>
              <a:cs typeface="+mj-cs"/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1142976" y="3389186"/>
            <a:ext cx="6929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itchFamily="34" charset="0"/>
              </a:rPr>
              <a:t>JSON is a syntax for storing and exchanging data.</a:t>
            </a:r>
            <a:endParaRPr lang="tr-TR" dirty="0" smtClean="0">
              <a:latin typeface="Calibri Light" pitchFamily="34" charset="0"/>
            </a:endParaRPr>
          </a:p>
          <a:p>
            <a:pPr algn="ctr"/>
            <a:r>
              <a:rPr lang="tr-TR" noProof="1" smtClean="0">
                <a:latin typeface="Calibri Light" pitchFamily="34" charset="0"/>
              </a:rPr>
              <a:t>In the project, data </a:t>
            </a:r>
            <a:r>
              <a:rPr lang="en-AU" noProof="1" smtClean="0">
                <a:latin typeface="Calibri Light" pitchFamily="34" charset="0"/>
              </a:rPr>
              <a:t>is sent in </a:t>
            </a:r>
            <a:r>
              <a:rPr lang="tr-TR" noProof="1" smtClean="0">
                <a:latin typeface="Calibri Light" pitchFamily="34" charset="0"/>
              </a:rPr>
              <a:t>json format from computer to server, then server represent</a:t>
            </a:r>
            <a:r>
              <a:rPr lang="en-AU" noProof="1" smtClean="0">
                <a:latin typeface="Calibri Light" pitchFamily="34" charset="0"/>
              </a:rPr>
              <a:t>s</a:t>
            </a:r>
            <a:r>
              <a:rPr lang="tr-TR" noProof="1" smtClean="0">
                <a:latin typeface="Calibri Light" pitchFamily="34" charset="0"/>
              </a:rPr>
              <a:t> the data on the cache memory, at the same time, android phone listen</a:t>
            </a:r>
            <a:r>
              <a:rPr lang="en-AU" noProof="1" smtClean="0">
                <a:latin typeface="Calibri Light" pitchFamily="34" charset="0"/>
              </a:rPr>
              <a:t>s to</a:t>
            </a:r>
            <a:r>
              <a:rPr lang="tr-TR" noProof="1" smtClean="0">
                <a:latin typeface="Calibri Light" pitchFamily="34" charset="0"/>
              </a:rPr>
              <a:t> the socket io port and gets the data from the server after this, side of android appl</a:t>
            </a:r>
            <a:r>
              <a:rPr lang="en-AU" noProof="1" smtClean="0">
                <a:latin typeface="Calibri Light" pitchFamily="34" charset="0"/>
              </a:rPr>
              <a:t>ies</a:t>
            </a:r>
            <a:r>
              <a:rPr lang="tr-TR" noProof="1" smtClean="0">
                <a:latin typeface="Calibri Light" pitchFamily="34" charset="0"/>
              </a:rPr>
              <a:t> the data parsing and return byte to be meaningful data for arduino.</a:t>
            </a:r>
            <a:endParaRPr lang="tr-TR" noProof="1">
              <a:latin typeface="Calibri Light" pitchFamily="34" charset="0"/>
            </a:endParaRPr>
          </a:p>
        </p:txBody>
      </p:sp>
      <p:pic>
        <p:nvPicPr>
          <p:cNvPr id="8" name="7 Resim" descr="object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772" y="5411584"/>
            <a:ext cx="6520456" cy="1232126"/>
          </a:xfrm>
          <a:prstGeom prst="rect">
            <a:avLst/>
          </a:prstGeom>
        </p:spPr>
      </p:pic>
      <p:pic>
        <p:nvPicPr>
          <p:cNvPr id="7" name="6 Resim" descr="android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761" y="1142984"/>
            <a:ext cx="1464479" cy="1922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0" y="30149"/>
            <a:ext cx="9144000" cy="1112835"/>
          </a:xfrm>
        </p:spPr>
        <p:txBody>
          <a:bodyPr>
            <a:noAutofit/>
          </a:bodyPr>
          <a:lstStyle/>
          <a:p>
            <a:r>
              <a:rPr lang="tr-TR" sz="3200" dirty="0" smtClean="0">
                <a:solidFill>
                  <a:srgbClr val="0070C0"/>
                </a:solidFill>
                <a:latin typeface="Calibri Light" pitchFamily="34" charset="0"/>
              </a:rPr>
              <a:t>Software</a:t>
            </a:r>
            <a:endParaRPr lang="mk-MK" sz="3200" dirty="0">
              <a:solidFill>
                <a:srgbClr val="0070C0"/>
              </a:solidFill>
              <a:latin typeface="Calibri Light" pitchFamily="34" charset="0"/>
            </a:endParaRPr>
          </a:p>
        </p:txBody>
      </p:sp>
      <p:pic>
        <p:nvPicPr>
          <p:cNvPr id="5" name="4 Resim" descr="CAR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0"/>
            <a:ext cx="1089429" cy="108942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1 Başlık"/>
          <p:cNvSpPr txBox="1">
            <a:spLocks/>
          </p:cNvSpPr>
          <p:nvPr/>
        </p:nvSpPr>
        <p:spPr>
          <a:xfrm>
            <a:off x="0" y="1071546"/>
            <a:ext cx="9144000" cy="1785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k-MK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 Light" pitchFamily="34" charset="0"/>
              <a:ea typeface="+mj-ea"/>
              <a:cs typeface="+mj-cs"/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1142976" y="3214686"/>
            <a:ext cx="69294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Node</a:t>
            </a:r>
            <a:r>
              <a:rPr lang="tr-TR" sz="2400" dirty="0" smtClean="0"/>
              <a:t> </a:t>
            </a:r>
            <a:r>
              <a:rPr lang="en-AU" sz="2400" dirty="0" smtClean="0"/>
              <a:t>Js</a:t>
            </a:r>
          </a:p>
          <a:p>
            <a:pPr algn="ctr"/>
            <a:r>
              <a:rPr lang="en-US" dirty="0" smtClean="0">
                <a:latin typeface="Calibri Light" pitchFamily="34" charset="0"/>
              </a:rPr>
              <a:t>Node.js is a JavaScript runtime built in Chrome's V8 JavaScript engine.</a:t>
            </a:r>
            <a:endParaRPr lang="tr-TR" dirty="0" smtClean="0">
              <a:latin typeface="Calibri Light" pitchFamily="34" charset="0"/>
            </a:endParaRPr>
          </a:p>
          <a:p>
            <a:pPr algn="ctr"/>
            <a:r>
              <a:rPr lang="en-AU" dirty="0" smtClean="0">
                <a:latin typeface="Calibri Light" pitchFamily="34" charset="0"/>
              </a:rPr>
              <a:t>In the project, the socket </a:t>
            </a:r>
            <a:r>
              <a:rPr lang="en-AU" noProof="1" smtClean="0">
                <a:latin typeface="Calibri Light" pitchFamily="34" charset="0"/>
              </a:rPr>
              <a:t>io</a:t>
            </a:r>
            <a:r>
              <a:rPr lang="en-AU" dirty="0" smtClean="0">
                <a:latin typeface="Calibri Light" pitchFamily="34" charset="0"/>
              </a:rPr>
              <a:t> server created using Node Js</a:t>
            </a:r>
          </a:p>
          <a:p>
            <a:pPr algn="ctr"/>
            <a:r>
              <a:rPr lang="en-AU" dirty="0" smtClean="0">
                <a:latin typeface="Calibri Light" pitchFamily="34" charset="0"/>
              </a:rPr>
              <a:t>When the server recognizes some value from client, it’s represented on the cache memory</a:t>
            </a:r>
            <a:r>
              <a:rPr lang="tr-TR" dirty="0" smtClean="0">
                <a:latin typeface="Calibri Light" pitchFamily="34" charset="0"/>
              </a:rPr>
              <a:t> </a:t>
            </a:r>
            <a:r>
              <a:rPr lang="en-AU" dirty="0" smtClean="0">
                <a:latin typeface="Calibri Light" pitchFamily="34" charset="0"/>
              </a:rPr>
              <a:t>then android application takes the data from the node Js server to </a:t>
            </a:r>
            <a:r>
              <a:rPr lang="en-AU" noProof="1" smtClean="0">
                <a:latin typeface="Calibri Light" pitchFamily="34" charset="0"/>
              </a:rPr>
              <a:t>procces</a:t>
            </a:r>
            <a:r>
              <a:rPr lang="en-AU" dirty="0" smtClean="0">
                <a:latin typeface="Calibri Light" pitchFamily="34" charset="0"/>
              </a:rPr>
              <a:t> it</a:t>
            </a:r>
            <a:r>
              <a:rPr lang="tr-TR" dirty="0" smtClean="0">
                <a:latin typeface="Calibri Light" pitchFamily="34" charset="0"/>
              </a:rPr>
              <a:t>.</a:t>
            </a:r>
            <a:endParaRPr lang="en-AU" dirty="0" smtClean="0">
              <a:latin typeface="Calibri Light" pitchFamily="34" charset="0"/>
            </a:endParaRPr>
          </a:p>
          <a:p>
            <a:pPr algn="ctr"/>
            <a:r>
              <a:rPr lang="en-AU" dirty="0" smtClean="0">
                <a:latin typeface="Calibri Light" pitchFamily="34" charset="0"/>
              </a:rPr>
              <a:t>In the Project code is </a:t>
            </a:r>
            <a:r>
              <a:rPr lang="en-AU" noProof="1" smtClean="0">
                <a:latin typeface="Calibri Light" pitchFamily="34" charset="0"/>
              </a:rPr>
              <a:t>writtin</a:t>
            </a:r>
            <a:r>
              <a:rPr lang="tr-TR" dirty="0" smtClean="0">
                <a:latin typeface="Calibri Light" pitchFamily="34" charset="0"/>
              </a:rPr>
              <a:t>g</a:t>
            </a:r>
            <a:r>
              <a:rPr lang="en-AU" dirty="0" smtClean="0">
                <a:latin typeface="Calibri Light" pitchFamily="34" charset="0"/>
              </a:rPr>
              <a:t> in </a:t>
            </a:r>
            <a:r>
              <a:rPr lang="en-AU" noProof="1" smtClean="0">
                <a:latin typeface="Calibri Light" pitchFamily="34" charset="0"/>
              </a:rPr>
              <a:t>Javascript</a:t>
            </a:r>
            <a:r>
              <a:rPr lang="tr-TR" noProof="1" smtClean="0">
                <a:latin typeface="Calibri Light" pitchFamily="34" charset="0"/>
              </a:rPr>
              <a:t> language.</a:t>
            </a:r>
            <a:endParaRPr lang="en-AU" noProof="1">
              <a:latin typeface="Calibri Light" pitchFamily="34" charset="0"/>
            </a:endParaRPr>
          </a:p>
        </p:txBody>
      </p:sp>
      <p:pic>
        <p:nvPicPr>
          <p:cNvPr id="7" name="6 Resim" descr="android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849" y="1905566"/>
            <a:ext cx="3248302" cy="880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0" y="30149"/>
            <a:ext cx="9144000" cy="1112835"/>
          </a:xfrm>
        </p:spPr>
        <p:txBody>
          <a:bodyPr>
            <a:noAutofit/>
          </a:bodyPr>
          <a:lstStyle/>
          <a:p>
            <a:r>
              <a:rPr lang="tr-TR" sz="3200" dirty="0" smtClean="0">
                <a:solidFill>
                  <a:srgbClr val="0070C0"/>
                </a:solidFill>
                <a:latin typeface="Calibri Light" pitchFamily="34" charset="0"/>
              </a:rPr>
              <a:t>Software</a:t>
            </a:r>
            <a:endParaRPr lang="mk-MK" sz="3200" dirty="0">
              <a:solidFill>
                <a:srgbClr val="0070C0"/>
              </a:solidFill>
              <a:latin typeface="Calibri Light" pitchFamily="34" charset="0"/>
            </a:endParaRPr>
          </a:p>
        </p:txBody>
      </p:sp>
      <p:pic>
        <p:nvPicPr>
          <p:cNvPr id="5" name="4 Resim" descr="CA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0"/>
            <a:ext cx="1089429" cy="108942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1 Başlık"/>
          <p:cNvSpPr txBox="1">
            <a:spLocks/>
          </p:cNvSpPr>
          <p:nvPr/>
        </p:nvSpPr>
        <p:spPr>
          <a:xfrm>
            <a:off x="0" y="1071546"/>
            <a:ext cx="9144000" cy="1785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k-MK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 Light" pitchFamily="34" charset="0"/>
              <a:ea typeface="+mj-ea"/>
              <a:cs typeface="+mj-cs"/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1142976" y="3214686"/>
            <a:ext cx="692948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/>
              <a:t>HTML – CSS</a:t>
            </a:r>
          </a:p>
          <a:p>
            <a:pPr algn="ctr"/>
            <a:r>
              <a:rPr lang="en-AU" sz="2400" dirty="0" smtClean="0"/>
              <a:t>Interface</a:t>
            </a:r>
            <a:r>
              <a:rPr lang="tr-TR" sz="2400" dirty="0" smtClean="0"/>
              <a:t> of Web </a:t>
            </a:r>
            <a:r>
              <a:rPr lang="en-AU" sz="2400" dirty="0" smtClean="0"/>
              <a:t>Application</a:t>
            </a:r>
          </a:p>
          <a:p>
            <a:pPr algn="ctr"/>
            <a:r>
              <a:rPr lang="en-US" dirty="0" smtClean="0">
                <a:latin typeface="Calibri Light" pitchFamily="34" charset="0"/>
              </a:rPr>
              <a:t>HTML is a markup language for describing web pages</a:t>
            </a:r>
            <a:endParaRPr lang="tr-TR" dirty="0" smtClean="0">
              <a:latin typeface="Calibri Light" pitchFamily="34" charset="0"/>
            </a:endParaRPr>
          </a:p>
          <a:p>
            <a:pPr algn="ctr"/>
            <a:r>
              <a:rPr lang="en-US" dirty="0" smtClean="0">
                <a:latin typeface="Calibri Light" pitchFamily="34" charset="0"/>
              </a:rPr>
              <a:t>CSS stands for Cascading Style Sheets</a:t>
            </a:r>
            <a:endParaRPr lang="tr-TR" dirty="0" smtClean="0">
              <a:latin typeface="Calibri Light" pitchFamily="34" charset="0"/>
            </a:endParaRPr>
          </a:p>
          <a:p>
            <a:pPr algn="ctr"/>
            <a:r>
              <a:rPr lang="tr-TR" dirty="0" err="1" smtClean="0">
                <a:latin typeface="Calibri Light" pitchFamily="34" charset="0"/>
              </a:rPr>
              <a:t>In</a:t>
            </a:r>
            <a:r>
              <a:rPr lang="tr-TR" dirty="0" smtClean="0">
                <a:latin typeface="Calibri Light" pitchFamily="34" charset="0"/>
              </a:rPr>
              <a:t> </a:t>
            </a:r>
            <a:r>
              <a:rPr lang="tr-TR" dirty="0" err="1" smtClean="0">
                <a:latin typeface="Calibri Light" pitchFamily="34" charset="0"/>
              </a:rPr>
              <a:t>the</a:t>
            </a:r>
            <a:r>
              <a:rPr lang="tr-TR" dirty="0" smtClean="0">
                <a:latin typeface="Calibri Light" pitchFamily="34" charset="0"/>
              </a:rPr>
              <a:t> </a:t>
            </a:r>
            <a:r>
              <a:rPr lang="tr-TR" dirty="0" err="1" smtClean="0">
                <a:latin typeface="Calibri Light" pitchFamily="34" charset="0"/>
              </a:rPr>
              <a:t>project</a:t>
            </a:r>
            <a:r>
              <a:rPr lang="tr-TR" dirty="0" smtClean="0">
                <a:latin typeface="Calibri Light" pitchFamily="34" charset="0"/>
              </a:rPr>
              <a:t>,</a:t>
            </a:r>
          </a:p>
          <a:p>
            <a:pPr algn="ctr"/>
            <a:r>
              <a:rPr lang="en-AU" dirty="0" smtClean="0">
                <a:latin typeface="Calibri Light" pitchFamily="34" charset="0"/>
              </a:rPr>
              <a:t>It</a:t>
            </a:r>
            <a:r>
              <a:rPr lang="tr-TR" dirty="0" smtClean="0">
                <a:latin typeface="Calibri Light" pitchFamily="34" charset="0"/>
              </a:rPr>
              <a:t> </a:t>
            </a:r>
            <a:r>
              <a:rPr lang="en-AU" dirty="0" smtClean="0">
                <a:latin typeface="Calibri Light" pitchFamily="34" charset="0"/>
              </a:rPr>
              <a:t>provides</a:t>
            </a:r>
            <a:r>
              <a:rPr lang="tr-TR" dirty="0" smtClean="0">
                <a:latin typeface="Calibri Light" pitchFamily="34" charset="0"/>
              </a:rPr>
              <a:t> </a:t>
            </a:r>
            <a:r>
              <a:rPr lang="en-AU" dirty="0" smtClean="0">
                <a:latin typeface="Calibri Light" pitchFamily="34" charset="0"/>
              </a:rPr>
              <a:t>creating</a:t>
            </a:r>
            <a:r>
              <a:rPr lang="tr-TR" dirty="0" smtClean="0">
                <a:latin typeface="Calibri Light" pitchFamily="34" charset="0"/>
              </a:rPr>
              <a:t> a</a:t>
            </a:r>
            <a:r>
              <a:rPr lang="en-AU" dirty="0" smtClean="0">
                <a:latin typeface="Calibri Light" pitchFamily="34" charset="0"/>
              </a:rPr>
              <a:t> graphic</a:t>
            </a:r>
            <a:r>
              <a:rPr lang="tr-TR" dirty="0" smtClean="0">
                <a:latin typeface="Calibri Light" pitchFamily="34" charset="0"/>
              </a:rPr>
              <a:t> </a:t>
            </a:r>
            <a:r>
              <a:rPr lang="en-AU" dirty="0" smtClean="0">
                <a:latin typeface="Calibri Light" pitchFamily="34" charset="0"/>
              </a:rPr>
              <a:t>interface</a:t>
            </a:r>
            <a:r>
              <a:rPr lang="tr-TR" dirty="0" smtClean="0">
                <a:latin typeface="Calibri Light" pitchFamily="34" charset="0"/>
              </a:rPr>
              <a:t> </a:t>
            </a:r>
            <a:r>
              <a:rPr lang="en-AU" dirty="0" smtClean="0">
                <a:latin typeface="Calibri Light" pitchFamily="34" charset="0"/>
              </a:rPr>
              <a:t>to</a:t>
            </a:r>
            <a:r>
              <a:rPr lang="tr-TR" dirty="0" smtClean="0">
                <a:latin typeface="Calibri Light" pitchFamily="34" charset="0"/>
              </a:rPr>
              <a:t> </a:t>
            </a:r>
            <a:r>
              <a:rPr lang="en-AU" dirty="0" smtClean="0">
                <a:latin typeface="Calibri Light" pitchFamily="34" charset="0"/>
              </a:rPr>
              <a:t>driver</a:t>
            </a:r>
            <a:r>
              <a:rPr lang="tr-TR" dirty="0" smtClean="0">
                <a:latin typeface="Calibri Light" pitchFamily="34" charset="0"/>
              </a:rPr>
              <a:t> </a:t>
            </a:r>
            <a:r>
              <a:rPr lang="en-AU" dirty="0" smtClean="0">
                <a:latin typeface="Calibri Light" pitchFamily="34" charset="0"/>
              </a:rPr>
              <a:t>the</a:t>
            </a:r>
            <a:r>
              <a:rPr lang="tr-TR" dirty="0" smtClean="0">
                <a:latin typeface="Calibri Light" pitchFamily="34" charset="0"/>
              </a:rPr>
              <a:t> car</a:t>
            </a:r>
            <a:endParaRPr lang="en-AU" dirty="0" smtClean="0">
              <a:latin typeface="Calibri Light" pitchFamily="34" charset="0"/>
            </a:endParaRPr>
          </a:p>
          <a:p>
            <a:pPr algn="ctr"/>
            <a:endParaRPr lang="mk-MK" dirty="0">
              <a:latin typeface="Calibri Light" pitchFamily="34" charset="0"/>
            </a:endParaRPr>
          </a:p>
        </p:txBody>
      </p:sp>
      <p:pic>
        <p:nvPicPr>
          <p:cNvPr id="7" name="6 Resim" descr="android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841" y="1357298"/>
            <a:ext cx="2446319" cy="1630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0" y="30149"/>
            <a:ext cx="9144000" cy="1112835"/>
          </a:xfrm>
        </p:spPr>
        <p:txBody>
          <a:bodyPr>
            <a:noAutofit/>
          </a:bodyPr>
          <a:lstStyle/>
          <a:p>
            <a:r>
              <a:rPr lang="tr-TR" sz="3200" dirty="0" smtClean="0">
                <a:solidFill>
                  <a:srgbClr val="0070C0"/>
                </a:solidFill>
                <a:latin typeface="Calibri Light" pitchFamily="34" charset="0"/>
              </a:rPr>
              <a:t>I</a:t>
            </a:r>
            <a:r>
              <a:rPr lang="en-AU" sz="3200" dirty="0" smtClean="0">
                <a:solidFill>
                  <a:srgbClr val="0070C0"/>
                </a:solidFill>
                <a:latin typeface="Calibri Light" pitchFamily="34" charset="0"/>
              </a:rPr>
              <a:t>n the future</a:t>
            </a:r>
            <a:endParaRPr lang="en-AU" sz="3200" dirty="0">
              <a:solidFill>
                <a:srgbClr val="0070C0"/>
              </a:solidFill>
              <a:latin typeface="Calibri Light" pitchFamily="34" charset="0"/>
            </a:endParaRPr>
          </a:p>
        </p:txBody>
      </p:sp>
      <p:pic>
        <p:nvPicPr>
          <p:cNvPr id="5" name="4 Resim" descr="CA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0"/>
            <a:ext cx="1089429" cy="108942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1 Başlık"/>
          <p:cNvSpPr txBox="1">
            <a:spLocks/>
          </p:cNvSpPr>
          <p:nvPr/>
        </p:nvSpPr>
        <p:spPr>
          <a:xfrm>
            <a:off x="0" y="1071546"/>
            <a:ext cx="9144000" cy="1785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k-MK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 Light" pitchFamily="34" charset="0"/>
              <a:ea typeface="+mj-ea"/>
              <a:cs typeface="+mj-cs"/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0" y="2880366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Developing Structure of the</a:t>
            </a:r>
            <a:r>
              <a:rPr lang="tr-TR" sz="2400" dirty="0" smtClean="0"/>
              <a:t> </a:t>
            </a:r>
            <a:r>
              <a:rPr lang="en-AU" sz="2400" dirty="0" smtClean="0"/>
              <a:t>System</a:t>
            </a:r>
            <a:endParaRPr lang="tr-TR" sz="2400" dirty="0" smtClean="0"/>
          </a:p>
          <a:p>
            <a:pPr algn="ctr"/>
            <a:r>
              <a:rPr lang="tr-TR" sz="2000" noProof="1" smtClean="0">
                <a:latin typeface="Calibri Light" pitchFamily="34" charset="0"/>
              </a:rPr>
              <a:t>That</a:t>
            </a:r>
            <a:r>
              <a:rPr lang="tr-TR" sz="2000" dirty="0" smtClean="0">
                <a:latin typeface="Calibri Light" pitchFamily="34" charset="0"/>
              </a:rPr>
              <a:t> s</a:t>
            </a:r>
            <a:r>
              <a:rPr lang="en-AU" sz="2000" noProof="1" smtClean="0">
                <a:latin typeface="Calibri Light" pitchFamily="34" charset="0"/>
              </a:rPr>
              <a:t>tructure</a:t>
            </a:r>
            <a:r>
              <a:rPr lang="en-AU" sz="2000" dirty="0" smtClean="0">
                <a:latin typeface="Calibri Light" pitchFamily="34" charset="0"/>
              </a:rPr>
              <a:t> </a:t>
            </a:r>
            <a:r>
              <a:rPr lang="tr-TR" sz="2000" dirty="0" smtClean="0">
                <a:latin typeface="Calibri Light" pitchFamily="34" charset="0"/>
              </a:rPr>
              <a:t>can be </a:t>
            </a:r>
            <a:r>
              <a:rPr lang="tr-TR" sz="2000" noProof="1" smtClean="0">
                <a:latin typeface="Calibri Light" pitchFamily="34" charset="0"/>
              </a:rPr>
              <a:t>applied</a:t>
            </a:r>
            <a:r>
              <a:rPr lang="tr-TR" sz="2000" dirty="0" smtClean="0">
                <a:latin typeface="Calibri Light" pitchFamily="34" charset="0"/>
              </a:rPr>
              <a:t> on </a:t>
            </a:r>
            <a:r>
              <a:rPr lang="tr-TR" sz="2000" noProof="1" smtClean="0">
                <a:latin typeface="Calibri Light" pitchFamily="34" charset="0"/>
              </a:rPr>
              <a:t>remote control cars</a:t>
            </a:r>
            <a:r>
              <a:rPr lang="tr-TR" sz="2000" dirty="0" smtClean="0">
                <a:latin typeface="Calibri Light" pitchFamily="34" charset="0"/>
              </a:rPr>
              <a:t>, </a:t>
            </a:r>
            <a:r>
              <a:rPr lang="tr-TR" sz="2000" noProof="1" smtClean="0">
                <a:latin typeface="Calibri Light" pitchFamily="34" charset="0"/>
              </a:rPr>
              <a:t>drones and </a:t>
            </a:r>
          </a:p>
          <a:p>
            <a:pPr algn="ctr"/>
            <a:r>
              <a:rPr lang="tr-TR" sz="2000" noProof="1" smtClean="0">
                <a:latin typeface="Calibri Light" pitchFamily="34" charset="0"/>
              </a:rPr>
              <a:t>Internet of Things</a:t>
            </a:r>
          </a:p>
          <a:p>
            <a:pPr algn="ctr"/>
            <a:endParaRPr lang="tr-TR" sz="2000" noProof="1" smtClean="0">
              <a:latin typeface="Calibri Light" pitchFamily="34" charset="0"/>
            </a:endParaRPr>
          </a:p>
          <a:p>
            <a:pPr algn="ctr"/>
            <a:r>
              <a:rPr lang="en-AU" sz="2000" dirty="0" smtClean="0"/>
              <a:t>Missing</a:t>
            </a:r>
            <a:endParaRPr lang="en-AU" sz="2000" dirty="0" smtClean="0">
              <a:latin typeface="Calibri Light" pitchFamily="34" charset="0"/>
            </a:endParaRPr>
          </a:p>
          <a:p>
            <a:pPr algn="ctr"/>
            <a:r>
              <a:rPr lang="tr-TR" sz="2000" noProof="1" smtClean="0">
                <a:latin typeface="Calibri Light" pitchFamily="34" charset="0"/>
              </a:rPr>
              <a:t> Encryption Algorithms (Security) between control station and RC car</a:t>
            </a:r>
          </a:p>
          <a:p>
            <a:pPr algn="ctr"/>
            <a:endParaRPr lang="tr-TR" sz="2000" noProof="1" smtClean="0">
              <a:latin typeface="Calibri Light" pitchFamily="34" charset="0"/>
            </a:endParaRPr>
          </a:p>
          <a:p>
            <a:pPr algn="ctr"/>
            <a:endParaRPr lang="tr-TR" sz="2400" dirty="0" smtClean="0"/>
          </a:p>
          <a:p>
            <a:pPr algn="ctr"/>
            <a:endParaRPr lang="tr-TR" sz="2400" dirty="0" smtClean="0"/>
          </a:p>
          <a:p>
            <a:pPr algn="ctr"/>
            <a:endParaRPr lang="en-AU" sz="2400" dirty="0" smtClean="0"/>
          </a:p>
          <a:p>
            <a:pPr algn="ctr"/>
            <a:endParaRPr lang="mk-MK" dirty="0">
              <a:latin typeface="Calibri Light" pitchFamily="34" charset="0"/>
            </a:endParaRPr>
          </a:p>
        </p:txBody>
      </p:sp>
      <p:pic>
        <p:nvPicPr>
          <p:cNvPr id="8" name="7 Resim" descr="gelece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480" y="1214422"/>
            <a:ext cx="1393041" cy="1382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  <a:alpha val="91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0" y="30149"/>
            <a:ext cx="9144000" cy="1112835"/>
          </a:xfrm>
        </p:spPr>
        <p:txBody>
          <a:bodyPr>
            <a:noAutofit/>
          </a:bodyPr>
          <a:lstStyle/>
          <a:p>
            <a:r>
              <a:rPr lang="tr-TR" sz="3200" dirty="0" smtClean="0">
                <a:solidFill>
                  <a:srgbClr val="0070C0"/>
                </a:solidFill>
                <a:latin typeface="Calibri Light" pitchFamily="34" charset="0"/>
              </a:rPr>
              <a:t>THANK YOU</a:t>
            </a:r>
            <a:endParaRPr lang="en-AU" sz="3200" dirty="0">
              <a:solidFill>
                <a:srgbClr val="0070C0"/>
              </a:solidFill>
              <a:latin typeface="Calibri Light" pitchFamily="34" charset="0"/>
            </a:endParaRPr>
          </a:p>
        </p:txBody>
      </p:sp>
      <p:pic>
        <p:nvPicPr>
          <p:cNvPr id="5" name="4 Resim" descr="CA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0"/>
            <a:ext cx="1089429" cy="108942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1 Başlık"/>
          <p:cNvSpPr txBox="1">
            <a:spLocks/>
          </p:cNvSpPr>
          <p:nvPr/>
        </p:nvSpPr>
        <p:spPr>
          <a:xfrm>
            <a:off x="0" y="1071546"/>
            <a:ext cx="9144000" cy="1785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k-MK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 Light" pitchFamily="34" charset="0"/>
              <a:ea typeface="+mj-ea"/>
              <a:cs typeface="+mj-cs"/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0" y="3429000"/>
            <a:ext cx="9144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 Based Remote Control RC Car Using 3G</a:t>
            </a:r>
            <a:endParaRPr lang="tr-TR" sz="2400" dirty="0" smtClean="0"/>
          </a:p>
          <a:p>
            <a:pPr algn="ctr"/>
            <a:r>
              <a:rPr lang="en-US" sz="2000" noProof="1" smtClean="0">
                <a:latin typeface="Calibri Light" pitchFamily="34" charset="0"/>
              </a:rPr>
              <a:t>Subject : Assembly Language</a:t>
            </a:r>
          </a:p>
          <a:p>
            <a:pPr algn="ctr"/>
            <a:r>
              <a:rPr lang="en-US" sz="2000" noProof="1" smtClean="0">
                <a:latin typeface="Calibri Light" pitchFamily="34" charset="0"/>
              </a:rPr>
              <a:t>Project Subject : USB Programming</a:t>
            </a:r>
          </a:p>
          <a:p>
            <a:pPr algn="ctr"/>
            <a:r>
              <a:rPr lang="en-US" sz="2000" noProof="1" smtClean="0">
                <a:latin typeface="Calibri Light" pitchFamily="34" charset="0"/>
              </a:rPr>
              <a:t>Name : Murat Necip Arcan</a:t>
            </a:r>
            <a:endParaRPr lang="tr-TR" sz="2000" noProof="1" smtClean="0">
              <a:latin typeface="Calibri Light" pitchFamily="34" charset="0"/>
            </a:endParaRPr>
          </a:p>
          <a:p>
            <a:pPr algn="ctr"/>
            <a:endParaRPr lang="tr-TR" sz="2400" dirty="0" smtClean="0"/>
          </a:p>
          <a:p>
            <a:pPr algn="ctr"/>
            <a:endParaRPr lang="tr-TR" sz="2400" dirty="0" smtClean="0"/>
          </a:p>
          <a:p>
            <a:pPr algn="ctr"/>
            <a:endParaRPr lang="en-AU" sz="2400" dirty="0" smtClean="0"/>
          </a:p>
          <a:p>
            <a:pPr algn="ctr"/>
            <a:endParaRPr lang="mk-MK" dirty="0">
              <a:latin typeface="Calibri Light" pitchFamily="34" charset="0"/>
            </a:endParaRPr>
          </a:p>
        </p:txBody>
      </p:sp>
      <p:pic>
        <p:nvPicPr>
          <p:cNvPr id="8" name="7 Resim" descr="gelece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143" y="1321930"/>
            <a:ext cx="1491714" cy="1249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0" y="30149"/>
            <a:ext cx="9144000" cy="1112835"/>
          </a:xfrm>
        </p:spPr>
        <p:txBody>
          <a:bodyPr>
            <a:noAutofit/>
          </a:bodyPr>
          <a:lstStyle/>
          <a:p>
            <a:r>
              <a:rPr lang="en-AU" sz="3200" dirty="0" smtClean="0">
                <a:solidFill>
                  <a:srgbClr val="0070C0"/>
                </a:solidFill>
                <a:latin typeface="Calibri Light" pitchFamily="34" charset="0"/>
              </a:rPr>
              <a:t>Introduction</a:t>
            </a:r>
            <a:endParaRPr lang="en-AU" sz="3200" dirty="0">
              <a:solidFill>
                <a:srgbClr val="0070C0"/>
              </a:solidFill>
              <a:latin typeface="Calibri Light" pitchFamily="34" charset="0"/>
            </a:endParaRPr>
          </a:p>
        </p:txBody>
      </p:sp>
      <p:pic>
        <p:nvPicPr>
          <p:cNvPr id="5" name="4 Resim" descr="CA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0"/>
            <a:ext cx="1089429" cy="108942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1 Başlık"/>
          <p:cNvSpPr txBox="1">
            <a:spLocks/>
          </p:cNvSpPr>
          <p:nvPr/>
        </p:nvSpPr>
        <p:spPr>
          <a:xfrm>
            <a:off x="0" y="1071546"/>
            <a:ext cx="9144000" cy="1785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k-MK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 Light" pitchFamily="34" charset="0"/>
              <a:ea typeface="+mj-ea"/>
              <a:cs typeface="+mj-cs"/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642910" y="719999"/>
            <a:ext cx="8215338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 smtClean="0">
              <a:latin typeface="Calibri Light" pitchFamily="34" charset="0"/>
            </a:endParaRPr>
          </a:p>
          <a:p>
            <a:r>
              <a:rPr lang="en-AU" dirty="0" smtClean="0">
                <a:latin typeface="Calibri Light" pitchFamily="34" charset="0"/>
              </a:rPr>
              <a:t>Technologies used:</a:t>
            </a:r>
          </a:p>
          <a:p>
            <a:endParaRPr lang="en-AU" dirty="0" smtClean="0">
              <a:latin typeface="Calibri Light" pitchFamily="34" charset="0"/>
            </a:endParaRPr>
          </a:p>
          <a:p>
            <a:r>
              <a:rPr lang="en-AU" b="1" dirty="0" smtClean="0">
                <a:latin typeface="Calibri Light" pitchFamily="34" charset="0"/>
              </a:rPr>
              <a:t>Platforms ;</a:t>
            </a:r>
          </a:p>
          <a:p>
            <a:endParaRPr lang="en-AU" dirty="0" smtClean="0">
              <a:latin typeface="Calibri Light" pitchFamily="34" charset="0"/>
            </a:endParaRPr>
          </a:p>
          <a:p>
            <a:r>
              <a:rPr lang="en-AU" dirty="0" smtClean="0">
                <a:latin typeface="+mj-lt"/>
              </a:rPr>
              <a:t>Hardware and Mechanic Side ;</a:t>
            </a:r>
          </a:p>
          <a:p>
            <a:r>
              <a:rPr lang="en-AU" dirty="0" smtClean="0">
                <a:latin typeface="Calibri Light" pitchFamily="34" charset="0"/>
              </a:rPr>
              <a:t>Android Phone (Native Java) – Socket IO Programming – </a:t>
            </a:r>
            <a:r>
              <a:rPr lang="tr-TR" dirty="0" smtClean="0">
                <a:latin typeface="Calibri Light" pitchFamily="34" charset="0"/>
              </a:rPr>
              <a:t>USB </a:t>
            </a:r>
            <a:r>
              <a:rPr lang="en-AU" dirty="0" smtClean="0">
                <a:latin typeface="Calibri Light" pitchFamily="34" charset="0"/>
              </a:rPr>
              <a:t>Port Programming</a:t>
            </a:r>
            <a:endParaRPr lang="tr-TR" dirty="0" smtClean="0">
              <a:latin typeface="Calibri Light" pitchFamily="34" charset="0"/>
            </a:endParaRPr>
          </a:p>
          <a:p>
            <a:r>
              <a:rPr lang="en-AU" noProof="1" smtClean="0">
                <a:latin typeface="Calibri Light" pitchFamily="34" charset="0"/>
              </a:rPr>
              <a:t>Arduino</a:t>
            </a:r>
            <a:r>
              <a:rPr lang="en-AU" dirty="0" smtClean="0">
                <a:latin typeface="Calibri Light" pitchFamily="34" charset="0"/>
              </a:rPr>
              <a:t> (Native Assembly) – </a:t>
            </a:r>
            <a:r>
              <a:rPr lang="tr-TR" dirty="0" smtClean="0">
                <a:latin typeface="Calibri Light" pitchFamily="34" charset="0"/>
              </a:rPr>
              <a:t>USB </a:t>
            </a:r>
            <a:r>
              <a:rPr lang="en-AU" dirty="0" smtClean="0">
                <a:latin typeface="Calibri Light" pitchFamily="34" charset="0"/>
              </a:rPr>
              <a:t>Port Programming</a:t>
            </a:r>
            <a:r>
              <a:rPr lang="mk-MK" dirty="0" smtClean="0">
                <a:latin typeface="Calibri Light" pitchFamily="34" charset="0"/>
              </a:rPr>
              <a:t> </a:t>
            </a:r>
            <a:r>
              <a:rPr lang="en-AU" dirty="0" smtClean="0">
                <a:latin typeface="Calibri Light" pitchFamily="34" charset="0"/>
              </a:rPr>
              <a:t>(UART) </a:t>
            </a:r>
            <a:endParaRPr lang="tr-TR" dirty="0" smtClean="0">
              <a:latin typeface="Calibri Light" pitchFamily="34" charset="0"/>
            </a:endParaRPr>
          </a:p>
          <a:p>
            <a:r>
              <a:rPr lang="en-AU" dirty="0" smtClean="0">
                <a:latin typeface="Calibri Light" pitchFamily="34" charset="0"/>
              </a:rPr>
              <a:t>Atmega328p – 8 bit – 16 </a:t>
            </a:r>
            <a:r>
              <a:rPr lang="en-AU" noProof="1" smtClean="0">
                <a:latin typeface="Calibri Light" pitchFamily="34" charset="0"/>
              </a:rPr>
              <a:t>Mhz</a:t>
            </a:r>
            <a:r>
              <a:rPr lang="en-AU" dirty="0" smtClean="0">
                <a:latin typeface="Calibri Light" pitchFamily="34" charset="0"/>
              </a:rPr>
              <a:t> Clock Time Accuracy</a:t>
            </a:r>
          </a:p>
          <a:p>
            <a:r>
              <a:rPr lang="en-AU" sz="1600" dirty="0" smtClean="0">
                <a:latin typeface="Calibri Light" pitchFamily="34" charset="0"/>
              </a:rPr>
              <a:t>Printer </a:t>
            </a:r>
            <a:r>
              <a:rPr lang="tr-TR" sz="1600" dirty="0" smtClean="0">
                <a:latin typeface="Calibri Light" pitchFamily="34" charset="0"/>
              </a:rPr>
              <a:t>USB</a:t>
            </a:r>
            <a:r>
              <a:rPr lang="en-AU" sz="1600" dirty="0" smtClean="0">
                <a:latin typeface="Calibri Light" pitchFamily="34" charset="0"/>
              </a:rPr>
              <a:t> Cable and mini </a:t>
            </a:r>
            <a:r>
              <a:rPr lang="tr-TR" sz="1600" dirty="0" smtClean="0">
                <a:latin typeface="Calibri Light" pitchFamily="34" charset="0"/>
              </a:rPr>
              <a:t>USB </a:t>
            </a:r>
            <a:r>
              <a:rPr lang="en-AU" sz="1600" dirty="0" smtClean="0">
                <a:latin typeface="Calibri Light" pitchFamily="34" charset="0"/>
              </a:rPr>
              <a:t>converter (To communicate with the phone) – (USB 2.0)</a:t>
            </a:r>
          </a:p>
          <a:p>
            <a:r>
              <a:rPr lang="en-AU" dirty="0" smtClean="0">
                <a:latin typeface="Calibri Light" pitchFamily="34" charset="0"/>
              </a:rPr>
              <a:t>Bare Car (Car Skeleton)</a:t>
            </a:r>
            <a:endParaRPr lang="tr-TR" dirty="0" smtClean="0">
              <a:latin typeface="Calibri Light" pitchFamily="34" charset="0"/>
            </a:endParaRPr>
          </a:p>
          <a:p>
            <a:r>
              <a:rPr lang="tr-TR" dirty="0" smtClean="0">
                <a:latin typeface="Calibri Light" pitchFamily="34" charset="0"/>
              </a:rPr>
              <a:t>Sim </a:t>
            </a:r>
            <a:r>
              <a:rPr lang="mk-MK" dirty="0" smtClean="0">
                <a:latin typeface="Calibri Light" pitchFamily="34" charset="0"/>
              </a:rPr>
              <a:t>Card</a:t>
            </a:r>
          </a:p>
          <a:p>
            <a:r>
              <a:rPr lang="en-AU" dirty="0" smtClean="0">
                <a:latin typeface="Calibri Light" pitchFamily="34" charset="0"/>
              </a:rPr>
              <a:t>L9110 Dual Channel Motor Control</a:t>
            </a:r>
            <a:r>
              <a:rPr lang="tr-TR" dirty="0" smtClean="0">
                <a:latin typeface="Calibri Light" pitchFamily="34" charset="0"/>
              </a:rPr>
              <a:t> </a:t>
            </a:r>
            <a:r>
              <a:rPr lang="en-AU" dirty="0" smtClean="0">
                <a:latin typeface="Calibri Light" pitchFamily="34" charset="0"/>
              </a:rPr>
              <a:t>Driver</a:t>
            </a:r>
          </a:p>
          <a:p>
            <a:r>
              <a:rPr lang="en-AU" dirty="0" smtClean="0">
                <a:latin typeface="Calibri Light" pitchFamily="34" charset="0"/>
              </a:rPr>
              <a:t>2 AC Motor</a:t>
            </a:r>
          </a:p>
          <a:p>
            <a:r>
              <a:rPr lang="en-AU" dirty="0" smtClean="0">
                <a:latin typeface="Calibri Light" pitchFamily="34" charset="0"/>
              </a:rPr>
              <a:t>1 </a:t>
            </a:r>
            <a:r>
              <a:rPr lang="mk-MK" dirty="0" smtClean="0">
                <a:latin typeface="Calibri Light" pitchFamily="34" charset="0"/>
              </a:rPr>
              <a:t>Shopping</a:t>
            </a:r>
            <a:r>
              <a:rPr lang="en-AU" dirty="0" smtClean="0">
                <a:latin typeface="Calibri Light" pitchFamily="34" charset="0"/>
              </a:rPr>
              <a:t> Car Wheel</a:t>
            </a:r>
          </a:p>
          <a:p>
            <a:endParaRPr lang="en-AU" dirty="0" smtClean="0">
              <a:latin typeface="Calibri Light" pitchFamily="34" charset="0"/>
            </a:endParaRPr>
          </a:p>
          <a:p>
            <a:r>
              <a:rPr lang="en-AU" dirty="0" smtClean="0">
                <a:latin typeface="+mj-lt"/>
              </a:rPr>
              <a:t>Web Controller Side ;</a:t>
            </a:r>
            <a:endParaRPr lang="tr-TR" dirty="0" smtClean="0">
              <a:latin typeface="+mj-lt"/>
            </a:endParaRPr>
          </a:p>
          <a:p>
            <a:r>
              <a:rPr lang="tr-TR" dirty="0" smtClean="0">
                <a:latin typeface="Calibri Light" pitchFamily="34" charset="0"/>
              </a:rPr>
              <a:t>At</a:t>
            </a:r>
            <a:r>
              <a:rPr lang="tr-TR" noProof="1" smtClean="0">
                <a:latin typeface="Calibri Light" pitchFamily="34" charset="0"/>
              </a:rPr>
              <a:t>om and Atmel Studio (Editors)</a:t>
            </a:r>
            <a:endParaRPr lang="tr-TR" noProof="1" smtClean="0">
              <a:latin typeface="+mj-lt"/>
            </a:endParaRPr>
          </a:p>
          <a:p>
            <a:r>
              <a:rPr lang="en-AU" dirty="0" smtClean="0">
                <a:latin typeface="Calibri Light" pitchFamily="34" charset="0"/>
              </a:rPr>
              <a:t>Node </a:t>
            </a:r>
            <a:r>
              <a:rPr lang="tr-TR" dirty="0" smtClean="0">
                <a:latin typeface="Calibri Light" pitchFamily="34" charset="0"/>
              </a:rPr>
              <a:t>J</a:t>
            </a:r>
            <a:r>
              <a:rPr lang="en-AU" dirty="0" smtClean="0">
                <a:latin typeface="Calibri Light" pitchFamily="34" charset="0"/>
              </a:rPr>
              <a:t>s (Server Side </a:t>
            </a:r>
            <a:r>
              <a:rPr lang="en-AU" noProof="1" smtClean="0">
                <a:latin typeface="Calibri Light" pitchFamily="34" charset="0"/>
              </a:rPr>
              <a:t>Javascript</a:t>
            </a:r>
            <a:r>
              <a:rPr lang="en-AU" dirty="0" smtClean="0">
                <a:latin typeface="Calibri Light" pitchFamily="34" charset="0"/>
              </a:rPr>
              <a:t>)</a:t>
            </a:r>
          </a:p>
          <a:p>
            <a:r>
              <a:rPr lang="en-AU" dirty="0" smtClean="0">
                <a:latin typeface="Calibri Light" pitchFamily="34" charset="0"/>
              </a:rPr>
              <a:t>Client Side </a:t>
            </a:r>
            <a:r>
              <a:rPr lang="en-AU" noProof="1" smtClean="0">
                <a:latin typeface="Calibri Light" pitchFamily="34" charset="0"/>
              </a:rPr>
              <a:t>Javascript</a:t>
            </a:r>
          </a:p>
          <a:p>
            <a:r>
              <a:rPr lang="en-AU" dirty="0" smtClean="0">
                <a:latin typeface="Calibri Light" pitchFamily="34" charset="0"/>
              </a:rPr>
              <a:t>Html</a:t>
            </a:r>
          </a:p>
          <a:p>
            <a:r>
              <a:rPr lang="en-AU" noProof="1" smtClean="0">
                <a:latin typeface="Calibri Light" pitchFamily="34" charset="0"/>
              </a:rPr>
              <a:t>Css</a:t>
            </a:r>
          </a:p>
          <a:p>
            <a:endParaRPr lang="en-AU" dirty="0" smtClean="0">
              <a:latin typeface="Calibri Light" pitchFamily="34" charset="0"/>
            </a:endParaRPr>
          </a:p>
          <a:p>
            <a:r>
              <a:rPr lang="en-AU" dirty="0" smtClean="0">
                <a:latin typeface="Calibri Light" pitchFamily="34" charset="0"/>
              </a:rPr>
              <a:t> </a:t>
            </a:r>
            <a:endParaRPr lang="en-AU" dirty="0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1112835"/>
          </a:xfrm>
        </p:spPr>
        <p:txBody>
          <a:bodyPr>
            <a:noAutofit/>
          </a:bodyPr>
          <a:lstStyle/>
          <a:p>
            <a:r>
              <a:rPr lang="en-AU" sz="3200" dirty="0" smtClean="0">
                <a:solidFill>
                  <a:srgbClr val="0070C0"/>
                </a:solidFill>
                <a:latin typeface="Calibri Light" pitchFamily="34" charset="0"/>
              </a:rPr>
              <a:t> </a:t>
            </a:r>
            <a:r>
              <a:rPr lang="en-AU" sz="4000" dirty="0" smtClean="0">
                <a:solidFill>
                  <a:srgbClr val="0070C0"/>
                </a:solidFill>
                <a:latin typeface="Calibri Light" pitchFamily="34" charset="0"/>
              </a:rPr>
              <a:t>How It Works ?</a:t>
            </a:r>
            <a:r>
              <a:rPr lang="en-AU" sz="3200" dirty="0" smtClean="0">
                <a:solidFill>
                  <a:srgbClr val="0070C0"/>
                </a:solidFill>
                <a:latin typeface="Calibri Light" pitchFamily="34" charset="0"/>
              </a:rPr>
              <a:t/>
            </a:r>
            <a:br>
              <a:rPr lang="en-AU" sz="3200" dirty="0" smtClean="0">
                <a:solidFill>
                  <a:srgbClr val="0070C0"/>
                </a:solidFill>
                <a:latin typeface="Calibri Light" pitchFamily="34" charset="0"/>
              </a:rPr>
            </a:br>
            <a:r>
              <a:rPr lang="en-AU" sz="2400" dirty="0" smtClean="0">
                <a:solidFill>
                  <a:srgbClr val="0070C0"/>
                </a:solidFill>
                <a:latin typeface="Calibri Light" pitchFamily="34" charset="0"/>
              </a:rPr>
              <a:t>Graphic Algorithm of the System</a:t>
            </a:r>
            <a:endParaRPr lang="en-AU" sz="2400" dirty="0">
              <a:solidFill>
                <a:srgbClr val="0070C0"/>
              </a:solidFill>
              <a:latin typeface="Calibri Light" pitchFamily="34" charset="0"/>
            </a:endParaRPr>
          </a:p>
        </p:txBody>
      </p:sp>
      <p:pic>
        <p:nvPicPr>
          <p:cNvPr id="5" name="4 Resim" descr="CA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0"/>
            <a:ext cx="1089429" cy="108942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1 Başlık"/>
          <p:cNvSpPr txBox="1">
            <a:spLocks/>
          </p:cNvSpPr>
          <p:nvPr/>
        </p:nvSpPr>
        <p:spPr>
          <a:xfrm>
            <a:off x="0" y="1071546"/>
            <a:ext cx="9144000" cy="1785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k-MK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 Light" pitchFamily="34" charset="0"/>
              <a:ea typeface="+mj-ea"/>
              <a:cs typeface="+mj-cs"/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928662" y="1154275"/>
            <a:ext cx="771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2400" dirty="0" smtClean="0">
              <a:latin typeface="Calibri Light" pitchFamily="34" charset="0"/>
            </a:endParaRPr>
          </a:p>
          <a:p>
            <a:r>
              <a:rPr lang="tr-TR" sz="2400" dirty="0" smtClean="0">
                <a:latin typeface="Calibri Light" pitchFamily="34" charset="0"/>
              </a:rPr>
              <a:t> </a:t>
            </a:r>
            <a:endParaRPr lang="mk-MK" sz="2400" dirty="0">
              <a:latin typeface="Calibri Light" pitchFamily="34" charset="0"/>
            </a:endParaRPr>
          </a:p>
        </p:txBody>
      </p:sp>
      <p:pic>
        <p:nvPicPr>
          <p:cNvPr id="7" name="6 Resim" descr="work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7298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  <a:alpha val="1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0" y="-24"/>
            <a:ext cx="9144000" cy="1112835"/>
          </a:xfrm>
        </p:spPr>
        <p:txBody>
          <a:bodyPr>
            <a:noAutofit/>
          </a:bodyPr>
          <a:lstStyle/>
          <a:p>
            <a:r>
              <a:rPr lang="en-AU" sz="3200" dirty="0" smtClean="0">
                <a:solidFill>
                  <a:srgbClr val="0070C0"/>
                </a:solidFill>
                <a:latin typeface="Calibri Light" pitchFamily="34" charset="0"/>
              </a:rPr>
              <a:t> </a:t>
            </a:r>
            <a:r>
              <a:rPr lang="en-AU" sz="4000" dirty="0" smtClean="0">
                <a:solidFill>
                  <a:srgbClr val="0070C0"/>
                </a:solidFill>
                <a:latin typeface="Calibri Light" pitchFamily="34" charset="0"/>
              </a:rPr>
              <a:t>How It Works ?</a:t>
            </a:r>
            <a:endParaRPr lang="en-AU" sz="2400" dirty="0">
              <a:solidFill>
                <a:srgbClr val="0070C0"/>
              </a:solidFill>
              <a:latin typeface="Calibri Light" pitchFamily="34" charset="0"/>
            </a:endParaRPr>
          </a:p>
        </p:txBody>
      </p:sp>
      <p:pic>
        <p:nvPicPr>
          <p:cNvPr id="5" name="4 Resim" descr="CA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0"/>
            <a:ext cx="1089429" cy="108942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1 Başlık"/>
          <p:cNvSpPr txBox="1">
            <a:spLocks/>
          </p:cNvSpPr>
          <p:nvPr/>
        </p:nvSpPr>
        <p:spPr>
          <a:xfrm>
            <a:off x="0" y="1071546"/>
            <a:ext cx="9144000" cy="1785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k-MK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 Light" pitchFamily="34" charset="0"/>
              <a:ea typeface="+mj-ea"/>
              <a:cs typeface="+mj-cs"/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928662" y="1154275"/>
            <a:ext cx="771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2400" dirty="0" smtClean="0">
              <a:latin typeface="Calibri Light" pitchFamily="34" charset="0"/>
            </a:endParaRPr>
          </a:p>
          <a:p>
            <a:r>
              <a:rPr lang="tr-TR" sz="2400" dirty="0" smtClean="0">
                <a:latin typeface="Calibri Light" pitchFamily="34" charset="0"/>
              </a:rPr>
              <a:t> </a:t>
            </a:r>
            <a:endParaRPr lang="mk-MK" sz="2400" dirty="0">
              <a:latin typeface="Calibri Light" pitchFamily="34" charset="0"/>
            </a:endParaRPr>
          </a:p>
        </p:txBody>
      </p:sp>
      <p:pic>
        <p:nvPicPr>
          <p:cNvPr id="9" name="8 Resim" descr="IMAGE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1571" y="1142983"/>
            <a:ext cx="6500858" cy="4875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10 Metin kutusu"/>
          <p:cNvSpPr txBox="1"/>
          <p:nvPr/>
        </p:nvSpPr>
        <p:spPr>
          <a:xfrm>
            <a:off x="0" y="607220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latin typeface="Calibri Light" pitchFamily="34" charset="0"/>
              </a:rPr>
              <a:t>Picture hardware </a:t>
            </a:r>
            <a:r>
              <a:rPr lang="en-AU" dirty="0" smtClean="0">
                <a:latin typeface="Calibri Light" pitchFamily="34" charset="0"/>
              </a:rPr>
              <a:t>side </a:t>
            </a:r>
            <a:r>
              <a:rPr lang="tr-TR" dirty="0" smtClean="0">
                <a:latin typeface="Calibri Light" pitchFamily="34" charset="0"/>
              </a:rPr>
              <a:t>of </a:t>
            </a:r>
            <a:r>
              <a:rPr lang="en-AU" dirty="0" smtClean="0">
                <a:latin typeface="Calibri Light" pitchFamily="34" charset="0"/>
              </a:rPr>
              <a:t>RC</a:t>
            </a:r>
            <a:r>
              <a:rPr lang="tr-TR" dirty="0" smtClean="0">
                <a:latin typeface="Calibri Light" pitchFamily="34" charset="0"/>
              </a:rPr>
              <a:t> car</a:t>
            </a:r>
          </a:p>
          <a:p>
            <a:pPr algn="ctr"/>
            <a:r>
              <a:rPr lang="tr-TR" dirty="0" err="1" smtClean="0">
                <a:latin typeface="Calibri Light" pitchFamily="34" charset="0"/>
              </a:rPr>
              <a:t>Android</a:t>
            </a:r>
            <a:r>
              <a:rPr lang="tr-TR" dirty="0" smtClean="0">
                <a:latin typeface="Calibri Light" pitchFamily="34" charset="0"/>
              </a:rPr>
              <a:t> – </a:t>
            </a:r>
            <a:r>
              <a:rPr lang="tr-TR" dirty="0" err="1" smtClean="0">
                <a:latin typeface="Calibri Light" pitchFamily="34" charset="0"/>
              </a:rPr>
              <a:t>Arduino</a:t>
            </a:r>
            <a:r>
              <a:rPr lang="tr-TR" dirty="0" smtClean="0">
                <a:latin typeface="Calibri Light" pitchFamily="34" charset="0"/>
              </a:rPr>
              <a:t> </a:t>
            </a:r>
            <a:r>
              <a:rPr lang="tr-TR" dirty="0" err="1" smtClean="0">
                <a:latin typeface="Calibri Light" pitchFamily="34" charset="0"/>
              </a:rPr>
              <a:t>connection</a:t>
            </a:r>
            <a:r>
              <a:rPr lang="tr-TR" dirty="0" smtClean="0">
                <a:latin typeface="Calibri Light" pitchFamily="34" charset="0"/>
              </a:rPr>
              <a:t> </a:t>
            </a:r>
            <a:r>
              <a:rPr lang="tr-TR" dirty="0" err="1" smtClean="0">
                <a:latin typeface="Calibri Light" pitchFamily="34" charset="0"/>
              </a:rPr>
              <a:t>with</a:t>
            </a:r>
            <a:r>
              <a:rPr lang="tr-TR" dirty="0" smtClean="0">
                <a:latin typeface="Calibri Light" pitchFamily="34" charset="0"/>
              </a:rPr>
              <a:t> </a:t>
            </a:r>
            <a:r>
              <a:rPr lang="tr-TR" dirty="0" err="1" smtClean="0">
                <a:latin typeface="Calibri Light" pitchFamily="34" charset="0"/>
              </a:rPr>
              <a:t>print</a:t>
            </a:r>
            <a:r>
              <a:rPr lang="en-AU" dirty="0" err="1" smtClean="0">
                <a:latin typeface="Calibri Light" pitchFamily="34" charset="0"/>
              </a:rPr>
              <a:t>er</a:t>
            </a:r>
            <a:r>
              <a:rPr lang="tr-TR" dirty="0" smtClean="0">
                <a:latin typeface="Calibri Light" pitchFamily="34" charset="0"/>
              </a:rPr>
              <a:t> </a:t>
            </a:r>
            <a:r>
              <a:rPr lang="en-AU" dirty="0" smtClean="0">
                <a:latin typeface="Calibri Light" pitchFamily="34" charset="0"/>
              </a:rPr>
              <a:t>cable</a:t>
            </a:r>
            <a:r>
              <a:rPr lang="tr-TR" dirty="0" smtClean="0">
                <a:latin typeface="Calibri Light" pitchFamily="34" charset="0"/>
              </a:rPr>
              <a:t> </a:t>
            </a:r>
            <a:r>
              <a:rPr lang="tr-TR" dirty="0" err="1" smtClean="0">
                <a:latin typeface="Calibri Light" pitchFamily="34" charset="0"/>
              </a:rPr>
              <a:t>and</a:t>
            </a:r>
            <a:r>
              <a:rPr lang="tr-TR" dirty="0" smtClean="0">
                <a:latin typeface="Calibri Light" pitchFamily="34" charset="0"/>
              </a:rPr>
              <a:t> </a:t>
            </a:r>
            <a:r>
              <a:rPr lang="tr-TR" dirty="0" err="1" smtClean="0">
                <a:latin typeface="Calibri Light" pitchFamily="34" charset="0"/>
              </a:rPr>
              <a:t>usb</a:t>
            </a:r>
            <a:r>
              <a:rPr lang="tr-TR" dirty="0" smtClean="0">
                <a:latin typeface="Calibri Light" pitchFamily="34" charset="0"/>
              </a:rPr>
              <a:t> mini </a:t>
            </a:r>
            <a:r>
              <a:rPr lang="tr-TR" dirty="0" err="1" smtClean="0">
                <a:latin typeface="Calibri Light" pitchFamily="34" charset="0"/>
              </a:rPr>
              <a:t>converter</a:t>
            </a:r>
            <a:endParaRPr lang="mk-MK" dirty="0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  <a:alpha val="1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0" y="-24"/>
            <a:ext cx="9144000" cy="1112835"/>
          </a:xfrm>
        </p:spPr>
        <p:txBody>
          <a:bodyPr>
            <a:noAutofit/>
          </a:bodyPr>
          <a:lstStyle/>
          <a:p>
            <a:r>
              <a:rPr lang="en-AU" sz="3200" dirty="0" smtClean="0">
                <a:solidFill>
                  <a:srgbClr val="0070C0"/>
                </a:solidFill>
                <a:latin typeface="Calibri Light" pitchFamily="34" charset="0"/>
              </a:rPr>
              <a:t> </a:t>
            </a:r>
            <a:r>
              <a:rPr lang="en-AU" sz="4000" dirty="0" smtClean="0">
                <a:solidFill>
                  <a:srgbClr val="0070C0"/>
                </a:solidFill>
                <a:latin typeface="Calibri Light" pitchFamily="34" charset="0"/>
              </a:rPr>
              <a:t>How It Works ?</a:t>
            </a:r>
            <a:endParaRPr lang="en-AU" sz="2400" dirty="0">
              <a:solidFill>
                <a:srgbClr val="0070C0"/>
              </a:solidFill>
              <a:latin typeface="Calibri Light" pitchFamily="34" charset="0"/>
            </a:endParaRPr>
          </a:p>
        </p:txBody>
      </p:sp>
      <p:pic>
        <p:nvPicPr>
          <p:cNvPr id="5" name="4 Resim" descr="CA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0"/>
            <a:ext cx="1089429" cy="108942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1 Başlık"/>
          <p:cNvSpPr txBox="1">
            <a:spLocks/>
          </p:cNvSpPr>
          <p:nvPr/>
        </p:nvSpPr>
        <p:spPr>
          <a:xfrm>
            <a:off x="0" y="1071546"/>
            <a:ext cx="9144000" cy="1785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k-MK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 Light" pitchFamily="34" charset="0"/>
              <a:ea typeface="+mj-ea"/>
              <a:cs typeface="+mj-cs"/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928662" y="1154275"/>
            <a:ext cx="771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2400" dirty="0" smtClean="0">
              <a:latin typeface="Calibri Light" pitchFamily="34" charset="0"/>
            </a:endParaRPr>
          </a:p>
          <a:p>
            <a:r>
              <a:rPr lang="tr-TR" sz="2400" dirty="0" smtClean="0">
                <a:latin typeface="Calibri Light" pitchFamily="34" charset="0"/>
              </a:rPr>
              <a:t> </a:t>
            </a:r>
            <a:endParaRPr lang="mk-MK" sz="2400" dirty="0">
              <a:latin typeface="Calibri Light" pitchFamily="34" charset="0"/>
            </a:endParaRPr>
          </a:p>
        </p:txBody>
      </p:sp>
      <p:pic>
        <p:nvPicPr>
          <p:cNvPr id="9" name="8 Resim" descr="IMAGE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1571" y="1142984"/>
            <a:ext cx="6500858" cy="4875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10 Metin kutusu"/>
          <p:cNvSpPr txBox="1"/>
          <p:nvPr/>
        </p:nvSpPr>
        <p:spPr>
          <a:xfrm>
            <a:off x="0" y="607220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latin typeface="Calibri Light" pitchFamily="34" charset="0"/>
              </a:rPr>
              <a:t>Picture hardware </a:t>
            </a:r>
            <a:r>
              <a:rPr lang="tr-TR" dirty="0" err="1" smtClean="0">
                <a:latin typeface="Calibri Light" pitchFamily="34" charset="0"/>
              </a:rPr>
              <a:t>side</a:t>
            </a:r>
            <a:r>
              <a:rPr lang="tr-TR" dirty="0" smtClean="0">
                <a:latin typeface="Calibri Light" pitchFamily="34" charset="0"/>
              </a:rPr>
              <a:t> of </a:t>
            </a:r>
            <a:r>
              <a:rPr lang="en-AU" dirty="0" smtClean="0">
                <a:latin typeface="Calibri Light" pitchFamily="34" charset="0"/>
              </a:rPr>
              <a:t>RC </a:t>
            </a:r>
            <a:r>
              <a:rPr lang="tr-TR" dirty="0" smtClean="0">
                <a:latin typeface="Calibri Light" pitchFamily="34" charset="0"/>
              </a:rPr>
              <a:t>car</a:t>
            </a:r>
          </a:p>
          <a:p>
            <a:pPr algn="ctr"/>
            <a:r>
              <a:rPr lang="tr-TR" dirty="0" err="1" smtClean="0">
                <a:latin typeface="Calibri Light" pitchFamily="34" charset="0"/>
              </a:rPr>
              <a:t>Control</a:t>
            </a:r>
            <a:r>
              <a:rPr lang="tr-TR" dirty="0" smtClean="0">
                <a:latin typeface="Calibri Light" pitchFamily="34" charset="0"/>
              </a:rPr>
              <a:t>  Stat</a:t>
            </a:r>
            <a:r>
              <a:rPr lang="en-AU" dirty="0" err="1" smtClean="0">
                <a:latin typeface="Calibri Light" pitchFamily="34" charset="0"/>
              </a:rPr>
              <a:t>i</a:t>
            </a:r>
            <a:r>
              <a:rPr lang="tr-TR" dirty="0" smtClean="0">
                <a:latin typeface="Calibri Light" pitchFamily="34" charset="0"/>
              </a:rPr>
              <a:t>on of R</a:t>
            </a:r>
            <a:r>
              <a:rPr lang="en-AU" dirty="0" smtClean="0">
                <a:latin typeface="Calibri Light" pitchFamily="34" charset="0"/>
              </a:rPr>
              <a:t>C</a:t>
            </a:r>
            <a:r>
              <a:rPr lang="tr-TR" dirty="0" smtClean="0">
                <a:latin typeface="Calibri Light" pitchFamily="34" charset="0"/>
              </a:rPr>
              <a:t> Car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  <a:alpha val="1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0" y="-24"/>
            <a:ext cx="9144000" cy="1112835"/>
          </a:xfrm>
        </p:spPr>
        <p:txBody>
          <a:bodyPr>
            <a:noAutofit/>
          </a:bodyPr>
          <a:lstStyle/>
          <a:p>
            <a:r>
              <a:rPr lang="en-AU" sz="3200" dirty="0" smtClean="0">
                <a:solidFill>
                  <a:srgbClr val="0070C0"/>
                </a:solidFill>
                <a:latin typeface="Calibri Light" pitchFamily="34" charset="0"/>
              </a:rPr>
              <a:t> </a:t>
            </a:r>
            <a:r>
              <a:rPr lang="en-AU" sz="4000" dirty="0" smtClean="0">
                <a:solidFill>
                  <a:srgbClr val="0070C0"/>
                </a:solidFill>
                <a:latin typeface="Calibri Light" pitchFamily="34" charset="0"/>
              </a:rPr>
              <a:t>How It Works ?</a:t>
            </a:r>
            <a:endParaRPr lang="en-AU" sz="2400" dirty="0">
              <a:solidFill>
                <a:srgbClr val="0070C0"/>
              </a:solidFill>
              <a:latin typeface="Calibri Light" pitchFamily="34" charset="0"/>
            </a:endParaRPr>
          </a:p>
        </p:txBody>
      </p:sp>
      <p:pic>
        <p:nvPicPr>
          <p:cNvPr id="5" name="4 Resim" descr="CA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0"/>
            <a:ext cx="1089429" cy="108942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1 Başlık"/>
          <p:cNvSpPr txBox="1">
            <a:spLocks/>
          </p:cNvSpPr>
          <p:nvPr/>
        </p:nvSpPr>
        <p:spPr>
          <a:xfrm>
            <a:off x="0" y="1071546"/>
            <a:ext cx="9144000" cy="1785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k-MK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 Light" pitchFamily="34" charset="0"/>
              <a:ea typeface="+mj-ea"/>
              <a:cs typeface="+mj-cs"/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928662" y="1154275"/>
            <a:ext cx="771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2400" dirty="0" smtClean="0">
              <a:latin typeface="Calibri Light" pitchFamily="34" charset="0"/>
            </a:endParaRPr>
          </a:p>
          <a:p>
            <a:r>
              <a:rPr lang="tr-TR" sz="2400" dirty="0" smtClean="0">
                <a:latin typeface="Calibri Light" pitchFamily="34" charset="0"/>
              </a:rPr>
              <a:t> </a:t>
            </a:r>
            <a:endParaRPr lang="mk-MK" sz="2400" dirty="0">
              <a:latin typeface="Calibri Light" pitchFamily="34" charset="0"/>
            </a:endParaRPr>
          </a:p>
        </p:txBody>
      </p:sp>
      <p:pic>
        <p:nvPicPr>
          <p:cNvPr id="9" name="8 Resim" descr="IMAGE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1571" y="1142984"/>
            <a:ext cx="6500857" cy="4875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10 Metin kutusu"/>
          <p:cNvSpPr txBox="1"/>
          <p:nvPr/>
        </p:nvSpPr>
        <p:spPr>
          <a:xfrm>
            <a:off x="0" y="607220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latin typeface="Calibri Light" pitchFamily="34" charset="0"/>
              </a:rPr>
              <a:t>Picture hardware </a:t>
            </a:r>
            <a:r>
              <a:rPr lang="tr-TR" dirty="0" err="1" smtClean="0">
                <a:latin typeface="Calibri Light" pitchFamily="34" charset="0"/>
              </a:rPr>
              <a:t>side</a:t>
            </a:r>
            <a:r>
              <a:rPr lang="tr-TR" dirty="0" smtClean="0">
                <a:latin typeface="Calibri Light" pitchFamily="34" charset="0"/>
              </a:rPr>
              <a:t> of </a:t>
            </a:r>
            <a:r>
              <a:rPr lang="en-AU" dirty="0" smtClean="0">
                <a:latin typeface="Calibri Light" pitchFamily="34" charset="0"/>
              </a:rPr>
              <a:t>RC </a:t>
            </a:r>
            <a:r>
              <a:rPr lang="tr-TR" dirty="0" smtClean="0">
                <a:latin typeface="Calibri Light" pitchFamily="34" charset="0"/>
              </a:rPr>
              <a:t>car</a:t>
            </a:r>
          </a:p>
          <a:p>
            <a:pPr algn="ctr"/>
            <a:r>
              <a:rPr lang="tr-TR" dirty="0" smtClean="0">
                <a:latin typeface="Calibri Light" pitchFamily="34" charset="0"/>
              </a:rPr>
              <a:t>L9110 motor </a:t>
            </a:r>
            <a:r>
              <a:rPr lang="tr-TR" dirty="0" err="1" smtClean="0">
                <a:latin typeface="Calibri Light" pitchFamily="34" charset="0"/>
              </a:rPr>
              <a:t>driver</a:t>
            </a:r>
            <a:r>
              <a:rPr lang="tr-TR" dirty="0" smtClean="0">
                <a:latin typeface="Calibri Light" pitchFamily="34" charset="0"/>
              </a:rPr>
              <a:t> </a:t>
            </a:r>
            <a:r>
              <a:rPr lang="tr-TR" dirty="0" err="1" smtClean="0">
                <a:latin typeface="Calibri Light" pitchFamily="34" charset="0"/>
              </a:rPr>
              <a:t>and</a:t>
            </a:r>
            <a:r>
              <a:rPr lang="tr-TR" dirty="0" smtClean="0">
                <a:latin typeface="Calibri Light" pitchFamily="34" charset="0"/>
              </a:rPr>
              <a:t> </a:t>
            </a:r>
            <a:r>
              <a:rPr lang="tr-TR" dirty="0" err="1" smtClean="0">
                <a:latin typeface="Calibri Light" pitchFamily="34" charset="0"/>
              </a:rPr>
              <a:t>arduino</a:t>
            </a:r>
            <a:r>
              <a:rPr lang="tr-TR" dirty="0" smtClean="0">
                <a:latin typeface="Calibri Light" pitchFamily="34" charset="0"/>
              </a:rPr>
              <a:t> </a:t>
            </a:r>
            <a:r>
              <a:rPr lang="tr-TR" dirty="0" err="1" smtClean="0">
                <a:latin typeface="Calibri Light" pitchFamily="34" charset="0"/>
              </a:rPr>
              <a:t>connection</a:t>
            </a:r>
            <a:endParaRPr lang="tr-TR" dirty="0" smtClean="0">
              <a:latin typeface="Calibri Light" pitchFamily="34" charset="0"/>
            </a:endParaRPr>
          </a:p>
          <a:p>
            <a:pPr algn="ctr"/>
            <a:endParaRPr lang="tr-TR" dirty="0" smtClean="0">
              <a:latin typeface="Calibri Light" pitchFamily="34" charset="0"/>
            </a:endParaRPr>
          </a:p>
          <a:p>
            <a:pPr algn="ctr"/>
            <a:endParaRPr lang="tr-TR" dirty="0" smtClean="0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  <a:alpha val="1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0" y="-24"/>
            <a:ext cx="9144000" cy="1112835"/>
          </a:xfrm>
        </p:spPr>
        <p:txBody>
          <a:bodyPr>
            <a:noAutofit/>
          </a:bodyPr>
          <a:lstStyle/>
          <a:p>
            <a:r>
              <a:rPr lang="en-AU" sz="3200" dirty="0" smtClean="0">
                <a:solidFill>
                  <a:srgbClr val="0070C0"/>
                </a:solidFill>
                <a:latin typeface="Calibri Light" pitchFamily="34" charset="0"/>
              </a:rPr>
              <a:t> </a:t>
            </a:r>
            <a:r>
              <a:rPr lang="en-AU" sz="4000" dirty="0" smtClean="0">
                <a:solidFill>
                  <a:srgbClr val="0070C0"/>
                </a:solidFill>
                <a:latin typeface="Calibri Light" pitchFamily="34" charset="0"/>
              </a:rPr>
              <a:t>How It Works ?</a:t>
            </a:r>
            <a:endParaRPr lang="en-AU" sz="2400" dirty="0">
              <a:solidFill>
                <a:srgbClr val="0070C0"/>
              </a:solidFill>
              <a:latin typeface="Calibri Light" pitchFamily="34" charset="0"/>
            </a:endParaRPr>
          </a:p>
        </p:txBody>
      </p:sp>
      <p:pic>
        <p:nvPicPr>
          <p:cNvPr id="5" name="4 Resim" descr="CA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0"/>
            <a:ext cx="1089429" cy="108942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1 Başlık"/>
          <p:cNvSpPr txBox="1">
            <a:spLocks/>
          </p:cNvSpPr>
          <p:nvPr/>
        </p:nvSpPr>
        <p:spPr>
          <a:xfrm>
            <a:off x="0" y="1071546"/>
            <a:ext cx="9144000" cy="1785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k-MK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 Light" pitchFamily="34" charset="0"/>
              <a:ea typeface="+mj-ea"/>
              <a:cs typeface="+mj-cs"/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928662" y="1154275"/>
            <a:ext cx="771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2400" dirty="0" smtClean="0">
              <a:latin typeface="Calibri Light" pitchFamily="34" charset="0"/>
            </a:endParaRPr>
          </a:p>
          <a:p>
            <a:r>
              <a:rPr lang="tr-TR" sz="2400" dirty="0" smtClean="0">
                <a:latin typeface="Calibri Light" pitchFamily="34" charset="0"/>
              </a:rPr>
              <a:t> </a:t>
            </a:r>
            <a:endParaRPr lang="mk-MK" sz="2400" dirty="0">
              <a:latin typeface="Calibri Light" pitchFamily="34" charset="0"/>
            </a:endParaRPr>
          </a:p>
        </p:txBody>
      </p:sp>
      <p:sp>
        <p:nvSpPr>
          <p:cNvPr id="11" name="10 Metin kutusu"/>
          <p:cNvSpPr txBox="1"/>
          <p:nvPr/>
        </p:nvSpPr>
        <p:spPr>
          <a:xfrm>
            <a:off x="0" y="3357562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latin typeface="Calibri Light" pitchFamily="34" charset="0"/>
              </a:rPr>
              <a:t>Keyboard Controls:</a:t>
            </a:r>
            <a:endParaRPr lang="tr-TR" b="1" dirty="0" smtClean="0">
              <a:latin typeface="Calibri Light" pitchFamily="34" charset="0"/>
            </a:endParaRPr>
          </a:p>
          <a:p>
            <a:pPr algn="ctr"/>
            <a:r>
              <a:rPr lang="tr-TR" dirty="0" smtClean="0">
                <a:latin typeface="Calibri Light" pitchFamily="34" charset="0"/>
              </a:rPr>
              <a:t>W </a:t>
            </a:r>
          </a:p>
          <a:p>
            <a:pPr algn="ctr"/>
            <a:r>
              <a:rPr lang="tr-TR" dirty="0" smtClean="0">
                <a:latin typeface="Calibri Light" pitchFamily="34" charset="0"/>
              </a:rPr>
              <a:t>(FORWARD)</a:t>
            </a:r>
          </a:p>
          <a:p>
            <a:pPr algn="ctr"/>
            <a:r>
              <a:rPr lang="tr-TR" dirty="0" smtClean="0">
                <a:latin typeface="Calibri Light" pitchFamily="34" charset="0"/>
              </a:rPr>
              <a:t>S </a:t>
            </a:r>
          </a:p>
          <a:p>
            <a:pPr algn="ctr"/>
            <a:r>
              <a:rPr lang="tr-TR" dirty="0" smtClean="0">
                <a:latin typeface="Calibri Light" pitchFamily="34" charset="0"/>
              </a:rPr>
              <a:t>(BACKWARD)</a:t>
            </a:r>
          </a:p>
          <a:p>
            <a:pPr algn="ctr"/>
            <a:r>
              <a:rPr lang="tr-TR" dirty="0" smtClean="0">
                <a:latin typeface="Calibri Light" pitchFamily="34" charset="0"/>
              </a:rPr>
              <a:t>A</a:t>
            </a:r>
          </a:p>
          <a:p>
            <a:pPr algn="ctr"/>
            <a:r>
              <a:rPr lang="tr-TR" dirty="0" smtClean="0">
                <a:latin typeface="Calibri Light" pitchFamily="34" charset="0"/>
              </a:rPr>
              <a:t>(LEFT)</a:t>
            </a:r>
          </a:p>
          <a:p>
            <a:pPr algn="ctr"/>
            <a:r>
              <a:rPr lang="tr-TR" dirty="0" smtClean="0">
                <a:latin typeface="Calibri Light" pitchFamily="34" charset="0"/>
              </a:rPr>
              <a:t>D </a:t>
            </a:r>
          </a:p>
          <a:p>
            <a:pPr algn="ctr"/>
            <a:r>
              <a:rPr lang="tr-TR" dirty="0" smtClean="0">
                <a:latin typeface="Calibri Light" pitchFamily="34" charset="0"/>
              </a:rPr>
              <a:t>(RIGHT)</a:t>
            </a:r>
          </a:p>
          <a:p>
            <a:pPr algn="ctr"/>
            <a:r>
              <a:rPr lang="en-AU" dirty="0" smtClean="0">
                <a:latin typeface="Calibri Light" pitchFamily="34" charset="0"/>
              </a:rPr>
              <a:t>Space</a:t>
            </a:r>
          </a:p>
          <a:p>
            <a:pPr algn="ctr"/>
            <a:r>
              <a:rPr lang="tr-TR" dirty="0" smtClean="0">
                <a:latin typeface="Calibri Light" pitchFamily="34" charset="0"/>
              </a:rPr>
              <a:t>(Break!)</a:t>
            </a:r>
          </a:p>
          <a:p>
            <a:pPr algn="ctr"/>
            <a:endParaRPr lang="tr-TR" dirty="0" smtClean="0">
              <a:latin typeface="Calibri Light" pitchFamily="34" charset="0"/>
            </a:endParaRPr>
          </a:p>
        </p:txBody>
      </p:sp>
      <p:pic>
        <p:nvPicPr>
          <p:cNvPr id="10" name="9 Resim" descr="keybo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866" y="1428736"/>
            <a:ext cx="1884268" cy="1648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0" y="30149"/>
            <a:ext cx="9144000" cy="1112835"/>
          </a:xfrm>
        </p:spPr>
        <p:txBody>
          <a:bodyPr>
            <a:noAutofit/>
          </a:bodyPr>
          <a:lstStyle/>
          <a:p>
            <a:r>
              <a:rPr lang="tr-TR" sz="3200" dirty="0" smtClean="0">
                <a:solidFill>
                  <a:srgbClr val="0070C0"/>
                </a:solidFill>
                <a:latin typeface="Calibri Light" pitchFamily="34" charset="0"/>
              </a:rPr>
              <a:t>Hardware</a:t>
            </a:r>
            <a:endParaRPr lang="mk-MK" sz="3200" dirty="0">
              <a:solidFill>
                <a:srgbClr val="0070C0"/>
              </a:solidFill>
              <a:latin typeface="Calibri Light" pitchFamily="34" charset="0"/>
            </a:endParaRPr>
          </a:p>
        </p:txBody>
      </p:sp>
      <p:pic>
        <p:nvPicPr>
          <p:cNvPr id="5" name="4 Resim" descr="CA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0"/>
            <a:ext cx="1089429" cy="108942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1 Başlık"/>
          <p:cNvSpPr txBox="1">
            <a:spLocks/>
          </p:cNvSpPr>
          <p:nvPr/>
        </p:nvSpPr>
        <p:spPr>
          <a:xfrm>
            <a:off x="0" y="1071546"/>
            <a:ext cx="9144000" cy="1785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k-MK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 Light" pitchFamily="34" charset="0"/>
              <a:ea typeface="+mj-ea"/>
              <a:cs typeface="+mj-cs"/>
            </a:endParaRPr>
          </a:p>
        </p:txBody>
      </p:sp>
      <p:pic>
        <p:nvPicPr>
          <p:cNvPr id="7" name="6 Resim" descr="android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053258" y="1731202"/>
            <a:ext cx="3037485" cy="1644000"/>
          </a:xfrm>
          <a:prstGeom prst="rect">
            <a:avLst/>
          </a:prstGeom>
        </p:spPr>
      </p:pic>
      <p:sp>
        <p:nvSpPr>
          <p:cNvPr id="9" name="8 Metin kutusu"/>
          <p:cNvSpPr txBox="1"/>
          <p:nvPr/>
        </p:nvSpPr>
        <p:spPr>
          <a:xfrm>
            <a:off x="1142976" y="4214818"/>
            <a:ext cx="69294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noProof="1" smtClean="0"/>
              <a:t>Android Phone Application</a:t>
            </a:r>
          </a:p>
          <a:p>
            <a:pPr algn="ctr"/>
            <a:r>
              <a:rPr lang="en-US" dirty="0" smtClean="0">
                <a:latin typeface="Calibri Light" pitchFamily="34" charset="0"/>
              </a:rPr>
              <a:t>The android application </a:t>
            </a:r>
            <a:r>
              <a:rPr lang="en-US" noProof="1" smtClean="0">
                <a:latin typeface="Calibri Light" pitchFamily="34" charset="0"/>
              </a:rPr>
              <a:t>liste</a:t>
            </a:r>
            <a:r>
              <a:rPr lang="tr-TR" noProof="1" smtClean="0">
                <a:latin typeface="Calibri Light" pitchFamily="34" charset="0"/>
              </a:rPr>
              <a:t>ns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tr-TR" noProof="1" smtClean="0">
                <a:latin typeface="Calibri Light" pitchFamily="34" charset="0"/>
              </a:rPr>
              <a:t>to</a:t>
            </a:r>
            <a:r>
              <a:rPr lang="tr-TR" dirty="0" smtClean="0">
                <a:latin typeface="Calibri Light" pitchFamily="34" charset="0"/>
              </a:rPr>
              <a:t> </a:t>
            </a:r>
            <a:r>
              <a:rPr lang="en-US" dirty="0" smtClean="0">
                <a:latin typeface="Calibri Light" pitchFamily="34" charset="0"/>
              </a:rPr>
              <a:t>predetermined </a:t>
            </a:r>
            <a:r>
              <a:rPr lang="en-US" noProof="1" smtClean="0">
                <a:latin typeface="Calibri Light" pitchFamily="34" charset="0"/>
              </a:rPr>
              <a:t>ip</a:t>
            </a:r>
            <a:r>
              <a:rPr lang="en-US" dirty="0" smtClean="0">
                <a:latin typeface="Calibri Light" pitchFamily="34" charset="0"/>
              </a:rPr>
              <a:t> address and port</a:t>
            </a:r>
            <a:endParaRPr lang="tr-TR" dirty="0" smtClean="0">
              <a:latin typeface="Calibri Light" pitchFamily="34" charset="0"/>
            </a:endParaRPr>
          </a:p>
          <a:p>
            <a:pPr algn="ctr"/>
            <a:r>
              <a:rPr lang="tr-TR" noProof="1" smtClean="0">
                <a:latin typeface="Calibri Light" pitchFamily="34" charset="0"/>
              </a:rPr>
              <a:t>Socket IO is used to communicate with server as real time</a:t>
            </a:r>
          </a:p>
          <a:p>
            <a:pPr algn="ctr"/>
            <a:r>
              <a:rPr lang="tr-TR" noProof="1" smtClean="0">
                <a:latin typeface="Calibri Light" pitchFamily="34" charset="0"/>
              </a:rPr>
              <a:t>Json parser is used for parse the json object and return to byte</a:t>
            </a:r>
          </a:p>
          <a:p>
            <a:pPr algn="ctr"/>
            <a:r>
              <a:rPr lang="tr-TR" noProof="1" smtClean="0">
                <a:latin typeface="Calibri Light" pitchFamily="34" charset="0"/>
              </a:rPr>
              <a:t>Usb programming is used to send the data to arduino.</a:t>
            </a:r>
          </a:p>
          <a:p>
            <a:endParaRPr lang="tr-TR" dirty="0" smtClean="0"/>
          </a:p>
          <a:p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0" y="30149"/>
            <a:ext cx="9144000" cy="1112835"/>
          </a:xfrm>
        </p:spPr>
        <p:txBody>
          <a:bodyPr>
            <a:noAutofit/>
          </a:bodyPr>
          <a:lstStyle/>
          <a:p>
            <a:r>
              <a:rPr lang="tr-TR" sz="3200" dirty="0" smtClean="0">
                <a:solidFill>
                  <a:srgbClr val="0070C0"/>
                </a:solidFill>
                <a:latin typeface="Calibri Light" pitchFamily="34" charset="0"/>
              </a:rPr>
              <a:t>Hardware</a:t>
            </a:r>
            <a:endParaRPr lang="mk-MK" sz="3200" dirty="0">
              <a:solidFill>
                <a:srgbClr val="0070C0"/>
              </a:solidFill>
              <a:latin typeface="Calibri Light" pitchFamily="34" charset="0"/>
            </a:endParaRPr>
          </a:p>
        </p:txBody>
      </p:sp>
      <p:pic>
        <p:nvPicPr>
          <p:cNvPr id="5" name="4 Resim" descr="CA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0"/>
            <a:ext cx="1089429" cy="108942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1 Başlık"/>
          <p:cNvSpPr txBox="1">
            <a:spLocks/>
          </p:cNvSpPr>
          <p:nvPr/>
        </p:nvSpPr>
        <p:spPr>
          <a:xfrm>
            <a:off x="0" y="1071546"/>
            <a:ext cx="9144000" cy="1785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k-MK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 Light" pitchFamily="34" charset="0"/>
              <a:ea typeface="+mj-ea"/>
              <a:cs typeface="+mj-cs"/>
            </a:endParaRPr>
          </a:p>
        </p:txBody>
      </p:sp>
      <p:pic>
        <p:nvPicPr>
          <p:cNvPr id="7" name="6 Resim" descr="android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157882" y="1731202"/>
            <a:ext cx="2828236" cy="1644000"/>
          </a:xfrm>
          <a:prstGeom prst="rect">
            <a:avLst/>
          </a:prstGeom>
        </p:spPr>
      </p:pic>
      <p:sp>
        <p:nvSpPr>
          <p:cNvPr id="9" name="8 Metin kutusu"/>
          <p:cNvSpPr txBox="1"/>
          <p:nvPr/>
        </p:nvSpPr>
        <p:spPr>
          <a:xfrm>
            <a:off x="1142976" y="4214818"/>
            <a:ext cx="69294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noProof="1" smtClean="0"/>
              <a:t>Arduino</a:t>
            </a:r>
          </a:p>
          <a:p>
            <a:pPr algn="ctr"/>
            <a:r>
              <a:rPr lang="en-AU" noProof="1" smtClean="0">
                <a:latin typeface="Calibri Light" pitchFamily="34" charset="0"/>
              </a:rPr>
              <a:t>Usb programming (UART) uses with assembly language to get the data </a:t>
            </a:r>
            <a:r>
              <a:rPr lang="en-AU" dirty="0" smtClean="0">
                <a:latin typeface="Calibri Light" pitchFamily="34" charset="0"/>
              </a:rPr>
              <a:t>from</a:t>
            </a:r>
            <a:r>
              <a:rPr lang="tr-TR" dirty="0" smtClean="0">
                <a:latin typeface="Calibri Light" pitchFamily="34" charset="0"/>
              </a:rPr>
              <a:t> </a:t>
            </a:r>
            <a:r>
              <a:rPr lang="tr-TR" noProof="1" smtClean="0">
                <a:latin typeface="Calibri Light" pitchFamily="34" charset="0"/>
              </a:rPr>
              <a:t>the android phone</a:t>
            </a:r>
            <a:r>
              <a:rPr lang="tr-TR" dirty="0" smtClean="0">
                <a:latin typeface="Calibri Light" pitchFamily="34" charset="0"/>
              </a:rPr>
              <a:t>,  a</a:t>
            </a:r>
            <a:r>
              <a:rPr lang="en-US" noProof="1" smtClean="0">
                <a:latin typeface="Calibri Light" pitchFamily="34" charset="0"/>
              </a:rPr>
              <a:t>ccording to</a:t>
            </a:r>
            <a:r>
              <a:rPr lang="en-US" dirty="0" smtClean="0">
                <a:latin typeface="Calibri Light" pitchFamily="34" charset="0"/>
              </a:rPr>
              <a:t> the value, </a:t>
            </a:r>
            <a:r>
              <a:rPr lang="en-AU" noProof="1" smtClean="0">
                <a:latin typeface="Calibri Light" pitchFamily="34" charset="0"/>
              </a:rPr>
              <a:t>arduino</a:t>
            </a:r>
            <a:r>
              <a:rPr lang="en-US" dirty="0" smtClean="0">
                <a:latin typeface="Calibri Light" pitchFamily="34" charset="0"/>
              </a:rPr>
              <a:t> sets the target ports and sends voltage</a:t>
            </a:r>
            <a:r>
              <a:rPr lang="tr-TR" dirty="0" smtClean="0">
                <a:latin typeface="Calibri Light" pitchFamily="34" charset="0"/>
              </a:rPr>
              <a:t> </a:t>
            </a:r>
            <a:r>
              <a:rPr lang="en-AU" dirty="0" smtClean="0">
                <a:latin typeface="Calibri Light" pitchFamily="34" charset="0"/>
              </a:rPr>
              <a:t>to </a:t>
            </a:r>
            <a:r>
              <a:rPr lang="en-AU" noProof="1" smtClean="0">
                <a:latin typeface="Calibri Light" pitchFamily="34" charset="0"/>
              </a:rPr>
              <a:t>digitalpins</a:t>
            </a:r>
            <a:r>
              <a:rPr lang="tr-TR" dirty="0" smtClean="0">
                <a:latin typeface="Calibri Light" pitchFamily="34" charset="0"/>
              </a:rPr>
              <a:t>.</a:t>
            </a:r>
          </a:p>
          <a:p>
            <a:pPr algn="ctr"/>
            <a:r>
              <a:rPr lang="en-AU" dirty="0" smtClean="0">
                <a:latin typeface="Calibri Light" pitchFamily="34" charset="0"/>
              </a:rPr>
              <a:t>In the project the codes wrote in native assembly language </a:t>
            </a:r>
            <a:r>
              <a:rPr lang="en-AU" noProof="1" smtClean="0">
                <a:latin typeface="Calibri Light" pitchFamily="34" charset="0"/>
              </a:rPr>
              <a:t>according</a:t>
            </a:r>
            <a:r>
              <a:rPr lang="en-AU" dirty="0" smtClean="0">
                <a:latin typeface="Calibri Light" pitchFamily="34" charset="0"/>
              </a:rPr>
              <a:t> to 8 bit </a:t>
            </a:r>
            <a:r>
              <a:rPr lang="en-AU" noProof="1" smtClean="0">
                <a:latin typeface="Calibri Light" pitchFamily="34" charset="0"/>
              </a:rPr>
              <a:t>arduino</a:t>
            </a:r>
            <a:r>
              <a:rPr lang="en-AU" dirty="0" smtClean="0">
                <a:latin typeface="Calibri Light" pitchFamily="34" charset="0"/>
              </a:rPr>
              <a:t> instructions.</a:t>
            </a:r>
          </a:p>
          <a:p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635</Words>
  <Application>Microsoft Office PowerPoint</Application>
  <PresentationFormat>Ekran Gösterisi (4:3)</PresentationFormat>
  <Paragraphs>115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Ofis Teması</vt:lpstr>
      <vt:lpstr>Web Based Remote Control  RC Car Using 3G</vt:lpstr>
      <vt:lpstr>Introduction</vt:lpstr>
      <vt:lpstr> How It Works ? Graphic Algorithm of the System</vt:lpstr>
      <vt:lpstr> How It Works ?</vt:lpstr>
      <vt:lpstr> How It Works ?</vt:lpstr>
      <vt:lpstr> How It Works ?</vt:lpstr>
      <vt:lpstr> How It Works ?</vt:lpstr>
      <vt:lpstr>Hardware</vt:lpstr>
      <vt:lpstr>Hardware</vt:lpstr>
      <vt:lpstr>Hardware</vt:lpstr>
      <vt:lpstr>Software</vt:lpstr>
      <vt:lpstr>Software</vt:lpstr>
      <vt:lpstr>Software</vt:lpstr>
      <vt:lpstr>In the future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Murat Necip Arcan</dc:creator>
  <cp:lastModifiedBy>Murat Necip Arcan</cp:lastModifiedBy>
  <cp:revision>224</cp:revision>
  <dcterms:created xsi:type="dcterms:W3CDTF">2016-03-03T15:49:16Z</dcterms:created>
  <dcterms:modified xsi:type="dcterms:W3CDTF">2016-05-11T22:20:38Z</dcterms:modified>
</cp:coreProperties>
</file>