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63" r:id="rId6"/>
    <p:sldId id="46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182"/>
    <a:srgbClr val="FFFFFF"/>
    <a:srgbClr val="E23F13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8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c16r2="http://schemas.microsoft.com/office/drawing/2015/06/chart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8912223288134E-3"/>
          <c:y val="6.7849679876351099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AE-4580-A045-0FDD7AB7F4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AE-4580-A045-0FDD7AB7F4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AE-4580-A045-0FDD7AB7F4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AE-4580-A045-0FDD7AB7F4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EAE-4580-A045-0FDD7AB7F4E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EAE-4580-A045-0FDD7AB7F4E3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EAE-4580-A045-0FDD7AB7F4E3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EAE-4580-A045-0FDD7AB7F4E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EAE-4580-A045-0FDD7AB7F4E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EAE-4580-A045-0FDD7AB7F4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numCache>
                <c:formatCode>"£"#,##0</c:formatCode>
                <c:ptCount val="10"/>
                <c:pt idx="0">
                  <c:v/>
                </c:pt>
                <c:pt idx="1">
                  <c:v/>
                </c:pt>
                <c:pt idx="2">
                  <c:v>422968</c:v>
                </c:pt>
                <c:pt idx="3">
                  <c:v>945</c:v>
                </c:pt>
                <c:pt idx="4">
                  <c:v>9794</c:v>
                </c:pt>
                <c:pt idx="5">
                  <c:v/>
                </c:pt>
                <c:pt idx="6">
                  <c:v>243570</c:v>
                </c:pt>
                <c:pt idx="7">
                  <c:v>283111</c:v>
                </c:pt>
                <c:pt idx="8">
                  <c:v/>
                </c:pt>
                <c:pt idx="9">
                  <c:v>162034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EAE-4580-A045-0FDD7AB7F4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about:blank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Digiblue</ns1:t>
            </ns1:r>
            <ns1:r>
              <ns1:rPr lang="en-US" dirty="0">
                <ns1:latin typeface="Montserrat SemiBold"/>
              </ns1:rPr>
              <ns1:t>: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CURRENT VALUE RETURN SUMMARY </ns1:t>
            </ns1:r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DB813A8F-1FE9-B432-F09B-FF4331A71871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864237"/>
            <ns1:ext cx="9807224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Below is a summary of Value returns as seen from the date of your last value review to today</ns1:t>
            </ns1:r>
          </ns1:p>
        </ns0:txBody>
      </ns0:sp>
      <ns0:sp>
        <ns0:nvSpPr>
          <ns0:cNvPr id="7" name="Text Placeholder 3">
            <ns1:extLst>
              <ns1:ext uri="{FF2B5EF4-FFF2-40B4-BE49-F238E27FC236}">
                <ns2:creationId id="{5BCC465D-4D07-C496-C52E-DD4859D896A7}"/>
              </ns1:ext>
            </ns1:extLst>
          </ns0:cNvPr>
          <ns0:cNvSpPr txBox="1">
            <ns1:spLocks/>
          </ns0:cNvSpPr>
          <ns0:nvPr/>
        </ns0:nvSpPr>
        <ns0:spPr>
          <ns1:xfrm>
            <ns1:off x="5835308" y="5644487"/>
            <ns1:ext cx="5306349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US" sz="900" b="0" i="0" dirty="0">
                <ns1:solidFill>
                  <ns1:srgbClr val="555555"/>
                </ns1:solidFill>
                <ns1:effectLst/>
                <ns1:latin typeface="Open Sans" panose="020B0606030504020204" pitchFamily="34" charset="0"/>
              </ns1:rPr>
              <ns1:t>These are projected Value Savings for a full year, calculated based on the figures you have provided. We will be reviewing the data with you on an ongoing basis</ns1:t>
            </ns1:r>
            <ns1:endParaRPr lang="en-GB" sz="10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  <ns0:graphicFrame>
        <ns0:nvGraphicFramePr>
          <ns0:cNvPr id="5" name="Chart 9">
            <ns1:extLst>
              <ns1:ext uri="{FF2B5EF4-FFF2-40B4-BE49-F238E27FC236}">
                <ns2:creationId id="{FB50570E-AF88-E023-0153-C29D4EC41048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2795410839"/>
              </ns0:ext>
            </ns0:extLst>
          </ns0:nvPr>
        </ns0:nvGraphicFramePr>
        <ns0:xfrm>
          <ns1:off x="695325" y="96452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13" name="Metin kutusu 12">
            <ns1:extLst>
              <ns1:ext uri="{FF2B5EF4-FFF2-40B4-BE49-F238E27FC236}">
                <ns2:creationId id="{7E49F770-C5FE-4307-A74A-382DEAB6FC1F}"/>
              </ns1:ext>
            </ns1:extLst>
          </ns0:cNvPr>
          <ns0:cNvSpPr txBox="1"/>
          <ns0:nvPr/>
        </ns0:nvSpPr>
        <ns0:spPr>
          <ns1:xfrm>
            <ns1:off x="5857356" y="1693105"/>
            <ns1:ext cx="1682427" cy="261610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algn="l" fontAlgn="ctr"/>
            <ns1:r>
              <ns1:rPr lang="en-GB" sz="105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rPr>
              <ns1:t>Benefit Area</ns1:t>
            </ns1:r>
          </ns1:p>
        </ns0:txBody>
      </ns0:sp>
      <ns0:sp>
        <ns0:nvSpPr>
          <ns0:cNvPr id="15" name="Metin kutusu 14">
            <ns1:extLst>
              <ns1:ext uri="{FF2B5EF4-FFF2-40B4-BE49-F238E27FC236}">
                <ns2:creationId id="{00CFACE6-9038-2F5E-E5F3-319DC1053568}"/>
              </ns1:ext>
            </ns1:extLst>
          </ns0:cNvPr>
          <ns0:cNvSpPr txBox="1"/>
          <ns0:nvPr/>
        </ns0:nvSpPr>
        <ns0:spPr>
          <ns1:xfrm>
            <ns1:off x="9653470" y="1697524"/>
            <ns1:ext cx="1080790" cy="261610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algn="l" fontAlgn="ctr"/>
            <ns1:r>
              <ns1:rPr lang="en-GB" sz="105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rPr>
              <ns1:t>Value (£)</ns1:t>
            </ns1:r>
          </ns1:p>
        </ns0:txBody>
      </ns0:sp>
      <ns0:grpSp>
        <ns0:nvGrpSpPr>
          <ns0:cNvPr id="22" name="Grup 21">
            <ns1:extLst>
              <ns1:ext uri="{FF2B5EF4-FFF2-40B4-BE49-F238E27FC236}">
                <ns2:creationId id="{7FE0A8C1-BBC5-1F75-BC9F-92AF0DA98B6E}"/>
              </ns1:ext>
            </ns1:extLst>
          </ns0:cNvPr>
          <ns0:cNvGrpSpPr/>
          <ns0:nvPr/>
        </ns0:nvGrpSpPr>
        <ns0:grpSpPr>
          <ns1:xfrm>
            <ns1:off x="5849286" y="2088443"/>
            <ns1:ext cx="5271367" cy="260780"/>
            <ns1:chOff x="5701173" y="1914766"/>
            <ns1:chExt cx="5271367" cy="424070"/>
          </ns1:xfrm>
        </ns0:grpSpPr>
        <ns0:sp>
          <ns0:nvSpPr>
            <ns0:cNvPr id="17" name="Metin kutusu 16">
              <ns1:extLst>
                <ns1:ext uri="{FF2B5EF4-FFF2-40B4-BE49-F238E27FC236}">
                  <ns2:creationId id="{855EEF47-553A-CC11-E81C-C6CB1F7F3A00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40039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Current Annual IT Finance System Costs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18" name="Metin kutusu 17">
              <ns1:extLst>
                <ns1:ext uri="{FF2B5EF4-FFF2-40B4-BE49-F238E27FC236}">
                  <ns2:creationId id="{BE929621-4358-3F94-8700-8E7481D07224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40039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19" name="Metin kutusu 18">
              <ns1:extLst>
                <ns1:ext uri="{FF2B5EF4-FFF2-40B4-BE49-F238E27FC236}">
                  <ns2:creationId id="{37A302A4-77AF-5606-E03D-FD0C1A743D8C}"/>
                </ns1:ext>
              </ns1:extLst>
            </ns0:cNvPr>
            <ns0:cNvSpPr txBox="1"/>
            <ns0:nvPr/>
          </ns0:nvSpPr>
          <ns0:spPr>
            <ns1:xfrm>
              <ns1:off x="9492577" y="1914766"/>
              <ns1:ext cx="1479963" cy="40039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32,389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cxnSp>
        <ns0:nvCxnSpPr>
          <ns0:cNvPr id="21" name="Düz Bağlayıcı 20">
            <ns1:extLst>
              <ns1:ext uri="{FF2B5EF4-FFF2-40B4-BE49-F238E27FC236}">
                <ns2:creationId id="{4205F598-9FF7-3C36-6692-974FFFC2B178}"/>
              </ns1:ext>
            </ns1:extLst>
          </ns0:cNvPr>
          <ns0:cNvCxnSpPr/>
          <ns0:nvPr/>
        </ns0:nvCxnSpPr>
        <ns0:spPr>
          <ns1:xfrm>
            <ns1:off x="5943200" y="2003196"/>
            <ns1:ext cx="5117817" cy="0"/>
          </ns1:xfrm>
          <ns1:prstGeom prst="line">
            <ns1:avLst/>
          </ns1:prstGeom>
        </ns0:spPr>
        <ns0:style>
          <ns1:lnRef idx="1">
            <ns1:schemeClr val="dk1"/>
          </ns1:lnRef>
          <ns1:fillRef idx="0">
            <ns1:schemeClr val="dk1"/>
          </ns1:fillRef>
          <ns1:effectRef idx="0">
            <ns1:schemeClr val="dk1"/>
          </ns1:effectRef>
          <ns1:fontRef idx="minor">
            <ns1:schemeClr val="tx1"/>
          </ns1:fontRef>
        </ns0:style>
      </ns0:cxnSp>
      <ns0:grpSp>
        <ns0:nvGrpSpPr>
          <ns0:cNvPr id="23" name="Grup 22">
            <ns1:extLst>
              <ns1:ext uri="{FF2B5EF4-FFF2-40B4-BE49-F238E27FC236}">
                <ns2:creationId id="{842911BF-6E36-BC65-FE3E-DF5705133110}"/>
              </ns1:ext>
            </ns1:extLst>
          </ns0:cNvPr>
          <ns0:cNvGrpSpPr/>
          <ns0:nvPr/>
        </ns0:nvGrpSpPr>
        <ns0:grpSpPr>
          <ns1:xfrm>
            <ns1:off x="5848090" y="2364518"/>
            <ns1:ext cx="5271366" cy="266533"/>
            <ns1:chOff x="5701173" y="1914766"/>
            <ns1:chExt cx="5271366" cy="310667"/>
          </ns1:xfrm>
        </ns0:grpSpPr>
        <ns0:sp>
          <ns0:nvSpPr>
            <ns0:cNvPr id="24" name="Metin kutusu 23">
              <ns1:extLst>
                <ns1:ext uri="{FF2B5EF4-FFF2-40B4-BE49-F238E27FC236}">
                  <ns2:creationId id="{D3FD39D2-3711-9B60-EF4B-82D7602DA27F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28699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Raising Purchase Orders (mins per order)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25" name="Metin kutusu 24">
              <ns1:extLst>
                <ns1:ext uri="{FF2B5EF4-FFF2-40B4-BE49-F238E27FC236}">
                  <ns2:creationId id="{CC73CF5D-F1B2-3530-FAB7-6ADE2140D940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28699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26" name="Metin kutusu 25">
              <ns1:extLst>
                <ns1:ext uri="{FF2B5EF4-FFF2-40B4-BE49-F238E27FC236}">
                  <ns2:creationId id="{748EAD38-0AAB-01F7-1658-8A86A62158C5}"/>
                </ns1:ext>
              </ns1:extLst>
            </ns0:cNvPr>
            <ns0:cNvSpPr txBox="1"/>
            <ns0:nvPr/>
          </ns0:nvSpPr>
          <ns0:spPr>
            <ns1:xfrm>
              <ns1:off x="9484506" y="1914766"/>
              <ns1:ext cx="1488033" cy="28699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27" name="Grup 26">
            <ns1:extLst>
              <ns1:ext uri="{FF2B5EF4-FFF2-40B4-BE49-F238E27FC236}">
                <ns2:creationId id="{D2DB1CAD-083C-8674-7A70-0E04C4125020}"/>
              </ns1:ext>
            </ns1:extLst>
          </ns0:cNvPr>
          <ns0:cNvGrpSpPr/>
          <ns0:nvPr/>
        </ns0:nvGrpSpPr>
        <ns0:grpSpPr>
          <ns1:xfrm>
            <ns1:off x="5848090" y="2615582"/>
            <ns1:ext cx="5271367" cy="419307"/>
            <ns1:chOff x="5701173" y="1914766"/>
            <ns1:chExt cx="5271367" cy="517125"/>
          </ns1:xfrm>
        </ns0:grpSpPr>
        <ns0:sp>
          <ns0:nvSpPr>
            <ns0:cNvPr id="28" name="Metin kutusu 27">
              <ns1:extLst>
                <ns1:ext uri="{FF2B5EF4-FFF2-40B4-BE49-F238E27FC236}">
                  <ns2:creationId id="{7A2CFEDB-27BC-C038-C6D8-D0EB8015F81F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Purchase Order approvals (mins per approval)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29" name="Metin kutusu 28">
              <ns1:extLst>
                <ns1:ext uri="{FF2B5EF4-FFF2-40B4-BE49-F238E27FC236}">
                  <ns2:creationId id="{259A3551-4066-214B-1E78-F49B63B14E1F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0" name="Metin kutusu 29">
              <ns1:extLst>
                <ns1:ext uri="{FF2B5EF4-FFF2-40B4-BE49-F238E27FC236}">
                  <ns2:creationId id="{2838C1A8-3A30-21DE-6AE4-B62D7FD24073}"/>
                </ns1:ext>
              </ns1:extLst>
            </ns0:cNvPr>
            <ns0:cNvSpPr txBox="1"/>
            <ns0:nvPr/>
          </ns0:nvSpPr>
          <ns0:spPr>
            <ns1:xfrm>
              <ns1:off x="9484506" y="1914766"/>
              <ns1:ext cx="1488034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28,547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31" name="Grup 30">
            <ns1:extLst>
              <ns1:ext uri="{FF2B5EF4-FFF2-40B4-BE49-F238E27FC236}">
                <ns2:creationId id="{939C3981-7EA9-2A10-29FA-C7C9260ECFEE}"/>
              </ns1:ext>
            </ns1:extLst>
          </ns0:cNvPr>
          <ns0:cNvGrpSpPr/>
          <ns0:nvPr/>
        </ns0:nvGrpSpPr>
        <ns0:grpSpPr>
          <ns1:xfrm>
            <ns1:off x="5848090" y="2991292"/>
            <ns1:ext cx="5271367" cy="265418"/>
            <ns1:chOff x="5701173" y="1914766"/>
            <ns1:chExt cx="5271367" cy="327336"/>
          </ns1:xfrm>
        </ns0:grpSpPr>
        <ns0:sp>
          <ns0:nvSpPr>
            <ns0:cNvPr id="32" name="Metin kutusu 31">
              <ns1:extLst>
                <ns1:ext uri="{FF2B5EF4-FFF2-40B4-BE49-F238E27FC236}">
                  <ns2:creationId id="{E06D8D81-C122-77E8-A96F-086D0ACC2C38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Debt collection administration processes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3" name="Metin kutusu 32">
              <ns1:extLst>
                <ns1:ext uri="{FF2B5EF4-FFF2-40B4-BE49-F238E27FC236}">
                  <ns2:creationId id="{FB9EB249-152F-3557-CD58-149002E4A12A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4" name="Metin kutusu 33">
              <ns1:extLst>
                <ns1:ext uri="{FF2B5EF4-FFF2-40B4-BE49-F238E27FC236}">
                  <ns2:creationId id="{091757F5-4E10-05C5-4A09-D3E2B9648E09}"/>
                </ns1:ext>
              </ns1:extLst>
            </ns0:cNvPr>
            <ns0:cNvSpPr txBox="1"/>
            <ns0:nvPr/>
          </ns0:nvSpPr>
          <ns0:spPr>
            <ns1:xfrm>
              <ns1:off x="9484506" y="1914766"/>
              <ns1:ext cx="1488034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243,570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35" name="Grup 34">
            <ns1:extLst>
              <ns1:ext uri="{FF2B5EF4-FFF2-40B4-BE49-F238E27FC236}">
                <ns2:creationId id="{9A0899DE-06FB-76CF-360F-37DC7E5811C6}"/>
              </ns1:ext>
            </ns1:extLst>
          </ns0:cNvPr>
          <ns0:cNvGrpSpPr/>
          <ns0:nvPr/>
        </ns0:nvGrpSpPr>
        <ns0:grpSpPr>
          <ns1:xfrm>
            <ns1:off x="5848090" y="3228109"/>
            <ns1:ext cx="5271367" cy="265418"/>
            <ns1:chOff x="5701173" y="1914766"/>
            <ns1:chExt cx="5271367" cy="327336"/>
          </ns1:xfrm>
        </ns0:grpSpPr>
        <ns0:sp>
          <ns0:nvSpPr>
            <ns0:cNvPr id="36" name="Metin kutusu 35">
              <ns1:extLst>
                <ns1:ext uri="{FF2B5EF4-FFF2-40B4-BE49-F238E27FC236}">
                  <ns2:creationId id="{EE3C296E-C262-6622-EC3E-78D9B0F2A714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GB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Coding invoice processes</ns1:t>
              </ns1:r>
            </ns1:p>
          </ns0:txBody>
        </ns0:sp>
        <ns0:sp>
          <ns0:nvSpPr>
            <ns0:cNvPr id="37" name="Metin kutusu 36">
              <ns1:extLst>
                <ns1:ext uri="{FF2B5EF4-FFF2-40B4-BE49-F238E27FC236}">
                  <ns2:creationId id="{72F52F61-F7E6-C490-8C0A-A6DC5C2F3F31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8" name="Metin kutusu 37">
              <ns1:extLst>
                <ns1:ext uri="{FF2B5EF4-FFF2-40B4-BE49-F238E27FC236}">
                  <ns2:creationId id="{7A622BD3-94E4-6827-7FE0-34EDDC9894C7}"/>
                </ns1:ext>
              </ns1:extLst>
            </ns0:cNvPr>
            <ns0:cNvSpPr txBox="1"/>
            <ns0:nvPr/>
          </ns0:nvSpPr>
          <ns0:spPr>
            <ns1:xfrm>
              <ns1:off x="9484505" y="1914766"/>
              <ns1:ext cx="1488035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422,968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39" name="Grup 38">
            <ns1:extLst>
              <ns1:ext uri="{FF2B5EF4-FFF2-40B4-BE49-F238E27FC236}">
                <ns2:creationId id="{94CC793B-0232-FE58-9020-35EF8D4D5B4E}"/>
              </ns1:ext>
            </ns1:extLst>
          </ns0:cNvPr>
          <ns0:cNvGrpSpPr/>
          <ns0:nvPr/>
        </ns0:nvGrpSpPr>
        <ns0:grpSpPr>
          <ns1:xfrm>
            <ns1:off x="5857356" y="3469284"/>
            <ns1:ext cx="5271367" cy="271544"/>
            <ns1:chOff x="5701173" y="1914766"/>
            <ns1:chExt cx="5271367" cy="334891"/>
          </ns1:xfrm>
        </ns0:grpSpPr>
        <ns0:sp>
          <ns0:nvSpPr>
            <ns0:cNvPr id="40" name="Metin kutusu 39">
              <ns1:extLst>
                <ns1:ext uri="{FF2B5EF4-FFF2-40B4-BE49-F238E27FC236}">
                  <ns2:creationId id="{419D0A69-B84D-92EF-38DD-0F797AF46B8D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328693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Management of supplier and purchase invoices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1" name="Metin kutusu 40">
              <ns1:extLst>
                <ns1:ext uri="{FF2B5EF4-FFF2-40B4-BE49-F238E27FC236}">
                  <ns2:creationId id="{65AD5845-A688-FDCC-B87A-2396DE93E704}"/>
                </ns1:ext>
              </ns1:extLst>
            </ns0:cNvPr>
            <ns0:cNvSpPr txBox="1"/>
            <ns0:nvPr/>
          </ns0:nvSpPr>
          <ns0:spPr>
            <ns1:xfrm>
              <ns1:off x="9475240" y="194599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2" name="Metin kutusu 41">
              <ns1:extLst>
                <ns1:ext uri="{FF2B5EF4-FFF2-40B4-BE49-F238E27FC236}">
                  <ns2:creationId id="{6C1E892E-C9CC-32F4-92E4-59F25C88C161}"/>
                </ns1:ext>
              </ns1:extLst>
            </ns0:cNvPr>
            <ns0:cNvSpPr txBox="1"/>
            <ns0:nvPr/>
          </ns0:nvSpPr>
          <ns0:spPr>
            <ns1:xfrm>
              <ns1:off x="9484506" y="1914766"/>
              <ns1:ext cx="1488034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945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43" name="Grup 42">
            <ns1:extLst>
              <ns1:ext uri="{FF2B5EF4-FFF2-40B4-BE49-F238E27FC236}">
                <ns2:creationId id="{6FD2F1FE-7881-0B74-97FA-248E9A0B770E}"/>
              </ns1:ext>
            </ns1:extLst>
          </ns0:cNvPr>
          <ns0:cNvGrpSpPr/>
          <ns0:nvPr/>
        </ns0:nvGrpSpPr>
        <ns0:grpSpPr>
          <ns1:xfrm>
            <ns1:off x="5848090" y="3709017"/>
            <ns1:ext cx="5271366" cy="419307"/>
            <ns1:chOff x="5701173" y="1914766"/>
            <ns1:chExt cx="5271366" cy="517125"/>
          </ns1:xfrm>
        </ns0:grpSpPr>
        <ns0:sp>
          <ns0:nvSpPr>
            <ns0:cNvPr id="44" name="Metin kutusu 43">
              <ns1:extLst>
                <ns1:ext uri="{FF2B5EF4-FFF2-40B4-BE49-F238E27FC236}">
                  <ns2:creationId id="{C8360E85-776C-E808-36A4-7A6A9470D7C7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Managing Maverick spend &amp; Spend leakage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6" name="Metin kutusu 45">
              <ns1:extLst>
                <ns1:ext uri="{FF2B5EF4-FFF2-40B4-BE49-F238E27FC236}">
                  <ns2:creationId id="{474A5092-8869-93EC-DD24-4BFCC3A0C00F}"/>
                </ns1:ext>
              </ns1:extLst>
            </ns0:cNvPr>
            <ns0:cNvSpPr txBox="1"/>
            <ns0:nvPr/>
          </ns0:nvSpPr>
          <ns0:spPr>
            <ns1:xfrm>
              <ns1:off x="9493772" y="1914766"/>
              <ns1:ext cx="147876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9,794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47" name="Grup 46">
            <ns1:extLst>
              <ns1:ext uri="{FF2B5EF4-FFF2-40B4-BE49-F238E27FC236}">
                <ns2:creationId id="{6A719522-AD90-BF75-C1C9-1C62EF3DBEC5}"/>
              </ns1:ext>
            </ns1:extLst>
          </ns0:cNvPr>
          <ns0:cNvGrpSpPr/>
          <ns0:nvPr/>
        </ns0:nvGrpSpPr>
        <ns0:grpSpPr>
          <ns1:xfrm>
            <ns1:off x="5852800" y="4080683"/>
            <ns1:ext cx="5271366" cy="419307"/>
            <ns1:chOff x="5701173" y="1914766"/>
            <ns1:chExt cx="5271366" cy="517125"/>
          </ns1:xfrm>
        </ns0:grpSpPr>
        <ns0:sp>
          <ns0:nvSpPr>
            <ns0:cNvPr id="48" name="Metin kutusu 47">
              <ns1:extLst>
                <ns1:ext uri="{FF2B5EF4-FFF2-40B4-BE49-F238E27FC236}">
                  <ns2:creationId id="{852B04C2-CDC0-455E-06BF-21E1C8CE239C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3247244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Finance query management and dashboard reporting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9" name="Metin kutusu 48">
              <ns1:extLst>
                <ns1:ext uri="{FF2B5EF4-FFF2-40B4-BE49-F238E27FC236}">
                  <ns2:creationId id="{08A3E5F6-581C-4C46-BE5E-A08FECFB94D2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0" name="Metin kutusu 49">
              <ns1:extLst>
                <ns1:ext uri="{FF2B5EF4-FFF2-40B4-BE49-F238E27FC236}">
                  <ns2:creationId id="{ED085782-ED66-93D6-78BB-F52AC0ABFAD4}"/>
                </ns1:ext>
              </ns1:extLst>
            </ns0:cNvPr>
            <ns0:cNvSpPr txBox="1"/>
            <ns0:nvPr/>
          </ns0:nvSpPr>
          <ns0:spPr>
            <ns1:xfrm>
              <ns1:off x="9498328" y="1914766"/>
              <ns1:ext cx="1474211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51" name="Grup 50">
            <ns1:extLst>
              <ns1:ext uri="{FF2B5EF4-FFF2-40B4-BE49-F238E27FC236}">
                <ns2:creationId id="{D34ED8E2-45B2-1439-F823-82AC34B7C522}"/>
              </ns1:ext>
            </ns1:extLst>
          </ns0:cNvPr>
          <ns0:cNvGrpSpPr/>
          <ns0:nvPr/>
        </ns0:nvGrpSpPr>
        <ns0:grpSpPr>
          <ns1:xfrm>
            <ns1:off x="5857356" y="4443330"/>
            <ns1:ext cx="5271366" cy="419307"/>
            <ns1:chOff x="5701173" y="1914766"/>
            <ns1:chExt cx="5271366" cy="517125"/>
          </ns1:xfrm>
        </ns0:grpSpPr>
        <ns0:sp>
          <ns0:nvSpPr>
            <ns0:cNvPr id="52" name="Metin kutusu 51">
              <ns1:extLst>
                <ns1:ext uri="{FF2B5EF4-FFF2-40B4-BE49-F238E27FC236}">
                  <ns2:creationId id="{8B049180-7160-16B0-6417-5004520CC62E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3286937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Customer Invoicing &amp; Finance Workflow Management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3" name="Metin kutusu 52">
              <ns1:extLst>
                <ns1:ext uri="{FF2B5EF4-FFF2-40B4-BE49-F238E27FC236}">
                  <ns2:creationId id="{9A953650-A3D7-CF96-09C8-7B62B5ECA5D3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4" name="Metin kutusu 53">
              <ns1:extLst>
                <ns1:ext uri="{FF2B5EF4-FFF2-40B4-BE49-F238E27FC236}">
                  <ns2:creationId id="{FD07C46B-B553-DE2B-C970-EB0CF772BC51}"/>
                </ns1:ext>
              </ns1:extLst>
            </ns0:cNvPr>
            <ns0:cNvSpPr txBox="1"/>
            <ns0:nvPr/>
          </ns0:nvSpPr>
          <ns0:spPr>
            <ns1:xfrm>
              <ns1:off x="9493772" y="1914766"/>
              <ns1:ext cx="147876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283,111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55" name="Grup 54">
            <ns1:extLst>
              <ns1:ext uri="{FF2B5EF4-FFF2-40B4-BE49-F238E27FC236}">
                <ns2:creationId id="{8D95D601-07B3-0EC9-6EC6-D22088B1E122}"/>
              </ns1:ext>
            </ns1:extLst>
          </ns0:cNvPr>
          <ns0:cNvGrpSpPr/>
          <ns0:nvPr/>
        </ns0:nvGrpSpPr>
        <ns0:grpSpPr>
          <ns1:xfrm>
            <ns1:off x="5857356" y="4826180"/>
            <ns1:ext cx="5271366" cy="265418"/>
            <ns1:chOff x="5701173" y="1914766"/>
            <ns1:chExt cx="5271366" cy="327336"/>
          </ns1:xfrm>
        </ns0:grpSpPr>
        <ns0:sp>
          <ns0:nvSpPr>
            <ns0:cNvPr id="56" name="Metin kutusu 55">
              <ns1:extLst>
                <ns1:ext uri="{FF2B5EF4-FFF2-40B4-BE49-F238E27FC236}">
                  <ns2:creationId id="{BD3A61AD-E71E-C55E-2EB1-3559BB61974A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Online expense management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7" name="Metin kutusu 56">
              <ns1:extLst>
                <ns1:ext uri="{FF2B5EF4-FFF2-40B4-BE49-F238E27FC236}">
                  <ns2:creationId id="{B02004CD-42A1-2337-DDBE-2868A46015D5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8" name="Metin kutusu 57">
              <ns1:extLst>
                <ns1:ext uri="{FF2B5EF4-FFF2-40B4-BE49-F238E27FC236}">
                  <ns2:creationId id="{1C80BC6A-E273-413B-DD8B-C85CA127D1BF}"/>
                </ns1:ext>
              </ns1:extLst>
            </ns0:cNvPr>
            <ns0:cNvSpPr txBox="1"/>
            <ns0:nvPr/>
          </ns0:nvSpPr>
          <ns0:spPr>
            <ns1:xfrm>
              <ns1:off x="9508831" y="1914766"/>
              <ns1:ext cx="1463708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59" name="Grup 58">
            <ns1:extLst>
              <ns1:ext uri="{FF2B5EF4-FFF2-40B4-BE49-F238E27FC236}">
                <ns2:creationId id="{DE8A4626-68AA-EE0F-1455-B5D6686BE65C}"/>
              </ns1:ext>
            </ns1:extLst>
          </ns0:cNvPr>
          <ns0:cNvGrpSpPr/>
          <ns0:nvPr/>
        </ns0:nvGrpSpPr>
        <ns0:grpSpPr>
          <ns1:xfrm>
            <ns1:off x="5943200" y="5206279"/>
            <ns1:ext cx="5176257" cy="252000"/>
            <ns1:chOff x="5795087" y="1979872"/>
            <ns1:chExt cx="5176257" cy="209541"/>
          </ns1:xfrm>
          <ns1:solidFill>
            <ns1:srgbClr val="848182"/>
          </ns1:solidFill>
        </ns0:grpSpPr>
        <ns0:sp>
          <ns0:nvSpPr>
            <ns0:cNvPr id="60" name="Metin kutusu 59">
              <ns1:extLst>
                <ns1:ext uri="{FF2B5EF4-FFF2-40B4-BE49-F238E27FC236}">
                  <ns2:creationId id="{1D88BE7C-44FC-0C73-964B-79ABE7935CDB}"/>
                </ns1:ext>
              </ns1:extLst>
            </ns0:cNvPr>
            <ns0:cNvSpPr txBox="1"/>
            <ns0:nvPr/>
          </ns0:nvSpPr>
          <ns0:spPr>
            <ns1:xfrm>
              <ns1:off x="5795087" y="1984712"/>
              <ns1:ext cx="3732473" cy="204701"/>
            </ns1:xfrm>
            <ns1:prstGeom prst="rect">
              <ns1:avLst/>
            </ns1:prstGeom>
            <ns1:grpFill/>
          </ns0:spPr>
          <ns0:txBody>
            <ns1:bodyPr wrap="square" anchor="ctr">
              <ns1:spAutoFit/>
            </ns1:bodyPr>
            <ns1:lstStyle/>
            <ns1:p>
              <ns1:pPr algn="l" fontAlgn="b"/>
              <ns1:r>
                <ns1:rPr lang="en-GB" sz="1000" b="1" i="0" u="none" strike="noStrike" dirty="0">
                  <ns1:solidFill>
                    <ns1:srgbClr val="FFFFFF"/>
                  </ns1:solidFill>
                  <ns1:effectLst/>
                  <ns1:latin typeface="Open Sans" panose="020B0606030504020204" pitchFamily="34" charset="0"/>
                </ns1:rPr>
                <ns1:t>Total savings </ns1:t>
              </ns1:r>
            </ns1:p>
          </ns0:txBody>
        </ns0:sp>
        <ns0:sp>
          <ns0:nvSpPr>
            <ns0:cNvPr id="61" name="Metin kutusu 60">
              <ns1:extLst>
                <ns1:ext uri="{FF2B5EF4-FFF2-40B4-BE49-F238E27FC236}">
                  <ns2:creationId id="{DB43CCC2-ABBB-25A4-4B03-4BC918C4CADF}"/>
                </ns1:ext>
              </ns1:extLst>
            </ns0:cNvPr>
            <ns0:cNvSpPr txBox="1"/>
            <ns0:nvPr/>
          </ns0:nvSpPr>
          <ns0:spPr>
            <ns1:xfrm>
              <ns1:off x="9516901" y="1979872"/>
              <ns1:ext cx="303387" cy="204702"/>
            </ns1:xfrm>
            <ns1:prstGeom prst="rect">
              <ns1:avLst/>
            </ns1:prstGeom>
            <ns1:grpFill/>
          </ns0:spPr>
          <ns0:txBody>
            <ns1:bodyPr wrap="square" anchor="ctr">
              <ns1:spAutoFit/>
            </ns1:bodyPr>
            <ns1:lstStyle/>
            <ns1:p>
              <ns1:pPr algn="l" fontAlgn="ctr"/>
              <ns1:endParaRPr lang="en-GB" sz="1000" b="1" dirty="0">
                <ns1:solidFill>
                  <ns1:srgbClr val="FFFFFF"/>
                </ns1:solidFill>
                <ns1:latin typeface="Open Sans" panose="020B0606030504020204" pitchFamily="34" charset="0"/>
              </ns1:endParaRPr>
            </ns1:p>
          </ns0:txBody>
        </ns0:sp>
        <ns0:sp>
          <ns0:nvSpPr>
            <ns0:cNvPr id="62" name="Metin kutusu 61">
              <ns1:extLst>
                <ns1:ext uri="{FF2B5EF4-FFF2-40B4-BE49-F238E27FC236}">
                  <ns2:creationId id="{C4B2F824-4A99-AA23-50E9-BEAF733977A5}"/>
                </ns1:ext>
              </ns1:extLst>
            </ns0:cNvPr>
            <ns0:cNvSpPr txBox="1"/>
            <ns0:nvPr/>
          </ns0:nvSpPr>
          <ns0:spPr>
            <ns1:xfrm>
              <ns1:off x="9501842" y="1979872"/>
              <ns1:ext cx="1469502" cy="204701"/>
            </ns1:xfrm>
            <ns1:prstGeom prst="rect">
              <ns1:avLst/>
            </ns1:prstGeom>
            <ns1:grpFill/>
          </ns0:spPr>
          <ns0:txBody>
            <ns1:bodyPr wrap="square" anchor="ctr">
              <ns1:spAutoFit/>
            </ns1:bodyPr>
            <ns1:lstStyle/>
            <ns1:p>
              <ns1:pPr fontAlgn="ctr"/>
              <ns1:r>
                <ns1:rPr lang="tr-TR" sz="1000" b="1" dirty="0">
                  <ns1:solidFill>
                    <ns1:srgbClr val="FFFFFF"/>
                  </ns1:solidFill>
                  <ns1:latin typeface="Open Sans" panose="020B0606030504020204" pitchFamily="34" charset="0"/>
                </ns1:rPr>
                <ns1:t>£</ns1:t>
              </ns1:r>
              <ns1:r>
                <ns1:rPr lang="tr-TR" sz="1000" b="1" i="0" u="none" strike="noStrike" dirty="0" err="1">
                  <ns1:solidFill>
                    <ns1:srgbClr val="FFFFFF"/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EFFICIENCY SAVINGS</ns1:t>
            </ns1:r>
          </ns1:p>
        </ns0:txBody>
      </ns0:sp>
      <ns0:sp>
        <ns0:nvSpPr>
          <ns0:cNvPr id="5" name="Text Placeholder 3">
            <ns1:extLst>
              <ns1:ext uri="{FF2B5EF4-FFF2-40B4-BE49-F238E27FC236}">
                <ns2:creationId id="{154C946B-159C-14A5-8297-9979D43EB6E0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864237"/>
            <ns1:ext cx="9807224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Below is a summary of process efficiency returns as seen from the date of your last value review to today </ns1:t>
            </ns1:r>
          </ns1:p>
        </ns0:txBody>
      </ns0:sp>
      <ns0:graphicFrame>
        <ns0:nvGraphicFramePr>
          <ns0:cNvPr id="7" name="Table 6">
            <ns1:extLst>
              <ns1:ext uri="{FF2B5EF4-FFF2-40B4-BE49-F238E27FC236}">
                <ns2:creationId id="{7BB4DF3F-E53D-0A5A-622A-C76B8148FF77}"/>
              </ns1:ext>
            </ns1:extLst>
          </ns0:cNvPr>
          <ns0:cNvGraphicFramePr>
            <ns1:graphicFrameLocks noGrp="1"/>
          </ns0:cNvGraphicFramePr>
          <ns0:nvPr>
            <ns0:extLst>
              <ns0:ext uri="{D42A27DB-BD31-4B8C-83A1-F6EECF244321}">
                <ns3:modId val="18458189"/>
              </ns0:ext>
            </ns0:extLst>
          </ns0:nvPr>
        </ns0:nvGraphicFramePr>
        <ns0:xfrm>
          <ns1:off x="695326" y="1421296"/>
          <ns1:ext cx="8387560" cy="3975352"/>
        </ns0:xfrm>
        <ns1:graphic>
          <ns1:graphicData uri="http://schemas.openxmlformats.org/drawingml/2006/table">
            <ns1:tbl>
              <ns1:tblPr/>
              <ns1:tblGrid>
                <ns1:gridCol w="6748016">
                  <ns1:extLst>
                    <ns1:ext uri="{9D8B030D-6E8A-4147-A177-3AD203B41FA5}">
                      <ns2:colId val="3304046239"/>
                    </ns1:ext>
                  </ns1:extLst>
                </ns1:gridCol>
                <ns1:gridCol w="1639544">
                  <ns1:extLst>
                    <ns1:ext uri="{9D8B030D-6E8A-4147-A177-3AD203B41FA5}">
                      <ns2:colId val="2724829062"/>
                    </ns1:ext>
                  </ns1:extLst>
                </ns1:gridCol>
              </ns1:tblGrid>
              <ns1:tr h="409227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2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Benefit Area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2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Efficiency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56902784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Current Annual IT Finance System Costs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100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030835685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Raising Purchase Orders (mins per order)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50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287411368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Purchase Order approvals (mins per approval)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67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900226107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Coding invoice processes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73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29195035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Management of supplier and purchase invoices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40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338959055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Managing Maverick spend &amp; Spend leakage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40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487500770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Finance query management and dashboard reporting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99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3361429509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Debt collection administration processes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32</ns1:t>
                      </ns1:r>
                      <ns1:r>
                        <ns1:rPr lang="tr-TR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  <ns1:endParaRPr lang="en-GB" sz="1400" b="1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Calibri" panose="020F0502020204030204" pitchFamily="34" charset="0"/>
                      </ns1:endParaRP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3708978886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Customer Invoicing &amp; Finance Workflow Management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46</ns1:t>
                      </ns1:r>
                      <ns1:r>
                        <ns1:rPr lang="tr-TR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  <ns1:endParaRPr lang="en-GB" sz="1400" b="1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Calibri" panose="020F0502020204030204" pitchFamily="34" charset="0"/>
                      </ns1:endParaRP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145059667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Online expense management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40</ns1:t>
                      </ns1:r>
                      <ns1:r>
                        <ns1:rPr lang="tr-TR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  <ns1:endParaRPr lang="en-GB" sz="1400" b="1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Calibri" panose="020F0502020204030204" pitchFamily="34" charset="0"/>
                      </ns1:endParaRP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2766371421"/>
                  </ns1:ext>
                </ns1:extLst>
              </ns1:tr>
            </ns1:tbl>
          </ns1:graphicData>
        </ns1:graphic>
      </ns0:graphicFrame>
      <ns0:sp>
        <ns0:nvSpPr>
          <ns0:cNvPr id="8" name="Text Placeholder 3">
            <ns1:extLst>
              <ns1:ext uri="{FF2B5EF4-FFF2-40B4-BE49-F238E27FC236}">
                <ns2:creationId id="{CD8C20A4-87C7-DD2B-7007-1EFC853794E0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5843226"/>
            <ns1:ext cx="9876634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1000" b="0" i="0" dirty="0">
                <ns1:solidFill>
                  <ns1:schemeClr val="tx2"/>
                </ns1:solidFill>
                <ns1:effectLst/>
                <ns1:latin typeface="Open Sans" panose="020B0606030504020204" pitchFamily="34" charset="0"/>
              </ns1:rPr>
              <ns1:t>Period of review: </ns1:t>
            </ns1:r>
            <ns1:br>
              <ns1:rPr lang="en-GB" sz="1000" b="0" i="0" dirty="0">
                <ns1:solidFill>
                  <ns1:schemeClr val="tx2"/>
                </ns1:solidFill>
                <ns1:effectLst/>
                <ns1:latin typeface="Open Sans" panose="020B0606030504020204" pitchFamily="34" charset="0"/>
              </ns1:rPr>
            </ns1:br>
            <ns1:r>
              <ns1:rPr lang="en-GB" sz="1000" dirty="0">
                <ns1:solidFill>
                  <ns1:srgbClr val="555555"/>
                </ns1:solidFill>
              </ns1:rPr>
              <ns1:t>You selected two periods between which to run a value review, these were: </ns1:t>
            </ns1:r>
            <ns1:r>
              <ns1:rPr lang="tr-TR" sz="1000" b="0" i="0" dirty="0">
                <ns1:solidFill>
                  <ns1:srgbClr val="555555"/>
                </ns1:solidFill>
                <ns1:effectLst/>
                <ns1:latin typeface="Open Sans" panose="020B0606030504020204" pitchFamily="34" charset="0"/>
              </ns1:rPr>
              <ns1:t>3 months after go live, 1 year after go live</ns1:t>
            </ns1:r>
            <ns1:endParaRPr lang="en-GB" sz="105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177962054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E18AF2-C1F0-4DCB-B624-E24984FCE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eb37a4e0-bf89-419d-8b31-963a97458fb1"/>
    <ds:schemaRef ds:uri="http://purl.org/dc/elements/1.1/"/>
    <ds:schemaRef ds:uri="http://schemas.microsoft.com/office/2006/documentManagement/types"/>
    <ds:schemaRef ds:uri="8a969d1d-647f-4e4c-97f9-a5143e71e43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2274</TotalTime>
  <Words>277</Words>
  <Application>Microsoft Office PowerPoint</Application>
  <PresentationFormat>Geniş ekran</PresentationFormat>
  <Paragraphs>61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Calibri</vt:lpstr>
      <vt:lpstr>Montserrat</vt:lpstr>
      <vt:lpstr>Montserrat SemiBold</vt:lpstr>
      <vt:lpstr>Open Sans</vt:lpstr>
      <vt:lpstr>Advanced Theme</vt:lpstr>
      <vt:lpstr>valclient: Value Business Case</vt:lpstr>
      <vt:lpstr>CURRENT VALUE RETURN SUMMARY </vt:lpstr>
      <vt:lpstr>EFFICIENCY SAVINGS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22</cp:revision>
  <dcterms:created xsi:type="dcterms:W3CDTF">2024-07-05T15:05:35Z</dcterms:created>
  <dcterms:modified xsi:type="dcterms:W3CDTF">2024-10-04T13:09:21Z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