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100" d="100"/>
          <a:sy n="100" d="100"/>
        </p:scale>
        <p:origin x="5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0EFD69-CEE9-E9D9-71E0-1615D0723927}"/>
              </a:ext>
            </a:extLst>
          </p:cNvPr>
          <p:cNvSpPr txBox="1"/>
          <p:nvPr/>
        </p:nvSpPr>
        <p:spPr>
          <a:xfrm>
            <a:off x="6172590" y="184034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per1x</a:t>
            </a:r>
            <a:r>
              <a:rPr lang="tr-TR" sz="14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latin typeface="Montserrat SemiBold" panose="000007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6522F1D-EAED-03B8-D2A2-C4A737BA8E96}"/>
              </a:ext>
            </a:extLst>
          </p:cNvPr>
          <p:cNvSpPr txBox="1"/>
          <p:nvPr/>
        </p:nvSpPr>
        <p:spPr>
          <a:xfrm>
            <a:off x="6846728" y="1870822"/>
            <a:ext cx="1970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IT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systems</a:t>
            </a:r>
            <a:endParaRPr lang="tr-TR" sz="1200" dirty="0">
              <a:latin typeface="+mj-lt"/>
            </a:endParaRP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3B8F86E5-511F-1BC5-9156-20EA2EE75EB8}"/>
              </a:ext>
            </a:extLst>
          </p:cNvPr>
          <p:cNvCxnSpPr>
            <a:cxnSpLocks/>
          </p:cNvCxnSpPr>
          <p:nvPr/>
        </p:nvCxnSpPr>
        <p:spPr>
          <a:xfrm>
            <a:off x="6279502" y="2258004"/>
            <a:ext cx="2304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8CDE79D-95BF-0EB6-60D9-AF04B6549CB3}"/>
              </a:ext>
            </a:extLst>
          </p:cNvPr>
          <p:cNvSpPr txBox="1"/>
          <p:nvPr/>
        </p:nvSpPr>
        <p:spPr>
          <a:xfrm>
            <a:off x="6172590" y="25616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per2x</a:t>
            </a:r>
            <a:r>
              <a:rPr lang="tr-TR" sz="14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15D2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B02C7387-F34D-6E3D-47CB-850336305775}"/>
              </a:ext>
            </a:extLst>
          </p:cNvPr>
          <p:cNvSpPr txBox="1"/>
          <p:nvPr/>
        </p:nvSpPr>
        <p:spPr>
          <a:xfrm>
            <a:off x="6846728" y="247018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RaIsIng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Orders</a:t>
            </a:r>
            <a:endParaRPr lang="tr-TR" sz="1200" dirty="0">
              <a:latin typeface="+mj-lt"/>
            </a:endParaRPr>
          </a:p>
        </p:txBody>
      </p:sp>
      <p:cxnSp>
        <p:nvCxnSpPr>
          <p:cNvPr id="82" name="Düz Bağlayıcı 81">
            <a:extLst>
              <a:ext uri="{FF2B5EF4-FFF2-40B4-BE49-F238E27FC236}">
                <a16:creationId xmlns:a16="http://schemas.microsoft.com/office/drawing/2014/main" id="{F867A425-2630-F877-4DD8-31BFC2A9B67F}"/>
              </a:ext>
            </a:extLst>
          </p:cNvPr>
          <p:cNvCxnSpPr>
            <a:cxnSpLocks/>
          </p:cNvCxnSpPr>
          <p:nvPr/>
        </p:nvCxnSpPr>
        <p:spPr>
          <a:xfrm>
            <a:off x="6279501" y="3009151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278DB918-1A97-DC06-4F94-A617F35652C6}"/>
              </a:ext>
            </a:extLst>
          </p:cNvPr>
          <p:cNvSpPr txBox="1"/>
          <p:nvPr/>
        </p:nvSpPr>
        <p:spPr>
          <a:xfrm>
            <a:off x="6172590" y="34209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6911E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per3x</a:t>
            </a:r>
            <a:r>
              <a:rPr lang="tr-TR" sz="1400" b="1" i="0" dirty="0">
                <a:solidFill>
                  <a:srgbClr val="F6911E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6911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9DF16FC7-4A23-94C8-A50C-134D96320123}"/>
              </a:ext>
            </a:extLst>
          </p:cNvPr>
          <p:cNvSpPr txBox="1"/>
          <p:nvPr/>
        </p:nvSpPr>
        <p:spPr>
          <a:xfrm>
            <a:off x="6846728" y="33295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approvals</a:t>
            </a:r>
            <a:endParaRPr lang="tr-TR" sz="1200" dirty="0">
              <a:latin typeface="+mj-lt"/>
            </a:endParaRPr>
          </a:p>
        </p:txBody>
      </p:sp>
      <p:cxnSp>
        <p:nvCxnSpPr>
          <p:cNvPr id="86" name="Düz Bağlayıcı 85">
            <a:extLst>
              <a:ext uri="{FF2B5EF4-FFF2-40B4-BE49-F238E27FC236}">
                <a16:creationId xmlns:a16="http://schemas.microsoft.com/office/drawing/2014/main" id="{5C05B148-EA34-BD35-D0F3-71C8B9F4F205}"/>
              </a:ext>
            </a:extLst>
          </p:cNvPr>
          <p:cNvCxnSpPr>
            <a:cxnSpLocks/>
          </p:cNvCxnSpPr>
          <p:nvPr/>
        </p:nvCxnSpPr>
        <p:spPr>
          <a:xfrm>
            <a:off x="6279502" y="3859174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53BBD85-B2E2-226C-949E-3DC7E109DC41}"/>
              </a:ext>
            </a:extLst>
          </p:cNvPr>
          <p:cNvSpPr txBox="1"/>
          <p:nvPr/>
        </p:nvSpPr>
        <p:spPr>
          <a:xfrm>
            <a:off x="6180613" y="420879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2D4FB2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per4x</a:t>
            </a:r>
            <a:r>
              <a:rPr lang="tr-TR" sz="1400" b="1" i="0" dirty="0">
                <a:solidFill>
                  <a:srgbClr val="2D4F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2D4FB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859A4E2B-C213-824B-34CE-8F02C1237BEC}"/>
              </a:ext>
            </a:extLst>
          </p:cNvPr>
          <p:cNvSpPr txBox="1"/>
          <p:nvPr/>
        </p:nvSpPr>
        <p:spPr>
          <a:xfrm>
            <a:off x="6854751" y="4056396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Debt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collectIon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admInIstratIon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dirty="0">
              <a:latin typeface="+mj-lt"/>
            </a:endParaRPr>
          </a:p>
        </p:txBody>
      </p:sp>
      <p:cxnSp>
        <p:nvCxnSpPr>
          <p:cNvPr id="90" name="Düz Bağlayıcı 89">
            <a:extLst>
              <a:ext uri="{FF2B5EF4-FFF2-40B4-BE49-F238E27FC236}">
                <a16:creationId xmlns:a16="http://schemas.microsoft.com/office/drawing/2014/main" id="{736BD238-3225-F4E7-5477-79A5C3B32112}"/>
              </a:ext>
            </a:extLst>
          </p:cNvPr>
          <p:cNvCxnSpPr>
            <a:cxnSpLocks/>
          </p:cNvCxnSpPr>
          <p:nvPr/>
        </p:nvCxnSpPr>
        <p:spPr>
          <a:xfrm>
            <a:off x="6287525" y="4781965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558F4771-8C04-217B-32FF-6C357ED3235A}"/>
              </a:ext>
            </a:extLst>
          </p:cNvPr>
          <p:cNvSpPr txBox="1"/>
          <p:nvPr/>
        </p:nvSpPr>
        <p:spPr>
          <a:xfrm>
            <a:off x="6172590" y="50344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37721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per5x</a:t>
            </a:r>
            <a:r>
              <a:rPr lang="tr-TR" sz="1400" b="1" i="0" dirty="0">
                <a:solidFill>
                  <a:srgbClr val="F37721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3772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E555165-C8F9-95E8-F188-CF8507B7FBD1}"/>
              </a:ext>
            </a:extLst>
          </p:cNvPr>
          <p:cNvSpPr txBox="1"/>
          <p:nvPr/>
        </p:nvSpPr>
        <p:spPr>
          <a:xfrm>
            <a:off x="6846728" y="49430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CodIng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InvoIce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b="0" i="0" cap="all" dirty="0">
              <a:solidFill>
                <a:srgbClr val="25252C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94" name="Düz Bağlayıcı 93">
            <a:extLst>
              <a:ext uri="{FF2B5EF4-FFF2-40B4-BE49-F238E27FC236}">
                <a16:creationId xmlns:a16="http://schemas.microsoft.com/office/drawing/2014/main" id="{AD13DE8B-792D-A507-5270-94A87326C8B6}"/>
              </a:ext>
            </a:extLst>
          </p:cNvPr>
          <p:cNvCxnSpPr>
            <a:cxnSpLocks/>
          </p:cNvCxnSpPr>
          <p:nvPr/>
        </p:nvCxnSpPr>
        <p:spPr>
          <a:xfrm>
            <a:off x="6279502" y="5482006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E371E906-4791-D4FB-13CB-98044AC4EE8F}"/>
              </a:ext>
            </a:extLst>
          </p:cNvPr>
          <p:cNvSpPr txBox="1"/>
          <p:nvPr/>
        </p:nvSpPr>
        <p:spPr>
          <a:xfrm>
            <a:off x="8817429" y="198258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per6x</a:t>
            </a:r>
            <a:r>
              <a:rPr lang="tr-TR" sz="14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61617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8BACD38B-61AC-8EA5-183D-C2E4348F4DFD}"/>
              </a:ext>
            </a:extLst>
          </p:cNvPr>
          <p:cNvSpPr txBox="1"/>
          <p:nvPr/>
        </p:nvSpPr>
        <p:spPr>
          <a:xfrm>
            <a:off x="9491567" y="1840342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 of supplier and purchase invoices</a:t>
            </a:r>
            <a:endParaRPr lang="tr-TR" sz="1200" dirty="0">
              <a:latin typeface="+mj-lt"/>
            </a:endParaRPr>
          </a:p>
        </p:txBody>
      </p: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19580D41-4D79-F44C-DAAE-CEC8B5FA1C6E}"/>
              </a:ext>
            </a:extLst>
          </p:cNvPr>
          <p:cNvCxnSpPr>
            <a:cxnSpLocks/>
          </p:cNvCxnSpPr>
          <p:nvPr/>
        </p:nvCxnSpPr>
        <p:spPr>
          <a:xfrm>
            <a:off x="8924341" y="2537929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FD7CAE49-F18D-367E-752C-761C39CE6C9E}"/>
              </a:ext>
            </a:extLst>
          </p:cNvPr>
          <p:cNvSpPr txBox="1"/>
          <p:nvPr/>
        </p:nvSpPr>
        <p:spPr>
          <a:xfrm>
            <a:off x="8817429" y="2893589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per7x</a:t>
            </a:r>
            <a:r>
              <a:rPr lang="tr-TR" sz="14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1078CF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E8335D8-ABCA-7E95-E77E-A9A9B1E4C505}"/>
              </a:ext>
            </a:extLst>
          </p:cNvPr>
          <p:cNvSpPr txBox="1"/>
          <p:nvPr/>
        </p:nvSpPr>
        <p:spPr>
          <a:xfrm>
            <a:off x="9491567" y="2741189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Managing Maverick spend &amp; Spend leakage</a:t>
            </a:r>
            <a:endParaRPr lang="tr-TR" sz="1200" dirty="0">
              <a:latin typeface="+mj-lt"/>
            </a:endParaRPr>
          </a:p>
        </p:txBody>
      </p:sp>
      <p:cxnSp>
        <p:nvCxnSpPr>
          <p:cNvPr id="102" name="Düz Bağlayıcı 101">
            <a:extLst>
              <a:ext uri="{FF2B5EF4-FFF2-40B4-BE49-F238E27FC236}">
                <a16:creationId xmlns:a16="http://schemas.microsoft.com/office/drawing/2014/main" id="{87409FF8-8F43-CBCD-E45F-A1465170BB84}"/>
              </a:ext>
            </a:extLst>
          </p:cNvPr>
          <p:cNvCxnSpPr>
            <a:cxnSpLocks/>
          </p:cNvCxnSpPr>
          <p:nvPr/>
        </p:nvCxnSpPr>
        <p:spPr>
          <a:xfrm>
            <a:off x="8924341" y="345742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E388BB5C-C9EF-9DC1-19B5-AD8823F87CA9}"/>
              </a:ext>
            </a:extLst>
          </p:cNvPr>
          <p:cNvSpPr txBox="1"/>
          <p:nvPr/>
        </p:nvSpPr>
        <p:spPr>
          <a:xfrm>
            <a:off x="8817429" y="393060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per8x</a:t>
            </a:r>
            <a:r>
              <a:rPr lang="tr-TR" sz="14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CB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A984B308-B2DC-7D51-BE88-33E4DB0B9ABD}"/>
              </a:ext>
            </a:extLst>
          </p:cNvPr>
          <p:cNvSpPr txBox="1"/>
          <p:nvPr/>
        </p:nvSpPr>
        <p:spPr>
          <a:xfrm>
            <a:off x="9491567" y="3656286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 query management and dashboard reporting</a:t>
            </a:r>
            <a:endParaRPr lang="tr-TR" sz="1200" dirty="0">
              <a:latin typeface="+mj-lt"/>
            </a:endParaRPr>
          </a:p>
        </p:txBody>
      </p: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81FEE8A-8B62-E95E-11A3-56EF1D6C1FF9}"/>
              </a:ext>
            </a:extLst>
          </p:cNvPr>
          <p:cNvCxnSpPr>
            <a:cxnSpLocks/>
          </p:cNvCxnSpPr>
          <p:nvPr/>
        </p:nvCxnSpPr>
        <p:spPr>
          <a:xfrm>
            <a:off x="8924341" y="4549807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B82BF7D9-C6A6-18BC-7236-5DAFEE7CB7E6}"/>
              </a:ext>
            </a:extLst>
          </p:cNvPr>
          <p:cNvSpPr txBox="1"/>
          <p:nvPr/>
        </p:nvSpPr>
        <p:spPr>
          <a:xfrm>
            <a:off x="8817429" y="5002181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per9x</a:t>
            </a:r>
            <a:r>
              <a:rPr lang="tr-TR" sz="14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0404C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9" name="Metin kutusu 108">
            <a:extLst>
              <a:ext uri="{FF2B5EF4-FFF2-40B4-BE49-F238E27FC236}">
                <a16:creationId xmlns:a16="http://schemas.microsoft.com/office/drawing/2014/main" id="{CAC382F4-FB39-6FC5-0D34-17B558A73657}"/>
              </a:ext>
            </a:extLst>
          </p:cNvPr>
          <p:cNvSpPr txBox="1"/>
          <p:nvPr/>
        </p:nvSpPr>
        <p:spPr>
          <a:xfrm>
            <a:off x="9491567" y="4788821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Customer Invoicing &amp; Finance Workflow 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id="{A4347154-C127-FFC1-08D3-FB0EF51C4824}"/>
              </a:ext>
            </a:extLst>
          </p:cNvPr>
          <p:cNvCxnSpPr>
            <a:cxnSpLocks/>
          </p:cNvCxnSpPr>
          <p:nvPr/>
        </p:nvCxnSpPr>
        <p:spPr>
          <a:xfrm>
            <a:off x="8924341" y="562946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Metin kutusu 111">
            <a:extLst>
              <a:ext uri="{FF2B5EF4-FFF2-40B4-BE49-F238E27FC236}">
                <a16:creationId xmlns:a16="http://schemas.microsoft.com/office/drawing/2014/main" id="{CC84724E-414F-4032-7E50-6A3377C93D5B}"/>
              </a:ext>
            </a:extLst>
          </p:cNvPr>
          <p:cNvSpPr txBox="1"/>
          <p:nvPr/>
        </p:nvSpPr>
        <p:spPr>
          <a:xfrm>
            <a:off x="8817429" y="59383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per10x</a:t>
            </a:r>
            <a:r>
              <a:rPr lang="tr-TR" sz="14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C9ADB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8ECA3C71-B90C-5C79-92BE-D4A43231630C}"/>
              </a:ext>
            </a:extLst>
          </p:cNvPr>
          <p:cNvSpPr txBox="1"/>
          <p:nvPr/>
        </p:nvSpPr>
        <p:spPr>
          <a:xfrm>
            <a:off x="9491567" y="581640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OnlIne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expense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18380BCB-3B68-498E-6E7C-C5B6B59EDEE3}"/>
              </a:ext>
            </a:extLst>
          </p:cNvPr>
          <p:cNvCxnSpPr>
            <a:cxnSpLocks/>
          </p:cNvCxnSpPr>
          <p:nvPr/>
        </p:nvCxnSpPr>
        <p:spPr>
          <a:xfrm>
            <a:off x="8924341" y="6405340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784845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2435</TotalTime>
  <Words>1573</Words>
  <Application>Microsoft Office PowerPoint</Application>
  <PresentationFormat>Geniş ekran</PresentationFormat>
  <Paragraphs>226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40</cp:revision>
  <dcterms:created xsi:type="dcterms:W3CDTF">2024-07-05T15:05:35Z</dcterms:created>
  <dcterms:modified xsi:type="dcterms:W3CDTF">2024-09-30T10:33:08Z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