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9" r:id="rId5"/>
    <p:sldId id="457" r:id="rId6"/>
    <p:sldId id="458" r:id="rId7"/>
    <p:sldId id="463" r:id="rId8"/>
    <p:sldId id="464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3F13"/>
    <a:srgbClr val="FFFFFF"/>
    <a:srgbClr val="F0F0F5"/>
    <a:srgbClr val="FAFAFA"/>
    <a:srgbClr val="2525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1063B6-3638-413C-A2E7-0C3C86FFC2A7}" v="4" dt="2024-09-19T08:43:08.9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Dcruz" userId="fdeebe35-3a96-462e-adc5-475bea95f1c6" providerId="ADAL" clId="{6E1063B6-3638-413C-A2E7-0C3C86FFC2A7}"/>
    <pc:docChg chg="undo custSel addSld delSld modSld">
      <pc:chgData name="Angela Dcruz" userId="fdeebe35-3a96-462e-adc5-475bea95f1c6" providerId="ADAL" clId="{6E1063B6-3638-413C-A2E7-0C3C86FFC2A7}" dt="2024-09-19T08:49:05.557" v="99" actId="20577"/>
      <pc:docMkLst>
        <pc:docMk/>
      </pc:docMkLst>
      <pc:sldChg chg="addSp modSp mod">
        <pc:chgData name="Angela Dcruz" userId="fdeebe35-3a96-462e-adc5-475bea95f1c6" providerId="ADAL" clId="{6E1063B6-3638-413C-A2E7-0C3C86FFC2A7}" dt="2024-09-19T08:48:25.260" v="97" actId="14100"/>
        <pc:sldMkLst>
          <pc:docMk/>
          <pc:sldMk cId="3049836168" sldId="276"/>
        </pc:sldMkLst>
        <pc:spChg chg="add mod">
          <ac:chgData name="Angela Dcruz" userId="fdeebe35-3a96-462e-adc5-475bea95f1c6" providerId="ADAL" clId="{6E1063B6-3638-413C-A2E7-0C3C86FFC2A7}" dt="2024-09-19T08:48:25.260" v="97" actId="14100"/>
          <ac:spMkLst>
            <pc:docMk/>
            <pc:sldMk cId="3049836168" sldId="276"/>
            <ac:spMk id="7" creationId="{3582BB3E-BDED-0937-862C-B206BD0877B8}"/>
          </ac:spMkLst>
        </pc:spChg>
      </pc:sldChg>
      <pc:sldChg chg="modSp mod">
        <pc:chgData name="Angela Dcruz" userId="fdeebe35-3a96-462e-adc5-475bea95f1c6" providerId="ADAL" clId="{6E1063B6-3638-413C-A2E7-0C3C86FFC2A7}" dt="2024-09-17T15:59:49.119" v="29" actId="20577"/>
        <pc:sldMkLst>
          <pc:docMk/>
          <pc:sldMk cId="3808875569" sldId="289"/>
        </pc:sldMkLst>
        <pc:spChg chg="mod">
          <ac:chgData name="Angela Dcruz" userId="fdeebe35-3a96-462e-adc5-475bea95f1c6" providerId="ADAL" clId="{6E1063B6-3638-413C-A2E7-0C3C86FFC2A7}" dt="2024-09-17T15:59:49.119" v="29" actId="20577"/>
          <ac:spMkLst>
            <pc:docMk/>
            <pc:sldMk cId="3808875569" sldId="289"/>
            <ac:spMk id="5" creationId="{4BAC2211-2BF5-0F3E-134E-6D7CA1E5AA57}"/>
          </ac:spMkLst>
        </pc:spChg>
      </pc:sldChg>
      <pc:sldChg chg="del">
        <pc:chgData name="Angela Dcruz" userId="fdeebe35-3a96-462e-adc5-475bea95f1c6" providerId="ADAL" clId="{6E1063B6-3638-413C-A2E7-0C3C86FFC2A7}" dt="2024-09-17T15:56:07.806" v="2" actId="47"/>
        <pc:sldMkLst>
          <pc:docMk/>
          <pc:sldMk cId="2008217589" sldId="310"/>
        </pc:sldMkLst>
      </pc:sldChg>
      <pc:sldChg chg="del">
        <pc:chgData name="Angela Dcruz" userId="fdeebe35-3a96-462e-adc5-475bea95f1c6" providerId="ADAL" clId="{6E1063B6-3638-413C-A2E7-0C3C86FFC2A7}" dt="2024-09-17T15:56:07.266" v="1" actId="47"/>
        <pc:sldMkLst>
          <pc:docMk/>
          <pc:sldMk cId="2365803905" sldId="449"/>
        </pc:sldMkLst>
      </pc:sldChg>
      <pc:sldChg chg="del">
        <pc:chgData name="Angela Dcruz" userId="fdeebe35-3a96-462e-adc5-475bea95f1c6" providerId="ADAL" clId="{6E1063B6-3638-413C-A2E7-0C3C86FFC2A7}" dt="2024-09-17T15:56:05.405" v="0" actId="47"/>
        <pc:sldMkLst>
          <pc:docMk/>
          <pc:sldMk cId="4163913262" sldId="455"/>
        </pc:sldMkLst>
      </pc:sldChg>
      <pc:sldChg chg="modSp mod">
        <pc:chgData name="Angela Dcruz" userId="fdeebe35-3a96-462e-adc5-475bea95f1c6" providerId="ADAL" clId="{6E1063B6-3638-413C-A2E7-0C3C86FFC2A7}" dt="2024-09-19T08:49:05.557" v="99" actId="20577"/>
        <pc:sldMkLst>
          <pc:docMk/>
          <pc:sldMk cId="1503669744" sldId="457"/>
        </pc:sldMkLst>
        <pc:spChg chg="mod">
          <ac:chgData name="Angela Dcruz" userId="fdeebe35-3a96-462e-adc5-475bea95f1c6" providerId="ADAL" clId="{6E1063B6-3638-413C-A2E7-0C3C86FFC2A7}" dt="2024-09-17T15:57:08.826" v="18" actId="207"/>
          <ac:spMkLst>
            <pc:docMk/>
            <pc:sldMk cId="1503669744" sldId="457"/>
            <ac:spMk id="11" creationId="{CF4D6202-C07E-1976-8619-E66844709A39}"/>
          </ac:spMkLst>
        </pc:spChg>
        <pc:spChg chg="mod">
          <ac:chgData name="Angela Dcruz" userId="fdeebe35-3a96-462e-adc5-475bea95f1c6" providerId="ADAL" clId="{6E1063B6-3638-413C-A2E7-0C3C86FFC2A7}" dt="2024-09-17T15:56:57.307" v="14" actId="207"/>
          <ac:spMkLst>
            <pc:docMk/>
            <pc:sldMk cId="1503669744" sldId="457"/>
            <ac:spMk id="41" creationId="{579E8B31-C28B-B9F8-070D-943247388A6B}"/>
          </ac:spMkLst>
        </pc:spChg>
        <pc:spChg chg="mod">
          <ac:chgData name="Angela Dcruz" userId="fdeebe35-3a96-462e-adc5-475bea95f1c6" providerId="ADAL" clId="{6E1063B6-3638-413C-A2E7-0C3C86FFC2A7}" dt="2024-09-17T15:56:59.698" v="15" actId="207"/>
          <ac:spMkLst>
            <pc:docMk/>
            <pc:sldMk cId="1503669744" sldId="457"/>
            <ac:spMk id="45" creationId="{14F02441-381E-E675-0973-5995D3C09337}"/>
          </ac:spMkLst>
        </pc:spChg>
        <pc:spChg chg="mod">
          <ac:chgData name="Angela Dcruz" userId="fdeebe35-3a96-462e-adc5-475bea95f1c6" providerId="ADAL" clId="{6E1063B6-3638-413C-A2E7-0C3C86FFC2A7}" dt="2024-09-17T15:57:02.474" v="16" actId="207"/>
          <ac:spMkLst>
            <pc:docMk/>
            <pc:sldMk cId="1503669744" sldId="457"/>
            <ac:spMk id="49" creationId="{A97AE63F-0C53-AB7A-E6A8-5650E994B32B}"/>
          </ac:spMkLst>
        </pc:spChg>
        <pc:spChg chg="mod">
          <ac:chgData name="Angela Dcruz" userId="fdeebe35-3a96-462e-adc5-475bea95f1c6" providerId="ADAL" clId="{6E1063B6-3638-413C-A2E7-0C3C86FFC2A7}" dt="2024-09-17T15:57:05.177" v="17" actId="207"/>
          <ac:spMkLst>
            <pc:docMk/>
            <pc:sldMk cId="1503669744" sldId="457"/>
            <ac:spMk id="53" creationId="{A01973A7-1FA4-0C98-249C-23CD8984ED1A}"/>
          </ac:spMkLst>
        </pc:spChg>
        <pc:spChg chg="mod">
          <ac:chgData name="Angela Dcruz" userId="fdeebe35-3a96-462e-adc5-475bea95f1c6" providerId="ADAL" clId="{6E1063B6-3638-413C-A2E7-0C3C86FFC2A7}" dt="2024-09-19T08:49:05.557" v="99" actId="20577"/>
          <ac:spMkLst>
            <pc:docMk/>
            <pc:sldMk cId="1503669744" sldId="457"/>
            <ac:spMk id="63" creationId="{95C09C31-B441-840E-A767-4F86861E1F2E}"/>
          </ac:spMkLst>
        </pc:spChg>
      </pc:sldChg>
      <pc:sldChg chg="modSp mod">
        <pc:chgData name="Angela Dcruz" userId="fdeebe35-3a96-462e-adc5-475bea95f1c6" providerId="ADAL" clId="{6E1063B6-3638-413C-A2E7-0C3C86FFC2A7}" dt="2024-09-17T15:56:52.682" v="13" actId="207"/>
        <pc:sldMkLst>
          <pc:docMk/>
          <pc:sldMk cId="653904327" sldId="458"/>
        </pc:sldMkLst>
        <pc:spChg chg="mod">
          <ac:chgData name="Angela Dcruz" userId="fdeebe35-3a96-462e-adc5-475bea95f1c6" providerId="ADAL" clId="{6E1063B6-3638-413C-A2E7-0C3C86FFC2A7}" dt="2024-09-17T15:56:52.682" v="13" actId="207"/>
          <ac:spMkLst>
            <pc:docMk/>
            <pc:sldMk cId="653904327" sldId="458"/>
            <ac:spMk id="11" creationId="{CF4D6202-C07E-1976-8619-E66844709A39}"/>
          </ac:spMkLst>
        </pc:spChg>
        <pc:spChg chg="mod">
          <ac:chgData name="Angela Dcruz" userId="fdeebe35-3a96-462e-adc5-475bea95f1c6" providerId="ADAL" clId="{6E1063B6-3638-413C-A2E7-0C3C86FFC2A7}" dt="2024-09-17T15:56:40.699" v="9" actId="207"/>
          <ac:spMkLst>
            <pc:docMk/>
            <pc:sldMk cId="653904327" sldId="458"/>
            <ac:spMk id="41" creationId="{579E8B31-C28B-B9F8-070D-943247388A6B}"/>
          </ac:spMkLst>
        </pc:spChg>
        <pc:spChg chg="mod">
          <ac:chgData name="Angela Dcruz" userId="fdeebe35-3a96-462e-adc5-475bea95f1c6" providerId="ADAL" clId="{6E1063B6-3638-413C-A2E7-0C3C86FFC2A7}" dt="2024-09-17T15:56:43.201" v="10" actId="207"/>
          <ac:spMkLst>
            <pc:docMk/>
            <pc:sldMk cId="653904327" sldId="458"/>
            <ac:spMk id="45" creationId="{14F02441-381E-E675-0973-5995D3C09337}"/>
          </ac:spMkLst>
        </pc:spChg>
        <pc:spChg chg="mod">
          <ac:chgData name="Angela Dcruz" userId="fdeebe35-3a96-462e-adc5-475bea95f1c6" providerId="ADAL" clId="{6E1063B6-3638-413C-A2E7-0C3C86FFC2A7}" dt="2024-09-17T15:56:45.666" v="11" actId="207"/>
          <ac:spMkLst>
            <pc:docMk/>
            <pc:sldMk cId="653904327" sldId="458"/>
            <ac:spMk id="49" creationId="{A97AE63F-0C53-AB7A-E6A8-5650E994B32B}"/>
          </ac:spMkLst>
        </pc:spChg>
        <pc:spChg chg="mod">
          <ac:chgData name="Angela Dcruz" userId="fdeebe35-3a96-462e-adc5-475bea95f1c6" providerId="ADAL" clId="{6E1063B6-3638-413C-A2E7-0C3C86FFC2A7}" dt="2024-09-17T15:56:49.643" v="12" actId="207"/>
          <ac:spMkLst>
            <pc:docMk/>
            <pc:sldMk cId="653904327" sldId="458"/>
            <ac:spMk id="53" creationId="{A01973A7-1FA4-0C98-249C-23CD8984ED1A}"/>
          </ac:spMkLst>
        </pc:spChg>
      </pc:sldChg>
      <pc:sldChg chg="delSp del mod">
        <pc:chgData name="Angela Dcruz" userId="fdeebe35-3a96-462e-adc5-475bea95f1c6" providerId="ADAL" clId="{6E1063B6-3638-413C-A2E7-0C3C86FFC2A7}" dt="2024-09-17T15:56:19.751" v="4" actId="47"/>
        <pc:sldMkLst>
          <pc:docMk/>
          <pc:sldMk cId="4070780101" sldId="461"/>
        </pc:sldMkLst>
        <pc:spChg chg="del">
          <ac:chgData name="Angela Dcruz" userId="fdeebe35-3a96-462e-adc5-475bea95f1c6" providerId="ADAL" clId="{6E1063B6-3638-413C-A2E7-0C3C86FFC2A7}" dt="2024-09-17T15:56:15.937" v="3" actId="21"/>
          <ac:spMkLst>
            <pc:docMk/>
            <pc:sldMk cId="4070780101" sldId="461"/>
            <ac:spMk id="7" creationId="{3582BB3E-BDED-0937-862C-B206BD0877B8}"/>
          </ac:spMkLst>
        </pc:spChg>
      </pc:sldChg>
      <pc:sldChg chg="modSp add mod">
        <pc:chgData name="Angela Dcruz" userId="fdeebe35-3a96-462e-adc5-475bea95f1c6" providerId="ADAL" clId="{6E1063B6-3638-413C-A2E7-0C3C86FFC2A7}" dt="2024-09-19T08:41:21.021" v="57" actId="1076"/>
        <pc:sldMkLst>
          <pc:docMk/>
          <pc:sldMk cId="657890998" sldId="463"/>
        </pc:sldMkLst>
        <pc:spChg chg="mod">
          <ac:chgData name="Angela Dcruz" userId="fdeebe35-3a96-462e-adc5-475bea95f1c6" providerId="ADAL" clId="{6E1063B6-3638-413C-A2E7-0C3C86FFC2A7}" dt="2024-09-19T08:40:39.769" v="36" actId="20577"/>
          <ac:spMkLst>
            <pc:docMk/>
            <pc:sldMk cId="657890998" sldId="463"/>
            <ac:spMk id="3" creationId="{982CBA69-C11A-8CE4-B582-EF16D83B80A8}"/>
          </ac:spMkLst>
        </pc:spChg>
        <pc:spChg chg="mod">
          <ac:chgData name="Angela Dcruz" userId="fdeebe35-3a96-462e-adc5-475bea95f1c6" providerId="ADAL" clId="{6E1063B6-3638-413C-A2E7-0C3C86FFC2A7}" dt="2024-09-19T08:41:21.021" v="57" actId="1076"/>
          <ac:spMkLst>
            <pc:docMk/>
            <pc:sldMk cId="657890998" sldId="463"/>
            <ac:spMk id="21" creationId="{1D4A49C2-3019-79BA-5D32-77B433BE5F22}"/>
          </ac:spMkLst>
        </pc:spChg>
        <pc:spChg chg="mod">
          <ac:chgData name="Angela Dcruz" userId="fdeebe35-3a96-462e-adc5-475bea95f1c6" providerId="ADAL" clId="{6E1063B6-3638-413C-A2E7-0C3C86FFC2A7}" dt="2024-09-19T08:41:16.141" v="56" actId="1076"/>
          <ac:spMkLst>
            <pc:docMk/>
            <pc:sldMk cId="657890998" sldId="463"/>
            <ac:spMk id="22" creationId="{3288951C-C3BA-1397-36A8-DA901F93F551}"/>
          </ac:spMkLst>
        </pc:spChg>
        <pc:picChg chg="mod">
          <ac:chgData name="Angela Dcruz" userId="fdeebe35-3a96-462e-adc5-475bea95f1c6" providerId="ADAL" clId="{6E1063B6-3638-413C-A2E7-0C3C86FFC2A7}" dt="2024-09-19T08:41:16.141" v="56" actId="1076"/>
          <ac:picMkLst>
            <pc:docMk/>
            <pc:sldMk cId="657890998" sldId="463"/>
            <ac:picMk id="20" creationId="{5C116F38-BA4B-99B1-0D19-AEBC4D996F93}"/>
          </ac:picMkLst>
        </pc:picChg>
      </pc:sldChg>
      <pc:sldChg chg="addSp delSp modSp add mod">
        <pc:chgData name="Angela Dcruz" userId="fdeebe35-3a96-462e-adc5-475bea95f1c6" providerId="ADAL" clId="{6E1063B6-3638-413C-A2E7-0C3C86FFC2A7}" dt="2024-09-19T08:45:02.181" v="94" actId="1076"/>
        <pc:sldMkLst>
          <pc:docMk/>
          <pc:sldMk cId="4177962054" sldId="464"/>
        </pc:sldMkLst>
        <pc:spChg chg="mod">
          <ac:chgData name="Angela Dcruz" userId="fdeebe35-3a96-462e-adc5-475bea95f1c6" providerId="ADAL" clId="{6E1063B6-3638-413C-A2E7-0C3C86FFC2A7}" dt="2024-09-19T08:42:01.610" v="64" actId="20577"/>
          <ac:spMkLst>
            <pc:docMk/>
            <pc:sldMk cId="4177962054" sldId="464"/>
            <ac:spMk id="3" creationId="{982CBA69-C11A-8CE4-B582-EF16D83B80A8}"/>
          </ac:spMkLst>
        </pc:spChg>
        <pc:spChg chg="del mod">
          <ac:chgData name="Angela Dcruz" userId="fdeebe35-3a96-462e-adc5-475bea95f1c6" providerId="ADAL" clId="{6E1063B6-3638-413C-A2E7-0C3C86FFC2A7}" dt="2024-09-19T08:42:17.920" v="66" actId="478"/>
          <ac:spMkLst>
            <pc:docMk/>
            <pc:sldMk cId="4177962054" sldId="464"/>
            <ac:spMk id="11" creationId="{E11A7449-0F94-58D4-D1A8-AABE95370FFD}"/>
          </ac:spMkLst>
        </pc:spChg>
        <pc:picChg chg="mod modCrop">
          <ac:chgData name="Angela Dcruz" userId="fdeebe35-3a96-462e-adc5-475bea95f1c6" providerId="ADAL" clId="{6E1063B6-3638-413C-A2E7-0C3C86FFC2A7}" dt="2024-09-19T08:43:06.022" v="73" actId="732"/>
          <ac:picMkLst>
            <pc:docMk/>
            <pc:sldMk cId="4177962054" sldId="464"/>
            <ac:picMk id="4" creationId="{996DDD0C-2A54-FEFB-1AAD-34C967A02D9E}"/>
          </ac:picMkLst>
        </pc:picChg>
        <pc:picChg chg="add mod modCrop">
          <ac:chgData name="Angela Dcruz" userId="fdeebe35-3a96-462e-adc5-475bea95f1c6" providerId="ADAL" clId="{6E1063B6-3638-413C-A2E7-0C3C86FFC2A7}" dt="2024-09-19T08:45:02.181" v="94" actId="1076"/>
          <ac:picMkLst>
            <pc:docMk/>
            <pc:sldMk cId="4177962054" sldId="464"/>
            <ac:picMk id="5" creationId="{A02F486B-0AEA-9989-BB70-EE305320808B}"/>
          </ac:picMkLst>
        </pc:picChg>
        <pc:picChg chg="add mod modCrop">
          <ac:chgData name="Angela Dcruz" userId="fdeebe35-3a96-462e-adc5-475bea95f1c6" providerId="ADAL" clId="{6E1063B6-3638-413C-A2E7-0C3C86FFC2A7}" dt="2024-09-19T08:43:20.266" v="76" actId="18131"/>
          <ac:picMkLst>
            <pc:docMk/>
            <pc:sldMk cId="4177962054" sldId="464"/>
            <ac:picMk id="6" creationId="{32551F36-6B7D-3D40-3427-6DFBF67ADA1F}"/>
          </ac:picMkLst>
        </pc:picChg>
      </pc:sldChg>
      <pc:sldMasterChg chg="delSldLayout">
        <pc:chgData name="Angela Dcruz" userId="fdeebe35-3a96-462e-adc5-475bea95f1c6" providerId="ADAL" clId="{6E1063B6-3638-413C-A2E7-0C3C86FFC2A7}" dt="2024-09-17T15:56:19.751" v="4" actId="47"/>
        <pc:sldMasterMkLst>
          <pc:docMk/>
          <pc:sldMasterMk cId="1123278588" sldId="2147483648"/>
        </pc:sldMasterMkLst>
        <pc:sldLayoutChg chg="del">
          <pc:chgData name="Angela Dcruz" userId="fdeebe35-3a96-462e-adc5-475bea95f1c6" providerId="ADAL" clId="{6E1063B6-3638-413C-A2E7-0C3C86FFC2A7}" dt="2024-09-17T15:56:07.266" v="1" actId="47"/>
          <pc:sldLayoutMkLst>
            <pc:docMk/>
            <pc:sldMasterMk cId="1123278588" sldId="2147483648"/>
            <pc:sldLayoutMk cId="4069482378" sldId="2147483744"/>
          </pc:sldLayoutMkLst>
        </pc:sldLayoutChg>
        <pc:sldLayoutChg chg="del">
          <pc:chgData name="Angela Dcruz" userId="fdeebe35-3a96-462e-adc5-475bea95f1c6" providerId="ADAL" clId="{6E1063B6-3638-413C-A2E7-0C3C86FFC2A7}" dt="2024-09-17T15:56:19.751" v="4" actId="47"/>
          <pc:sldLayoutMkLst>
            <pc:docMk/>
            <pc:sldMasterMk cId="1123278588" sldId="2147483648"/>
            <pc:sldLayoutMk cId="3033626298" sldId="2147483746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42419473829479543"/>
          <c:h val="0.86071881181397603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E5-4CE5-934C-05BFFEA9A63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3E5-4CE5-934C-05BFFEA9A63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3E5-4CE5-934C-05BFFEA9A63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3E5-4CE5-934C-05BFFEA9A63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3E5-4CE5-934C-05BFFEA9A63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3E5-4CE5-934C-05BFFEA9A632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3E5-4CE5-934C-05BFFEA9A632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13E5-4CE5-934C-05BFFEA9A63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13E5-4CE5-934C-05BFFEA9A63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3E5-4CE5-934C-05BFFEA9A63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58750</c:v>
                </c:pt>
                <c:pt idx="1">
                  <c:v>1023555.5555555555</c:v>
                </c:pt>
                <c:pt idx="2">
                  <c:v>767666.66666666663</c:v>
                </c:pt>
                <c:pt idx="3">
                  <c:v>266550.92592592596</c:v>
                </c:pt>
                <c:pt idx="4">
                  <c:v>246293.05555555553</c:v>
                </c:pt>
                <c:pt idx="5">
                  <c:v>16156.25</c:v>
                </c:pt>
                <c:pt idx="6">
                  <c:v>226205.77777777778</c:v>
                </c:pt>
                <c:pt idx="7">
                  <c:v>189153.06666666668</c:v>
                </c:pt>
                <c:pt idx="8">
                  <c:v>13306.222222222221</c:v>
                </c:pt>
                <c:pt idx="9">
                  <c:v>388219.99999999988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13E5-4CE5-934C-05BFFEA9A63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9"/>
        <c:delete val="1"/>
      </c:legendEntry>
      <c:layout>
        <c:manualLayout>
          <c:xMode val="edge"/>
          <c:yMode val="edge"/>
          <c:x val="0.46185831569928915"/>
          <c:y val="9.189945287794217E-2"/>
          <c:w val="0.44974506507927181"/>
          <c:h val="0.66658065275967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drawing/2010/main" xmlns:ns5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>
            <ns1:extLst>
              <ns1:ext uri="{FF2B5EF4-FFF2-40B4-BE49-F238E27FC236}">
                <ns2:creationId id="{E1D41328-38B7-3594-7FBB-BE55921788B1}"/>
              </ns1:ext>
            </ns1:extLst>
          </ns0:cNvPr>
          <ns0:cNvSpPr>
            <ns1:spLocks noGrp="1"/>
          </ns0:cNvSpPr>
          <ns0:nvPr>
            <ns0:ph type="ctrTitle"/>
          </ns0:nvPr>
        </ns0:nvSpPr>
        <ns0:spPr/>
        <ns0:txBody>
          <ns1:bodyPr/>
          <ns1:lstStyle/>
          <ns1:p>
            <ns1:r>
              <ns1:rPr lang="tr-TR" dirty="0" err="1">
                <ns1:latin typeface="Montserrat SemiBold"/>
              </ns1:rPr>
              <ns1:t>xxxxx</ns1:t>
            </ns1:r>
            <ns1:r>
              <ns1:rPr lang="en-US" dirty="0">
                <ns1:latin typeface="Montserrat SemiBold"/>
              </ns1:rPr>
              <ns1:t>: Value Business Case</ns1:t>
            </ns1:r>
          </ns1:p>
        </ns0:txBody>
      </ns0:sp>
      <ns0:sp>
        <ns0:nvSpPr>
          <ns0:cNvPr id="3" name="Slide Number Placeholder 2">
            <ns1:extLst>
              <ns1:ext uri="{FF2B5EF4-FFF2-40B4-BE49-F238E27FC236}">
                <ns2:creationId id="{D588DF38-F73F-09E2-6B8C-286C3751DC3F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pPr/>
              <ns1:t>1</ns1:t>
            </ns1:fld>
            <ns1:endParaRPr lang="en-US"/>
          </ns1:p>
        </ns0:txBody>
      </ns0:sp>
      <ns0:sp>
        <ns0:nvSpPr>
          <ns0:cNvPr id="4" name="Subtitle 3">
            <ns1:extLst>
              <ns1:ext uri="{FF2B5EF4-FFF2-40B4-BE49-F238E27FC236}">
                <ns2:creationId id="{04B16102-7F03-D98C-5599-59D403A4A6A5}"/>
              </ns1:ext>
            </ns1:extLst>
          </ns0:cNvPr>
          <ns0:cNvSpPr>
            <ns1:spLocks noGrp="1"/>
          </ns0:cNvSpPr>
          <ns0:nvPr>
            <ns0:ph type="subTitle" idx="1"/>
          </ns0:nvPr>
        </ns0:nvSpPr>
        <ns0:spPr/>
        <ns0:txBody>
          <ns1:bodyPr/>
          <ns1:lstStyle/>
          <ns1:p>
            <ns1:r>
              <ns1:rPr lang="en-US"/>
              <ns1:t>Financials</ns1:t>
            </ns1:r>
          </ns1:p>
        </ns0:txBody>
      </ns0:sp>
      <ns0:sp>
        <ns0:nvSpPr>
          <ns0:cNvPr id="5" name="Text Placeholder 4">
            <ns1:extLst>
              <ns1:ext uri="{FF2B5EF4-FFF2-40B4-BE49-F238E27FC236}">
                <ns2:creationId id="{4BAC2211-2BF5-0F3E-134E-6D7CA1E5AA57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/>
        <ns0:txBody>
          <ns1:bodyPr/>
          <ns1:lstStyle/>
          <ns1:p>
            <ns1:r>
              <ns1:rPr lang="en-US" dirty="0"/>
              <ns1:t>Presented by OneAdvanced</ns1:t>
            </ns1:r>
          </ns1:p>
        </ns0:txBody>
      </ns0:sp>
      <ns0:pic>
        <ns0:nvPicPr>
          <ns0:cNvPr id="8" name="Picture Placeholder 7">
            <ns1:extLst>
              <ns1:ext uri="{FF2B5EF4-FFF2-40B4-BE49-F238E27FC236}">
                <ns2:creationId id="{8ABF3CB5-1982-E5EA-D401-E797DAE7CB81}"/>
              </ns1:ext>
            </ns1:extLst>
          </ns0:cNvPr>
          <ns0:cNvPicPr>
            <ns1:picLocks noGrp="1" noChangeAspect="1"/>
          </ns0:cNvPicPr>
          <ns0:nvPr>
            <ns0:ph type="pic" sz="quarter" idx="14"/>
          </ns0:nvPr>
        </ns0:nvPicPr>
        <ns0:blipFill>
          <ns1:blip ns3:embed="rId2" cstate="screen">
            <ns1:extLst>
              <ns1:ext uri="{28A0092B-C50C-407E-A947-70E740481C1C}">
                <ns4:useLocalDpi val="0"/>
              </ns1:ext>
            </ns1:extLst>
          </ns1:blip>
          <ns1:srcRect/>
          <ns1:stretch/>
        </ns0:blipFill>
        <ns0:spPr/>
      </ns0:pic>
    </ns0:spTree>
    <ns0:extLst>
      <ns0:ext uri="{BB962C8B-B14F-4D97-AF65-F5344CB8AC3E}">
        <ns5:creationId val="3808875569"/>
      </ns0:ext>
    </ns0:extLst>
  </ns0:cSld>
  <ns0:clrMapOvr>
    <ns1:masterClrMapping/>
  </ns0:clrMapOvr>
</ns0:sld>
</file>

<file path=ppt/slides/slide2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9" name="Rectangle: Rounded Corners 8">
            <ns1:extLst>
              <ns1:ext uri="{FF2B5EF4-FFF2-40B4-BE49-F238E27FC236}">
                <ns2:creationId id="{643A6339-EE20-5ED6-6696-7763D8C68FB0}"/>
              </ns1:ext>
            </ns1:extLst>
          </ns0:cNvPr>
          <ns0:cNvSpPr/>
          <ns0:nvPr/>
        </ns0:nvSpPr>
        <ns0:spPr>
          <ns1:xfrm>
            <ns1:off x="6958639" y="5022863"/>
            <ns1:ext cx="1951310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9" name="Rectangle: Rounded Corners 58">
            <ns1:extLst>
              <ns1:ext uri="{FF2B5EF4-FFF2-40B4-BE49-F238E27FC236}">
                <ns2:creationId id="{483145D9-A5D5-4A29-9000-3FD97569E5F5}"/>
              </ns1:ext>
            </ns1:extLst>
          </ns0:cNvPr>
          <ns0:cNvSpPr/>
          <ns0:nvPr/>
        </ns0:nvSpPr>
        <ns0:spPr>
          <ns1:xfrm>
            <ns1:off x="4862001" y="4999173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9" name="Off-page Connector 9">
            <ns1:extLst>
              <ns1:ext uri="{FF2B5EF4-FFF2-40B4-BE49-F238E27FC236}">
                <ns2:creationId id="{A97AE63F-0C53-AB7A-E6A8-5650E994B32B}"/>
              </ns1:ext>
            </ns1:extLst>
          </ns0:cNvPr>
          <ns0:cNvSpPr/>
          <ns0:nvPr/>
        </ns0:nvSpPr>
        <ns0:spPr>
          <ns1:xfrm>
            <ns1:off x="4870182" y="1903894"/>
            <ns1:ext cx="1930036" cy="2548563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accounts  payable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Poor workflow customisation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5" name="Off-page Connector 9">
            <ns1:extLst>
              <ns1:ext uri="{FF2B5EF4-FFF2-40B4-BE49-F238E27FC236}">
                <ns2:creationId id="{14F02441-381E-E675-0973-5995D3C09337}"/>
              </ns1:ext>
            </ns1:extLst>
          </ns0:cNvPr>
          <ns0:cNvSpPr/>
          <ns0:nvPr/>
        </ns0:nvSpPr>
        <ns0:spPr>
          <ns1:xfrm>
            <ns1:off x="2767445" y="1903894"/>
            <ns1:ext cx="1930036" cy="2544655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structured workflows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Time consuming manual entry</ns1:t>
            </ns1:r>
          </ns1:p>
        </ns0:txBody>
      </ns0:sp>
      <ns0:sp>
        <ns0:nvSpPr>
          <ns0:cNvPr id="41" name="Off-page Connector 9">
            <ns1:extLst>
              <ns1:ext uri="{FF2B5EF4-FFF2-40B4-BE49-F238E27FC236}">
                <ns2:creationId id="{579E8B31-C28B-B9F8-070D-943247388A6B}"/>
              </ns1:ext>
            </ns1:extLst>
          </ns0:cNvPr>
          <ns0:cNvSpPr/>
          <ns0:nvPr/>
        </ns0:nvSpPr>
        <ns0:spPr>
          <ns1:xfrm>
            <ns1:off x="654867" y="1903895"/>
            <ns1:ext cx="1876855" cy="2544656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Slow systems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data management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2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sp>
        <ns0:nvSpPr>
          <ns0:cNvPr id="40" name="Freeform 4">
            <ns1:extLst>
              <ns1:ext uri="{FF2B5EF4-FFF2-40B4-BE49-F238E27FC236}">
                <ns2:creationId id="{775A7557-207F-823B-8E7F-4AA7DB2E6D01}"/>
              </ns1:ext>
            </ns1:extLst>
          </ns0:cNvPr>
          <ns0:cNvSpPr/>
          <ns0:nvPr/>
        </ns0:nvSpPr>
        <ns0:spPr>
          <ns1:xfrm rot="10800000">
            <ns1:off x="648367" y="2163520"/>
            <ns1:ext cx="1931085" cy="2983678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26469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26469 h 9144000"/>
              <ns1:gd name="connsiteX0" fmla="*/ 16778 w 4889468"/>
              <ns1:gd name="connsiteY0" fmla="*/ 8468213 h 8468215"/>
              <ns1:gd name="connsiteX1" fmla="*/ 4872690 w 4889468"/>
              <ns1:gd name="connsiteY1" fmla="*/ 8468213 h 8468215"/>
              <ns1:gd name="connsiteX2" fmla="*/ 4872690 w 4889468"/>
              <ns1:gd name="connsiteY2" fmla="*/ 8468215 h 8468215"/>
              <ns1:gd name="connsiteX3" fmla="*/ 16778 w 4889468"/>
              <ns1:gd name="connsiteY3" fmla="*/ 8468215 h 8468215"/>
              <ns1:gd name="connsiteX4" fmla="*/ 16778 w 4889468"/>
              <ns1:gd name="connsiteY4" fmla="*/ 8468213 h 8468215"/>
              <ns1:gd name="connsiteX5" fmla="*/ 0 w 4889468"/>
              <ns1:gd name="connsiteY5" fmla="*/ 50684 h 8468215"/>
              <ns1:gd name="connsiteX6" fmla="*/ 4889468 w 4889468"/>
              <ns1:gd name="connsiteY6" fmla="*/ 0 h 8468215"/>
              <ns1:gd name="connsiteX7" fmla="*/ 4872690 w 4889468"/>
              <ns1:gd name="connsiteY7" fmla="*/ 3540081 h 8468215"/>
              <ns1:gd name="connsiteX8" fmla="*/ 2444734 w 4889468"/>
              <ns1:gd name="connsiteY8" fmla="*/ 2308048 h 8468215"/>
              <ns1:gd name="connsiteX9" fmla="*/ 16778 w 4889468"/>
              <ns1:gd name="connsiteY9" fmla="*/ 3540081 h 8468215"/>
              <ns1:gd name="connsiteX10" fmla="*/ 0 w 4889468"/>
              <ns1:gd name="connsiteY10" fmla="*/ 50684 h 8468215"/>
              <ns1:gd name="connsiteX0" fmla="*/ 16778 w 4889468"/>
              <ns1:gd name="connsiteY0" fmla="*/ 8417529 h 8417531"/>
              <ns1:gd name="connsiteX1" fmla="*/ 4872690 w 4889468"/>
              <ns1:gd name="connsiteY1" fmla="*/ 8417529 h 8417531"/>
              <ns1:gd name="connsiteX2" fmla="*/ 4872690 w 4889468"/>
              <ns1:gd name="connsiteY2" fmla="*/ 8417531 h 8417531"/>
              <ns1:gd name="connsiteX3" fmla="*/ 16778 w 4889468"/>
              <ns1:gd name="connsiteY3" fmla="*/ 8417531 h 8417531"/>
              <ns1:gd name="connsiteX4" fmla="*/ 16778 w 4889468"/>
              <ns1:gd name="connsiteY4" fmla="*/ 8417529 h 8417531"/>
              <ns1:gd name="connsiteX5" fmla="*/ 0 w 4889468"/>
              <ns1:gd name="connsiteY5" fmla="*/ 0 h 8417531"/>
              <ns1:gd name="connsiteX6" fmla="*/ 4889468 w 4889468"/>
              <ns1:gd name="connsiteY6" fmla="*/ 0 h 8417531"/>
              <ns1:gd name="connsiteX7" fmla="*/ 4872690 w 4889468"/>
              <ns1:gd name="connsiteY7" fmla="*/ 3489397 h 8417531"/>
              <ns1:gd name="connsiteX8" fmla="*/ 2444734 w 4889468"/>
              <ns1:gd name="connsiteY8" fmla="*/ 2257364 h 8417531"/>
              <ns1:gd name="connsiteX9" fmla="*/ 16778 w 4889468"/>
              <ns1:gd name="connsiteY9" fmla="*/ 3489397 h 8417531"/>
              <ns1:gd name="connsiteX10" fmla="*/ 0 w 4889468"/>
              <ns1:gd name="connsiteY10" fmla="*/ 0 h 8417531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89468" h="8417531">
                <ns1:moveTo>
                  <ns1:pt x="16778" y="8417529"/>
                </ns1:moveTo>
                <ns1:lnTo>
                  <ns1:pt x="4872690" y="8417529"/>
                </ns1:lnTo>
                <ns1:lnTo>
                  <ns1:pt x="4872690" y="8417531"/>
                </ns1:lnTo>
                <ns1:lnTo>
                  <ns1:pt x="16778" y="8417531"/>
                </ns1:lnTo>
                <ns1:lnTo>
                  <ns1:pt x="16778" y="8417529"/>
                </ns1:lnTo>
                <ns1:close/>
                <ns1:moveTo>
                  <ns1:pt x="0" y="0"/>
                </ns1:moveTo>
                <ns1:lnTo>
                  <ns1:pt x="4889468" y="0"/>
                </ns1:lnTo>
                <ns1:cubicBezTo>
                  <ns1:pt x="4883875" y="1180027"/>
                  <ns1:pt x="4878283" y="2309370"/>
                  <ns1:pt x="4872690" y="3489397"/>
                </ns1:cubicBezTo>
                <ns1:lnTo>
                  <ns1:pt x="2444734" y="2257364"/>
                </ns1:lnTo>
                <ns1:lnTo>
                  <ns1:pt x="16778" y="3489397"/>
                </ns1:lnTo>
                <ns1:cubicBezTo>
                  <ns1:pt x="16778" y="2084108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tx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2" name="TextBox 41">
            <ns1:extLst>
              <ns1:ext uri="{FF2B5EF4-FFF2-40B4-BE49-F238E27FC236}">
                <ns2:creationId id="{A01E455A-2DE5-AA6B-952A-5F99CA73916D}"/>
              </ns1:ext>
            </ns1:extLst>
          </ns0:cNvPr>
          <ns0:cNvSpPr txBox="1"/>
          <ns0:nvPr/>
        </ns0:nvSpPr>
        <ns0:spPr>
          <ns1:xfrm>
            <ns1:off x="651464" y="2082991"/>
            <ns1:ext cx="1873758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IT finance systems </ns1:t>
            </ns1:r>
          </ns1:p>
        </ns0:txBody>
      </ns0:sp>
      <ns0:sp>
        <ns0:nvSpPr>
          <ns0:cNvPr id="43" name="Freeform 1015">
            <ns1:extLst>
              <ns1:ext uri="{FF2B5EF4-FFF2-40B4-BE49-F238E27FC236}">
                <ns2:creationId id="{5222BCAB-8DAE-9ECC-55ED-CAF94FD73E96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1378174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4" name="Freeform 44">
            <ns1:extLst>
              <ns1:ext uri="{FF2B5EF4-FFF2-40B4-BE49-F238E27FC236}">
                <ns2:creationId id="{9D6AF1DB-D2A2-3A99-8911-3637D8BF1298}"/>
              </ns1:ext>
            </ns1:extLst>
          </ns0:cNvPr>
          <ns0:cNvSpPr/>
          <ns0:nvPr/>
        </ns0:nvSpPr>
        <ns0:spPr>
          <ns1:xfrm rot="10800000">
            <ns1:off x="2743326" y="2050435"/>
            <ns1:ext cx="1951577" cy="3096761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43364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43364 h 9144000"/>
              <ns1:gd name="connsiteX0" fmla="*/ 16778 w 4872690"/>
              <ns1:gd name="connsiteY0" fmla="*/ 8400634 h 8400636"/>
              <ns1:gd name="connsiteX1" fmla="*/ 4872690 w 4872690"/>
              <ns1:gd name="connsiteY1" fmla="*/ 8400634 h 8400636"/>
              <ns1:gd name="connsiteX2" fmla="*/ 4872690 w 4872690"/>
              <ns1:gd name="connsiteY2" fmla="*/ 8400636 h 8400636"/>
              <ns1:gd name="connsiteX3" fmla="*/ 16778 w 4872690"/>
              <ns1:gd name="connsiteY3" fmla="*/ 8400636 h 8400636"/>
              <ns1:gd name="connsiteX4" fmla="*/ 16778 w 4872690"/>
              <ns1:gd name="connsiteY4" fmla="*/ 8400634 h 8400636"/>
              <ns1:gd name="connsiteX5" fmla="*/ 0 w 4872690"/>
              <ns1:gd name="connsiteY5" fmla="*/ 0 h 8400636"/>
              <ns1:gd name="connsiteX6" fmla="*/ 4872690 w 4872690"/>
              <ns1:gd name="connsiteY6" fmla="*/ 33789 h 8400636"/>
              <ns1:gd name="connsiteX7" fmla="*/ 4872690 w 4872690"/>
              <ns1:gd name="connsiteY7" fmla="*/ 3472502 h 8400636"/>
              <ns1:gd name="connsiteX8" fmla="*/ 2444734 w 4872690"/>
              <ns1:gd name="connsiteY8" fmla="*/ 2240469 h 8400636"/>
              <ns1:gd name="connsiteX9" fmla="*/ 16778 w 4872690"/>
              <ns1:gd name="connsiteY9" fmla="*/ 3472502 h 8400636"/>
              <ns1:gd name="connsiteX10" fmla="*/ 0 w 4872690"/>
              <ns1:gd name="connsiteY10" fmla="*/ 0 h 8400636"/>
              <ns1:gd name="connsiteX0" fmla="*/ 16778 w 4906246"/>
              <ns1:gd name="connsiteY0" fmla="*/ 8400634 h 8400636"/>
              <ns1:gd name="connsiteX1" fmla="*/ 4872690 w 4906246"/>
              <ns1:gd name="connsiteY1" fmla="*/ 8400634 h 8400636"/>
              <ns1:gd name="connsiteX2" fmla="*/ 4872690 w 4906246"/>
              <ns1:gd name="connsiteY2" fmla="*/ 8400636 h 8400636"/>
              <ns1:gd name="connsiteX3" fmla="*/ 16778 w 4906246"/>
              <ns1:gd name="connsiteY3" fmla="*/ 8400636 h 8400636"/>
              <ns1:gd name="connsiteX4" fmla="*/ 16778 w 4906246"/>
              <ns1:gd name="connsiteY4" fmla="*/ 8400634 h 8400636"/>
              <ns1:gd name="connsiteX5" fmla="*/ 0 w 4906246"/>
              <ns1:gd name="connsiteY5" fmla="*/ 0 h 8400636"/>
              <ns1:gd name="connsiteX6" fmla="*/ 4906246 w 4906246"/>
              <ns1:gd name="connsiteY6" fmla="*/ 16895 h 8400636"/>
              <ns1:gd name="connsiteX7" fmla="*/ 4872690 w 4906246"/>
              <ns1:gd name="connsiteY7" fmla="*/ 3472502 h 8400636"/>
              <ns1:gd name="connsiteX8" fmla="*/ 2444734 w 4906246"/>
              <ns1:gd name="connsiteY8" fmla="*/ 2240469 h 8400636"/>
              <ns1:gd name="connsiteX9" fmla="*/ 16778 w 4906246"/>
              <ns1:gd name="connsiteY9" fmla="*/ 3472502 h 8400636"/>
              <ns1:gd name="connsiteX10" fmla="*/ 0 w 4906246"/>
              <ns1:gd name="connsiteY10" fmla="*/ 0 h 8400636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06246"/>
              <ns1:gd name="connsiteY0" fmla="*/ 8451318 h 8451320"/>
              <ns1:gd name="connsiteX1" fmla="*/ 4872690 w 4906246"/>
              <ns1:gd name="connsiteY1" fmla="*/ 8451318 h 8451320"/>
              <ns1:gd name="connsiteX2" fmla="*/ 4872690 w 4906246"/>
              <ns1:gd name="connsiteY2" fmla="*/ 8451320 h 8451320"/>
              <ns1:gd name="connsiteX3" fmla="*/ 16778 w 4906246"/>
              <ns1:gd name="connsiteY3" fmla="*/ 8451320 h 8451320"/>
              <ns1:gd name="connsiteX4" fmla="*/ 16778 w 4906246"/>
              <ns1:gd name="connsiteY4" fmla="*/ 8451318 h 8451320"/>
              <ns1:gd name="connsiteX5" fmla="*/ 0 w 4906246"/>
              <ns1:gd name="connsiteY5" fmla="*/ 50684 h 8451320"/>
              <ns1:gd name="connsiteX6" fmla="*/ 4906246 w 4906246"/>
              <ns1:gd name="connsiteY6" fmla="*/ 0 h 8451320"/>
              <ns1:gd name="connsiteX7" fmla="*/ 4872690 w 4906246"/>
              <ns1:gd name="connsiteY7" fmla="*/ 3523186 h 8451320"/>
              <ns1:gd name="connsiteX8" fmla="*/ 2444734 w 4906246"/>
              <ns1:gd name="connsiteY8" fmla="*/ 2291153 h 8451320"/>
              <ns1:gd name="connsiteX9" fmla="*/ 16778 w 4906246"/>
              <ns1:gd name="connsiteY9" fmla="*/ 3523186 h 8451320"/>
              <ns1:gd name="connsiteX10" fmla="*/ 0 w 4906246"/>
              <ns1:gd name="connsiteY10" fmla="*/ 50684 h 8451320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923024" h="8400636">
                <ns1:moveTo>
                  <ns1:pt x="16778" y="8400634"/>
                </ns1:moveTo>
                <ns1:lnTo>
                  <ns1:pt x="4872690" y="8400634"/>
                </ns1:lnTo>
                <ns1:lnTo>
                  <ns1:pt x="4872690" y="8400636"/>
                </ns1:lnTo>
                <ns1:lnTo>
                  <ns1:pt x="16778" y="8400636"/>
                </ns1:lnTo>
                <ns1:lnTo>
                  <ns1:pt x="16778" y="8400634"/>
                </ns1:lnTo>
                <ns1:close/>
                <ns1:moveTo>
                  <ns1:pt x="0" y="0"/>
                </ns1:moveTo>
                <ns1:lnTo>
                  <ns1:pt x="4923024" y="0"/>
                </ns1:lnTo>
                <ns1:lnTo>
                  <ns1:pt x="4872690" y="3472502"/>
                </ns1:lnTo>
                <ns1:lnTo>
                  <ns1:pt x="2444734" y="2240469"/>
                </ns1:lnTo>
                <ns1:lnTo>
                  <ns1:pt x="16778" y="3472502"/>
                </ns1:lnTo>
                <ns1:cubicBezTo>
                  <ns1:pt x="16778" y="2067213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accent1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6" name="TextBox 45">
            <ns1:extLst>
              <ns1:ext uri="{FF2B5EF4-FFF2-40B4-BE49-F238E27FC236}">
                <ns2:creationId id="{C093E2E9-4057-3AFE-50E4-C89A59C82461}"/>
              </ns1:ext>
            </ns1:extLst>
          </ns0:cNvPr>
          <ns0:cNvSpPr txBox="1"/>
          <ns0:nvPr/>
        </ns0:nvSpPr>
        <ns0:spPr>
          <ns1:xfrm>
            <ns1:off x="2800878" y="2094631"/>
            <ns1:ext cx="1869443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Raising Purchase Order </ns1:t>
            </ns1:r>
          </ns1:p>
        </ns0:txBody>
      </ns0:sp>
      <ns0:sp>
        <ns0:nvSpPr>
          <ns0:cNvPr id="47" name="Freeform 1015">
            <ns1:extLst>
              <ns1:ext uri="{FF2B5EF4-FFF2-40B4-BE49-F238E27FC236}">
                <ns2:creationId id="{16EC12E5-48F2-89E2-C305-C96DCB49C49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3479545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8" name="Freeform 50">
            <ns1:extLst>
              <ns1:ext uri="{FF2B5EF4-FFF2-40B4-BE49-F238E27FC236}">
                <ns2:creationId id="{13C7AA69-72E1-AD20-DD7E-436E6E31F470}"/>
              </ns1:ext>
            </ns1:extLst>
          </ns0:cNvPr>
          <ns0:cNvSpPr/>
          <ns0:nvPr/>
        </ns0:nvSpPr>
        <ns0:spPr>
          <ns1:xfrm rot="10800000">
            <ns1:off x="4853592" y="2139161"/>
            <ns1:ext cx="1944972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0" name="TextBox 49">
            <ns1:extLst>
              <ns1:ext uri="{FF2B5EF4-FFF2-40B4-BE49-F238E27FC236}">
                <ns2:creationId id="{7B34D05C-D2DC-8FEC-1A30-2541B1BBDE4B}"/>
              </ns1:ext>
            </ns1:extLst>
          </ns0:cNvPr>
          <ns0:cNvSpPr txBox="1"/>
          <ns0:nvPr/>
        </ns0:nvSpPr>
        <ns0:spPr>
          <ns1:xfrm>
            <ns1:off x="4876659" y="1629340"/>
            <ns1:ext cx="1914319" cy="1077218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Purchase Order Approvals</ns1:t>
            </ns1:r>
          </ns1:p>
        </ns0:txBody>
      </ns0:sp>
      <ns0:sp>
        <ns0:nvSpPr>
          <ns0:cNvPr id="51" name="Freeform 1015">
            <ns1:extLst>
              <ns1:ext uri="{FF2B5EF4-FFF2-40B4-BE49-F238E27FC236}">
                <ns2:creationId id="{063F48A3-FD39-6FB1-4A70-698D0FF8C694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5567863" y="1556836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3" name="Off-page Connector 9">
            <ns1:extLst>
              <ns1:ext uri="{FF2B5EF4-FFF2-40B4-BE49-F238E27FC236}">
                <ns2:creationId id="{A01973A7-1FA4-0C98-249C-23CD8984ED1A}"/>
              </ns1:ext>
            </ns1:extLst>
          </ns0:cNvPr>
          <ns0:cNvSpPr/>
          <ns0:nvPr/>
        </ns0:nvSpPr>
        <ns0:spPr>
          <ns1:xfrm>
            <ns1:off x="6941887" y="1903894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Time consuming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High risk of errors </ns1:t>
            </ns1:r>
          </ns1:p>
        </ns0:txBody>
      </ns0:sp>
      <ns0:sp>
        <ns0:nvSpPr>
          <ns0:cNvPr id="54" name="TextBox 53">
            <ns1:extLst>
              <ns1:ext uri="{FF2B5EF4-FFF2-40B4-BE49-F238E27FC236}">
                <ns2:creationId id="{69CD4A24-0FC5-F6C8-0A71-820A70E43CB1}"/>
              </ns1:ext>
            </ns1:extLst>
          </ns0:cNvPr>
          <ns0:cNvSpPr txBox="1"/>
          <ns0:nvPr/>
        </ns0:nvSpPr>
        <ns0:spPr>
          <ns1:xfrm>
            <ns1:off x="6952096" y="2130171"/>
            <ns1:ext cx="1919827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Coding invoice processes</ns1:t>
            </ns1:r>
          </ns1:p>
        </ns0:txBody>
      </ns0:sp>
      <ns0:sp>
        <ns0:nvSpPr>
          <ns0:cNvPr id="55" name="Freeform 1015">
            <ns1:extLst>
              <ns1:ext uri="{FF2B5EF4-FFF2-40B4-BE49-F238E27FC236}">
                <ns2:creationId id="{49379704-A7E9-6EF1-10D5-4FD212A90D8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7658956" y="1582040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6" name="Rectangle: Rounded Corners 55">
            <ns1:extLst>
              <ns1:ext uri="{FF2B5EF4-FFF2-40B4-BE49-F238E27FC236}">
                <ns2:creationId id="{D39ED94A-B4FD-84A0-6CF0-1C23682FB399}"/>
              </ns1:ext>
            </ns1:extLst>
          </ns0:cNvPr>
          <ns0:cNvSpPr/>
          <ns0:nvPr/>
        </ns0:nvSpPr>
        <ns0:spPr>
          <ns1:xfrm>
            <ns1:off x="651464" y="4986527"/>
            <ns1:ext cx="1917779" cy="558618"/>
          </ns1:xfrm>
          <ns1:prstGeom prst="roundRect">
            <ns1:avLst/>
          </ns1:prstGeom>
          <ns1:solidFill>
            <ns1:schemeClr val="tx2">
              <ns1:alpha val="26000"/>
            </ns1:schemeClr>
          </ns1:solidFill>
          <ns1:ln>
            <ns1:solidFill>
              <ns1:srgbClr val="F15D2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7" name="Rectangle: Rounded Corners 56">
            <ns1:extLst>
              <ns1:ext uri="{FF2B5EF4-FFF2-40B4-BE49-F238E27FC236}">
                <ns2:creationId id="{374261D7-47BE-80C9-627F-3124A46B03B6}"/>
              </ns1:ext>
            </ns1:extLst>
          </ns0:cNvPr>
          <ns0:cNvSpPr/>
          <ns0:nvPr/>
        </ns0:nvSpPr>
        <ns0:spPr>
          <ns1:xfrm>
            <ns1:off x="2743716" y="4999173"/>
            <ns1:ext cx="1953764" cy="545972"/>
          </ns1:xfrm>
          <ns1:prstGeom prst="roundRect">
            <ns1:avLst/>
          </ns1:prstGeom>
          <ns1:solidFill>
            <ns1:schemeClr val="accent1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61" name="TextBox 60">
            <ns1:extLst>
              <ns1:ext uri="{FF2B5EF4-FFF2-40B4-BE49-F238E27FC236}">
                <ns2:creationId id="{39DF4247-E50B-19D8-DDEA-15B91EFA84A9}"/>
              </ns1:ext>
            </ns1:extLst>
          </ns0:cNvPr>
          <ns0:cNvSpPr txBox="1"/>
          <ns0:nvPr/>
        </ns0:nvSpPr>
        <ns0:spPr>
          <ns1:xfrm>
            <ns1:off x="626295" y="4383297"/>
            <ns1:ext cx="1873758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Outdated IT infrastructure costs could be costing you</ns1:t>
            </ns1:r>
          </ns1:p>
        </ns0:txBody>
      </ns0:sp>
      <ns0:sp>
        <ns0:nvSpPr>
          <ns0:cNvPr id="63" name="TextBox 62">
            <ns1:extLst>
              <ns1:ext uri="{FF2B5EF4-FFF2-40B4-BE49-F238E27FC236}">
                <ns2:creationId id="{95C09C31-B441-840E-A767-4F86861E1F2E}"/>
              </ns1:ext>
            </ns1:extLst>
          </ns0:cNvPr>
          <ns0:cNvSpPr txBox="1"/>
          <ns0:nvPr/>
        </ns0:nvSpPr>
        <ns0:spPr>
          <ns1:xfrm>
            <ns1:off x="2763794" y="4372605"/>
            <ns1:ext cx="1869690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</ns1:t>
            </ns1:r>
            <ns1:r>
              <ns1:rPr lang="en-GB" sz="120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accounts processes </ns1:t>
            </ns1: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could be costing you</ns1:t>
            </ns1:r>
          </ns1:p>
        </ns0:txBody>
      </ns0:sp>
      <ns0:sp>
        <ns0:nvSpPr>
          <ns0:cNvPr id="65" name="TextBox 64">
            <ns1:extLst>
              <ns1:ext uri="{FF2B5EF4-FFF2-40B4-BE49-F238E27FC236}">
                <ns2:creationId id="{CCDBA8E2-2E49-D3DC-8F70-3EBC50517161}"/>
              </ns1:ext>
            </ns1:extLst>
          </ns0:cNvPr>
          <ns0:cNvSpPr txBox="1"/>
          <ns0:nvPr/>
        </ns0:nvSpPr>
        <ns0:spPr>
          <ns1:xfrm>
            <ns1:off x="4866179" y="4365181"/>
            <ns1:ext cx="1914319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accounts processes could be costing you</ns1:t>
            </ns1:r>
          </ns1:p>
        </ns0:txBody>
      </ns0:sp>
      <ns0:sp>
        <ns0:nvSpPr>
          <ns0:cNvPr id="67" name="TextBox 66">
            <ns1:extLst>
              <ns1:ext uri="{FF2B5EF4-FFF2-40B4-BE49-F238E27FC236}">
                <ns2:creationId id="{66DB37B9-37E7-B851-DABF-B428C6026ADB}"/>
              </ns1:ext>
            </ns1:extLst>
          </ns0:cNvPr>
          <ns0:cNvSpPr txBox="1"/>
          <ns0:nvPr/>
        </ns0:nvSpPr>
        <ns0:spPr>
          <ns1:xfrm>
            <ns1:off x="6952097" y="4521222"/>
            <ns1:ext cx="2424554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self-service and poor reporting could be costing you</ns1:t>
            </ns1:r>
          </ns1:p>
        </ns0:txBody>
      </ns0:sp>
      <ns0:sp>
        <ns0:nvSpPr>
          <ns0:cNvPr id="68" name="TextBox 67">
            <ns1:extLst>
              <ns1:ext uri="{FF2B5EF4-FFF2-40B4-BE49-F238E27FC236}">
                <ns2:creationId id="{C0EA8CB8-D6F8-2002-811C-82D845F0C462}"/>
              </ns1:ext>
            </ns1:extLst>
          </ns0:cNvPr>
          <ns0:cNvSpPr txBox="1"/>
          <ns0:nvPr/>
        </ns0:nvSpPr>
        <ns0:spPr>
          <ns1:xfrm>
            <ns1:off x="2736906" y="5110191"/>
            <ns1:ext cx="1905083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27,222</ns1:t>
            </ns1:r>
            <ns1:r>
              <ns1:rPr lang="en-GB" sz="24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69" name="TextBox 68">
            <ns1:extLst>
              <ns1:ext uri="{FF2B5EF4-FFF2-40B4-BE49-F238E27FC236}">
                <ns2:creationId id="{3C634A47-D927-FE8D-6324-130A75E52781}"/>
              </ns1:ext>
            </ns1:extLst>
          </ns0:cNvPr>
          <ns0:cNvSpPr txBox="1"/>
          <ns0:nvPr/>
        </ns0:nvSpPr>
        <ns0:spPr>
          <ns1:xfrm>
            <ns1:off x="4899707" y="5093095"/>
            <ns1:ext cx="1891272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49,000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59574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54866" y="5937956"/>
            <ns1:ext cx="10474787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COST OF DOING NOTHING: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787,585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</ns1:p>
        </ns0:txBody>
      </ns0:sp>
      <ns0:sp>
        <ns0:nvSpPr>
          <ns0:cNvPr id="73" name="TextBox 72">
            <ns1:extLst>
              <ns1:ext uri="{FF2B5EF4-FFF2-40B4-BE49-F238E27FC236}">
                <ns2:creationId id="{78369866-8BC6-33CD-42B1-8C4AEA93FDD2}"/>
              </ns1:ext>
            </ns1:extLst>
          </ns0:cNvPr>
          <ns0:cNvSpPr txBox="1"/>
          <ns0:nvPr/>
        </ns0:nvSpPr>
        <ns0:spPr>
          <ns1:xfrm>
            <ns1:off x="664160" y="5115340"/>
            <ns1:ext cx="1905083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0</ns1:t>
            </ns1:r>
            <ns1:r>
              <ns1:rPr lang="en-GB" sz="24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4" name="Freeform 50">
            <ns1:extLst>
              <ns1:ext uri="{FF2B5EF4-FFF2-40B4-BE49-F238E27FC236}">
                <ns2:creationId id="{9F9B2520-FD51-DC24-704C-0BB7BDAC0376}"/>
              </ns1:ext>
            </ns1:extLst>
          </ns0:cNvPr>
          <ns0:cNvSpPr/>
          <ns0:nvPr/>
        </ns0:nvSpPr>
        <ns0:spPr>
          <ns1:xfrm rot="10800000">
            <ns1:off x="6967424" y="2158009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" name="TextBox 4">
            <ns1:extLst>
              <ns1:ext uri="{FF2B5EF4-FFF2-40B4-BE49-F238E27FC236}">
                <ns2:creationId id="{02B73898-242B-B542-A13B-5A46CF540B50}"/>
              </ns1:ext>
            </ns1:extLst>
          </ns0:cNvPr>
          <ns0:cNvSpPr txBox="1"/>
          <ns0:nvPr/>
        </ns0:nvSpPr>
        <ns0:spPr>
          <ns1:xfrm>
            <ns1:off x="6983140" y="4381097"/>
            <ns1:ext cx="1914319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Coding processes could be costing you</ns1:t>
            </ns1:r>
          </ns1:p>
        </ns0:txBody>
      </ns0:sp>
      <ns0:sp>
        <ns0:nvSpPr>
          <ns0:cNvPr id="6" name="TextBox 5">
            <ns1:extLst>
              <ns1:ext uri="{FF2B5EF4-FFF2-40B4-BE49-F238E27FC236}">
                <ns2:creationId id="{17F0DF48-C88F-66C2-241D-A456E4C5498F}"/>
              </ns1:ext>
            </ns1:extLst>
          </ns0:cNvPr>
          <ns0:cNvSpPr txBox="1"/>
          <ns0:nvPr/>
        </ns0:nvSpPr>
        <ns0:spPr>
          <ns1:xfrm>
            <ns1:off x="7004485" y="5111942"/>
            <ns1:ext cx="1921948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22,685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10" name="Rectangle: Rounded Corners 9">
            <ns1:extLst>
              <ns1:ext uri="{FF2B5EF4-FFF2-40B4-BE49-F238E27FC236}">
                <ns2:creationId id="{01805B4A-2C0D-368E-E75D-FC2CDC15A66B}"/>
              </ns1:ext>
            </ns1:extLst>
          </ns0:cNvPr>
          <ns0:cNvSpPr/>
          <ns0:nvPr/>
        </ns0:nvSpPr>
        <ns0:spPr>
          <ns1:xfrm>
            <ns1:off x="9115214" y="5008615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1" name="Off-page Connector 9">
            <ns1:extLst>
              <ns1:ext uri="{FF2B5EF4-FFF2-40B4-BE49-F238E27FC236}">
                <ns2:creationId id="{CF4D6202-C07E-1976-8619-E66844709A39}"/>
              </ns1:ext>
            </ns1:extLst>
          </ns0:cNvPr>
          <ns0:cNvSpPr/>
          <ns0:nvPr/>
        </ns0:nvSpPr>
        <ns0:spPr>
          <ns1:xfrm>
            <ns1:off x="9098462" y="1889646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Limited self-service capabilities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automation</ns1:t>
            </ns1:r>
          </ns1:p>
        </ns0:txBody>
      </ns0:sp>
      <ns0:sp>
        <ns0:nvSpPr>
          <ns0:cNvPr id="12" name="TextBox 11">
            <ns1:extLst>
              <ns1:ext uri="{FF2B5EF4-FFF2-40B4-BE49-F238E27FC236}">
                <ns2:creationId id="{7A466DEC-9423-B95B-0DAB-B91A852EC795}"/>
              </ns1:ext>
            </ns1:extLst>
          </ns0:cNvPr>
          <ns0:cNvSpPr txBox="1"/>
          <ns0:nvPr/>
        </ns0:nvSpPr>
        <ns0:spPr>
          <ns1:xfrm>
            <ns1:off x="9013881" y="2089349"/>
            <ns1:ext cx="2094684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Management of supplier and purchase invoices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13" name="Freeform 1015">
            <ns1:extLst>
              <ns1:ext uri="{FF2B5EF4-FFF2-40B4-BE49-F238E27FC236}">
                <ns2:creationId id="{2DFBB6BE-A3C1-C95A-4287-54102AC9E823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9718298" y="1567792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14" name="Freeform 50">
            <ns1:extLst>
              <ns1:ext uri="{FF2B5EF4-FFF2-40B4-BE49-F238E27FC236}">
                <ns2:creationId id="{37A97CCD-C015-E1E9-40B7-A97B59A03B2B}"/>
              </ns1:ext>
            </ns1:extLst>
          </ns0:cNvPr>
          <ns0:cNvSpPr/>
          <ns0:nvPr/>
        </ns0:nvSpPr>
        <ns0:spPr>
          <ns1:xfrm rot="10800000">
            <ns1:off x="9105893" y="2143761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15" name="TextBox 14">
            <ns1:extLst>
              <ns1:ext uri="{FF2B5EF4-FFF2-40B4-BE49-F238E27FC236}">
                <ns2:creationId id="{78087AEC-86F9-E8B2-C10B-A49DA1E431AE}"/>
              </ns1:ext>
            </ns1:extLst>
          </ns0:cNvPr>
          <ns0:cNvSpPr txBox="1"/>
          <ns0:nvPr/>
        </ns0:nvSpPr>
        <ns0:spPr>
          <ns1:xfrm>
            <ns1:off x="9135359" y="4351351"/>
            <ns1:ext cx="1914319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Supplier management could be costing you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758C2988-077F-715B-4765-2E7B0D4C1F34}"/>
              </ns1:ext>
            </ns1:extLst>
          </ns0:cNvPr>
          <ns0:cNvSpPr txBox="1"/>
          <ns0:nvPr/>
        </ns0:nvSpPr>
        <ns0:spPr>
          <ns1:xfrm>
            <ns1:off x="9161060" y="5097694"/>
            <ns1:ext cx="1892974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val90,741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</ns0:spTree>
    <ns0:extLst>
      <ns0:ext uri="{BB962C8B-B14F-4D97-AF65-F5344CB8AC3E}">
        <ns3:creationId val="1503669744"/>
      </ns0:ext>
    </ns0:extLst>
  </ns0:cSld>
  <ns0:clrMapOvr>
    <ns1:masterClrMapping/>
  </ns0:clrMapOvr>
</ns0:sld>
</file>

<file path=ppt/slides/slide3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9" name="Rectangle: Rounded Corners 8">
            <ns1:extLst>
              <ns1:ext uri="{FF2B5EF4-FFF2-40B4-BE49-F238E27FC236}">
                <ns2:creationId id="{643A6339-EE20-5ED6-6696-7763D8C68FB0}"/>
              </ns1:ext>
            </ns1:extLst>
          </ns0:cNvPr>
          <ns0:cNvSpPr/>
          <ns0:nvPr/>
        </ns0:nvSpPr>
        <ns0:spPr>
          <ns1:xfrm>
            <ns1:off x="6958639" y="5022863"/>
            <ns1:ext cx="1951310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9" name="Rectangle: Rounded Corners 58">
            <ns1:extLst>
              <ns1:ext uri="{FF2B5EF4-FFF2-40B4-BE49-F238E27FC236}">
                <ns2:creationId id="{483145D9-A5D5-4A29-9000-3FD97569E5F5}"/>
              </ns1:ext>
            </ns1:extLst>
          </ns0:cNvPr>
          <ns0:cNvSpPr/>
          <ns0:nvPr/>
        </ns0:nvSpPr>
        <ns0:spPr>
          <ns1:xfrm>
            <ns1:off x="4862001" y="4999173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9" name="Off-page Connector 9">
            <ns1:extLst>
              <ns1:ext uri="{FF2B5EF4-FFF2-40B4-BE49-F238E27FC236}">
                <ns2:creationId id="{A97AE63F-0C53-AB7A-E6A8-5650E994B32B}"/>
              </ns1:ext>
            </ns1:extLst>
          </ns0:cNvPr>
          <ns0:cNvSpPr/>
          <ns0:nvPr/>
        </ns0:nvSpPr>
        <ns0:spPr>
          <ns1:xfrm>
            <ns1:off x="4870182" y="1903894"/>
            <ns1:ext cx="1930036" cy="2548563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self-serve solutions</ns1:t>
            </ns1:r>
          </ns1:p>
        </ns0:txBody>
      </ns0:sp>
      <ns0:sp>
        <ns0:nvSpPr>
          <ns0:cNvPr id="45" name="Off-page Connector 9">
            <ns1:extLst>
              <ns1:ext uri="{FF2B5EF4-FFF2-40B4-BE49-F238E27FC236}">
                <ns2:creationId id="{14F02441-381E-E675-0973-5995D3C09337}"/>
              </ns1:ext>
            </ns1:extLst>
          </ns0:cNvPr>
          <ns0:cNvSpPr/>
          <ns0:nvPr/>
        </ns0:nvSpPr>
        <ns0:spPr>
          <ns1:xfrm>
            <ns1:off x="2767445" y="1903894"/>
            <ns1:ext cx="1930036" cy="2544655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Standardised dashboard and reporting functionality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Poor formatting and drill down ability </ns1:t>
            </ns1:r>
          </ns1:p>
        </ns0:txBody>
      </ns0:sp>
      <ns0:sp>
        <ns0:nvSpPr>
          <ns0:cNvPr id="41" name="Off-page Connector 9">
            <ns1:extLst>
              <ns1:ext uri="{FF2B5EF4-FFF2-40B4-BE49-F238E27FC236}">
                <ns2:creationId id="{579E8B31-C28B-B9F8-070D-943247388A6B}"/>
              </ns1:ext>
            </ns1:extLst>
          </ns0:cNvPr>
          <ns0:cNvSpPr/>
          <ns0:nvPr/>
        </ns0:nvSpPr>
        <ns0:spPr>
          <ns1:xfrm>
            <ns1:off x="654867" y="1903895"/>
            <ns1:ext cx="1876855" cy="2544656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Ineffective authorisation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Uncontrolled spend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3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sp>
        <ns0:nvSpPr>
          <ns0:cNvPr id="40" name="Freeform 4">
            <ns1:extLst>
              <ns1:ext uri="{FF2B5EF4-FFF2-40B4-BE49-F238E27FC236}">
                <ns2:creationId id="{775A7557-207F-823B-8E7F-4AA7DB2E6D01}"/>
              </ns1:ext>
            </ns1:extLst>
          </ns0:cNvPr>
          <ns0:cNvSpPr/>
          <ns0:nvPr/>
        </ns0:nvSpPr>
        <ns0:spPr>
          <ns1:xfrm rot="10800000">
            <ns1:off x="648367" y="2163520"/>
            <ns1:ext cx="1931085" cy="2983678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26469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26469 h 9144000"/>
              <ns1:gd name="connsiteX0" fmla="*/ 16778 w 4889468"/>
              <ns1:gd name="connsiteY0" fmla="*/ 8468213 h 8468215"/>
              <ns1:gd name="connsiteX1" fmla="*/ 4872690 w 4889468"/>
              <ns1:gd name="connsiteY1" fmla="*/ 8468213 h 8468215"/>
              <ns1:gd name="connsiteX2" fmla="*/ 4872690 w 4889468"/>
              <ns1:gd name="connsiteY2" fmla="*/ 8468215 h 8468215"/>
              <ns1:gd name="connsiteX3" fmla="*/ 16778 w 4889468"/>
              <ns1:gd name="connsiteY3" fmla="*/ 8468215 h 8468215"/>
              <ns1:gd name="connsiteX4" fmla="*/ 16778 w 4889468"/>
              <ns1:gd name="connsiteY4" fmla="*/ 8468213 h 8468215"/>
              <ns1:gd name="connsiteX5" fmla="*/ 0 w 4889468"/>
              <ns1:gd name="connsiteY5" fmla="*/ 50684 h 8468215"/>
              <ns1:gd name="connsiteX6" fmla="*/ 4889468 w 4889468"/>
              <ns1:gd name="connsiteY6" fmla="*/ 0 h 8468215"/>
              <ns1:gd name="connsiteX7" fmla="*/ 4872690 w 4889468"/>
              <ns1:gd name="connsiteY7" fmla="*/ 3540081 h 8468215"/>
              <ns1:gd name="connsiteX8" fmla="*/ 2444734 w 4889468"/>
              <ns1:gd name="connsiteY8" fmla="*/ 2308048 h 8468215"/>
              <ns1:gd name="connsiteX9" fmla="*/ 16778 w 4889468"/>
              <ns1:gd name="connsiteY9" fmla="*/ 3540081 h 8468215"/>
              <ns1:gd name="connsiteX10" fmla="*/ 0 w 4889468"/>
              <ns1:gd name="connsiteY10" fmla="*/ 50684 h 8468215"/>
              <ns1:gd name="connsiteX0" fmla="*/ 16778 w 4889468"/>
              <ns1:gd name="connsiteY0" fmla="*/ 8417529 h 8417531"/>
              <ns1:gd name="connsiteX1" fmla="*/ 4872690 w 4889468"/>
              <ns1:gd name="connsiteY1" fmla="*/ 8417529 h 8417531"/>
              <ns1:gd name="connsiteX2" fmla="*/ 4872690 w 4889468"/>
              <ns1:gd name="connsiteY2" fmla="*/ 8417531 h 8417531"/>
              <ns1:gd name="connsiteX3" fmla="*/ 16778 w 4889468"/>
              <ns1:gd name="connsiteY3" fmla="*/ 8417531 h 8417531"/>
              <ns1:gd name="connsiteX4" fmla="*/ 16778 w 4889468"/>
              <ns1:gd name="connsiteY4" fmla="*/ 8417529 h 8417531"/>
              <ns1:gd name="connsiteX5" fmla="*/ 0 w 4889468"/>
              <ns1:gd name="connsiteY5" fmla="*/ 0 h 8417531"/>
              <ns1:gd name="connsiteX6" fmla="*/ 4889468 w 4889468"/>
              <ns1:gd name="connsiteY6" fmla="*/ 0 h 8417531"/>
              <ns1:gd name="connsiteX7" fmla="*/ 4872690 w 4889468"/>
              <ns1:gd name="connsiteY7" fmla="*/ 3489397 h 8417531"/>
              <ns1:gd name="connsiteX8" fmla="*/ 2444734 w 4889468"/>
              <ns1:gd name="connsiteY8" fmla="*/ 2257364 h 8417531"/>
              <ns1:gd name="connsiteX9" fmla="*/ 16778 w 4889468"/>
              <ns1:gd name="connsiteY9" fmla="*/ 3489397 h 8417531"/>
              <ns1:gd name="connsiteX10" fmla="*/ 0 w 4889468"/>
              <ns1:gd name="connsiteY10" fmla="*/ 0 h 8417531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89468" h="8417531">
                <ns1:moveTo>
                  <ns1:pt x="16778" y="8417529"/>
                </ns1:moveTo>
                <ns1:lnTo>
                  <ns1:pt x="4872690" y="8417529"/>
                </ns1:lnTo>
                <ns1:lnTo>
                  <ns1:pt x="4872690" y="8417531"/>
                </ns1:lnTo>
                <ns1:lnTo>
                  <ns1:pt x="16778" y="8417531"/>
                </ns1:lnTo>
                <ns1:lnTo>
                  <ns1:pt x="16778" y="8417529"/>
                </ns1:lnTo>
                <ns1:close/>
                <ns1:moveTo>
                  <ns1:pt x="0" y="0"/>
                </ns1:moveTo>
                <ns1:lnTo>
                  <ns1:pt x="4889468" y="0"/>
                </ns1:lnTo>
                <ns1:cubicBezTo>
                  <ns1:pt x="4883875" y="1180027"/>
                  <ns1:pt x="4878283" y="2309370"/>
                  <ns1:pt x="4872690" y="3489397"/>
                </ns1:cubicBezTo>
                <ns1:lnTo>
                  <ns1:pt x="2444734" y="2257364"/>
                </ns1:lnTo>
                <ns1:lnTo>
                  <ns1:pt x="16778" y="3489397"/>
                </ns1:lnTo>
                <ns1:cubicBezTo>
                  <ns1:pt x="16778" y="2084108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tx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2" name="TextBox 41">
            <ns1:extLst>
              <ns1:ext uri="{FF2B5EF4-FFF2-40B4-BE49-F238E27FC236}">
                <ns2:creationId id="{A01E455A-2DE5-AA6B-952A-5F99CA73916D}"/>
              </ns1:ext>
            </ns1:extLst>
          </ns0:cNvPr>
          <ns0:cNvSpPr txBox="1"/>
          <ns0:nvPr/>
        </ns0:nvSpPr>
        <ns0:spPr>
          <ns1:xfrm>
            <ns1:off x="651464" y="2082991"/>
            <ns1:ext cx="1873758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Managing spend leakage </ns1:t>
            </ns1:r>
          </ns1:p>
        </ns0:txBody>
      </ns0:sp>
      <ns0:sp>
        <ns0:nvSpPr>
          <ns0:cNvPr id="43" name="Freeform 1015">
            <ns1:extLst>
              <ns1:ext uri="{FF2B5EF4-FFF2-40B4-BE49-F238E27FC236}">
                <ns2:creationId id="{5222BCAB-8DAE-9ECC-55ED-CAF94FD73E96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1378174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4" name="Freeform 44">
            <ns1:extLst>
              <ns1:ext uri="{FF2B5EF4-FFF2-40B4-BE49-F238E27FC236}">
                <ns2:creationId id="{9D6AF1DB-D2A2-3A99-8911-3637D8BF1298}"/>
              </ns1:ext>
            </ns1:extLst>
          </ns0:cNvPr>
          <ns0:cNvSpPr/>
          <ns0:nvPr/>
        </ns0:nvSpPr>
        <ns0:spPr>
          <ns1:xfrm rot="10800000">
            <ns1:off x="2743326" y="2050435"/>
            <ns1:ext cx="1951577" cy="3096761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43364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43364 h 9144000"/>
              <ns1:gd name="connsiteX0" fmla="*/ 16778 w 4872690"/>
              <ns1:gd name="connsiteY0" fmla="*/ 8400634 h 8400636"/>
              <ns1:gd name="connsiteX1" fmla="*/ 4872690 w 4872690"/>
              <ns1:gd name="connsiteY1" fmla="*/ 8400634 h 8400636"/>
              <ns1:gd name="connsiteX2" fmla="*/ 4872690 w 4872690"/>
              <ns1:gd name="connsiteY2" fmla="*/ 8400636 h 8400636"/>
              <ns1:gd name="connsiteX3" fmla="*/ 16778 w 4872690"/>
              <ns1:gd name="connsiteY3" fmla="*/ 8400636 h 8400636"/>
              <ns1:gd name="connsiteX4" fmla="*/ 16778 w 4872690"/>
              <ns1:gd name="connsiteY4" fmla="*/ 8400634 h 8400636"/>
              <ns1:gd name="connsiteX5" fmla="*/ 0 w 4872690"/>
              <ns1:gd name="connsiteY5" fmla="*/ 0 h 8400636"/>
              <ns1:gd name="connsiteX6" fmla="*/ 4872690 w 4872690"/>
              <ns1:gd name="connsiteY6" fmla="*/ 33789 h 8400636"/>
              <ns1:gd name="connsiteX7" fmla="*/ 4872690 w 4872690"/>
              <ns1:gd name="connsiteY7" fmla="*/ 3472502 h 8400636"/>
              <ns1:gd name="connsiteX8" fmla="*/ 2444734 w 4872690"/>
              <ns1:gd name="connsiteY8" fmla="*/ 2240469 h 8400636"/>
              <ns1:gd name="connsiteX9" fmla="*/ 16778 w 4872690"/>
              <ns1:gd name="connsiteY9" fmla="*/ 3472502 h 8400636"/>
              <ns1:gd name="connsiteX10" fmla="*/ 0 w 4872690"/>
              <ns1:gd name="connsiteY10" fmla="*/ 0 h 8400636"/>
              <ns1:gd name="connsiteX0" fmla="*/ 16778 w 4906246"/>
              <ns1:gd name="connsiteY0" fmla="*/ 8400634 h 8400636"/>
              <ns1:gd name="connsiteX1" fmla="*/ 4872690 w 4906246"/>
              <ns1:gd name="connsiteY1" fmla="*/ 8400634 h 8400636"/>
              <ns1:gd name="connsiteX2" fmla="*/ 4872690 w 4906246"/>
              <ns1:gd name="connsiteY2" fmla="*/ 8400636 h 8400636"/>
              <ns1:gd name="connsiteX3" fmla="*/ 16778 w 4906246"/>
              <ns1:gd name="connsiteY3" fmla="*/ 8400636 h 8400636"/>
              <ns1:gd name="connsiteX4" fmla="*/ 16778 w 4906246"/>
              <ns1:gd name="connsiteY4" fmla="*/ 8400634 h 8400636"/>
              <ns1:gd name="connsiteX5" fmla="*/ 0 w 4906246"/>
              <ns1:gd name="connsiteY5" fmla="*/ 0 h 8400636"/>
              <ns1:gd name="connsiteX6" fmla="*/ 4906246 w 4906246"/>
              <ns1:gd name="connsiteY6" fmla="*/ 16895 h 8400636"/>
              <ns1:gd name="connsiteX7" fmla="*/ 4872690 w 4906246"/>
              <ns1:gd name="connsiteY7" fmla="*/ 3472502 h 8400636"/>
              <ns1:gd name="connsiteX8" fmla="*/ 2444734 w 4906246"/>
              <ns1:gd name="connsiteY8" fmla="*/ 2240469 h 8400636"/>
              <ns1:gd name="connsiteX9" fmla="*/ 16778 w 4906246"/>
              <ns1:gd name="connsiteY9" fmla="*/ 3472502 h 8400636"/>
              <ns1:gd name="connsiteX10" fmla="*/ 0 w 4906246"/>
              <ns1:gd name="connsiteY10" fmla="*/ 0 h 8400636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06246"/>
              <ns1:gd name="connsiteY0" fmla="*/ 8451318 h 8451320"/>
              <ns1:gd name="connsiteX1" fmla="*/ 4872690 w 4906246"/>
              <ns1:gd name="connsiteY1" fmla="*/ 8451318 h 8451320"/>
              <ns1:gd name="connsiteX2" fmla="*/ 4872690 w 4906246"/>
              <ns1:gd name="connsiteY2" fmla="*/ 8451320 h 8451320"/>
              <ns1:gd name="connsiteX3" fmla="*/ 16778 w 4906246"/>
              <ns1:gd name="connsiteY3" fmla="*/ 8451320 h 8451320"/>
              <ns1:gd name="connsiteX4" fmla="*/ 16778 w 4906246"/>
              <ns1:gd name="connsiteY4" fmla="*/ 8451318 h 8451320"/>
              <ns1:gd name="connsiteX5" fmla="*/ 0 w 4906246"/>
              <ns1:gd name="connsiteY5" fmla="*/ 50684 h 8451320"/>
              <ns1:gd name="connsiteX6" fmla="*/ 4906246 w 4906246"/>
              <ns1:gd name="connsiteY6" fmla="*/ 0 h 8451320"/>
              <ns1:gd name="connsiteX7" fmla="*/ 4872690 w 4906246"/>
              <ns1:gd name="connsiteY7" fmla="*/ 3523186 h 8451320"/>
              <ns1:gd name="connsiteX8" fmla="*/ 2444734 w 4906246"/>
              <ns1:gd name="connsiteY8" fmla="*/ 2291153 h 8451320"/>
              <ns1:gd name="connsiteX9" fmla="*/ 16778 w 4906246"/>
              <ns1:gd name="connsiteY9" fmla="*/ 3523186 h 8451320"/>
              <ns1:gd name="connsiteX10" fmla="*/ 0 w 4906246"/>
              <ns1:gd name="connsiteY10" fmla="*/ 50684 h 8451320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923024" h="8400636">
                <ns1:moveTo>
                  <ns1:pt x="16778" y="8400634"/>
                </ns1:moveTo>
                <ns1:lnTo>
                  <ns1:pt x="4872690" y="8400634"/>
                </ns1:lnTo>
                <ns1:lnTo>
                  <ns1:pt x="4872690" y="8400636"/>
                </ns1:lnTo>
                <ns1:lnTo>
                  <ns1:pt x="16778" y="8400636"/>
                </ns1:lnTo>
                <ns1:lnTo>
                  <ns1:pt x="16778" y="8400634"/>
                </ns1:lnTo>
                <ns1:close/>
                <ns1:moveTo>
                  <ns1:pt x="0" y="0"/>
                </ns1:moveTo>
                <ns1:lnTo>
                  <ns1:pt x="4923024" y="0"/>
                </ns1:lnTo>
                <ns1:lnTo>
                  <ns1:pt x="4872690" y="3472502"/>
                </ns1:lnTo>
                <ns1:lnTo>
                  <ns1:pt x="2444734" y="2240469"/>
                </ns1:lnTo>
                <ns1:lnTo>
                  <ns1:pt x="16778" y="3472502"/>
                </ns1:lnTo>
                <ns1:cubicBezTo>
                  <ns1:pt x="16778" y="2067213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accent1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6" name="TextBox 45">
            <ns1:extLst>
              <ns1:ext uri="{FF2B5EF4-FFF2-40B4-BE49-F238E27FC236}">
                <ns2:creationId id="{C093E2E9-4057-3AFE-50E4-C89A59C82461}"/>
              </ns1:ext>
            </ns1:extLst>
          </ns0:cNvPr>
          <ns0:cNvSpPr txBox="1"/>
          <ns0:nvPr/>
        </ns0:nvSpPr>
        <ns0:spPr>
          <ns1:xfrm>
            <ns1:off x="2813848" y="2082013"/>
            <ns1:ext cx="1869443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Finance query management &amp; reporting</ns1:t>
            </ns1:r>
          </ns1:p>
        </ns0:txBody>
      </ns0:sp>
      <ns0:sp>
        <ns0:nvSpPr>
          <ns0:cNvPr id="47" name="Freeform 1015">
            <ns1:extLst>
              <ns1:ext uri="{FF2B5EF4-FFF2-40B4-BE49-F238E27FC236}">
                <ns2:creationId id="{16EC12E5-48F2-89E2-C305-C96DCB49C49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3479545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8" name="Freeform 50">
            <ns1:extLst>
              <ns1:ext uri="{FF2B5EF4-FFF2-40B4-BE49-F238E27FC236}">
                <ns2:creationId id="{13C7AA69-72E1-AD20-DD7E-436E6E31F470}"/>
              </ns1:ext>
            </ns1:extLst>
          </ns0:cNvPr>
          <ns0:cNvSpPr/>
          <ns0:nvPr/>
        </ns0:nvSpPr>
        <ns0:spPr>
          <ns1:xfrm rot="10800000">
            <ns1:off x="4853592" y="2139161"/>
            <ns1:ext cx="1944972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0" name="TextBox 49">
            <ns1:extLst>
              <ns1:ext uri="{FF2B5EF4-FFF2-40B4-BE49-F238E27FC236}">
                <ns2:creationId id="{7B34D05C-D2DC-8FEC-1A30-2541B1BBDE4B}"/>
              </ns1:ext>
            </ns1:extLst>
          </ns0:cNvPr>
          <ns0:cNvSpPr txBox="1"/>
          <ns0:nvPr/>
        </ns0:nvSpPr>
        <ns0:spPr>
          <ns1:xfrm>
            <ns1:off x="4878040" y="1590252"/>
            <ns1:ext cx="1914319" cy="1323439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Debt collection administration processes</ns1:t>
            </ns1:r>
          </ns1:p>
        </ns0:txBody>
      </ns0:sp>
      <ns0:sp>
        <ns0:nvSpPr>
          <ns0:cNvPr id="51" name="Freeform 1015">
            <ns1:extLst>
              <ns1:ext uri="{FF2B5EF4-FFF2-40B4-BE49-F238E27FC236}">
                <ns2:creationId id="{063F48A3-FD39-6FB1-4A70-698D0FF8C694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5567863" y="1556836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3" name="Off-page Connector 9">
            <ns1:extLst>
              <ns1:ext uri="{FF2B5EF4-FFF2-40B4-BE49-F238E27FC236}">
                <ns2:creationId id="{A01973A7-1FA4-0C98-249C-23CD8984ED1A}"/>
              </ns1:ext>
            </ns1:extLst>
          </ns0:cNvPr>
          <ns0:cNvSpPr/>
          <ns0:nvPr/>
        </ns0:nvSpPr>
        <ns0:spPr>
          <ns1:xfrm>
            <ns1:off x="6941887" y="1903894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Slow processes due to poorly configured workflows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automation</ns1:t>
            </ns1:r>
          </ns1:p>
        </ns0:txBody>
      </ns0:sp>
      <ns0:sp>
        <ns0:nvSpPr>
          <ns0:cNvPr id="54" name="TextBox 53">
            <ns1:extLst>
              <ns1:ext uri="{FF2B5EF4-FFF2-40B4-BE49-F238E27FC236}">
                <ns2:creationId id="{69CD4A24-0FC5-F6C8-0A71-820A70E43CB1}"/>
              </ns1:ext>
            </ns1:extLst>
          </ns0:cNvPr>
          <ns0:cNvSpPr txBox="1"/>
          <ns0:nvPr/>
        </ns0:nvSpPr>
        <ns0:spPr>
          <ns1:xfrm>
            <ns1:off x="6780498" y="2083569"/>
            <ns1:ext cx="2231324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55" name="Freeform 1015">
            <ns1:extLst>
              <ns1:ext uri="{FF2B5EF4-FFF2-40B4-BE49-F238E27FC236}">
                <ns2:creationId id="{49379704-A7E9-6EF1-10D5-4FD212A90D8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7658956" y="1582040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6" name="Rectangle: Rounded Corners 55">
            <ns1:extLst>
              <ns1:ext uri="{FF2B5EF4-FFF2-40B4-BE49-F238E27FC236}">
                <ns2:creationId id="{D39ED94A-B4FD-84A0-6CF0-1C23682FB399}"/>
              </ns1:ext>
            </ns1:extLst>
          </ns0:cNvPr>
          <ns0:cNvSpPr/>
          <ns0:nvPr/>
        </ns0:nvSpPr>
        <ns0:spPr>
          <ns1:xfrm>
            <ns1:off x="651464" y="4986527"/>
            <ns1:ext cx="1917779" cy="558618"/>
          </ns1:xfrm>
          <ns1:prstGeom prst="roundRect">
            <ns1:avLst/>
          </ns1:prstGeom>
          <ns1:solidFill>
            <ns1:schemeClr val="tx2">
              <ns1:alpha val="26000"/>
            </ns1:schemeClr>
          </ns1:solidFill>
          <ns1:ln>
            <ns1:solidFill>
              <ns1:srgbClr val="F15D2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7" name="Rectangle: Rounded Corners 56">
            <ns1:extLst>
              <ns1:ext uri="{FF2B5EF4-FFF2-40B4-BE49-F238E27FC236}">
                <ns2:creationId id="{374261D7-47BE-80C9-627F-3124A46B03B6}"/>
              </ns1:ext>
            </ns1:extLst>
          </ns0:cNvPr>
          <ns0:cNvSpPr/>
          <ns0:nvPr/>
        </ns0:nvSpPr>
        <ns0:spPr>
          <ns1:xfrm>
            <ns1:off x="2743716" y="4999173"/>
            <ns1:ext cx="1953764" cy="545972"/>
          </ns1:xfrm>
          <ns1:prstGeom prst="roundRect">
            <ns1:avLst/>
          </ns1:prstGeom>
          <ns1:solidFill>
            <ns1:schemeClr val="accent1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61" name="TextBox 60">
            <ns1:extLst>
              <ns1:ext uri="{FF2B5EF4-FFF2-40B4-BE49-F238E27FC236}">
                <ns2:creationId id="{39DF4247-E50B-19D8-DDEA-15B91EFA84A9}"/>
              </ns1:ext>
            </ns1:extLst>
          </ns0:cNvPr>
          <ns0:cNvSpPr txBox="1"/>
          <ns0:nvPr/>
        </ns0:nvSpPr>
        <ns0:spPr>
          <ns1:xfrm>
            <ns1:off x="626295" y="4383297"/>
            <ns1:ext cx="1873758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Spend leakage could be costing you</ns1:t>
            </ns1:r>
          </ns1:p>
        </ns0:txBody>
      </ns0:sp>
      <ns0:sp>
        <ns0:nvSpPr>
          <ns0:cNvPr id="63" name="TextBox 62">
            <ns1:extLst>
              <ns1:ext uri="{FF2B5EF4-FFF2-40B4-BE49-F238E27FC236}">
                <ns2:creationId id="{95C09C31-B441-840E-A767-4F86861E1F2E}"/>
              </ns1:ext>
            </ns1:extLst>
          </ns0:cNvPr>
          <ns0:cNvSpPr txBox="1"/>
          <ns0:nvPr/>
        </ns0:nvSpPr>
        <ns0:spPr>
          <ns1:xfrm>
            <ns1:off x="2763794" y="4372605"/>
            <ns1:ext cx="1869690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finance reporting could be costing you</ns1:t>
            </ns1:r>
          </ns1:p>
        </ns0:txBody>
      </ns0:sp>
      <ns0:sp>
        <ns0:nvSpPr>
          <ns0:cNvPr id="65" name="TextBox 64">
            <ns1:extLst>
              <ns1:ext uri="{FF2B5EF4-FFF2-40B4-BE49-F238E27FC236}">
                <ns2:creationId id="{CCDBA8E2-2E49-D3DC-8F70-3EBC50517161}"/>
              </ns1:ext>
            </ns1:extLst>
          </ns0:cNvPr>
          <ns0:cNvSpPr txBox="1"/>
          <ns0:nvPr/>
        </ns0:nvSpPr>
        <ns0:spPr>
          <ns1:xfrm>
            <ns1:off x="4866179" y="4365181"/>
            <ns1:ext cx="1914319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Debt collection processes could be costing you</ns1:t>
            </ns1:r>
          </ns1:p>
        </ns0:txBody>
      </ns0:sp>
      <ns0:sp>
        <ns0:nvSpPr>
          <ns0:cNvPr id="67" name="TextBox 66">
            <ns1:extLst>
              <ns1:ext uri="{FF2B5EF4-FFF2-40B4-BE49-F238E27FC236}">
                <ns2:creationId id="{66DB37B9-37E7-B851-DABF-B428C6026ADB}"/>
              </ns1:ext>
            </ns1:extLst>
          </ns0:cNvPr>
          <ns0:cNvSpPr txBox="1"/>
          <ns0:nvPr/>
        </ns0:nvSpPr>
        <ns0:spPr>
          <ns1:xfrm>
            <ns1:off x="6952097" y="4521222"/>
            <ns1:ext cx="2424554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self-service and poor reporting could be costing you</ns1:t>
            </ns1:r>
          </ns1:p>
        </ns0:txBody>
      </ns0:sp>
      <ns0:sp>
        <ns0:nvSpPr>
          <ns0:cNvPr id="68" name="TextBox 67">
            <ns1:extLst>
              <ns1:ext uri="{FF2B5EF4-FFF2-40B4-BE49-F238E27FC236}">
                <ns2:creationId id="{C0EA8CB8-D6F8-2002-811C-82D845F0C462}"/>
              </ns1:ext>
            </ns1:extLst>
          </ns0:cNvPr>
          <ns0:cNvSpPr txBox="1"/>
          <ns0:nvPr/>
        </ns0:nvSpPr>
        <ns0:spPr>
          <ns1:xfrm>
            <ns1:off x="2736906" y="5110191"/>
            <ns1:ext cx="1905083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59,453</ns1:t>
            </ns1:r>
            <ns1:r>
              <ns1:rPr lang="en-GB" sz="24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69" name="TextBox 68">
            <ns1:extLst>
              <ns1:ext uri="{FF2B5EF4-FFF2-40B4-BE49-F238E27FC236}">
                <ns2:creationId id="{3C634A47-D927-FE8D-6324-130A75E52781}"/>
              </ns1:ext>
            </ns1:extLst>
          </ns0:cNvPr>
          <ns0:cNvSpPr txBox="1"/>
          <ns0:nvPr/>
        </ns0:nvSpPr>
        <ns0:spPr>
          <ns1:xfrm>
            <ns1:off x="4899707" y="5093095"/>
            <ns1:ext cx="1891272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25,153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59574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54866" y="5937956"/>
            <ns1:ext cx="10474787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COST OF DOING NOTHING: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787,585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</ns1:p>
        </ns0:txBody>
      </ns0:sp>
      <ns0:sp>
        <ns0:nvSpPr>
          <ns0:cNvPr id="73" name="TextBox 72">
            <ns1:extLst>
              <ns1:ext uri="{FF2B5EF4-FFF2-40B4-BE49-F238E27FC236}">
                <ns2:creationId id="{78369866-8BC6-33CD-42B1-8C4AEA93FDD2}"/>
              </ns1:ext>
            </ns1:extLst>
          </ns0:cNvPr>
          <ns0:cNvSpPr txBox="1"/>
          <ns0:nvPr/>
        </ns0:nvSpPr>
        <ns0:spPr>
          <ns1:xfrm>
            <ns1:off x="664160" y="5115340"/>
            <ns1:ext cx="1905083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10,500</ns1:t>
            </ns1:r>
            <ns1:r>
              <ns1:rPr lang="en-GB" sz="24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4" name="Freeform 50">
            <ns1:extLst>
              <ns1:ext uri="{FF2B5EF4-FFF2-40B4-BE49-F238E27FC236}">
                <ns2:creationId id="{9F9B2520-FD51-DC24-704C-0BB7BDAC0376}"/>
              </ns1:ext>
            </ns1:extLst>
          </ns0:cNvPr>
          <ns0:cNvSpPr/>
          <ns0:nvPr/>
        </ns0:nvSpPr>
        <ns0:spPr>
          <ns1:xfrm rot="10800000">
            <ns1:off x="6967424" y="2158009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" name="TextBox 4">
            <ns1:extLst>
              <ns1:ext uri="{FF2B5EF4-FFF2-40B4-BE49-F238E27FC236}">
                <ns2:creationId id="{02B73898-242B-B542-A13B-5A46CF540B50}"/>
              </ns1:ext>
            </ns1:extLst>
          </ns0:cNvPr>
          <ns0:cNvSpPr txBox="1"/>
          <ns0:nvPr/>
        </ns0:nvSpPr>
        <ns0:spPr>
          <ns1:xfrm>
            <ns1:off x="6983140" y="4381097"/>
            <ns1:ext cx="1914319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Invoicing and finance workflows could be costing you</ns1:t>
            </ns1:r>
          </ns1:p>
        </ns0:txBody>
      </ns0:sp>
      <ns0:sp>
        <ns0:nvSpPr>
          <ns0:cNvPr id="6" name="TextBox 5">
            <ns1:extLst>
              <ns1:ext uri="{FF2B5EF4-FFF2-40B4-BE49-F238E27FC236}">
                <ns2:creationId id="{17F0DF48-C88F-66C2-241D-A456E4C5498F}"/>
              </ns1:ext>
            </ns1:extLst>
          </ns0:cNvPr>
          <ns0:cNvSpPr txBox="1"/>
          <ns0:nvPr/>
        </ns0:nvSpPr>
        <ns0:spPr>
          <ns1:xfrm>
            <ns1:off x="7004485" y="5111942"/>
            <ns1:ext cx="1921948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2,831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10" name="Rectangle: Rounded Corners 9">
            <ns1:extLst>
              <ns1:ext uri="{FF2B5EF4-FFF2-40B4-BE49-F238E27FC236}">
                <ns2:creationId id="{01805B4A-2C0D-368E-E75D-FC2CDC15A66B}"/>
              </ns1:ext>
            </ns1:extLst>
          </ns0:cNvPr>
          <ns0:cNvSpPr/>
          <ns0:nvPr/>
        </ns0:nvSpPr>
        <ns0:spPr>
          <ns1:xfrm>
            <ns1:off x="9115214" y="5008615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1" name="Off-page Connector 9">
            <ns1:extLst>
              <ns1:ext uri="{FF2B5EF4-FFF2-40B4-BE49-F238E27FC236}">
                <ns2:creationId id="{CF4D6202-C07E-1976-8619-E66844709A39}"/>
              </ns1:ext>
            </ns1:extLst>
          </ns0:cNvPr>
          <ns0:cNvSpPr/>
          <ns0:nvPr/>
        </ns0:nvSpPr>
        <ns0:spPr>
          <ns1:xfrm>
            <ns1:off x="9098462" y="1889646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self-serve solutions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High risk of errors </ns1:t>
            </ns1:r>
          </ns1:p>
        </ns0:txBody>
      </ns0:sp>
      <ns0:sp>
        <ns0:nvSpPr>
          <ns0:cNvPr id="12" name="TextBox 11">
            <ns1:extLst>
              <ns1:ext uri="{FF2B5EF4-FFF2-40B4-BE49-F238E27FC236}">
                <ns2:creationId id="{7A466DEC-9423-B95B-0DAB-B91A852EC795}"/>
              </ns1:ext>
            </ns1:extLst>
          </ns0:cNvPr>
          <ns0:cNvSpPr txBox="1"/>
          <ns0:nvPr/>
        </ns0:nvSpPr>
        <ns0:spPr>
          <ns1:xfrm>
            <ns1:off x="9011822" y="2082316"/>
            <ns1:ext cx="2094684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Online expense management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13" name="Freeform 1015">
            <ns1:extLst>
              <ns1:ext uri="{FF2B5EF4-FFF2-40B4-BE49-F238E27FC236}">
                <ns2:creationId id="{2DFBB6BE-A3C1-C95A-4287-54102AC9E823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9718298" y="1567792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14" name="Freeform 50">
            <ns1:extLst>
              <ns1:ext uri="{FF2B5EF4-FFF2-40B4-BE49-F238E27FC236}">
                <ns2:creationId id="{37A97CCD-C015-E1E9-40B7-A97B59A03B2B}"/>
              </ns1:ext>
            </ns1:extLst>
          </ns0:cNvPr>
          <ns0:cNvSpPr/>
          <ns0:nvPr/>
        </ns0:nvSpPr>
        <ns0:spPr>
          <ns1:xfrm rot="10800000">
            <ns1:off x="9105893" y="2143761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15" name="TextBox 14">
            <ns1:extLst>
              <ns1:ext uri="{FF2B5EF4-FFF2-40B4-BE49-F238E27FC236}">
                <ns2:creationId id="{78087AEC-86F9-E8B2-C10B-A49DA1E431AE}"/>
              </ns1:ext>
            </ns1:extLst>
          </ns0:cNvPr>
          <ns0:cNvSpPr txBox="1"/>
          <ns0:nvPr/>
        </ns0:nvSpPr>
        <ns0:spPr>
          <ns1:xfrm>
            <ns1:off x="9135359" y="4351351"/>
            <ns1:ext cx="1914319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Expense management could be costing you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758C2988-077F-715B-4765-2E7B0D4C1F34}"/>
              </ns1:ext>
            </ns1:extLst>
          </ns0:cNvPr>
          <ns0:cNvSpPr txBox="1"/>
          <ns0:nvPr/>
        </ns0:nvSpPr>
        <ns0:spPr>
          <ns1:xfrm>
            <ns1:off x="9161060" y="5097694"/>
            <ns1:ext cx="1892974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350,000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</ns0:spTree>
    <ns0:extLst>
      <ns0:ext uri="{BB962C8B-B14F-4D97-AF65-F5344CB8AC3E}">
        <ns3:creationId val="653904327"/>
      </ns0:ext>
    </ns0:extLst>
  </ns0:cSld>
  <ns0:clrMapOvr>
    <ns1:masterClrMapping/>
  </ns0:clrMapOvr>
</ns0:sld>
</file>

<file path=ppt/slides/slide4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 xmlns:ns4="http://schemas.openxmlformats.org/drawingml/2006/chart" xmlns:ns5="http://schemas.openxmlformats.org/officeDocument/2006/relationships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4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ANNUAL COST OF DELAY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22" name="Text Placeholder 3">
            <ns1:extLst>
              <ns1:ext uri="{FF2B5EF4-FFF2-40B4-BE49-F238E27FC236}">
                <ns2:creationId id="{3288951C-C3BA-1397-36A8-DA901F93F551}"/>
              </ns1:ext>
            </ns1:extLst>
          </ns0:cNvPr>
          <ns0:cNvSpPr txBox="1">
            <ns1:spLocks/>
          </ns0:cNvSpPr>
          <ns0:nvPr/>
        </ns0:nvSpPr>
        <ns0:spPr>
          <ns1:xfrm>
            <ns1:off x="6180613" y="1415415"/>
            <ns1:ext cx="4638088" cy="289847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dirty="0">
                <ns1:latin typeface="Open Sans"/>
                <ns1:ea typeface="Open Sans"/>
                <ns1:cs typeface="Open Sans"/>
              </ns1:rPr>
              <ns1:t>PAIN POINTS</ns1:t>
            </ns1:r>
          </ns1:p>
        </ns0:txBody>
      </ns0:sp>
      <ns0:graphicFrame>
        <ns0:nvGraphicFramePr>
          <ns0:cNvPr id="4" name="Chart 9">
            <ns1:extLst>
              <ns1:ext uri="{FF2B5EF4-FFF2-40B4-BE49-F238E27FC236}">
                <ns2:creationId id="{10C12F1A-3D27-BB44-0AA3-8063AD7067AF}"/>
              </ns1:ext>
            </ns1:extLst>
          </ns0:cNvPr>
          <ns0:cNvGraphicFramePr>
            <ns1:graphicFrameLocks/>
          </ns0:cNvGraphicFramePr>
          <ns0:nvPr>
            <ns0:extLst>
              <ns0:ext uri="{D42A27DB-BD31-4B8C-83A1-F6EECF244321}">
                <ns3:modId val="1224071220"/>
              </ns0:ext>
            </ns0:extLst>
          </ns0:nvPr>
        </ns0:nvGraphicFramePr>
        <ns0:xfrm>
          <ns1:off x="695326" y="1392132"/>
          <ns1:ext cx="9923513" cy="4890682"/>
        </ns0:xfrm>
        <ns1:graphic>
          <ns1:graphicData uri="http://schemas.openxmlformats.org/drawingml/2006/chart">
            <ns4:chart ns5:id="rId3"/>
          </ns1:graphicData>
        </ns1:graphic>
      </ns0:graphicFrame>
    </ns0:spTree>
    <ns0:extLst>
      <ns0:ext uri="{BB962C8B-B14F-4D97-AF65-F5344CB8AC3E}">
        <ns3:creationId val="657890998"/>
      </ns0:ext>
    </ns0:extLst>
  </ns0:cSld>
  <ns0:clrMapOvr>
    <ns1:masterClrMapping/>
  </ns0:clrMapOvr>
</ns0:sld>
</file>

<file path=ppt/slides/slide5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5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ANNUAL COST OF DELAY: BREAKDOWN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7" name="Grup 6">
            <ns1:extLst>
              <ns1:ext uri="{FF2B5EF4-FFF2-40B4-BE49-F238E27FC236}">
                <ns2:creationId id="{E72E4256-2554-7606-4BB8-1A4EB42A3C3F}"/>
              </ns1:ext>
            </ns1:extLst>
          </ns0:cNvPr>
          <ns0:cNvGrpSpPr/>
          <ns0:nvPr/>
        </ns0:nvGrpSpPr>
        <ns0:grpSpPr>
          <ns1:xfrm>
            <ns1:off x="635504" y="1314683"/>
            <ns1:ext cx="2711169" cy="1400737"/>
            <ns1:chOff x="356496" y="683777"/>
            <ns1:chExt cx="3362632" cy="1483535"/>
          </ns1:xfrm>
        </ns0:grpSpPr>
        <ns0:sp>
          <ns0:nvSpPr>
            <ns0:cNvPr id="8" name="TextBox 41">
              <ns1:extLst>
                <ns1:ext uri="{FF2B5EF4-FFF2-40B4-BE49-F238E27FC236}">
                  <ns2:creationId id="{89CB6490-024D-FEBF-EAD0-A51F0F35D76D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6911E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b="1" i="0" dirty="0">
                  <ns1:solidFill>
                    <ns1:srgbClr val="F6911E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b="1" dirty="0" err="1">
                  <ns1:solidFill>
                    <ns1:srgbClr val="F6911E"/>
                  </ns1:solidFill>
                  <ns1:latin typeface="Montserrat SemiBold" panose="00000700000000000000" pitchFamily="2" charset="0"/>
                </ns1:rPr>
                <ns1:t> 92,120</ns1:t>
              </ns1:r>
              <ns1:endParaRPr lang="en-US" b="1" dirty="0">
                <ns1:solidFill>
                  <ns1:srgbClr val="F6911E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9" name="Metin kutusu 8">
              <ns1:extLst>
                <ns1:ext uri="{FF2B5EF4-FFF2-40B4-BE49-F238E27FC236}">
                  <ns2:creationId id="{EE85FBDC-BABC-F248-8681-65EF18EF6998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Purchase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Order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approvals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" name="Metin kutusu 9">
              <ns1:extLst>
                <ns1:ext uri="{FF2B5EF4-FFF2-40B4-BE49-F238E27FC236}">
                  <ns2:creationId id="{6980FC0E-F58B-A348-2F74-7B224E3D7B1F}"/>
                </ns1:ext>
              </ns1:extLst>
            </ns0:cNvPr>
            <ns0:cNvSpPr txBox="1"/>
            <ns0:nvPr/>
          </ns0:nvSpPr>
          <ns0:spPr>
            <ns1:xfrm>
              <ns1:off x="356496" y="1450180"/>
              <ns1:ext cx="3261775" cy="71713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Create efficient processes for successful and effective contract set up. Increase the transparency of processes while reducing administrative time and effort.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1" name="Grup 10">
            <ns1:extLst>
              <ns1:ext uri="{FF2B5EF4-FFF2-40B4-BE49-F238E27FC236}">
                <ns2:creationId id="{BD4E9316-210B-6140-C991-5C129D9D331E}"/>
              </ns1:ext>
            </ns1:extLst>
          </ns0:cNvPr>
          <ns0:cNvGrpSpPr/>
          <ns0:nvPr/>
        </ns0:nvGrpSpPr>
        <ns0:grpSpPr>
          <ns1:xfrm>
            <ns1:off x="3014142" y="1314683"/>
            <ns1:ext cx="2817024" cy="1528809"/>
            <ns1:chOff x="356496" y="683777"/>
            <ns1:chExt cx="3362632" cy="1619177"/>
          </ns1:xfrm>
        </ns0:grpSpPr>
        <ns0:sp>
          <ns0:nvSpPr>
            <ns0:cNvPr id="12" name="TextBox 41">
              <ns1:extLst>
                <ns1:ext uri="{FF2B5EF4-FFF2-40B4-BE49-F238E27FC236}">
                  <ns2:creationId id="{52B68483-C016-1183-7C3A-58DAD4464B43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5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616173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b="1" i="0" dirty="0">
                  <ns1:solidFill>
                    <ns1:srgbClr val="616173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b="1" dirty="0" err="1">
                  <ns1:solidFill>
                    <ns1:srgbClr val="616173"/>
                  </ns1:solidFill>
                  <ns1:latin typeface="Montserrat SemiBold" panose="00000700000000000000" pitchFamily="2" charset="0"/>
                </ns1:rPr>
                <ns1:t> 149,270</ns1:t>
              </ns1:r>
              <ns1:endParaRPr lang="en-US" b="1" dirty="0">
                <ns1:solidFill>
                  <ns1:srgbClr val="61617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3" name="Metin kutusu 12">
              <ns1:extLst>
                <ns1:ext uri="{FF2B5EF4-FFF2-40B4-BE49-F238E27FC236}">
                  <ns2:creationId id="{EBA561A9-37DE-5DBD-9330-3C9E836B05F4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 of supplier and purchase invoices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4" name="Metin kutusu 13">
              <ns1:extLst>
                <ns1:ext uri="{FF2B5EF4-FFF2-40B4-BE49-F238E27FC236}">
                  <ns2:creationId id="{956F6D13-34FF-3A69-0717-7E4B1A6B6F54}"/>
                </ns1:ext>
              </ns1:extLst>
            </ns0:cNvPr>
            <ns0:cNvSpPr txBox="1"/>
            <ns0:nvPr/>
          </ns0:nvSpPr>
          <ns0:spPr>
            <ns1:xfrm>
              <ns1:off x="356496" y="1430987"/>
              <ns1:ext cx="3261775" cy="87196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Automate activity, streamline approval and management flow, and capture rich data with our industry-leading, user-friendly contract lifecycle management software. Suitable for all contracts, basic or complex.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5" name="Grup 14">
            <ns1:extLst>
              <ns1:ext uri="{FF2B5EF4-FFF2-40B4-BE49-F238E27FC236}">
                <ns2:creationId id="{6754CF24-53B4-ACFA-8C9A-C5531ACCAA95}"/>
              </ns1:ext>
            </ns1:extLst>
          </ns0:cNvPr>
          <ns0:cNvGrpSpPr/>
          <ns0:nvPr/>
        </ns0:nvGrpSpPr>
        <ns0:grpSpPr>
          <ns1:xfrm>
            <ns1:off x="5922423" y="1162423"/>
            <ns1:ext cx="2711169" cy="1830692"/>
            <ns1:chOff x="356496" y="683777"/>
            <ns1:chExt cx="3362632" cy="1938903"/>
          </ns1:xfrm>
        </ns0:grpSpPr>
        <ns0:sp>
          <ns0:nvSpPr>
            <ns0:cNvPr id="16" name="TextBox 41">
              <ns1:extLst>
                <ns1:ext uri="{FF2B5EF4-FFF2-40B4-BE49-F238E27FC236}">
                  <ns2:creationId id="{A1D2571B-EDF1-FEBB-FEC1-BCD6C539AFC3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CB415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b="1" i="0" dirty="0">
                  <ns1:solidFill>
                    <ns1:srgbClr val="FCB41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b="1" dirty="0" err="1">
                  <ns1:solidFill>
                    <ns1:srgbClr val="FCB415"/>
                  </ns1:solidFill>
                  <ns1:latin typeface="Montserrat SemiBold" panose="00000700000000000000" pitchFamily="2" charset="0"/>
                </ns1:rPr>
                <ns1:t> 104,787</ns1:t>
              </ns1:r>
              <ns1:endParaRPr lang="en-US" b="1" dirty="0">
                <ns1:solidFill>
                  <ns1:srgbClr val="FCB415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7" name="Metin kutusu 16">
              <ns1:extLst>
                <ns1:ext uri="{FF2B5EF4-FFF2-40B4-BE49-F238E27FC236}">
                  <ns2:creationId id="{34712006-BEC8-170E-BD65-20B7129841BC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 query management and dashboard reporting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8" name="Metin kutusu 17">
              <ns1:extLst>
                <ns1:ext uri="{FF2B5EF4-FFF2-40B4-BE49-F238E27FC236}">
                  <ns2:creationId id="{2E12B00F-9F23-7C64-C270-A07D6ECB5521}"/>
                </ns1:ext>
              </ns1:extLst>
            </ns0:cNvPr>
            <ns0:cNvSpPr txBox="1"/>
            <ns0:nvPr/>
          </ns0:nvSpPr>
          <ns0:spPr>
            <ns1:xfrm>
              <ns1:off x="356496" y="1441042"/>
              <ns1:ext cx="3261775" cy="118163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Make due diligence and compliance reviews a seamless part of your procurement process. Get dynamic compliance profiles for each supplier, automated reviews and approvals prompts, and </ns1:t>
              </ns1:r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standardised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supplier data for thorough compliance management.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9" name="Grup 18">
            <ns1:extLst>
              <ns1:ext uri="{FF2B5EF4-FFF2-40B4-BE49-F238E27FC236}">
                <ns2:creationId id="{715E8B83-FA06-458B-4453-A2ED5D535AF5}"/>
              </ns1:ext>
            </ns1:extLst>
          </ns0:cNvPr>
          <ns0:cNvGrpSpPr/>
          <ns0:nvPr/>
        </ns0:nvGrpSpPr>
        <ns0:grpSpPr>
          <ns1:xfrm>
            <ns1:off x="8590478" y="1525401"/>
            <ns1:ext cx="2711169" cy="1397126"/>
            <ns1:chOff x="356496" y="683778"/>
            <ns1:chExt cx="3362632" cy="1479709"/>
          </ns1:xfrm>
        </ns0:grpSpPr>
        <ns0:sp>
          <ns0:nvSpPr>
            <ns0:cNvPr id="20" name="TextBox 41">
              <ns1:extLst>
                <ns1:ext uri="{FF2B5EF4-FFF2-40B4-BE49-F238E27FC236}">
                  <ns2:creationId id="{00A2952F-E137-3471-28F7-8DF28A974BB9}"/>
                </ns1:ext>
              </ns1:extLst>
            </ns0:cNvPr>
            <ns0:cNvSpPr txBox="1"/>
            <ns0:nvPr/>
          </ns0:nvSpPr>
          <ns0:spPr>
            <ns1:xfrm>
              <ns1:off x="356496" y="683778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40404C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b="1" i="0" dirty="0">
                  <ns1:solidFill>
                    <ns1:srgbClr val="40404C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b="1" dirty="0" err="1">
                  <ns1:solidFill>
                    <ns1:srgbClr val="40404C"/>
                  </ns1:solidFill>
                  <ns1:latin typeface="Montserrat SemiBold" panose="00000700000000000000" pitchFamily="2" charset="0"/>
                </ns1:rPr>
                <ns1:t> 3,327</ns1:t>
              </ns1:r>
              <ns1:endParaRPr lang="en-US" b="1" dirty="0">
                <ns1:solidFill>
                  <ns1:srgbClr val="40404C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21" name="Metin kutusu 20">
              <ns1:extLst>
                <ns1:ext uri="{FF2B5EF4-FFF2-40B4-BE49-F238E27FC236}">
                  <ns2:creationId id="{934C3982-85CC-2FF2-FCE0-3F34D4CCE190}"/>
                </ns1:ext>
              </ns1:extLst>
            </ns0:cNvPr>
            <ns0:cNvSpPr txBox="1"/>
            <ns0:nvPr/>
          </ns0:nvSpPr>
          <ns0:spPr>
            <ns1:xfrm>
              <ns1:off x="356496" y="1035613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Customer Invoicing &amp; Finance Workflow 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22" name="Metin kutusu 21">
              <ns1:extLst>
                <ns1:ext uri="{FF2B5EF4-FFF2-40B4-BE49-F238E27FC236}">
                  <ns2:creationId id="{2F2D6777-93BE-8EF8-10E9-FAF6B9340CEB}"/>
                </ns1:ext>
              </ns1:extLst>
            </ns0:cNvPr>
            <ns0:cNvSpPr txBox="1"/>
            <ns0:nvPr/>
          </ns0:nvSpPr>
          <ns0:spPr>
            <ns1:xfrm>
              <ns1:off x="356496" y="1446356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Mitigate third-party risk, keep data safe, and consistently monitor health using powerful insights to </ns1:t>
              </ns1:r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optimise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your supplier partnerships.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23" name="Grup 22">
            <ns1:extLst>
              <ns1:ext uri="{FF2B5EF4-FFF2-40B4-BE49-F238E27FC236}">
                <ns2:creationId id="{4B970CC6-DC2F-1EEF-7A57-5A8DA1628406}"/>
              </ns1:ext>
            </ns1:extLst>
          </ns0:cNvPr>
          <ns0:cNvGrpSpPr/>
          <ns0:nvPr/>
        </ns0:nvGrpSpPr>
        <ns0:grpSpPr>
          <ns1:xfrm>
            <ns1:off x="635504" y="3542099"/>
            <ns1:ext cx="2711169" cy="1429955"/>
            <ns1:chOff x="356496" y="683777"/>
            <ns1:chExt cx="3362632" cy="1514480"/>
          </ns1:xfrm>
        </ns0:grpSpPr>
        <ns0:sp>
          <ns0:nvSpPr>
            <ns0:cNvPr id="24" name="TextBox 41">
              <ns1:extLst>
                <ns1:ext uri="{FF2B5EF4-FFF2-40B4-BE49-F238E27FC236}">
                  <ns2:creationId id="{CBDA8DDE-0B16-88D9-85AF-369CE2CA640A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4C9ADB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b="1" i="0" dirty="0">
                  <ns1:solidFill>
                    <ns1:srgbClr val="4C9ADB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b="1" dirty="0" err="1">
                  <ns1:solidFill>
                    <ns1:srgbClr val="4C9ADB"/>
                  </ns1:solidFill>
                  <ns1:latin typeface="Montserrat SemiBold" panose="00000700000000000000" pitchFamily="2" charset="0"/>
                </ns1:rPr>
                <ns1:t> 378,350</ns1:t>
              </ns1:r>
              <ns1:endParaRPr lang="en-US" b="1" dirty="0">
                <ns1:solidFill>
                  <ns1:srgbClr val="4C9ADB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25" name="Metin kutusu 24">
              <ns1:extLst>
                <ns1:ext uri="{FF2B5EF4-FFF2-40B4-BE49-F238E27FC236}">
                  <ns2:creationId id="{05B41016-7E29-8B91-2492-98B03D5D449C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Onl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expense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26" name="Metin kutusu 25">
              <ns1:extLst>
                <ns1:ext uri="{FF2B5EF4-FFF2-40B4-BE49-F238E27FC236}">
                  <ns2:creationId id="{FA2C1F94-52BF-B0DD-AE22-9E11BC8FEEF8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87196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Enhance contract negotiation outcomes by leveraging data-driven insights and strategic planning. Achieve better terms and reduced risks with comprehensive analysis.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</ns0:spTree>
    <ns0:extLst>
      <ns0:ext uri="{BB962C8B-B14F-4D97-AF65-F5344CB8AC3E}">
        <ns3:creationId val="4177962054"/>
      </ns0:ext>
    </ns0:extLst>
  </ns0:cSld>
  <ns0:clrMapOvr>
    <ns1:masterClrMapping/>
  </ns0:clrMapOvr>
</ns0:sld>
</file>

<file path=ppt/slides/slide6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bg>
      <ns0:bgPr>
        <ns1:solidFill>
          <ns1:schemeClr val="bg1"/>
        </ns1:solidFill>
        <ns1:effectLst/>
      </ns0:bgPr>
    </ns0:bg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B31256D3-B27A-D9C6-DA8A-CF2A4073A004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6</ns1:t>
            </ns1:fld>
            <ns1:endParaRPr lang="en-US"/>
          </ns1:p>
        </ns0:txBody>
      </ns0:sp>
      <ns0:sp>
        <ns0:nvSpPr>
          <ns0:cNvPr id="22" name="Title 1">
            <ns1:extLst>
              <ns1:ext uri="{FF2B5EF4-FFF2-40B4-BE49-F238E27FC236}">
                <ns2:creationId id="{58357287-C1DF-758E-C692-66B6339E43F1}"/>
              </ns1:ext>
            </ns1:extLst>
          </ns0:cNvPr>
          <ns0:cNvSpPr txBox="1">
            <ns1:spLocks/>
          </ns0:cNvSpPr>
          <ns0:nvPr/>
        </ns0:nvSpPr>
        <ns0:spPr>
          <ns1:xfrm>
            <ns1:off x="2532063" y="2328182"/>
            <ns1:ext cx="7127875" cy="494318"/>
          </ns1:xfrm>
          <ns1:prstGeom prst="rect">
            <ns1:avLst/>
          </ns1:prstGeom>
        </ns0:spPr>
        <ns0:txBody>
          <ns1:bodyPr lIns="0" tIns="0" rIns="0" bIns="0"/>
          <ns1:lstStyle>
            <ns1:lvl1pPr algn="l" defTabSz="914400" rtl="0" eaLnBrk="1" latinLnBrk="0" hangingPunct="1">
              <ns1:lnSpc>
                <ns1:spcPct val="90000"/>
              </ns1:lnSpc>
              <ns1:spcBef>
                <ns1:spcPct val="0"/>
              </ns1:spcBef>
              <ns1:buNone/>
              <ns1:defRPr sz="2800" b="1" i="0" kern="1200">
                <ns1:solidFill>
                  <ns1:schemeClr val="tx1"/>
                </ns1:solidFill>
                <ns1:latin typeface="Montserrat SemiBold" pitchFamily="2" charset="77"/>
                <ns1:ea typeface="+mj-ea"/>
                <ns1:cs typeface="+mj-cs"/>
              </ns1:defRPr>
            </ns1:lvl1pPr>
          </ns1:lstStyle>
          <ns1:p>
            <ns1:pPr algn="ctr"/>
            <ns1:r>
              <ns1:rPr lang="en-US" sz="4000"/>
              <ns1:t>Connect with us</ns1:t>
            </ns1:r>
          </ns1:p>
        </ns0:txBody>
      </ns0:sp>
      <ns0:sp>
        <ns0:nvSpPr>
          <ns0:cNvPr id="7" name="TextBox 6">
            <ns1:extLst>
              <ns1:ext uri="{FF2B5EF4-FFF2-40B4-BE49-F238E27FC236}">
                <ns2:creationId id="{3582BB3E-BDED-0937-862C-B206BD0877B8}"/>
              </ns1:ext>
            </ns1:extLst>
          </ns0:cNvPr>
          <ns0:cNvSpPr txBox="1"/>
          <ns0:nvPr/>
        </ns0:nvSpPr>
        <ns0:spPr>
          <ns1:xfrm>
            <ns1:off x="1004079" y="5275906"/>
            <ns1:ext cx="9624689" cy="369332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marL="9017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Disclaimer </ns1:t>
            </ns1:r>
            <ns1:r>
              <ns1:rPr lang="en-GB" sz="900" dirty="0">
                <ns1:latin typeface="Open Sans"/>
                <ns1:ea typeface="Open Sans"/>
                <ns1:cs typeface="Open Sans"/>
              </ns1:rPr>
              <ns1:t>We hope these estimations can assist in purchasing decisions and surface value prospects could see. Details listed are provided in good faith, as a guide only, on an "as is" basis. </ns1:t>
            </ns1:r>
            <ns1:endParaRPr lang="en-GB" sz="900" dirty="0"/>
          </ns1:p>
        </ns0:txBody>
      </ns0:sp>
    </ns0:spTree>
    <ns0:extLst>
      <ns0:ext uri="{BB962C8B-B14F-4D97-AF65-F5344CB8AC3E}">
        <ns3:creationId val="3049836168"/>
      </ns0:ext>
    </ns0:extLst>
  </ns0:cSld>
  <ns0:clrMapOvr>
    <ns1:masterClrMapping/>
  </ns0:clrMapOvr>
</ns0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FC2ADAF580B8A648AEA7FF4A5F3D65E6" ma:contentTypeVersion="11" ma:contentTypeDescription="Yeni belge oluşturun." ma:contentTypeScope="" ma:versionID="56f870f08e2d08b2b10344f12fd261be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699557ddf8cd53ad766f89e119cd6fad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Resim Etiketleri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3.xml><?xml version="1.0" encoding="utf-8"?>
<ds:datastoreItem xmlns:ds="http://schemas.openxmlformats.org/officeDocument/2006/customXml" ds:itemID="{40976E10-D540-4F0D-B7ED-DE660C40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2202</TotalTime>
  <Words>521</Words>
  <Application>Microsoft Office PowerPoint</Application>
  <PresentationFormat>Geniş ekran</PresentationFormat>
  <Paragraphs>116</Paragraphs>
  <Slides>6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4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valclient: Value Business Case</vt:lpstr>
      <vt:lpstr>DOING NOTHING IS NOT AN OPTION</vt:lpstr>
      <vt:lpstr>DOING NOTHING IS NOT AN OPTION</vt:lpstr>
      <vt:lpstr>ANNUAL COST OF DELAY</vt:lpstr>
      <vt:lpstr>ANNUAL COST OF DELAY: BREAKDOWN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8</cp:revision>
  <dcterms:created xsi:type="dcterms:W3CDTF">2024-07-05T15:05:35Z</dcterms:created>
  <dcterms:modified xsi:type="dcterms:W3CDTF">2024-09-27T11:48:24Z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