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9" r:id="rId5"/>
    <p:sldId id="469" r:id="rId6"/>
    <p:sldId id="458" r:id="rId7"/>
    <p:sldId id="463" r:id="rId8"/>
    <p:sldId id="461" r:id="rId9"/>
    <p:sldId id="462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1111"/>
    <a:srgbClr val="611111"/>
    <a:srgbClr val="411111"/>
    <a:srgbClr val="F6911E"/>
    <a:srgbClr val="616173"/>
    <a:srgbClr val="F15D22"/>
    <a:srgbClr val="E23F13"/>
    <a:srgbClr val="FFFFFF"/>
    <a:srgbClr val="F0F0F5"/>
    <a:srgbClr val="FAF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92873691752104E-2"/>
          <c:y val="5.9076535643188516E-2"/>
          <c:w val="0.97350712630824787"/>
          <c:h val="0.8873822854505512"/>
        </c:manualLayout>
      </c:layout>
      <c:doughnutChart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0-47CD-98E2-86E73D340BB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0-47CD-98E2-86E73D340BB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0-47CD-98E2-86E73D340BBC}"/>
              </c:ext>
            </c:extLst>
          </c:dPt>
          <c:dPt>
            <c:idx val="3"/>
            <c:bubble3D val="0"/>
            <c:spPr>
              <a:solidFill>
                <a:srgbClr val="F15D2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0-47CD-98E2-86E73D340BBC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0-47CD-98E2-86E73D340BBC}"/>
              </c:ext>
            </c:extLst>
          </c:dPt>
          <c:dPt>
            <c:idx val="5"/>
            <c:bubble3D val="0"/>
            <c:spPr>
              <a:solidFill>
                <a:srgbClr val="6161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0-47CD-98E2-86E73D340BBC}"/>
              </c:ext>
            </c:extLst>
          </c:dPt>
          <c:dPt>
            <c:idx val="6"/>
            <c:bubble3D val="0"/>
            <c:spPr>
              <a:solidFill>
                <a:srgbClr val="F6911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0-47CD-98E2-86E73D340BBC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0-47CD-98E2-86E73D340BBC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0-47CD-98E2-86E73D340BBC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A0-47CD-98E2-86E73D340B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44463</c:v>
                </c:pt>
                <c:pt idx="4">
                  <c:v>0</c:v>
                </c:pt>
                <c:pt idx="5">
                  <c:v>31213</c:v>
                </c:pt>
                <c:pt idx="6">
                  <c:v>14085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A0-47CD-98E2-86E73D340B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0EFE9-096E-BBE2-A861-3B2CBDD0D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31EBB-AEE4-5562-DD18-1BCAFA7A6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555F35-4F50-4B42-9383-54F233E75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E2750-CAE7-D875-4982-5F13F4AD7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3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pic>
        <p:nvPicPr>
          <p:cNvPr id="5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9769A006-7D4C-3622-615D-0FFB61677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D8F68906-605C-3FF6-1BA8-92499D8263F5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5">
            <a:extLst>
              <a:ext uri="{FF2B5EF4-FFF2-40B4-BE49-F238E27FC236}">
                <a16:creationId xmlns:a16="http://schemas.microsoft.com/office/drawing/2014/main" id="{42813B21-ECAE-947F-606D-60D60C1BF26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7">
            <a:extLst>
              <a:ext uri="{FF2B5EF4-FFF2-40B4-BE49-F238E27FC236}">
                <a16:creationId xmlns:a16="http://schemas.microsoft.com/office/drawing/2014/main" id="{8080BF7A-248F-4E25-D40B-593931D686C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D4F567F-3158-CCD5-47E3-F748C1A2BABD}"/>
              </a:ext>
            </a:extLst>
          </p:cNvPr>
          <p:cNvSpPr txBox="1">
            <a:spLocks/>
          </p:cNvSpPr>
          <p:nvPr/>
        </p:nvSpPr>
        <p:spPr>
          <a:xfrm>
            <a:off x="635850" y="1918010"/>
            <a:ext cx="5408109" cy="269447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latin typeface="Montserrat SemiBold"/>
              </a:rPr>
              <a:t>Accelerating your success through cutting-edge software</a:t>
            </a:r>
            <a:endParaRPr lang="en-GB" sz="4400" b="1" dirty="0">
              <a:latin typeface="Montserrat SemiBold"/>
            </a:endParaRP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6DF3A384-B859-29F7-8BD0-A52C25DD2594}"/>
              </a:ext>
            </a:extLst>
          </p:cNvPr>
          <p:cNvSpPr>
            <a:spLocks noGrp="1"/>
          </p:cNvSpPr>
          <p:nvPr/>
        </p:nvSpPr>
        <p:spPr>
          <a:xfrm>
            <a:off x="639569" y="4836642"/>
            <a:ext cx="5292725" cy="6236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Value Business Case</a:t>
            </a:r>
          </a:p>
          <a:p>
            <a:r>
              <a:rPr lang="en-US" dirty="0"/>
              <a:t>Submission ID: </a:t>
            </a:r>
            <a:r>
              <a:rPr lang="tr-TR" dirty="0" err="1"/>
              <a:t>valsubmissionid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DD09D-F853-3F2A-D875-7E49493B8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1C9D4F-EC49-1758-DD74-31CD557B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1647" y="6242050"/>
            <a:ext cx="390053" cy="365125"/>
          </a:xfrm>
        </p:spPr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97937-A739-9491-BEF1-2E7AEA1C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>
            <a:normAutofit/>
          </a:bodyPr>
          <a:lstStyle/>
          <a:p>
            <a:r>
              <a:rPr lang="en-US" dirty="0"/>
              <a:t>Understanding our estimated savings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21D78B2-6198-0CDA-5459-8B070E1E9A21}"/>
              </a:ext>
            </a:extLst>
          </p:cNvPr>
          <p:cNvSpPr txBox="1">
            <a:spLocks/>
          </p:cNvSpPr>
          <p:nvPr/>
        </p:nvSpPr>
        <p:spPr>
          <a:xfrm>
            <a:off x="598832" y="1495751"/>
            <a:ext cx="4638088" cy="23718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endParaRPr lang="en-GB" sz="2800" b="1" dirty="0">
              <a:solidFill>
                <a:srgbClr val="FF66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49A1AD1-AFF3-C642-26B3-A68C5076E7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312" y="1234520"/>
            <a:ext cx="4760569" cy="5052508"/>
          </a:xfrm>
        </p:spPr>
        <p:txBody>
          <a:bodyPr vert="horz" lIns="0" tIns="0" rIns="0" bIns="0" rtlCol="0" anchor="t">
            <a:noAutofit/>
          </a:bodyPr>
          <a:lstStyle/>
          <a:p>
            <a:pPr marL="89535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By reviewing your pain points, and your current solutions and processes, we’ve created a tailored value proposal based on your business’s circumstances. </a:t>
            </a:r>
            <a:endParaRPr lang="en-US" sz="1400" dirty="0"/>
          </a:p>
          <a:p>
            <a:pPr marL="89535" indent="0">
              <a:buNone/>
            </a:pPr>
            <a:r>
              <a:rPr lang="en-US" sz="1400" dirty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The efficiency projections presented in this report are based on a combination of industry benchmarks and data from similar customers who have experienced improvements using our solution. </a:t>
            </a:r>
          </a:p>
          <a:p>
            <a:pPr marL="89535" indent="0">
              <a:buNone/>
            </a:pPr>
            <a:r>
              <a:rPr lang="en-US" sz="1400" dirty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This assessment is a starting point for further discussions, highlighting potential value which can be achieved. </a:t>
            </a:r>
            <a:r>
              <a:rPr lang="en-GB" sz="1400" dirty="0">
                <a:solidFill>
                  <a:schemeClr val="tx2"/>
                </a:solidFill>
                <a:latin typeface="Open Sans"/>
                <a:ea typeface="Open Sans"/>
                <a:cs typeface="Open Sans"/>
              </a:rPr>
              <a:t>We also hope these discussions help set the foundation for tracking real value delivered.</a:t>
            </a:r>
          </a:p>
          <a:p>
            <a:pPr marL="89535" indent="0" rtl="0">
              <a:lnSpc>
                <a:spcPct val="110000"/>
              </a:lnSpc>
              <a:buNone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About OneAdvanced</a:t>
            </a:r>
          </a:p>
          <a:p>
            <a:pPr marL="89535" indent="0">
              <a:lnSpc>
                <a:spcPct val="110000"/>
              </a:lnSpc>
              <a:buNone/>
            </a:pPr>
            <a:r>
              <a:rPr lang="en-GB" sz="1200" dirty="0">
                <a:solidFill>
                  <a:srgbClr val="8A8A9D"/>
                </a:solidFill>
                <a:latin typeface="Open Sans"/>
                <a:ea typeface="Open Sans"/>
                <a:cs typeface="Open Sans"/>
              </a:rPr>
              <a:t>OneAdvanced is a leading provider of sector-focussed SaaS software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. We are focused on helping your key people deliver better and faster outcomes. Growing your revenue, managing cost and reducing risk. All delivered on a seamless platform built for scalability, security and connectedness.</a:t>
            </a:r>
            <a:endParaRPr lang="en-GB" sz="1200" b="1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89535" indent="0">
              <a:buNone/>
            </a:pPr>
            <a:endParaRPr lang="en-GB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15F0F-594D-F73B-1029-83203EB6646B}"/>
              </a:ext>
            </a:extLst>
          </p:cNvPr>
          <p:cNvSpPr txBox="1"/>
          <p:nvPr/>
        </p:nvSpPr>
        <p:spPr>
          <a:xfrm>
            <a:off x="5674260" y="1231827"/>
            <a:ext cx="5627387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dirty="0">
                <a:solidFill>
                  <a:srgbClr val="FF6600"/>
                </a:solidFill>
                <a:latin typeface="Montserrat SemiBold"/>
                <a:ea typeface="Open Sans"/>
                <a:cs typeface="Open Sans"/>
              </a:rPr>
              <a:t>Uncover the long-term value our products can offer</a:t>
            </a:r>
            <a:endParaRPr lang="en-US" dirty="0">
              <a:solidFill>
                <a:srgbClr val="25252C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803B08-808B-C76B-AEAB-37E8DEB8D1E1}"/>
              </a:ext>
            </a:extLst>
          </p:cNvPr>
          <p:cNvSpPr/>
          <p:nvPr/>
        </p:nvSpPr>
        <p:spPr>
          <a:xfrm>
            <a:off x="5730016" y="2643243"/>
            <a:ext cx="5539899" cy="8457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9C7A17-045E-0221-7A7E-D7FF4643F7F0}"/>
              </a:ext>
            </a:extLst>
          </p:cNvPr>
          <p:cNvSpPr/>
          <p:nvPr/>
        </p:nvSpPr>
        <p:spPr>
          <a:xfrm>
            <a:off x="5758031" y="3758595"/>
            <a:ext cx="5539899" cy="8213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BE040-ABCE-CBF1-8E6D-9AD889503327}"/>
              </a:ext>
            </a:extLst>
          </p:cNvPr>
          <p:cNvSpPr txBox="1"/>
          <p:nvPr/>
        </p:nvSpPr>
        <p:spPr>
          <a:xfrm>
            <a:off x="6141824" y="3050104"/>
            <a:ext cx="89768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b="1" dirty="0">
                <a:latin typeface="Montserrat" pitchFamily="2" charset="7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FC61C0-DF28-3146-D7F7-7F480F82070A}"/>
              </a:ext>
            </a:extLst>
          </p:cNvPr>
          <p:cNvSpPr txBox="1"/>
          <p:nvPr/>
        </p:nvSpPr>
        <p:spPr>
          <a:xfrm>
            <a:off x="6106848" y="4192677"/>
            <a:ext cx="136256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b="1" dirty="0">
                <a:latin typeface="Montserrat" pitchFamily="2" charset="77"/>
              </a:rPr>
              <a:t>2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9A42E9D-63E5-70B3-4666-08CD5745788F}"/>
              </a:ext>
            </a:extLst>
          </p:cNvPr>
          <p:cNvSpPr txBox="1">
            <a:spLocks/>
          </p:cNvSpPr>
          <p:nvPr/>
        </p:nvSpPr>
        <p:spPr>
          <a:xfrm>
            <a:off x="6500462" y="2815317"/>
            <a:ext cx="4649104" cy="6175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1400" dirty="0"/>
              <a:t>Run through our self assessment value calculator</a:t>
            </a:r>
            <a:endParaRPr lang="en-GB" sz="1050" dirty="0">
              <a:solidFill>
                <a:schemeClr val="tx1">
                  <a:lumMod val="50000"/>
                  <a:lumOff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200" b="0" dirty="0">
                <a:solidFill>
                  <a:srgbClr val="25252C"/>
                </a:solidFill>
                <a:latin typeface="+mn-lt"/>
                <a:ea typeface="+mn-ea"/>
                <a:cs typeface="+mn-cs"/>
              </a:rPr>
              <a:t>Our self serve value calculators are designed to give a quick overview of product returns</a:t>
            </a:r>
            <a:endParaRPr lang="en-US" sz="1200" b="0" dirty="0">
              <a:solidFill>
                <a:srgbClr val="2525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0767210A-7AB6-7464-9DB9-0EFA134ABE4A}"/>
              </a:ext>
            </a:extLst>
          </p:cNvPr>
          <p:cNvSpPr txBox="1">
            <a:spLocks/>
          </p:cNvSpPr>
          <p:nvPr/>
        </p:nvSpPr>
        <p:spPr>
          <a:xfrm>
            <a:off x="6500463" y="3941599"/>
            <a:ext cx="4680836" cy="5280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1400" dirty="0"/>
              <a:t>Download your value business case </a:t>
            </a:r>
          </a:p>
          <a:p>
            <a:r>
              <a:rPr lang="en-GB" sz="1200" b="0" dirty="0">
                <a:solidFill>
                  <a:srgbClr val="25252C"/>
                </a:solidFill>
                <a:latin typeface="+mn-lt"/>
                <a:ea typeface="+mn-ea"/>
                <a:cs typeface="+mn-cs"/>
              </a:rPr>
              <a:t>Download your value report and review your potential value returns with your wider team</a:t>
            </a:r>
            <a:endParaRPr lang="en-US" sz="1200" b="0" dirty="0">
              <a:solidFill>
                <a:srgbClr val="2525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Diagonal Stripe 22">
            <a:extLst>
              <a:ext uri="{FF2B5EF4-FFF2-40B4-BE49-F238E27FC236}">
                <a16:creationId xmlns:a16="http://schemas.microsoft.com/office/drawing/2014/main" id="{758AD2FE-2939-661E-5B76-C81581F0038A}"/>
              </a:ext>
            </a:extLst>
          </p:cNvPr>
          <p:cNvSpPr/>
          <p:nvPr/>
        </p:nvSpPr>
        <p:spPr>
          <a:xfrm>
            <a:off x="5705992" y="2597523"/>
            <a:ext cx="880947" cy="825190"/>
          </a:xfrm>
          <a:prstGeom prst="diagStripe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66C48-39B0-057C-3595-F2335F964A85}"/>
              </a:ext>
            </a:extLst>
          </p:cNvPr>
          <p:cNvSpPr txBox="1"/>
          <p:nvPr/>
        </p:nvSpPr>
        <p:spPr>
          <a:xfrm rot="18994118">
            <a:off x="5790080" y="2852886"/>
            <a:ext cx="524182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chemeClr val="bg1"/>
                </a:solidFill>
                <a:latin typeface="Montserrat" pitchFamily="2" charset="77"/>
              </a:rPr>
              <a:t>Complete</a:t>
            </a:r>
          </a:p>
        </p:txBody>
      </p:sp>
      <p:sp>
        <p:nvSpPr>
          <p:cNvPr id="25" name="Diagonal Stripe 24">
            <a:extLst>
              <a:ext uri="{FF2B5EF4-FFF2-40B4-BE49-F238E27FC236}">
                <a16:creationId xmlns:a16="http://schemas.microsoft.com/office/drawing/2014/main" id="{4BD6EA59-CCBE-DD2D-7F60-A8B89D34EA32}"/>
              </a:ext>
            </a:extLst>
          </p:cNvPr>
          <p:cNvSpPr/>
          <p:nvPr/>
        </p:nvSpPr>
        <p:spPr>
          <a:xfrm>
            <a:off x="5702275" y="3713987"/>
            <a:ext cx="880947" cy="825190"/>
          </a:xfrm>
          <a:prstGeom prst="diagStripe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DB1257-5D19-3EE6-AD04-791E5AC72BF8}"/>
              </a:ext>
            </a:extLst>
          </p:cNvPr>
          <p:cNvSpPr txBox="1"/>
          <p:nvPr/>
        </p:nvSpPr>
        <p:spPr>
          <a:xfrm rot="18994118">
            <a:off x="5786363" y="3969350"/>
            <a:ext cx="524182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chemeClr val="bg1"/>
                </a:solidFill>
                <a:latin typeface="Montserrat" pitchFamily="2" charset="77"/>
              </a:rPr>
              <a:t>Complete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E09C2B-6903-74A1-A2A9-3996929C4C73}"/>
              </a:ext>
            </a:extLst>
          </p:cNvPr>
          <p:cNvSpPr/>
          <p:nvPr/>
        </p:nvSpPr>
        <p:spPr>
          <a:xfrm>
            <a:off x="5730016" y="4854193"/>
            <a:ext cx="5539899" cy="926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E1012-7804-321B-AA22-5C51B3FE361C}"/>
              </a:ext>
            </a:extLst>
          </p:cNvPr>
          <p:cNvSpPr txBox="1"/>
          <p:nvPr/>
        </p:nvSpPr>
        <p:spPr>
          <a:xfrm>
            <a:off x="6096000" y="5313555"/>
            <a:ext cx="136256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b="1" dirty="0">
                <a:latin typeface="Montserrat" pitchFamily="2" charset="77"/>
              </a:rPr>
              <a:t>3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4C09452-5741-F680-3967-D9DC5AFB3E04}"/>
              </a:ext>
            </a:extLst>
          </p:cNvPr>
          <p:cNvSpPr txBox="1">
            <a:spLocks/>
          </p:cNvSpPr>
          <p:nvPr/>
        </p:nvSpPr>
        <p:spPr>
          <a:xfrm>
            <a:off x="6500463" y="4973549"/>
            <a:ext cx="4680836" cy="737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1400" dirty="0"/>
              <a:t>Book a full value assessment with a dedicated Sales or Account Manager</a:t>
            </a:r>
          </a:p>
          <a:p>
            <a:r>
              <a:rPr lang="en-GB" sz="1200" b="0" dirty="0">
                <a:solidFill>
                  <a:srgbClr val="25252C"/>
                </a:solidFill>
                <a:latin typeface="+mn-lt"/>
                <a:ea typeface="+mn-ea"/>
                <a:cs typeface="+mn-cs"/>
              </a:rPr>
              <a:t>Together we can review your business requirements, and look at the full range of support our products can offer </a:t>
            </a:r>
            <a:endParaRPr lang="en-US" sz="1200" b="0" dirty="0">
              <a:solidFill>
                <a:srgbClr val="25252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Diagonal Stripe 11">
            <a:extLst>
              <a:ext uri="{FF2B5EF4-FFF2-40B4-BE49-F238E27FC236}">
                <a16:creationId xmlns:a16="http://schemas.microsoft.com/office/drawing/2014/main" id="{D898935D-D781-FB74-4512-3ABED433959D}"/>
              </a:ext>
            </a:extLst>
          </p:cNvPr>
          <p:cNvSpPr/>
          <p:nvPr/>
        </p:nvSpPr>
        <p:spPr>
          <a:xfrm>
            <a:off x="5674260" y="4809585"/>
            <a:ext cx="880947" cy="825190"/>
          </a:xfrm>
          <a:prstGeom prst="diagStrip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FD13C-0FBC-BE9D-3EBF-0A0F6B535DFA}"/>
              </a:ext>
            </a:extLst>
          </p:cNvPr>
          <p:cNvSpPr txBox="1"/>
          <p:nvPr/>
        </p:nvSpPr>
        <p:spPr>
          <a:xfrm rot="18994118">
            <a:off x="5748730" y="5064948"/>
            <a:ext cx="543418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chemeClr val="bg1"/>
                </a:solidFill>
                <a:latin typeface="Montserrat" pitchFamily="2" charset="77"/>
              </a:rPr>
              <a:t>Book now</a:t>
            </a:r>
          </a:p>
        </p:txBody>
      </p:sp>
    </p:spTree>
    <p:extLst>
      <p:ext uri="{BB962C8B-B14F-4D97-AF65-F5344CB8AC3E}">
        <p14:creationId xmlns:p14="http://schemas.microsoft.com/office/powerpoint/2010/main" val="24175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25E84DF7-F74A-68A0-71AD-C714787E6F2C}"/>
              </a:ext>
            </a:extLst>
          </p:cNvPr>
          <p:cNvGrpSpPr/>
          <p:nvPr/>
        </p:nvGrpSpPr>
        <p:grpSpPr>
          <a:xfrm>
            <a:off x="5161620" y="1859365"/>
            <a:ext cx="1954155" cy="3641251"/>
            <a:chOff x="717877" y="1903894"/>
            <a:chExt cx="1954155" cy="3641251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741996" y="1903894"/>
              <a:ext cx="1930036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717877" y="2050435"/>
              <a:ext cx="1951577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788399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718267" y="4999173"/>
              <a:ext cx="1953764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738345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731282" y="5141952"/>
              <a:ext cx="190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2CC8DEE5-26D6-A15C-CB5C-661C8D83F5AF}"/>
              </a:ext>
            </a:extLst>
          </p:cNvPr>
          <p:cNvGrpSpPr/>
          <p:nvPr/>
        </p:nvGrpSpPr>
        <p:grpSpPr>
          <a:xfrm>
            <a:off x="7743855" y="1541816"/>
            <a:ext cx="1946626" cy="3957914"/>
            <a:chOff x="7316241" y="1541816"/>
            <a:chExt cx="1946626" cy="3957914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3D309B6B-7791-6CF2-0569-C70256165209}"/>
                </a:ext>
              </a:extLst>
            </p:cNvPr>
            <p:cNvGrpSpPr/>
            <p:nvPr/>
          </p:nvGrpSpPr>
          <p:grpSpPr>
            <a:xfrm>
              <a:off x="7316241" y="1541816"/>
              <a:ext cx="1946626" cy="3957914"/>
              <a:chOff x="4961745" y="1590252"/>
              <a:chExt cx="1946626" cy="3957914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83145D9-A5D5-4A29-9000-3FD97569E5F5}"/>
                  </a:ext>
                </a:extLst>
              </p:cNvPr>
              <p:cNvSpPr/>
              <p:nvPr/>
            </p:nvSpPr>
            <p:spPr>
              <a:xfrm>
                <a:off x="4970154" y="4999173"/>
                <a:ext cx="1930036" cy="548993"/>
              </a:xfrm>
              <a:prstGeom prst="roundRect">
                <a:avLst/>
              </a:prstGeom>
              <a:solidFill>
                <a:schemeClr val="accent2">
                  <a:alpha val="26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ff-page Connector 9">
                <a:extLst>
                  <a:ext uri="{FF2B5EF4-FFF2-40B4-BE49-F238E27FC236}">
                    <a16:creationId xmlns:a16="http://schemas.microsoft.com/office/drawing/2014/main" id="{A97AE63F-0C53-AB7A-E6A8-5650E994B32B}"/>
                  </a:ext>
                </a:extLst>
              </p:cNvPr>
              <p:cNvSpPr/>
              <p:nvPr/>
            </p:nvSpPr>
            <p:spPr>
              <a:xfrm>
                <a:off x="4978335" y="1903894"/>
                <a:ext cx="1930036" cy="2548563"/>
              </a:xfrm>
              <a:prstGeom prst="roundRect">
                <a:avLst/>
              </a:prstGeom>
              <a:solidFill>
                <a:schemeClr val="accent4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Inefficient processes </a:t>
                </a: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Lack of self-serve solutions</a:t>
                </a:r>
              </a:p>
            </p:txBody>
          </p:sp>
          <p:sp>
            <p:nvSpPr>
              <p:cNvPr id="48" name="Freeform 50">
                <a:extLst>
                  <a:ext uri="{FF2B5EF4-FFF2-40B4-BE49-F238E27FC236}">
                    <a16:creationId xmlns:a16="http://schemas.microsoft.com/office/drawing/2014/main" id="{13C7AA69-72E1-AD20-DD7E-436E6E31F470}"/>
                  </a:ext>
                </a:extLst>
              </p:cNvPr>
              <p:cNvSpPr/>
              <p:nvPr/>
            </p:nvSpPr>
            <p:spPr>
              <a:xfrm rot="10800000">
                <a:off x="4961745" y="2139161"/>
                <a:ext cx="1944972" cy="2971025"/>
              </a:xfrm>
              <a:custGeom>
                <a:avLst/>
                <a:gdLst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0 h 9144000"/>
                  <a:gd name="connsiteX5" fmla="*/ 4855912 w 4855912"/>
                  <a:gd name="connsiteY5" fmla="*/ 0 h 9144000"/>
                  <a:gd name="connsiteX6" fmla="*/ 4855912 w 4855912"/>
                  <a:gd name="connsiteY6" fmla="*/ 4215866 h 9144000"/>
                  <a:gd name="connsiteX7" fmla="*/ 2427956 w 4855912"/>
                  <a:gd name="connsiteY7" fmla="*/ 2983833 h 9144000"/>
                  <a:gd name="connsiteX8" fmla="*/ 0 w 4855912"/>
                  <a:gd name="connsiteY8" fmla="*/ 4215866 h 9144000"/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9143998 h 9144000"/>
                  <a:gd name="connsiteX5" fmla="*/ 0 w 4855912"/>
                  <a:gd name="connsiteY5" fmla="*/ 794048 h 9144000"/>
                  <a:gd name="connsiteX6" fmla="*/ 4855912 w 4855912"/>
                  <a:gd name="connsiteY6" fmla="*/ 0 h 9144000"/>
                  <a:gd name="connsiteX7" fmla="*/ 4855912 w 4855912"/>
                  <a:gd name="connsiteY7" fmla="*/ 4215866 h 9144000"/>
                  <a:gd name="connsiteX8" fmla="*/ 2427956 w 4855912"/>
                  <a:gd name="connsiteY8" fmla="*/ 2983833 h 9144000"/>
                  <a:gd name="connsiteX9" fmla="*/ 0 w 4855912"/>
                  <a:gd name="connsiteY9" fmla="*/ 4215866 h 9144000"/>
                  <a:gd name="connsiteX10" fmla="*/ 0 w 4855912"/>
                  <a:gd name="connsiteY10" fmla="*/ 794048 h 9144000"/>
                  <a:gd name="connsiteX0" fmla="*/ 0 w 4855912"/>
                  <a:gd name="connsiteY0" fmla="*/ 8366845 h 8366847"/>
                  <a:gd name="connsiteX1" fmla="*/ 4855912 w 4855912"/>
                  <a:gd name="connsiteY1" fmla="*/ 8366845 h 8366847"/>
                  <a:gd name="connsiteX2" fmla="*/ 4855912 w 4855912"/>
                  <a:gd name="connsiteY2" fmla="*/ 8366847 h 8366847"/>
                  <a:gd name="connsiteX3" fmla="*/ 0 w 4855912"/>
                  <a:gd name="connsiteY3" fmla="*/ 8366847 h 8366847"/>
                  <a:gd name="connsiteX4" fmla="*/ 0 w 4855912"/>
                  <a:gd name="connsiteY4" fmla="*/ 8366845 h 8366847"/>
                  <a:gd name="connsiteX5" fmla="*/ 0 w 4855912"/>
                  <a:gd name="connsiteY5" fmla="*/ 16895 h 8366847"/>
                  <a:gd name="connsiteX6" fmla="*/ 4839134 w 4855912"/>
                  <a:gd name="connsiteY6" fmla="*/ 0 h 8366847"/>
                  <a:gd name="connsiteX7" fmla="*/ 4855912 w 4855912"/>
                  <a:gd name="connsiteY7" fmla="*/ 3438713 h 8366847"/>
                  <a:gd name="connsiteX8" fmla="*/ 2427956 w 4855912"/>
                  <a:gd name="connsiteY8" fmla="*/ 2206680 h 8366847"/>
                  <a:gd name="connsiteX9" fmla="*/ 0 w 4855912"/>
                  <a:gd name="connsiteY9" fmla="*/ 3438713 h 8366847"/>
                  <a:gd name="connsiteX10" fmla="*/ 0 w 4855912"/>
                  <a:gd name="connsiteY10" fmla="*/ 16895 h 8366847"/>
                  <a:gd name="connsiteX0" fmla="*/ 0 w 4857526"/>
                  <a:gd name="connsiteY0" fmla="*/ 8349950 h 8349952"/>
                  <a:gd name="connsiteX1" fmla="*/ 4855912 w 4857526"/>
                  <a:gd name="connsiteY1" fmla="*/ 8349950 h 8349952"/>
                  <a:gd name="connsiteX2" fmla="*/ 4855912 w 4857526"/>
                  <a:gd name="connsiteY2" fmla="*/ 8349952 h 8349952"/>
                  <a:gd name="connsiteX3" fmla="*/ 0 w 4857526"/>
                  <a:gd name="connsiteY3" fmla="*/ 8349952 h 8349952"/>
                  <a:gd name="connsiteX4" fmla="*/ 0 w 4857526"/>
                  <a:gd name="connsiteY4" fmla="*/ 8349950 h 8349952"/>
                  <a:gd name="connsiteX5" fmla="*/ 0 w 4857526"/>
                  <a:gd name="connsiteY5" fmla="*/ 0 h 8349952"/>
                  <a:gd name="connsiteX6" fmla="*/ 4855912 w 4857526"/>
                  <a:gd name="connsiteY6" fmla="*/ 0 h 8349952"/>
                  <a:gd name="connsiteX7" fmla="*/ 4855912 w 4857526"/>
                  <a:gd name="connsiteY7" fmla="*/ 3421818 h 8349952"/>
                  <a:gd name="connsiteX8" fmla="*/ 2427956 w 4857526"/>
                  <a:gd name="connsiteY8" fmla="*/ 2189785 h 8349952"/>
                  <a:gd name="connsiteX9" fmla="*/ 0 w 4857526"/>
                  <a:gd name="connsiteY9" fmla="*/ 3421818 h 8349952"/>
                  <a:gd name="connsiteX10" fmla="*/ 0 w 4857526"/>
                  <a:gd name="connsiteY10" fmla="*/ 0 h 8349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526" h="8349952">
                    <a:moveTo>
                      <a:pt x="0" y="8349950"/>
                    </a:moveTo>
                    <a:lnTo>
                      <a:pt x="4855912" y="8349950"/>
                    </a:lnTo>
                    <a:lnTo>
                      <a:pt x="4855912" y="8349952"/>
                    </a:lnTo>
                    <a:lnTo>
                      <a:pt x="0" y="8349952"/>
                    </a:lnTo>
                    <a:lnTo>
                      <a:pt x="0" y="8349950"/>
                    </a:lnTo>
                    <a:close/>
                    <a:moveTo>
                      <a:pt x="0" y="0"/>
                    </a:moveTo>
                    <a:lnTo>
                      <a:pt x="4855912" y="0"/>
                    </a:lnTo>
                    <a:cubicBezTo>
                      <a:pt x="4861505" y="1146238"/>
                      <a:pt x="4850319" y="2275580"/>
                      <a:pt x="4855912" y="3421818"/>
                    </a:cubicBezTo>
                    <a:lnTo>
                      <a:pt x="2427956" y="2189785"/>
                    </a:lnTo>
                    <a:lnTo>
                      <a:pt x="0" y="34218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34D05C-D2DC-8FEC-1A30-2541B1BBDE4B}"/>
                  </a:ext>
                </a:extLst>
              </p:cNvPr>
              <p:cNvSpPr txBox="1"/>
              <p:nvPr/>
            </p:nvSpPr>
            <p:spPr>
              <a:xfrm>
                <a:off x="4986193" y="1590252"/>
                <a:ext cx="1914319" cy="132343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r>
                  <a:rPr lang="en-US" sz="1600" b="1" dirty="0">
                    <a:latin typeface="Montserrat SemiBold" panose="00000700000000000000" pitchFamily="2" charset="0"/>
                    <a:ea typeface="League Spartan" charset="0"/>
                    <a:cs typeface="Poppins" pitchFamily="2" charset="77"/>
                  </a:rPr>
                  <a:t>Debt collection administration processes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DBA8E2-2E49-D3DC-8F70-3EBC50517161}"/>
                  </a:ext>
                </a:extLst>
              </p:cNvPr>
              <p:cNvSpPr txBox="1"/>
              <p:nvPr/>
            </p:nvSpPr>
            <p:spPr>
              <a:xfrm>
                <a:off x="4974332" y="4365181"/>
                <a:ext cx="1914319" cy="67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2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Debt collection processes could be costing you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7340689" y="5111205"/>
              <a:ext cx="1891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estimated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costs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82A8FF3A-1109-D02E-6337-7F8C3FD38D82}"/>
              </a:ext>
            </a:extLst>
          </p:cNvPr>
          <p:cNvGrpSpPr/>
          <p:nvPr/>
        </p:nvGrpSpPr>
        <p:grpSpPr>
          <a:xfrm>
            <a:off x="2516400" y="1830254"/>
            <a:ext cx="2094684" cy="3667962"/>
            <a:chOff x="2932830" y="1895698"/>
            <a:chExt cx="2094684" cy="3667962"/>
          </a:xfrm>
        </p:grpSpPr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3034163" y="5014667"/>
              <a:ext cx="1930036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3017411" y="1895698"/>
              <a:ext cx="1930036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2932830" y="2095401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3024842" y="2149813"/>
              <a:ext cx="1951578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3054308" y="4357403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3014751" y="5157583"/>
              <a:ext cx="1892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valmspi</a:t>
              </a:r>
              <a:r>
                <a:rPr lang="tr-TR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C8DD3992-F32C-4308-D735-FDB7A347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77" y="361493"/>
            <a:ext cx="10801349" cy="388773"/>
          </a:xfrm>
        </p:spPr>
        <p:txBody>
          <a:bodyPr>
            <a:normAutofit/>
          </a:bodyPr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estimated cost of your current processes</a:t>
            </a:r>
            <a:endParaRPr lang="en-GB" dirty="0"/>
          </a:p>
        </p:txBody>
      </p:sp>
      <p:sp>
        <p:nvSpPr>
          <p:cNvPr id="12" name="TextBox 73">
            <a:extLst>
              <a:ext uri="{FF2B5EF4-FFF2-40B4-BE49-F238E27FC236}">
                <a16:creationId xmlns:a16="http://schemas.microsoft.com/office/drawing/2014/main" id="{E6C4BEAF-046C-D4C4-6B21-7D323C902354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296F1958-189C-0FB7-1B45-FD5EA85553E0}"/>
              </a:ext>
            </a:extLst>
          </p:cNvPr>
          <p:cNvSpPr txBox="1"/>
          <p:nvPr/>
        </p:nvSpPr>
        <p:spPr>
          <a:xfrm>
            <a:off x="664160" y="1218194"/>
            <a:ext cx="103643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25252C"/>
                </a:solidFill>
                <a:highlight>
                  <a:srgbClr val="FFFFFF"/>
                </a:highlight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Detailed below are the potential total estimated costs of your processes, for example, if it is taking your team five hours a week to produce business reports or manage queries, the below figures highlight the total current process cost to your business</a:t>
            </a:r>
          </a:p>
        </p:txBody>
      </p: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A65EFCB1-3F26-2C8B-1E54-7EEE83D32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728319"/>
              </p:ext>
            </p:extLst>
          </p:nvPr>
        </p:nvGraphicFramePr>
        <p:xfrm>
          <a:off x="564421" y="888700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0555603-B786-A93B-8B30-13D773E0D58C}"/>
              </a:ext>
            </a:extLst>
          </p:cNvPr>
          <p:cNvSpPr txBox="1">
            <a:spLocks/>
          </p:cNvSpPr>
          <p:nvPr/>
        </p:nvSpPr>
        <p:spPr>
          <a:xfrm>
            <a:off x="1378465" y="3307224"/>
            <a:ext cx="3544235" cy="6138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sp>
        <p:nvSpPr>
          <p:cNvPr id="7" name="TextBox 41">
            <a:extLst>
              <a:ext uri="{FF2B5EF4-FFF2-40B4-BE49-F238E27FC236}">
                <a16:creationId xmlns:a16="http://schemas.microsoft.com/office/drawing/2014/main" id="{3244B739-172F-065F-6BD7-C667E69F7CC5}"/>
              </a:ext>
            </a:extLst>
          </p:cNvPr>
          <p:cNvSpPr txBox="1"/>
          <p:nvPr/>
        </p:nvSpPr>
        <p:spPr>
          <a:xfrm>
            <a:off x="6177600" y="3528000"/>
            <a:ext cx="3509388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tr-TR" b="1" i="0" dirty="0">
                <a:solidFill>
                  <a:srgbClr val="616173"/>
                </a:solidFill>
                <a:effectLst/>
                <a:latin typeface="Open Sans" panose="020B0606030504020204" pitchFamily="34" charset="0"/>
              </a:rPr>
              <a:t>£</a:t>
            </a:r>
            <a:r>
              <a:rPr lang="tr-TR" b="1" i="0" dirty="0" err="1">
                <a:solidFill>
                  <a:srgbClr val="616173"/>
                </a:solidFill>
                <a:effectLst/>
                <a:latin typeface="Montserrat SemiBold" panose="00000700000000000000" pitchFamily="2" charset="0"/>
              </a:rPr>
              <a:t>pfqmrval</a:t>
            </a:r>
            <a:endParaRPr lang="en-US" b="1" dirty="0">
              <a:solidFill>
                <a:srgbClr val="61617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7" name="TextBox 41">
            <a:extLst>
              <a:ext uri="{FF2B5EF4-FFF2-40B4-BE49-F238E27FC236}">
                <a16:creationId xmlns:a16="http://schemas.microsoft.com/office/drawing/2014/main" id="{D2B1565B-D878-B45E-5BBE-D697BB999252}"/>
              </a:ext>
            </a:extLst>
          </p:cNvPr>
          <p:cNvSpPr txBox="1"/>
          <p:nvPr/>
        </p:nvSpPr>
        <p:spPr>
          <a:xfrm>
            <a:off x="6177600" y="2433600"/>
            <a:ext cx="3736328" cy="369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tr-TR" b="1" i="0" dirty="0">
                <a:solidFill>
                  <a:srgbClr val="F15D22"/>
                </a:solidFill>
                <a:effectLst/>
                <a:latin typeface="Open Sans" panose="020B0606030504020204" pitchFamily="34" charset="0"/>
              </a:rPr>
              <a:t>£</a:t>
            </a:r>
            <a:r>
              <a:rPr lang="tr-TR" b="1" dirty="0" err="1">
                <a:solidFill>
                  <a:srgbClr val="F15D22"/>
                </a:solidFill>
                <a:latin typeface="Montserrat SemiBold" panose="00000700000000000000" pitchFamily="2" charset="0"/>
              </a:rPr>
              <a:t>pmspival</a:t>
            </a:r>
            <a:endParaRPr lang="en-US" b="1" dirty="0">
              <a:solidFill>
                <a:srgbClr val="F15D22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036214D1-7919-E287-4C54-F415E9475989}"/>
              </a:ext>
            </a:extLst>
          </p:cNvPr>
          <p:cNvSpPr txBox="1"/>
          <p:nvPr/>
        </p:nvSpPr>
        <p:spPr>
          <a:xfrm>
            <a:off x="6177600" y="4669200"/>
            <a:ext cx="3540362" cy="369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tr-TR" b="1" i="0" dirty="0">
                <a:solidFill>
                  <a:srgbClr val="F6911E"/>
                </a:solidFill>
                <a:effectLst/>
                <a:latin typeface="Open Sans" panose="020B0606030504020204" pitchFamily="34" charset="0"/>
              </a:rPr>
              <a:t>£</a:t>
            </a:r>
            <a:r>
              <a:rPr lang="tr-TR" b="1" i="0" dirty="0" err="1">
                <a:solidFill>
                  <a:srgbClr val="F6911E"/>
                </a:solidFill>
                <a:effectLst/>
                <a:latin typeface="Montserrat SemiBold" panose="00000700000000000000" pitchFamily="2" charset="0"/>
              </a:rPr>
              <a:t>pdcapval</a:t>
            </a:r>
            <a:endParaRPr lang="en-US" b="1" dirty="0">
              <a:solidFill>
                <a:srgbClr val="F6911E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A83E255-9D98-221F-ABD4-1C45FE20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5252C"/>
                </a:solidFill>
                <a:latin typeface="Montserrat SemiBold"/>
              </a:rPr>
              <a:t>Estimated savings and benefits from our solution</a:t>
            </a:r>
            <a:endParaRPr lang="en-US" dirty="0">
              <a:solidFill>
                <a:srgbClr val="25252C"/>
              </a:solidFill>
              <a:latin typeface="Montserrat SemiBold"/>
            </a:endParaRPr>
          </a:p>
        </p:txBody>
      </p:sp>
      <p:sp>
        <p:nvSpPr>
          <p:cNvPr id="14" name="TextBox 73">
            <a:extLst>
              <a:ext uri="{FF2B5EF4-FFF2-40B4-BE49-F238E27FC236}">
                <a16:creationId xmlns:a16="http://schemas.microsoft.com/office/drawing/2014/main" id="{1D51AD7F-E233-9E29-4746-2D7DC3345013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8" name="Metin kutusu 66">
            <a:extLst>
              <a:ext uri="{FF2B5EF4-FFF2-40B4-BE49-F238E27FC236}">
                <a16:creationId xmlns:a16="http://schemas.microsoft.com/office/drawing/2014/main" id="{97E815D2-1903-33B8-F377-4FE0BB8E039C}"/>
              </a:ext>
            </a:extLst>
          </p:cNvPr>
          <p:cNvSpPr txBox="1"/>
          <p:nvPr/>
        </p:nvSpPr>
        <p:spPr>
          <a:xfrm>
            <a:off x="6176844" y="2763904"/>
            <a:ext cx="49870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dirty="0">
                <a:solidFill>
                  <a:srgbClr val="555555"/>
                </a:solidFill>
                <a:latin typeface="Montserrat SemiBold" panose="00000700000000000000" pitchFamily="2" charset="0"/>
              </a:rPr>
              <a:t>Management of supplier and purchase invoices</a:t>
            </a:r>
            <a:endParaRPr lang="tr-TR" sz="1100" b="1" dirty="0">
              <a:solidFill>
                <a:srgbClr val="55555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9" name="Metin kutusu 106">
            <a:extLst>
              <a:ext uri="{FF2B5EF4-FFF2-40B4-BE49-F238E27FC236}">
                <a16:creationId xmlns:a16="http://schemas.microsoft.com/office/drawing/2014/main" id="{ED25F420-4979-CC09-A977-0008037AE972}"/>
              </a:ext>
            </a:extLst>
          </p:cNvPr>
          <p:cNvSpPr txBox="1"/>
          <p:nvPr/>
        </p:nvSpPr>
        <p:spPr>
          <a:xfrm>
            <a:off x="6176844" y="3859189"/>
            <a:ext cx="4987016" cy="430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dirty="0">
                <a:solidFill>
                  <a:srgbClr val="555555"/>
                </a:solidFill>
                <a:latin typeface="Montserrat SemiBold" panose="00000700000000000000" pitchFamily="2" charset="0"/>
              </a:rPr>
              <a:t>Finance query management and dashboard reporting</a:t>
            </a:r>
            <a:endParaRPr lang="tr-TR" sz="1100" b="1" dirty="0">
              <a:solidFill>
                <a:srgbClr val="55555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0" name="Metin kutusu 110">
            <a:extLst>
              <a:ext uri="{FF2B5EF4-FFF2-40B4-BE49-F238E27FC236}">
                <a16:creationId xmlns:a16="http://schemas.microsoft.com/office/drawing/2014/main" id="{CF6B1865-C341-673F-8F08-CAEDEB5F16FE}"/>
              </a:ext>
            </a:extLst>
          </p:cNvPr>
          <p:cNvSpPr txBox="1"/>
          <p:nvPr/>
        </p:nvSpPr>
        <p:spPr>
          <a:xfrm>
            <a:off x="6176844" y="5002270"/>
            <a:ext cx="49136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Debt</a:t>
            </a:r>
            <a:r>
              <a:rPr lang="tr-TR" sz="1100" b="1" dirty="0">
                <a:solidFill>
                  <a:srgbClr val="555555"/>
                </a:solidFill>
                <a:latin typeface="Montserrat SemiBold" panose="00000700000000000000" pitchFamily="2" charset="0"/>
              </a:rPr>
              <a:t> 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collectıon</a:t>
            </a:r>
            <a:r>
              <a:rPr lang="tr-TR" sz="1100" b="1" dirty="0">
                <a:solidFill>
                  <a:srgbClr val="555555"/>
                </a:solidFill>
                <a:latin typeface="Montserrat SemiBold" panose="00000700000000000000" pitchFamily="2" charset="0"/>
              </a:rPr>
              <a:t> 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adm</a:t>
            </a:r>
            <a:r>
              <a:rPr lang="tr-TR" sz="1100" b="1" i="0" dirty="0" err="1">
                <a:solidFill>
                  <a:srgbClr val="555555"/>
                </a:solidFill>
                <a:effectLst/>
                <a:latin typeface="Montserrat SemiBold" panose="00000700000000000000" pitchFamily="2" charset="0"/>
              </a:rPr>
              <a:t>ı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n</a:t>
            </a:r>
            <a:r>
              <a:rPr lang="tr-TR" sz="1100" b="1" i="0" dirty="0" err="1">
                <a:solidFill>
                  <a:srgbClr val="555555"/>
                </a:solidFill>
                <a:effectLst/>
                <a:latin typeface="Montserrat SemiBold" panose="00000700000000000000" pitchFamily="2" charset="0"/>
              </a:rPr>
              <a:t>ı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strat</a:t>
            </a:r>
            <a:r>
              <a:rPr lang="tr-TR" sz="1100" b="1" i="0" dirty="0" err="1">
                <a:solidFill>
                  <a:srgbClr val="555555"/>
                </a:solidFill>
                <a:effectLst/>
                <a:latin typeface="Montserrat SemiBold" panose="00000700000000000000" pitchFamily="2" charset="0"/>
              </a:rPr>
              <a:t>ı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on</a:t>
            </a:r>
            <a:r>
              <a:rPr lang="tr-TR" sz="1100" b="1" dirty="0">
                <a:solidFill>
                  <a:srgbClr val="555555"/>
                </a:solidFill>
                <a:latin typeface="Montserrat SemiBold" panose="00000700000000000000" pitchFamily="2" charset="0"/>
              </a:rPr>
              <a:t> </a:t>
            </a:r>
            <a:r>
              <a:rPr lang="tr-TR" sz="1100" b="1" dirty="0" err="1">
                <a:solidFill>
                  <a:srgbClr val="555555"/>
                </a:solidFill>
                <a:latin typeface="Montserrat SemiBold" panose="00000700000000000000" pitchFamily="2" charset="0"/>
              </a:rPr>
              <a:t>processes</a:t>
            </a:r>
            <a:endParaRPr lang="tr-TR" sz="1100" b="1" dirty="0">
              <a:solidFill>
                <a:srgbClr val="55555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2" name="Metin kutusu 67">
            <a:extLst>
              <a:ext uri="{FF2B5EF4-FFF2-40B4-BE49-F238E27FC236}">
                <a16:creationId xmlns:a16="http://schemas.microsoft.com/office/drawing/2014/main" id="{9303C5E8-B3B9-4EE8-EA15-FB905A04F266}"/>
              </a:ext>
            </a:extLst>
          </p:cNvPr>
          <p:cNvSpPr txBox="1"/>
          <p:nvPr/>
        </p:nvSpPr>
        <p:spPr>
          <a:xfrm>
            <a:off x="6176844" y="2996075"/>
            <a:ext cx="483743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0" dirty="0">
                <a:solidFill>
                  <a:srgbClr val="555555"/>
                </a:solidFill>
                <a:latin typeface="Open Sans" panose="020B0606030504020204" pitchFamily="34" charset="0"/>
              </a:rPr>
              <a:t>Ensure timely payments, maintain good supplier relationships, and contribute to efficient financial operations.</a:t>
            </a:r>
            <a:endParaRPr lang="tr-TR" sz="950" dirty="0">
              <a:solidFill>
                <a:srgbClr val="555555"/>
              </a:solidFill>
              <a:latin typeface="Open Sans" panose="020B0606030504020204" pitchFamily="34" charset="0"/>
            </a:endParaRPr>
          </a:p>
        </p:txBody>
      </p:sp>
      <p:sp>
        <p:nvSpPr>
          <p:cNvPr id="29" name="Metin kutusu 107">
            <a:extLst>
              <a:ext uri="{FF2B5EF4-FFF2-40B4-BE49-F238E27FC236}">
                <a16:creationId xmlns:a16="http://schemas.microsoft.com/office/drawing/2014/main" id="{EDA6CA71-3CC3-CDEF-42E7-A385D1D33B26}"/>
              </a:ext>
            </a:extLst>
          </p:cNvPr>
          <p:cNvSpPr txBox="1"/>
          <p:nvPr/>
        </p:nvSpPr>
        <p:spPr>
          <a:xfrm>
            <a:off x="6176844" y="4074632"/>
            <a:ext cx="483743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0" dirty="0">
                <a:solidFill>
                  <a:srgbClr val="555555"/>
                </a:solidFill>
                <a:latin typeface="Open Sans" panose="020B0606030504020204" pitchFamily="34" charset="0"/>
              </a:rPr>
              <a:t>Quicker decision-making, increased accuracy and enhanced visibility into financial performance, ultimately drives customer success and satisfaction.</a:t>
            </a:r>
            <a:endParaRPr lang="tr-TR" sz="950" dirty="0">
              <a:solidFill>
                <a:srgbClr val="555555"/>
              </a:solidFill>
              <a:latin typeface="Open Sans" panose="020B0606030504020204" pitchFamily="34" charset="0"/>
            </a:endParaRPr>
          </a:p>
        </p:txBody>
      </p:sp>
      <p:sp>
        <p:nvSpPr>
          <p:cNvPr id="30" name="Metin kutusu 111">
            <a:extLst>
              <a:ext uri="{FF2B5EF4-FFF2-40B4-BE49-F238E27FC236}">
                <a16:creationId xmlns:a16="http://schemas.microsoft.com/office/drawing/2014/main" id="{0862D66A-771C-0863-A5E9-BD91DCDADCC1}"/>
              </a:ext>
            </a:extLst>
          </p:cNvPr>
          <p:cNvSpPr txBox="1"/>
          <p:nvPr/>
        </p:nvSpPr>
        <p:spPr>
          <a:xfrm>
            <a:off x="6176844" y="5242137"/>
            <a:ext cx="476627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0" dirty="0">
                <a:solidFill>
                  <a:srgbClr val="555555"/>
                </a:solidFill>
                <a:latin typeface="Open Sans" panose="020B0606030504020204" pitchFamily="34" charset="0"/>
              </a:rPr>
              <a:t>Boost efficiency, cut costs, and elevate customer satisfaction by ensuring tailored and responsive debt collection processes, which  are timely and accurate.</a:t>
            </a:r>
            <a:endParaRPr lang="tr-TR" sz="950" dirty="0">
              <a:solidFill>
                <a:srgbClr val="555555"/>
              </a:solidFill>
              <a:latin typeface="Open Sans" panose="020B0606030504020204" pitchFamily="34" charset="0"/>
            </a:endParaRP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00070362-0D26-77AD-50DA-D95821B3A623}"/>
              </a:ext>
            </a:extLst>
          </p:cNvPr>
          <p:cNvSpPr txBox="1"/>
          <p:nvPr/>
        </p:nvSpPr>
        <p:spPr>
          <a:xfrm>
            <a:off x="6176844" y="1682787"/>
            <a:ext cx="531983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25252C"/>
                </a:solidFill>
                <a:highlight>
                  <a:srgbClr val="FFFFFF"/>
                </a:highlight>
                <a:latin typeface="+mj-lt"/>
              </a:rPr>
              <a:t>If you purchase our systems and deploy our software, you could see revenue growth in the following areas</a:t>
            </a:r>
          </a:p>
        </p:txBody>
      </p: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>
            <a:normAutofit/>
          </a:bodyPr>
          <a:lstStyle/>
          <a:p>
            <a:r>
              <a:rPr lang="tr-TR" dirty="0"/>
              <a:t>Def</a:t>
            </a:r>
            <a:r>
              <a:rPr lang="en-GB" dirty="0"/>
              <a:t>i</a:t>
            </a:r>
            <a:r>
              <a:rPr lang="tr-TR" dirty="0"/>
              <a:t>n</a:t>
            </a:r>
            <a:r>
              <a:rPr lang="en-GB" dirty="0"/>
              <a:t>i</a:t>
            </a:r>
            <a:r>
              <a:rPr lang="tr-TR" dirty="0"/>
              <a:t>t</a:t>
            </a:r>
            <a:r>
              <a:rPr lang="en-GB" dirty="0"/>
              <a:t>i</a:t>
            </a:r>
            <a:r>
              <a:rPr lang="tr-TR" dirty="0"/>
              <a:t>on of terms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9450" y="1612679"/>
            <a:ext cx="4638088" cy="22868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The key phrases used in this proposal are outlined here for reference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968" y="5245321"/>
            <a:ext cx="4638088" cy="1072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Clarification</a:t>
            </a:r>
          </a:p>
          <a:p>
            <a:pPr marL="90170">
              <a:spcAft>
                <a:spcPts val="800"/>
              </a:spcAft>
            </a:pPr>
            <a:r>
              <a:rPr lang="en-GB" sz="1200" b="1" dirty="0">
                <a:latin typeface="Open Sans"/>
                <a:ea typeface="Open Sans"/>
                <a:cs typeface="Open Sans"/>
              </a:rPr>
              <a:t>These estimates are intended to support purchasing decisions and highlight potential value opportunities. The information provided is given in good faith and should be considered as a general guide, offered “as is.”</a:t>
            </a:r>
            <a:endParaRPr lang="en-GB" sz="12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E9A52EA-2450-17E3-9B10-640AC1F685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4638742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  <a:buClr>
                <a:srgbClr val="E23F13"/>
              </a:buClr>
            </a:pPr>
            <a:r>
              <a:rPr lang="en-GB" sz="12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12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12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12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E785E-F828-4B72-DC9A-BE7996909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6B992C-E9D2-AC69-B187-87D2F1FF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FE7873-5FE3-B4CB-A3DF-16BD42FB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your inputs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C5CDA4-7668-B86A-A4BA-6721AB741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86420"/>
              </p:ext>
            </p:extLst>
          </p:nvPr>
        </p:nvGraphicFramePr>
        <p:xfrm>
          <a:off x="695326" y="1020779"/>
          <a:ext cx="5210551" cy="1421846"/>
        </p:xfrm>
        <a:graphic>
          <a:graphicData uri="http://schemas.openxmlformats.org/drawingml/2006/table">
            <a:tbl>
              <a:tblPr/>
              <a:tblGrid>
                <a:gridCol w="3676358">
                  <a:extLst>
                    <a:ext uri="{9D8B030D-6E8A-4147-A177-3AD203B41FA5}">
                      <a16:colId xmlns:a16="http://schemas.microsoft.com/office/drawing/2014/main" val="1936593662"/>
                    </a:ext>
                  </a:extLst>
                </a:gridCol>
                <a:gridCol w="245583">
                  <a:extLst>
                    <a:ext uri="{9D8B030D-6E8A-4147-A177-3AD203B41FA5}">
                      <a16:colId xmlns:a16="http://schemas.microsoft.com/office/drawing/2014/main" val="4046512273"/>
                    </a:ext>
                  </a:extLst>
                </a:gridCol>
                <a:gridCol w="1288610">
                  <a:extLst>
                    <a:ext uri="{9D8B030D-6E8A-4147-A177-3AD203B41FA5}">
                      <a16:colId xmlns:a16="http://schemas.microsoft.com/office/drawing/2014/main" val="4132532014"/>
                    </a:ext>
                  </a:extLst>
                </a:gridCol>
              </a:tblGrid>
              <a:tr h="160984">
                <a:tc>
                  <a:txBody>
                    <a:bodyPr/>
                    <a:lstStyle/>
                    <a:p>
                      <a:pPr algn="l" fontAlgn="ctr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83220"/>
                  </a:ext>
                </a:extLst>
              </a:tr>
              <a:tr h="2414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Management of supplier and purchase invoices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0" marR="714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6855"/>
                  </a:ext>
                </a:extLst>
              </a:tr>
              <a:tr h="2878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do you register your purchase invoices today?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q0mspi</a:t>
                      </a:r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81297"/>
                  </a:ext>
                </a:extLst>
              </a:tr>
              <a:tr h="2414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minutes does it take you to manage one supplier purchase invoice?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q1mspi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71413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69310"/>
                  </a:ext>
                </a:extLst>
              </a:tr>
              <a:tr h="2414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purchase invoices do you manage every year?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                                               </a:t>
                      </a:r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q2mspi</a:t>
                      </a:r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</a:p>
                  </a:txBody>
                  <a:tcPr marL="0" marR="71413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17673"/>
                  </a:ext>
                </a:extLst>
              </a:tr>
              <a:tr h="152936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What is the average annual salary of your Procurement team?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                                            £</a:t>
                      </a:r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q3mspi</a:t>
                      </a:r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</a:p>
                  </a:txBody>
                  <a:tcPr marL="0" marR="71413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79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7E203B-CFD4-44B3-911C-A09E6231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60349"/>
              </p:ext>
            </p:extLst>
          </p:nvPr>
        </p:nvGraphicFramePr>
        <p:xfrm>
          <a:off x="695326" y="2599843"/>
          <a:ext cx="5210551" cy="3455305"/>
        </p:xfrm>
        <a:graphic>
          <a:graphicData uri="http://schemas.openxmlformats.org/drawingml/2006/table">
            <a:tbl>
              <a:tblPr/>
              <a:tblGrid>
                <a:gridCol w="3712058">
                  <a:extLst>
                    <a:ext uri="{9D8B030D-6E8A-4147-A177-3AD203B41FA5}">
                      <a16:colId xmlns:a16="http://schemas.microsoft.com/office/drawing/2014/main" val="229702491"/>
                    </a:ext>
                  </a:extLst>
                </a:gridCol>
                <a:gridCol w="204425">
                  <a:extLst>
                    <a:ext uri="{9D8B030D-6E8A-4147-A177-3AD203B41FA5}">
                      <a16:colId xmlns:a16="http://schemas.microsoft.com/office/drawing/2014/main" val="2015949863"/>
                    </a:ext>
                  </a:extLst>
                </a:gridCol>
                <a:gridCol w="1294068">
                  <a:extLst>
                    <a:ext uri="{9D8B030D-6E8A-4147-A177-3AD203B41FA5}">
                      <a16:colId xmlns:a16="http://schemas.microsoft.com/office/drawing/2014/main" val="2658432193"/>
                    </a:ext>
                  </a:extLst>
                </a:gridCol>
              </a:tblGrid>
              <a:tr h="164522">
                <a:tc>
                  <a:txBody>
                    <a:bodyPr/>
                    <a:lstStyle/>
                    <a:p>
                      <a:pPr algn="l" fontAlgn="ctr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705528"/>
                  </a:ext>
                </a:extLst>
              </a:tr>
              <a:tr h="16452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Finance query management &amp; reporting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819718"/>
                  </a:ext>
                </a:extLst>
              </a:tr>
              <a:tr h="3290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self efficient are your financial query management processes? Would you like to implement self serve processes?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q0fqmr</a:t>
                      </a:r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24802"/>
                  </a:ext>
                </a:extLst>
              </a:tr>
              <a:tr h="27961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staff handle ad hoc internal finance queries for the rest of the business?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q1fqmr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26087"/>
                  </a:ext>
                </a:extLst>
              </a:tr>
              <a:tr h="4194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hours a week does a team member spend answering internal queries for the rest of the business (which could be better managed using self serve systems)?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q2fqmr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76232"/>
                  </a:ext>
                </a:extLst>
              </a:tr>
              <a:tr h="4194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hours a week does a finance team member spend creating ad hoc dashboards and reports for internal queries for the rest of the business (which could be better managed using self serve systems)?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q3fqmr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027925"/>
                  </a:ext>
                </a:extLst>
              </a:tr>
              <a:tr h="27961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What is the average annual salary of your finance staff?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808080"/>
                          </a:solidFill>
                          <a:effectLst/>
                          <a:latin typeface="Open Sans" panose="020B0606030504020204" pitchFamily="34" charset="0"/>
                        </a:rPr>
                        <a:t>                                             </a:t>
                      </a:r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£</a:t>
                      </a:r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q4fqmr</a:t>
                      </a:r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52904"/>
                  </a:ext>
                </a:extLst>
              </a:tr>
              <a:tr h="164522">
                <a:tc>
                  <a:txBody>
                    <a:bodyPr/>
                    <a:lstStyle/>
                    <a:p>
                      <a:pPr algn="l" fontAlgn="ctr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882807"/>
                  </a:ext>
                </a:extLst>
              </a:tr>
              <a:tr h="18183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Debt collection administration processes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C5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03517"/>
                  </a:ext>
                </a:extLst>
              </a:tr>
              <a:tr h="16452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efficient and automated is your debt management?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q0dcap</a:t>
                      </a:r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707361"/>
                  </a:ext>
                </a:extLst>
              </a:tr>
              <a:tr h="27961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hours a day does a credit control employee spend chasing aged debt?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q1dcap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09493"/>
                  </a:ext>
                </a:extLst>
              </a:tr>
              <a:tr h="16452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How many credit control employees work on this process?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q2dcap</a:t>
                      </a:r>
                      <a:endParaRPr lang="en-GB" sz="800" b="0" i="0" u="none" strike="noStrike" dirty="0">
                        <a:solidFill>
                          <a:srgbClr val="0000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895715"/>
                  </a:ext>
                </a:extLst>
              </a:tr>
              <a:tr h="27961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What is the average annual salary of your credit controller/Accounts Receivable?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                                           £</a:t>
                      </a:r>
                      <a:r>
                        <a:rPr lang="tr-T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q3dcap</a:t>
                      </a:r>
                      <a:r>
                        <a:rPr lang="en-GB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Open Sans" panose="020B0606030504020204" pitchFamily="34" charset="0"/>
                        </a:rPr>
                        <a:t> </a:t>
                      </a:r>
                    </a:p>
                  </a:txBody>
                  <a:tcPr marL="0" marR="6088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02222"/>
                  </a:ext>
                </a:extLst>
              </a:tr>
              <a:tr h="164522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595959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435688"/>
                  </a:ext>
                </a:extLst>
              </a:tr>
            </a:tbl>
          </a:graphicData>
        </a:graphic>
      </p:graphicFrame>
      <p:sp>
        <p:nvSpPr>
          <p:cNvPr id="18" name="Rectangle 1">
            <a:extLst>
              <a:ext uri="{FF2B5EF4-FFF2-40B4-BE49-F238E27FC236}">
                <a16:creationId xmlns:a16="http://schemas.microsoft.com/office/drawing/2014/main" id="{C29226F1-7C7B-6778-A848-9E7FBFC85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1700" y="7141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5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1004079" y="5275906"/>
            <a:ext cx="9624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 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2284</TotalTime>
  <Words>1053</Words>
  <Application>Microsoft Office PowerPoint</Application>
  <PresentationFormat>Geniş ekran</PresentationFormat>
  <Paragraphs>115</Paragraphs>
  <Slides>7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7" baseType="lpstr">
      <vt:lpstr>Aptos</vt:lpstr>
      <vt:lpstr>Arial</vt:lpstr>
      <vt:lpstr>Calibri</vt:lpstr>
      <vt:lpstr>Montserrat</vt:lpstr>
      <vt:lpstr>Montserrat Medium</vt:lpstr>
      <vt:lpstr>Montserrat SemiBold</vt:lpstr>
      <vt:lpstr>Open Sans</vt:lpstr>
      <vt:lpstr>Times New Roman</vt:lpstr>
      <vt:lpstr>Wingdings</vt:lpstr>
      <vt:lpstr>Advanced Theme</vt:lpstr>
      <vt:lpstr>PowerPoint Sunusu</vt:lpstr>
      <vt:lpstr>Understanding our estimated savings</vt:lpstr>
      <vt:lpstr>The estimated cost of your current processes</vt:lpstr>
      <vt:lpstr>Estimated savings and benefits from our solution</vt:lpstr>
      <vt:lpstr>Definition of terms</vt:lpstr>
      <vt:lpstr>Summary of your inputs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31</cp:revision>
  <dcterms:created xsi:type="dcterms:W3CDTF">2024-07-05T15:05:35Z</dcterms:created>
  <dcterms:modified xsi:type="dcterms:W3CDTF">2024-12-04T13:35:17Z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