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469" r:id="rId6"/>
    <p:sldId id="458" r:id="rId7"/>
    <p:sldId id="463" r:id="rId8"/>
    <p:sldId id="461" r:id="rId9"/>
    <p:sldId id="46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1111"/>
    <a:srgbClr val="611111"/>
    <a:srgbClr val="411111"/>
    <a:srgbClr val="F6911E"/>
    <a:srgbClr val="616173"/>
    <a:srgbClr val="F15D22"/>
    <a:srgbClr val="E23F13"/>
    <a:srgbClr val="FFFFFF"/>
    <a:srgbClr val="F0F0F5"/>
    <a:srgbClr val="FAF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/>
                </c:pt>
                <c:pt idx="1">
                  <c:v>92120</c:v>
                </c:pt>
                <c:pt idx="2">
                  <c:v>42648</c:v>
                </c:pt>
                <c:pt idx="3">
                  <c:v>149270</c:v>
                </c:pt>
                <c:pt idx="4">
                  <c:v>19740</c:v>
                </c:pt>
                <c:pt idx="5">
                  <c:v>104787</c:v>
                </c:pt>
                <c:pt idx="6">
                  <c:v>47287</c:v>
                </c:pt>
                <c:pt idx="7">
                  <c:v>3327</c:v>
                </c:pt>
                <c:pt idx="8">
                  <c:v>88125</c:v>
                </c:pt>
                <c:pt idx="9">
                  <c:v>378350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EFE9-096E-BBE2-A861-3B2CBDD0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31EBB-AEE4-5562-DD18-1BCAFA7A6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55F35-4F50-4B42-9383-54F233E75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2750-CAE7-D875-4982-5F13F4AD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3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  <ns0:sp>
        <ns0:nvSpPr>
          <ns0:cNvPr id="13" name="Title 1">
            <ns1:extLst>
              <ns1:ext uri="{FF2B5EF4-FFF2-40B4-BE49-F238E27FC236}">
                <ns2:creationId id="{ED4F567F-3158-CCD5-47E3-F748C1A2BABD}"/>
              </ns1:ext>
            </ns1:extLst>
          </ns0:cNvPr>
          <ns0:cNvSpPr txBox="1">
            <ns1:spLocks/>
          </ns0:cNvSpPr>
          <ns0:nvPr/>
        </ns0:nvSpPr>
        <ns0:spPr>
          <ns1:xfrm>
            <ns1:off x="635850" y="1918010"/>
            <ns1:ext cx="5408109" cy="2694476"/>
          </ns1:xfrm>
          <ns1:prstGeom prst="rect">
            <ns1:avLst/>
          </ns1:prstGeom>
        </ns0:spPr>
        <ns0:txBody>
          <ns1:bodyPr vert="horz" lIns="0" tIns="0" rIns="0" bIns="0" rtlCol="0" anchor="b" anchorCtr="0">
            <ns1:noAutofit/>
          </ns1:bodyPr>
          <ns1:lstStyle>
            <ns1:defPPr>
              <ns1:defRPr lang="en-US"/>
            </ns1:defPPr>
            <ns1:lvl1pPr marL="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1pPr>
            <ns1:lvl2pPr marL="457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2pPr>
            <ns1:lvl3pPr marL="914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3pPr>
            <ns1:lvl4pPr marL="1371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4pPr>
            <ns1:lvl5pPr marL="18288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5pPr>
            <ns1:lvl6pPr marL="22860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743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200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657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r>
              <ns1:rPr lang="en-US" sz="4400" dirty="0">
                <ns1:latin typeface="Montserrat SemiBold"/>
              </ns1:rPr>
              <ns1:t>Accelerating your success through cutting-edge software</ns1:t>
            </ns1:r>
            <ns1:endParaRPr lang="en-GB" sz="4400" b="1" dirty="0">
              <ns1:latin typeface="Montserrat SemiBold"/>
            </ns1:endParaRPr>
          </ns1:p>
        </ns0:txBody>
      </ns0:sp>
      <ns0:sp>
        <ns0:nvSpPr>
          <ns0:cNvPr id="14" name="Subtitle 8">
            <ns1:extLst>
              <ns1:ext uri="{FF2B5EF4-FFF2-40B4-BE49-F238E27FC236}">
                <ns2:creationId id="{6DF3A384-B859-29F7-8BD0-A52C25DD2594}"/>
              </ns1:ext>
            </ns1:extLst>
          </ns0:cNvPr>
          <ns0:cNvSpPr>
            <ns1:spLocks noGrp="1"/>
          </ns0:cNvSpPr>
          <ns0:nvPr/>
        </ns0:nvSpPr>
        <ns0:spPr>
          <ns1:xfrm>
            <ns1:off x="639569" y="4836642"/>
            <ns1:ext cx="5292725" cy="623624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defPPr>
              <ns1:defRPr lang="en-US"/>
            </ns1:defPPr>
            <ns1:lvl1pPr marL="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1pPr>
            <ns1:lvl2pPr marL="457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2pPr>
            <ns1:lvl3pPr marL="914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3pPr>
            <ns1:lvl4pPr marL="1371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4pPr>
            <ns1:lvl5pPr marL="18288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5pPr>
            <ns1:lvl6pPr marL="22860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743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200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657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r>
              <ns1:rPr lang="en-US" dirty="0"/>
              <ns1:t>Value Business Case</ns1:t>
            </ns1:r>
          </ns1:p>
          <ns1:p>
            <ns1:r>
              <ns1:rPr lang="en-US" dirty="0"/>
              <ns1:t>Submission ID: XXXXXXXXXX</ns1:t>
            </ns1:r>
          </ns1:p>
        </ns0:txBody>
      </ns0:sp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>
          <ns1:extLst>
            <ns1:ext uri="{FF2B5EF4-FFF2-40B4-BE49-F238E27FC236}">
              <ns2:creationId id="{C5CDD09D-F853-3F2A-D875-7E49493B866C}"/>
            </ns1:ext>
          </ns1:extLst>
        </ns0:cNvPr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6D1C9D4F-EC49-1758-DD74-31CD557B8FE1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>
          <ns1:xfrm>
            <ns1:off x="11301647" y="6242050"/>
            <ns1:ext cx="390053" cy="365125"/>
          </ns1:xfrm>
        </ns0:spPr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 dirty="0"/>
          </ns1:p>
        </ns0:txBody>
      </ns0:sp>
      <ns0:sp>
        <ns0:nvSpPr>
          <ns0:cNvPr id="3" name="Title 2">
            <ns1:extLst>
              <ns1:ext uri="{FF2B5EF4-FFF2-40B4-BE49-F238E27FC236}">
                <ns2:creationId id="{44F97937-A739-9491-BEF1-2E7AEA1CE7FA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>
            <ns1:normAutofit/>
          </ns1:bodyPr>
          <ns1:lstStyle/>
          <ns1:p>
            <ns1:r>
              <ns1:rPr lang="en-US" dirty="0"/>
              <ns1:t>Understanding our estimated savings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821D78B2-6198-0CDA-5459-8B070E1E9A21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495751"/>
            <ns1:ext cx="4638088" cy="23718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endParaRPr lang="en-GB" sz="2800" b="1" dirty="0">
              <ns1:solidFill>
                <ns1:srgbClr val="FF6600"/>
              </ns1:solidFill>
              <ns1:latin typeface="Open Sans"/>
              <ns1:ea typeface="Open Sans"/>
              <ns1:cs typeface="Open Sans"/>
            </ns1:endParaRPr>
          </ns1:p>
        </ns0:txBody>
      </ns0:sp>
      <ns0:sp>
        <ns0:nvSpPr>
          <ns0:cNvPr id="9" name="Text Placeholder 3">
            <ns1:extLst>
              <ns1:ext uri="{FF2B5EF4-FFF2-40B4-BE49-F238E27FC236}">
                <ns2:creationId id="{949A1AD1-AFF3-C642-26B3-A68C5076E748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6312" y="1234520"/>
            <ns1:ext cx="4760569" cy="5052508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89535" indent="0">
              <ns1:buNone/>
            </ns1:pPr>
            <ns1:r>
              <ns1:rPr lang="en-GB" sz="1400" dirty="0">
                <ns1:solidFill>
                  <ns1:schemeClr val="tx2"/>
                </ns1:solidFill>
              </ns1:rPr>
              <ns1:t>By reviewing your pain points, and your current solutions and processes, we’ve created a tailored value proposal based on your business’s circumstances. </ns1:t>
            </ns1:r>
            <ns1:endParaRPr lang="en-US" sz="1400" dirty="0"/>
          </ns1:p>
          <ns1:p>
            <ns1:pPr marL="89535" indent="0">
              <ns1:buNone/>
            </ns1:pPr>
            <ns1:r>
              <ns1:rPr lang="en-US" sz="1400" dirty="0">
                <ns1:solidFill>
                  <ns1:schemeClr val="tx2"/>
                </ns1:solidFill>
                <ns1:latin typeface="Open Sans"/>
                <ns1:ea typeface="Open Sans"/>
                <ns1:cs typeface="Open Sans"/>
              </ns1:rPr>
              <ns1:t>The efficiency projections presented in this report are based on a combination of industry benchmarks and data from similar customers who have experienced improvements using our solution. </ns1:t>
            </ns1:r>
          </ns1:p>
          <ns1:p>
            <ns1:pPr marL="89535" indent="0">
              <ns1:buNone/>
            </ns1:pPr>
            <ns1:r>
              <ns1:rPr lang="en-US" sz="1400" dirty="0">
                <ns1:solidFill>
                  <ns1:schemeClr val="tx2"/>
                </ns1:solidFill>
                <ns1:latin typeface="Open Sans"/>
                <ns1:ea typeface="Open Sans"/>
                <ns1:cs typeface="Open Sans"/>
              </ns1:rPr>
              <ns1:t>This assessment is a starting point for further discussions, highlighting potential value which can be achieved. </ns1:t>
            </ns1:r>
            <ns1:r>
              <ns1:rPr lang="en-GB" sz="1400" dirty="0">
                <ns1:solidFill>
                  <ns1:schemeClr val="tx2"/>
                </ns1:solidFill>
                <ns1:latin typeface="Open Sans"/>
                <ns1:ea typeface="Open Sans"/>
                <ns1:cs typeface="Open Sans"/>
              </ns1:rPr>
              <ns1:t>We also hope these discussions help set the foundation for tracking real value delivered.</ns1:t>
            </ns1:r>
          </ns1:p>
          <ns1:p>
            <ns1:pPr marL="89535" indent="0" rtl="0">
              <ns1:lnSpc>
                <ns1:spcPct val="110000"/>
              </ns1:lnSpc>
              <ns1:buNone/>
            </ns1:pPr>
            <ns1:r>
              <ns1:rPr lang="en-GB" sz="12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About OneAdvanced</ns1:t>
            </ns1:r>
          </ns1:p>
          <ns1:p>
            <ns1:pPr marL="89535" indent="0">
              <ns1:lnSpc>
                <ns1:spcPct val="110000"/>
              </ns1:lnSpc>
              <ns1:buNone/>
            </ns1:pPr>
            <ns1:r>
              <ns1:rPr lang="en-GB" sz="1200" dirty="0">
                <ns1:solidFill>
                  <ns1:srgbClr val="8A8A9D"/>
                </ns1:solidFill>
                <ns1:latin typeface="Open Sans"/>
                <ns1:ea typeface="Open Sans"/>
                <ns1:cs typeface="Open Sans"/>
              </ns1:rPr>
              <ns1:t>OneAdvanced is a leading provider of sector-focussed SaaS software</ns1:t>
            </ns1:r>
            <ns1:r>
              <ns1:rPr lang="en-GB" sz="12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. We are focused on helping your key people deliver better and faster outcomes. Growing your revenue, managing cost and reducing risk. All delivered on a seamless platform built for scalability, security and connectedness.</ns1:t>
            </ns1:r>
            <ns1:endParaRPr lang="en-GB" sz="1200" b="1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89535" indent="0">
              <ns1:buNone/>
            </ns1:pPr>
            <ns1:endParaRPr lang="en-GB" sz="1400" dirty="0">
              <ns1:effectLst/>
              <ns1:latin typeface="Aptos" panose="020B0004020202020204" pitchFamily="34" charset="0"/>
              <ns1:ea typeface="Aptos" panose="020B0004020202020204" pitchFamily="34" charset="0"/>
              <ns1:cs typeface="Aptos" panose="020B0004020202020204" pitchFamily="34" charset="0"/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A0A15F0F-594D-F73B-1029-83203EB6646B}"/>
              </ns1:ext>
            </ns1:extLst>
          </ns0:cNvPr>
          <ns0:cNvSpPr txBox="1"/>
          <ns0:nvPr/>
        </ns0:nvSpPr>
        <ns0:spPr>
          <ns1:xfrm>
            <ns1:off x="5674260" y="1231827"/>
            <ns1:ext cx="5627387" cy="954107"/>
          </ns1:xfrm>
          <ns1:prstGeom prst="rect">
            <ns1:avLst/>
          </ns1:prstGeom>
          <ns1:noFill/>
        </ns0:spPr>
        <ns0:txBody>
          <ns1:bodyPr wrap="square" lIns="91440" tIns="45720" rIns="91440" bIns="45720" anchor="t">
            <ns1:spAutoFit/>
          </ns1:bodyPr>
          <ns1:lstStyle/>
          <ns1:p>
            <ns1:r>
              <ns1:rPr lang="en-GB" sz="2800" dirty="0">
                <ns1:solidFill>
                  <ns1:srgbClr val="FF6600"/>
                </ns1:solidFill>
                <ns1:latin typeface="Montserrat SemiBold"/>
                <ns1:ea typeface="Open Sans"/>
                <ns1:cs typeface="Open Sans"/>
              </ns1:rPr>
              <ns1:t>Uncover the long-term value our products can offer</ns1:t>
            </ns1:r>
            <ns1:endParaRPr lang="en-US" dirty="0">
              <ns1:solidFill>
                <ns1:srgbClr val="25252C"/>
              </ns1:solidFill>
              <ns1:latin typeface="Open Sans"/>
              <ns1:ea typeface="Open Sans"/>
              <ns1:cs typeface="Open Sans"/>
            </ns1:endParaRPr>
          </ns1:p>
        </ns0:txBody>
      </ns0:sp>
      <ns0:sp>
        <ns0:nvSpPr>
          <ns0:cNvPr id="14" name="Rectangle: Rounded Corners 13">
            <ns1:extLst>
              <ns1:ext uri="{FF2B5EF4-FFF2-40B4-BE49-F238E27FC236}">
                <ns2:creationId id="{89803B08-808B-C76B-AEAB-37E8DEB8D1E1}"/>
              </ns1:ext>
            </ns1:extLst>
          </ns0:cNvPr>
          <ns0:cNvSpPr/>
          <ns0:nvPr/>
        </ns0:nvSpPr>
        <ns0:spPr>
          <ns1:xfrm>
            <ns1:off x="5730016" y="2643243"/>
            <ns1:ext cx="5539899" cy="845705"/>
          </ns1:xfrm>
          <ns1:prstGeom prst="roundRect">
            <ns1:avLst/>
          </ns1:prstGeom>
          <ns1:solidFill>
            <ns1:schemeClr val="bg1">
              <ns1:lumMod val="95000"/>
            </ns1:schemeClr>
          </ns1:solidFill>
          <ns1:ln>
            <ns1:noFill/>
          </ns1:ln>
        </ns0:spPr>
        <ns0:style>
          <ns1:lnRef idx="2">
            <ns1:schemeClr val="accent1">
              <ns1:shade val="15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dirty="0"/>
          </ns1:p>
        </ns0:txBody>
      </ns0:sp>
      <ns0:sp>
        <ns0:nvSpPr>
          <ns0:cNvPr id="15" name="Rectangle: Rounded Corners 14">
            <ns1:extLst>
              <ns1:ext uri="{FF2B5EF4-FFF2-40B4-BE49-F238E27FC236}">
                <ns2:creationId id="{B59C7A17-045E-0221-7A7E-D7FF4643F7F0}"/>
              </ns1:ext>
            </ns1:extLst>
          </ns0:cNvPr>
          <ns0:cNvSpPr/>
          <ns0:nvPr/>
        </ns0:nvSpPr>
        <ns0:spPr>
          <ns1:xfrm>
            <ns1:off x="5758031" y="3758595"/>
            <ns1:ext cx="5539899" cy="821395"/>
          </ns1:xfrm>
          <ns1:prstGeom prst="roundRect">
            <ns1:avLst/>
          </ns1:prstGeom>
          <ns1:solidFill>
            <ns1:schemeClr val="bg1">
              <ns1:lumMod val="95000"/>
            </ns1:schemeClr>
          </ns1:solidFill>
          <ns1:ln>
            <ns1:noFill/>
          </ns1:ln>
        </ns0:spPr>
        <ns0:style>
          <ns1:lnRef idx="2">
            <ns1:schemeClr val="accent1">
              <ns1:shade val="15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dirty="0"/>
          </ns1:p>
        </ns0:txBody>
      </ns0:sp>
      <ns0:sp>
        <ns0:nvSpPr>
          <ns0:cNvPr id="17" name="TextBox 16">
            <ns1:extLst>
              <ns1:ext uri="{FF2B5EF4-FFF2-40B4-BE49-F238E27FC236}">
                <ns2:creationId id="{DD8BE040-ABCE-CBF1-8E6D-9AD889503327}"/>
              </ns1:ext>
            </ns1:extLst>
          </ns0:cNvPr>
          <ns0:cNvSpPr txBox="1"/>
          <ns0:nvPr/>
        </ns0:nvSpPr>
        <ns0:spPr>
          <ns1:xfrm>
            <ns1:off x="6141824" y="3050104"/>
            <ns1:ext cx="89768" cy="276999"/>
          </ns1:xfrm>
          <ns1:prstGeom prst="rect">
            <ns1:avLst/>
          </ns1:prstGeom>
        </ns0:spPr>
        <ns0:txBody>
          <ns1:bodyPr wrap="none" lIns="0" tIns="0" rIns="0" bIns="0" rtlCol="0">
            <ns1:spAutoFit/>
          </ns1:bodyPr>
          <ns1:lstStyle/>
          <ns1:p>
            <ns1:pPr algn="l"/>
            <ns1:r>
              <ns1:rPr lang="en-US" b="1" dirty="0">
                <ns1:latin typeface="Montserrat" pitchFamily="2" charset="77"/>
              </ns1:rPr>
              <ns1:t>1</ns1:t>
            </ns1:r>
          </ns1:p>
        </ns0:txBody>
      </ns0:sp>
      <ns0:sp>
        <ns0:nvSpPr>
          <ns0:cNvPr id="18" name="TextBox 17">
            <ns1:extLst>
              <ns1:ext uri="{FF2B5EF4-FFF2-40B4-BE49-F238E27FC236}">
                <ns2:creationId id="{FDFC61C0-DF28-3146-D7F7-7F480F82070A}"/>
              </ns1:ext>
            </ns1:extLst>
          </ns0:cNvPr>
          <ns0:cNvSpPr txBox="1"/>
          <ns0:nvPr/>
        </ns0:nvSpPr>
        <ns0:spPr>
          <ns1:xfrm>
            <ns1:off x="6106848" y="4192677"/>
            <ns1:ext cx="136256" cy="276999"/>
          </ns1:xfrm>
          <ns1:prstGeom prst="rect">
            <ns1:avLst/>
          </ns1:prstGeom>
        </ns0:spPr>
        <ns0:txBody>
          <ns1:bodyPr wrap="none" lIns="0" tIns="0" rIns="0" bIns="0" rtlCol="0">
            <ns1:spAutoFit/>
          </ns1:bodyPr>
          <ns1:lstStyle/>
          <ns1:p>
            <ns1:pPr algn="l"/>
            <ns1:r>
              <ns1:rPr lang="en-US" b="1" dirty="0">
                <ns1:latin typeface="Montserrat" pitchFamily="2" charset="77"/>
              </ns1:rPr>
              <ns1:t>2</ns1:t>
            </ns1:r>
          </ns1:p>
        </ns0:txBody>
      </ns0:sp>
      <ns0:sp>
        <ns0:nvSpPr>
          <ns0:cNvPr id="20" name="Title 3">
            <ns1:extLst>
              <ns1:ext uri="{FF2B5EF4-FFF2-40B4-BE49-F238E27FC236}">
                <ns2:creationId id="{19A42E9D-63E5-70B3-4666-08CD5745788F}"/>
              </ns1:ext>
            </ns1:extLst>
          </ns0:cNvPr>
          <ns0:cNvSpPr txBox="1">
            <ns1:spLocks/>
          </ns0:cNvSpPr>
          <ns0:nvPr/>
        </ns0:nvSpPr>
        <ns0:spPr>
          <ns1:xfrm>
            <ns1:off x="6500462" y="2815317"/>
            <ns1:ext cx="4649104" cy="617593"/>
          </ns1:xfrm>
          <ns1:prstGeom prst="rect">
            <ns1:avLst/>
          </ns1:prstGeom>
        </ns0:spPr>
        <ns0:txBody>
          <ns1:bodyPr vert="horz" lIns="0" tIns="0" rIns="0" bIns="0" rtlCol="0" anchor="t" anchorCtr="0">
            <ns1:noAutofit/>
          </ns1:bodyPr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r>
              <ns1:rPr lang="en-US" sz="1400" dirty="0"/>
              <ns1:t>Run through our self assessment value calculator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r>
              <ns1:rPr lang="en-GB" sz="1200" b="0" dirty="0">
                <ns1:solidFill>
                  <ns1:srgbClr val="25252C"/>
                </ns1:solidFill>
                <ns1:latin typeface="+mn-lt"/>
                <ns1:ea typeface="+mn-ea"/>
                <ns1:cs typeface="+mn-cs"/>
              </ns1:rPr>
              <ns1:t>Our self serve value calculators are designed to give a quick overview of product returns</ns1:t>
            </ns1:r>
            <ns1:endParaRPr lang="en-US" sz="1200" b="0" dirty="0">
              <ns1:solidFill>
                <ns1:srgbClr val="25252C"/>
              </ns1:solidFill>
              <ns1:latin typeface="+mn-lt"/>
              <ns1:ea typeface="+mn-ea"/>
              <ns1:cs typeface="+mn-cs"/>
            </ns1:endParaRPr>
          </ns1:p>
        </ns0:txBody>
      </ns0:sp>
      <ns0:sp>
        <ns0:nvSpPr>
          <ns0:cNvPr id="21" name="Title 3">
            <ns1:extLst>
              <ns1:ext uri="{FF2B5EF4-FFF2-40B4-BE49-F238E27FC236}">
                <ns2:creationId id="{0767210A-7AB6-7464-9DB9-0EFA134ABE4A}"/>
              </ns1:ext>
            </ns1:extLst>
          </ns0:cNvPr>
          <ns0:cNvSpPr txBox="1">
            <ns1:spLocks/>
          </ns0:cNvSpPr>
          <ns0:nvPr/>
        </ns0:nvSpPr>
        <ns0:spPr>
          <ns1:xfrm>
            <ns1:off x="6500463" y="3941599"/>
            <ns1:ext cx="4680836" cy="528077"/>
          </ns1:xfrm>
          <ns1:prstGeom prst="rect">
            <ns1:avLst/>
          </ns1:prstGeom>
        </ns0:spPr>
        <ns0:txBody>
          <ns1:bodyPr vert="horz" lIns="0" tIns="0" rIns="0" bIns="0" rtlCol="0" anchor="t" anchorCtr="0">
            <ns1:noAutofit/>
          </ns1:bodyPr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r>
              <ns1:rPr lang="en-US" sz="1400" dirty="0"/>
              <ns1:t>Download your value business case </ns1:t>
            </ns1:r>
          </ns1:p>
          <ns1:p>
            <ns1:r>
              <ns1:rPr lang="en-GB" sz="1200" b="0" dirty="0">
                <ns1:solidFill>
                  <ns1:srgbClr val="25252C"/>
                </ns1:solidFill>
                <ns1:latin typeface="+mn-lt"/>
                <ns1:ea typeface="+mn-ea"/>
                <ns1:cs typeface="+mn-cs"/>
              </ns1:rPr>
              <ns1:t>Download your value report and review your potential value returns with your wider team</ns1:t>
            </ns1:r>
            <ns1:endParaRPr lang="en-US" sz="1200" b="0" dirty="0">
              <ns1:solidFill>
                <ns1:srgbClr val="25252C"/>
              </ns1:solidFill>
              <ns1:latin typeface="+mn-lt"/>
              <ns1:ea typeface="+mn-ea"/>
              <ns1:cs typeface="+mn-cs"/>
            </ns1:endParaRPr>
          </ns1:p>
        </ns0:txBody>
      </ns0:sp>
      <ns0:sp>
        <ns0:nvSpPr>
          <ns0:cNvPr id="23" name="Diagonal Stripe 22">
            <ns1:extLst>
              <ns1:ext uri="{FF2B5EF4-FFF2-40B4-BE49-F238E27FC236}">
                <ns2:creationId id="{758AD2FE-2939-661E-5B76-C81581F0038A}"/>
              </ns1:ext>
            </ns1:extLst>
          </ns0:cNvPr>
          <ns0:cNvSpPr/>
          <ns0:nvPr/>
        </ns0:nvSpPr>
        <ns0:spPr>
          <ns1:xfrm>
            <ns1:off x="5705992" y="2597523"/>
            <ns1:ext cx="880947" cy="825190"/>
          </ns1:xfrm>
          <ns1:prstGeom prst="diagStripe">
            <ns1:avLst/>
          </ns1:prstGeom>
          <ns1:solidFill>
            <ns1:schemeClr val="tx1">
              <ns1:lumMod val="25000"/>
              <ns1:lumOff val="75000"/>
            </ns1:schemeClr>
          </ns1:solidFill>
          <ns1:ln>
            <ns1:noFill/>
          </ns1:ln>
        </ns0:spPr>
        <ns0:style>
          <ns1:lnRef idx="2">
            <ns1:schemeClr val="accent1">
              <ns1:shade val="15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lIns="90000" rtlCol="0" anchor="ctr"/>
          <ns1:lstStyle/>
          <ns1:p>
            <ns1:pPr algn="ctr"/>
            <ns1:endParaRPr lang="en-US" sz="700" dirty="0">
              <ns1:solidFill>
                <ns1:schemeClr val="tx1"/>
              </ns1:solidFill>
              <ns1:latin typeface="Montserrat" pitchFamily="2" charset="77"/>
            </ns1:endParaRPr>
          </ns1:p>
        </ns0:txBody>
      </ns0:sp>
      <ns0:sp>
        <ns0:nvSpPr>
          <ns0:cNvPr id="24" name="TextBox 23">
            <ns1:extLst>
              <ns1:ext uri="{FF2B5EF4-FFF2-40B4-BE49-F238E27FC236}">
                <ns2:creationId id="{6E366C48-39B0-057C-3595-F2335F964A85}"/>
              </ns1:ext>
            </ns1:extLst>
          </ns0:cNvPr>
          <ns0:cNvSpPr txBox="1"/>
          <ns0:nvPr/>
        </ns0:nvSpPr>
        <ns0:spPr>
          <ns1:xfrm rot="18994118">
            <ns1:off x="5790080" y="2852886"/>
            <ns1:ext cx="524182" cy="123111"/>
          </ns1:xfrm>
          <ns1:prstGeom prst="rect">
            <ns1:avLst/>
          </ns1:prstGeom>
        </ns0:spPr>
        <ns0:txBody>
          <ns1:bodyPr wrap="none" lIns="0" tIns="0" rIns="0" bIns="0" rtlCol="0">
            <ns1:spAutoFit/>
          </ns1:bodyPr>
          <ns1:lstStyle/>
          <ns1:p>
            <ns1:pPr algn="l"/>
            <ns1:r>
              <ns1:rPr lang="en-US" sz="800" b="1" dirty="0">
                <ns1:solidFill>
                  <ns1:schemeClr val="bg1"/>
                </ns1:solidFill>
                <ns1:latin typeface="Montserrat" pitchFamily="2" charset="77"/>
              </ns1:rPr>
              <ns1:t>Complete</ns1:t>
            </ns1:r>
          </ns1:p>
        </ns0:txBody>
      </ns0:sp>
      <ns0:sp>
        <ns0:nvSpPr>
          <ns0:cNvPr id="25" name="Diagonal Stripe 24">
            <ns1:extLst>
              <ns1:ext uri="{FF2B5EF4-FFF2-40B4-BE49-F238E27FC236}">
                <ns2:creationId id="{4BD6EA59-CCBE-DD2D-7F60-A8B89D34EA32}"/>
              </ns1:ext>
            </ns1:extLst>
          </ns0:cNvPr>
          <ns0:cNvSpPr/>
          <ns0:nvPr/>
        </ns0:nvSpPr>
        <ns0:spPr>
          <ns1:xfrm>
            <ns1:off x="5702275" y="3713987"/>
            <ns1:ext cx="880947" cy="825190"/>
          </ns1:xfrm>
          <ns1:prstGeom prst="diagStripe">
            <ns1:avLst/>
          </ns1:prstGeom>
          <ns1:solidFill>
            <ns1:schemeClr val="tx1">
              <ns1:lumMod val="25000"/>
              <ns1:lumOff val="75000"/>
            </ns1:schemeClr>
          </ns1:solidFill>
          <ns1:ln>
            <ns1:noFill/>
          </ns1:ln>
        </ns0:spPr>
        <ns0:style>
          <ns1:lnRef idx="2">
            <ns1:schemeClr val="accent1">
              <ns1:shade val="15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lIns="90000" rtlCol="0" anchor="ctr"/>
          <ns1:lstStyle/>
          <ns1:p>
            <ns1:pPr algn="ctr"/>
            <ns1:endParaRPr lang="en-US" sz="700" dirty="0">
              <ns1:solidFill>
                <ns1:schemeClr val="tx1"/>
              </ns1:solidFill>
              <ns1:latin typeface="Montserrat" pitchFamily="2" charset="77"/>
            </ns1:endParaRPr>
          </ns1:p>
        </ns0:txBody>
      </ns0:sp>
      <ns0:sp>
        <ns0:nvSpPr>
          <ns0:cNvPr id="26" name="TextBox 25">
            <ns1:extLst>
              <ns1:ext uri="{FF2B5EF4-FFF2-40B4-BE49-F238E27FC236}">
                <ns2:creationId id="{4EDB1257-5D19-3EE6-AD04-791E5AC72BF8}"/>
              </ns1:ext>
            </ns1:extLst>
          </ns0:cNvPr>
          <ns0:cNvSpPr txBox="1"/>
          <ns0:nvPr/>
        </ns0:nvSpPr>
        <ns0:spPr>
          <ns1:xfrm rot="18994118">
            <ns1:off x="5786363" y="3969350"/>
            <ns1:ext cx="524182" cy="123111"/>
          </ns1:xfrm>
          <ns1:prstGeom prst="rect">
            <ns1:avLst/>
          </ns1:prstGeom>
        </ns0:spPr>
        <ns0:txBody>
          <ns1:bodyPr wrap="none" lIns="0" tIns="0" rIns="0" bIns="0" rtlCol="0">
            <ns1:spAutoFit/>
          </ns1:bodyPr>
          <ns1:lstStyle/>
          <ns1:p>
            <ns1:pPr algn="l"/>
            <ns1:r>
              <ns1:rPr lang="en-US" sz="800" b="1" dirty="0">
                <ns1:solidFill>
                  <ns1:schemeClr val="bg1"/>
                </ns1:solidFill>
                <ns1:latin typeface="Montserrat" pitchFamily="2" charset="77"/>
              </ns1:rPr>
              <ns1:t>Complete</ns1:t>
            </ns1:r>
          </ns1:p>
        </ns0:txBody>
      </ns0:sp>
      <ns0:sp>
        <ns0:nvSpPr>
          <ns0:cNvPr id="8" name="Rectangle: Rounded Corners 7">
            <ns1:extLst>
              <ns1:ext uri="{FF2B5EF4-FFF2-40B4-BE49-F238E27FC236}">
                <ns2:creationId id="{96E09C2B-6903-74A1-A2A9-3996929C4C73}"/>
              </ns1:ext>
            </ns1:extLst>
          </ns0:cNvPr>
          <ns0:cNvSpPr/>
          <ns0:nvPr/>
        </ns0:nvSpPr>
        <ns0:spPr>
          <ns1:xfrm>
            <ns1:off x="5730016" y="4854193"/>
            <ns1:ext cx="5539899" cy="926220"/>
          </ns1:xfrm>
          <ns1:prstGeom prst="roundRect">
            <ns1:avLst/>
          </ns1:prstGeom>
          <ns1:solidFill>
            <ns1:schemeClr val="bg1">
              <ns1:lumMod val="95000"/>
            </ns1:schemeClr>
          </ns1:solidFill>
          <ns1:ln>
            <ns1:noFill/>
          </ns1:ln>
        </ns0:spPr>
        <ns0:style>
          <ns1:lnRef idx="2">
            <ns1:schemeClr val="accent1">
              <ns1:shade val="15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dirty="0"/>
          </ns1:p>
        </ns0:txBody>
      </ns0:sp>
      <ns0:sp>
        <ns0:nvSpPr>
          <ns0:cNvPr id="10" name="TextBox 9">
            <ns1:extLst>
              <ns1:ext uri="{FF2B5EF4-FFF2-40B4-BE49-F238E27FC236}">
                <ns2:creationId id="{683E1012-7804-321B-AA22-5C51B3FE361C}"/>
              </ns1:ext>
            </ns1:extLst>
          </ns0:cNvPr>
          <ns0:cNvSpPr txBox="1"/>
          <ns0:nvPr/>
        </ns0:nvSpPr>
        <ns0:spPr>
          <ns1:xfrm>
            <ns1:off x="6096000" y="5313555"/>
            <ns1:ext cx="136256" cy="276999"/>
          </ns1:xfrm>
          <ns1:prstGeom prst="rect">
            <ns1:avLst/>
          </ns1:prstGeom>
        </ns0:spPr>
        <ns0:txBody>
          <ns1:bodyPr wrap="none" lIns="0" tIns="0" rIns="0" bIns="0" rtlCol="0">
            <ns1:spAutoFit/>
          </ns1:bodyPr>
          <ns1:lstStyle/>
          <ns1:p>
            <ns1:pPr algn="l"/>
            <ns1:r>
              <ns1:rPr lang="en-US" b="1" dirty="0">
                <ns1:latin typeface="Montserrat" pitchFamily="2" charset="77"/>
              </ns1:rPr>
              <ns1:t>3</ns1:t>
            </ns1:r>
          </ns1:p>
        </ns0:txBody>
      </ns0:sp>
      <ns0:sp>
        <ns0:nvSpPr>
          <ns0:cNvPr id="11" name="Title 3">
            <ns1:extLst>
              <ns1:ext uri="{FF2B5EF4-FFF2-40B4-BE49-F238E27FC236}">
                <ns2:creationId id="{54C09452-5741-F680-3967-D9DC5AFB3E04}"/>
              </ns1:ext>
            </ns1:extLst>
          </ns0:cNvPr>
          <ns0:cNvSpPr txBox="1">
            <ns1:spLocks/>
          </ns0:cNvSpPr>
          <ns0:nvPr/>
        </ns0:nvSpPr>
        <ns0:spPr>
          <ns1:xfrm>
            <ns1:off x="6500463" y="4973549"/>
            <ns1:ext cx="4680836" cy="737967"/>
          </ns1:xfrm>
          <ns1:prstGeom prst="rect">
            <ns1:avLst/>
          </ns1:prstGeom>
        </ns0:spPr>
        <ns0:txBody>
          <ns1:bodyPr vert="horz" lIns="0" tIns="0" rIns="0" bIns="0" rtlCol="0" anchor="t" anchorCtr="0">
            <ns1:noAutofit/>
          </ns1:bodyPr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r>
              <ns1:rPr lang="en-US" sz="1400" dirty="0"/>
              <ns1:t>Book a full value assessment with a dedicated Sales or Account Manager</ns1:t>
            </ns1:r>
          </ns1:p>
          <ns1:p>
            <ns1:r>
              <ns1:rPr lang="en-GB" sz="1200" b="0" dirty="0">
                <ns1:solidFill>
                  <ns1:srgbClr val="25252C"/>
                </ns1:solidFill>
                <ns1:latin typeface="+mn-lt"/>
                <ns1:ea typeface="+mn-ea"/>
                <ns1:cs typeface="+mn-cs"/>
              </ns1:rPr>
              <ns1:t>Together we can review your business requirements, and look at the full range of support our products can offer </ns1:t>
            </ns1:r>
            <ns1:endParaRPr lang="en-US" sz="1200" b="0" dirty="0">
              <ns1:solidFill>
                <ns1:srgbClr val="25252C"/>
              </ns1:solidFill>
              <ns1:latin typeface="+mn-lt"/>
              <ns1:ea typeface="+mn-ea"/>
              <ns1:cs typeface="+mn-cs"/>
            </ns1:endParaRPr>
          </ns1:p>
        </ns0:txBody>
      </ns0:sp>
      <ns0:sp>
        <ns0:nvSpPr>
          <ns0:cNvPr id="12" name="Diagonal Stripe 11">
            <ns1:extLst>
              <ns1:ext uri="{FF2B5EF4-FFF2-40B4-BE49-F238E27FC236}">
                <ns2:creationId id="{D898935D-D781-FB74-4512-3ABED433959D}"/>
              </ns1:ext>
            </ns1:extLst>
          </ns0:cNvPr>
          <ns0:cNvSpPr/>
          <ns0:nvPr/>
        </ns0:nvSpPr>
        <ns0:spPr>
          <ns1:xfrm>
            <ns1:off x="5674260" y="4809585"/>
            <ns1:ext cx="880947" cy="825190"/>
          </ns1:xfrm>
          <ns1:prstGeom prst="diagStripe">
            <ns1:avLst/>
          </ns1:pr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15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lIns="90000" rtlCol="0" anchor="ctr"/>
          <ns1:lstStyle/>
          <ns1:p>
            <ns1:pPr algn="ctr"/>
            <ns1:endParaRPr lang="en-US" sz="700" dirty="0">
              <ns1:solidFill>
                <ns1:schemeClr val="tx1"/>
              </ns1:solidFill>
              <ns1:latin typeface="Montserrat" pitchFamily="2" charset="77"/>
            </ns1:endParaRPr>
          </ns1:p>
        </ns0:txBody>
      </ns0:sp>
      <ns0:sp>
        <ns0:nvSpPr>
          <ns0:cNvPr id="13" name="TextBox 12">
            <ns1:extLst>
              <ns1:ext uri="{FF2B5EF4-FFF2-40B4-BE49-F238E27FC236}">
                <ns2:creationId id="{D25FD13C-0FBC-BE9D-3EBF-0A0F6B535DFA}"/>
              </ns1:ext>
            </ns1:extLst>
          </ns0:cNvPr>
          <ns0:cNvSpPr txBox="1"/>
          <ns0:nvPr/>
        </ns0:nvSpPr>
        <ns0:spPr>
          <ns1:xfrm rot="18994118">
            <ns1:off x="5748730" y="5064948"/>
            <ns1:ext cx="543418" cy="123111"/>
          </ns1:xfrm>
          <ns1:prstGeom prst="rect">
            <ns1:avLst/>
          </ns1:prstGeom>
        </ns0:spPr>
        <ns0:txBody>
          <ns1:bodyPr wrap="none" lIns="0" tIns="0" rIns="0" bIns="0" rtlCol="0">
            <ns1:spAutoFit/>
          </ns1:bodyPr>
          <ns1:lstStyle/>
          <ns1:p>
            <ns1:pPr algn="l"/>
            <ns1:r>
              <ns1:rPr lang="en-US" sz="800" b="1" dirty="0">
                <ns1:solidFill>
                  <ns1:schemeClr val="bg1"/>
                </ns1:solidFill>
                <ns1:latin typeface="Montserrat" pitchFamily="2" charset="77"/>
              </ns1:rPr>
              <ns1:t>Book now</ns1:t>
            </ns1:r>
          </ns1:p>
        </ns0:txBody>
      </ns0:sp>
    </ns0:spTree>
    <ns0:extLst>
      <ns0:ext uri="{BB962C8B-B14F-4D97-AF65-F5344CB8AC3E}">
        <ns3:creationId val="2417574305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grpSp>
        <ns0:nvGrpSpPr>
          <ns0:cNvPr id="22" name="Grup 21">
            <ns1:extLst>
              <ns1:ext uri="{FF2B5EF4-FFF2-40B4-BE49-F238E27FC236}">
                <ns2:creationId id="{25E84DF7-F74A-68A0-71AD-C714787E6F2C}"/>
              </ns1:ext>
            </ns1:extLst>
          </ns0:cNvPr>
          <ns0:cNvGrpSpPr/>
          <ns0:nvPr/>
        </ns0:nvGrpSpPr>
        <ns0:grpSpPr>
          <ns1:xfrm>
            <ns1:off x="5161620" y="1859365"/>
            <ns1:ext cx="1954155" cy="3641251"/>
            <ns1:chOff x="717877" y="1903894"/>
            <ns1:chExt cx="1954155" cy="3641251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741996" y="1903894"/>
              <ns1:ext cx="1930036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717877" y="2050435"/>
              <ns1:ext cx="1951577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788399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718267" y="4999173"/>
              <ns1:ext cx="1953764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738345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731282" y="5141952"/>
              <ns1:ext cx="1905083" cy="369332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5" name="Grup 4">
            <ns1:extLst>
              <ns1:ext uri="{FF2B5EF4-FFF2-40B4-BE49-F238E27FC236}">
                <ns2:creationId id="{2CC8DEE5-26D6-A15C-CB5C-661C8D83F5AF}"/>
              </ns1:ext>
            </ns1:extLst>
          </ns0:cNvPr>
          <ns0:cNvGrpSpPr/>
          <ns0:nvPr/>
        </ns0:nvGrpSpPr>
        <ns0:grpSpPr>
          <ns1:xfrm>
            <ns1:off x="7743855" y="1541816"/>
            <ns1:ext cx="1946626" cy="3957914"/>
            <ns1:chOff x="7316241" y="1541816"/>
            <ns1:chExt cx="1946626" cy="3957914"/>
          </ns1:xfrm>
        </ns0:grpSpPr>
        <ns0:grpSp>
          <ns0:nvGrpSpPr>
            <ns0:cNvPr id="23" name="Grup 22">
              <ns1:extLst>
                <ns1:ext uri="{FF2B5EF4-FFF2-40B4-BE49-F238E27FC236}">
                  <ns2:creationId id="{3D309B6B-7791-6CF2-0569-C70256165209}"/>
                </ns1:ext>
              </ns1:extLst>
            </ns0:cNvPr>
            <ns0:cNvGrpSpPr/>
            <ns0:nvPr/>
          </ns0:nvGrpSpPr>
          <ns0:grpSpPr>
            <ns1:xfrm>
              <ns1:off x="7316241" y="1541816"/>
              <ns1:ext cx="1946626" cy="3957914"/>
              <ns1:chOff x="4961745" y="1590252"/>
              <ns1:chExt cx="1946626" cy="3957914"/>
            </ns1:xfrm>
          </ns0:grpSpPr>
          <ns0:sp>
            <ns0:nvSpPr>
              <ns0:cNvPr id="59" name="Rectangle: Rounded Corners 58">
                <ns1:extLst>
                  <ns1:ext uri="{FF2B5EF4-FFF2-40B4-BE49-F238E27FC236}">
                    <ns2:creationId id="{483145D9-A5D5-4A29-9000-3FD97569E5F5}"/>
                  </ns1:ext>
                </ns1:extLst>
              </ns0:cNvPr>
              <ns0:cNvSpPr/>
              <ns0:nvPr/>
            </ns0:nvSpPr>
            <ns0:spPr>
              <ns1:xfrm>
                <ns1:off x="4970154" y="4999173"/>
                <ns1:ext cx="1930036" cy="548993"/>
              </ns1:xfrm>
              <ns1:prstGeom prst="roundRect">
                <ns1:avLst/>
              </ns1:prstGeom>
              <ns1:solidFill>
                <ns1:schemeClr val="accent2">
                  <ns1:alpha val="26000"/>
                </ns1:schemeClr>
              </ns1:solidFill>
              <ns1:ln>
                <ns1:solidFill>
                  <ns1:schemeClr val="accent1"/>
                </ns1:solidFill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algn="ctr"/>
                <ns1:endParaRPr lang="en-GB"/>
              </ns1:p>
            </ns0:txBody>
          </ns0:sp>
          <ns0:sp>
            <ns0:nvSpPr>
              <ns0:cNvPr id="49" name="Off-page Connector 9">
                <ns1:extLst>
                  <ns1:ext uri="{FF2B5EF4-FFF2-40B4-BE49-F238E27FC236}">
                    <ns2:creationId id="{A97AE63F-0C53-AB7A-E6A8-5650E994B32B}"/>
                  </ns1:ext>
                </ns1:extLst>
              </ns0:cNvPr>
              <ns0:cNvSpPr/>
              <ns0:nvPr/>
            </ns0:nvSpPr>
            <ns0:spPr>
              <ns1:xfrm>
                <ns1:off x="4978335" y="1903894"/>
                <ns1:ext cx="1930036" cy="2548563"/>
              </ns1:xfrm>
              <ns1:prstGeom prst="roundRect">
                <ns1:avLst/>
              </ns1:prstGeom>
              <ns1:solidFill>
                <ns1:schemeClr val="accent4">
                  <ns1:alpha val="10000"/>
                </ns1:schemeClr>
              </ns1:solidFill>
              <ns1:ln>
                <ns1:noFill/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endPara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endParaRP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endPara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endParaRP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r>
                  <ns1:rPr lang="en-GB" sz="900" dirty="0">
                    <ns1:solidFill>
                      <ns1:schemeClr val="tx1">
                        <ns1:lumMod val="75000"/>
                        <ns1:lumOff val="25000"/>
                      </ns1:schemeClr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Inefficient processes </ns1:t>
                </ns1: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r>
                  <ns1:rPr lang="en-GB" sz="900" dirty="0">
                    <ns1:solidFill>
                      <ns1:schemeClr val="tx1">
                        <ns1:lumMod val="75000"/>
                        <ns1:lumOff val="25000"/>
                      </ns1:schemeClr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Lack of self-serve solutions</ns1:t>
                </ns1:r>
              </ns1:p>
            </ns0:txBody>
          </ns0:sp>
          <ns0:sp>
            <ns0:nvSpPr>
              <ns0:cNvPr id="48" name="Freeform 50">
                <ns1:extLst>
                  <ns1:ext uri="{FF2B5EF4-FFF2-40B4-BE49-F238E27FC236}">
                    <ns2:creationId id="{13C7AA69-72E1-AD20-DD7E-436E6E31F470}"/>
                  </ns1:ext>
                </ns1:extLst>
              </ns0:cNvPr>
              <ns0:cNvSpPr/>
              <ns0:nvPr/>
            </ns0:nvSpPr>
            <ns0:spPr>
              <ns1:xfrm rot="10800000">
                <ns1:off x="4961745" y="2139161"/>
                <ns1:ext cx="1944972" cy="2971025"/>
              </ns1:xfrm>
              <ns1:custGeom>
                <ns1:avLst/>
                <ns1:gdLst>
                  <ns1:gd name="connsiteX0" fmla="*/ 0 w 4855912"/>
                  <ns1:gd name="connsiteY0" fmla="*/ 9143998 h 9144000"/>
                  <ns1:gd name="connsiteX1" fmla="*/ 4855912 w 4855912"/>
                  <ns1:gd name="connsiteY1" fmla="*/ 9143998 h 9144000"/>
                  <ns1:gd name="connsiteX2" fmla="*/ 4855912 w 4855912"/>
                  <ns1:gd name="connsiteY2" fmla="*/ 9144000 h 9144000"/>
                  <ns1:gd name="connsiteX3" fmla="*/ 0 w 4855912"/>
                  <ns1:gd name="connsiteY3" fmla="*/ 9144000 h 9144000"/>
                  <ns1:gd name="connsiteX4" fmla="*/ 0 w 4855912"/>
                  <ns1:gd name="connsiteY4" fmla="*/ 0 h 9144000"/>
                  <ns1:gd name="connsiteX5" fmla="*/ 4855912 w 4855912"/>
                  <ns1:gd name="connsiteY5" fmla="*/ 0 h 9144000"/>
                  <ns1:gd name="connsiteX6" fmla="*/ 4855912 w 4855912"/>
                  <ns1:gd name="connsiteY6" fmla="*/ 4215866 h 9144000"/>
                  <ns1:gd name="connsiteX7" fmla="*/ 2427956 w 4855912"/>
                  <ns1:gd name="connsiteY7" fmla="*/ 2983833 h 9144000"/>
                  <ns1:gd name="connsiteX8" fmla="*/ 0 w 4855912"/>
                  <ns1:gd name="connsiteY8" fmla="*/ 4215866 h 9144000"/>
                  <ns1:gd name="connsiteX0" fmla="*/ 0 w 4855912"/>
                  <ns1:gd name="connsiteY0" fmla="*/ 9143998 h 9144000"/>
                  <ns1:gd name="connsiteX1" fmla="*/ 4855912 w 4855912"/>
                  <ns1:gd name="connsiteY1" fmla="*/ 9143998 h 9144000"/>
                  <ns1:gd name="connsiteX2" fmla="*/ 4855912 w 4855912"/>
                  <ns1:gd name="connsiteY2" fmla="*/ 9144000 h 9144000"/>
                  <ns1:gd name="connsiteX3" fmla="*/ 0 w 4855912"/>
                  <ns1:gd name="connsiteY3" fmla="*/ 9144000 h 9144000"/>
                  <ns1:gd name="connsiteX4" fmla="*/ 0 w 4855912"/>
                  <ns1:gd name="connsiteY4" fmla="*/ 9143998 h 9144000"/>
                  <ns1:gd name="connsiteX5" fmla="*/ 0 w 4855912"/>
                  <ns1:gd name="connsiteY5" fmla="*/ 794048 h 9144000"/>
                  <ns1:gd name="connsiteX6" fmla="*/ 4855912 w 4855912"/>
                  <ns1:gd name="connsiteY6" fmla="*/ 0 h 9144000"/>
                  <ns1:gd name="connsiteX7" fmla="*/ 4855912 w 4855912"/>
                  <ns1:gd name="connsiteY7" fmla="*/ 4215866 h 9144000"/>
                  <ns1:gd name="connsiteX8" fmla="*/ 2427956 w 4855912"/>
                  <ns1:gd name="connsiteY8" fmla="*/ 2983833 h 9144000"/>
                  <ns1:gd name="connsiteX9" fmla="*/ 0 w 4855912"/>
                  <ns1:gd name="connsiteY9" fmla="*/ 4215866 h 9144000"/>
                  <ns1:gd name="connsiteX10" fmla="*/ 0 w 4855912"/>
                  <ns1:gd name="connsiteY10" fmla="*/ 794048 h 9144000"/>
                  <ns1:gd name="connsiteX0" fmla="*/ 0 w 4855912"/>
                  <ns1:gd name="connsiteY0" fmla="*/ 8366845 h 8366847"/>
                  <ns1:gd name="connsiteX1" fmla="*/ 4855912 w 4855912"/>
                  <ns1:gd name="connsiteY1" fmla="*/ 8366845 h 8366847"/>
                  <ns1:gd name="connsiteX2" fmla="*/ 4855912 w 4855912"/>
                  <ns1:gd name="connsiteY2" fmla="*/ 8366847 h 8366847"/>
                  <ns1:gd name="connsiteX3" fmla="*/ 0 w 4855912"/>
                  <ns1:gd name="connsiteY3" fmla="*/ 8366847 h 8366847"/>
                  <ns1:gd name="connsiteX4" fmla="*/ 0 w 4855912"/>
                  <ns1:gd name="connsiteY4" fmla="*/ 8366845 h 8366847"/>
                  <ns1:gd name="connsiteX5" fmla="*/ 0 w 4855912"/>
                  <ns1:gd name="connsiteY5" fmla="*/ 16895 h 8366847"/>
                  <ns1:gd name="connsiteX6" fmla="*/ 4839134 w 4855912"/>
                  <ns1:gd name="connsiteY6" fmla="*/ 0 h 8366847"/>
                  <ns1:gd name="connsiteX7" fmla="*/ 4855912 w 4855912"/>
                  <ns1:gd name="connsiteY7" fmla="*/ 3438713 h 8366847"/>
                  <ns1:gd name="connsiteX8" fmla="*/ 2427956 w 4855912"/>
                  <ns1:gd name="connsiteY8" fmla="*/ 2206680 h 8366847"/>
                  <ns1:gd name="connsiteX9" fmla="*/ 0 w 4855912"/>
                  <ns1:gd name="connsiteY9" fmla="*/ 3438713 h 8366847"/>
                  <ns1:gd name="connsiteX10" fmla="*/ 0 w 4855912"/>
                  <ns1:gd name="connsiteY10" fmla="*/ 16895 h 8366847"/>
                  <ns1:gd name="connsiteX0" fmla="*/ 0 w 4857526"/>
                  <ns1:gd name="connsiteY0" fmla="*/ 8349950 h 8349952"/>
                  <ns1:gd name="connsiteX1" fmla="*/ 4855912 w 4857526"/>
                  <ns1:gd name="connsiteY1" fmla="*/ 8349950 h 8349952"/>
                  <ns1:gd name="connsiteX2" fmla="*/ 4855912 w 4857526"/>
                  <ns1:gd name="connsiteY2" fmla="*/ 8349952 h 8349952"/>
                  <ns1:gd name="connsiteX3" fmla="*/ 0 w 4857526"/>
                  <ns1:gd name="connsiteY3" fmla="*/ 8349952 h 8349952"/>
                  <ns1:gd name="connsiteX4" fmla="*/ 0 w 4857526"/>
                  <ns1:gd name="connsiteY4" fmla="*/ 8349950 h 8349952"/>
                  <ns1:gd name="connsiteX5" fmla="*/ 0 w 4857526"/>
                  <ns1:gd name="connsiteY5" fmla="*/ 0 h 8349952"/>
                  <ns1:gd name="connsiteX6" fmla="*/ 4855912 w 4857526"/>
                  <ns1:gd name="connsiteY6" fmla="*/ 0 h 8349952"/>
                  <ns1:gd name="connsiteX7" fmla="*/ 4855912 w 4857526"/>
                  <ns1:gd name="connsiteY7" fmla="*/ 3421818 h 8349952"/>
                  <ns1:gd name="connsiteX8" fmla="*/ 2427956 w 4857526"/>
                  <ns1:gd name="connsiteY8" fmla="*/ 2189785 h 8349952"/>
                  <ns1:gd name="connsiteX9" fmla="*/ 0 w 4857526"/>
                  <ns1:gd name="connsiteY9" fmla="*/ 3421818 h 8349952"/>
                  <ns1:gd name="connsiteX10" fmla="*/ 0 w 4857526"/>
                  <ns1:gd name="connsiteY10" fmla="*/ 0 h 8349952"/>
                </ns1:gdLst>
                <ns1:ahLst/>
                <ns1:cxnLst>
                  <ns1:cxn ang="0">
                    <ns1:pos x="connsiteX0" y="connsiteY0"/>
                  </ns1:cxn>
                  <ns1:cxn ang="0">
                    <ns1:pos x="connsiteX1" y="connsiteY1"/>
                  </ns1:cxn>
                  <ns1:cxn ang="0">
                    <ns1:pos x="connsiteX2" y="connsiteY2"/>
                  </ns1:cxn>
                  <ns1:cxn ang="0">
                    <ns1:pos x="connsiteX3" y="connsiteY3"/>
                  </ns1:cxn>
                  <ns1:cxn ang="0">
                    <ns1:pos x="connsiteX4" y="connsiteY4"/>
                  </ns1:cxn>
                  <ns1:cxn ang="0">
                    <ns1:pos x="connsiteX5" y="connsiteY5"/>
                  </ns1:cxn>
                  <ns1:cxn ang="0">
                    <ns1:pos x="connsiteX6" y="connsiteY6"/>
                  </ns1:cxn>
                  <ns1:cxn ang="0">
                    <ns1:pos x="connsiteX7" y="connsiteY7"/>
                  </ns1:cxn>
                  <ns1:cxn ang="0">
                    <ns1:pos x="connsiteX8" y="connsiteY8"/>
                  </ns1:cxn>
                  <ns1:cxn ang="0">
                    <ns1:pos x="connsiteX9" y="connsiteY9"/>
                  </ns1:cxn>
                  <ns1:cxn ang="0">
                    <ns1:pos x="connsiteX10" y="connsiteY10"/>
                  </ns1:cxn>
                </ns1:cxnLst>
                <ns1:rect l="l" t="t" r="r" b="b"/>
                <ns1:pathLst>
                  <ns1:path w="4857526" h="8349952">
                    <ns1:moveTo>
                      <ns1:pt x="0" y="8349950"/>
                    </ns1:moveTo>
                    <ns1:lnTo>
                      <ns1:pt x="4855912" y="8349950"/>
                    </ns1:lnTo>
                    <ns1:lnTo>
                      <ns1:pt x="4855912" y="8349952"/>
                    </ns1:lnTo>
                    <ns1:lnTo>
                      <ns1:pt x="0" y="8349952"/>
                    </ns1:lnTo>
                    <ns1:lnTo>
                      <ns1:pt x="0" y="8349950"/>
                    </ns1:lnTo>
                    <ns1:close/>
                    <ns1:moveTo>
                      <ns1:pt x="0" y="0"/>
                    </ns1:moveTo>
                    <ns1:lnTo>
                      <ns1:pt x="4855912" y="0"/>
                    </ns1:lnTo>
                    <ns1:cubicBezTo>
                      <ns1:pt x="4861505" y="1146238"/>
                      <ns1:pt x="4850319" y="2275580"/>
                      <ns1:pt x="4855912" y="3421818"/>
                    </ns1:cubicBezTo>
                    <ns1:lnTo>
                      <ns1:pt x="2427956" y="2189785"/>
                    </ns1:lnTo>
                    <ns1:lnTo>
                      <ns1:pt x="0" y="3421818"/>
                    </ns1:lnTo>
                    <ns1:lnTo>
                      <ns1:pt x="0" y="0"/>
                    </ns1:lnTo>
                    <ns1:close/>
                  </ns1:path>
                </ns1:pathLst>
              </ns1:custGeom>
              <ns1:solidFill>
                <ns1:schemeClr val="accent2"/>
              </ns1:solidFill>
              <ns1:ln>
                <ns1:noFill/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algn="ctr"/>
                <ns1:endParaRPr lang="en-US" sz="900"/>
              </ns1:p>
            </ns0:txBody>
          </ns0:sp>
          <ns0:sp>
            <ns0:nvSpPr>
              <ns0:cNvPr id="50" name="TextBox 49">
                <ns1:extLst>
                  <ns1:ext uri="{FF2B5EF4-FFF2-40B4-BE49-F238E27FC236}">
                    <ns2:creationId id="{7B34D05C-D2DC-8FEC-1A30-2541B1BBDE4B}"/>
                  </ns1:ext>
                </ns1:extLst>
              </ns0:cNvPr>
              <ns0:cNvSpPr txBox="1"/>
              <ns0:nvPr/>
            </ns0:nvSpPr>
            <ns0:spPr>
              <ns1:xfrm>
                <ns1:off x="4986193" y="1590252"/>
                <ns1:ext cx="1914319" cy="1323439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pPr algn="ctr"/>
                <ns1:endPara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  <ns1:p>
                <ns1:pPr algn="ctr"/>
                <ns1:endPara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  <ns1:p>
                <ns1:pPr algn="ctr"/>
                <ns1:r>
                  <ns1:rPr lang="en-US" sz="1600" b="1" dirty="0">
                    <ns1:latin typeface="Montserrat SemiBold" panose="00000700000000000000" pitchFamily="2" charset="0"/>
                    <ns1:ea typeface="League Spartan" charset="0"/>
                    <ns1:cs typeface="Poppins" pitchFamily="2" charset="77"/>
                  </ns1:rPr>
                  <ns1:t>Debt collection administration processes</ns1:t>
                </ns1:r>
              </ns1:p>
            </ns0:txBody>
          </ns0:sp>
          <ns0:sp>
            <ns0:nvSpPr>
              <ns0:cNvPr id="65" name="TextBox 64">
                <ns1:extLst>
                  <ns1:ext uri="{FF2B5EF4-FFF2-40B4-BE49-F238E27FC236}">
                    <ns2:creationId id="{CCDBA8E2-2E49-D3DC-8F70-3EBC50517161}"/>
                  </ns1:ext>
                </ns1:extLst>
              </ns0:cNvPr>
              <ns0:cNvSpPr txBox="1"/>
              <ns0:nvPr/>
            </ns0:nvSpPr>
            <ns0:spPr>
              <ns1:xfrm>
                <ns1:off x="4974332" y="4365181"/>
                <ns1:ext cx="1914319" cy="675570"/>
              </ns1:xfrm>
              <ns1:prstGeom prst="rect">
                <ns1:avLst/>
              </ns1:prstGeom>
              <ns1:noFill/>
            </ns0:spPr>
            <ns0:txBody>
              <ns1:bodyPr wrap="square" rtlCol="0">
                <ns1:spAutoFit/>
              </ns1:bodyPr>
              <ns1:lstStyle/>
              <ns1:p>
                <ns1:pPr algn="ctr">
                  <ns1:lnSpc>
                    <ns1:spcPct val="107000"/>
                  </ns1:lnSpc>
                  <ns1:spcAft>
                    <ns1:spcPts val="800"/>
                  </ns1:spcAft>
                </ns1:pPr>
                <ns1:r>
                  <ns1:rPr lang="en-GB" sz="1200" dirty="0">
                    <ns1:solidFill>
                      <ns1:schemeClr val="bg1"/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Debt collection processes could be costing you</ns1:t>
                </ns1:r>
              </ns1:p>
            </ns0:txBody>
          </ns0:sp>
        </ns0:grp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7340689" y="5111205"/>
              <ns1:ext cx="1891272" cy="369332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current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estimated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process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costs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b="1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b="1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760,363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4" name="Grup 3">
            <ns1:extLst>
              <ns1:ext uri="{FF2B5EF4-FFF2-40B4-BE49-F238E27FC236}">
                <ns2:creationId id="{82A8FF3A-1109-D02E-6337-7F8C3FD38D82}"/>
              </ns1:ext>
            </ns1:extLst>
          </ns0:cNvPr>
          <ns0:cNvGrpSpPr/>
          <ns0:nvPr/>
        </ns0:nvGrpSpPr>
        <ns0:grpSpPr>
          <ns1:xfrm>
            <ns1:off x="2516400" y="1830254"/>
            <ns1:ext cx="2094684" cy="3667962"/>
            <ns1:chOff x="2932830" y="1895698"/>
            <ns1:chExt cx="2094684" cy="3667962"/>
          </ns1:xfrm>
        </ns0:grpSpPr>
        <ns0:sp>
          <ns0:nvSpPr>
            <ns0:cNvPr id="7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3034163" y="5014667"/>
              <ns1:ext cx="1930036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8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3017411" y="1895698"/>
              <ns1:ext cx="1930036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7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2932830" y="2095401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9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3024842" y="2149813"/>
              <ns1:ext cx="1951578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20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3054308" y="4357403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21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3014751" y="5157583"/>
              <ns1:ext cx="1892974" cy="369332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tr-TR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b="1" dirty="0">
                  <ns1:solidFill>
                    <ns1:schemeClr val="accent6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11" name="Title 2">
            <ns1:extLst>
              <ns1:ext uri="{FF2B5EF4-FFF2-40B4-BE49-F238E27FC236}">
                <ns2:creationId id="{C8DD3992-F32C-4308-D735-FDB7A347D41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706477" y="361493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 dirty="0">
                <ns1:ea typeface="Open Sans" panose="020B0606030504020204" pitchFamily="34" charset="0"/>
                <ns1:cs typeface="Open Sans" panose="020B0606030504020204" pitchFamily="34" charset="0"/>
              </ns1:rPr>
              <ns1:t>The estimated cost of your current processes</ns1:t>
            </ns1:r>
            <ns1:endParaRPr lang="en-GB" dirty="0"/>
          </ns1:p>
        </ns0:txBody>
      </ns0:sp>
      <ns0:sp>
        <ns0:nvSpPr>
          <ns0:cNvPr id="12" name="TextBox 73">
            <ns1:extLst>
              <ns1:ext uri="{FF2B5EF4-FFF2-40B4-BE49-F238E27FC236}">
                <ns2:creationId id="{E6C4BEAF-046C-D4C4-6B21-7D323C902354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3" name="TextBox 19">
            <ns1:extLst>
              <ns1:ext uri="{FF2B5EF4-FFF2-40B4-BE49-F238E27FC236}">
                <ns2:creationId id="{296F1958-189C-0FB7-1B45-FD5EA85553E0}"/>
              </ns1:ext>
            </ns1:extLst>
          </ns0:cNvPr>
          <ns0:cNvSpPr txBox="1"/>
          <ns0:nvPr/>
        </ns0:nvSpPr>
        <ns0:spPr>
          <ns1:xfrm>
            <ns1:off x="664160" y="1218194"/>
            <ns1:ext cx="10364338" cy="461665"/>
          </ns1:xfrm>
          <ns1:prstGeom prst="rect">
            <ns1:avLst/>
          </ns1:prstGeom>
          <ns1:noFill/>
        </ns0:spPr>
        <ns0:txBody>
          <ns1:bodyPr wrap="square" lIns="91440" tIns="45720" rIns="91440" bIns="45720" rtlCol="0" anchor="t">
            <ns1:spAutoFit/>
          </ns1:bodyPr>
          <ns1:lstStyle>
            <ns1:defPPr>
              <ns1:defRPr lang="en-US"/>
            </ns1:defPPr>
            <ns1:lvl1pPr>
              <ns1:defRPr sz="1200">
                <ns1:solidFill>
                  <ns1:srgbClr val="25252C"/>
                </ns1:solidFill>
                <ns1:highlight>
                  <ns1:srgbClr val="FFFFFF"/>
                </ns1:highlight>
                <ns1:latin typeface="+mj-lt"/>
              </ns1:defRPr>
            </ns1:lvl1pPr>
            <ns1:lvl2pPr marL="457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2pPr>
            <ns1:lvl3pPr marL="914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3pPr>
            <ns1:lvl4pPr marL="1371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4pPr>
            <ns1:lvl5pPr marL="18288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5pPr>
            <ns1:lvl6pPr marL="22860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743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200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657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r>
              <ns1:rPr lang="en-GB" dirty="0"/>
              <ns1:t>Detailed below are the potential total estimated costs of your processes, for example, if it is taking your team five hours a week to produce business reports or manage queries, the below figures highlight the total current process cost to your business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A65EFCB1-3F26-2C8B-1E54-7EEE83D32055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081728319"/>
              </ns0:ext>
            </ns0:extLst>
          </ns0:nvPr>
        </ns0:nvGraphicFramePr>
        <ns0:xfrm>
          <ns1:off x="564421" y="888700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26" name="Text Placeholder 3">
            <ns1:extLst>
              <ns1:ext uri="{FF2B5EF4-FFF2-40B4-BE49-F238E27FC236}">
                <ns2:creationId id="{F0555603-B786-A93B-8B30-13D773E0D58C}"/>
              </ns1:ext>
            </ns1:extLst>
          </ns0:cNvPr>
          <ns0:cNvSpPr txBox="1">
            <ns1:spLocks/>
          </ns0:cNvSpPr>
          <ns0:nvPr/>
        </ns0:nvSpPr>
        <ns0:spPr>
          <ns1:xfrm>
            <ns1:off x="1378465" y="3307224"/>
            <ns1:ext cx="3544235" cy="61382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925,654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sp>
        <ns0:nvSpPr>
          <ns0:cNvPr id="7" name="TextBox 41">
            <ns1:extLst>
              <ns1:ext uri="{FF2B5EF4-FFF2-40B4-BE49-F238E27FC236}">
                <ns2:creationId id="{3244B739-172F-065F-6BD7-C667E69F7CC5}"/>
              </ns1:ext>
            </ns1:extLst>
          </ns0:cNvPr>
          <ns0:cNvSpPr txBox="1"/>
          <ns0:nvPr/>
        </ns0:nvSpPr>
        <ns0:spPr>
          <ns1:xfrm>
            <ns1:off x="6177600" y="3528000"/>
            <ns1:ext cx="3509388" cy="369332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r>
              <ns1:rPr lang="tr-TR" b="1" i="0" dirty="0">
                <ns1:solidFill>
                  <ns1:srgbClr val="616173"/>
                </ns1:solidFill>
                <ns1:effectLst/>
                <ns1:latin typeface="Open Sans" panose="020B0606030504020204" pitchFamily="34" charset="0"/>
              </ns1:rPr>
              <ns1:t>£</ns1:t>
            </ns1:r>
            <ns1:r>
              <ns1:rPr lang="tr-TR" b="1" i="0" dirty="0" err="1">
                <ns1:solidFill>
                  <ns1:srgbClr val="616173"/>
                </ns1:solidFill>
                <ns1:effectLst/>
                <ns1:latin typeface="Montserrat SemiBold" panose="00000700000000000000" pitchFamily="2" charset="0"/>
              </ns1:rPr>
              <ns1:t>104,787</ns1:t>
            </ns1:r>
            <ns1:endParaRPr lang="en-US" b="1" dirty="0">
              <ns1:solidFill>
                <ns1:srgbClr val="61617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7" name="TextBox 41">
            <ns1:extLst>
              <ns1:ext uri="{FF2B5EF4-FFF2-40B4-BE49-F238E27FC236}">
                <ns2:creationId id="{D2B1565B-D878-B45E-5BBE-D697BB999252}"/>
              </ns1:ext>
            </ns1:extLst>
          </ns0:cNvPr>
          <ns0:cNvSpPr txBox="1"/>
          <ns0:nvPr/>
        </ns0:nvSpPr>
        <ns0:spPr>
          <ns1:xfrm>
            <ns1:off x="6177600" y="2433600"/>
            <ns1:ext cx="3736328" cy="369331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r>
              <ns1:rPr lang="tr-TR" b="1" i="0" dirty="0">
                <ns1:solidFill>
                  <ns1:srgbClr val="F15D22"/>
                </ns1:solidFill>
                <ns1:effectLst/>
                <ns1:latin typeface="Open Sans" panose="020B0606030504020204" pitchFamily="34" charset="0"/>
              </ns1:rPr>
              <ns1:t>£</ns1:t>
            </ns1:r>
            <ns1:r>
              <ns1:rPr lang="tr-TR" b="1" dirty="0" err="1">
                <ns1:solidFill>
                  <ns1:srgbClr val="F15D22"/>
                </ns1:solidFill>
                <ns1:latin typeface="Montserrat SemiBold" panose="00000700000000000000" pitchFamily="2" charset="0"/>
              </ns1:rPr>
              <ns1:t>149,270</ns1:t>
            </ns1:r>
            <ns1:endParaRPr lang="en-US" b="1" dirty="0">
              <ns1:solidFill>
                <ns1:srgbClr val="F15D22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25" name="TextBox 41">
            <ns1:extLst>
              <ns1:ext uri="{FF2B5EF4-FFF2-40B4-BE49-F238E27FC236}">
                <ns2:creationId id="{036214D1-7919-E287-4C54-F415E9475989}"/>
              </ns1:ext>
            </ns1:extLst>
          </ns0:cNvPr>
          <ns0:cNvSpPr txBox="1"/>
          <ns0:nvPr/>
        </ns0:nvSpPr>
        <ns0:spPr>
          <ns1:xfrm>
            <ns1:off x="6177600" y="4669200"/>
            <ns1:ext cx="3540362" cy="369331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r>
              <ns1:rPr lang="tr-TR" b="1" i="0" dirty="0">
                <ns1:solidFill>
                  <ns1:srgbClr val="F6911E"/>
                </ns1:solidFill>
                <ns1:effectLst/>
                <ns1:latin typeface="Open Sans" panose="020B0606030504020204" pitchFamily="34" charset="0"/>
              </ns1:rPr>
              <ns1:t>£</ns1:t>
            </ns1:r>
            <ns1:r>
              <ns1:rPr lang="tr-TR" b="1" i="0" dirty="0" err="1">
                <ns1:solidFill>
                  <ns1:srgbClr val="F6911E"/>
                </ns1:solidFill>
                <ns1:effectLst/>
                <ns1:latin typeface="Montserrat SemiBold" panose="00000700000000000000" pitchFamily="2" charset="0"/>
              </ns1:rPr>
              <ns1:t>47,287</ns1:t>
            </ns1:r>
            <ns1:endParaRPr lang="en-US" b="1" dirty="0">
              <ns1:solidFill>
                <ns1:srgbClr val="F6911E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2" name="Title 2">
            <ns1:extLst>
              <ns1:ext uri="{FF2B5EF4-FFF2-40B4-BE49-F238E27FC236}">
                <ns2:creationId id="{BA83E255-9D98-221F-ABD4-1C45FE206D2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 dirty="0">
                <ns1:solidFill>
                  <ns1:srgbClr val="25252C"/>
                </ns1:solidFill>
                <ns1:latin typeface="Montserrat SemiBold"/>
              </ns1:rPr>
              <ns1:t>Estimated savings and benefits from our solution</ns1:t>
            </ns1:r>
            <ns1:endParaRPr lang="en-US" dirty="0">
              <ns1:solidFill>
                <ns1:srgbClr val="25252C"/>
              </ns1:solidFill>
              <ns1:latin typeface="Montserrat SemiBold"/>
            </ns1:endParaRPr>
          </ns1:p>
        </ns0:txBody>
      </ns0:sp>
      <ns0:sp>
        <ns0:nvSpPr>
          <ns0:cNvPr id="14" name="TextBox 73">
            <ns1:extLst>
              <ns1:ext uri="{FF2B5EF4-FFF2-40B4-BE49-F238E27FC236}">
                <ns2:creationId id="{1D51AD7F-E233-9E29-4746-2D7DC3345013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8" name="Metin kutusu 66">
            <ns1:extLst>
              <ns1:ext uri="{FF2B5EF4-FFF2-40B4-BE49-F238E27FC236}">
                <ns2:creationId id="{97E815D2-1903-33B8-F377-4FE0BB8E039C}"/>
              </ns1:ext>
            </ns1:extLst>
          </ns0:cNvPr>
          <ns0:cNvSpPr txBox="1"/>
          <ns0:nvPr/>
        </ns0:nvSpPr>
        <ns0:spPr>
          <ns1:xfrm>
            <ns1:off x="6176844" y="2763904"/>
            <ns1:ext cx="4987016" cy="43088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/>
            <ns1:r>
              <ns1:rPr lang="en-US" sz="1100" b="1" dirty="0">
                <ns1:solidFill>
                  <ns1:srgbClr val="555555"/>
                </ns1:solidFill>
                <ns1:latin typeface="Montserrat SemiBold" panose="00000700000000000000" pitchFamily="2" charset="0"/>
              </ns1:rPr>
              <ns1:t>Management of supplier and purchase invoices</ns1:t>
            </ns1:r>
            <ns1:endParaRPr lang="tr-TR" sz="1100" b="1" dirty="0">
              <ns1:solidFill>
                <ns1:srgbClr val="555555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9" name="Metin kutusu 106">
            <ns1:extLst>
              <ns1:ext uri="{FF2B5EF4-FFF2-40B4-BE49-F238E27FC236}">
                <ns2:creationId id="{ED25F420-4979-CC09-A977-0008037AE972}"/>
              </ns1:ext>
            </ns1:extLst>
          </ns0:cNvPr>
          <ns0:cNvSpPr txBox="1"/>
          <ns0:nvPr/>
        </ns0:nvSpPr>
        <ns0:spPr>
          <ns1:xfrm>
            <ns1:off x="6176844" y="3859189"/>
            <ns1:ext cx="4987016" cy="430888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/>
            <ns1:r>
              <ns1:rPr lang="en-US" sz="1100" b="1" dirty="0">
                <ns1:solidFill>
                  <ns1:srgbClr val="555555"/>
                </ns1:solidFill>
                <ns1:latin typeface="Montserrat SemiBold" panose="00000700000000000000" pitchFamily="2" charset="0"/>
              </ns1:rPr>
              <ns1:t>Finance query management and dashboard reporting</ns1:t>
            </ns1:r>
            <ns1:endParaRPr lang="tr-TR" sz="1100" b="1" dirty="0">
              <ns1:solidFill>
                <ns1:srgbClr val="555555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20" name="Metin kutusu 110">
            <ns1:extLst>
              <ns1:ext uri="{FF2B5EF4-FFF2-40B4-BE49-F238E27FC236}">
                <ns2:creationId id="{CF6B1865-C341-673F-8F08-CAEDEB5F16FE}"/>
              </ns1:ext>
            </ns1:extLst>
          </ns0:cNvPr>
          <ns0:cNvSpPr txBox="1"/>
          <ns0:nvPr/>
        </ns0:nvSpPr>
        <ns0:spPr>
          <ns1:xfrm>
            <ns1:off x="6176844" y="5002270"/>
            <ns1:ext cx="4913651" cy="43088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Debt</ns1:t>
            </ns1:r>
            <ns1:r>
              <ns1:rPr lang="tr-TR" sz="1100" b="1" dirty="0">
                <ns1:solidFill>
                  <ns1:srgbClr val="555555"/>
                </ns1:solidFill>
                <ns1:latin typeface="Montserrat SemiBold" panose="00000700000000000000" pitchFamily="2" charset="0"/>
              </ns1:rPr>
              <ns1:t> </ns1:t>
            </ns1:r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collectıon</ns1:t>
            </ns1:r>
            <ns1:r>
              <ns1:rPr lang="tr-TR" sz="1100" b="1" dirty="0">
                <ns1:solidFill>
                  <ns1:srgbClr val="555555"/>
                </ns1:solidFill>
                <ns1:latin typeface="Montserrat SemiBold" panose="00000700000000000000" pitchFamily="2" charset="0"/>
              </ns1:rPr>
              <ns1:t> </ns1:t>
            </ns1:r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adm</ns1:t>
            </ns1:r>
            <ns1:r>
              <ns1:rPr lang="tr-TR" sz="1100" b="1" i="0" dirty="0" err="1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rPr>
              <ns1:t>ı</ns1:t>
            </ns1:r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n</ns1:t>
            </ns1:r>
            <ns1:r>
              <ns1:rPr lang="tr-TR" sz="1100" b="1" i="0" dirty="0" err="1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rPr>
              <ns1:t>ı</ns1:t>
            </ns1:r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strat</ns1:t>
            </ns1:r>
            <ns1:r>
              <ns1:rPr lang="tr-TR" sz="1100" b="1" i="0" dirty="0" err="1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rPr>
              <ns1:t>ı</ns1:t>
            </ns1:r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on</ns1:t>
            </ns1:r>
            <ns1:r>
              <ns1:rPr lang="tr-TR" sz="1100" b="1" dirty="0">
                <ns1:solidFill>
                  <ns1:srgbClr val="555555"/>
                </ns1:solidFill>
                <ns1:latin typeface="Montserrat SemiBold" panose="00000700000000000000" pitchFamily="2" charset="0"/>
              </ns1:rPr>
              <ns1:t> </ns1:t>
            </ns1:r>
            <ns1:r>
              <ns1:rPr lang="tr-TR" sz="1100" b="1" dirty="0" err="1">
                <ns1:solidFill>
                  <ns1:srgbClr val="555555"/>
                </ns1:solidFill>
                <ns1:latin typeface="Montserrat SemiBold" panose="00000700000000000000" pitchFamily="2" charset="0"/>
              </ns1:rPr>
              <ns1:t>processes</ns1:t>
            </ns1:r>
            <ns1:endParaRPr lang="tr-TR" sz="1100" b="1" dirty="0">
              <ns1:solidFill>
                <ns1:srgbClr val="555555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22" name="Metin kutusu 67">
            <ns1:extLst>
              <ns1:ext uri="{FF2B5EF4-FFF2-40B4-BE49-F238E27FC236}">
                <ns2:creationId id="{9303C5E8-B3B9-4EE8-EA15-FB905A04F266}"/>
              </ns1:ext>
            </ns1:extLst>
          </ns0:cNvPr>
          <ns0:cNvSpPr txBox="1"/>
          <ns0:nvPr/>
        </ns0:nvSpPr>
        <ns0:spPr>
          <ns1:xfrm>
            <ns1:off x="6176844" y="2996075"/>
            <ns1:ext cx="4837438" cy="530915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950" dirty="0">
                <ns1:solidFill>
                  <ns1:srgbClr val="555555"/>
                </ns1:solidFill>
                <ns1:latin typeface="Open Sans" panose="020B0606030504020204" pitchFamily="34" charset="0"/>
              </ns1:rPr>
              <ns1:t>Ensure timely payments, maintain good supplier relationships, and contribute to efficient financial operations.</ns1:t>
            </ns1:r>
            <ns1:endParaRPr lang="tr-TR" sz="950" dirty="0">
              <ns1:solidFill>
                <ns1:srgbClr val="555555"/>
              </ns1:solidFill>
              <ns1:latin typeface="Open Sans" panose="020B0606030504020204" pitchFamily="34" charset="0"/>
            </ns1:endParaRPr>
          </ns1:p>
        </ns0:txBody>
      </ns0:sp>
      <ns0:sp>
        <ns0:nvSpPr>
          <ns0:cNvPr id="29" name="Metin kutusu 107">
            <ns1:extLst>
              <ns1:ext uri="{FF2B5EF4-FFF2-40B4-BE49-F238E27FC236}">
                <ns2:creationId id="{EDA6CA71-3CC3-CDEF-42E7-A385D1D33B26}"/>
              </ns1:ext>
            </ns1:extLst>
          </ns0:cNvPr>
          <ns0:cNvSpPr txBox="1"/>
          <ns0:nvPr/>
        </ns0:nvSpPr>
        <ns0:spPr>
          <ns1:xfrm>
            <ns1:off x="6176844" y="4074632"/>
            <ns1:ext cx="4837438" cy="677108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950" dirty="0">
                <ns1:solidFill>
                  <ns1:srgbClr val="555555"/>
                </ns1:solidFill>
                <ns1:latin typeface="Open Sans" panose="020B0606030504020204" pitchFamily="34" charset="0"/>
              </ns1:rPr>
              <ns1:t>Quicker decision-making, increased accuracy and enhanced visibility into financial performance, ultimately drives customer success and satisfaction.</ns1:t>
            </ns1:r>
            <ns1:endParaRPr lang="tr-TR" sz="950" dirty="0">
              <ns1:solidFill>
                <ns1:srgbClr val="555555"/>
              </ns1:solidFill>
              <ns1:latin typeface="Open Sans" panose="020B0606030504020204" pitchFamily="34" charset="0"/>
            </ns1:endParaRPr>
          </ns1:p>
        </ns0:txBody>
      </ns0:sp>
      <ns0:sp>
        <ns0:nvSpPr>
          <ns0:cNvPr id="30" name="Metin kutusu 111">
            <ns1:extLst>
              <ns1:ext uri="{FF2B5EF4-FFF2-40B4-BE49-F238E27FC236}">
                <ns2:creationId id="{0862D66A-771C-0863-A5E9-BD91DCDADCC1}"/>
              </ns1:ext>
            </ns1:extLst>
          </ns0:cNvPr>
          <ns0:cNvSpPr txBox="1"/>
          <ns0:nvPr/>
        </ns0:nvSpPr>
        <ns0:spPr>
          <ns1:xfrm>
            <ns1:off x="6176844" y="5242137"/>
            <ns1:ext cx="4766274" cy="677108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950" dirty="0">
                <ns1:solidFill>
                  <ns1:srgbClr val="555555"/>
                </ns1:solidFill>
                <ns1:latin typeface="Open Sans" panose="020B0606030504020204" pitchFamily="34" charset="0"/>
              </ns1:rPr>
              <ns1:t>Boost efficiency, cut costs, and elevate customer satisfaction by ensuring tailored and responsive debt collection processes, which  are timely and accurate.</ns1:t>
            </ns1:r>
            <ns1:endParaRPr lang="tr-TR" sz="950" dirty="0">
              <ns1:solidFill>
                <ns1:srgbClr val="555555"/>
              </ns1:solidFill>
              <ns1:latin typeface="Open Sans" panose="020B0606030504020204" pitchFamily="34" charset="0"/>
            </ns1:endParaRPr>
          </ns1:p>
        </ns0:txBody>
      </ns0:sp>
      <ns0:sp>
        <ns0:nvSpPr>
          <ns0:cNvPr id="31" name="TextBox 4">
            <ns1:extLst>
              <ns1:ext uri="{FF2B5EF4-FFF2-40B4-BE49-F238E27FC236}">
                <ns2:creationId id="{00070362-0D26-77AD-50DA-D95821B3A623}"/>
              </ns1:ext>
            </ns1:extLst>
          </ns0:cNvPr>
          <ns0:cNvSpPr txBox="1"/>
          <ns0:nvPr/>
        </ns0:nvSpPr>
        <ns0:spPr>
          <ns1:xfrm>
            <ns1:off x="6176844" y="1682787"/>
            <ns1:ext cx="5319832" cy="461665"/>
          </ns1:xfrm>
          <ns1:prstGeom prst="rect">
            <ns1:avLst/>
          </ns1:prstGeom>
          <ns1:noFill/>
        </ns0:spPr>
        <ns0:txBody>
          <ns1:bodyPr wrap="square" lIns="91440" tIns="45720" rIns="91440" bIns="45720" rtlCol="0" anchor="t">
            <ns1:spAutoFit/>
          </ns1:bodyPr>
          <ns1:lstStyle>
            <ns1:defPPr>
              <ns1:defRPr lang="en-US"/>
            </ns1:defPPr>
            <ns1:lvl1pPr marL="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1pPr>
            <ns1:lvl2pPr marL="457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2pPr>
            <ns1:lvl3pPr marL="914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3pPr>
            <ns1:lvl4pPr marL="1371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4pPr>
            <ns1:lvl5pPr marL="18288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5pPr>
            <ns1:lvl6pPr marL="22860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7432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2004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657600" algn="l" defTabSz="914400" rtl="0" eaLnBrk="1" latinLnBrk="0" hangingPunct="1"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r>
              <ns1:rPr lang="en-GB" sz="1200" dirty="0">
                <ns1:solidFill>
                  <ns1:srgbClr val="25252C"/>
                </ns1:solidFill>
                <ns1:highlight>
                  <ns1:srgbClr val="FFFFFF"/>
                </ns1:highlight>
                <ns1:latin typeface="+mj-lt"/>
              </ns1:rPr>
              <ns1:t>If you purchase our systems and deploy our software, you could see revenue growth in the following areas</ns1:t>
            </ns1:r>
          </ns1:p>
        </ns0:txBody>
      </ns0: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 dirty="0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>
            <ns1:normAutofit/>
          </ns1:bodyPr>
          <ns1:lstStyle/>
          <ns1:p>
            <ns1:r>
              <ns1:rPr lang="tr-TR" dirty="0"/>
              <ns1:t>Def</ns1:t>
            </ns1:r>
            <ns1:r>
              <ns1:rPr lang="en-GB" dirty="0"/>
              <ns1:t>i</ns1:t>
            </ns1:r>
            <ns1:r>
              <ns1:rPr lang="tr-TR" dirty="0"/>
              <ns1:t>n</ns1:t>
            </ns1:r>
            <ns1:r>
              <ns1:rPr lang="en-GB" dirty="0"/>
              <ns1:t>i</ns1:t>
            </ns1:r>
            <ns1:r>
              <ns1:rPr lang="tr-TR" dirty="0"/>
              <ns1:t>t</ns1:t>
            </ns1:r>
            <ns1:r>
              <ns1:rPr lang="en-GB" dirty="0"/>
              <ns1:t>i</ns1:t>
            </ns1:r>
            <ns1:r>
              <ns1:rPr lang="tr-TR" dirty="0"/>
              <ns1:t>on of terms</ns1:t>
            </ns1:r>
            <ns1:endParaRPr lang="en-US" dirty="0"/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9450" y="1612679"/>
            <ns1:ext cx="4638088" cy="228683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The key phrases used in this proposal are outlined here for reference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968" y="5245321"/>
            <ns1:ext cx="4638088" cy="1072088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Clarification</ns1:t>
            </ns1:r>
          </ns1:p>
          <ns1:p>
            <ns1:pPr marL="90170">
              <ns1:spcAft>
                <ns1:spcPts val="800"/>
              </ns1:spcAft>
            </ns1:pPr>
            <ns1:r>
              <ns1:rPr lang="en-GB" sz="1200" b="1" dirty="0">
                <ns1:latin typeface="Open Sans"/>
                <ns1:ea typeface="Open Sans"/>
                <ns1:cs typeface="Open Sans"/>
              </ns1:rPr>
              <ns1:t>These estimates are intended to support purchasing decisions and highlight potential value opportunities. The information provided is given in good faith and should be considered as a general guide, offered “as is.”</ns1:t>
            </ns1:r>
            <ns1:endParaRPr lang="en-GB" sz="1200" dirty="0"/>
          </ns1:p>
        </ns0:txBody>
      </ns0:sp>
      <ns0:sp>
        <ns0:nvSpPr>
          <ns0:cNvPr id="9" name="Text Placeholder 3">
            <ns1:extLst>
              <ns1:ext uri="{FF2B5EF4-FFF2-40B4-BE49-F238E27FC236}">
                <ns2:creationId id="{FE9A52EA-2450-17E3-9B10-640AC1F685D7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4638742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  <ns1:buClr>
                <ns1:srgbClr val="E23F13"/>
              </ns1:buClr>
            </ns1:pPr>
            <ns1:r>
              <ns1:rPr lang="en-GB" sz="12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12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12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12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12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12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12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12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microsoft.com/office/drawing/2010/main">
  <ns0:cSld>
    <ns0:spTree>
      <ns0:nvGrpSpPr>
        <ns0:cNvPr id="1" name="">
          <ns1:extLst>
            <ns1:ext uri="{FF2B5EF4-FFF2-40B4-BE49-F238E27FC236}">
              <ns2:creationId id="{98AE785E-F828-4B72-DC9A-BE799690915A}"/>
            </ns1:ext>
          </ns1:extLst>
        </ns0:cNvPr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2F6B992C-E9D2-AC69-B187-87D2F1FFD2F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 dirty="0"/>
          </ns1:p>
        </ns0:txBody>
      </ns0:sp>
      <ns0:sp>
        <ns0:nvSpPr>
          <ns0:cNvPr id="3" name="Title 2">
            <ns1:extLst>
              <ns1:ext uri="{FF2B5EF4-FFF2-40B4-BE49-F238E27FC236}">
                <ns2:creationId id="{B6FE7873-5FE3-B4CB-A3DF-16BD42FB7E52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your inputs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53C5CDA4-7668-B86A-A4BA-6721AB7418C6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3503386420"/>
              </ns0:ext>
            </ns0:extLst>
          </ns0:nvPr>
        </ns0:nvGraphicFramePr>
        <ns0:xfrm>
          <ns1:off x="695326" y="1020779"/>
          <ns1:ext cx="5210551" cy="1421846"/>
        </ns0:xfrm>
        <ns1:graphic>
          <ns1:graphicData uri="http://schemas.openxmlformats.org/drawingml/2006/table">
            <ns1:tbl>
              <ns1:tblPr/>
              <ns1:tblGrid>
                <ns1:gridCol w="3676358">
                  <ns1:extLst>
                    <ns1:ext uri="{9D8B030D-6E8A-4147-A177-3AD203B41FA5}">
                      <ns2:colId val="1936593662"/>
                    </ns1:ext>
                  </ns1:extLst>
                </ns1:gridCol>
                <ns1:gridCol w="245583">
                  <ns1:extLst>
                    <ns1:ext uri="{9D8B030D-6E8A-4147-A177-3AD203B41FA5}">
                      <ns2:colId val="4046512273"/>
                    </ns1:ext>
                  </ns1:extLst>
                </ns1:gridCol>
                <ns1:gridCol w="1288610">
                  <ns1:extLst>
                    <ns1:ext uri="{9D8B030D-6E8A-4147-A177-3AD203B41FA5}">
                      <ns2:colId val="4132532014"/>
                    </ns1:ext>
                  </ns1:extLst>
                </ns1:gridCol>
              </ns1:tblGrid>
              <ns1:tr h="160984">
                <ns1:tc>
                  <ns1:txBody>
                    <ns1:bodyPr/>
                    <ns1:lstStyle/>
                    <ns1:p>
                      <ns1:pPr algn="l" fontAlgn="ctr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noFill/>
                  </ns1:tcPr>
                </ns1:tc>
                <ns1:extLst>
                  <ns1:ext uri="{0D108BD9-81ED-4DB2-BD59-A6C34878D82A}">
                    <ns2:rowId val="59683220"/>
                  </ns1:ext>
                </ns1:extLst>
              </ns1:tr>
              <ns1:tr h="24147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1" i="0" u="none" strike="noStrike" kern="1200" dirty="0">
                          <ns1:solidFill>
                            <ns1:schemeClr val="tx1"/>
                          </ns1:solidFill>
                          <ns1:effectLst/>
                          <ns1:latin typeface="Open Sans" panose="020B0606030504020204" pitchFamily="34" charset="0"/>
                          <ns1:ea typeface="+mn-ea"/>
                          <ns1:cs typeface="+mn-cs"/>
                        </ns1:rPr>
                        <ns1:t>Management of supplier and purchase invoices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C5C5CE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800" b="1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C5C5CE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0" marR="71413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C5C5CE"/>
                    </ns1:solidFill>
                  </ns1:tcPr>
                </ns1:tc>
                <ns1:extLst>
                  <ns1:ext uri="{0D108BD9-81ED-4DB2-BD59-A6C34878D82A}">
                    <ns2:rowId val="30456855"/>
                  </ns1:ext>
                </ns1:extLst>
              </ns1:tr>
              <ns1:tr h="287865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do you register your purchase invoices today?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ctr" fontAlgn="ctr"/>
                      <ns1:r>
                        <ns1:rPr lang="tr-TR" sz="800" b="0" i="0" u="none" strike="noStrike" dirty="0">
                          <ns1:solidFill>
                            <ns1:srgbClr val="FFFFFF"/>
                          </ns1:solidFill>
                          <ns1:effectLst/>
                          <ns1:latin typeface="Open Sans" panose="020B0606030504020204" pitchFamily="34" charset="0"/>
                        </ns1:rPr>
                        <ns1:t>Manual entry</ns1:t>
                      </ns1:r>
                      <ns1:endParaRPr lang="en-GB" sz="800" b="0" i="0" u="none" strike="noStrike" dirty="0">
                        <ns1:solidFill>
                          <ns1:srgbClr val="FFFF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ctr">
                    <ns1:lnL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C00000"/>
                    </ns1:solidFill>
                  </ns1:tcPr>
                </ns1:tc>
                <ns1:extLst>
                  <ns1:ext uri="{0D108BD9-81ED-4DB2-BD59-A6C34878D82A}">
                    <ns2:rowId val="3009481297"/>
                  </ns1:ext>
                </ns1:extLst>
              </ns1:tr>
              <ns1:tr h="24147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minutes does it take you to manage one supplier purchase invoice?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5</ns1:t>
                      </ns1:r>
                      <ns1:endParaRPr lang="en-GB" sz="800" b="0" i="0" u="none" strike="noStrike" dirty="0">
                        <ns1:solidFill>
                          <ns1:srgbClr val="0000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71413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3139869310"/>
                  </ns1:ext>
                </ns1:extLst>
              </ns1:tr>
              <ns1:tr h="24147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purchase invoices do you manage every year?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                                               </ns1:t>
                      </ns1:r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40,000</ns1:t>
                      </ns1:r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</ns1:t>
                      </ns1:r>
                    </ns1:p>
                  </ns1:txBody>
                  <ns1:tcPr marL="0" marR="71413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3319117673"/>
                  </ns1:ext>
                </ns1:extLst>
              </ns1:tr>
              <ns1:tr h="152936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What is the average annual salary of your Procurement team?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                                            £</ns1:t>
                      </ns1:r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£ 35,000</ns1:t>
                      </ns1:r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</ns1:t>
                      </ns1:r>
                    </ns1:p>
                  </ns1:txBody>
                  <ns1:tcPr marL="0" marR="71413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407107985"/>
                  </ns1:ext>
                </ns1:extLst>
              </ns1:tr>
            </ns1:tbl>
          </ns1:graphicData>
        </ns1:graphic>
      </ns0:graphicFrame>
      <ns0:graphicFrame>
        <ns0:nvGraphicFramePr>
          <ns0:cNvPr id="8" name="Table 7">
            <ns1:extLst>
              <ns1:ext uri="{FF2B5EF4-FFF2-40B4-BE49-F238E27FC236}">
                <ns2:creationId id="{797E203B-CFD4-44B3-911C-A09E6231DBCB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2263860349"/>
              </ns0:ext>
            </ns0:extLst>
          </ns0:nvPr>
        </ns0:nvGraphicFramePr>
        <ns0:xfrm>
          <ns1:off x="695326" y="2599843"/>
          <ns1:ext cx="5210551" cy="3455305"/>
        </ns0:xfrm>
        <ns1:graphic>
          <ns1:graphicData uri="http://schemas.openxmlformats.org/drawingml/2006/table">
            <ns1:tbl>
              <ns1:tblPr/>
              <ns1:tblGrid>
                <ns1:gridCol w="3712058">
                  <ns1:extLst>
                    <ns1:ext uri="{9D8B030D-6E8A-4147-A177-3AD203B41FA5}">
                      <ns2:colId val="229702491"/>
                    </ns1:ext>
                  </ns1:extLst>
                </ns1:gridCol>
                <ns1:gridCol w="204425">
                  <ns1:extLst>
                    <ns1:ext uri="{9D8B030D-6E8A-4147-A177-3AD203B41FA5}">
                      <ns2:colId val="2015949863"/>
                    </ns1:ext>
                  </ns1:extLst>
                </ns1:gridCol>
                <ns1:gridCol w="1294068">
                  <ns1:extLst>
                    <ns1:ext uri="{9D8B030D-6E8A-4147-A177-3AD203B41FA5}">
                      <ns2:colId val="2658432193"/>
                    </ns1:ext>
                  </ns1:extLst>
                </ns1:gridCol>
              </ns1:tblGrid>
              <ns1:tr h="164522">
                <ns1:tc>
                  <ns1:txBody>
                    <ns1:bodyPr/>
                    <ns1:lstStyle/>
                    <ns1:p>
                      <ns1:pPr algn="l" fontAlgn="ctr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noFill/>
                  </ns1:tcPr>
                </ns1:tc>
                <ns1:extLst>
                  <ns1:ext uri="{0D108BD9-81ED-4DB2-BD59-A6C34878D82A}">
                    <ns2:rowId val="1887705528"/>
                  </ns1:ext>
                </ns1:extLst>
              </ns1:tr>
              <ns1:tr h="164522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1" i="0" u="none" strike="noStrike" kern="1200" dirty="0">
                          <ns1:solidFill>
                            <ns1:schemeClr val="tx1"/>
                          </ns1:solidFill>
                          <ns1:effectLst/>
                          <ns1:latin typeface="Open Sans" panose="020B0606030504020204" pitchFamily="34" charset="0"/>
                          <ns1:ea typeface="+mn-ea"/>
                          <ns1:cs typeface="+mn-cs"/>
                        </ns1:rPr>
                        <ns1:t>Finance query management &amp; reporting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C5C5CE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1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C5C5CE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C5C5CE"/>
                    </ns1:solidFill>
                  </ns1:tcPr>
                </ns1:tc>
                <ns1:extLst>
                  <ns1:ext uri="{0D108BD9-81ED-4DB2-BD59-A6C34878D82A}">
                    <ns2:rowId val="2458819718"/>
                  </ns1:ext>
                </ns1:extLst>
              </ns1:tr>
              <ns1:tr h="329043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self efficient are your financial query management processes? Would you like to implement self serve processes?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ctr" fontAlgn="ctr"/>
                      <ns1:r>
                        <ns1:rPr lang="tr-TR" sz="800" b="0" i="0" u="none" strike="noStrike" dirty="0">
                          <ns1:solidFill>
                            <ns1:srgbClr val="FFFFFF"/>
                          </ns1:solidFill>
                          <ns1:effectLst/>
                          <ns1:latin typeface="Open Sans" panose="020B0606030504020204" pitchFamily="34" charset="0"/>
                        </ns1:rPr>
                        <ns1:t>This is a gap today</ns1:t>
                      </ns1:r>
                      <ns1:endParaRPr lang="en-GB" sz="800" b="0" i="0" u="none" strike="noStrike" dirty="0">
                        <ns1:solidFill>
                          <ns1:srgbClr val="FFFF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ctr">
                    <ns1:lnL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C00000"/>
                    </ns1:solidFill>
                  </ns1:tcPr>
                </ns1:tc>
                <ns1:extLst>
                  <ns1:ext uri="{0D108BD9-81ED-4DB2-BD59-A6C34878D82A}">
                    <ns2:rowId val="1125924802"/>
                  </ns1:ext>
                </ns1:extLst>
              </ns1:tr>
              <ns1:tr h="279613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staff handle ad hoc internal finance queries for the rest of the business?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7</ns1:t>
                      </ns1:r>
                      <ns1:endParaRPr lang="en-GB" sz="800" b="0" i="0" u="none" strike="noStrike" dirty="0">
                        <ns1:solidFill>
                          <ns1:srgbClr val="0000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750626087"/>
                  </ns1:ext>
                </ns1:extLst>
              </ns1:tr>
              <ns1:tr h="419420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hours a week does a team member spend answering internal queries for the rest of the business (which could be better managed using self serve systems)?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3</ns1:t>
                      </ns1:r>
                      <ns1:endParaRPr lang="en-GB" sz="800" b="0" i="0" u="none" strike="noStrike" dirty="0">
                        <ns1:solidFill>
                          <ns1:srgbClr val="0000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3761876232"/>
                  </ns1:ext>
                </ns1:extLst>
              </ns1:tr>
              <ns1:tr h="419420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hours a week does a finance team member spend creating ad hoc dashboards and reports for internal queries for the rest of the business (which could be better managed using self serve systems)?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3</ns1:t>
                      </ns1:r>
                      <ns1:endParaRPr lang="en-GB" sz="800" b="0" i="0" u="none" strike="noStrike" dirty="0">
                        <ns1:solidFill>
                          <ns1:srgbClr val="0000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3594027925"/>
                  </ns1:ext>
                </ns1:extLst>
              </ns1:tr>
              <ns1:tr h="279613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What is the average annual salary of your finance staff?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en-GB" sz="800" b="0" i="0" u="none" strike="noStrike" dirty="0">
                          <ns1:solidFill>
                            <ns1:srgbClr val="808080"/>
                          </ns1:solidFill>
                          <ns1:effectLst/>
                          <ns1:latin typeface="Open Sans" panose="020B0606030504020204" pitchFamily="34" charset="0"/>
                        </ns1:rPr>
                        <ns1:t>                                             </ns1:t>
                      </ns1:r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£</ns1:t>
                      </ns1:r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£ 35,000</ns1:t>
                      </ns1:r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</ns1:t>
                      </ns1: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2701152904"/>
                  </ns1:ext>
                </ns1:extLst>
              </ns1:tr>
              <ns1:tr h="164522">
                <ns1:tc>
                  <ns1:txBody>
                    <ns1:bodyPr/>
                    <ns1:lstStyle/>
                    <ns1:p>
                      <ns1:pPr algn="l" fontAlgn="ctr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noFill/>
                  </ns1:tcPr>
                </ns1:tc>
                <ns1:extLst>
                  <ns1:ext uri="{0D108BD9-81ED-4DB2-BD59-A6C34878D82A}">
                    <ns2:rowId val="2661882807"/>
                  </ns1:ext>
                </ns1:extLst>
              </ns1:tr>
              <ns1:tr h="181838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1" i="0" u="none" strike="noStrike" kern="1200" dirty="0">
                          <ns1:solidFill>
                            <ns1:schemeClr val="tx1"/>
                          </ns1:solidFill>
                          <ns1:effectLst/>
                          <ns1:latin typeface="Open Sans" panose="020B0606030504020204" pitchFamily="34" charset="0"/>
                          <ns1:ea typeface="+mn-ea"/>
                          <ns1:cs typeface="+mn-cs"/>
                        </ns1:rPr>
                        <ns1:t>Debt collection administration processes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C5C5CE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C5C5CE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C5C5CE"/>
                    </ns1:solidFill>
                  </ns1:tcPr>
                </ns1:tc>
                <ns1:extLst>
                  <ns1:ext uri="{0D108BD9-81ED-4DB2-BD59-A6C34878D82A}">
                    <ns2:rowId val="1495603517"/>
                  </ns1:ext>
                </ns1:extLst>
              </ns1:tr>
              <ns1:tr h="164522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efficient and automated is your debt management?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ctr" fontAlgn="ctr"/>
                      <ns1:r>
                        <ns1:rPr lang="tr-TR" sz="800" b="0" i="0" u="none" strike="noStrike" dirty="0">
                          <ns1:solidFill>
                            <ns1:srgbClr val="FFFFFF"/>
                          </ns1:solidFill>
                          <ns1:effectLst/>
                          <ns1:latin typeface="Open Sans" panose="020B0606030504020204" pitchFamily="34" charset="0"/>
                        </ns1:rPr>
                        <ns1:t>This is a gap today</ns1:t>
                      </ns1:r>
                      <ns1:endParaRPr lang="en-GB" sz="800" b="0" i="0" u="none" strike="noStrike" dirty="0">
                        <ns1:solidFill>
                          <ns1:srgbClr val="FFFF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ctr">
                    <ns1:lnL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C00000"/>
                    </ns1:solidFill>
                  </ns1:tcPr>
                </ns1:tc>
                <ns1:extLst>
                  <ns1:ext uri="{0D108BD9-81ED-4DB2-BD59-A6C34878D82A}">
                    <ns2:rowId val="3521707361"/>
                  </ns1:ext>
                </ns1:extLst>
              </ns1:tr>
              <ns1:tr h="279613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hours a day does a credit control employee spend chasing aged debt?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2</ns1:t>
                      </ns1:r>
                      <ns1:endParaRPr lang="en-GB" sz="800" b="0" i="0" u="none" strike="noStrike" dirty="0">
                        <ns1:solidFill>
                          <ns1:srgbClr val="0000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E7E6E6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859009493"/>
                  </ns1:ext>
                </ns1:extLst>
              </ns1:tr>
              <ns1:tr h="164522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How many credit control employees work on this process?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2</ns1:t>
                      </ns1:r>
                      <ns1:endParaRPr lang="en-GB" sz="800" b="0" i="0" u="none" strike="noStrike" dirty="0">
                        <ns1:solidFill>
                          <ns1:srgbClr val="0000FF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1850895715"/>
                  </ns1:ext>
                </ns1:extLst>
              </ns1:tr>
              <ns1:tr h="279613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8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What is the average annual salary of your credit controller/Accounts Receivable?</ns1:t>
                      </ns1:r>
                    </ns1:p>
                  </ns1:txBody>
                  <ns1:tcPr marL="0" marR="0" marT="0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r" fontAlgn="b"/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                                           £</ns1:t>
                      </ns1:r>
                      <ns1:r>
                        <ns1:rPr lang="tr-TR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£ 35,000</ns1:t>
                      </ns1:r>
                      <ns1:r>
                        <ns1:rPr lang="en-GB" sz="800" b="0" i="0" u="none" strike="noStrike" dirty="0">
                          <ns1:solidFill>
                            <ns1:srgbClr val="0000FF"/>
                          </ns1:solidFill>
                          <ns1:effectLst/>
                          <ns1:latin typeface="Open Sans" panose="020B0606030504020204" pitchFamily="34" charset="0"/>
                        </ns1:rPr>
                        <ns1:t> </ns1:t>
                      </ns1:r>
                    </ns1:p>
                  </ns1:txBody>
                  <ns1:tcPr marL="0" marR="60880" marT="0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E7E6E6"/>
                    </ns1:solidFill>
                  </ns1:tcPr>
                </ns1:tc>
                <ns1:extLst>
                  <ns1:ext uri="{0D108BD9-81ED-4DB2-BD59-A6C34878D82A}">
                    <ns2:rowId val="1988802222"/>
                  </ns1:ext>
                </ns1:extLst>
              </ns1:tr>
              <ns1:tr h="164522"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noFill/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endParaRPr lang="en-GB" sz="800" b="0" i="0" u="none" strike="noStrike" dirty="0">
                        <ns1:solidFill>
                          <ns1:srgbClr val="595959"/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0" marR="0" marT="0" marB="0" anchor="b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noFill/>
                  </ns1:tcPr>
                </ns1:tc>
                <ns1:extLst>
                  <ns1:ext uri="{0D108BD9-81ED-4DB2-BD59-A6C34878D82A}">
                    <ns2:rowId val="1074435688"/>
                  </ns1:ext>
                </ns1:extLst>
              </ns1:tr>
            </ns1:tbl>
          </ns1:graphicData>
        </ns1:graphic>
      </ns0:graphicFrame>
      <ns0:sp>
        <ns0:nvSpPr>
          <ns0:cNvPr id="18" name="Rectangle 1">
            <ns1:extLst>
              <ns1:ext uri="{FF2B5EF4-FFF2-40B4-BE49-F238E27FC236}">
                <ns2:creationId id="{C29226F1-7C7B-6778-A848-9E7FBFC854FD}"/>
              </ns1:ext>
            </ns1:extLst>
          </ns0:cNvPr>
          <ns0:cNvSpPr>
            <ns1:spLocks noChangeArrowheads="1"/>
          </ns0:cNvSpPr>
          <ns0:nvPr/>
        </ns0:nvSpPr>
        <ns0:spPr bwMode="auto">
          <ns1:xfrm>
            <ns1:off x="11691700" y="714180"/>
            <ns1:ext cx="12192000" cy="0"/>
          </ns1:xfrm>
          <ns1:prstGeom prst="rect">
            <ns1:avLst/>
          </ns1:prstGeom>
          <ns1:noFill/>
          <ns1:ln>
            <ns1:noFill/>
          </ns1:ln>
          <ns1:effectLst/>
          <ns1:extLst>
            <ns1:ext uri="{909E8E84-426E-40DD-AFC4-6F175D3DCCD1}">
              <ns4:hiddenFill>
                <ns1:solidFill>
                  <ns1:schemeClr val="accent1"/>
                </ns1:solidFill>
              </ns4:hiddenFill>
            </ns1:ext>
            <ns1:ext uri="{91240B29-F687-4F45-9708-019B960494DF}">
              <ns4:hiddenLine w="9525">
                <ns1:solidFill>
                  <ns1:schemeClr val="tx1"/>
                </ns1:solidFill>
                <ns1:miter lim="800000"/>
                <ns1:headEnd/>
                <ns1:tailEnd/>
              </ns4:hiddenLine>
            </ns1:ext>
            <ns1:ext uri="{AF507438-7753-43E0-B8FC-AC1667EBCBE1}">
              <ns4:hiddenEffects>
                <ns1:effectLst>
                  <ns1:outerShdw dist="35921" dir="2700000" algn="ctr" rotWithShape="0">
                    <ns1:schemeClr val="bg2"/>
                  </ns1:outerShdw>
                </ns1:effectLst>
              </ns4:hiddenEffects>
            </ns1:ext>
          </ns1:extLst>
        </ns0:spPr>
        <ns0:txBody>
          <ns1:bodyPr vert="horz" wrap="square" lIns="91440" tIns="45720" rIns="91440" bIns="45720" numCol="1" anchor="ctr" anchorCtr="0" compatLnSpc="1">
            <ns1:prstTxWarp prst="textNoShape">
              <ns1:avLst/>
            </ns1:prstTxWarp>
            <ns1:spAutoFit/>
          </ns1:bodyPr>
          <ns1:lstStyle>
            <ns1:lvl1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1pPr>
            <ns1:lvl2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2pPr>
            <ns1:lvl3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3pPr>
            <ns1:lvl4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4pPr>
            <ns1:lvl5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5pPr>
            <ns1:lvl6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6pPr>
            <ns1:lvl7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7pPr>
            <ns1:lvl8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8pPr>
            <ns1:lvl9pPr eaLnBrk="0" fontAlgn="base" hangingPunct="0">
              <ns1:spcBef>
                <ns1:spcPct val="0"/>
              </ns1:spcBef>
              <ns1:spcAft>
                <ns1:spcPct val="0"/>
              </ns1:spcAft>
              <ns1:defRPr>
                <ns1:solidFill>
                  <ns1:schemeClr val="tx1"/>
                </ns1:solidFill>
                <ns1:latin typeface="Arial" panose="020B0604020202020204" pitchFamily="34" charset="0"/>
              </ns1:defRPr>
            </ns1:lvl9pPr>
          </ns1:lstStyle>
          <ns1:p>
            <ns1:pPr marL="0" marR="0" lvl="0" indent="0" algn="l" defTabSz="914400" rtl="0" eaLnBrk="0" fontAlgn="base" latinLnBrk="0" hangingPunct="0">
              <ns1:lnSpc>
                <ns1:spcPct val="100000"/>
              </ns1:lnSpc>
              <ns1:spcBef>
                <ns1:spcPct val="0"/>
              </ns1:spcBef>
              <ns1:spcAft>
                <ns1:spcPct val="0"/>
              </ns1:spcAft>
              <ns1:buClrTx/>
              <ns1:buSzTx/>
              <ns1:buFontTx/>
              <ns1:buNone/>
              <ns1:tabLst/>
            </ns1:pPr>
            <ns1:r>
              <ns1:rPr kumimoji="0" lang="en-US" altLang="en-US" sz="1800" b="0" i="0" u="none" strike="noStrike" cap="none" normalizeH="0" baseline="0" dirty="0">
                <ns1:ln>
                  <ns1:noFill/>
                </ns1:ln>
                <ns1:solidFill>
                  <ns1:srgbClr val="000000"/>
                </ns1:solidFill>
                <ns1:effectLst/>
                <ns1:latin typeface="Times New Roman" panose="02020603050405020304" pitchFamily="18" charset="0"/>
                <ns1:cs typeface="Times New Roman" panose="02020603050405020304" pitchFamily="18" charset="0"/>
              </ns1:rPr>
              <ns1:t> </ns1:t>
            </ns1:r>
            <ns1:endParaRPr kumimoji="0" lang="en-US" altLang="en-US" sz="1800" b="0" i="0" u="none" strike="noStrike" cap="none" normalizeH="0" baseline="0" dirty="0">
              <ns1:ln>
                <ns1:noFill/>
              </ns1:ln>
              <ns1:solidFill>
                <ns1:schemeClr val="tx1"/>
              </ns1:solidFill>
              <ns1:effectLst/>
            </ns1:endParaRPr>
          </ns1:p>
          <ns1:p>
            <ns1:pPr marL="0" marR="0" lvl="0" indent="0" algn="l" defTabSz="914400" rtl="0" eaLnBrk="0" fontAlgn="base" latinLnBrk="0" hangingPunct="0">
              <ns1:lnSpc>
                <ns1:spcPct val="100000"/>
              </ns1:lnSpc>
              <ns1:spcBef>
                <ns1:spcPct val="0"/>
              </ns1:spcBef>
              <ns1:spcAft>
                <ns1:spcPct val="0"/>
              </ns1:spcAft>
              <ns1:buClrTx/>
              <ns1:buSzTx/>
              <ns1:buFontTx/>
              <ns1:buNone/>
              <ns1:tabLst/>
            </ns1:pPr>
            <ns1:endParaRPr kumimoji="0" lang="en-US" altLang="en-US" sz="1800" b="0" i="0" u="none" strike="noStrike" cap="none" normalizeH="0" baseline="0" dirty="0">
              <ns1:ln>
                <ns1:noFill/>
              </ns1:ln>
              <ns1:solidFill>
                <ns1:schemeClr val="tx1"/>
              </ns1:solidFill>
              <ns1:effectLst/>
              <ns1:latin typeface="Arial" panose="020B0604020202020204" pitchFamily="34" charset="0"/>
            </ns1:endParaRPr>
          </ns1:p>
        </ns0:txBody>
      </ns0:sp>
    </ns0:spTree>
    <ns0:extLst>
      <ns0:ext uri="{BB962C8B-B14F-4D97-AF65-F5344CB8AC3E}">
        <ns3:creationId val="2904852665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2284</TotalTime>
  <Words>1053</Words>
  <Application>Microsoft Office PowerPoint</Application>
  <PresentationFormat>Geniş ekran</PresentationFormat>
  <Paragraphs>115</Paragraphs>
  <Slides>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7" baseType="lpstr">
      <vt:lpstr>Aptos</vt:lpstr>
      <vt:lpstr>Arial</vt:lpstr>
      <vt:lpstr>Calibri</vt:lpstr>
      <vt:lpstr>Montserrat</vt:lpstr>
      <vt:lpstr>Montserrat Medium</vt:lpstr>
      <vt:lpstr>Montserrat SemiBold</vt:lpstr>
      <vt:lpstr>Open Sans</vt:lpstr>
      <vt:lpstr>Times New Roman</vt:lpstr>
      <vt:lpstr>Wingdings</vt:lpstr>
      <vt:lpstr>Advanced Theme</vt:lpstr>
      <vt:lpstr>PowerPoint Sunusu</vt:lpstr>
      <vt:lpstr>Understanding our estimated savings</vt:lpstr>
      <vt:lpstr>The estimated cost of your current processes</vt:lpstr>
      <vt:lpstr>Estimated savings and benefits from our solution</vt:lpstr>
      <vt:lpstr>Definition of terms</vt:lpstr>
      <vt:lpstr>Summary of your inputs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30</cp:revision>
  <dcterms:created xsi:type="dcterms:W3CDTF">2024-07-05T15:05:35Z</dcterms:created>
  <dcterms:modified xsi:type="dcterms:W3CDTF">2024-12-04T13:33:13Z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