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9"/>
  </p:notesMasterIdLst>
  <p:handoutMasterIdLst>
    <p:handoutMasterId r:id="rId20"/>
  </p:handoutMasterIdLst>
  <p:sldIdLst>
    <p:sldId id="472" r:id="rId7"/>
    <p:sldId id="289" r:id="rId8"/>
    <p:sldId id="469" r:id="rId9"/>
    <p:sldId id="457" r:id="rId10"/>
    <p:sldId id="458" r:id="rId11"/>
    <p:sldId id="463" r:id="rId12"/>
    <p:sldId id="465" r:id="rId13"/>
    <p:sldId id="470" r:id="rId14"/>
    <p:sldId id="449" r:id="rId15"/>
    <p:sldId id="471" r:id="rId16"/>
    <p:sldId id="462" r:id="rId17"/>
    <p:sldId id="4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811111"/>
    <a:srgbClr val="711111"/>
    <a:srgbClr val="611111"/>
    <a:srgbClr val="511111"/>
    <a:srgbClr val="411111"/>
    <a:srgbClr val="211111"/>
    <a:srgbClr val="111111"/>
    <a:srgbClr val="011111"/>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p:scale>
          <a:sx n="125" d="100"/>
          <a:sy n="125" d="100"/>
        </p:scale>
        <p:origin x="72" y="-133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A4A4B2"/>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4C9ADB"/>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numCache>
                <c:formatCode>"£"#,##0</c:formatCode>
                <c:ptCount val="10"/>
                <c:pt idx="0">
                  <c:v>12522</c:v>
                </c:pt>
                <c:pt idx="1">
                  <c:v>92120</c:v>
                </c:pt>
                <c:pt idx="2">
                  <c:v>42648</c:v>
                </c:pt>
                <c:pt idx="3">
                  <c:v>149270</c:v>
                </c:pt>
                <c:pt idx="4">
                  <c:v>19740</c:v>
                </c:pt>
                <c:pt idx="5">
                  <c:v>104787</c:v>
                </c:pt>
                <c:pt idx="6">
                  <c:v>47287</c:v>
                </c:pt>
                <c:pt idx="7">
                  <c:v>3327</c:v>
                </c:pt>
                <c:pt idx="8">
                  <c:v>88125</c:v>
                </c:pt>
                <c:pt idx="9">
                  <c:v>378350</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05/12/2024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5</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E6F5981-AC5E-AE4D-852B-DAB06874D7E5}" type="slidenum">
              <a:rPr lang="en-US" smtClean="0"/>
              <a:t>8</a:t>
            </a:fld>
            <a:endParaRPr lang="en-US"/>
          </a:p>
        </p:txBody>
      </p:sp>
    </p:spTree>
    <p:extLst>
      <p:ext uri="{BB962C8B-B14F-4D97-AF65-F5344CB8AC3E}">
        <p14:creationId xmlns:p14="http://schemas.microsoft.com/office/powerpoint/2010/main" val="148418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E6F5981-AC5E-AE4D-852B-DAB06874D7E5}" type="slidenum">
              <a:rPr lang="en-US" smtClean="0"/>
              <a:t>9</a:t>
            </a:fld>
            <a:endParaRPr lang="en-US"/>
          </a:p>
        </p:txBody>
      </p:sp>
    </p:spTree>
    <p:extLst>
      <p:ext uri="{BB962C8B-B14F-4D97-AF65-F5344CB8AC3E}">
        <p14:creationId xmlns:p14="http://schemas.microsoft.com/office/powerpoint/2010/main" val="2373331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0EFE9-096E-BBE2-A861-3B2CBDD0D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31EBB-AEE4-5562-DD18-1BCAFA7A6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55F35-4F50-4B42-9383-54F233E75B8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AE2750-CAE7-D875-4982-5F13F4AD725B}"/>
              </a:ext>
            </a:extLst>
          </p:cNvPr>
          <p:cNvSpPr>
            <a:spLocks noGrp="1"/>
          </p:cNvSpPr>
          <p:nvPr>
            <p:ph type="sldNum" sz="quarter" idx="5"/>
          </p:nvPr>
        </p:nvSpPr>
        <p:spPr/>
        <p:txBody>
          <a:bodyPr/>
          <a:lstStyle/>
          <a:p>
            <a:fld id="{9E6F5981-AC5E-AE4D-852B-DAB06874D7E5}" type="slidenum">
              <a:rPr lang="en-US" smtClean="0"/>
              <a:t>11</a:t>
            </a:fld>
            <a:endParaRPr lang="en-US"/>
          </a:p>
        </p:txBody>
      </p:sp>
    </p:spTree>
    <p:extLst>
      <p:ext uri="{BB962C8B-B14F-4D97-AF65-F5344CB8AC3E}">
        <p14:creationId xmlns:p14="http://schemas.microsoft.com/office/powerpoint/2010/main" val="3212839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05/12/2024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05/12/2024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05/12/2024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05/12/2024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05/12/2024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chart" Target="../charts/chart2.xml"/><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notesSlide" Target="../notesSlides/notesSlide5.xml"/><Relationship Id="rId16" Type="http://schemas.openxmlformats.org/officeDocument/2006/relationships/image" Target="../media/image29.png"/><Relationship Id="rId1" Type="http://schemas.openxmlformats.org/officeDocument/2006/relationships/slideLayout" Target="../slideLayouts/slideLayout15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slide1.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1:extLst>
            <ns1:ext uri="{FF2B5EF4-FFF2-40B4-BE49-F238E27FC236}">
              <ns2:creationId id="{F91375DA-085B-38A5-014C-91B40A8B1CFD}"/>
            </ns1:ext>
          </ns1:extLst>
        </ns0:cNvPr>
        <ns0:cNvGrpSpPr/>
        <ns0:nvPr/>
      </ns0:nvGrpSpPr>
      <ns0:grpSpPr>
        <ns1:xfrm>
          <ns1:off x="0" y="0"/>
          <ns1:ext cx="0" cy="0"/>
          <ns1:chOff x="0" y="0"/>
          <ns1:chExt cx="0" cy="0"/>
        </ns1:xfrm>
      </ns0:grpSpPr>
      <ns0:sp>
        <ns0:nvSpPr>
          <ns0:cNvPr id="4" name="Rectangle 3">
            <ns1:extLst>
              <ns1:ext uri="{FF2B5EF4-FFF2-40B4-BE49-F238E27FC236}">
                <ns2:creationId id="{2962DDA1-7BE5-FD20-C91D-0C1E59DA0C8A}"/>
              </ns1:ext>
            </ns1:extLst>
          </ns0:cNvPr>
          <ns0:cNvSpPr/>
          <ns0:nvPr/>
        </ns0:nvSpPr>
        <ns0:spPr>
          <ns1:xfrm>
            <ns1:off x="598531" y="1323975"/>
            <ns1:ext cx="10603641" cy="4808580"/>
          </ns1:xfrm>
          <ns1:prstGeom prst="rect">
            <ns1:avLst/>
          </ns1:prstGeom>
          <ns1:solidFill>
            <ns1:srgbClr val="FFFF00"/>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5" name="TextBox 4">
            <ns1:extLst>
              <ns1:ext uri="{FF2B5EF4-FFF2-40B4-BE49-F238E27FC236}">
                <ns2:creationId id="{9240DE4B-B884-A3D8-4AC7-47337E90C90E}"/>
              </ns1:ext>
            </ns1:extLst>
          </ns0:cNvPr>
          <ns0:cNvSpPr txBox="1"/>
          <ns0:nvPr/>
        </ns0:nvSpPr>
        <ns0:spPr>
          <ns1:xfrm>
            <ns1:off x="6009979" y="1594163"/>
            <ns1:ext cx="4767792" cy="4259051"/>
          </ns1:xfrm>
          <ns1:prstGeom prst="rect">
            <ns1:avLst/>
          </ns1:prstGeom>
          <ns1:noFill/>
        </ns0:spPr>
        <ns0:txBody>
          <ns1:bodyPr wrap="square" lIns="91440" tIns="45720" rIns="91440" bIns="45720" anchor="t">
            <ns1:spAutoFit/>
          </ns1:bodyPr>
          <ns1:lstStyle/>
          <ns1:p>
            <ns1:pPr>
              <ns1:lnSpc>
                <ns1:spcPct val="150000"/>
              </ns1:lnSpc>
            </ns1:pPr>
            <ns1:r>
              <ns1:rPr lang="en-GB" sz="1400" dirty="0">
                <ns1:solidFill>
                  <ns1:schemeClr val="tx1">
                    <ns1:lumMod val="50000"/>
                    <ns1:lumOff val="50000"/>
                  </ns1:schemeClr>
                </ns1:solidFill>
                <ns1:ea typeface="Open Sans"/>
                <ns1:cs typeface="Open Sans"/>
              </ns1:rPr>
              <ns1:t>How to use this template:</ns1:t>
            </ns1:r>
          </ns1:p>
          <ns1:p>
            <ns1:pPr>
              <ns1:lnSpc>
                <ns1:spcPct val="150000"/>
              </ns1:lnSpc>
            </ns1:pPr>
            <ns1:r>
              <ns1:rPr lang="en-GB" sz="1400" dirty="0">
                <ns1:solidFill>
                  <ns1:schemeClr val="tx1">
                    <ns1:lumMod val="50000"/>
                    <ns1:lumOff val="50000"/>
                  </ns1:schemeClr>
                </ns1:solidFill>
                <ns1:ea typeface="Open Sans"/>
                <ns1:cs typeface="Open Sans"/>
              </ns1:rPr>
              <ns1:t>Zero values appear when you have not selected the pain point, although it remains part of the original template, so we will need to delete these manually along with the respective text it refers to. </ns1:t>
            </ns1:r>
          </ns1:p>
          <ns1:p>
            <ns1:pPr>
              <ns1:lnSpc>
                <ns1:spcPct val="150000"/>
              </ns1:lnSpc>
            </ns1:pPr>
            <ns1:endParaRPr lang="en-GB" sz="1400" dirty="0">
              <ns1:solidFill>
                <ns1:schemeClr val="tx1">
                  <ns1:lumMod val="50000"/>
                  <ns1:lumOff val="50000"/>
                </ns1:schemeClr>
              </ns1:solidFill>
              <ns1:ea typeface="Open Sans"/>
              <ns1:cs typeface="Open Sans"/>
            </ns1:endParaRPr>
          </ns1:p>
          <ns1:p>
            <ns1:pPr>
              <ns1:lnSpc>
                <ns1:spcPct val="150000"/>
              </ns1:lnSpc>
            </ns1:pPr>
            <ns1:r>
              <ns1:rPr lang="en-GB" sz="1400" dirty="0">
                <ns1:solidFill>
                  <ns1:schemeClr val="tx1">
                    <ns1:lumMod val="50000"/>
                    <ns1:lumOff val="50000"/>
                  </ns1:schemeClr>
                </ns1:solidFill>
                <ns1:ea typeface="Open Sans"/>
                <ns1:cs typeface="Open Sans"/>
              </ns1:rPr>
              <ns1:t>Following this please review the standard copy in the presentation and modify as you see fit.</ns1:t>
            </ns1:r>
          </ns1:p>
          <ns1:p>
            <ns1:pPr>
              <ns1:lnSpc>
                <ns1:spcPct val="150000"/>
              </ns1:lnSpc>
            </ns1:pPr>
            <ns1:endParaRPr lang="en-GB" sz="1400" dirty="0">
              <ns1:solidFill>
                <ns1:schemeClr val="tx1">
                  <ns1:lumMod val="50000"/>
                  <ns1:lumOff val="50000"/>
                </ns1:schemeClr>
              </ns1:solidFill>
              <ns1:ea typeface="Open Sans"/>
              <ns1:cs typeface="Open Sans"/>
            </ns1:endParaRPr>
          </ns1:p>
          <ns1:p>
            <ns1:pPr marL="0" marR="0" lvl="0" indent="0" algn="l" defTabSz="914400" rtl="0" eaLnBrk="1" fontAlgn="auto" latinLnBrk="0" hangingPunct="1">
              <ns1:lnSpc>
                <ns1:spcPct val="150000"/>
              </ns1:lnSpc>
              <ns1:spcBef>
                <ns1:spcPts val="0"/>
              </ns1:spcBef>
              <ns1:spcAft>
                <ns1:spcPts val="0"/>
              </ns1:spcAft>
              <ns1:buClrTx/>
              <ns1:buSzTx/>
              <ns1:buFontTx/>
              <ns1:buNone/>
              <ns1:tabLst/>
              <ns1:defRPr/>
            </ns1:pPr>
            <ns1:r>
              <ns1:rPr kumimoji="0" lang="en-GB" sz="1400" b="0" i="0" u="none" strike="noStrike" kern="1200" cap="none" spc="0" normalizeH="0" baseline="0" noProof="0" dirty="0">
                <ns1:ln>
                  <ns1:noFill/>
                </ns1:ln>
                <ns1:solidFill>
                  <ns1:srgbClr val="25252C">
                    <ns1:lumMod val="50000"/>
                    <ns1:lumOff val="50000"/>
                  </ns1:srgbClr>
                </ns1:solidFill>
                <ns1:effectLst/>
                <ns1:uLnTx/>
                <ns1:uFillTx/>
                <ns1:latin typeface="Open Sans"/>
                <ns1:ea typeface="Open Sans"/>
                <ns1:cs typeface="Open Sans"/>
              </ns1:rPr>
              <ns1:t>Our value business case templates are prepopulating against our value calculator themes. They are designed to quickly provide sales and marketing with copy to manipulate but they are not a final output </ns1:t>
            </ns1:r>
            <ns1:endParaRPr lang="en-GB" dirty="0">
              <ns1:solidFill>
                <ns1:schemeClr val="tx1">
                  <ns1:lumMod val="50000"/>
                  <ns1:lumOff val="50000"/>
                </ns1:schemeClr>
              </ns1:solidFill>
            </ns1:endParaRPr>
          </ns1:p>
        </ns0:txBody>
      </ns0:sp>
      <ns0:sp>
        <ns0:nvSpPr>
          <ns0:cNvPr id="2" name="Slide Number Placeholder 1">
            <ns1:extLst>
              <ns1:ext uri="{FF2B5EF4-FFF2-40B4-BE49-F238E27FC236}">
                <ns2:creationId id="{D7B08E42-962C-F692-B6D6-9031E8050882}"/>
              </ns1:ext>
            </ns1:extLst>
          </ns0:cNvPr>
          <ns0:cNvSpPr>
            <ns1:spLocks noGrp="1"/>
          </ns0:cNvSpPr>
          <ns0:nvPr>
            <ns0:ph type="sldNum" sz="quarter" idx="12"/>
          </ns0:nvPr>
        </ns0:nvSpPr>
        <ns0:spPr/>
        <ns0:txBody>
          <ns1:bodyPr/>
          <ns1:lstStyle/>
          <ns1:p>
            <ns1:fld id="{3531A8E9-B4CF-5643-AF96-CB4C768DAD63}" type="slidenum">
              <ns1:rPr lang="en-US" smtClean="0"/>
              <ns1:t>1</ns1:t>
            </ns1:fld>
            <ns1:endParaRPr lang="en-US"/>
          </ns1:p>
        </ns0:txBody>
      </ns0:sp>
      <ns0:sp>
        <ns0:nvSpPr>
          <ns0:cNvPr id="3" name="Title 2">
            <ns1:extLst>
              <ns1:ext uri="{FF2B5EF4-FFF2-40B4-BE49-F238E27FC236}">
                <ns2:creationId id="{6C9D7C92-8822-D0B9-6B83-A4D229DB74DA}"/>
              </ns1:ext>
            </ns1:extLst>
          </ns0:cNvPr>
          <ns0:cNvSpPr>
            <ns1:spLocks noGrp="1"/>
          </ns0:cNvSpPr>
          <ns0:nvPr>
            <ns0:ph type="title"/>
          </ns0:nvPr>
        </ns0:nvSpPr>
        <ns0:spPr>
          <ns1:xfrm>
            <ns1:off x="695326" y="428401"/>
            <ns1:ext cx="10084042" cy="401594"/>
          </ns1:xfrm>
        </ns0:spPr>
        <ns0:txBody>
          <ns1:bodyPr>
            <ns1:normAutofit fontScale="90000"/>
          </ns1:bodyPr>
          <ns1:lstStyle/>
          <ns1:p>
            <ns1:r>
              <ns1:rPr lang="en-GB" dirty="0">
                <ns1:latin typeface="Montserrat SemiBold"/>
              </ns1:rPr>
              <ns1:t>User guide &amp; note to sales: Please delete this slide after use</ns1:t>
            </ns1:r>
            <ns1:endParaRPr lang="en-US" dirty="0"/>
          </ns1:p>
        </ns0:txBody>
      </ns0:sp>
      <ns0:sp>
        <ns0:nvSpPr>
          <ns0:cNvPr id="6" name="Text Placeholder 3">
            <ns1:extLst>
              <ns1:ext uri="{FF2B5EF4-FFF2-40B4-BE49-F238E27FC236}">
                <ns2:creationId id="{8438AF77-F57E-AE9C-5EC1-62EE885163D2}"/>
              </ns1:ext>
            </ns1:extLst>
          </ns0:cNvPr>
          <ns0:cNvSpPr txBox="1">
            <ns1:spLocks/>
          </ns0:cNvSpPr>
          <ns0:nvPr/>
        </ns0:nvSpPr>
        <ns0:spPr>
          <ns1:xfrm>
            <ns1:off x="598832" y="1715549"/>
            <ns1:ext cx="4638088" cy="2371819"/>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endParaRPr lang="en-GB" sz="2800" b="1">
              <ns1:solidFill>
                <ns1:srgbClr val="FF6600"/>
              </ns1:solidFill>
              <ns1:latin typeface="Open Sans"/>
              <ns1:ea typeface="Open Sans"/>
              <ns1:cs typeface="Open Sans"/>
            </ns1:endParaRPr>
          </ns1:p>
        </ns0:txBody>
      </ns0:sp>
      <ns0:sp>
        <ns0:nvSpPr>
          <ns0:cNvPr id="9" name="Text Placeholder 3">
            <ns1:extLst>
              <ns1:ext uri="{FF2B5EF4-FFF2-40B4-BE49-F238E27FC236}">
                <ns2:creationId id="{BAC0A976-4830-E0CD-DFA5-B1407CF54DFB}"/>
              </ns1:ext>
            </ns1:extLst>
          </ns0:cNvPr>
          <ns0:cNvSpPr>
            <ns1:spLocks noGrp="1"/>
          </ns0:cNvSpPr>
          <ns0:nvPr>
            <ns0:ph type="body" sz="quarter" idx="14"/>
          </ns0:nvPr>
        </ns0:nvSpPr>
        <ns0:spPr>
          <ns1:xfrm>
            <ns1:off x="677089" y="1594162"/>
            <ns1:ext cx="4932607" cy="4197037"/>
          </ns1:xfrm>
        </ns0:spPr>
        <ns0:txBody>
          <ns1:bodyPr vert="horz" lIns="0" tIns="0" rIns="0" bIns="0" rtlCol="0" anchor="t">
            <ns1:noAutofit/>
          </ns1:bodyPr>
          <ns1:lstStyle/>
          <ns1:p>
            <ns1:pPr marL="89535" indent="0">
              <ns1:buNone/>
            </ns1:pPr>
            <ns1:r>
              <ns1:rPr lang="en-GB" sz="2800" b="1" dirty="0">
                <ns1:solidFill>
                  <ns1:srgbClr val="FF6600"/>
                </ns1:solidFill>
                <ns1:latin typeface="Open Sans"/>
                <ns1:ea typeface="Open Sans"/>
                <ns1:cs typeface="Open Sans"/>
              </ns1:rPr>
              <ns1:t>This is a standard prepopulated template. Please review the deck and remove zero values and related copy manually. </ns1:t>
            </ns1:r>
            <ns1:endParaRPr lang="en-GB" sz="1600" dirty="0">
              <ns1:effectLst/>
              <ns1:latin typeface="Aptos" panose="020B0004020202020204" pitchFamily="34" charset="0"/>
              <ns1:ea typeface="Aptos" panose="020B0004020202020204" pitchFamily="34" charset="0"/>
              <ns1:cs typeface="Aptos" panose="020B0004020202020204" pitchFamily="34" charset="0"/>
            </ns1:endParaRPr>
          </ns1:p>
        </ns0:txBody>
      </ns0:sp>
    </ns0:spTree>
    <ns0:extLst>
      <ns0:ext uri="{BB962C8B-B14F-4D97-AF65-F5344CB8AC3E}">
        <ns3:creationId val="2968116733"/>
      </ns0:ext>
    </ns0:extLst>
  </ns0:cSld>
  <ns0:clrMapOvr>
    <ns1:masterClrMapping/>
  </ns0:clrMapOvr>
</ns0:sld>
</file>

<file path=ppt/slides/slide10.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0F303557-C3DF-0A09-A6C3-B95DAC3B7127}"/>
              </ns1:ext>
            </ns1:extLst>
          </ns0:cNvPr>
          <ns0:cNvSpPr>
            <ns1:spLocks noGrp="1"/>
          </ns0:cNvSpPr>
          <ns0:nvPr>
            <ns0:ph type="sldNum" sz="quarter" idx="12"/>
          </ns0:nvPr>
        </ns0:nvSpPr>
        <ns0:spPr/>
        <ns0:txBody>
          <ns1:bodyPr/>
          <ns1:lstStyle/>
          <ns1:p>
            <ns1:fld id="{3531A8E9-B4CF-5643-AF96-CB4C768DAD63}" type="slidenum">
              <ns1:rPr lang="en-US" smtClean="0"/>
              <ns1:t>10</ns1:t>
            </ns1:fld>
            <ns1:endParaRPr lang="en-US"/>
          </ns1:p>
        </ns0:txBody>
      </ns0:sp>
      <ns0:sp>
        <ns0:nvSpPr>
          <ns0:cNvPr id="3" name="Title 2">
            <ns1:extLst>
              <ns1:ext uri="{FF2B5EF4-FFF2-40B4-BE49-F238E27FC236}">
                <ns2:creationId id="{0D27C223-66B0-43E1-F7E0-38D12174F72F}"/>
              </ns1:ext>
            </ns1:extLst>
          </ns0:cNvPr>
          <ns0:cNvSpPr>
            <ns1:spLocks noGrp="1"/>
          </ns0:cNvSpPr>
          <ns0:nvPr>
            <ns0:ph type="title"/>
          </ns0:nvPr>
        </ns0:nvSpPr>
        <ns0:spPr>
          <ns1:xfrm>
            <ns1:off x="695326" y="428401"/>
            <ns1:ext cx="9292735" cy="401594"/>
          </ns1:xfrm>
        </ns0:spPr>
        <ns0:txBody>
          <ns1:bodyPr>
            <ns1:normAutofit/>
          </ns1:bodyPr>
          <ns1:lstStyle/>
          <ns1:p>
            <ns1:r>
              <ns1:rPr lang="tr-TR" dirty="0"/>
              <ns1:t>Def</ns1:t>
            </ns1:r>
            <ns1:r>
              <ns1:rPr lang="en-GB" dirty="0" err="1"/>
              <ns1:t>i</ns1:t>
            </ns1:r>
            <ns1:r>
              <ns1:rPr lang="tr-TR" dirty="0"/>
              <ns1:t>n</ns1:t>
            </ns1:r>
            <ns1:r>
              <ns1:rPr lang="en-GB" dirty="0" err="1"/>
              <ns1:t>i</ns1:t>
            </ns1:r>
            <ns1:r>
              <ns1:rPr lang="tr-TR" dirty="0"/>
              <ns1:t>t</ns1:t>
            </ns1:r>
            <ns1:r>
              <ns1:rPr lang="en-GB" dirty="0" err="1"/>
              <ns1:t>i</ns1:t>
            </ns1:r>
            <ns1:r>
              <ns1:rPr lang="tr-TR" dirty="0"/>
              <ns1:t>on of </ns1:t>
            </ns1:r>
            <ns1:r>
              <ns1:rPr lang="tr-TR" dirty="0" err="1"/>
              <ns1:t>terms</ns1:t>
            </ns1:r>
            <ns1:endParaRPr lang="en-US" dirty="0"/>
          </ns1:p>
        </ns0:txBody>
      </ns0:sp>
      <ns0:sp>
        <ns0:nvSpPr>
          <ns0:cNvPr id="6" name="Text Placeholder 3">
            <ns1:extLst>
              <ns1:ext uri="{FF2B5EF4-FFF2-40B4-BE49-F238E27FC236}">
                <ns2:creationId id="{6B2551A1-F783-7ECB-94CE-4492E0A51074}"/>
              </ns1:ext>
            </ns1:extLst>
          </ns0:cNvPr>
          <ns0:cNvSpPr txBox="1">
            <ns1:spLocks/>
          </ns0:cNvSpPr>
          <ns0:nvPr/>
        </ns0:nvSpPr>
        <ns0:spPr>
          <ns1:xfrm>
            <ns1:off x="599450" y="1612679"/>
            <ns1:ext cx="4638088" cy="3402941"/>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r>
              <ns1:rPr lang="en-GB" sz="2800" b="1" dirty="0">
                <ns1:solidFill>
                  <ns1:srgbClr val="FF6600"/>
                </ns1:solidFill>
                <ns1:latin typeface="Open Sans"/>
                <ns1:ea typeface="Open Sans"/>
                <ns1:cs typeface="Open Sans"/>
              </ns1:rPr>
              <ns1:t>The key phrases used in this proposal are outlined here for reference</ns1:t>
            </ns1:r>
            <ns1:endParaRPr lang="en-GB" sz="2800" b="1" dirty="0">
              <ns1:solidFill>
                <ns1:srgbClr val="FF6600"/>
              </ns1:solidFill>
            </ns1:endParaRPr>
          </ns1:p>
        </ns0:txBody>
      </ns0:sp>
      <ns0:sp>
        <ns0:nvSpPr>
          <ns0:cNvPr id="7" name="TextBox 6">
            <ns1:extLst>
              <ns1:ext uri="{FF2B5EF4-FFF2-40B4-BE49-F238E27FC236}">
                <ns2:creationId id="{3582BB3E-BDED-0937-862C-B206BD0877B8}"/>
              </ns1:ext>
            </ns1:extLst>
          </ns0:cNvPr>
          <ns0:cNvSpPr txBox="1"/>
          <ns0:nvPr/>
        </ns0:nvSpPr>
        <ns0:spPr>
          <ns1:xfrm>
            <ns1:off x="599450" y="5231781"/>
            <ns1:ext cx="4638088" cy="1072088"/>
          </ns1:xfrm>
          <ns1:prstGeom prst="rect">
            <ns1:avLst/>
          </ns1:prstGeom>
          <ns1:noFill/>
        </ns0:spPr>
        <ns0:txBody>
          <ns1:bodyPr wrap="square">
            <ns1:spAutoFit/>
          </ns1:bodyPr>
          <ns1:lstStyle/>
          <ns1:p>
            <ns1:pPr marL="90170">
              <ns1:spcAft>
                <ns1:spcPts val="800"/>
              </ns1:spcAft>
            </ns1:pPr>
            <ns1:r>
              <ns1:rPr lang="en-GB" sz="900" b="1" dirty="0">
                <ns1:solidFill>
                  <ns1:srgbClr val="FF6600"/>
                </ns1:solidFill>
                <ns1:latin typeface="Open Sans"/>
                <ns1:ea typeface="Open Sans"/>
                <ns1:cs typeface="Open Sans"/>
              </ns1:rPr>
              <ns1:t>Clarification</ns1:t>
            </ns1:r>
          </ns1:p>
          <ns1:p>
            <ns1:pPr marL="90170">
              <ns1:spcAft>
                <ns1:spcPts val="800"/>
              </ns1:spcAft>
            </ns1:pPr>
            <ns1:r>
              <ns1:rPr lang="en-GB" sz="1200" b="1" dirty="0">
                <ns1:latin typeface="Open Sans"/>
                <ns1:ea typeface="Open Sans"/>
                <ns1:cs typeface="Open Sans"/>
              </ns1:rPr>
              <ns1:t>These estimates are intended to support purchasing decisions and highlight potential value opportunities. The information provided is given in good faith and should be considered as a general guide, offered “as is.”</ns1:t>
            </ns1:r>
            <ns1:endParaRPr lang="en-GB" sz="1200" dirty="0"/>
          </ns1:p>
        </ns0:txBody>
      </ns0:sp>
      <ns0:sp>
        <ns0:nvSpPr>
          <ns0:cNvPr id="9" name="Text Placeholder 3">
            <ns1:extLst>
              <ns1:ext uri="{FF2B5EF4-FFF2-40B4-BE49-F238E27FC236}">
                <ns2:creationId id="{FE9A52EA-2450-17E3-9B10-640AC1F685D7}"/>
              </ns1:ext>
            </ns1:extLst>
          </ns0:cNvPr>
          <ns0:cNvSpPr>
            <ns1:spLocks noGrp="1"/>
          </ns0:cNvSpPr>
          <ns0:nvPr>
            <ns0:ph type="body" sz="quarter" idx="14"/>
          </ns0:nvPr>
        </ns0:nvSpPr>
        <ns0:spPr>
          <ns1:xfrm>
            <ns1:off x="6017270" y="1717608"/>
            <ns1:ext cx="4638088" cy="4638742"/>
          </ns1:xfrm>
        </ns0:spPr>
        <ns0:txBody>
          <ns1:bodyPr vert="horz" lIns="0" tIns="0" rIns="0" bIns="0" rtlCol="0" anchor="t">
            <ns1:noAutofit/>
          </ns1:bodyPr>
          <ns1:lstStyle/>
          <ns1:p>
            <ns1:pPr marL="341630" indent="-251460">
              <ns1:spcAft>
                <ns1:spcPts val="800"/>
              </ns1:spcAft>
              <ns1:buClr>
                <ns1:srgbClr val="E23F13"/>
              </ns1:buClr>
            </ns1:pPr>
            <ns1:r>
              <ns1:rPr lang="en-GB" sz="1200" b="1" dirty="0">
                <ns1:solidFill>
                  <ns1:srgbClr val="FF6600"/>
                </ns1:solidFill>
                <ns1:effectLst/>
                <ns1:latin typeface="Open Sans"/>
                <ns1:ea typeface="Open Sans"/>
                <ns1:cs typeface="Open Sans"/>
              </ns1:rPr>
              <ns1:t>Payback Period: </ns1:t>
            </ns1:r>
            <ns1:r>
              <ns1:rPr lang="en-GB" sz="1200" dirty="0">
                <ns1:solidFill>
                  <ns1:schemeClr val="tx1">
                    <ns1:lumMod val="50000"/>
                    <ns1:lumOff val="50000"/>
                  </ns1:schemeClr>
                </ns1:solidFill>
                <ns1:effectLst/>
                <ns1:latin typeface="Open Sans"/>
                <ns1:ea typeface="Open Sans"/>
                <ns1:cs typeface="Open Sans"/>
              </ns1:rPr>
              <ns1:t>time at which benefits achieved outweigh amount invested. If you invest £12 and receive £1 per month, your payback period is 1 year, equal to the "break-even point”. This calculation does not consider the time value of money (see NPV)</ns1:t>
            </ns1:r>
          </ns1:p>
          <ns1:p>
            <ns1:pPr marL="341630" indent="-251460">
              <ns1:spcAft>
                <ns1:spcPts val="800"/>
              </ns1:spcAft>
            </ns1:pPr>
            <ns1:r>
              <ns1:rPr lang="en-GB" sz="1200" b="1" dirty="0">
                <ns1:solidFill>
                  <ns1:srgbClr val="FF6600"/>
                </ns1:solidFill>
                <ns1:effectLst/>
                <ns1:latin typeface="Open Sans"/>
                <ns1:ea typeface="Open Sans"/>
                <ns1:cs typeface="Open Sans"/>
              </ns1:rPr>
              <ns1:t>Net Present Value (NPV): </ns1:t>
            </ns1:r>
            <ns1:r>
              <ns1:rPr lang="en-GB" sz="1200" dirty="0">
                <ns1:solidFill>
                  <ns1:schemeClr val="tx1">
                    <ns1:lumMod val="50000"/>
                    <ns1:lumOff val="50000"/>
                  </ns1:schemeClr>
                </ns1:solidFill>
                <ns1:effectLst/>
                <ns1:latin typeface="Open Sans"/>
                <ns1:ea typeface="Open Sans"/>
                <ns1:cs typeface="Open Sans"/>
              </ns1:rPr>
              <ns1: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ns1:t>
            </ns1:r>
          </ns1:p>
          <ns1:p>
            <ns1:pPr marL="341630" indent="-251460">
              <ns1:spcAft>
                <ns1:spcPts val="800"/>
              </ns1:spcAft>
            </ns1:pPr>
            <ns1:r>
              <ns1:rPr lang="en-GB" sz="1200" b="1" dirty="0">
                <ns1:solidFill>
                  <ns1:srgbClr val="FF6600"/>
                </ns1:solidFill>
                <ns1:effectLst/>
                <ns1:latin typeface="Open Sans"/>
                <ns1:ea typeface="Open Sans"/>
                <ns1:cs typeface="Open Sans"/>
              </ns1:rPr>
              <ns1:t>Return on Investment (ROI): </ns1:t>
            </ns1:r>
            <ns1:r>
              <ns1:rPr lang="en-GB" sz="1200" dirty="0">
                <ns1:solidFill>
                  <ns1:schemeClr val="tx1">
                    <ns1:lumMod val="50000"/>
                    <ns1:lumOff val="50000"/>
                  </ns1:schemeClr>
                </ns1:solidFill>
                <ns1:effectLst/>
                <ns1:latin typeface="Open Sans"/>
                <ns1:ea typeface="Open Sans"/>
                <ns1:cs typeface="Open Sans"/>
              </ns1:rPr>
              <ns1:t>The ratio of benefits vs its total costs. If you invest £12 and get £24 back, the ROI is 24/12 = 200% (i.e. you receive double what you contributed)</ns1:t>
            </ns1:r>
          </ns1:p>
          <ns1:p>
            <ns1:pPr marL="341630" indent="-251460">
              <ns1:spcAft>
                <ns1:spcPts val="800"/>
              </ns1:spcAft>
            </ns1:pPr>
            <ns1:r>
              <ns1:rPr lang="en-GB" sz="1200" b="1" dirty="0">
                <ns1:solidFill>
                  <ns1:srgbClr val="FF6600"/>
                </ns1:solidFill>
                <ns1:effectLst/>
                <ns1:latin typeface="Open Sans"/>
                <ns1:ea typeface="Open Sans"/>
                <ns1:cs typeface="Open Sans"/>
              </ns1:rPr>
              <ns1:t>Adoption rate: </ns1:t>
            </ns1:r>
            <ns1:r>
              <ns1:rPr lang="en-GB" sz="1200" dirty="0">
                <ns1:solidFill>
                  <ns1:schemeClr val="tx1">
                    <ns1:lumMod val="50000"/>
                    <ns1:lumOff val="50000"/>
                  </ns1:schemeClr>
                </ns1:solidFill>
                <ns1:effectLst/>
                <ns1:latin typeface="Open Sans"/>
                <ns1:ea typeface="Open Sans"/>
                <ns1:cs typeface="Open Sans"/>
              </ns1:rPr>
              <ns1:t>We have integrated software adoption rate factors into our value return calculations. These reflect reductions in value returns from factors such as staggered releases, ramp up times and more. </ns1:t>
            </ns1:r>
          </ns1:p>
        </ns0:txBody>
      </ns0:sp>
    </ns0:spTree>
    <ns0:extLst>
      <ns0:ext uri="{BB962C8B-B14F-4D97-AF65-F5344CB8AC3E}">
        <ns3:creationId val="218973407"/>
      </ns0:ext>
    </ns0:extLst>
  </ns0:cSld>
  <ns0:clrMapOvr>
    <ns1:masterClrMapping/>
  </ns0:clrMapOvr>
</ns0:sld>
</file>

<file path=ppt/slides/slide11.xml><?xml version="1.0" encoding="utf-8"?>
<ns0:sld xmlns:ns0="http://schemas.openxmlformats.org/presentationml/2006/main" xmlns:ns1="http://schemas.openxmlformats.org/drawingml/2006/main" xmlns:ns2="http://schemas.microsoft.com/office/drawing/2014/main" xmlns:ns3="http://schemas.microsoft.com/office/powerpoint/2010/main" xmlns:ns4="http://schemas.microsoft.com/office/drawing/2010/main">
  <ns0:cSld>
    <ns0:spTree>
      <ns0:nvGrpSpPr>
        <ns0:cNvPr id="1" name="">
          <ns1:extLst>
            <ns1:ext uri="{FF2B5EF4-FFF2-40B4-BE49-F238E27FC236}">
              <ns2:creationId id="{98AE785E-F828-4B72-DC9A-BE799690915A}"/>
            </ns1:ext>
          </ns1:extLst>
        </ns0:cNvPr>
        <ns0:cNvGrpSpPr/>
        <ns0:nvPr/>
      </ns0:nvGrpSpPr>
      <ns0:grpSpPr>
        <ns1:xfrm>
          <ns1:off x="0" y="0"/>
          <ns1:ext cx="0" cy="0"/>
          <ns1:chOff x="0" y="0"/>
          <ns1:chExt cx="0" cy="0"/>
        </ns1:xfrm>
      </ns0:grpSpPr>
      <ns0:sp>
        <ns0:nvSpPr>
          <ns0:cNvPr id="2" name="Slide Number Placeholder 1">
            <ns1:extLst>
              <ns1:ext uri="{FF2B5EF4-FFF2-40B4-BE49-F238E27FC236}">
                <ns2:creationId id="{2F6B992C-E9D2-AC69-B187-87D2F1FFD2FF}"/>
              </ns1:ext>
            </ns1:extLst>
          </ns0:cNvPr>
          <ns0:cNvSpPr>
            <ns1:spLocks noGrp="1"/>
          </ns0:cNvSpPr>
          <ns0:nvPr>
            <ns0:ph type="sldNum" sz="quarter" idx="12"/>
          </ns0:nvPr>
        </ns0:nvSpPr>
        <ns0:spPr/>
        <ns0:txBody>
          <ns1:bodyPr/>
          <ns1:lstStyle/>
          <ns1:p>
            <ns1:fld id="{3531A8E9-B4CF-5643-AF96-CB4C768DAD63}" type="slidenum">
              <ns1:rPr lang="en-US" smtClean="0"/>
              <ns1:t>11</ns1:t>
            </ns1:fld>
            <ns1:endParaRPr lang="en-US"/>
          </ns1:p>
        </ns0:txBody>
      </ns0:sp>
      <ns0:sp>
        <ns0:nvSpPr>
          <ns0:cNvPr id="3" name="Title 2">
            <ns1:extLst>
              <ns1:ext uri="{FF2B5EF4-FFF2-40B4-BE49-F238E27FC236}">
                <ns2:creationId id="{B6FE7873-5FE3-B4CB-A3DF-16BD42FB7E52}"/>
              </ns1:ext>
            </ns1:extLst>
          </ns0:cNvPr>
          <ns0:cNvSpPr>
            <ns1:spLocks noGrp="1"/>
          </ns0:cNvSpPr>
          <ns0:nvPr>
            <ns0:ph type="title"/>
          </ns0:nvPr>
        </ns0:nvSpPr>
        <ns0:spPr>
          <ns1:xfrm>
            <ns1:off x="695326" y="428400"/>
            <ns1:ext cx="10801349" cy="388773"/>
          </ns1:xfrm>
        </ns0:spPr>
        <ns0:txBody>
          <ns1:bodyPr/>
          <ns1:lstStyle/>
          <ns1:p>
            <ns1:r>
              <ns1:rPr lang="en-GB" dirty="0"/>
              <ns1:t>Summary of your inputs</ns1:t>
            </ns1:r>
          </ns1:p>
        </ns0:txBody>
      </ns0:sp>
      <ns0:graphicFrame>
        <ns0:nvGraphicFramePr>
          <ns0:cNvPr id="7" name="Table 6">
            <ns1:extLst>
              <ns1:ext uri="{FF2B5EF4-FFF2-40B4-BE49-F238E27FC236}">
                <ns2:creationId id="{53C5CDA4-7668-B86A-A4BA-6721AB7418C6}"/>
              </ns1:ext>
            </ns1:extLst>
          </ns0:cNvPr>
          <ns0:cNvGraphicFramePr>
            <ns1:graphicFrameLocks noGrp="1"/>
          </ns0:cNvGraphicFramePr>
          <ns0:nvPr>
            <ns0:extLst>
              <ns0:ext uri="{D42A27DB-BD31-4B8C-83A1-F6EECF244321}">
                <ns3:modId val="455086742"/>
              </ns0:ext>
            </ns0:extLst>
          </ns0:nvPr>
        </ns0:nvGraphicFramePr>
        <ns0:xfrm>
          <ns1:off x="695326" y="1020779"/>
          <ns1:ext cx="4981197" cy="5540890"/>
        </ns0:xfrm>
        <ns1:graphic>
          <ns1:graphicData uri="http://schemas.openxmlformats.org/drawingml/2006/table">
            <ns1:tbl>
              <ns1:tblPr/>
              <ns1:tblGrid>
                <ns1:gridCol w="3514535">
                  <ns1:extLst>
                    <ns1:ext uri="{9D8B030D-6E8A-4147-A177-3AD203B41FA5}">
                      <ns2:colId val="1936593662"/>
                    </ns1:ext>
                  </ns1:extLst>
                </ns1:gridCol>
                <ns1:gridCol w="164835">
                  <ns1:extLst>
                    <ns1:ext uri="{9D8B030D-6E8A-4147-A177-3AD203B41FA5}">
                      <ns2:colId val="4046512273"/>
                    </ns1:ext>
                  </ns1:extLst>
                </ns1:gridCol>
                <ns1:gridCol w="1301827">
                  <ns1:extLst>
                    <ns1:ext uri="{9D8B030D-6E8A-4147-A177-3AD203B41FA5}">
                      <ns2:colId val="4132532014"/>
                    </ns1:ext>
                  </ns1:extLst>
                </ns1:gridCol>
              </ns1:tblGrid>
              <ns1:tr h="160984">
                <ns1:tc>
                  <ns1:txBody>
                    <ns1:bodyPr/>
                    <ns1:lstStyle/>
                    <ns1:p>
                      <ns1:pPr algn="l" fontAlgn="ctr"/>
                      <ns1:r>
                        <ns1:rPr lang="en-GB" sz="800" b="1" i="0" u="none" strike="noStrike" dirty="0">
                          <ns1:solidFill>
                            <ns1:schemeClr val="tx1"/>
                          </ns1:solidFill>
                          <ns1:effectLst/>
                          <ns1:latin typeface="Open Sans" panose="020B0606030504020204" pitchFamily="34" charset="0"/>
                        </ns1:rPr>
                        <ns1:t>IT finance systems </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146613624"/>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Are your IT finance systems currently on prem, hosted or on cloud?</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Hosted</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D7D31"/>
                    </ns1:solidFill>
                  </ns1:tcPr>
                </ns1:tc>
                <ns1:extLst>
                  <ns1:ext uri="{0D108BD9-81ED-4DB2-BD59-A6C34878D82A}">
                    <ns2:rowId val="1716828448"/>
                  </ns1:ext>
                </ns1:extLst>
              </ns1:tr>
              <ns1:tr h="273674">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are your current annual IT infrastructure costs associated with your finance systems (including hosting, VPN, data management, back up and maintenance costs )</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£ 150,000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316356832"/>
                  </ns1:ext>
                </ns1:extLst>
              </ns1:tr>
              <ns1:tr h="160984">
                <ns1:tc>
                  <ns1:txBody>
                    <ns1:bodyPr/>
                    <ns1:lstStyle/>
                    <ns1:p>
                      <ns1:pPr algn="l" fontAlgn="ctr"/>
                      <ns1:endParaRPr lang="en-GB" sz="800" b="0" i="0" u="none" strike="noStrike" dirty="0">
                        <ns1:solidFill>
                          <ns1:srgbClr val="D42E12"/>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302927672"/>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Raising Purchase Orders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4057326503"/>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efficient is your Purchase Order management process when raising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Could be better</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FFC000"/>
                    </ns1:solidFill>
                  </ns1:tcPr>
                </ns1:tc>
                <ns1:extLst>
                  <ns1:ext uri="{0D108BD9-81ED-4DB2-BD59-A6C34878D82A}">
                    <ns2:rowId val="3379089737"/>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Purchase Orders are raised per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043917848"/>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minutes does it take to raise a Purchase Order on average?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6</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18721938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 (Accounts Payable/Procurement)?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530743138"/>
                  </ns1:ext>
                </ns1:extLst>
              </ns1:tr>
              <ns1:tr h="160984">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218669547"/>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Purchase Order approvals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80566643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efficient are your Purchase Order approval processes?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Happy as it is</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92D050"/>
                    </ns1:solidFill>
                  </ns1:tcPr>
                </ns1:tc>
                <ns1:extLst>
                  <ns1:ext uri="{0D108BD9-81ED-4DB2-BD59-A6C34878D82A}">
                    <ns2:rowId val="897734692"/>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minutes does it take you to approve a Purchase Order?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6</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910806635"/>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Purchase Orders are approved a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18,000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76871921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is the average annual salary of your Accounts Payable/Procurement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430567223"/>
                  </ns1:ext>
                </ns1:extLst>
              </ns1:tr>
              <ns1:tr h="160984">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673381832"/>
                  </ns1:ext>
                </ns1:extLst>
              </ns1:tr>
              <ns1:tr h="160984">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Coding invoice processes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132029459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minutes does it take to code an invoice?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5</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606002197"/>
                  </ns1:ext>
                </ns1:extLst>
              </ns1:tr>
              <ns1:tr h="160984">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invoices does the team code every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10,000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2937766"/>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 of invoice coding could be reduced by use of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80</ns1:t>
                      </ns1:r>
                      <ns1:r>
                        <ns1:rPr lang="en-GB" sz="800" b="0" i="0" u="none" strike="noStrike" dirty="0">
                          <ns1:solidFill>
                            <ns1:srgbClr val="0000FF"/>
                          </ns1:solidFill>
                          <ns1:effectLst/>
                          <ns1:latin typeface="Open Sans" panose="020B0606030504020204" pitchFamily="34" charset="0"/>
                        </ns1:rPr>
                        <ns1:t>%</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303950455"/>
                  </ns1:ext>
                </ns1:extLst>
              </ns1:tr>
              <ns1:tr h="160984">
                <ns1:tc>
                  <ns1:txBody>
                    <ns1:bodyPr/>
                    <ns1:lstStyle/>
                    <ns1:p>
                      <ns1:pPr algn="l" fontAlgn="ctr"/>
                      <ns1:r>
                        <ns1:rPr lang="en-GB" sz="800" b="0" i="0" u="none" strike="noStrike">
                          <ns1:solidFill>
                            <ns1:srgbClr val="595959"/>
                          </ns1:solidFill>
                          <ns1:effectLst/>
                          <ns1:latin typeface="Open Sans" panose="020B0606030504020204" pitchFamily="34" charset="0"/>
                        </ns1:rPr>
                        <ns1:t>What is the average annual salary Accounts Payable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520355715"/>
                  </ns1:ext>
                </ns1:extLst>
              </ns1:tr>
              <ns1:tr h="160984">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59683220"/>
                  </ns1:ext>
                </ns1:extLst>
              </ns1:tr>
              <ns1:tr h="241477">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Management of supplier and purchase invoices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r>
                        <ns1:rPr lang="en-GB" sz="800" b="1" i="0" u="none" strike="noStrike">
                          <ns1:solidFill>
                            <ns1:srgbClr val="595959"/>
                          </ns1:solidFill>
                          <ns1:effectLst/>
                          <ns1:latin typeface="Open Sans" panose="020B0606030504020204" pitchFamily="34" charset="0"/>
                        </ns1:rPr>
                        <ns1:t> </ns1:t>
                      </ns1: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r>
                        <ns1:rPr lang="en-GB" sz="800" b="0" i="0" u="none" strike="noStrike" dirty="0">
                          <ns1:solidFill>
                            <ns1:srgbClr val="595959"/>
                          </ns1:solidFill>
                          <ns1:effectLst/>
                          <ns1:latin typeface="Open Sans" panose="020B0606030504020204" pitchFamily="34" charset="0"/>
                        </ns1:rPr>
                        <ns1:t> </ns1:t>
                      </ns1:r>
                    </ns1:p>
                  </ns1:txBody>
                  <ns1:tcPr marL="0" marR="71413"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0456855"/>
                  </ns1:ext>
                </ns1:extLst>
              </ns1:tr>
              <ns1:tr h="241477">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do you register your purchase invoices today?</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Manual entry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3009481297"/>
                  </ns1:ext>
                </ns1:extLst>
              </ns1:tr>
              <ns1:tr h="241477">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minutes does it take you to manage one supplier purchase invoice?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5</ns1:t>
                      </ns1:r>
                      <ns1:endParaRPr lang="en-GB" sz="800" b="0" i="0" u="none" strike="noStrike" dirty="0">
                        <ns1:solidFill>
                          <ns1:srgbClr val="0000FF"/>
                        </ns1:solidFill>
                        <ns1:effectLst/>
                        <ns1:latin typeface="Open Sans" panose="020B0606030504020204" pitchFamily="34" charset="0"/>
                      </ns1:endParaRP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139869310"/>
                  </ns1:ext>
                </ns1:extLst>
              </ns1:tr>
              <ns1:tr h="241477">
                <ns1:tc>
                  <ns1:txBody>
                    <ns1:bodyPr/>
                    <ns1:lstStyle/>
                    <ns1:p>
                      <ns1:pPr algn="l" fontAlgn="ctr"/>
                      <ns1:r>
                        <ns1:rPr lang="en-GB" sz="800" b="0" i="0" u="none" strike="noStrike">
                          <ns1:solidFill>
                            <ns1:srgbClr val="595959"/>
                          </ns1:solidFill>
                          <ns1:effectLst/>
                          <ns1:latin typeface="Open Sans" panose="020B0606030504020204" pitchFamily="34" charset="0"/>
                        </ns1:rPr>
                        <ns1:t>How many purchase invoices do you manage every year?</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40,000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319117673"/>
                  </ns1:ext>
                </ns1:extLst>
              </ns1:tr>
              <ns1:tr h="152936">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Procurement team?</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71413"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407107985"/>
                  </ns1:ext>
                </ns1:extLst>
              </ns1:tr>
            </ns1:tbl>
          </ns1:graphicData>
        </ns1:graphic>
      </ns0:graphicFrame>
      <ns0:graphicFrame>
        <ns0:nvGraphicFramePr>
          <ns0:cNvPr id="8" name="Table 7">
            <ns1:extLst>
              <ns1:ext uri="{FF2B5EF4-FFF2-40B4-BE49-F238E27FC236}">
                <ns2:creationId id="{797E203B-CFD4-44B3-911C-A09E6231DBCB}"/>
              </ns1:ext>
            </ns1:extLst>
          </ns0:cNvPr>
          <ns0:cNvGraphicFramePr>
            <ns1:graphicFrameLocks noGrp="1"/>
          </ns0:cNvGraphicFramePr>
          <ns0:nvPr>
            <ns0:extLst>
              <ns0:ext uri="{D42A27DB-BD31-4B8C-83A1-F6EECF244321}">
                <ns3:modId val="4147843149"/>
              </ns0:ext>
            </ns0:extLst>
          </ns0:nvPr>
        </ns0:nvGraphicFramePr>
        <ns0:xfrm>
          <ns1:off x="5939074" y="1020779"/>
          <ns1:ext cx="5210551" cy="5664922"/>
        </ns0:xfrm>
        <ns1:graphic>
          <ns1:graphicData uri="http://schemas.openxmlformats.org/drawingml/2006/table">
            <ns1:tbl>
              <ns1:tblPr/>
              <ns1:tblGrid>
                <ns1:gridCol w="3712058">
                  <ns1:extLst>
                    <ns1:ext uri="{9D8B030D-6E8A-4147-A177-3AD203B41FA5}">
                      <ns2:colId val="229702491"/>
                    </ns1:ext>
                  </ns1:extLst>
                </ns1:gridCol>
                <ns1:gridCol w="204425">
                  <ns1:extLst>
                    <ns1:ext uri="{9D8B030D-6E8A-4147-A177-3AD203B41FA5}">
                      <ns2:colId val="2015949863"/>
                    </ns1:ext>
                  </ns1:extLst>
                </ns1:gridCol>
                <ns1:gridCol w="1294068">
                  <ns1:extLst>
                    <ns1:ext uri="{9D8B030D-6E8A-4147-A177-3AD203B41FA5}">
                      <ns2:colId val="2658432193"/>
                    </ns1:ext>
                  </ns1:extLst>
                </ns1:gridCol>
              </ns1:tblGrid>
              <ns1:tr h="164522">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Managing Spend leakage </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3278976892"/>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When you raise a PO, do you have the controls in place to check if your spends are meeting budget </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227837678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Current annual expenditure through Purchase Orders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ns1:solidFill>
                            <ns1:srgbClr val="0000FF"/>
                          </ns1:solidFill>
                          <ns1:effectLst/>
                          <ns1:latin typeface="Open Sans" panose="020B0606030504020204" pitchFamily="34" charset="0"/>
                        </ns1:rPr>
                        <ns1:t>                                            </ns1:t>
                      </ns1:r>
                      <ns1:r>
                        <ns1:rPr lang="tr-TR" sz="800" b="0" i="0" u="none" strike="noStrike">
                          <ns1:solidFill>
                            <ns1:srgbClr val="0000FF"/>
                          </ns1:solidFill>
                          <ns1:effectLst/>
                          <ns1:latin typeface="Open Sans" panose="020B0606030504020204" pitchFamily="34" charset="0"/>
                        </ns1:rPr>
                        <ns1:t>£ 350,000</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961822277"/>
                  </ns1:ext>
                </ns1:extLst>
              </ns1:tr>
              <ns1:tr h="164522">
                <ns1:tc>
                  <ns1:txBody>
                    <ns1:bodyPr/>
                    <ns1:lstStyle/>
                    <ns1:p>
                      <ns1:pPr algn="l" fontAlgn="ctr"/>
                      <ns1:r>
                        <ns1:rPr lang="en-GB" sz="800" b="0" i="0" u="none" strike="noStrike" dirty="0">
                          <ns1:solidFill>
                            <ns1:srgbClr val="595959"/>
                          </ns1:solidFill>
                          <ns1:effectLst/>
                          <ns1:latin typeface="Open Sans" panose="020B0606030504020204" pitchFamily="34" charset="0"/>
                        </ns1:rPr>
                        <ns1:t>% of spend monitored through approvals and budget checks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60</ns1:t>
                      </ns1:r>
                      <ns1:r>
                        <ns1:rPr lang="en-GB" sz="800" b="0" i="0" u="none" strike="noStrike" dirty="0">
                          <ns1:solidFill>
                            <ns1:srgbClr val="0000FF"/>
                          </ns1:solidFill>
                          <ns1:effectLst/>
                          <ns1:latin typeface="Open Sans" panose="020B0606030504020204" pitchFamily="34" charset="0"/>
                        </ns1:rPr>
                        <ns1:t>%</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4227312870"/>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887705528"/>
                  </ns1:ext>
                </ns1:extLst>
              </ns1:tr>
              <ns1:tr h="164522">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Finance query management &amp; reporting</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1"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r" fontAlgn="b"/>
                      <ns1:endParaRPr lang="en-GB" sz="800" b="0" i="0" u="none" strike="noStrike" dirty="0">
                        <ns1:solidFill>
                          <ns1:srgbClr val="595959"/>
                        </ns1:solidFill>
                        <ns1:effectLst/>
                        <ns1:latin typeface="Open Sans" panose="020B0606030504020204" pitchFamily="34" charset="0"/>
                      </ns1:endParaRPr>
                    </ns1:p>
                  </ns1:txBody>
                  <ns1:tcPr marL="0" marR="6088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2458819718"/>
                  </ns1:ext>
                </ns1:extLst>
              </ns1:tr>
              <ns1:tr h="32904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self efficient are your financial query management processes? Would you like to implement self serve processes?</ns1:t>
                      </ns1:r>
                    </ns1:p>
                  </ns1:txBody>
                  <ns1:tcPr marL="0" marR="0" marT="0" marB="0" anchor="ctr">
                    <ns1:lnL>
                      <ns1:noFill/>
                    </ns1:lnL>
                    <ns1:lnR>
                      <ns1:noFill/>
                    </ns1:lnR>
                    <ns1:lnT>
                      <ns1:noFill/>
                    </ns1:lnT>
                    <ns1:lnB>
                      <ns1:noFill/>
                    </ns1:lnB>
                    <ns1:noFill/>
                  </ns1:tcPr>
                </ns1:tc>
                <ns1:tc>
                  <ns1:txBody>
                    <ns1:bodyPr/>
                    <ns1:lstStyle/>
                    <ns1:p>
                      <ns1:pPr algn="l" fontAlgn="b"/>
                      <ns1:r>
                        <ns1:rPr lang="en-GB" sz="800" b="0" i="0" u="none" strike="noStrike">
                          <ns1:solidFill>
                            <ns1:srgbClr val="595959"/>
                          </ns1:solidFill>
                          <ns1:effectLst/>
                          <ns1:latin typeface="Open Sans" panose="020B0606030504020204" pitchFamily="34" charset="0"/>
                        </ns1:rPr>
                        <ns1:t> </ns1:t>
                      </ns1: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ns1:noFill/>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C00000"/>
                    </ns1:solidFill>
                  </ns1:tcPr>
                </ns1:tc>
                <ns1:extLst>
                  <ns1:ext uri="{0D108BD9-81ED-4DB2-BD59-A6C34878D82A}">
                    <ns2:rowId val="1125924802"/>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staff handle ad hoc internal finance queries for the rest of the business?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7</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50626087"/>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a team member spend answering internal queries for the rest of the business (which could be better managed using self serve systems)?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3</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761876232"/>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a finance team member spend creating ad hoc dashboards and reports for internal queries for the rest of the business (which could be better managed using self serve systems)?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3</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359402792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808080"/>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2701152904"/>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r" fontAlgn="b"/>
                      <ns1:endParaRPr lang="en-GB" sz="800" b="0" i="0" u="none" strike="noStrike">
                        <ns1:solidFill>
                          <ns1:srgbClr val="595959"/>
                        </ns1:solidFill>
                        <ns1:effectLst/>
                        <ns1:latin typeface="Open Sans" panose="020B0606030504020204" pitchFamily="34" charset="0"/>
                      </ns1:endParaRPr>
                    </ns1:p>
                  </ns1:txBody>
                  <ns1:tcPr marL="0" marR="6088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2661882807"/>
                  </ns1:ext>
                </ns1:extLst>
              </ns1:tr>
              <ns1:tr h="181838">
                <ns1:tc>
                  <ns1:txBody>
                    <ns1:bodyPr/>
                    <ns1:lstStyle/>
                    <ns1:p>
                      <ns1:pPr algn="l" fontAlgn="ctr"/>
                      <ns1:r>
                        <ns1:rPr lang="en-GB" sz="800" b="1" i="0" u="none" strike="noStrike" kern="1200" dirty="0">
                          <ns1:solidFill>
                            <ns1:schemeClr val="tx1"/>
                          </ns1:solidFill>
                          <ns1:effectLst/>
                          <ns1:latin typeface="Open Sans" panose="020B0606030504020204" pitchFamily="34" charset="0"/>
                          <ns1:ea typeface="+mn-ea"/>
                          <ns1:cs typeface="+mn-cs"/>
                        </ns1:rPr>
                        <ns1:t>Debt collection administration processes</ns1:t>
                      </ns1:r>
                    </ns1:p>
                  </ns1:txBody>
                  <ns1:tcPr marL="0" marR="0" marT="0" marB="0" anchor="ctr">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1495603517"/>
                  </ns1:ext>
                </ns1:extLst>
              </ns1:tr>
              <ns1:tr h="164522">
                <ns1:tc>
                  <ns1:txBody>
                    <ns1:bodyPr/>
                    <ns1:lstStyle/>
                    <ns1:p>
                      <ns1:pPr algn="l" fontAlgn="ctr"/>
                      <ns1:r>
                        <ns1:rPr lang="en-GB" sz="800" b="0" i="0" u="none" strike="noStrike">
                          <ns1:solidFill>
                            <ns1:srgbClr val="595959"/>
                          </ns1:solidFill>
                          <ns1:effectLst/>
                          <ns1:latin typeface="Open Sans" panose="020B0606030504020204" pitchFamily="34" charset="0"/>
                        </ns1:rPr>
                        <ns1:t>How efficient and automated is your debt management?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This is a gap today</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E7E6E6"/>
                      </ns1:solidFill>
                      <ns1:prstDash val="solid"/>
                      <ns1:round/>
                      <ns1:headEnd type="none" w="med" len="med"/>
                      <ns1:tailEnd type="none" w="med" len="med"/>
                    </ns1:lnB>
                    <ns1:solidFill>
                      <ns1:srgbClr val="C00000"/>
                    </ns1:solidFill>
                  </ns1:tcPr>
                </ns1:tc>
                <ns1:extLst>
                  <ns1:ext uri="{0D108BD9-81ED-4DB2-BD59-A6C34878D82A}">
                    <ns2:rowId val="3521707361"/>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day does a credit control employee spend chasing aged debt?</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859009493"/>
                  </ns1:ext>
                </ns1:extLst>
              </ns1:tr>
              <ns1:tr h="164522">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credit control employees work on this process?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850895715"/>
                  </ns1:ext>
                </ns1:extLst>
              </ns1:tr>
              <ns1:tr h="279613">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credit controller/Accounts Receivable?</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0000FF"/>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988802222"/>
                  </ns1:ext>
                </ns1:extLst>
              </ns1:tr>
              <ns1:tr h="164522">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no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1074435688"/>
                  </ns1:ext>
                </ns1:extLst>
              </ns1:tr>
              <ns1:tr h="164522">
                <ns1:tc>
                  <ns1:txBody>
                    <ns1:bodyPr/>
                    <ns1:lstStyle/>
                    <ns1:p>
                      <ns1:pPr algn="l" fontAlgn="b"/>
                      <ns1:r>
                        <ns1:rPr lang="en-GB" sz="800" b="1" i="0" u="none" strike="noStrike" kern="1200" dirty="0">
                          <ns1:solidFill>
                            <ns1:schemeClr val="tx1"/>
                          </ns1:solidFill>
                          <ns1:effectLst/>
                          <ns1:latin typeface="Open Sans" panose="020B0606030504020204" pitchFamily="34" charset="0"/>
                          <ns1:ea typeface="+mn-ea"/>
                          <ns1:cs typeface="+mn-cs"/>
                        </ns1:rPr>
                        <ns1:t>Customer Invoicing &amp; Finance Workflow</ns1:t>
                      </ns1: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ns1:noFill/>
                    </ns1:lnB>
                    <ns1:solidFill>
                      <ns1:srgbClr val="C5C5CE"/>
                    </ns1:solidFill>
                  </ns1:tcPr>
                </ns1:tc>
                <ns1:tc>
                  <ns1:txBody>
                    <ns1:bodyPr/>
                    <ns1:lstStyle/>
                    <ns1:p>
                      <ns1:pPr algn="l" fontAlgn="b"/>
                      <ns1:endParaRPr lang="en-GB" sz="800" b="0" i="0" u="none" strike="noStrike" dirty="0">
                        <ns1:solidFill>
                          <ns1:srgbClr val="595959"/>
                        </ns1:solidFill>
                        <ns1:effectLst/>
                        <ns1:latin typeface="Open Sans" panose="020B0606030504020204" pitchFamily="34" charset="0"/>
                      </ns1:endParaRPr>
                    </ns1:p>
                  </ns1:txBody>
                  <ns1:tcPr marL="0" marR="0" marT="0" marB="0" anchor="b">
                    <ns1:lnL>
                      <ns1:noFill/>
                    </ns1:lnL>
                    <ns1:lnR>
                      <ns1:noFill/>
                    </ns1:lnR>
                    <ns1:lnT>
                      <ns1:noFill/>
                    </ns1:lnT>
                    <ns1:lnB w="6350" cap="flat" cmpd="sng" algn="ctr">
                      <ns1:solidFill>
                        <ns1:srgbClr val="E7E6E6"/>
                      </ns1:solidFill>
                      <ns1:prstDash val="solid"/>
                      <ns1:round/>
                      <ns1:headEnd type="none" w="med" len="med"/>
                      <ns1:tailEnd type="none" w="med" len="med"/>
                    </ns1:lnB>
                    <ns1:solidFill>
                      <ns1:srgbClr val="C5C5CE"/>
                    </ns1:solidFill>
                  </ns1:tcPr>
                </ns1:tc>
                <ns1:extLst>
                  <ns1:ext uri="{0D108BD9-81ED-4DB2-BD59-A6C34878D82A}">
                    <ns2:rowId val="2047428804"/>
                  </ns1:ext>
                </ns1:extLst>
              </ns1:tr>
              <ns1:tr h="419420">
                <ns1:tc>
                  <ns1:txBody>
                    <ns1:bodyPr/>
                    <ns1:lstStyle/>
                    <ns1:p>
                      <ns1:pPr algn="l" fontAlgn="ctr"/>
                      <ns1:r>
                        <ns1:rPr lang="en-GB" sz="800" b="0" i="0" u="none" strike="noStrike" dirty="0">
                          <ns1:solidFill>
                            <ns1:srgbClr val="595959"/>
                          </ns1:solidFill>
                          <ns1:effectLst/>
                          <ns1:latin typeface="Open Sans" panose="020B0606030504020204" pitchFamily="34" charset="0"/>
                        </ns1:rPr>
                        <ns1:t>Is there a process in place for light user requests such as requesting a new supplier or customer, sales invoice or credit note, new general ledger codes?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E7E6E6"/>
                      </ns1:solidFill>
                      <ns1:prstDash val="solid"/>
                      <ns1:round/>
                      <ns1:headEnd type="none" w="med" len="med"/>
                      <ns1:tailEnd type="none" w="med" len="med"/>
                    </ns1:lnR>
                    <ns1:lnT>
                      <ns1:noFill/>
                    </ns1:lnT>
                    <ns1:lnB>
                      <ns1:noFill/>
                    </ns1:lnB>
                    <ns1:noFill/>
                  </ns1:tcPr>
                </ns1:tc>
                <ns1:tc>
                  <ns1:txBody>
                    <ns1:bodyPr/>
                    <ns1:lstStyle/>
                    <ns1:p>
                      <ns1:pPr algn="ctr" fontAlgn="ctr"/>
                      <ns1:r>
                        <ns1:rPr lang="tr-TR" sz="800" b="0" i="0" u="none" strike="noStrike" dirty="0">
                          <ns1:solidFill>
                            <ns1:srgbClr val="FFFFFF"/>
                          </ns1:solidFill>
                          <ns1:effectLst/>
                          <ns1:latin typeface="Open Sans" panose="020B0606030504020204" pitchFamily="34" charset="0"/>
                        </ns1:rPr>
                        <ns1:t>Hosted</ns1:t>
                      </ns1:r>
                      <ns1:endParaRPr lang="en-GB" sz="800" b="0" i="0" u="none" strike="noStrike" dirty="0">
                        <ns1:solidFill>
                          <ns1:srgbClr val="FFFFFF"/>
                        </ns1:solidFill>
                        <ns1:effectLst/>
                        <ns1:latin typeface="Open Sans" panose="020B0606030504020204" pitchFamily="34" charset="0"/>
                      </ns1:endParaRPr>
                    </ns1:p>
                  </ns1:txBody>
                  <ns1:tcPr marL="0" marR="0" marT="0" marB="0" anchor="ctr">
                    <ns1:lnL w="6350" cap="flat" cmpd="sng" algn="ctr">
                      <ns1:solidFill>
                        <ns1:srgbClr val="E7E6E6"/>
                      </ns1:solidFill>
                      <ns1:prstDash val="solid"/>
                      <ns1:round/>
                      <ns1:headEnd type="none" w="med" len="med"/>
                      <ns1:tailEnd type="none" w="med" len="med"/>
                    </ns1:lnL>
                    <ns1:lnR w="6350" cap="flat" cmpd="sng" algn="ctr">
                      <ns1:solidFill>
                        <ns1:srgbClr val="E7E6E6"/>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E7E6E6"/>
                      </ns1:solidFill>
                      <ns1:prstDash val="solid"/>
                      <ns1:round/>
                      <ns1:headEnd type="none" w="med" len="med"/>
                      <ns1:tailEnd type="none" w="med" len="med"/>
                    </ns1:lnB>
                    <ns1:solidFill>
                      <ns1:srgbClr val="ED7D31"/>
                    </ns1:solidFill>
                  </ns1:tcPr>
                </ns1:tc>
                <ns1:extLst>
                  <ns1:ext uri="{0D108BD9-81ED-4DB2-BD59-A6C34878D82A}">
                    <ns2:rowId val="3229590296"/>
                  </ns1:ext>
                </ns1:extLst>
              </ns1:tr>
              <ns1:tr h="329043">
                <ns1:tc>
                  <ns1:txBody>
                    <ns1:bodyPr/>
                    <ns1:lstStyle/>
                    <ns1:p>
                      <ns1:pPr algn="l" fontAlgn="ctr"/>
                      <ns1:r>
                        <ns1:rPr lang="en-GB" sz="800" b="0" i="0" u="none" strike="noStrike" dirty="0">
                          <ns1:solidFill>
                            <ns1:srgbClr val="595959"/>
                          </ns1:solidFill>
                          <ns1:effectLst/>
                          <ns1:latin typeface="Open Sans" panose="020B0606030504020204" pitchFamily="34" charset="0"/>
                        </ns1:rPr>
                        <ns1:t>How many hours a week does the finance team spend answering queries relating to the creation of such items?</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tr-TR" sz="800" b="0" i="0" u="none" strike="noStrike" dirty="0">
                          <ns1:solidFill>
                            <ns1:srgbClr val="0000FF"/>
                          </ns1:solidFill>
                          <ns1:effectLst/>
                          <ns1:latin typeface="Open Sans" panose="020B0606030504020204" pitchFamily="34" charset="0"/>
                        </ns1:rPr>
                        <ns1:t>2</ns1:t>
                      </ns1:r>
                      <ns1:endParaRPr lang="en-GB" sz="800" b="0" i="0" u="none" strike="noStrike" dirty="0">
                        <ns1:solidFill>
                          <ns1:srgbClr val="0000FF"/>
                        </ns1:solidFill>
                        <ns1:effectLst/>
                        <ns1:latin typeface="Open Sans" panose="020B0606030504020204" pitchFamily="34" charset="0"/>
                      </ns1:endParaRP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E7E6E6"/>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1047323610"/>
                  </ns1:ext>
                </ns1:extLst>
              </ns1:tr>
              <ns1:tr h="204942">
                <ns1:tc>
                  <ns1:txBody>
                    <ns1:bodyPr/>
                    <ns1:lstStyle/>
                    <ns1:p>
                      <ns1:pPr algn="l" fontAlgn="ctr"/>
                      <ns1:r>
                        <ns1:rPr lang="en-GB" sz="800" b="0" i="0" u="none" strike="noStrike" dirty="0">
                          <ns1:solidFill>
                            <ns1:srgbClr val="595959"/>
                          </ns1:solidFill>
                          <ns1:effectLst/>
                          <ns1:latin typeface="Open Sans" panose="020B0606030504020204" pitchFamily="34" charset="0"/>
                        </ns1:rPr>
                        <ns1:t>What is the average annual salary of your finance staff?</ns1:t>
                      </ns1:r>
                    </ns1:p>
                  </ns1:txBody>
                  <ns1:tcPr marL="0" marR="0" marT="0" marB="0" anchor="ctr">
                    <ns1:lnL>
                      <ns1:noFill/>
                    </ns1:lnL>
                    <ns1:lnR>
                      <ns1:noFill/>
                    </ns1:lnR>
                    <ns1:lnT>
                      <ns1:noFill/>
                    </ns1:lnT>
                    <ns1:lnB>
                      <ns1:noFill/>
                    </ns1:lnB>
                    <ns1:noFill/>
                  </ns1:tcPr>
                </ns1:tc>
                <ns1:tc>
                  <ns1:txBody>
                    <ns1:bodyPr/>
                    <ns1:lstStyle/>
                    <ns1:p>
                      <ns1:pPr algn="l" fontAlgn="b"/>
                      <ns1:endParaRPr lang="en-GB" sz="800" b="0" i="0" u="none" strike="noStrike">
                        <ns1:solidFill>
                          <ns1:srgbClr val="595959"/>
                        </ns1:solidFill>
                        <ns1:effectLst/>
                        <ns1:latin typeface="Open Sans" panose="020B0606030504020204" pitchFamily="34" charset="0"/>
                      </ns1:endParaRPr>
                    </ns1:p>
                  </ns1:txBody>
                  <ns1:tcPr marL="0" marR="0" marT="0" marB="0" anchor="b">
                    <ns1:lnL>
                      <ns1:noFill/>
                    </ns1:lnL>
                    <ns1:lnR w="6350" cap="flat" cmpd="sng" algn="ctr">
                      <ns1:solidFill>
                        <ns1:srgbClr val="FFFFFF"/>
                      </ns1:solidFill>
                      <ns1:prstDash val="solid"/>
                      <ns1:round/>
                      <ns1:headEnd type="none" w="med" len="med"/>
                      <ns1:tailEnd type="none" w="med" len="med"/>
                    </ns1:lnR>
                    <ns1:lnT>
                      <ns1:noFill/>
                    </ns1:lnT>
                    <ns1:lnB>
                      <ns1:noFill/>
                    </ns1:lnB>
                    <ns1:noFill/>
                  </ns1:tcPr>
                </ns1:tc>
                <ns1:tc>
                  <ns1:txBody>
                    <ns1:bodyPr/>
                    <ns1:lstStyle/>
                    <ns1:p>
                      <ns1:pPr algn="r" fontAlgn="b"/>
                      <ns1:r>
                        <ns1:rPr lang="en-GB" sz="800" b="0" i="0" u="none" strike="noStrike" dirty="0">
                          <ns1:solidFill>
                            <ns1:srgbClr val="808080"/>
                          </ns1:solidFill>
                          <ns1:effectLst/>
                          <ns1:latin typeface="Open Sans" panose="020B0606030504020204" pitchFamily="34" charset="0"/>
                        </ns1:rPr>
                        <ns1:t>                                              </ns1:t>
                      </ns1:r>
                      <ns1:r>
                        <ns1:rPr lang="tr-TR" sz="800" b="0" i="0" u="none" strike="noStrike" dirty="0">
                          <ns1:solidFill>
                            <ns1:srgbClr val="0000FF"/>
                          </ns1:solidFill>
                          <ns1:effectLst/>
                          <ns1:latin typeface="Open Sans" panose="020B0606030504020204" pitchFamily="34" charset="0"/>
                        </ns1:rPr>
                        <ns1:t>£ 35,000</ns1:t>
                      </ns1:r>
                      <ns1:r>
                        <ns1:rPr lang="en-GB" sz="800" b="0" i="0" u="none" strike="noStrike" dirty="0">
                          <ns1:solidFill>
                            <ns1:srgbClr val="0000FF"/>
                          </ns1:solidFill>
                          <ns1:effectLst/>
                          <ns1:latin typeface="Open Sans" panose="020B0606030504020204" pitchFamily="34" charset="0"/>
                        </ns1:rPr>
                        <ns1:t> </ns1:t>
                      </ns1:r>
                    </ns1:p>
                  </ns1:txBody>
                  <ns1:tcPr marL="0" marR="60880" marT="0" marB="0" anchor="b">
                    <ns1:lnL w="6350" cap="flat" cmpd="sng" algn="ctr">
                      <ns1:solidFill>
                        <ns1:srgbClr val="FFFFFF"/>
                      </ns1:solidFill>
                      <ns1:prstDash val="solid"/>
                      <ns1:round/>
                      <ns1:headEnd type="none" w="med" len="med"/>
                      <ns1:tailEnd type="none" w="med" len="med"/>
                    </ns1:lnL>
                    <ns1:lnR w="6350" cap="flat" cmpd="sng" algn="ctr">
                      <ns1:solidFill>
                        <ns1:srgbClr val="FFFFFF"/>
                      </ns1:solidFill>
                      <ns1:prstDash val="solid"/>
                      <ns1:round/>
                      <ns1:headEnd type="none" w="med" len="med"/>
                      <ns1:tailEnd type="none" w="med" len="med"/>
                    </ns1:lnR>
                    <ns1:lnT w="6350" cap="flat" cmpd="sng" algn="ctr">
                      <ns1:solidFill>
                        <ns1:srgbClr val="FFFFFF"/>
                      </ns1:solidFill>
                      <ns1:prstDash val="solid"/>
                      <ns1:round/>
                      <ns1:headEnd type="none" w="med" len="med"/>
                      <ns1:tailEnd type="none" w="med" len="med"/>
                    </ns1:lnT>
                    <ns1:lnB w="6350" cap="flat" cmpd="sng" algn="ctr">
                      <ns1:solidFill>
                        <ns1:srgbClr val="FFFFFF"/>
                      </ns1:solidFill>
                      <ns1:prstDash val="solid"/>
                      <ns1:round/>
                      <ns1:headEnd type="none" w="med" len="med"/>
                      <ns1:tailEnd type="none" w="med" len="med"/>
                    </ns1:lnB>
                    <ns1:solidFill>
                      <ns1:srgbClr val="E7E6E6"/>
                    </ns1:solidFill>
                  </ns1:tcPr>
                </ns1:tc>
                <ns1:extLst>
                  <ns1:ext uri="{0D108BD9-81ED-4DB2-BD59-A6C34878D82A}">
                    <ns2:rowId val="772793849"/>
                  </ns1:ext>
                </ns1:extLst>
              </ns1:tr>
              <ns1:tr h="164522">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ctr"/>
                      <ns1:endParaRPr lang="en-GB" sz="800" b="0" i="0" u="none" strike="noStrike">
                        <ns1:solidFill>
                          <ns1:srgbClr val="595959"/>
                        </ns1:solidFill>
                        <ns1:effectLst/>
                        <ns1:latin typeface="Open Sans" panose="020B0606030504020204" pitchFamily="34" charset="0"/>
                      </ns1:endParaRPr>
                    </ns1:p>
                  </ns1:txBody>
                  <ns1:tcPr marL="0" marR="0" marT="0" marB="0" anchor="ctr">
                    <ns1:lnL>
                      <ns1:noFill/>
                    </ns1:lnL>
                    <ns1:lnR>
                      <ns1:noFill/>
                    </ns1:lnR>
                    <ns1:lnT>
                      <ns1:noFill/>
                    </ns1:lnT>
                    <ns1:lnB>
                      <ns1:noFill/>
                    </ns1:lnB>
                    <ns1:noFill/>
                  </ns1:tcPr>
                </ns1:tc>
                <ns1:tc>
                  <ns1:txBody>
                    <ns1:bodyPr/>
                    <ns1:lstStyle/>
                    <ns1:p>
                      <ns1:pPr algn="l" fontAlgn="ctr"/>
                      <ns1:endParaRPr lang="en-GB" sz="800" b="0" i="0" u="none" strike="noStrike" dirty="0">
                        <ns1:solidFill>
                          <ns1:srgbClr val="595959"/>
                        </ns1:solidFill>
                        <ns1:effectLst/>
                        <ns1:latin typeface="Open Sans" panose="020B0606030504020204" pitchFamily="34" charset="0"/>
                      </ns1:endParaRPr>
                    </ns1:p>
                  </ns1:txBody>
                  <ns1:tcPr marL="0" marR="0" marT="0" marB="0" anchor="ctr">
                    <ns1:lnL>
                      <ns1:noFill/>
                    </ns1:lnL>
                    <ns1:lnR>
                      <ns1:noFill/>
                    </ns1:lnR>
                    <ns1:lnT w="6350" cap="flat" cmpd="sng" algn="ctr">
                      <ns1:solidFill>
                        <ns1:srgbClr val="FFFFFF"/>
                      </ns1:solidFill>
                      <ns1:prstDash val="solid"/>
                      <ns1:round/>
                      <ns1:headEnd type="none" w="med" len="med"/>
                      <ns1:tailEnd type="none" w="med" len="med"/>
                    </ns1:lnT>
                    <ns1:lnB>
                      <ns1:noFill/>
                    </ns1:lnB>
                    <ns1:noFill/>
                  </ns1:tcPr>
                </ns1:tc>
                <ns1:extLst>
                  <ns1:ext uri="{0D108BD9-81ED-4DB2-BD59-A6C34878D82A}">
                    <ns2:rowId val="3076449369"/>
                  </ns1:ext>
                </ns1:extLst>
              </ns1:tr>
            </ns1:tbl>
          </ns1:graphicData>
        </ns1:graphic>
      </ns0:graphicFrame>
      <ns0:sp>
        <ns0:nvSpPr>
          <ns0:cNvPr id="18" name="Rectangle 1">
            <ns1:extLst>
              <ns1:ext uri="{FF2B5EF4-FFF2-40B4-BE49-F238E27FC236}">
                <ns2:creationId id="{C29226F1-7C7B-6778-A848-9E7FBFC854FD}"/>
              </ns1:ext>
            </ns1:extLst>
          </ns0:cNvPr>
          <ns0:cNvSpPr>
            <ns1:spLocks noChangeArrowheads="1"/>
          </ns0:cNvSpPr>
          <ns0:nvPr/>
        </ns0:nvSpPr>
        <ns0:spPr bwMode="auto">
          <ns1:xfrm>
            <ns1:off x="11691700" y="714180"/>
            <ns1:ext cx="12192000" cy="0"/>
          </ns1:xfrm>
          <ns1:prstGeom prst="rect">
            <ns1:avLst/>
          </ns1:prstGeom>
          <ns1:noFill/>
          <ns1:ln>
            <ns1:noFill/>
          </ns1:ln>
          <ns1:effectLst/>
          <ns1:extLst>
            <ns1:ext uri="{909E8E84-426E-40DD-AFC4-6F175D3DCCD1}">
              <ns4:hiddenFill>
                <ns1:solidFill>
                  <ns1:schemeClr val="accent1"/>
                </ns1:solidFill>
              </ns4:hiddenFill>
            </ns1:ext>
            <ns1:ext uri="{91240B29-F687-4F45-9708-019B960494DF}">
              <ns4:hiddenLine w="9525">
                <ns1:solidFill>
                  <ns1:schemeClr val="tx1"/>
                </ns1:solidFill>
                <ns1:miter lim="800000"/>
                <ns1:headEnd/>
                <ns1:tailEnd/>
              </ns4:hiddenLine>
            </ns1:ext>
            <ns1:ext uri="{AF507438-7753-43E0-B8FC-AC1667EBCBE1}">
              <ns4:hiddenEffects>
                <ns1:effectLst>
                  <ns1:outerShdw dist="35921" dir="2700000" algn="ctr" rotWithShape="0">
                    <ns1:schemeClr val="bg2"/>
                  </ns1:outerShdw>
                </ns1:effectLst>
              </ns4:hiddenEffects>
            </ns1:ext>
          </ns1:extLst>
        </ns0:spPr>
        <ns0:txBody>
          <ns1:bodyPr vert="horz" wrap="square" lIns="91440" tIns="45720" rIns="91440" bIns="45720" numCol="1" anchor="ctr" anchorCtr="0" compatLnSpc="1">
            <ns1:prstTxWarp prst="textNoShape">
              <ns1:avLst/>
            </ns1:prstTxWarp>
            <ns1:spAutoFit/>
          </ns1:bodyPr>
          <ns1:lstStyle>
            <ns1:lvl1pPr eaLnBrk="0" fontAlgn="base" hangingPunct="0">
              <ns1:spcBef>
                <ns1:spcPct val="0"/>
              </ns1:spcBef>
              <ns1:spcAft>
                <ns1:spcPct val="0"/>
              </ns1:spcAft>
              <ns1:defRPr>
                <ns1:solidFill>
                  <ns1:schemeClr val="tx1"/>
                </ns1:solidFill>
                <ns1:latin typeface="Arial" panose="020B0604020202020204" pitchFamily="34" charset="0"/>
              </ns1:defRPr>
            </ns1:lvl1pPr>
            <ns1:lvl2pPr eaLnBrk="0" fontAlgn="base" hangingPunct="0">
              <ns1:spcBef>
                <ns1:spcPct val="0"/>
              </ns1:spcBef>
              <ns1:spcAft>
                <ns1:spcPct val="0"/>
              </ns1:spcAft>
              <ns1:defRPr>
                <ns1:solidFill>
                  <ns1:schemeClr val="tx1"/>
                </ns1:solidFill>
                <ns1:latin typeface="Arial" panose="020B0604020202020204" pitchFamily="34" charset="0"/>
              </ns1:defRPr>
            </ns1:lvl2pPr>
            <ns1:lvl3pPr eaLnBrk="0" fontAlgn="base" hangingPunct="0">
              <ns1:spcBef>
                <ns1:spcPct val="0"/>
              </ns1:spcBef>
              <ns1:spcAft>
                <ns1:spcPct val="0"/>
              </ns1:spcAft>
              <ns1:defRPr>
                <ns1:solidFill>
                  <ns1:schemeClr val="tx1"/>
                </ns1:solidFill>
                <ns1:latin typeface="Arial" panose="020B0604020202020204" pitchFamily="34" charset="0"/>
              </ns1:defRPr>
            </ns1:lvl3pPr>
            <ns1:lvl4pPr eaLnBrk="0" fontAlgn="base" hangingPunct="0">
              <ns1:spcBef>
                <ns1:spcPct val="0"/>
              </ns1:spcBef>
              <ns1:spcAft>
                <ns1:spcPct val="0"/>
              </ns1:spcAft>
              <ns1:defRPr>
                <ns1:solidFill>
                  <ns1:schemeClr val="tx1"/>
                </ns1:solidFill>
                <ns1:latin typeface="Arial" panose="020B0604020202020204" pitchFamily="34" charset="0"/>
              </ns1:defRPr>
            </ns1:lvl4pPr>
            <ns1:lvl5pPr eaLnBrk="0" fontAlgn="base" hangingPunct="0">
              <ns1:spcBef>
                <ns1:spcPct val="0"/>
              </ns1:spcBef>
              <ns1:spcAft>
                <ns1:spcPct val="0"/>
              </ns1:spcAft>
              <ns1:defRPr>
                <ns1:solidFill>
                  <ns1:schemeClr val="tx1"/>
                </ns1:solidFill>
                <ns1:latin typeface="Arial" panose="020B0604020202020204" pitchFamily="34" charset="0"/>
              </ns1:defRPr>
            </ns1:lvl5pPr>
            <ns1:lvl6pPr eaLnBrk="0" fontAlgn="base" hangingPunct="0">
              <ns1:spcBef>
                <ns1:spcPct val="0"/>
              </ns1:spcBef>
              <ns1:spcAft>
                <ns1:spcPct val="0"/>
              </ns1:spcAft>
              <ns1:defRPr>
                <ns1:solidFill>
                  <ns1:schemeClr val="tx1"/>
                </ns1:solidFill>
                <ns1:latin typeface="Arial" panose="020B0604020202020204" pitchFamily="34" charset="0"/>
              </ns1:defRPr>
            </ns1:lvl6pPr>
            <ns1:lvl7pPr eaLnBrk="0" fontAlgn="base" hangingPunct="0">
              <ns1:spcBef>
                <ns1:spcPct val="0"/>
              </ns1:spcBef>
              <ns1:spcAft>
                <ns1:spcPct val="0"/>
              </ns1:spcAft>
              <ns1:defRPr>
                <ns1:solidFill>
                  <ns1:schemeClr val="tx1"/>
                </ns1:solidFill>
                <ns1:latin typeface="Arial" panose="020B0604020202020204" pitchFamily="34" charset="0"/>
              </ns1:defRPr>
            </ns1:lvl7pPr>
            <ns1:lvl8pPr eaLnBrk="0" fontAlgn="base" hangingPunct="0">
              <ns1:spcBef>
                <ns1:spcPct val="0"/>
              </ns1:spcBef>
              <ns1:spcAft>
                <ns1:spcPct val="0"/>
              </ns1:spcAft>
              <ns1:defRPr>
                <ns1:solidFill>
                  <ns1:schemeClr val="tx1"/>
                </ns1:solidFill>
                <ns1:latin typeface="Arial" panose="020B0604020202020204" pitchFamily="34" charset="0"/>
              </ns1:defRPr>
            </ns1:lvl8pPr>
            <ns1:lvl9pPr eaLnBrk="0" fontAlgn="base" hangingPunct="0">
              <ns1:spcBef>
                <ns1:spcPct val="0"/>
              </ns1:spcBef>
              <ns1:spcAft>
                <ns1:spcPct val="0"/>
              </ns1:spcAft>
              <ns1:defRPr>
                <ns1:solidFill>
                  <ns1:schemeClr val="tx1"/>
                </ns1:solidFill>
                <ns1:latin typeface="Arial" panose="020B0604020202020204" pitchFamily="34" charset="0"/>
              </ns1:defRPr>
            </ns1:lvl9pPr>
          </ns1:lstStyle>
          <ns1:p>
            <ns1:pPr marL="0" marR="0" lvl="0" indent="0" algn="l" defTabSz="914400" rtl="0" eaLnBrk="0" fontAlgn="base" latinLnBrk="0" hangingPunct="0">
              <ns1:lnSpc>
                <ns1:spcPct val="100000"/>
              </ns1:lnSpc>
              <ns1:spcBef>
                <ns1:spcPct val="0"/>
              </ns1:spcBef>
              <ns1:spcAft>
                <ns1:spcPct val="0"/>
              </ns1:spcAft>
              <ns1:buClrTx/>
              <ns1:buSzTx/>
              <ns1:buFontTx/>
              <ns1:buNone/>
              <ns1:tabLst/>
            </ns1:pPr>
            <ns1:r>
              <ns1:rPr kumimoji="0" lang="en-US" altLang="en-US" sz="1800" b="0" i="0" u="none" strike="noStrike" cap="none" normalizeH="0" baseline="0">
                <ns1:ln>
                  <ns1:noFill/>
                </ns1:ln>
                <ns1:solidFill>
                  <ns1:srgbClr val="000000"/>
                </ns1:solidFill>
                <ns1:effectLst/>
                <ns1:latin typeface="Times New Roman" panose="02020603050405020304" pitchFamily="18" charset="0"/>
                <ns1:cs typeface="Times New Roman" panose="02020603050405020304" pitchFamily="18" charset="0"/>
              </ns1:rPr>
              <ns1:t> </ns1:t>
            </ns1:r>
            <ns1:endParaRPr kumimoji="0" lang="en-US" altLang="en-US" sz="1800" b="0" i="0" u="none" strike="noStrike" cap="none" normalizeH="0" baseline="0">
              <ns1:ln>
                <ns1:noFill/>
              </ns1:ln>
              <ns1:solidFill>
                <ns1:schemeClr val="tx1"/>
              </ns1:solidFill>
              <ns1:effectLst/>
            </ns1:endParaRPr>
          </ns1:p>
          <ns1:p>
            <ns1:pPr marL="0" marR="0" lvl="0" indent="0" algn="l" defTabSz="914400" rtl="0" eaLnBrk="0" fontAlgn="base" latinLnBrk="0" hangingPunct="0">
              <ns1:lnSpc>
                <ns1:spcPct val="100000"/>
              </ns1:lnSpc>
              <ns1:spcBef>
                <ns1:spcPct val="0"/>
              </ns1:spcBef>
              <ns1:spcAft>
                <ns1:spcPct val="0"/>
              </ns1:spcAft>
              <ns1:buClrTx/>
              <ns1:buSzTx/>
              <ns1:buFontTx/>
              <ns1:buNone/>
              <ns1:tabLst/>
            </ns1:pPr>
            <ns1:endParaRPr kumimoji="0" lang="en-US" altLang="en-US" sz="1800" b="0" i="0" u="none" strike="noStrike" cap="none" normalizeH="0" baseline="0">
              <ns1:ln>
                <ns1:noFill/>
              </ns1:ln>
              <ns1:solidFill>
                <ns1:schemeClr val="tx1"/>
              </ns1:solidFill>
              <ns1:effectLst/>
              <ns1:latin typeface="Arial" panose="020B0604020202020204" pitchFamily="34" charset="0"/>
            </ns1:endParaRPr>
          </ns1:p>
        </ns0:txBody>
      </ns0:sp>
    </ns0:spTree>
    <ns0:extLst>
      <ns0:ext uri="{BB962C8B-B14F-4D97-AF65-F5344CB8AC3E}">
        <ns3:creationId val="2904852665"/>
      </ns0:ext>
    </ns0:extLst>
  </ns0:cSld>
  <ns0:clrMapOvr>
    <ns1:masterClrMapping/>
  </ns0:clrMapOvr>
</ns0:sld>
</file>

<file path=ppt/slides/slide12.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B31256D3-B27A-D9C6-DA8A-CF2A4073A004}"/>
              </ns1:ext>
            </ns1:extLst>
          </ns0:cNvPr>
          <ns0:cNvSpPr>
            <ns1:spLocks noGrp="1"/>
          </ns0:cNvSpPr>
          <ns0:nvPr>
            <ns0:ph type="sldNum" sz="quarter" idx="12"/>
          </ns0:nvPr>
        </ns0:nvSpPr>
        <ns0:spPr/>
        <ns0:txBody>
          <ns1:bodyPr/>
          <ns1:lstStyle/>
          <ns1:p>
            <ns1:fld id="{3531A8E9-B4CF-5643-AF96-CB4C768DAD63}" type="slidenum">
              <ns1:rPr lang="en-US" smtClean="0"/>
              <ns1:t>12</ns1:t>
            </ns1:fld>
            <ns1:endParaRPr lang="en-US"/>
          </ns1:p>
        </ns0:txBody>
      </ns0:sp>
      <ns0:sp>
        <ns0:nvSpPr>
          <ns0:cNvPr id="22" name="Title 1">
            <ns1:extLst>
              <ns1:ext uri="{FF2B5EF4-FFF2-40B4-BE49-F238E27FC236}">
                <ns2:creationId id="{58357287-C1DF-758E-C692-66B6339E43F1}"/>
              </ns1:ext>
            </ns1:extLst>
          </ns0:cNvPr>
          <ns0:cNvSpPr txBox="1">
            <ns1:spLocks/>
          </ns0:cNvSpPr>
          <ns0:nvPr/>
        </ns0:nvSpPr>
        <ns0:spPr>
          <ns1:xfrm>
            <ns1:off x="2532063" y="2328182"/>
            <ns1:ext cx="7127875" cy="494318"/>
          </ns1:xfrm>
          <ns1:prstGeom prst="rect">
            <ns1:avLst/>
          </ns1:prstGeom>
        </ns0:spPr>
        <ns0:txBody>
          <ns1:bodyPr lIns="0" tIns="0" rIns="0" bIns="0"/>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pPr algn="ctr"/>
            <ns1:r>
              <ns1:rPr lang="en-US" sz="4000"/>
              <ns1:t>Connect with us</ns1:t>
            </ns1:r>
          </ns1:p>
        </ns0:txBody>
      </ns0:sp>
    </ns0:spTree>
    <ns0:extLst>
      <ns0:ext uri="{BB962C8B-B14F-4D97-AF65-F5344CB8AC3E}">
        <ns3:creationId val="3532745639"/>
      </ns0:ext>
    </ns0:extLst>
  </ns0:cSld>
  <ns0:clrMapOvr>
    <ns1:masterClrMapping/>
  </ns0:clrMapOvr>
</ns0:sld>
</file>

<file path=ppt/slides/slide2.xml><?xml version="1.0" encoding="utf-8"?>
<ns0:sld xmlns:ns0="http://schemas.openxmlformats.org/presentationml/2006/main" xmlns:ns1="http://schemas.openxmlformats.org/drawingml/2006/main" xmlns:ns2="http://schemas.microsoft.com/office/drawing/2014/main" xmlns:ns3="http://schemas.openxmlformats.org/officeDocument/2006/relationships" xmlns:ns4="http://schemas.microsoft.com/office/drawing/2010/main" xmlns:ns5="http://schemas.microsoft.com/office/powerpoint/2010/main">
  <ns0:cSld>
    <ns0:spTree>
      <ns0:nvGrpSpPr>
        <ns0:cNvPr id="1" name=""/>
        <ns0:cNvGrpSpPr/>
        <ns0:nvPr/>
      </ns0:nvGrpSpPr>
      <ns0:grpSpPr>
        <ns1:xfrm>
          <ns1:off x="0" y="0"/>
          <ns1:ext cx="0" cy="0"/>
          <ns1:chOff x="0" y="0"/>
          <ns1:chExt cx="0" cy="0"/>
        </ns1:xfrm>
      </ns0:grpSpPr>
      <ns0:sp>
        <ns0:nvSpPr>
          <ns0:cNvPr id="3" name="Slide Number Placeholder 2">
            <ns1:extLst>
              <ns1:ext uri="{FF2B5EF4-FFF2-40B4-BE49-F238E27FC236}">
                <ns2:creationId id="{D588DF38-F73F-09E2-6B8C-286C3751DC3F}"/>
              </ns1:ext>
            </ns1:extLst>
          </ns0:cNvPr>
          <ns0:cNvSpPr>
            <ns1:spLocks noGrp="1"/>
          </ns0:cNvSpPr>
          <ns0:nvPr>
            <ns0:ph type="sldNum" sz="quarter" idx="12"/>
          </ns0:nvPr>
        </ns0:nvSpPr>
        <ns0:spPr/>
        <ns0:txBody>
          <ns1:bodyPr/>
          <ns1:lstStyle/>
          <ns1:p>
            <ns1:fld id="{3531A8E9-B4CF-5643-AF96-CB4C768DAD63}" type="slidenum">
              <ns1:rPr lang="en-US" smtClean="0"/>
              <ns1:pPr/>
              <ns1:t>2</ns1:t>
            </ns1:fld>
            <ns1:endParaRPr lang="en-US"/>
          </ns1:p>
        </ns0:txBody>
      </ns0:sp>
      <ns0:pic>
        <ns0:nvPicPr>
          <ns0:cNvPr id="8" name="Picture Placeholder 7">
            <ns1:extLst>
              <ns1:ext uri="{FF2B5EF4-FFF2-40B4-BE49-F238E27FC236}">
                <ns2:creationId id="{8ABF3CB5-1982-E5EA-D401-E797DAE7CB81}"/>
              </ns1:ext>
            </ns1:extLst>
          </ns0:cNvPr>
          <ns0:cNvPicPr>
            <ns1:picLocks noGrp="1" noChangeAspect="1"/>
          </ns0:cNvPicPr>
          <ns0:nvPr>
            <ns0:ph type="pic" sz="quarter" idx="14"/>
          </ns0:nvPr>
        </ns0:nvPicPr>
        <ns0:blipFill>
          <ns1:blip ns3:embed="rId2" cstate="screen">
            <ns1:extLst>
              <ns1:ext uri="{28A0092B-C50C-407E-A947-70E740481C1C}">
                <ns4:useLocalDpi val="0"/>
              </ns1:ext>
            </ns1:extLst>
          </ns1:blip>
          <ns1:srcRect/>
          <ns1:stretch/>
        </ns0:blipFill>
        <ns0:spPr/>
      </ns0:pic>
      <ns0:sp>
        <ns0:nvSpPr>
          <ns0:cNvPr id="9" name="Title 1">
            <ns1:extLst>
              <ns1:ext uri="{FF2B5EF4-FFF2-40B4-BE49-F238E27FC236}">
                <ns2:creationId id="{40840B04-35F3-C687-C247-43FB863F9ADF}"/>
              </ns1:ext>
            </ns1:extLst>
          </ns0:cNvPr>
          <ns0:cNvSpPr txBox="1">
            <ns1:spLocks/>
          </ns0:cNvSpPr>
          <ns0:nvPr/>
        </ns0:nvSpPr>
        <ns0:spPr>
          <ns1:xfrm>
            <ns1:off x="637200" y="1918800"/>
            <ns1:ext cx="5408109" cy="2694476"/>
          </ns1:xfrm>
          <ns1:prstGeom prst="rect">
            <ns1:avLst/>
          </ns1:prstGeom>
        </ns0:spPr>
        <ns0:txBody>
          <ns1:bodyPr vert="horz" lIns="0" tIns="0" rIns="0" bIns="0" rtlCol="0" anchor="b" anchorCtr="0">
            <ns1:noAutofit/>
          </ns1:bodyPr>
          <ns1:lstStyle>
            <ns1:lvl1pPr marL="0" algn="l" defTabSz="914400" rtl="0" eaLnBrk="1" latinLnBrk="0" hangingPunct="1">
              <ns1:lnSpc>
                <ns1:spcPct val="100000"/>
              </ns1:lnSpc>
              <ns1:spcBef>
                <ns1:spcPct val="0"/>
              </ns1:spcBef>
              <ns1:buNone/>
              <ns1:defRPr lang="en-US" sz="4800" b="1" i="0" kern="1200" dirty="0">
                <ns1:solidFill>
                  <ns1:schemeClr val="tx1"/>
                </ns1:solidFill>
                <ns1:latin typeface="Montserrat SemiBold" pitchFamily="2" charset="77"/>
                <ns1:ea typeface="+mj-ea"/>
                <ns1:cs typeface="+mj-cs"/>
              </ns1:defRPr>
            </ns1:lvl1pPr>
          </ns1:lstStyle>
          <ns1:p>
            <ns1:r>
              <ns1:rPr lang="en-US" sz="4400" dirty="0"/>
              <ns1:t>Accelerating your success through cutting-edge software</ns1:t>
            </ns1:r>
            <ns1:endParaRPr lang="en-GB" sz="4400" dirty="0">
              <ns1:latin typeface="Montserrat SemiBold"/>
            </ns1:endParaRPr>
          </ns1:p>
        </ns0:txBody>
      </ns0:sp>
      <ns0:sp>
        <ns0:nvSpPr>
          <ns0:cNvPr id="10" name="Subtitle 8">
            <ns1:extLst>
              <ns1:ext uri="{FF2B5EF4-FFF2-40B4-BE49-F238E27FC236}">
                <ns2:creationId id="{38C27D3F-44CF-B094-85B3-93515E5039F3}"/>
              </ns1:ext>
            </ns1:extLst>
          </ns0:cNvPr>
          <ns0:cNvSpPr txBox="1">
            <ns1:spLocks/>
          </ns0:cNvSpPr>
          <ns0:nvPr/>
        </ns0:nvSpPr>
        <ns0:spPr>
          <ns1:xfrm>
            <ns1:off x="640800" y="4838400"/>
            <ns1:ext cx="5292725" cy="623624"/>
          </ns1:xfrm>
          <ns1:prstGeom prst="rect">
            <ns1:avLst/>
          </ns1:prstGeom>
        </ns0:spPr>
        <ns0:txBody>
          <ns1:bodyPr vert="horz" lIns="0" tIns="0" rIns="0" bIns="0" rtlCol="0" anchor="t">
            <ns1:noAutofit/>
          </ns1:bodyPr>
          <ns1:lstStyle>
            <ns1:lvl1pPr marL="0" indent="0" algn="l" defTabSz="914400" rtl="0" eaLnBrk="1" latinLnBrk="0" hangingPunct="1">
              <ns1:lnSpc>
                <ns1:spcPct val="90000"/>
              </ns1:lnSpc>
              <ns1:spcBef>
                <ns1:spcPts val="1000"/>
              </ns1:spcBef>
              <ns1:spcAft>
                <ns1:spcPts val="500"/>
              </ns1:spcAft>
              <ns1:buSzPct val="120000"/>
              <ns1:buFont typeface="Arial" panose="020B0604020202020204" pitchFamily="34" charset="0"/>
              <ns1:buNone/>
              <ns1:defRPr lang="en-US" sz="2000" kern="12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457200" indent="0" algn="ctr"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None/>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914400" indent="0" algn="ctr"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None/>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371600" indent="0" algn="ctr"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None/>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28800" indent="0" algn="ctr"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None/>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2860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6pPr>
            <ns1:lvl7pPr marL="27432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7pPr>
            <ns1:lvl8pPr marL="32004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8pPr>
            <ns1:lvl9pPr marL="3657600" indent="0" algn="ctr" defTabSz="914400" rtl="0" eaLnBrk="1" latinLnBrk="0" hangingPunct="1">
              <ns1:lnSpc>
                <ns1:spcPct val="90000"/>
              </ns1:lnSpc>
              <ns1:spcBef>
                <ns1:spcPts val="500"/>
              </ns1:spcBef>
              <ns1:buFont typeface="Arial" panose="020B0604020202020204" pitchFamily="34" charset="0"/>
              <ns1:buNone/>
              <ns1:defRPr sz="1600" kern="1200">
                <ns1:solidFill>
                  <ns1:schemeClr val="tx1"/>
                </ns1:solidFill>
                <ns1:latin typeface="+mn-lt"/>
                <ns1:ea typeface="+mn-ea"/>
                <ns1:cs typeface="+mn-cs"/>
              </ns1:defRPr>
            </ns1:lvl9pPr>
          </ns1:lstStyle>
          <ns1:p>
            <ns1:r>
              <ns1:rPr lang="en-US" dirty="0">
                <ns1:latin typeface="Open Sans"/>
                <ns1:ea typeface="Open Sans"/>
                <ns1:cs typeface="Open Sans"/>
              </ns1:rPr>
              <ns1:t>Value </ns1:t>
            </ns1:r>
            <ns1:r>
              <ns1:rPr lang="en-US" dirty="0">
                <ns1:solidFill>
                  <ns1:srgbClr val="565666"/>
                </ns1:solidFill>
                <ns1:latin typeface="Open Sans"/>
                <ns1:ea typeface="Open Sans"/>
                <ns1:cs typeface="Open Sans"/>
              </ns1:rPr>
              <ns1:t>Business Case </ns1:t>
            </ns1:r>
            <ns1:br>
              <ns1:rPr lang="en-US" dirty="0">
                <ns1:solidFill>
                  <ns1:srgbClr val="565666"/>
                </ns1:solidFill>
                <ns1:latin typeface="Open Sans"/>
                <ns1:ea typeface="Open Sans"/>
                <ns1:cs typeface="Open Sans"/>
              </ns1:rPr>
            </ns1:br>
            <ns1:r>
              <ns1:rPr lang="en-US" dirty="0"/>
              <ns1:t>Submission ID: </ns1:t>
            </ns1:r>
            <ns1:r>
              <ns1:rPr lang="tr-TR" dirty="0" err="1"/>
              <ns1:t>6089471292727262688</ns1:t>
            </ns1:r>
            <ns1:endParaRPr lang="en-US" dirty="0"/>
          </ns1:p>
          <ns1:p>
            <ns1:endParaRPr lang="en-US" dirty="0">
              <ns1:latin typeface="Open Sans"/>
              <ns1:ea typeface="Open Sans"/>
              <ns1:cs typeface="Open Sans"/>
            </ns1:endParaRPr>
          </ns1:p>
        </ns0:txBody>
      </ns0:sp>
    </ns0:spTree>
    <ns0:extLst>
      <ns0:ext uri="{BB962C8B-B14F-4D97-AF65-F5344CB8AC3E}">
        <ns5:creationId val="3808875569"/>
      </ns0:ext>
    </ns0:extLst>
  </ns0:cSld>
  <ns0:clrMapOvr>
    <ns1:masterClrMapping/>
  </ns0:clrMapOvr>
</ns0:sld>
</file>

<file path=ppt/slides/slide3.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1:extLst>
            <ns1:ext uri="{FF2B5EF4-FFF2-40B4-BE49-F238E27FC236}">
              <ns2:creationId id="{C5CDD09D-F853-3F2A-D875-7E49493B866C}"/>
            </ns1:ext>
          </ns1:extLst>
        </ns0:cNvPr>
        <ns0:cNvGrpSpPr/>
        <ns0:nvPr/>
      </ns0:nvGrpSpPr>
      <ns0:grpSpPr>
        <ns1:xfrm>
          <ns1:off x="0" y="0"/>
          <ns1:ext cx="0" cy="0"/>
          <ns1:chOff x="0" y="0"/>
          <ns1:chExt cx="0" cy="0"/>
        </ns1:xfrm>
      </ns0:grpSpPr>
      <ns0:sp>
        <ns0:nvSpPr>
          <ns0:cNvPr id="2" name="Slide Number Placeholder 1">
            <ns1:extLst>
              <ns1:ext uri="{FF2B5EF4-FFF2-40B4-BE49-F238E27FC236}">
                <ns2:creationId id="{6D1C9D4F-EC49-1758-DD74-31CD557B8FE1}"/>
              </ns1:ext>
            </ns1:extLst>
          </ns0:cNvPr>
          <ns0:cNvSpPr>
            <ns1:spLocks noGrp="1"/>
          </ns0:cNvSpPr>
          <ns0:nvPr>
            <ns0:ph type="sldNum" sz="quarter" idx="12"/>
          </ns0:nvPr>
        </ns0:nvSpPr>
        <ns0:spPr>
          <ns1:xfrm>
            <ns1:off x="11301647" y="6242050"/>
            <ns1:ext cx="390053" cy="365125"/>
          </ns1:xfrm>
        </ns0:spPr>
        <ns0:txBody>
          <ns1:bodyPr/>
          <ns1:lstStyle/>
          <ns1:p>
            <ns1:fld id="{3531A8E9-B4CF-5643-AF96-CB4C768DAD63}" type="slidenum">
              <ns1:rPr lang="en-US" smtClean="0"/>
              <ns1:t>3</ns1:t>
            </ns1:fld>
            <ns1:endParaRPr lang="en-US"/>
          </ns1:p>
        </ns0:txBody>
      </ns0:sp>
      <ns0:sp>
        <ns0:nvSpPr>
          <ns0:cNvPr id="3" name="Title 2">
            <ns1:extLst>
              <ns1:ext uri="{FF2B5EF4-FFF2-40B4-BE49-F238E27FC236}">
                <ns2:creationId id="{44F97937-A739-9491-BEF1-2E7AEA1CE7FA}"/>
              </ns1:ext>
            </ns1:extLst>
          </ns0:cNvPr>
          <ns0:cNvSpPr>
            <ns1:spLocks noGrp="1"/>
          </ns0:cNvSpPr>
          <ns0:nvPr>
            <ns0:ph type="title"/>
          </ns0:nvPr>
        </ns0:nvSpPr>
        <ns0:spPr>
          <ns1:xfrm>
            <ns1:off x="695326" y="428401"/>
            <ns1:ext cx="9292735" cy="401594"/>
          </ns1:xfrm>
        </ns0:spPr>
        <ns0:txBody>
          <ns1:bodyPr>
            <ns1:normAutofit/>
          </ns1:bodyPr>
          <ns1:lstStyle/>
          <ns1:p>
            <ns1:r>
              <ns1:rPr lang="en-US" dirty="0"/>
              <ns1:t>Understanding our estimated savings</ns1:t>
            </ns1:r>
          </ns1:p>
        </ns0:txBody>
      </ns0:sp>
      <ns0:sp>
        <ns0:nvSpPr>
          <ns0:cNvPr id="6" name="Text Placeholder 3">
            <ns1:extLst>
              <ns1:ext uri="{FF2B5EF4-FFF2-40B4-BE49-F238E27FC236}">
                <ns2:creationId id="{821D78B2-6198-0CDA-5459-8B070E1E9A21}"/>
              </ns1:ext>
            </ns1:extLst>
          </ns0:cNvPr>
          <ns0:cNvSpPr txBox="1">
            <ns1:spLocks/>
          </ns0:cNvSpPr>
          <ns0:nvPr/>
        </ns0:nvSpPr>
        <ns0:spPr>
          <ns1:xfrm>
            <ns1:off x="598832" y="1495751"/>
            <ns1:ext cx="4638088" cy="2371819"/>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endParaRPr lang="en-GB" sz="2800" b="1">
              <ns1:solidFill>
                <ns1:srgbClr val="FF6600"/>
              </ns1:solidFill>
              <ns1:latin typeface="Open Sans"/>
              <ns1:ea typeface="Open Sans"/>
              <ns1:cs typeface="Open Sans"/>
            </ns1:endParaRPr>
          </ns1:p>
        </ns0:txBody>
      </ns0:sp>
      <ns0:sp>
        <ns0:nvSpPr>
          <ns0:cNvPr id="9" name="Text Placeholder 3">
            <ns1:extLst>
              <ns1:ext uri="{FF2B5EF4-FFF2-40B4-BE49-F238E27FC236}">
                <ns2:creationId id="{949A1AD1-AFF3-C642-26B3-A68C5076E748}"/>
              </ns1:ext>
            </ns1:extLst>
          </ns0:cNvPr>
          <ns0:cNvSpPr>
            <ns1:spLocks noGrp="1"/>
          </ns0:cNvSpPr>
          <ns0:nvPr>
            <ns0:ph type="body" sz="quarter" idx="14"/>
          </ns0:nvPr>
        </ns0:nvSpPr>
        <ns0:spPr>
          <ns1:xfrm>
            <ns1:off x="606312" y="1234520"/>
            <ns1:ext cx="4760569" cy="5052508"/>
          </ns1:xfrm>
        </ns0:spPr>
        <ns0:txBody>
          <ns1:bodyPr vert="horz" lIns="0" tIns="0" rIns="0" bIns="0" rtlCol="0" anchor="t">
            <ns1:noAutofit/>
          </ns1:bodyPr>
          <ns1:lstStyle/>
          <ns1:p>
            <ns1:pPr marL="89535" indent="0">
              <ns1:buNone/>
            </ns1:pPr>
            <ns1:r>
              <ns1:rPr lang="en-GB" sz="1400" dirty="0">
                <ns1:solidFill>
                  <ns1:schemeClr val="tx2"/>
                </ns1:solidFill>
              </ns1:rPr>
              <ns1:t>By reviewing your pain points, and your current solutions and processes, we’ve created a tailored value proposal based on your business’s circumstances. </ns1:t>
            </ns1:r>
            <ns1:endParaRPr lang="en-US" dirty="0"/>
          </ns1:p>
          <ns1:p>
            <ns1:pPr marL="89535" indent="0">
              <ns1:buNone/>
            </ns1:pPr>
            <ns1:r>
              <ns1:rPr lang="en-US" sz="1400" dirty="0">
                <ns1:solidFill>
                  <ns1:schemeClr val="tx2"/>
                </ns1:solidFill>
                <ns1:ea typeface="Open Sans" panose="020B0606030504020204" pitchFamily="34" charset="0"/>
                <ns1:cs typeface="Open Sans" panose="020B0606030504020204" pitchFamily="34" charset="0"/>
              </ns1:rPr>
              <ns1:t>The efficiency projections presented in this report are based on a combination of industry benchmarks and data from similar customers who have experienced improvements using our solution. </ns1:t>
            </ns1:r>
            <ns1:endParaRPr lang="en-US" sz="1400" dirty="0">
              <ns1:solidFill>
                <ns1:schemeClr val="tx2"/>
              </ns1:solidFill>
            </ns1:endParaRPr>
          </ns1:p>
          <ns1:p>
            <ns1:pPr marL="89535" indent="0">
              <ns1:buNone/>
            </ns1:pPr>
            <ns1:r>
              <ns1:rPr lang="en-US" sz="1400" dirty="0">
                <ns1:solidFill>
                  <ns1:schemeClr val="tx2"/>
                </ns1:solidFill>
                <ns1:ea typeface="Open Sans" panose="020B0606030504020204" pitchFamily="34" charset="0"/>
                <ns1:cs typeface="Open Sans" panose="020B0606030504020204" pitchFamily="34" charset="0"/>
              </ns1:rPr>
              <ns1:t>This assessment </ns1:t>
            </ns1:r>
            <ns1:r>
              <ns1:rPr lang="en-US" sz="1400" dirty="0">
                <ns1:solidFill>
                  <ns1:schemeClr val="tx2"/>
                </ns1:solidFill>
              </ns1:rPr>
              <ns1:t>i</ns1:t>
            </ns1:r>
            <ns1:r>
              <ns1:rPr lang="en-US" sz="1400" dirty="0">
                <ns1:solidFill>
                  <ns1:schemeClr val="tx2"/>
                </ns1:solidFill>
                <ns1:ea typeface="Open Sans" panose="020B0606030504020204" pitchFamily="34" charset="0"/>
                <ns1:cs typeface="Open Sans" panose="020B0606030504020204" pitchFamily="34" charset="0"/>
              </ns1:rPr>
              <ns1:t>s a starting point for further discussions, highlighting </ns1:t>
            </ns1:r>
            <ns1:r>
              <ns1:rPr lang="en-US" sz="1400">
                <ns1:solidFill>
                  <ns1:schemeClr val="tx2"/>
                </ns1:solidFill>
                <ns1:ea typeface="Open Sans" panose="020B0606030504020204" pitchFamily="34" charset="0"/>
                <ns1:cs typeface="Open Sans" panose="020B0606030504020204" pitchFamily="34" charset="0"/>
              </ns1:rPr>
              <ns1:t>potential value. </ns1:t>
            </ns1:r>
            <ns1:r>
              <ns1:rPr lang="en-GB" sz="1400">
                <ns1:solidFill>
                  <ns1:schemeClr val="tx2"/>
                </ns1:solidFill>
                <ns1:ea typeface="Open Sans" panose="020B0606030504020204" pitchFamily="34" charset="0"/>
                <ns1:cs typeface="Open Sans" panose="020B0606030504020204" pitchFamily="34" charset="0"/>
              </ns1:rPr>
              <ns1:t>We </ns1:t>
            </ns1:r>
            <ns1:r>
              <ns1:rPr lang="en-GB" sz="1400" dirty="0">
                <ns1:solidFill>
                  <ns1:schemeClr val="tx2"/>
                </ns1:solidFill>
                <ns1:ea typeface="Open Sans" panose="020B0606030504020204" pitchFamily="34" charset="0"/>
                <ns1:cs typeface="Open Sans" panose="020B0606030504020204" pitchFamily="34" charset="0"/>
              </ns1:rPr>
              <ns1:t>also hope these discussions help set the foundation for tracking real value delivered.</ns1:t>
            </ns1:r>
            <ns1:endParaRPr lang="en-GB" sz="1400" dirty="0">
              <ns1:solidFill>
                <ns1:schemeClr val="tx2"/>
              </ns1:solidFill>
            </ns1:endParaRPr>
          </ns1:p>
          <ns1:p>
            <ns1:pPr marL="89535" indent="0" rtl="0">
              <ns1:lnSpc>
                <ns1:spcPct val="110000"/>
              </ns1:lnSpc>
              <ns1:buNone/>
            </ns1:pPr>
            <ns1:endParaRPr lang="en-GB" sz="1000" dirty="0">
              <ns1:solidFill>
                <ns1:schemeClr val="tx1">
                  <ns1:lumMod val="50000"/>
                  <ns1:lumOff val="50000"/>
                </ns1:schemeClr>
              </ns1:solidFill>
              <ns1:latin typeface="Open Sans"/>
              <ns1:ea typeface="Open Sans"/>
              <ns1:cs typeface="Open Sans"/>
            </ns1:endParaRPr>
          </ns1:p>
          <ns1:p>
            <ns1:pPr marL="89535" indent="0" rtl="0">
              <ns1:lnSpc>
                <ns1:spcPct val="110000"/>
              </ns1:lnSpc>
              <ns1:buNone/>
            </ns1:pPr>
            <ns1:r>
              <ns1:rPr lang="en-GB" sz="1200" dirty="0">
                <ns1:solidFill>
                  <ns1:schemeClr val="tx1">
                    <ns1:lumMod val="50000"/>
                    <ns1:lumOff val="50000"/>
                  </ns1:schemeClr>
                </ns1:solidFill>
                <ns1:latin typeface="Open Sans"/>
                <ns1:ea typeface="Open Sans"/>
                <ns1:cs typeface="Open Sans"/>
              </ns1:rPr>
              <ns1:t>About OneAdvanced</ns1:t>
            </ns1:r>
          </ns1:p>
          <ns1:p>
            <ns1:pPr marL="89535" indent="0">
              <ns1:lnSpc>
                <ns1:spcPct val="110000"/>
              </ns1:lnSpc>
              <ns1:buNone/>
            </ns1:pPr>
            <ns1:r>
              <ns1:rPr lang="en-GB" sz="1200" dirty="0">
                <ns1:solidFill>
                  <ns1:srgbClr val="8A8A9D"/>
                </ns1:solidFill>
                <ns1:latin typeface="Open Sans"/>
                <ns1:ea typeface="Open Sans"/>
                <ns1:cs typeface="Open Sans"/>
              </ns1:rPr>
              <ns1:t>OneAdvanced is a leading provider of sector-focussed SaaS software</ns1:t>
            </ns1:r>
            <ns1:r>
              <ns1:rPr lang="en-GB" sz="1200" dirty="0">
                <ns1:solidFill>
                  <ns1:schemeClr val="tx1">
                    <ns1:lumMod val="50000"/>
                    <ns1:lumOff val="50000"/>
                  </ns1:schemeClr>
                </ns1:solidFill>
                <ns1:latin typeface="Open Sans"/>
                <ns1:ea typeface="Open Sans"/>
                <ns1:cs typeface="Open Sans"/>
              </ns1:rPr>
              <ns1:t>. We are focused on helping your key people deliver better and faster outcomes. Growing your revenue, managing cost and reducing risk. All delivered on a seamless platform built for scalability, security and connectedness.</ns1:t>
            </ns1:r>
            <ns1:endParaRPr lang="en-GB" sz="1200" b="1" dirty="0">
              <ns1:solidFill>
                <ns1:schemeClr val="tx1">
                  <ns1:lumMod val="50000"/>
                  <ns1:lumOff val="50000"/>
                </ns1:schemeClr>
              </ns1:solidFill>
              <ns1:latin typeface="Open Sans"/>
              <ns1:ea typeface="Open Sans"/>
              <ns1:cs typeface="Open Sans"/>
            </ns1:endParaRPr>
          </ns1:p>
          <ns1:p>
            <ns1:pPr marL="89535" indent="0">
              <ns1:buNone/>
            </ns1:pPr>
            <ns1:endParaRPr lang="en-GB" sz="1400" dirty="0">
              <ns1:effectLst/>
              <ns1:latin typeface="Aptos" panose="020B0004020202020204" pitchFamily="34" charset="0"/>
              <ns1:ea typeface="Aptos" panose="020B0004020202020204" pitchFamily="34" charset="0"/>
              <ns1:cs typeface="Aptos" panose="020B0004020202020204" pitchFamily="34" charset="0"/>
            </ns1:endParaRPr>
          </ns1:p>
        </ns0:txBody>
      </ns0:sp>
      <ns0:sp>
        <ns0:nvSpPr>
          <ns0:cNvPr id="7" name="TextBox 6">
            <ns1:extLst>
              <ns1:ext uri="{FF2B5EF4-FFF2-40B4-BE49-F238E27FC236}">
                <ns2:creationId id="{A0A15F0F-594D-F73B-1029-83203EB6646B}"/>
              </ns1:ext>
            </ns1:extLst>
          </ns0:cNvPr>
          <ns0:cNvSpPr txBox="1"/>
          <ns0:nvPr/>
        </ns0:nvSpPr>
        <ns0:spPr>
          <ns1:xfrm>
            <ns1:off x="5674260" y="1148459"/>
            <ns1:ext cx="5627387" cy="954107"/>
          </ns1:xfrm>
          <ns1:prstGeom prst="rect">
            <ns1:avLst/>
          </ns1:prstGeom>
          <ns1:noFill/>
        </ns0:spPr>
        <ns0:txBody>
          <ns1:bodyPr wrap="square" lIns="91440" tIns="45720" rIns="91440" bIns="45720" anchor="t">
            <ns1:spAutoFit/>
          </ns1:bodyPr>
          <ns1:lstStyle/>
          <ns1:p>
            <ns1:r>
              <ns1:rPr lang="en-GB" sz="2800" dirty="0">
                <ns1:solidFill>
                  <ns1:srgbClr val="FF6600"/>
                </ns1:solidFill>
                <ns1:latin typeface="Montserrat SemiBold"/>
                <ns1:ea typeface="Open Sans"/>
                <ns1:cs typeface="Open Sans"/>
              </ns1:rPr>
              <ns1:t>Uncover the long-term value our products can offer</ns1:t>
            </ns1:r>
          </ns1:p>
        </ns0:txBody>
      </ns0:sp>
      <ns0:sp>
        <ns0:nvSpPr>
          <ns0:cNvPr id="14" name="Rectangle: Rounded Corners 13">
            <ns1:extLst>
              <ns1:ext uri="{FF2B5EF4-FFF2-40B4-BE49-F238E27FC236}">
                <ns2:creationId id="{89803B08-808B-C76B-AEAB-37E8DEB8D1E1}"/>
              </ns1:ext>
            </ns1:extLst>
          </ns0:cNvPr>
          <ns0:cNvSpPr/>
          <ns0:nvPr/>
        </ns0:nvSpPr>
        <ns0:spPr>
          <ns1:xfrm>
            <ns1:off x="5730016" y="2633474"/>
            <ns1:ext cx="5539899" cy="845705"/>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5" name="Rectangle: Rounded Corners 14">
            <ns1:extLst>
              <ns1:ext uri="{FF2B5EF4-FFF2-40B4-BE49-F238E27FC236}">
                <ns2:creationId id="{B59C7A17-045E-0221-7A7E-D7FF4643F7F0}"/>
              </ns1:ext>
            </ns1:extLst>
          </ns0:cNvPr>
          <ns0:cNvSpPr/>
          <ns0:nvPr/>
        </ns0:nvSpPr>
        <ns0:spPr>
          <ns1:xfrm>
            <ns1:off x="5758031" y="3817210"/>
            <ns1:ext cx="5539899" cy="821395"/>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7" name="TextBox 16">
            <ns1:extLst>
              <ns1:ext uri="{FF2B5EF4-FFF2-40B4-BE49-F238E27FC236}">
                <ns2:creationId id="{DD8BE040-ABCE-CBF1-8E6D-9AD889503327}"/>
              </ns1:ext>
            </ns1:extLst>
          </ns0:cNvPr>
          <ns0:cNvSpPr txBox="1"/>
          <ns0:nvPr/>
        </ns0:nvSpPr>
        <ns0:spPr>
          <ns1:xfrm>
            <ns1:off x="6141824" y="3040335"/>
            <ns1:ext cx="89768" cy="276999"/>
          </ns1:xfrm>
          <ns1:prstGeom prst="rect">
            <ns1:avLst/>
          </ns1:prstGeom>
        </ns0:spPr>
        <ns0:txBody>
          <ns1:bodyPr wrap="none" lIns="0" tIns="0" rIns="0" bIns="0" rtlCol="0">
            <ns1:spAutoFit/>
          </ns1:bodyPr>
          <ns1:lstStyle/>
          <ns1:p>
            <ns1:pPr algn="l"/>
            <ns1:r>
              <ns1:rPr lang="en-US" b="1" dirty="0">
                <ns1:latin typeface="Montserrat" pitchFamily="2" charset="77"/>
              </ns1:rPr>
              <ns1:t>1</ns1:t>
            </ns1:r>
          </ns1:p>
        </ns0:txBody>
      </ns0:sp>
      <ns0:sp>
        <ns0:nvSpPr>
          <ns0:cNvPr id="18" name="TextBox 17">
            <ns1:extLst>
              <ns1:ext uri="{FF2B5EF4-FFF2-40B4-BE49-F238E27FC236}">
                <ns2:creationId id="{FDFC61C0-DF28-3146-D7F7-7F480F82070A}"/>
              </ns1:ext>
            </ns1:extLst>
          </ns0:cNvPr>
          <ns0:cNvSpPr txBox="1"/>
          <ns0:nvPr/>
        </ns0:nvSpPr>
        <ns0:spPr>
          <ns1:xfrm>
            <ns1:off x="6106848" y="4251292"/>
            <ns1:ext cx="136256" cy="276999"/>
          </ns1:xfrm>
          <ns1:prstGeom prst="rect">
            <ns1:avLst/>
          </ns1:prstGeom>
        </ns0:spPr>
        <ns0:txBody>
          <ns1:bodyPr wrap="none" lIns="0" tIns="0" rIns="0" bIns="0" rtlCol="0">
            <ns1:spAutoFit/>
          </ns1:bodyPr>
          <ns1:lstStyle/>
          <ns1:p>
            <ns1:pPr algn="l"/>
            <ns1:r>
              <ns1:rPr lang="en-US" b="1" dirty="0">
                <ns1:latin typeface="Montserrat" pitchFamily="2" charset="77"/>
              </ns1:rPr>
              <ns1:t>2</ns1:t>
            </ns1:r>
          </ns1:p>
        </ns0:txBody>
      </ns0:sp>
      <ns0:sp>
        <ns0:nvSpPr>
          <ns0:cNvPr id="21" name="Title 3">
            <ns1:extLst>
              <ns1:ext uri="{FF2B5EF4-FFF2-40B4-BE49-F238E27FC236}">
                <ns2:creationId id="{0767210A-7AB6-7464-9DB9-0EFA134ABE4A}"/>
              </ns1:ext>
            </ns1:extLst>
          </ns0:cNvPr>
          <ns0:cNvSpPr txBox="1">
            <ns1:spLocks/>
          </ns0:cNvSpPr>
          <ns0:nvPr/>
        </ns0:nvSpPr>
        <ns0:spPr>
          <ns1:xfrm>
            <ns1:off x="6553894" y="3941278"/>
            <ns1:ext cx="4680836" cy="528077"/>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US" sz="1400" dirty="0"/>
              <ns1:t>Get a tailored value business case </ns1:t>
            </ns1:r>
          </ns1:p>
          <ns1:p>
            <ns1:r>
              <ns1:rPr lang="en-GB" sz="1200" b="0" dirty="0">
                <ns1:solidFill>
                  <ns1:srgbClr val="25252C"/>
                </ns1:solidFill>
                <ns1:latin typeface="+mn-lt"/>
                <ns1:ea typeface="+mn-ea"/>
                <ns1:cs typeface="+mn-cs"/>
              </ns1:rPr>
              <ns1:t>Your value report will give you full details on potential value returns</ns1:t>
            </ns1:r>
            <ns1:endParaRPr lang="en-US" sz="1200" b="0" dirty="0">
              <ns1:solidFill>
                <ns1:srgbClr val="25252C"/>
              </ns1:solidFill>
              <ns1:latin typeface="+mn-lt"/>
              <ns1:ea typeface="+mn-ea"/>
              <ns1:cs typeface="+mn-cs"/>
            </ns1:endParaRPr>
          </ns1:p>
        </ns0:txBody>
      </ns0:sp>
      <ns0:sp>
        <ns0:nvSpPr>
          <ns0:cNvPr id="23" name="Diagonal Stripe 22">
            <ns1:extLst>
              <ns1:ext uri="{FF2B5EF4-FFF2-40B4-BE49-F238E27FC236}">
                <ns2:creationId id="{758AD2FE-2939-661E-5B76-C81581F0038A}"/>
              </ns1:ext>
            </ns1:extLst>
          </ns0:cNvPr>
          <ns0:cNvSpPr/>
          <ns0:nvPr/>
        </ns0:nvSpPr>
        <ns0:spPr>
          <ns1:xfrm>
            <ns1:off x="5705992" y="2587754"/>
            <ns1:ext cx="880947" cy="825190"/>
          </ns1:xfrm>
          <ns1:prstGeom prst="diagStripe">
            <ns1:avLst/>
          </ns1:prstGeom>
          <ns1:solidFill>
            <ns1:schemeClr val="tx1">
              <ns1:lumMod val="25000"/>
              <ns1:lumOff val="7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24" name="TextBox 23">
            <ns1:extLst>
              <ns1:ext uri="{FF2B5EF4-FFF2-40B4-BE49-F238E27FC236}">
                <ns2:creationId id="{6E366C48-39B0-057C-3595-F2335F964A85}"/>
              </ns1:ext>
            </ns1:extLst>
          </ns0:cNvPr>
          <ns0:cNvSpPr txBox="1"/>
          <ns0:nvPr/>
        </ns0:nvSpPr>
        <ns0:spPr>
          <ns1:xfrm rot="18994118">
            <ns1:off x="5790080" y="2843117"/>
            <ns1:ext cx="524182"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Complete</ns1:t>
            </ns1:r>
          </ns1:p>
        </ns0:txBody>
      </ns0:sp>
      <ns0:sp>
        <ns0:nvSpPr>
          <ns0:cNvPr id="25" name="Diagonal Stripe 24">
            <ns1:extLst>
              <ns1:ext uri="{FF2B5EF4-FFF2-40B4-BE49-F238E27FC236}">
                <ns2:creationId id="{4BD6EA59-CCBE-DD2D-7F60-A8B89D34EA32}"/>
              </ns1:ext>
            </ns1:extLst>
          </ns0:cNvPr>
          <ns0:cNvSpPr/>
          <ns0:nvPr/>
        </ns0:nvSpPr>
        <ns0:spPr>
          <ns1:xfrm>
            <ns1:off x="5702275" y="3772602"/>
            <ns1:ext cx="880947" cy="825190"/>
          </ns1:xfrm>
          <ns1:prstGeom prst="diagStripe">
            <ns1:avLst/>
          </ns1:prstGeom>
          <ns1:solidFill>
            <ns1:schemeClr val="tx1">
              <ns1:lumMod val="25000"/>
              <ns1:lumOff val="7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26" name="TextBox 25">
            <ns1:extLst>
              <ns1:ext uri="{FF2B5EF4-FFF2-40B4-BE49-F238E27FC236}">
                <ns2:creationId id="{4EDB1257-5D19-3EE6-AD04-791E5AC72BF8}"/>
              </ns1:ext>
            </ns1:extLst>
          </ns0:cNvPr>
          <ns0:cNvSpPr txBox="1"/>
          <ns0:nvPr/>
        </ns0:nvSpPr>
        <ns0:spPr>
          <ns1:xfrm rot="18994118">
            <ns1:off x="5786363" y="4027965"/>
            <ns1:ext cx="524182"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Complete</ns1:t>
            </ns1:r>
          </ns1:p>
        </ns0:txBody>
      </ns0:sp>
      <ns0:sp>
        <ns0:nvSpPr>
          <ns0:cNvPr id="8" name="Rectangle: Rounded Corners 7">
            <ns1:extLst>
              <ns1:ext uri="{FF2B5EF4-FFF2-40B4-BE49-F238E27FC236}">
                <ns2:creationId id="{96E09C2B-6903-74A1-A2A9-3996929C4C73}"/>
              </ns1:ext>
            </ns1:extLst>
          </ns0:cNvPr>
          <ns0:cNvSpPr/>
          <ns0:nvPr/>
        </ns0:nvSpPr>
        <ns0:spPr>
          <ns1:xfrm>
            <ns1:off x="5730016" y="4971424"/>
            <ns1:ext cx="5539899" cy="926220"/>
          </ns1:xfrm>
          <ns1:prstGeom prst="roundRect">
            <ns1:avLst/>
          </ns1:prstGeom>
          <ns1:solidFill>
            <ns1:schemeClr val="bg1">
              <ns1:lumMod val="95000"/>
            </ns1:schemeClr>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ns1:p>
        </ns0:txBody>
      </ns0:sp>
      <ns0:sp>
        <ns0:nvSpPr>
          <ns0:cNvPr id="10" name="TextBox 9">
            <ns1:extLst>
              <ns1:ext uri="{FF2B5EF4-FFF2-40B4-BE49-F238E27FC236}">
                <ns2:creationId id="{683E1012-7804-321B-AA22-5C51B3FE361C}"/>
              </ns1:ext>
            </ns1:extLst>
          </ns0:cNvPr>
          <ns0:cNvSpPr txBox="1"/>
          <ns0:nvPr/>
        </ns0:nvSpPr>
        <ns0:spPr>
          <ns1:xfrm>
            <ns1:off x="6096000" y="5430786"/>
            <ns1:ext cx="136256" cy="276999"/>
          </ns1:xfrm>
          <ns1:prstGeom prst="rect">
            <ns1:avLst/>
          </ns1:prstGeom>
        </ns0:spPr>
        <ns0:txBody>
          <ns1:bodyPr wrap="none" lIns="0" tIns="0" rIns="0" bIns="0" rtlCol="0">
            <ns1:spAutoFit/>
          </ns1:bodyPr>
          <ns1:lstStyle/>
          <ns1:p>
            <ns1:pPr algn="l"/>
            <ns1:r>
              <ns1:rPr lang="en-US" b="1" dirty="0">
                <ns1:latin typeface="Montserrat" pitchFamily="2" charset="77"/>
              </ns1:rPr>
              <ns1:t>3</ns1:t>
            </ns1:r>
          </ns1:p>
        </ns0:txBody>
      </ns0:sp>
      <ns0:sp>
        <ns0:nvSpPr>
          <ns0:cNvPr id="11" name="Title 3">
            <ns1:extLst>
              <ns1:ext uri="{FF2B5EF4-FFF2-40B4-BE49-F238E27FC236}">
                <ns2:creationId id="{54C09452-5741-F680-3967-D9DC5AFB3E04}"/>
              </ns1:ext>
            </ns1:extLst>
          </ns0:cNvPr>
          <ns0:cNvSpPr txBox="1">
            <ns1:spLocks/>
          </ns0:cNvSpPr>
          <ns0:nvPr/>
        </ns0:nvSpPr>
        <ns0:spPr>
          <ns1:xfrm>
            <ns1:off x="6553894" y="2725292"/>
            <ns1:ext cx="4680836" cy="737967"/>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US" sz="1400" dirty="0"/>
              <ns1:t>Book a full value assessment with a dedicated Sales or Account Manager</ns1:t>
            </ns1:r>
          </ns1:p>
          <ns1:p>
            <ns1:r>
              <ns1:rPr lang="en-GB" sz="1200" b="0" dirty="0">
                <ns1:solidFill>
                  <ns1:srgbClr val="25252C"/>
                </ns1:solidFill>
                <ns1:latin typeface="+mn-lt"/>
                <ns1:ea typeface="+mn-ea"/>
                <ns1:cs typeface="+mn-cs"/>
              </ns1:rPr>
              <ns1:t>Together we can review your business requirements, and look at the full range of support our products can offer </ns1:t>
            </ns1:r>
            <ns1:endParaRPr lang="en-US" sz="1200" b="0" dirty="0">
              <ns1:solidFill>
                <ns1:srgbClr val="25252C"/>
              </ns1:solidFill>
              <ns1:latin typeface="+mn-lt"/>
              <ns1:ea typeface="+mn-ea"/>
              <ns1:cs typeface="+mn-cs"/>
            </ns1:endParaRPr>
          </ns1:p>
        </ns0:txBody>
      </ns0:sp>
      <ns0:sp>
        <ns0:nvSpPr>
          <ns0:cNvPr id="12" name="Diagonal Stripe 11">
            <ns1:extLst>
              <ns1:ext uri="{FF2B5EF4-FFF2-40B4-BE49-F238E27FC236}">
                <ns2:creationId id="{D898935D-D781-FB74-4512-3ABED433959D}"/>
              </ns1:ext>
            </ns1:extLst>
          </ns0:cNvPr>
          <ns0:cNvSpPr/>
          <ns0:nvPr/>
        </ns0:nvSpPr>
        <ns0:spPr>
          <ns1:xfrm>
            <ns1:off x="5674260" y="4926816"/>
            <ns1:ext cx="880947" cy="825190"/>
          </ns1:xfrm>
          <ns1:prstGeom prst="diagStripe">
            <ns1:avLst/>
          </ns1:prstGeom>
          <ns1:solidFill>
            <ns1:schemeClr val="tx2"/>
          </ns1:solidFill>
          <ns1:ln>
            <ns1:noFill/>
          </ns1:ln>
        </ns0:spPr>
        <ns0:style>
          <ns1:lnRef idx="2">
            <ns1:schemeClr val="accent1">
              <ns1:shade val="15000"/>
            </ns1:schemeClr>
          </ns1:lnRef>
          <ns1:fillRef idx="1">
            <ns1:schemeClr val="accent1"/>
          </ns1:fillRef>
          <ns1:effectRef idx="0">
            <ns1:schemeClr val="accent1"/>
          </ns1:effectRef>
          <ns1:fontRef idx="minor">
            <ns1:schemeClr val="lt1"/>
          </ns1:fontRef>
        </ns0:style>
        <ns0:txBody>
          <ns1:bodyPr lIns="90000" rtlCol="0" anchor="ctr"/>
          <ns1:lstStyle/>
          <ns1:p>
            <ns1:pPr algn="ctr"/>
            <ns1:endParaRPr lang="en-US" sz="700" dirty="0">
              <ns1:solidFill>
                <ns1:schemeClr val="tx1"/>
              </ns1:solidFill>
              <ns1:latin typeface="Montserrat" pitchFamily="2" charset="77"/>
            </ns1:endParaRPr>
          </ns1:p>
        </ns0:txBody>
      </ns0:sp>
      <ns0:sp>
        <ns0:nvSpPr>
          <ns0:cNvPr id="13" name="TextBox 12">
            <ns1:extLst>
              <ns1:ext uri="{FF2B5EF4-FFF2-40B4-BE49-F238E27FC236}">
                <ns2:creationId id="{D25FD13C-0FBC-BE9D-3EBF-0A0F6B535DFA}"/>
              </ns1:ext>
            </ns1:extLst>
          </ns0:cNvPr>
          <ns0:cNvSpPr txBox="1"/>
          <ns0:nvPr/>
        </ns0:nvSpPr>
        <ns0:spPr>
          <ns1:xfrm rot="18994118">
            <ns1:off x="5630910" y="5182179"/>
            <ns1:ext cx="779059" cy="123111"/>
          </ns1:xfrm>
          <ns1:prstGeom prst="rect">
            <ns1:avLst/>
          </ns1:prstGeom>
        </ns0:spPr>
        <ns0:txBody>
          <ns1:bodyPr wrap="none" lIns="0" tIns="0" rIns="0" bIns="0" rtlCol="0">
            <ns1:spAutoFit/>
          </ns1:bodyPr>
          <ns1:lstStyle/>
          <ns1:p>
            <ns1:pPr algn="l"/>
            <ns1:r>
              <ns1:rPr lang="en-US" sz="800" b="1" dirty="0">
                <ns1:solidFill>
                  <ns1:schemeClr val="bg1"/>
                </ns1:solidFill>
                <ns1:latin typeface="Montserrat" pitchFamily="2" charset="77"/>
              </ns1:rPr>
              <ns1:t>Request today</ns1:t>
            </ns1:r>
          </ns1:p>
        </ns0:txBody>
      </ns0:sp>
      <ns0:sp>
        <ns0:nvSpPr>
          <ns0:cNvPr id="4" name="Title 3">
            <ns1:extLst>
              <ns1:ext uri="{FF2B5EF4-FFF2-40B4-BE49-F238E27FC236}">
                <ns2:creationId id="{D5328EFC-F456-DA72-6191-F01A308D6F2B}"/>
              </ns1:ext>
            </ns1:extLst>
          </ns0:cNvPr>
          <ns0:cNvSpPr txBox="1">
            <ns1:spLocks/>
          </ns0:cNvSpPr>
          <ns0:nvPr/>
        </ns0:nvSpPr>
        <ns0:spPr>
          <ns1:xfrm>
            <ns1:off x="6553894" y="5098365"/>
            <ns1:ext cx="4680836" cy="693828"/>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GB" sz="1400" dirty="0"/>
              <ns1:t>Book a proposal review to ensure we have the right figures, and get company wide buy in</ns1:t>
            </ns1:r>
          </ns1:p>
          <ns1:p>
            <ns1:r>
              <ns1:rPr lang="en-GB" sz="1200" b="0" dirty="0">
                <ns1:solidFill>
                  <ns1:srgbClr val="25252C"/>
                </ns1:solidFill>
                <ns1:latin typeface="+mn-lt"/>
                <ns1:ea typeface="+mn-ea"/>
                <ns1:cs typeface="+mn-cs"/>
              </ns1:rPr>
              <ns1:t>Armed with feedback from your internal stakeholder team, we can adjust our calculations to mirror feedback from your business </ns1:t>
            </ns1:r>
            <ns1:endParaRPr lang="en-US" sz="1200" b="0" dirty="0">
              <ns1:solidFill>
                <ns1:srgbClr val="25252C"/>
              </ns1:solidFill>
              <ns1:latin typeface="+mn-lt"/>
              <ns1:ea typeface="+mn-ea"/>
              <ns1:cs typeface="+mn-cs"/>
            </ns1:endParaRPr>
          </ns1:p>
        </ns0:txBody>
      </ns0:sp>
    </ns0:spTree>
    <ns0:extLst>
      <ns0:ext uri="{BB962C8B-B14F-4D97-AF65-F5344CB8AC3E}">
        <ns3:creationId val="2417574305"/>
      </ns0:ext>
    </ns0:extLst>
  </ns0:cSld>
  <ns0:clrMapOvr>
    <ns1:masterClrMapping/>
  </ns0:clrMapOvr>
</ns0:sld>
</file>

<file path=ppt/slides/slide4.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4</ns1:t>
            </ns1:fld>
            <ns1:endParaRPr lang="en-US"/>
          </ns1:p>
        </ns0:txBody>
      </ns0:sp>
      <ns0:grpSp>
        <ns0:nvGrpSpPr>
          <ns0:cNvPr id="24" name="Group 23">
            <ns1:extLst>
              <ns1:ext uri="{FF2B5EF4-FFF2-40B4-BE49-F238E27FC236}">
                <ns2:creationId id="{F2F03CFE-B2DF-8A34-6FA4-EDA86F820F40}"/>
              </ns1:ext>
            </ns1:extLst>
          </ns0:cNvPr>
          <ns0:cNvGrpSpPr/>
          <ns0:nvPr/>
        </ns0:nvGrpSpPr>
        <ns0:grpSpPr>
          <ns1:xfrm>
            <ns1:off x="2773872" y="1903894"/>
            <ns1:ext cx="1918801" cy="3641251"/>
            <ns1:chOff x="2757246" y="1903894"/>
            <ns1:chExt cx="1918801" cy="3641251"/>
          </ns1:xfrm>
        </ns0:grpSpPr>
        <ns0:sp>
          <ns0:nvSpPr>
            <ns0:cNvPr id="45" name="Off-page Connector 9">
              <ns1:extLst>
                <ns1:ext uri="{FF2B5EF4-FFF2-40B4-BE49-F238E27FC236}">
                  <ns2:creationId id="{14F02441-381E-E675-0973-5995D3C09337}"/>
                </ns1:ext>
              </ns1:extLst>
            </ns0:cNvPr>
            <ns0:cNvSpPr/>
            <ns0:nvPr/>
          </ns0:nvSpPr>
          <ns0:spPr>
            <ns1:xfrm>
              <ns1:off x="2757246" y="1903894"/>
              <ns1:ext cx="1918800"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structured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manual entry</ns1:t>
              </ns1:r>
            </ns1:p>
          </ns0:txBody>
        </ns0:sp>
        <ns0:sp>
          <ns0:nvSpPr>
            <ns0:cNvPr id="44" name="Freeform 44">
              <ns1:extLst>
                <ns1:ext uri="{FF2B5EF4-FFF2-40B4-BE49-F238E27FC236}">
                  <ns2:creationId id="{9D6AF1DB-D2A2-3A99-8911-3637D8BF1298}"/>
                </ns1:ext>
              </ns1:extLst>
            </ns0:cNvPr>
            <ns0:cNvSpPr/>
            <ns0:nvPr/>
          </ns0:nvSpPr>
          <ns0:spPr>
            <ns1:xfrm rot="10800000">
              <ns1:off x="2757247" y="2096918"/>
              <ns1:ext cx="1918800" cy="3017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781925" y="2094631"/>
              <ns1:ext cx="1869443"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Raising Purchase Order </ns1:t>
              </ns1:r>
            </ns1:p>
          </ns0:txBody>
        </ns0:sp>
        <ns0:sp>
          <ns0:nvSpPr>
            <ns0:cNvPr id="57" name="Rectangle: Rounded Corners 56">
              <ns1:extLst>
                <ns1:ext uri="{FF2B5EF4-FFF2-40B4-BE49-F238E27FC236}">
                  <ns2:creationId id="{374261D7-47BE-80C9-627F-3124A46B03B6}"/>
                </ns1:ext>
              </ns1:extLst>
            </ns0:cNvPr>
            <ns0:cNvSpPr/>
            <ns0:nvPr/>
          </ns0:nvSpPr>
          <ns0:spPr>
            <ns1:xfrm>
              <ns1:off x="2762646" y="4999173"/>
              <ns1:ext cx="1908000"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8" name="TextBox 67">
              <ns1:extLst>
                <ns1:ext uri="{FF2B5EF4-FFF2-40B4-BE49-F238E27FC236}">
                  <ns2:creationId id="{C0EA8CB8-D6F8-2002-811C-82D845F0C462}"/>
                </ns1:ext>
              </ns1:extLst>
            </ns0:cNvPr>
            <ns0:cNvSpPr txBox="1"/>
            <ns0:nvPr/>
          </ns0:nvSpPr>
          <ns0:spPr>
            <ns1:xfrm>
              <ns1:off x="2762646" y="5118504"/>
              <ns1:ext cx="1908000"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0</ns1:t>
              </ns1:r>
              <ns1:r>
                <ns1:rPr lang="en-GB" sz="20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3" name="Group 22">
            <ns1:extLst>
              <ns1:ext uri="{FF2B5EF4-FFF2-40B4-BE49-F238E27FC236}">
                <ns2:creationId id="{54C48C09-9A97-7C0C-2506-51E356526F18}"/>
              </ns1:ext>
            </ns1:extLst>
          </ns0:cNvPr>
          <ns0:cNvGrpSpPr/>
          <ns0:nvPr/>
        </ns0:nvGrpSpPr>
        <ns0:grpSpPr>
          <ns1:xfrm>
            <ns1:off x="4912803" y="1629340"/>
            <ns1:ext cx="1918801" cy="3918826"/>
            <ns1:chOff x="4871238" y="1629340"/>
            <ns1:chExt cx="1918801" cy="3918826"/>
          </ns1:xfrm>
        </ns0:grpSpPr>
        <ns0:sp>
          <ns0:nvSpPr>
            <ns0:cNvPr id="59" name="Rectangle: Rounded Corners 58">
              <ns1:extLst>
                <ns1:ext uri="{FF2B5EF4-FFF2-40B4-BE49-F238E27FC236}">
                  <ns2:creationId id="{483145D9-A5D5-4A29-9000-3FD97569E5F5}"/>
                </ns1:ext>
              </ns1:extLst>
            </ns0:cNvPr>
            <ns0:cNvSpPr/>
            <ns0:nvPr/>
          </ns0:nvSpPr>
          <ns0:spPr>
            <ns1:xfrm>
              <ns1:off x="4876638" y="4999173"/>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1238" y="1903894"/>
              <ns1:ext cx="1918800"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accounts  payable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workflow customisation</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8" name="Freeform 50">
              <ns1:extLst>
                <ns1:ext uri="{FF2B5EF4-FFF2-40B4-BE49-F238E27FC236}">
                  <ns2:creationId id="{13C7AA69-72E1-AD20-DD7E-436E6E31F470}"/>
                </ns1:ext>
              </ns1:extLst>
            </ns0:cNvPr>
            <ns0:cNvSpPr/>
            <ns0:nvPr/>
          </ns0:nvSpPr>
          <ns0:spPr>
            <ns1:xfrm rot="10800000">
              <ns1:off x="4871239" y="2139161"/>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3479" y="1629340"/>
              <ns1:ext cx="1914319" cy="1077218"/>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Purchase Order Approvals</ns1:t>
              </ns1:r>
            </ns1:p>
          </ns0:txBody>
        </ns0:sp>
        <ns0:sp>
          <ns0:nvSpPr>
            <ns0:cNvPr id="69" name="TextBox 68">
              <ns1:extLst>
                <ns1:ext uri="{FF2B5EF4-FFF2-40B4-BE49-F238E27FC236}">
                  <ns2:creationId id="{3C634A47-D927-FE8D-6324-130A75E52781}"/>
                </ns1:ext>
              </ns1:extLst>
            </ns0:cNvPr>
            <ns0:cNvSpPr txBox="1"/>
            <ns0:nvPr/>
          </ns0:nvSpPr>
          <ns0:spPr>
            <ns1:xfrm>
              <ns1:off x="4885002" y="5118034"/>
              <ns1:ext cx="1891272"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49,000</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71" name="Rectangle 70">
            <ns1:extLst>
              <ns1:ext uri="{FF2B5EF4-FFF2-40B4-BE49-F238E27FC236}">
                <ns2:creationId id="{64A6E194-9E68-2DD5-DD40-F6B630830462}"/>
              </ns1:ext>
            </ns1:extLst>
          </ns0:cNvPr>
          <ns0:cNvSpPr/>
          <ns0:nvPr/>
        </ns0:nvSpPr>
        <ns0:spPr>
          <ns1:xfrm>
            <ns1:off x="664160" y="5880683"/>
            <ns1:ext cx="1043735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95326" y="5905124"/>
            <ns1:ext cx="10372705" cy="461665"/>
          </ns1:xfrm>
          <ns1:prstGeom prst="rect">
            <ns1:avLst/>
          </ns1:prstGeom>
          <ns1:noFill/>
        </ns0:spPr>
        <ns0:txBody>
          <ns1:bodyPr wrap="square" rtlCol="0">
            <ns1:spAutoFit/>
          </ns1:bodyPr>
          <ns1:lstStyle/>
          <ns1:p>
            <ns1:pPr algn="ct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Your</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current</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estimated</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process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are</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24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b="1"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760,363</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annual</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ly</ns1:t>
            </ns1:r>
            <ns1:endPara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grpSp>
        <ns0:nvGrpSpPr>
          <ns0:cNvPr id="20" name="Group 19">
            <ns1:extLst>
              <ns1:ext uri="{FF2B5EF4-FFF2-40B4-BE49-F238E27FC236}">
                <ns2:creationId id="{8813920C-430B-3234-4CBE-A3267939523E}"/>
              </ns1:ext>
            </ns1:extLst>
          </ns0:cNvPr>
          <ns0:cNvGrpSpPr/>
          <ns0:nvPr/>
        </ns0:nvGrpSpPr>
        <ns0:grpSpPr>
          <ns1:xfrm>
            <ns1:off x="640932" y="1903895"/>
            <ns1:ext cx="1921713" cy="3742978"/>
            <ns1:chOff x="640932" y="1903895"/>
            <ns1:chExt cx="1921713" cy="3742978"/>
          </ns1:xfrm>
        </ns0:grpSpPr>
        <ns0:sp>
          <ns0:nvSpPr>
            <ns0:cNvPr id="41" name="Off-page Connector 9">
              <ns1:extLst>
                <ns1:ext uri="{FF2B5EF4-FFF2-40B4-BE49-F238E27FC236}">
                  <ns2:creationId id="{579E8B31-C28B-B9F8-070D-943247388A6B}"/>
                </ns1:ext>
              </ns1:extLst>
            </ns0:cNvPr>
            <ns0:cNvSpPr/>
            <ns0:nvPr/>
          </ns0:nvSpPr>
          <ns0:spPr>
            <ns1:xfrm>
              <ns1:off x="640932" y="1903895"/>
              <ns1:ext cx="1918800"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systems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data management</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0" name="Freeform 4">
              <ns1:extLst>
                <ns1:ext uri="{FF2B5EF4-FFF2-40B4-BE49-F238E27FC236}">
                  <ns2:creationId id="{775A7557-207F-823B-8E7F-4AA7DB2E6D01}"/>
                </ns1:ext>
              </ns1:extLst>
            </ns0:cNvPr>
            <ns0:cNvSpPr/>
            <ns0:nvPr/>
          </ns0:nvSpPr>
          <ns0:spPr>
            <ns1:xfrm rot="10800000">
              <ns1:off x="643845" y="2130268"/>
              <ns1:ext cx="1918800" cy="298367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2" name="TextBox 41">
              <ns1:extLst>
                <ns1:ext uri="{FF2B5EF4-FFF2-40B4-BE49-F238E27FC236}">
                  <ns2:creationId id="{A01E455A-2DE5-AA6B-952A-5F99CA73916D}"/>
                </ns1:ext>
              </ns1:extLst>
            </ns0:cNvPr>
            <ns0:cNvSpPr txBox="1"/>
            <ns0:nvPr/>
          </ns0:nvSpPr>
          <ns0:spPr>
            <ns1:xfrm>
              <ns1:off x="666366"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IT finance systems </ns1:t>
              </ns1:r>
            </ns1:p>
          </ns0:txBody>
        </ns0:sp>
        <ns0:sp>
          <ns0:nvSpPr>
            <ns0:cNvPr id="56" name="Rectangle: Rounded Corners 55">
              <ns1:extLst>
                <ns1:ext uri="{FF2B5EF4-FFF2-40B4-BE49-F238E27FC236}">
                  <ns2:creationId id="{D39ED94A-B4FD-84A0-6CF0-1C23682FB399}"/>
                </ns1:ext>
              </ns1:extLst>
            </ns0:cNvPr>
            <ns0:cNvSpPr/>
            <ns0:nvPr/>
          </ns0:nvSpPr>
          <ns0:spPr>
            <ns1:xfrm>
              <ns1:off x="644952" y="4986527"/>
              <ns1:ext cx="1908000"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3" name="TextBox 72">
              <ns1:extLst>
                <ns1:ext uri="{FF2B5EF4-FFF2-40B4-BE49-F238E27FC236}">
                  <ns2:creationId id="{78369866-8BC6-33CD-42B1-8C4AEA93FDD2}"/>
                </ns1:ext>
              </ns1:extLst>
            </ns0:cNvPr>
            <ns0:cNvSpPr txBox="1"/>
            <ns0:nvPr/>
          </ns0:nvSpPr>
          <ns0:spPr>
            <ns1:xfrm>
              <ns1:off x="649245" y="5123653"/>
              <ns1:ext cx="1908000" cy="52322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150,000</ns1:t>
              </ns1:r>
              <ns1:r>
                <ns1:rPr lang="tr-TR" sz="2000" b="1" dirty="0">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6" name="Group 25">
            <ns1:extLst>
              <ns1:ext uri="{FF2B5EF4-FFF2-40B4-BE49-F238E27FC236}">
                <ns2:creationId id="{2F0A8551-1260-BA00-CEB9-2F1DFA3AC89D}"/>
              </ns1:ext>
            </ns1:extLst>
          </ns0:cNvPr>
          <ns0:cNvGrpSpPr/>
          <ns0:nvPr/>
        </ns0:nvGrpSpPr>
        <ns0:grpSpPr>
          <ns1:xfrm>
            <ns1:off x="7031443" y="1903894"/>
            <ns1:ext cx="1921948" cy="3647400"/>
            <ns1:chOff x="6973253" y="1903894"/>
            <ns1:chExt cx="1921948" cy="3647400"/>
          </ns1:xfrm>
        </ns0:grpSpPr>
        <ns0:sp>
          <ns0:nvSpPr>
            <ns0:cNvPr id="9" name="Rectangle: Rounded Corners 8">
              <ns1:extLst>
                <ns1:ext uri="{FF2B5EF4-FFF2-40B4-BE49-F238E27FC236}">
                  <ns2:creationId id="{643A6339-EE20-5ED6-6696-7763D8C68FB0}"/>
                </ns1:ext>
              </ns1:extLst>
            </ns0:cNvPr>
            <ns0:cNvSpPr/>
            <ns0:nvPr/>
          </ns0:nvSpPr>
          <ns0:spPr>
            <ns1:xfrm>
              <ns1:off x="6980227" y="5002301"/>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3" name="Off-page Connector 9">
              <ns1:extLst>
                <ns1:ext uri="{FF2B5EF4-FFF2-40B4-BE49-F238E27FC236}">
                  <ns2:creationId id="{A01973A7-1FA4-0C98-249C-23CD8984ED1A}"/>
                </ns1:ext>
              </ns1:extLst>
            </ns0:cNvPr>
            <ns0:cNvSpPr/>
            <ns0:nvPr/>
          </ns0:nvSpPr>
          <ns0:spPr>
            <ns1:xfrm>
              <ns1:off x="6974827" y="1903894"/>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54" name="TextBox 53">
              <ns1:extLst>
                <ns1:ext uri="{FF2B5EF4-FFF2-40B4-BE49-F238E27FC236}">
                  <ns2:creationId id="{69CD4A24-0FC5-F6C8-0A71-820A70E43CB1}"/>
                </ns1:ext>
              </ns1:extLst>
            </ns0:cNvPr>
            <ns0:cNvSpPr txBox="1"/>
            <ns0:nvPr/>
          </ns0:nvSpPr>
          <ns0:spPr>
            <ns1:xfrm>
              <ns1:off x="6974314" y="2130171"/>
              <ns1:ext cx="1919827"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Coding invoice processes</ns1:t>
              </ns1:r>
            </ns1:p>
          </ns0:txBody>
        </ns0:sp>
        <ns0:sp>
          <ns0:nvSpPr>
            <ns0:cNvPr id="4" name="Freeform 50">
              <ns1:extLst>
                <ns1:ext uri="{FF2B5EF4-FFF2-40B4-BE49-F238E27FC236}">
                  <ns2:creationId id="{9F9B2520-FD51-DC24-704C-0BB7BDAC0376}"/>
                </ns1:ext>
              </ns1:extLst>
            </ns0:cNvPr>
            <ns0:cNvSpPr/>
            <ns0:nvPr/>
          </ns0:nvSpPr>
          <ns0:spPr>
            <ns1:xfrm rot="10800000">
              <ns1:off x="6974827" y="2135924"/>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6" name="TextBox 5">
              <ns1:extLst>
                <ns1:ext uri="{FF2B5EF4-FFF2-40B4-BE49-F238E27FC236}">
                  <ns2:creationId id="{17F0DF48-C88F-66C2-241D-A456E4C5498F}"/>
                </ns1:ext>
              </ns1:extLst>
            </ns0:cNvPr>
            <ns0:cNvSpPr txBox="1"/>
            <ns0:nvPr/>
          </ns0:nvSpPr>
          <ns0:spPr>
            <ns1:xfrm>
              <ns1:off x="6973253" y="5113482"/>
              <ns1:ext cx="1921948"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22,685</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27" name="Group 26">
            <ns1:extLst>
              <ns1:ext uri="{FF2B5EF4-FFF2-40B4-BE49-F238E27FC236}">
                <ns2:creationId id="{9DEFFE14-7335-325C-3227-F53DD0F4C1A8}"/>
              </ns1:ext>
            </ns1:extLst>
          </ns0:cNvPr>
          <ns0:cNvGrpSpPr/>
          <ns0:nvPr/>
        </ns0:nvGrpSpPr>
        <ns0:grpSpPr>
          <ns1:xfrm>
            <ns1:off x="9080384" y="1886908"/>
            <ns1:ext cx="2094684" cy="3666283"/>
            <ns1:chOff x="9097010" y="1886908"/>
            <ns1:chExt cx="2094684" cy="3666283"/>
          </ns1:xfrm>
        </ns0:grpSpPr>
        <ns0:sp>
          <ns0:nvSpPr>
            <ns0:cNvPr id="10" name="Rectangle: Rounded Corners 9">
              <ns1:extLst>
                <ns1:ext uri="{FF2B5EF4-FFF2-40B4-BE49-F238E27FC236}">
                  <ns2:creationId id="{01805B4A-2C0D-368E-E75D-FC2CDC15A66B}"/>
                </ns1:ext>
              </ns1:extLst>
            </ns0:cNvPr>
            <ns0:cNvSpPr/>
            <ns0:nvPr/>
          </ns0:nvSpPr>
          <ns0:spPr>
            <ns1:xfrm>
              <ns1:off x="9189787" y="5004198"/>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184952" y="1886908"/>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Limited self-service capabilities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automation</ns1:t>
              </ns1:r>
            </ns1:p>
          </ns0:txBody>
        </ns0:sp>
        <ns0:sp>
          <ns0:nvSpPr>
            <ns0:cNvPr id="12" name="TextBox 11">
              <ns1:extLst>
                <ns1:ext uri="{FF2B5EF4-FFF2-40B4-BE49-F238E27FC236}">
                  <ns2:creationId id="{7A466DEC-9423-B95B-0DAB-B91A852EC795}"/>
                </ns1:ext>
              </ns1:extLst>
            </ns0:cNvPr>
            <ns0:cNvSpPr txBox="1"/>
            <ns0:nvPr/>
          </ns0:nvSpPr>
          <ns0:spPr>
            <ns1:xfrm>
              <ns1:off x="9097010" y="2089349"/>
              <ns1:ext cx="209468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Management of supplier and purchase invoices</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4" name="Freeform 50">
              <ns1:extLst>
                <ns1:ext uri="{FF2B5EF4-FFF2-40B4-BE49-F238E27FC236}">
                  <ns2:creationId id="{37A97CCD-C015-E1E9-40B7-A97B59A03B2B}"/>
                </ns1:ext>
              </ns1:extLst>
            </ns0:cNvPr>
            <ns0:cNvSpPr/>
            <ns0:nvPr/>
          </ns0:nvSpPr>
          <ns0:spPr>
            <ns1:xfrm rot="10800000">
              <ns1:off x="9184952" y="2134927"/>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16" name="TextBox 15">
              <ns1:extLst>
                <ns1:ext uri="{FF2B5EF4-FFF2-40B4-BE49-F238E27FC236}">
                  <ns2:creationId id="{758C2988-077F-715B-4765-2E7B0D4C1F34}"/>
                </ns1:ext>
              </ns1:extLst>
            </ns0:cNvPr>
            <ns0:cNvSpPr txBox="1"/>
            <ns0:nvPr/>
          </ns0:nvSpPr>
          <ns0:spPr>
            <ns1:xfrm>
              <ns1:off x="9197865" y="5114320"/>
              <ns1:ext cx="1892974"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90,741</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8" name="TextBox 19">
            <ns1:extLst>
              <ns1:ext uri="{FF2B5EF4-FFF2-40B4-BE49-F238E27FC236}">
                <ns2:creationId id="{81A8D7B0-D94B-EF3E-9105-A22FB7B2395B}"/>
              </ns1:ext>
            </ns1:extLst>
          </ns0:cNvPr>
          <ns0:cNvSpPr txBox="1"/>
          <ns0:nvPr/>
        </ns0:nvSpPr>
        <ns0:spPr>
          <ns1:xfrm>
            <ns1:off x="664160" y="1091354"/>
            <ns1:ext cx="10364338" cy="461665"/>
          </ns1:xfrm>
          <ns1:prstGeom prst="rect">
            <ns1:avLst/>
          </ns1:prstGeom>
          <ns1:noFill/>
        </ns0:spPr>
        <ns0:txBody>
          <ns1:bodyPr wrap="square" rtlCol="0">
            <ns1:spAutoFit/>
          </ns1:bodyPr>
          <ns1:lstStyle>
            <ns1:defPPr>
              <ns1:defRPr lang="en-US"/>
            </ns1:defPPr>
            <ns1:lvl1pPr>
              <ns1:defRPr sz="1200">
                <ns1:solidFill>
                  <ns1:srgbClr val="25252C"/>
                </ns1:solidFill>
                <ns1:highlight>
                  <ns1:srgbClr val="FFFFFF"/>
                </ns1:highlight>
                <ns1:latin typeface="+mj-lt"/>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dirty="0"/>
              <ns1:t>Detailed below are the potential total estimated costs of your processes, for example, if it is taking your team five hours a week to produce business reports or manage queries, the below figures highlight the total current process cost to your business</ns1:t>
            </ns1:r>
          </ns1:p>
        </ns0:txBody>
      </ns0:sp>
      <ns0:sp>
        <ns0:nvSpPr>
          <ns0:cNvPr id="18" name="Title 2">
            <ns1:extLst>
              <ns1:ext uri="{FF2B5EF4-FFF2-40B4-BE49-F238E27FC236}">
                <ns2:creationId id="{FBCE3BA3-008D-2E32-F249-6FBC3346143D}"/>
              </ns1:ext>
            </ns1:extLst>
          </ns0:cNvPr>
          <ns0:cNvSpPr>
            <ns1:spLocks noGrp="1"/>
          </ns0:cNvSpPr>
          <ns0:nvPr>
            <ns0:ph type="title"/>
          </ns0:nvPr>
        </ns0:nvSpPr>
        <ns0:spPr>
          <ns1:xfrm>
            <ns1:off x="706477" y="361493"/>
            <ns1:ext cx="10801349" cy="388773"/>
          </ns1:xfrm>
        </ns0:spPr>
        <ns0:txBody>
          <ns1:bodyPr>
            <ns1:normAutofit/>
          </ns1:bodyPr>
          <ns1:lstStyle/>
          <ns1:p>
            <ns1:r>
              <ns1:rPr lang="en-GB" sz="2800" dirty="0">
                <ns1:ea typeface="Open Sans" panose="020B0606030504020204" pitchFamily="34" charset="0"/>
                <ns1:cs typeface="Open Sans" panose="020B0606030504020204" pitchFamily="34" charset="0"/>
              </ns1:rPr>
              <ns1:t>The estimated cost of your current processes</ns1:t>
            </ns1:r>
            <ns1:endParaRPr lang="en-GB" dirty="0"/>
          </ns1:p>
        </ns0:txBody>
      </ns0:sp>
      <ns0:sp>
        <ns0:nvSpPr>
          <ns0:cNvPr id="19" name="TextBox 73">
            <ns1:extLst>
              <ns1:ext uri="{FF2B5EF4-FFF2-40B4-BE49-F238E27FC236}">
                <ns2:creationId id="{4EAABF42-6115-5986-7567-6F3DA2C04F78}"/>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21" name="TextBox 60">
            <ns1:extLst>
              <ns1:ext uri="{FF2B5EF4-FFF2-40B4-BE49-F238E27FC236}">
                <ns2:creationId id="{07750DA0-0DCB-A34B-F6FA-8DC6DA2B6C17}"/>
              </ns1:ext>
            </ns1:extLst>
          </ns0:cNvPr>
          <ns0:cNvSpPr txBox="1"/>
          <ns0:nvPr/>
        </ns0:nvSpPr>
        <ns0:spPr>
          <ns1:xfrm>
            <ns1:off x="666366" y="4383297"/>
            <ns1:ext cx="1873758"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2" name="TextBox 62">
            <ns1:extLst>
              <ns1:ext uri="{FF2B5EF4-FFF2-40B4-BE49-F238E27FC236}">
                <ns2:creationId id="{AE37B763-409E-3E16-8673-3A8F6FBEAEED}"/>
              </ns1:ext>
            </ns1:extLst>
          </ns0:cNvPr>
          <ns0:cNvSpPr txBox="1"/>
          <ns0:nvPr/>
        </ns0:nvSpPr>
        <ns0:spPr>
          <ns1:xfrm>
            <ns1:off x="2798427" y="4372605"/>
            <ns1:ext cx="1869690"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5" name="TextBox 64">
            <ns1:extLst>
              <ns1:ext uri="{FF2B5EF4-FFF2-40B4-BE49-F238E27FC236}">
                <ns2:creationId id="{3CBA6392-2E9A-AB1E-344B-49EB9FD7E42F}"/>
              </ns1:ext>
            </ns1:extLst>
          </ns0:cNvPr>
          <ns0:cNvSpPr txBox="1"/>
          <ns0:nvPr/>
        </ns0:nvSpPr>
        <ns0:spPr>
          <ns1:xfrm>
            <ns1:off x="4915044" y="436518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8" name="TextBox 7">
            <ns1:extLst>
              <ns1:ext uri="{FF2B5EF4-FFF2-40B4-BE49-F238E27FC236}">
                <ns2:creationId id="{05D784F1-0755-A1B8-39B6-7CBAD8C9C50A}"/>
              </ns1:ext>
            </ns1:extLst>
          </ns0:cNvPr>
          <ns0:cNvSpPr txBox="1"/>
          <ns0:nvPr/>
        </ns0:nvSpPr>
        <ns0:spPr>
          <ns1:xfrm>
            <ns1:off x="7029395" y="436518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9" name="TextBox 14">
            <ns1:extLst>
              <ns1:ext uri="{FF2B5EF4-FFF2-40B4-BE49-F238E27FC236}">
                <ns2:creationId id="{3F93FD11-F4A2-91DF-2E41-5211B6AB87D2}"/>
              </ns1:ext>
            </ns1:extLst>
          </ns0:cNvPr>
          <ns0:cNvSpPr txBox="1"/>
          <ns0:nvPr/>
        </ns0:nvSpPr>
        <ns0:spPr>
          <ns1:xfrm>
            <ns1:off x="9170567"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Tree>
    <ns0:extLst>
      <ns0:ext uri="{BB962C8B-B14F-4D97-AF65-F5344CB8AC3E}">
        <ns3:creationId val="1503669744"/>
      </ns0:ext>
    </ns0:extLst>
  </ns0:cSld>
  <ns0:clrMapOvr>
    <ns1:masterClrMapping/>
  </ns0:clrMapOvr>
</ns0:sld>
</file>

<file path=ppt/slides/slide5.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5</ns1:t>
            </ns1:fld>
            <ns1:endParaRPr lang="en-US"/>
          </ns1:p>
        </ns0:txBody>
      </ns0:sp>
      <ns0:sp>
        <ns0:nvSpPr>
          <ns0:cNvPr id="54" name="TextBox 53">
            <ns1:extLst>
              <ns1:ext uri="{FF2B5EF4-FFF2-40B4-BE49-F238E27FC236}">
                <ns2:creationId id="{69CD4A24-0FC5-F6C8-0A71-820A70E43CB1}"/>
              </ns1:ext>
            </ns1:extLst>
          </ns0:cNvPr>
          <ns0:cNvSpPr txBox="1"/>
          <ns0:nvPr/>
        </ns0:nvSpPr>
        <ns0:spPr>
          <ns1:xfrm>
            <ns1:off x="6855314" y="2075256"/>
            <ns1:ext cx="223132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Customer Invoicing &amp; Finance Workflow</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67" name="TextBox 66">
            <ns1:extLst>
              <ns1:ext uri="{FF2B5EF4-FFF2-40B4-BE49-F238E27FC236}">
                <ns2:creationId id="{66DB37B9-37E7-B851-DABF-B428C6026ADB}"/>
              </ns1:ext>
            </ns1:extLst>
          </ns0:cNvPr>
          <ns0:cNvSpPr txBox="1"/>
          <ns0:nvPr/>
        </ns0:nvSpPr>
        <ns0:spPr>
          <ns1:xfrm>
            <ns1:off x="6952097" y="4521222"/>
            <ns1:ext cx="2424554"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Lack of self-service and poor reporting could be costing you</ns1:t>
            </ns1:r>
          </ns1:p>
        </ns0:txBody>
      </ns0:sp>
      <ns0:grpSp>
        <ns0:nvGrpSpPr>
          <ns0:cNvPr id="7" name="Group 6">
            <ns1:extLst>
              <ns1:ext uri="{FF2B5EF4-FFF2-40B4-BE49-F238E27FC236}">
                <ns2:creationId id="{79F0A832-F1F3-1479-819D-E11524CF6375}"/>
              </ns1:ext>
            </ns1:extLst>
          </ns0:cNvPr>
          <ns0:cNvGrpSpPr/>
          <ns0:nvPr/>
        </ns0:nvGrpSpPr>
        <ns0:grpSpPr>
          <ns1:xfrm>
            <ns1:off x="2773130" y="1903894"/>
            <ns1:ext cx="1918801" cy="3641251"/>
            <ns1:chOff x="2756504" y="1903894"/>
            <ns1:chExt cx="1918801" cy="3641251"/>
          </ns1:xfrm>
        </ns0:grpSpPr>
        <ns0:sp>
          <ns0:nvSpPr>
            <ns0:cNvPr id="45" name="Off-page Connector 9">
              <ns1:extLst>
                <ns1:ext uri="{FF2B5EF4-FFF2-40B4-BE49-F238E27FC236}">
                  <ns2:creationId id="{14F02441-381E-E675-0973-5995D3C09337}"/>
                </ns1:ext>
              </ns1:extLst>
            </ns0:cNvPr>
            <ns0:cNvSpPr/>
            <ns0:nvPr/>
          </ns0:nvSpPr>
          <ns0:spPr>
            <ns1:xfrm>
              <ns1:off x="2756504" y="1903894"/>
              <ns1:ext cx="1918800"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Standardised dashboard and reporting functionality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formatting and drill down ability </ns1:t>
              </ns1:r>
            </ns1:p>
          </ns0:txBody>
        </ns0:sp>
        <ns0:sp>
          <ns0:nvSpPr>
            <ns0:cNvPr id="44" name="Freeform 44">
              <ns1:extLst>
                <ns1:ext uri="{FF2B5EF4-FFF2-40B4-BE49-F238E27FC236}">
                  <ns2:creationId id="{9D6AF1DB-D2A2-3A99-8911-3637D8BF1298}"/>
                </ns1:ext>
              </ns1:extLst>
            </ns0:cNvPr>
            <ns0:cNvSpPr/>
            <ns0:nvPr/>
          </ns0:nvSpPr>
          <ns0:spPr>
            <ns1:xfrm rot="10800000">
              <ns1:off x="2756505" y="2025496"/>
              <ns1:ext cx="1918800" cy="3096761"/>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781183" y="2082013"/>
              <ns1:ext cx="1869443"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Finance query management &amp; reporting</ns1:t>
              </ns1:r>
            </ns1:p>
          </ns0:txBody>
        </ns0:sp>
        <ns0:sp>
          <ns0:nvSpPr>
            <ns0:cNvPr id="57" name="Rectangle: Rounded Corners 56">
              <ns1:extLst>
                <ns1:ext uri="{FF2B5EF4-FFF2-40B4-BE49-F238E27FC236}">
                  <ns2:creationId id="{374261D7-47BE-80C9-627F-3124A46B03B6}"/>
                </ns1:ext>
              </ns1:extLst>
            </ns0:cNvPr>
            <ns0:cNvSpPr/>
            <ns0:nvPr/>
          </ns0:nvSpPr>
          <ns0:spPr>
            <ns1:xfrm>
              <ns1:off x="2761904" y="4999173"/>
              <ns1:ext cx="1908000"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8" name="TextBox 67">
              <ns1:extLst>
                <ns1:ext uri="{FF2B5EF4-FFF2-40B4-BE49-F238E27FC236}">
                  <ns2:creationId id="{C0EA8CB8-D6F8-2002-811C-82D845F0C462}"/>
                </ns1:ext>
              </ns1:extLst>
            </ns0:cNvPr>
            <ns0:cNvSpPr txBox="1"/>
            <ns0:nvPr/>
          </ns0:nvSpPr>
          <ns0:spPr>
            <ns1:xfrm>
              <ns1:off x="2763363" y="5143443"/>
              <ns1:ext cx="1905083"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59,453</ns1:t>
              </ns1:r>
              <ns1:r>
                <ns1:rPr lang="en-GB" sz="20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7" name="Group 16">
            <ns1:extLst>
              <ns1:ext uri="{FF2B5EF4-FFF2-40B4-BE49-F238E27FC236}">
                <ns2:creationId id="{9C36B47D-43D9-185A-98CD-D65837B25AAE}"/>
              </ns1:ext>
            </ns1:extLst>
          </ns0:cNvPr>
          <ns0:cNvGrpSpPr/>
          <ns0:nvPr/>
        </ns0:nvGrpSpPr>
        <ns0:grpSpPr>
          <ns1:xfrm>
            <ns1:off x="4912447" y="1590252"/>
            <ns1:ext cx="1918801" cy="3957914"/>
            <ns1:chOff x="4870882" y="1590252"/>
            <ns1:chExt cx="1918801" cy="3957914"/>
          </ns1:xfrm>
        </ns0:grpSpPr>
        <ns0:sp>
          <ns0:nvSpPr>
            <ns0:cNvPr id="59" name="Rectangle: Rounded Corners 58">
              <ns1:extLst>
                <ns1:ext uri="{FF2B5EF4-FFF2-40B4-BE49-F238E27FC236}">
                  <ns2:creationId id="{483145D9-A5D5-4A29-9000-3FD97569E5F5}"/>
                </ns1:ext>
              </ns1:extLst>
            </ns0:cNvPr>
            <ns0:cNvSpPr/>
            <ns0:nvPr/>
          </ns0:nvSpPr>
          <ns0:spPr>
            <ns1:xfrm>
              <ns1:off x="4876282" y="4999173"/>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0882" y="1903894"/>
              <ns1:ext cx="1918800"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0:txBody>
        </ns0:sp>
        <ns0:sp>
          <ns0:nvSpPr>
            <ns0:cNvPr id="48" name="Freeform 50">
              <ns1:extLst>
                <ns1:ext uri="{FF2B5EF4-FFF2-40B4-BE49-F238E27FC236}">
                  <ns2:creationId id="{13C7AA69-72E1-AD20-DD7E-436E6E31F470}"/>
                </ns1:ext>
              </ns1:extLst>
            </ns0:cNvPr>
            <ns0:cNvSpPr/>
            <ns0:nvPr/>
          </ns0:nvSpPr>
          <ns0:spPr>
            <ns1:xfrm rot="10800000">
              <ns1:off x="4870883" y="2122536"/>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3123" y="1590252"/>
              <ns1:ext cx="1914319" cy="1323439"/>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Debt collection administration processes</ns1:t>
              </ns1:r>
            </ns1:p>
          </ns0:txBody>
        </ns0:sp>
        <ns0:sp>
          <ns0:nvSpPr>
            <ns0:cNvPr id="69" name="TextBox 68">
              <ns1:extLst>
                <ns1:ext uri="{FF2B5EF4-FFF2-40B4-BE49-F238E27FC236}">
                  <ns2:creationId id="{3C634A47-D927-FE8D-6324-130A75E52781}"/>
                </ns1:ext>
              </ns1:extLst>
            </ns0:cNvPr>
            <ns0:cNvSpPr txBox="1"/>
            <ns0:nvPr/>
          </ns0:nvSpPr>
          <ns0:spPr>
            <ns1:xfrm>
              <ns1:off x="4884646" y="5118034"/>
              <ns1:ext cx="1891272"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25,153</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71" name="Rectangle 70">
            <ns1:extLst>
              <ns1:ext uri="{FF2B5EF4-FFF2-40B4-BE49-F238E27FC236}">
                <ns2:creationId id="{64A6E194-9E68-2DD5-DD40-F6B630830462}"/>
              </ns1:ext>
            </ns1:extLst>
          </ns0:cNvPr>
          <ns0:cNvSpPr/>
          <ns0:nvPr/>
        </ns0:nvSpPr>
        <ns0:spPr>
          <ns1:xfrm>
            <ns1:off x="664160" y="5880683"/>
            <ns1:ext cx="1044265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78699" y="5904972"/>
            <ns1:ext cx="10411181" cy="461665"/>
          </ns1:xfrm>
          <ns1:prstGeom prst="rect">
            <ns1:avLst/>
          </ns1:prstGeom>
          <ns1:noFill/>
        </ns0:spPr>
        <ns0:txBody>
          <ns1:bodyPr wrap="square" rtlCol="0">
            <ns1:spAutoFit/>
          </ns1:bodyPr>
          <ns1:lstStyle/>
          <ns1:p>
            <ns1:pPr algn="ct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Your</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current</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estimated</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process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costs</ns1:t>
            </ns1:r>
            <ns1:r>
              <ns1:rPr lang="tr-TR"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are</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24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b="1"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760,363</ns1:t>
            </ns1: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annual</ns1:t>
            </ns1:r>
            <ns1:r>
              <ns1:rPr lang="tr-TR" sz="24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ly</ns1:t>
            </ns1:r>
            <ns1:endPara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grpSp>
        <ns0:nvGrpSpPr>
          <ns0:cNvPr id="8" name="Group 7">
            <ns1:extLst>
              <ns1:ext uri="{FF2B5EF4-FFF2-40B4-BE49-F238E27FC236}">
                <ns2:creationId id="{FF786152-FEAF-A170-B663-448B52CE968F}"/>
              </ns1:ext>
            </ns1:extLst>
          </ns0:cNvPr>
          <ns0:cNvGrpSpPr/>
          <ns0:nvPr/>
        </ns0:nvGrpSpPr>
        <ns0:grpSpPr>
          <ns1:xfrm>
            <ns1:off x="644200" y="1903895"/>
            <ns1:ext cx="1918800" cy="3641250"/>
            <ns1:chOff x="644200" y="1903895"/>
            <ns1:chExt cx="1918800" cy="3641250"/>
          </ns1:xfrm>
        </ns0:grpSpPr>
        <ns0:sp>
          <ns0:nvSpPr>
            <ns0:cNvPr id="41" name="Off-page Connector 9">
              <ns1:extLst>
                <ns1:ext uri="{FF2B5EF4-FFF2-40B4-BE49-F238E27FC236}">
                  <ns2:creationId id="{579E8B31-C28B-B9F8-070D-943247388A6B}"/>
                </ns1:ext>
              </ns1:extLst>
            </ns0:cNvPr>
            <ns0:cNvSpPr/>
            <ns0:nvPr/>
          </ns0:nvSpPr>
          <ns0:spPr>
            <ns1:xfrm>
              <ns1:off x="644200" y="1903895"/>
              <ns1:ext cx="1918800"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Ineffective authorisation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Uncontrolled spend</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0" name="Freeform 4">
              <ns1:extLst>
                <ns1:ext uri="{FF2B5EF4-FFF2-40B4-BE49-F238E27FC236}">
                  <ns2:creationId id="{775A7557-207F-823B-8E7F-4AA7DB2E6D01}"/>
                </ns1:ext>
              </ns1:extLst>
            </ns0:cNvPr>
            <ns0:cNvSpPr/>
            <ns0:nvPr/>
          </ns0:nvSpPr>
          <ns0:spPr>
            <ns1:xfrm rot="10800000">
              <ns1:off x="644200" y="2072848"/>
              <ns1:ext cx="1918800" cy="304109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dirty="0"/>
            </ns1:p>
          </ns0:txBody>
        </ns0:sp>
        <ns0:sp>
          <ns0:nvSpPr>
            <ns0:cNvPr id="42" name="TextBox 41">
              <ns1:extLst>
                <ns1:ext uri="{FF2B5EF4-FFF2-40B4-BE49-F238E27FC236}">
                  <ns2:creationId id="{A01E455A-2DE5-AA6B-952A-5F99CA73916D}"/>
                </ns1:ext>
              </ns1:extLst>
            </ns0:cNvPr>
            <ns0:cNvSpPr txBox="1"/>
            <ns0:nvPr/>
          </ns0:nvSpPr>
          <ns0:spPr>
            <ns1:xfrm>
              <ns1:off x="666721"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Managing spend leakage </ns1:t>
              </ns1:r>
            </ns1:p>
          </ns0:txBody>
        </ns0:sp>
        <ns0:sp>
          <ns0:nvSpPr>
            <ns0:cNvPr id="56" name="Rectangle: Rounded Corners 55">
              <ns1:extLst>
                <ns1:ext uri="{FF2B5EF4-FFF2-40B4-BE49-F238E27FC236}">
                  <ns2:creationId id="{D39ED94A-B4FD-84A0-6CF0-1C23682FB399}"/>
                </ns1:ext>
              </ns1:extLst>
            </ns0:cNvPr>
            <ns0:cNvSpPr/>
            <ns0:nvPr/>
          </ns0:nvSpPr>
          <ns0:spPr>
            <ns1:xfrm>
              <ns1:off x="649600" y="4986527"/>
              <ns1:ext cx="1908000"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3" name="TextBox 72">
              <ns1:extLst>
                <ns1:ext uri="{FF2B5EF4-FFF2-40B4-BE49-F238E27FC236}">
                  <ns2:creationId id="{78369866-8BC6-33CD-42B1-8C4AEA93FDD2}"/>
                </ns1:ext>
              </ns1:extLst>
            </ns0:cNvPr>
            <ns0:cNvSpPr txBox="1"/>
            <ns0:nvPr/>
          </ns0:nvSpPr>
          <ns0:spPr>
            <ns1:xfrm>
              <ns1:off x="651059" y="5140279"/>
              <ns1:ext cx="1905083"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10,500</ns1:t>
              </ns1:r>
              <ns1:r>
                <ns1:rPr lang="en-GB" sz="20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8" name="Group 17">
            <ns1:extLst>
              <ns1:ext uri="{FF2B5EF4-FFF2-40B4-BE49-F238E27FC236}">
                <ns2:creationId id="{19ED103D-2B59-253D-574C-3CF94ADF0C56}"/>
              </ns1:ext>
            </ns1:extLst>
          </ns0:cNvPr>
          <ns0:cNvGrpSpPr/>
          <ns0:nvPr/>
        </ns0:nvGrpSpPr>
        <ns0:grpSpPr>
          <ns1:xfrm>
            <ns1:off x="7043253" y="1895581"/>
            <ns1:ext cx="1921948" cy="3659649"/>
            <ns1:chOff x="6973186" y="1903894"/>
            <ns1:chExt cx="1921948" cy="3659649"/>
          </ns1:xfrm>
        </ns0:grpSpPr>
        <ns0:sp>
          <ns0:nvSpPr>
            <ns0:cNvPr id="9" name="Rectangle: Rounded Corners 8">
              <ns1:extLst>
                <ns1:ext uri="{FF2B5EF4-FFF2-40B4-BE49-F238E27FC236}">
                  <ns2:creationId id="{643A6339-EE20-5ED6-6696-7763D8C68FB0}"/>
                </ns1:ext>
              </ns1:extLst>
            </ns0:cNvPr>
            <ns0:cNvSpPr/>
            <ns0:nvPr/>
          </ns0:nvSpPr>
          <ns0:spPr>
            <ns1:xfrm>
              <ns1:off x="6980160" y="5014550"/>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3" name="Off-page Connector 9">
              <ns1:extLst>
                <ns1:ext uri="{FF2B5EF4-FFF2-40B4-BE49-F238E27FC236}">
                  <ns2:creationId id="{A01973A7-1FA4-0C98-249C-23CD8984ED1A}"/>
                </ns1:ext>
              </ns1:extLst>
            </ns0:cNvPr>
            <ns0:cNvSpPr/>
            <ns0:nvPr/>
          </ns0:nvSpPr>
          <ns0:spPr>
            <ns1:xfrm>
              <ns1:off x="6974760" y="1903894"/>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processes due to poorly configured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automation</ns1:t>
              </ns1:r>
            </ns1:p>
          </ns0:txBody>
        </ns0:sp>
        <ns0:sp>
          <ns0:nvSpPr>
            <ns0:cNvPr id="4" name="Freeform 50">
              <ns1:extLst>
                <ns1:ext uri="{FF2B5EF4-FFF2-40B4-BE49-F238E27FC236}">
                  <ns2:creationId id="{9F9B2520-FD51-DC24-704C-0BB7BDAC0376}"/>
                </ns1:ext>
              </ns1:extLst>
            </ns0:cNvPr>
            <ns0:cNvSpPr/>
            <ns0:nvPr/>
          </ns0:nvSpPr>
          <ns0:spPr>
            <ns1:xfrm rot="10800000">
              <ns1:off x="6974760" y="2133070"/>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6" name="TextBox 5">
              <ns1:extLst>
                <ns1:ext uri="{FF2B5EF4-FFF2-40B4-BE49-F238E27FC236}">
                  <ns2:creationId id="{17F0DF48-C88F-66C2-241D-A456E4C5498F}"/>
                </ns1:ext>
              </ns1:extLst>
            </ns0:cNvPr>
            <ns0:cNvSpPr txBox="1"/>
            <ns0:nvPr/>
          </ns0:nvSpPr>
          <ns0:spPr>
            <ns1:xfrm>
              <ns1:off x="6973186" y="5136881"/>
              <ns1:ext cx="1921948"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2,831</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grpSp>
        <ns0:nvGrpSpPr>
          <ns0:cNvPr id="19" name="Group 18">
            <ns1:extLst>
              <ns1:ext uri="{FF2B5EF4-FFF2-40B4-BE49-F238E27FC236}">
                <ns2:creationId id="{70CEE381-477C-8434-1941-80B81EAE7B48}"/>
              </ns1:ext>
            </ns1:extLst>
          </ns0:cNvPr>
          <ns0:cNvGrpSpPr/>
          <ns0:nvPr/>
        </ns0:nvGrpSpPr>
        <ns0:grpSpPr>
          <ns1:xfrm>
            <ns1:off x="9078326" y="1881333"/>
            <ns1:ext cx="2094684" cy="3659649"/>
            <ns1:chOff x="9011822" y="1889646"/>
            <ns1:chExt cx="2094684" cy="3659649"/>
          </ns1:xfrm>
        </ns0:grpSpPr>
        <ns0:sp>
          <ns0:nvSpPr>
            <ns0:cNvPr id="10" name="Rectangle: Rounded Corners 9">
              <ns1:extLst>
                <ns1:ext uri="{FF2B5EF4-FFF2-40B4-BE49-F238E27FC236}">
                  <ns2:creationId id="{01805B4A-2C0D-368E-E75D-FC2CDC15A66B}"/>
                </ns1:ext>
              </ns1:extLst>
            </ns0:cNvPr>
            <ns0:cNvSpPr/>
            <ns0:nvPr/>
          </ns0:nvSpPr>
          <ns0:spPr>
            <ns1:xfrm>
              <ns1:off x="9105164" y="5000302"/>
              <ns1:ext cx="190800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099764" y="1889646"/>
              <ns1:ext cx="1918800"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12" name="TextBox 11">
              <ns1:extLst>
                <ns1:ext uri="{FF2B5EF4-FFF2-40B4-BE49-F238E27FC236}">
                  <ns2:creationId id="{7A466DEC-9423-B95B-0DAB-B91A852EC795}"/>
                </ns1:ext>
              </ns1:extLst>
            </ns0:cNvPr>
            <ns0:cNvSpPr txBox="1"/>
            <ns0:nvPr/>
          </ns0:nvSpPr>
          <ns0:spPr>
            <ns1:xfrm>
              <ns1:off x="9011822" y="2082316"/>
              <ns1:ext cx="2094684"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Online expense management</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4" name="Freeform 50">
              <ns1:extLst>
                <ns1:ext uri="{FF2B5EF4-FFF2-40B4-BE49-F238E27FC236}">
                  <ns2:creationId id="{37A97CCD-C015-E1E9-40B7-A97B59A03B2B}"/>
                </ns1:ext>
              </ns1:extLst>
            </ns0:cNvPr>
            <ns0:cNvSpPr/>
            <ns0:nvPr/>
          </ns0:nvSpPr>
          <ns0:spPr>
            <ns1:xfrm rot="10800000">
              <ns1:off x="9099764" y="2127135"/>
              <ns1:ext cx="1918800"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16" name="TextBox 15">
              <ns1:extLst>
                <ns1:ext uri="{FF2B5EF4-FFF2-40B4-BE49-F238E27FC236}">
                  <ns2:creationId id="{758C2988-077F-715B-4765-2E7B0D4C1F34}"/>
                </ns1:ext>
              </ns1:extLst>
            </ns0:cNvPr>
            <ns0:cNvSpPr txBox="1"/>
            <ns0:nvPr/>
          </ns0:nvSpPr>
          <ns0:spPr>
            <ns1:xfrm>
              <ns1:off x="9112677" y="5122633"/>
              <ns1:ext cx="1892974" cy="400110"/>
            </ns1:xfrm>
            <ns1:prstGeom prst="rect">
              <ns1:avLst/>
            </ns1:prstGeom>
            <ns1:noFill/>
          </ns0:spPr>
          <ns0:txBody>
            <ns1:bodyPr wrap="square" rtlCol="0">
              <ns1:spAutoFit/>
            </ns1:bodyPr>
            <ns1:lstStyle/>
            <ns1:p>
              <ns1:pPr algn="ctr"/>
              <ns1:r>
                <ns1:rPr lang="en-GB" sz="2000" b="1" dirty="0">
                  <ns1:latin typeface="Open Sans" panose="020B0606030504020204" pitchFamily="34" charset="0"/>
                  <ns1:ea typeface="Open Sans" panose="020B0606030504020204" pitchFamily="34" charset="0"/>
                  <ns1:cs typeface="Open Sans" panose="020B0606030504020204" pitchFamily="34" charset="0"/>
                </ns1:rPr>
                <ns1:t>£</ns1:t>
              </ns1:r>
              <ns1:r>
                <ns1:rPr lang="tr-TR" sz="2000" b="1" dirty="0" err="1">
                  <ns1:latin typeface="Open Sans" panose="020B0606030504020204" pitchFamily="34" charset="0"/>
                  <ns1:ea typeface="Open Sans" panose="020B0606030504020204" pitchFamily="34" charset="0"/>
                  <ns1:cs typeface="Open Sans" panose="020B0606030504020204" pitchFamily="34" charset="0"/>
                </ns1:rPr>
                <ns1:t>350,000</ns1:t>
              </ns1:r>
              <ns1:r>
                <ns1:rPr lang="en-GB" sz="20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800" dirty="0">
                  <ns1:latin typeface="Open Sans" panose="020B0606030504020204" pitchFamily="34" charset="0"/>
                  <ns1:ea typeface="Open Sans" panose="020B0606030504020204" pitchFamily="34" charset="0"/>
                  <ns1:cs typeface="Open Sans" panose="020B0606030504020204" pitchFamily="34" charset="0"/>
                </ns1:rPr>
                <ns1:t>annually</ns1:t>
              </ns1:r>
            </ns1:p>
          </ns0:txBody>
        </ns0:sp>
      </ns0:grpSp>
      <ns0:sp>
        <ns0:nvSpPr>
          <ns0:cNvPr id="22" name="TextBox 19">
            <ns1:extLst>
              <ns1:ext uri="{FF2B5EF4-FFF2-40B4-BE49-F238E27FC236}">
                <ns2:creationId id="{D8F7451D-A751-0E2A-B63C-6261BD87094A}"/>
              </ns1:ext>
            </ns1:extLst>
          </ns0:cNvPr>
          <ns0:cNvSpPr txBox="1"/>
          <ns0:nvPr/>
        </ns0:nvSpPr>
        <ns0:spPr>
          <ns1:xfrm>
            <ns1:off x="664160" y="1082022"/>
            <ns1:ext cx="10364338" cy="461665"/>
          </ns1:xfrm>
          <ns1:prstGeom prst="rect">
            <ns1:avLst/>
          </ns1:prstGeom>
          <ns1:noFill/>
        </ns0:spPr>
        <ns0:txBody>
          <ns1:bodyPr wrap="square" rtlCol="0">
            <ns1:spAutoFit/>
          </ns1:bodyPr>
          <ns1:lstStyle>
            <ns1:defPPr>
              <ns1:defRPr lang="en-US"/>
            </ns1:defPPr>
            <ns1:lvl1pPr>
              <ns1:defRPr sz="1200">
                <ns1:solidFill>
                  <ns1:srgbClr val="25252C"/>
                </ns1:solidFill>
                <ns1:highlight>
                  <ns1:srgbClr val="FFFFFF"/>
                </ns1:highlight>
                <ns1:latin typeface="+mj-lt"/>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dirty="0"/>
              <ns1:t>Detailed below are the potential total estimated costs of your processes, for example, if it is taking your team five hours a week to produce business reports or manage queries, the below figures highlight the total current process cost to your business</ns1:t>
            </ns1:r>
          </ns1:p>
        </ns0:txBody>
      </ns0:sp>
      <ns0:sp>
        <ns0:nvSpPr>
          <ns0:cNvPr id="23" name="Title 2">
            <ns1:extLst>
              <ns1:ext uri="{FF2B5EF4-FFF2-40B4-BE49-F238E27FC236}">
                <ns2:creationId id="{06FB28EA-CF45-D938-2C6C-AB3737DC595B}"/>
              </ns1:ext>
            </ns1:extLst>
          </ns0:cNvPr>
          <ns0:cNvSpPr>
            <ns1:spLocks noGrp="1"/>
          </ns0:cNvSpPr>
          <ns0:nvPr>
            <ns0:ph type="title"/>
          </ns0:nvPr>
        </ns0:nvSpPr>
        <ns0:spPr>
          <ns1:xfrm>
            <ns1:off x="706477" y="361493"/>
            <ns1:ext cx="10801349" cy="388773"/>
          </ns1:xfrm>
        </ns0:spPr>
        <ns0:txBody>
          <ns1:bodyPr>
            <ns1:normAutofit/>
          </ns1:bodyPr>
          <ns1:lstStyle/>
          <ns1:p>
            <ns1:r>
              <ns1:rPr lang="en-GB" sz="2800" dirty="0">
                <ns1:ea typeface="Open Sans" panose="020B0606030504020204" pitchFamily="34" charset="0"/>
                <ns1:cs typeface="Open Sans" panose="020B0606030504020204" pitchFamily="34" charset="0"/>
              </ns1:rPr>
              <ns1:t>The estimated cost of your current processes</ns1:t>
            </ns1:r>
            <ns1:endParaRPr lang="en-GB" dirty="0"/>
          </ns1:p>
        </ns0:txBody>
      </ns0:sp>
      <ns0:sp>
        <ns0:nvSpPr>
          <ns0:cNvPr id="24" name="TextBox 73">
            <ns1:extLst>
              <ns1:ext uri="{FF2B5EF4-FFF2-40B4-BE49-F238E27FC236}">
                <ns2:creationId id="{023FDFFD-3710-7D11-DACA-ADAF9792D0F1}"/>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25" name="TextBox 14">
            <ns1:extLst>
              <ns1:ext uri="{FF2B5EF4-FFF2-40B4-BE49-F238E27FC236}">
                <ns2:creationId id="{776566EC-7FAE-B3B2-F743-27C1415EA5F3}"/>
              </ns1:ext>
            </ns1:extLst>
          </ns0:cNvPr>
          <ns0:cNvSpPr txBox="1"/>
          <ns0:nvPr/>
        </ns0:nvSpPr>
        <ns0:spPr>
          <ns1:xfrm>
            <ns1:off x="9170567"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6" name="TextBox 60">
            <ns1:extLst>
              <ns1:ext uri="{FF2B5EF4-FFF2-40B4-BE49-F238E27FC236}">
                <ns2:creationId id="{F4BCE3FB-686F-0FD6-E194-F2A1CAE44085}"/>
              </ns1:ext>
            </ns1:extLst>
          </ns0:cNvPr>
          <ns0:cNvSpPr txBox="1"/>
          <ns0:nvPr/>
        </ns0:nvSpPr>
        <ns0:spPr>
          <ns1:xfrm>
            <ns1:off x="666366" y="4383297"/>
            <ns1:ext cx="1873758"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7" name="TextBox 62">
            <ns1:extLst>
              <ns1:ext uri="{FF2B5EF4-FFF2-40B4-BE49-F238E27FC236}">
                <ns2:creationId id="{7915F732-B2E2-C023-BD1C-AE94F5F5C002}"/>
              </ns1:ext>
            </ns1:extLst>
          </ns0:cNvPr>
          <ns0:cNvSpPr txBox="1"/>
          <ns0:nvPr/>
        </ns0:nvSpPr>
        <ns0:spPr>
          <ns1:xfrm>
            <ns1:off x="2798427" y="4372605"/>
            <ns1:ext cx="1869690"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8" name="TextBox 64">
            <ns1:extLst>
              <ns1:ext uri="{FF2B5EF4-FFF2-40B4-BE49-F238E27FC236}">
                <ns2:creationId id="{AD7BA928-6A54-180F-86DF-3C69E0DD5A14}"/>
              </ns1:ext>
            </ns1:extLst>
          </ns0:cNvPr>
          <ns0:cNvSpPr txBox="1"/>
          <ns0:nvPr/>
        </ns0:nvSpPr>
        <ns0:spPr>
          <ns1:xfrm>
            <ns1:off x="4915044" y="436518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
        <ns0:nvSpPr>
          <ns0:cNvPr id="29" name="TextBox 7">
            <ns1:extLst>
              <ns1:ext uri="{FF2B5EF4-FFF2-40B4-BE49-F238E27FC236}">
                <ns2:creationId id="{115788F9-ECB9-54C0-C5DE-84D60A18127D}"/>
              </ns1:ext>
            </ns1:extLst>
          </ns0:cNvPr>
          <ns0:cNvSpPr txBox="1"/>
          <ns0:nvPr/>
        </ns0:nvSpPr>
        <ns0:spPr>
          <ns1:xfrm>
            <ns1:off x="7029395" y="436518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processes could be costing you</ns1:t>
            </ns1:r>
          </ns1:p>
        </ns0:txBody>
      </ns0:sp>
    </ns0:spTree>
    <ns0:extLst>
      <ns0:ext uri="{BB962C8B-B14F-4D97-AF65-F5344CB8AC3E}">
        <ns3:creationId val="653904327"/>
      </ns0:ext>
    </ns0:extLst>
  </ns0:cSld>
  <ns0:clrMapOvr>
    <ns1:masterClrMapping/>
  </ns0:clrMapOvr>
</ns0:sld>
</file>

<file path=ppt/slides/slide6.xml><?xml version="1.0" encoding="utf-8"?>
<ns0:sld xmlns:ns0="http://schemas.openxmlformats.org/presentationml/2006/main" xmlns:ns1="http://schemas.openxmlformats.org/drawingml/2006/main" xmlns:ns2="http://schemas.microsoft.com/office/drawing/2014/main" xmlns:ns3="http://schemas.microsoft.com/office/powerpoint/2010/main" xmlns:ns4="http://schemas.openxmlformats.org/drawingml/2006/chart" xmlns:ns5="http://schemas.openxmlformats.org/officeDocument/2006/relationships">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6</ns1:t>
            </ns1:fld>
            <ns1:endParaRPr lang="en-US"/>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5" name="Text Placeholder 3">
            <ns1:extLst>
              <ns1:ext uri="{FF2B5EF4-FFF2-40B4-BE49-F238E27FC236}">
                <ns2:creationId id="{7F81EBE2-7AFB-D001-79A4-902951872C31}"/>
              </ns1:ext>
            </ns1:extLst>
          </ns0:cNvPr>
          <ns0:cNvSpPr txBox="1">
            <ns1:spLocks/>
          </ns0:cNvSpPr>
          <ns0:nvPr/>
        </ns0:nvSpPr>
        <ns0:spPr>
          <ns1:xfrm>
            <ns1:off x="1409838" y="3311277"/>
            <ns1:ext cx="3544235" cy="647919"/>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algn="ctr">
              <ns1:spcAft>
                <ns1:spcPts val="800"/>
              </ns1:spcAft>
              <ns1:buFont typeface="Arial" panose="020B0604020202020204" pitchFamily="34" charset="0"/>
              <ns1:buNone/>
            </ns1:pPr>
            <ns1:r>
              <ns1:rPr lang="tr-TR" sz="3600" dirty="0">
                <ns1:solidFill>
                  <ns1:srgbClr val="FF5A1F"/>
                </ns1:solidFill>
                <ns1:latin typeface="+mj-lt"/>
                <ns1:ea typeface="Open Sans"/>
                <ns1:cs typeface="Open Sans"/>
              </ns1:rPr>
              <ns1:t>£ </ns1:t>
            </ns1:r>
            <ns1:r>
              <ns1:rPr lang="tr-TR" sz="3600" dirty="0" err="1">
                <ns1:solidFill>
                  <ns1:srgbClr val="FF5A1F"/>
                </ns1:solidFill>
                <ns1:latin typeface="+mj-lt"/>
                <ns1:ea typeface="Open Sans"/>
                <ns1:cs typeface="Open Sans"/>
              </ns1:rPr>
              <ns1:t>938,176</ns1:t>
            </ns1:r>
            <ns1:r>
              <ns1:rPr lang="tr-TR" sz="3600" dirty="0">
                <ns1:solidFill>
                  <ns1:srgbClr val="FF5A1F"/>
                </ns1:solidFill>
                <ns1:latin typeface="+mj-lt"/>
                <ns1:ea typeface="Open Sans"/>
                <ns1:cs typeface="Open Sans"/>
              </ns1:rPr>
              <ns1:t> </ns1:t>
            </ns1:r>
            <ns1:endParaRPr lang="en-GB" sz="3600" dirty="0">
              <ns1:solidFill>
                <ns1:srgbClr val="FF5A1F"/>
              </ns1:solidFill>
              <ns1:latin typeface="+mj-lt"/>
              <ns1:ea typeface="Open Sans"/>
              <ns1:cs typeface="Open Sans"/>
            </ns1:endParaRPr>
          </ns1:p>
        </ns0:txBody>
      </ns0:sp>
      <ns0:graphicFrame>
        <ns0:nvGraphicFramePr>
          <ns0:cNvPr id="19" name="Chart 9">
            <ns1:extLst>
              <ns1:ext uri="{FF2B5EF4-FFF2-40B4-BE49-F238E27FC236}">
                <ns2:creationId id="{CB2957A3-C29F-EA0C-D4F9-6E1774FD7D32}"/>
              </ns1:ext>
            </ns1:extLst>
          </ns0:cNvPr>
          <ns0:cNvGraphicFramePr>
            <ns1:graphicFrameLocks/>
          </ns0:cNvGraphicFramePr>
          <ns0:nvPr>
            <ns0:extLst>
              <ns0:ext uri="{D42A27DB-BD31-4B8C-83A1-F6EECF244321}">
                <ns3:modId val="2751407955"/>
              </ns0:ext>
            </ns0:extLst>
          </ns0:nvPr>
        </ns0:nvGraphicFramePr>
        <ns0:xfrm>
          <ns1:off x="695326" y="1392132"/>
          <ns1:ext cx="4987017" cy="4890682"/>
        </ns0:xfrm>
        <ns1:graphic>
          <ns1:graphicData uri="http://schemas.openxmlformats.org/drawingml/2006/chart">
            <ns4:chart ns5:id="rId3"/>
          </ns1:graphicData>
        </ns1:graphic>
      </ns0:graphicFrame>
      <ns0:sp>
        <ns0:nvSpPr>
          <ns0:cNvPr id="4" name="TextBox 6">
            <ns1:extLst>
              <ns1:ext uri="{FF2B5EF4-FFF2-40B4-BE49-F238E27FC236}">
                <ns2:creationId id="{2C272AF8-2197-51B5-CD77-5ABC943D88DB}"/>
              </ns1:ext>
            </ns1:extLst>
          </ns0:cNvPr>
          <ns0:cNvSpPr txBox="1"/>
          <ns0:nvPr/>
        </ns0:nvSpPr>
        <ns0:spPr>
          <ns1:xfrm>
            <ns1:off x="2070000" y="2833200"/>
            <ns1:ext cx="2237726" cy="584775"/>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pPr algn="ctr"/>
            <ns1:r>
              <ns1:rPr lang="en-GB" sz="3200" dirty="0">
                <ns1:solidFill>
                  <ns1:schemeClr val="tx1">
                    <ns1:lumMod val="50000"/>
                    <ns1:lumOff val="50000"/>
                  </ns1:schemeClr>
                </ns1:solidFill>
                <ns1:ea typeface="Open Sans" panose="020B0606030504020204" pitchFamily="34" charset="0"/>
                <ns1:cs typeface="Open Sans" panose="020B0606030504020204" pitchFamily="34" charset="0"/>
              </ns1:rPr>
              <ns1:t>Save</ns1:t>
            </ns1:r>
          </ns1:p>
        </ns0:txBody>
      </ns0:sp>
      <ns0:sp>
        <ns0:nvSpPr>
          <ns0:cNvPr id="20" name="TextBox 5">
            <ns1:extLst>
              <ns1:ext uri="{FF2B5EF4-FFF2-40B4-BE49-F238E27FC236}">
                <ns2:creationId id="{E98D4C97-5354-D2A4-0E9C-B113753AE082}"/>
              </ns1:ext>
            </ns1:extLst>
          </ns0:cNvPr>
          <ns0:cNvSpPr txBox="1"/>
          <ns0:nvPr/>
        </ns0:nvSpPr>
        <ns0:spPr>
          <ns1:xfrm>
            <ns1:off x="2178000" y="3880800"/>
            <ns1:ext cx="2237726" cy="261610"/>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sz="1100" dirty="0">
                <ns1:solidFill>
                  <ns1:schemeClr val="tx1">
                    <ns1:lumMod val="50000"/>
                    <ns1:lumOff val="50000"/>
                  </ns1:schemeClr>
                </ns1:solidFill>
                <ns1:ea typeface="Open Sans" panose="020B0606030504020204" pitchFamily="34" charset="0"/>
                <ns1:cs typeface="Open Sans" panose="020B0606030504020204" pitchFamily="34" charset="0"/>
              </ns1:rPr>
              <ns1:t>across the term of the contract</ns1:t>
            </ns1:r>
          </ns1:p>
        </ns0:txBody>
      </ns0:sp>
      <ns0:sp>
        <ns0:nvSpPr>
          <ns0:cNvPr id="25" name="Title 2">
            <ns1:extLst>
              <ns1:ext uri="{FF2B5EF4-FFF2-40B4-BE49-F238E27FC236}">
                <ns2:creationId id="{DFF31CD9-EFB0-7309-DF66-BAC888141A00}"/>
              </ns1:ext>
            </ns1:extLst>
          </ns0:cNvPr>
          <ns0:cNvSpPr>
            <ns1:spLocks noGrp="1"/>
          </ns0:cNvSpPr>
          <ns0:nvPr>
            <ns0:ph type="title"/>
          </ns0:nvPr>
        </ns0:nvSpPr>
        <ns0:spPr>
          <ns1:xfrm>
            <ns1:off x="694800" y="428400"/>
            <ns1:ext cx="10801349" cy="388773"/>
          </ns1:xfrm>
        </ns0:spPr>
        <ns0:txBody>
          <ns1:bodyPr>
            <ns1:normAutofit/>
          </ns1:bodyPr>
          <ns1:lstStyle/>
          <ns1:p>
            <ns1:r>
              <ns1:rPr lang="en-GB" dirty="0">
                <ns1:solidFill>
                  <ns1:srgbClr val="25252C"/>
                </ns1:solidFill>
                <ns1:latin typeface="Montserrat SemiBold"/>
              </ns1:rPr>
              <ns1:t>Estimated savings and benefits from our solution</ns1:t>
            </ns1:r>
            <ns1:endParaRPr lang="en-GB" dirty="0"/>
          </ns1:p>
        </ns0:txBody>
      </ns0:sp>
      <ns0:sp>
        <ns0:nvSpPr>
          <ns0:cNvPr id="26" name="TextBox 4">
            <ns1:extLst>
              <ns1:ext uri="{FF2B5EF4-FFF2-40B4-BE49-F238E27FC236}">
                <ns2:creationId id="{1AC042D4-08C0-C6D6-0AA9-2DD718B00C97}"/>
              </ns1:ext>
            </ns1:extLst>
          </ns0:cNvPr>
          <ns0:cNvSpPr txBox="1"/>
          <ns0:nvPr/>
        </ns0:nvSpPr>
        <ns0:spPr>
          <ns1:xfrm>
            <ns1:off x="6176844" y="1144452"/>
            <ns1:ext cx="5319832" cy="461665"/>
          </ns1:xfrm>
          <ns1:prstGeom prst="rect">
            <ns1:avLst/>
          </ns1:prstGeom>
          <ns1:noFill/>
        </ns0:spPr>
        <ns0:txBody>
          <ns1:bodyPr wrap="square" rtlCol="0">
            <ns1:spAutoFit/>
          </ns1:bodyPr>
          <ns1:lstStyle>
            <ns1:defPPr>
              <ns1:defRPr lang="en-US"/>
            </ns1:defPPr>
            <ns1:lvl1pPr marL="0" algn="l" defTabSz="914400" rtl="0" eaLnBrk="1" latinLnBrk="0" hangingPunct="1">
              <ns1:defRPr sz="1800" kern="1200">
                <ns1:solidFill>
                  <ns1:schemeClr val="tx1"/>
                </ns1:solidFill>
                <ns1:latin typeface="+mn-lt"/>
                <ns1:ea typeface="+mn-ea"/>
                <ns1:cs typeface="+mn-cs"/>
              </ns1:defRPr>
            </ns1:lvl1pPr>
            <ns1:lvl2pPr marL="457200" algn="l" defTabSz="914400" rtl="0" eaLnBrk="1" latinLnBrk="0" hangingPunct="1">
              <ns1:defRPr sz="1800" kern="1200">
                <ns1:solidFill>
                  <ns1:schemeClr val="tx1"/>
                </ns1:solidFill>
                <ns1:latin typeface="+mn-lt"/>
                <ns1:ea typeface="+mn-ea"/>
                <ns1:cs typeface="+mn-cs"/>
              </ns1:defRPr>
            </ns1:lvl2pPr>
            <ns1:lvl3pPr marL="914400" algn="l" defTabSz="914400" rtl="0" eaLnBrk="1" latinLnBrk="0" hangingPunct="1">
              <ns1:defRPr sz="1800" kern="1200">
                <ns1:solidFill>
                  <ns1:schemeClr val="tx1"/>
                </ns1:solidFill>
                <ns1:latin typeface="+mn-lt"/>
                <ns1:ea typeface="+mn-ea"/>
                <ns1:cs typeface="+mn-cs"/>
              </ns1:defRPr>
            </ns1:lvl3pPr>
            <ns1:lvl4pPr marL="1371600" algn="l" defTabSz="914400" rtl="0" eaLnBrk="1" latinLnBrk="0" hangingPunct="1">
              <ns1:defRPr sz="1800" kern="1200">
                <ns1:solidFill>
                  <ns1:schemeClr val="tx1"/>
                </ns1:solidFill>
                <ns1:latin typeface="+mn-lt"/>
                <ns1:ea typeface="+mn-ea"/>
                <ns1:cs typeface="+mn-cs"/>
              </ns1:defRPr>
            </ns1:lvl4pPr>
            <ns1:lvl5pPr marL="1828800" algn="l" defTabSz="914400" rtl="0" eaLnBrk="1" latinLnBrk="0" hangingPunct="1">
              <ns1:defRPr sz="1800" kern="1200">
                <ns1:solidFill>
                  <ns1:schemeClr val="tx1"/>
                </ns1:solidFill>
                <ns1:latin typeface="+mn-lt"/>
                <ns1:ea typeface="+mn-ea"/>
                <ns1:cs typeface="+mn-cs"/>
              </ns1:defRPr>
            </ns1:lvl5pPr>
            <ns1:lvl6pPr marL="2286000" algn="l" defTabSz="914400" rtl="0" eaLnBrk="1" latinLnBrk="0" hangingPunct="1">
              <ns1:defRPr sz="1800" kern="1200">
                <ns1:solidFill>
                  <ns1:schemeClr val="tx1"/>
                </ns1:solidFill>
                <ns1:latin typeface="+mn-lt"/>
                <ns1:ea typeface="+mn-ea"/>
                <ns1:cs typeface="+mn-cs"/>
              </ns1:defRPr>
            </ns1:lvl6pPr>
            <ns1:lvl7pPr marL="2743200" algn="l" defTabSz="914400" rtl="0" eaLnBrk="1" latinLnBrk="0" hangingPunct="1">
              <ns1:defRPr sz="1800" kern="1200">
                <ns1:solidFill>
                  <ns1:schemeClr val="tx1"/>
                </ns1:solidFill>
                <ns1:latin typeface="+mn-lt"/>
                <ns1:ea typeface="+mn-ea"/>
                <ns1:cs typeface="+mn-cs"/>
              </ns1:defRPr>
            </ns1:lvl7pPr>
            <ns1:lvl8pPr marL="3200400" algn="l" defTabSz="914400" rtl="0" eaLnBrk="1" latinLnBrk="0" hangingPunct="1">
              <ns1:defRPr sz="1800" kern="1200">
                <ns1:solidFill>
                  <ns1:schemeClr val="tx1"/>
                </ns1:solidFill>
                <ns1:latin typeface="+mn-lt"/>
                <ns1:ea typeface="+mn-ea"/>
                <ns1:cs typeface="+mn-cs"/>
              </ns1:defRPr>
            </ns1:lvl8pPr>
            <ns1:lvl9pPr marL="3657600" algn="l" defTabSz="914400" rtl="0" eaLnBrk="1" latinLnBrk="0" hangingPunct="1">
              <ns1:defRPr sz="1800" kern="1200">
                <ns1:solidFill>
                  <ns1:schemeClr val="tx1"/>
                </ns1:solidFill>
                <ns1:latin typeface="+mn-lt"/>
                <ns1:ea typeface="+mn-ea"/>
                <ns1:cs typeface="+mn-cs"/>
              </ns1:defRPr>
            </ns1:lvl9pPr>
          </ns1:lstStyle>
          <ns1:p>
            <ns1:r>
              <ns1:rPr lang="en-GB" sz="1200" dirty="0">
                <ns1:solidFill>
                  <ns1:srgbClr val="25252C"/>
                </ns1:solidFill>
                <ns1:highlight>
                  <ns1:srgbClr val="FFFFFF"/>
                </ns1:highlight>
                <ns1:latin typeface="+mj-lt"/>
              </ns1:rPr>
              <ns1:t>If you purchase our systems and deploy our software, your revenue could grow in the following areas</ns1:t>
            </ns1:r>
          </ns1:p>
        </ns0:txBody>
      </ns0:sp>
      <ns0:grpSp>
        <ns0:nvGrpSpPr>
          <ns0:cNvPr id="27" name="Grup 26">
            <ns1:extLst>
              <ns1:ext uri="{FF2B5EF4-FFF2-40B4-BE49-F238E27FC236}">
                <ns2:creationId id="{FAEA58D2-7BAF-A4C4-3FBF-40D7532FD41C}"/>
              </ns1:ext>
            </ns1:extLst>
          </ns0:cNvPr>
          <ns0:cNvGrpSpPr/>
          <ns0:nvPr/>
        </ns0:nvGrpSpPr>
        <ns0:grpSpPr>
          <ns1:xfrm>
            <ns1:off x="8821682" y="5463229"/>
            <ns1:ext cx="2644839" cy="417662"/>
            <ns1:chOff x="6172590" y="1840342"/>
            <ns1:chExt cx="2644839" cy="417662"/>
          </ns1:xfrm>
        </ns0:grpSpPr>
        <ns0:sp>
          <ns0:nvSpPr>
            <ns0:cNvPr id="28" name="Metin kutusu 27">
              <ns1:extLst>
                <ns1:ext uri="{FF2B5EF4-FFF2-40B4-BE49-F238E27FC236}">
                  <ns2:creationId id="{7911E554-127C-0AD4-B904-533B1D5A146C}"/>
                </ns1:ext>
              </ns1:extLst>
            </ns0:cNvPr>
            <ns0:cNvSpPr txBox="1"/>
            <ns0:nvPr/>
          </ns0:nvSpPr>
          <ns0:spPr>
            <ns1:xfrm>
              <ns1:off x="6172590" y="1840342"/>
              <ns1:ext cx="991377" cy="307777"/>
            </ns1:xfrm>
            <ns1:prstGeom prst="rect">
              <ns1:avLst/>
            </ns1:prstGeom>
            <ns1:noFill/>
          </ns0:spPr>
          <ns0:txBody>
            <ns1:bodyPr wrap="square">
              <ns1:spAutoFit/>
            </ns1:bodyPr>
            <ns1:lstStyle/>
            <ns1:p>
              <ns1:r>
                <ns1:rPr lang="tr-TR" sz="1200" b="1" i="0" dirty="0">
                  <ns1:solidFill>
                    <ns1:srgbClr val="A4A4B2"/>
                  </ns1:solidFill>
                  <ns1:effectLst/>
                  <ns1:highlight>
                    <ns1:srgbClr val="FFFFFF"/>
                  </ns1:highlight>
                  <ns1:latin typeface="Montserrat SemiBold" panose="00000700000000000000" pitchFamily="2" charset="0"/>
                </ns1:rPr>
                <ns1:t>9.4</ns1:t>
              </ns1:r>
              <ns1:r>
                <ns1:rPr lang="tr-TR" sz="1400" b="1" i="0" dirty="0">
                  <ns1:solidFill>
                    <ns1:srgbClr val="A4A4B2"/>
                  </ns1:solidFill>
                  <ns1:effectLst/>
                  <ns1:highlight>
                    <ns1:srgbClr val="FFFFFF"/>
                  </ns1:highlight>
                  <ns1:latin typeface="Montserrat SemiBold" panose="00000700000000000000" pitchFamily="2" charset="0"/>
                </ns1:rPr>
                <ns1:t>%</ns1:t>
              </ns1:r>
              <ns1:endParaRPr lang="tr-TR" sz="1400" dirty="0">
                <ns1:latin typeface="Montserrat SemiBold" panose="00000700000000000000" pitchFamily="2" charset="0"/>
              </ns1:endParaRPr>
            </ns1:p>
          </ns0:txBody>
        </ns0:sp>
        <ns0:sp>
          <ns0:nvSpPr>
            <ns0:cNvPr id="29" name="Metin kutusu 28">
              <ns1:extLst>
                <ns1:ext uri="{FF2B5EF4-FFF2-40B4-BE49-F238E27FC236}">
                  <ns2:creationId id="{A17DDD29-6176-9FF3-79B6-7512FE586597}"/>
                </ns1:ext>
              </ns1:extLst>
            </ns0:cNvPr>
            <ns0:cNvSpPr txBox="1"/>
            <ns0:nvPr/>
          </ns0:nvSpPr>
          <ns0:spPr>
            <ns1:xfrm>
              <ns1:off x="6846728" y="1870822"/>
              <ns1:ext cx="1970701" cy="276999"/>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IT fınance systems</ns1:t>
              </ns1:r>
              <ns1:endParaRPr lang="tr-TR" sz="1200">
                <ns1:latin typeface="+mj-lt"/>
              </ns1:endParaRPr>
            </ns1:p>
          </ns0:txBody>
        </ns0:sp>
        <ns0:cxnSp>
          <ns0:nvCxnSpPr>
            <ns0:cNvPr id="30" name="Düz Bağlayıcı 29">
              <ns1:extLst>
                <ns1:ext uri="{FF2B5EF4-FFF2-40B4-BE49-F238E27FC236}">
                  <ns2:creationId id="{42047237-6464-6B7E-FB30-65A323F1C99E}"/>
                </ns1:ext>
              </ns1:extLst>
            </ns0:cNvPr>
            <ns0:cNvCxnSpPr>
              <ns1:cxnSpLocks/>
            </ns0:cNvCxnSpPr>
            <ns0:nvPr/>
          </ns0:nvCxnSpPr>
          <ns0:spPr>
            <ns1:xfrm>
              <ns1:off x="6279502" y="2258004"/>
              <ns1:ext cx="2304661"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31" name="Grup 30">
            <ns1:extLst>
              <ns1:ext uri="{FF2B5EF4-FFF2-40B4-BE49-F238E27FC236}">
                <ns2:creationId id="{1FAB3CB9-83E3-2462-F248-DCC5CE05A9A1}"/>
              </ns1:ext>
            </ns1:extLst>
          </ns0:cNvPr>
          <ns0:cNvGrpSpPr/>
          <ns0:nvPr/>
        </ns0:nvGrpSpPr>
        <ns0:grpSpPr>
          <ns1:xfrm>
            <ns1:off x="6172590" y="1994549"/>
            <ns1:ext cx="2644839" cy="538965"/>
            <ns1:chOff x="6172590" y="2470186"/>
            <ns1:chExt cx="2644839" cy="538965"/>
          </ns1:xfrm>
        </ns0:grpSpPr>
        <ns0:sp>
          <ns0:nvSpPr>
            <ns0:cNvPr id="64" name="Metin kutusu 63">
              <ns1:extLst>
                <ns1:ext uri="{FF2B5EF4-FFF2-40B4-BE49-F238E27FC236}">
                  <ns2:creationId id="{E308E6CF-27A1-694C-74C5-3782E7F03047}"/>
                </ns1:ext>
              </ns1:extLst>
            </ns0:cNvPr>
            <ns0:cNvSpPr txBox="1"/>
            <ns0:nvPr/>
          </ns0:nvSpPr>
          <ns0:spPr>
            <ns1:xfrm>
              <ns1:off x="6172590" y="2561626"/>
              <ns1:ext cx="991377" cy="307777"/>
            </ns1:xfrm>
            <ns1:prstGeom prst="rect">
              <ns1:avLst/>
            </ns1:prstGeom>
            <ns1:noFill/>
          </ns0:spPr>
          <ns0:txBody>
            <ns1:bodyPr wrap="square">
              <ns1:spAutoFit/>
            </ns1:bodyPr>
            <ns1:lstStyle/>
            <ns1:p>
              <ns1:r>
                <ns1:rPr lang="tr-TR" sz="1200" b="1" i="0" dirty="0">
                  <ns1:solidFill>
                    <ns1:srgbClr val="F15D23"/>
                  </ns1:solidFill>
                  <ns1:effectLst/>
                  <ns1:highlight>
                    <ns1:srgbClr val="FFFFFF"/>
                  </ns1:highlight>
                  <ns1:latin typeface="Montserrat SemiBold" panose="00000700000000000000" pitchFamily="2" charset="0"/>
                </ns1:rPr>
                <ns1:t>1.3</ns1:t>
              </ns1:r>
              <ns1:r>
                <ns1:rPr lang="tr-TR" sz="1400" b="1" i="0" dirty="0">
                  <ns1:solidFill>
                    <ns1:srgbClr val="F15D23"/>
                  </ns1:solidFill>
                  <ns1:effectLst/>
                  <ns1:highlight>
                    <ns1:srgbClr val="FFFFFF"/>
                  </ns1:highlight>
                  <ns1:latin typeface="Montserrat SemiBold" panose="00000700000000000000" pitchFamily="2" charset="0"/>
                </ns1:rPr>
                <ns1:t>%</ns1:t>
              </ns1:r>
              <ns1:endParaRPr lang="tr-TR" sz="1400" dirty="0">
                <ns1:solidFill>
                  <ns1:srgbClr val="F15D23"/>
                </ns1:solidFill>
                <ns1:latin typeface="Montserrat SemiBold" panose="00000700000000000000" pitchFamily="2" charset="0"/>
              </ns1:endParaRPr>
            </ns1:p>
          </ns0:txBody>
        </ns0:sp>
        <ns0:sp>
          <ns0:nvSpPr>
            <ns0:cNvPr id="65" name="Metin kutusu 64">
              <ns1:extLst>
                <ns1:ext uri="{FF2B5EF4-FFF2-40B4-BE49-F238E27FC236}">
                  <ns2:creationId id="{7E46C588-9613-A20B-4D08-22898CF6AA2C}"/>
                </ns1:ext>
              </ns1:extLst>
            </ns0:cNvPr>
            <ns0:cNvSpPr txBox="1"/>
            <ns0:nvPr/>
          </ns0:nvSpPr>
          <ns0:spPr>
            <ns1:xfrm>
              <ns1:off x="6846728" y="2470186"/>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Raısıng purchase orders</ns1:t>
              </ns1:r>
              <ns1:endParaRPr lang="tr-TR" sz="1200">
                <ns1:latin typeface="+mj-lt"/>
              </ns1:endParaRPr>
            </ns1:p>
          </ns0:txBody>
        </ns0:sp>
        <ns0:cxnSp>
          <ns0:nvCxnSpPr>
            <ns0:cNvPr id="66" name="Düz Bağlayıcı 65">
              <ns1:extLst>
                <ns1:ext uri="{FF2B5EF4-FFF2-40B4-BE49-F238E27FC236}">
                  <ns2:creationId id="{20D4542E-C156-9B52-6F1A-85E25636A920}"/>
                </ns1:ext>
              </ns1:extLst>
            </ns0:cNvPr>
            <ns0:cNvCxnSpPr>
              <ns1:cxnSpLocks/>
            </ns0:cNvCxnSpPr>
            <ns0:nvPr/>
          </ns0:nvCxnSpPr>
          <ns0:spPr>
            <ns1:xfrm>
              <ns1:off x="6279501" y="3009151"/>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67" name="Grup 66">
            <ns1:extLst>
              <ns1:ext uri="{FF2B5EF4-FFF2-40B4-BE49-F238E27FC236}">
                <ns2:creationId id="{7FBF819C-A770-A05B-5702-E5FD9D6AB798}"/>
              </ns1:ext>
            </ns1:extLst>
          </ns0:cNvPr>
          <ns0:cNvGrpSpPr/>
          <ns0:nvPr/>
        </ns0:nvGrpSpPr>
        <ns0:grpSpPr>
          <ns1:xfrm>
            <ns1:off x="8813352" y="2007131"/>
            <ns1:ext cx="2644839" cy="529631"/>
            <ns1:chOff x="6172590" y="3329543"/>
            <ns1:chExt cx="2644839" cy="529631"/>
          </ns1:xfrm>
        </ns0:grpSpPr>
        <ns0:sp>
          <ns0:nvSpPr>
            <ns0:cNvPr id="68" name="Metin kutusu 67">
              <ns1:extLst>
                <ns1:ext uri="{FF2B5EF4-FFF2-40B4-BE49-F238E27FC236}">
                  <ns2:creationId id="{8838FEEC-4391-E390-2F2E-825795DE60F4}"/>
                </ns1:ext>
              </ns1:extLst>
            </ns0:cNvPr>
            <ns0:cNvSpPr txBox="1"/>
            <ns0:nvPr/>
          </ns0:nvSpPr>
          <ns0:spPr>
            <ns1:xfrm>
              <ns1:off x="6172590" y="3420983"/>
              <ns1:ext cx="991377" cy="307777"/>
            </ns1:xfrm>
            <ns1:prstGeom prst="rect">
              <ns1:avLst/>
            </ns1:prstGeom>
            <ns1:noFill/>
          </ns0:spPr>
          <ns0:txBody>
            <ns1:bodyPr wrap="square">
              <ns1:spAutoFit/>
            </ns1:bodyPr>
            <ns1:lstStyle/>
            <ns1:p>
              <ns1:r>
                <ns1:rPr lang="tr-TR" sz="1200" b="1" dirty="0">
                  <ns1:solidFill>
                    <ns1:srgbClr val="F6911E"/>
                  </ns1:solidFill>
                  <ns1:highlight>
                    <ns1:srgbClr val="FFFFFF"/>
                  </ns1:highlight>
                  <ns1:latin typeface="Montserrat SemiBold" panose="00000700000000000000" pitchFamily="2" charset="0"/>
                </ns1:rPr>
                <ns1:t>9.8</ns1:t>
              </ns1:r>
              <ns1:r>
                <ns1:rPr lang="tr-TR" sz="1400" b="1" i="0" dirty="0">
                  <ns1:solidFill>
                    <ns1:srgbClr val="F6911E"/>
                  </ns1:solidFill>
                  <ns1:effectLst/>
                  <ns1:highlight>
                    <ns1:srgbClr val="FFFFFF"/>
                  </ns1:highlight>
                  <ns1:latin typeface="Montserrat SemiBold" panose="00000700000000000000" pitchFamily="2" charset="0"/>
                </ns1:rPr>
                <ns1:t>%</ns1:t>
              </ns1:r>
              <ns1:endParaRPr lang="tr-TR" sz="1400" dirty="0">
                <ns1:solidFill>
                  <ns1:srgbClr val="F6911E"/>
                </ns1:solidFill>
                <ns1:latin typeface="Montserrat SemiBold" panose="00000700000000000000" pitchFamily="2" charset="0"/>
              </ns1:endParaRPr>
            </ns1:p>
          </ns0:txBody>
        </ns0:sp>
        <ns0:sp>
          <ns0:nvSpPr>
            <ns0:cNvPr id="69" name="Metin kutusu 68">
              <ns1:extLst>
                <ns1:ext uri="{FF2B5EF4-FFF2-40B4-BE49-F238E27FC236}">
                  <ns2:creationId id="{C4B6A28E-92E9-0F00-6A1F-C699648B3E04}"/>
                </ns1:ext>
              </ns1:extLst>
            </ns0:cNvPr>
            <ns0:cNvSpPr txBox="1"/>
            <ns0:nvPr/>
          </ns0:nvSpPr>
          <ns0:spPr>
            <ns1:xfrm>
              <ns1:off x="6846728" y="3329543"/>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Purchase order approvals</ns1:t>
              </ns1:r>
              <ns1:endParaRPr lang="tr-TR" sz="1200">
                <ns1:latin typeface="+mj-lt"/>
              </ns1:endParaRPr>
            </ns1:p>
          </ns0:txBody>
        </ns0:sp>
        <ns0:cxnSp>
          <ns0:nvCxnSpPr>
            <ns0:cNvPr id="70" name="Düz Bağlayıcı 69">
              <ns1:extLst>
                <ns1:ext uri="{FF2B5EF4-FFF2-40B4-BE49-F238E27FC236}">
                  <ns2:creationId id="{B00151C2-66FC-8A79-CCF3-644D99A94FC2}"/>
                </ns1:ext>
              </ns1:extLst>
            </ns0:cNvPr>
            <ns0:cNvCxnSpPr>
              <ns1:cxnSpLocks/>
            </ns0:cNvCxnSpPr>
            <ns0:nvPr/>
          </ns0:nvCxnSpPr>
          <ns0:spPr>
            <ns1:xfrm>
              <ns1:off x="6279502" y="3859174"/>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71" name="Grup 70">
            <ns1:extLst>
              <ns1:ext uri="{FF2B5EF4-FFF2-40B4-BE49-F238E27FC236}">
                <ns2:creationId id="{6ED50429-72D5-3EF9-4484-CBD1503187B0}"/>
              </ns1:ext>
            </ns1:extLst>
          </ns0:cNvPr>
          <ns0:cNvGrpSpPr/>
          <ns0:nvPr/>
        </ns0:nvGrpSpPr>
        <ns0:grpSpPr>
          <ns1:xfrm>
            <ns1:off x="6176843" y="5463229"/>
            <ns1:ext cx="2644839" cy="734900"/>
            <ns1:chOff x="6180613" y="4056396"/>
            <ns1:chExt cx="2644839" cy="734900"/>
          </ns1:xfrm>
        </ns0:grpSpPr>
        <ns0:sp>
          <ns0:nvSpPr>
            <ns0:cNvPr id="72" name="Metin kutusu 71">
              <ns1:extLst>
                <ns1:ext uri="{FF2B5EF4-FFF2-40B4-BE49-F238E27FC236}">
                  <ns2:creationId id="{BC234FC5-79C3-39F1-FC57-52880FF0F667}"/>
                </ns1:ext>
              </ns1:extLst>
            </ns0:cNvPr>
            <ns0:cNvSpPr txBox="1"/>
            <ns0:nvPr/>
          </ns0:nvSpPr>
          <ns0:spPr>
            <ns1:xfrm>
              <ns1:off x="6180613" y="4208796"/>
              <ns1:ext cx="991377" cy="307777"/>
            </ns1:xfrm>
            <ns1:prstGeom prst="rect">
              <ns1:avLst/>
            </ns1:prstGeom>
            <ns1:noFill/>
          </ns0:spPr>
          <ns0:txBody>
            <ns1:bodyPr wrap="square">
              <ns1:spAutoFit/>
            </ns1:bodyPr>
            <ns1:lstStyle/>
            <ns1:p>
              <ns1:r>
                <ns1:rPr lang="tr-TR" sz="1200" b="1" dirty="0">
                  <ns1:solidFill>
                    <ns1:srgbClr val="2D4FB2"/>
                  </ns1:solidFill>
                  <ns1:highlight>
                    <ns1:srgbClr val="FFFFFF"/>
                  </ns1:highlight>
                  <ns1:latin typeface="Montserrat SemiBold" panose="00000700000000000000" pitchFamily="2" charset="0"/>
                </ns1:rPr>
                <ns1:t>5.0</ns1:t>
              </ns1:r>
              <ns1:r>
                <ns1:rPr lang="tr-TR" sz="1400" b="1" i="0" dirty="0">
                  <ns1:solidFill>
                    <ns1:srgbClr val="2D4FB2"/>
                  </ns1:solidFill>
                  <ns1:effectLst/>
                  <ns1:highlight>
                    <ns1:srgbClr val="FFFFFF"/>
                  </ns1:highlight>
                  <ns1:latin typeface="Montserrat SemiBold" panose="00000700000000000000" pitchFamily="2" charset="0"/>
                </ns1:rPr>
                <ns1:t>%</ns1:t>
              </ns1:r>
              <ns1:endParaRPr lang="tr-TR" sz="1400" dirty="0">
                <ns1:solidFill>
                  <ns1:srgbClr val="2D4FB2"/>
                </ns1:solidFill>
                <ns1:latin typeface="Montserrat SemiBold" panose="00000700000000000000" pitchFamily="2" charset="0"/>
              </ns1:endParaRPr>
            </ns1:p>
          </ns0:txBody>
        </ns0:sp>
        <ns0:sp>
          <ns0:nvSpPr>
            <ns0:cNvPr id="73" name="Metin kutusu 72">
              <ns1:extLst>
                <ns1:ext uri="{FF2B5EF4-FFF2-40B4-BE49-F238E27FC236}">
                  <ns2:creationId id="{78F8CDA6-839B-FDDF-63E6-B77E836DA934}"/>
                </ns1:ext>
              </ns1:extLst>
            </ns0:cNvPr>
            <ns0:cNvSpPr txBox="1"/>
            <ns0:nvPr/>
          </ns0:nvSpPr>
          <ns0:spPr>
            <ns1:xfrm>
              <ns1:off x="6854751" y="4056396"/>
              <ns1:ext cx="1970701" cy="646331"/>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Debt collectıon admınıstratıon processes</ns1:t>
              </ns1:r>
              <ns1:endParaRPr lang="tr-TR" sz="1200">
                <ns1:latin typeface="+mj-lt"/>
              </ns1:endParaRPr>
            </ns1:p>
          </ns0:txBody>
        </ns0:sp>
        <ns0:cxnSp>
          <ns0:nvCxnSpPr>
            <ns0:cNvPr id="75" name="Düz Bağlayıcı 74">
              <ns1:extLst>
                <ns1:ext uri="{FF2B5EF4-FFF2-40B4-BE49-F238E27FC236}">
                  <ns2:creationId id="{BF2A245A-CF0E-DFE3-1173-32DC2205FA9C}"/>
                </ns1:ext>
              </ns1:extLst>
            </ns0:cNvPr>
            <ns0:cNvCxnSpPr>
              <ns1:cxnSpLocks/>
            </ns0:cNvCxnSpPr>
            <ns0:nvPr/>
          </ns0:nvCxnSpPr>
          <ns0:spPr>
            <ns1:xfrm>
              <ns1:off x="6287525" y="4791296"/>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76" name="Grup 75">
            <ns1:extLst>
              <ns1:ext uri="{FF2B5EF4-FFF2-40B4-BE49-F238E27FC236}">
                <ns2:creationId id="{ECD3A274-7192-DD61-6B30-22BE99AE4F36}"/>
              </ns1:ext>
            </ns1:extLst>
          </ns0:cNvPr>
          <ns0:cNvGrpSpPr/>
          <ns0:nvPr/>
        </ns0:nvGrpSpPr>
        <ns0:grpSpPr>
          <ns1:xfrm>
            <ns1:off x="6168513" y="4696932"/>
            <ns1:ext cx="2644839" cy="557625"/>
            <ns1:chOff x="6172590" y="4943043"/>
            <ns1:chExt cx="2644839" cy="557625"/>
          </ns1:xfrm>
        </ns0:grpSpPr>
        <ns0:sp>
          <ns0:nvSpPr>
            <ns0:cNvPr id="77" name="Metin kutusu 76">
              <ns1:extLst>
                <ns1:ext uri="{FF2B5EF4-FFF2-40B4-BE49-F238E27FC236}">
                  <ns2:creationId id="{D3EA0762-58CE-B193-136E-BE78E744028E}"/>
                </ns1:ext>
              </ns1:extLst>
            </ns0:cNvPr>
            <ns0:cNvSpPr txBox="1"/>
            <ns0:nvPr/>
          </ns0:nvSpPr>
          <ns0:spPr>
            <ns1:xfrm>
              <ns1:off x="6172590" y="5034483"/>
              <ns1:ext cx="991377" cy="307777"/>
            </ns1:xfrm>
            <ns1:prstGeom prst="rect">
              <ns1:avLst/>
            </ns1:prstGeom>
            <ns1:noFill/>
          </ns0:spPr>
          <ns0:txBody>
            <ns1:bodyPr wrap="square">
              <ns1:spAutoFit/>
            </ns1:bodyPr>
            <ns1:lstStyle/>
            <ns1:p>
              <ns1:r>
                <ns1:rPr lang="tr-TR" sz="1200" b="1" dirty="0">
                  <ns1:solidFill>
                    <ns1:srgbClr val="F37721"/>
                  </ns1:solidFill>
                  <ns1:highlight>
                    <ns1:srgbClr val="FFFFFF"/>
                  </ns1:highlight>
                  <ns1:latin typeface="Montserrat SemiBold" panose="00000700000000000000" pitchFamily="2" charset="0"/>
                </ns1:rPr>
                <ns1:t>4.5</ns1:t>
              </ns1:r>
              <ns1:r>
                <ns1:rPr lang="tr-TR" sz="1400" b="1" i="0" dirty="0">
                  <ns1:solidFill>
                    <ns1:srgbClr val="F37721"/>
                  </ns1:solidFill>
                  <ns1:effectLst/>
                  <ns1:highlight>
                    <ns1:srgbClr val="FFFFFF"/>
                  </ns1:highlight>
                  <ns1:latin typeface="Montserrat SemiBold" panose="00000700000000000000" pitchFamily="2" charset="0"/>
                </ns1:rPr>
                <ns1:t>%</ns1:t>
              </ns1:r>
              <ns1:endParaRPr lang="tr-TR" sz="1400" dirty="0">
                <ns1:solidFill>
                  <ns1:srgbClr val="F37721"/>
                </ns1:solidFill>
                <ns1:latin typeface="Montserrat SemiBold" panose="00000700000000000000" pitchFamily="2" charset="0"/>
              </ns1:endParaRPr>
            </ns1:p>
          </ns0:txBody>
        </ns0:sp>
        <ns0:sp>
          <ns0:nvSpPr>
            <ns0:cNvPr id="78" name="Metin kutusu 77">
              <ns1:extLst>
                <ns1:ext uri="{FF2B5EF4-FFF2-40B4-BE49-F238E27FC236}">
                  <ns2:creationId id="{F1A11DD3-8249-1C6A-EEB2-81C0AA6D5312}"/>
                </ns1:ext>
              </ns1:extLst>
            </ns0:cNvPr>
            <ns0:cNvSpPr txBox="1"/>
            <ns0:nvPr/>
          </ns0:nvSpPr>
          <ns0:spPr>
            <ns1:xfrm>
              <ns1:off x="6846728" y="4943043"/>
              <ns1:ext cx="1970701" cy="461665"/>
            </ns1:xfrm>
            <ns1:prstGeom prst="rect">
              <ns1:avLst/>
            </ns1:prstGeom>
            <ns1:noFill/>
          </ns0:spPr>
          <ns0:txBody>
            <ns1:bodyPr wrap="square">
              <ns1:spAutoFit/>
            </ns1:bodyPr>
            <ns1:lstStyle/>
            <ns1:p>
              <ns1:pPr algn="l"/>
              <ns1:r>
                <ns1:rPr lang="tr-TR" sz="1200" b="0" i="0">
                  <ns1:solidFill>
                    <ns1:srgbClr val="25252C"/>
                  </ns1:solidFill>
                  <ns1:effectLst/>
                  <ns1:highlight>
                    <ns1:srgbClr val="FFFFFF"/>
                  </ns1:highlight>
                  <ns1:latin typeface="+mj-lt"/>
                </ns1:rPr>
                <ns1:t>Codıng ınvoıce processes</ns1:t>
              </ns1:r>
            </ns1:p>
          </ns0:txBody>
        </ns0:sp>
        <ns0:cxnSp>
          <ns0:nvCxnSpPr>
            <ns0:cNvPr id="79" name="Düz Bağlayıcı 78">
              <ns1:extLst>
                <ns1:ext uri="{FF2B5EF4-FFF2-40B4-BE49-F238E27FC236}">
                  <ns2:creationId id="{4D76E608-64B1-380A-C731-D0D56EB8E37F}"/>
                </ns1:ext>
              </ns1:extLst>
            </ns0:cNvPr>
            <ns0:cNvCxnSpPr>
              <ns1:cxnSpLocks/>
            </ns0:cNvCxnSpPr>
            <ns0:nvPr/>
          </ns0:nvCxnSpPr>
          <ns0:spPr>
            <ns1:xfrm>
              <ns1:off x="6279502" y="5500668"/>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83" name="Grup 82">
            <ns1:extLst>
              <ns1:ext uri="{FF2B5EF4-FFF2-40B4-BE49-F238E27FC236}">
                <ns2:creationId id="{342AF8E9-BD96-6E2C-F14B-B0D9903602B6}"/>
              </ns1:ext>
            </ns1:extLst>
          </ns0:cNvPr>
          <ns0:cNvGrpSpPr/>
          <ns0:nvPr/>
        </ns0:nvGrpSpPr>
        <ns0:grpSpPr>
          <ns1:xfrm>
            <ns1:off x="6168513" y="2764506"/>
            <ns1:ext cx="2644839" cy="697587"/>
            <ns1:chOff x="8817429" y="1840342"/>
            <ns1:chExt cx="2644839" cy="697587"/>
          </ns1:xfrm>
        </ns0:grpSpPr>
        <ns0:sp>
          <ns0:nvSpPr>
            <ns0:cNvPr id="87" name="Metin kutusu 86">
              <ns1:extLst>
                <ns1:ext uri="{FF2B5EF4-FFF2-40B4-BE49-F238E27FC236}">
                  <ns2:creationId id="{AE2BBCFB-A275-BFC5-4042-DB2814AC2A44}"/>
                </ns1:ext>
              </ns1:extLst>
            </ns0:cNvPr>
            <ns0:cNvSpPr txBox="1"/>
            <ns0:nvPr/>
          </ns0:nvSpPr>
          <ns0:spPr>
            <ns1:xfrm>
              <ns1:off x="8817429" y="1982582"/>
              <ns1:ext cx="991377" cy="307777"/>
            </ns1:xfrm>
            <ns1:prstGeom prst="rect">
              <ns1:avLst/>
            </ns1:prstGeom>
            <ns1:noFill/>
          </ns0:spPr>
          <ns0:txBody>
            <ns1:bodyPr wrap="square">
              <ns1:spAutoFit/>
            </ns1:bodyPr>
            <ns1:lstStyle/>
            <ns1:p>
              <ns1:r>
                <ns1:rPr lang="tr-TR" sz="1200" b="1" i="0" dirty="0">
                  <ns1:solidFill>
                    <ns1:srgbClr val="616173"/>
                  </ns1:solidFill>
                  <ns1:effectLst/>
                  <ns1:highlight>
                    <ns1:srgbClr val="FFFFFF"/>
                  </ns1:highlight>
                  <ns1:latin typeface="Montserrat SemiBold" panose="00000700000000000000" pitchFamily="2" charset="0"/>
                </ns1:rPr>
                <ns1:t>15.9</ns1:t>
              </ns1:r>
              <ns1:r>
                <ns1:rPr lang="tr-TR" sz="1400" b="1" i="0" dirty="0">
                  <ns1:solidFill>
                    <ns1:srgbClr val="616173"/>
                  </ns1:solidFill>
                  <ns1:effectLst/>
                  <ns1:highlight>
                    <ns1:srgbClr val="FFFFFF"/>
                  </ns1:highlight>
                  <ns1:latin typeface="Montserrat SemiBold" panose="00000700000000000000" pitchFamily="2" charset="0"/>
                </ns1:rPr>
                <ns1:t>%</ns1:t>
              </ns1:r>
              <ns1:endParaRPr lang="tr-TR" sz="1400" dirty="0">
                <ns1:solidFill>
                  <ns1:srgbClr val="616173"/>
                </ns1:solidFill>
                <ns1:latin typeface="Montserrat SemiBold" panose="00000700000000000000" pitchFamily="2" charset="0"/>
              </ns1:endParaRPr>
            </ns1:p>
          </ns0:txBody>
        </ns0:sp>
        <ns0:sp>
          <ns0:nvSpPr>
            <ns0:cNvPr id="91" name="Metin kutusu 90">
              <ns1:extLst>
                <ns1:ext uri="{FF2B5EF4-FFF2-40B4-BE49-F238E27FC236}">
                  <ns2:creationId id="{D6BE1E0D-0ADD-0D4D-F648-53062E622DF6}"/>
                </ns1:ext>
              </ns1:extLst>
            </ns0:cNvPr>
            <ns0:cNvSpPr txBox="1"/>
            <ns0:nvPr/>
          </ns0:nvSpPr>
          <ns0:spPr>
            <ns1:xfrm>
              <ns1:off x="9491567" y="1840342"/>
              <ns1:ext cx="1970701" cy="646331"/>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Management of supplier and purchase invoices</ns1:t>
              </ns1:r>
              <ns1:endParaRPr lang="tr-TR" sz="1200">
                <ns1:latin typeface="+mj-lt"/>
              </ns1:endParaRPr>
            </ns1:p>
          </ns0:txBody>
        </ns0:sp>
        <ns0:cxnSp>
          <ns0:nvCxnSpPr>
            <ns0:cNvPr id="95" name="Düz Bağlayıcı 94">
              <ns1:extLst>
                <ns1:ext uri="{FF2B5EF4-FFF2-40B4-BE49-F238E27FC236}">
                  <ns2:creationId id="{FBD2E8F2-F4D2-3572-043F-3F159FADC069}"/>
                </ns1:ext>
              </ns1:extLst>
            </ns0:cNvPr>
            <ns0:cNvCxnSpPr>
              <ns1:cxnSpLocks/>
            </ns0:cNvCxnSpPr>
            <ns0:nvPr/>
          </ns0:nvCxnSpPr>
          <ns0:spPr>
            <ns1:xfrm>
              <ns1:off x="8924341" y="2537929"/>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99" name="Grup 98">
            <ns1:extLst>
              <ns1:ext uri="{FF2B5EF4-FFF2-40B4-BE49-F238E27FC236}">
                <ns2:creationId id="{038696A2-20F0-08B5-5CA8-89E3ADA3DA9C}"/>
              </ns1:ext>
            </ns1:extLst>
          </ns0:cNvPr>
          <ns0:cNvGrpSpPr/>
          <ns0:nvPr/>
        </ns0:nvGrpSpPr>
        <ns0:grpSpPr>
          <ns1:xfrm>
            <ns1:off x="8813352" y="2741473"/>
            <ns1:ext cx="2644839" cy="716239"/>
            <ns1:chOff x="8817429" y="2741189"/>
            <ns1:chExt cx="2644839" cy="716239"/>
          </ns1:xfrm>
        </ns0:grpSpPr>
        <ns0:sp>
          <ns0:nvSpPr>
            <ns0:cNvPr id="103" name="Metin kutusu 102">
              <ns1:extLst>
                <ns1:ext uri="{FF2B5EF4-FFF2-40B4-BE49-F238E27FC236}">
                  <ns2:creationId id="{68710BF1-1B13-9EF8-694C-196CC62FB86D}"/>
                </ns1:ext>
              </ns1:extLst>
            </ns0:cNvPr>
            <ns0:cNvSpPr txBox="1"/>
            <ns0:nvPr/>
          </ns0:nvSpPr>
          <ns0:spPr>
            <ns1:xfrm>
              <ns1:off x="8817429" y="2893589"/>
              <ns1:ext cx="991377" cy="307777"/>
            </ns1:xfrm>
            <ns1:prstGeom prst="rect">
              <ns1:avLst/>
            </ns1:prstGeom>
            <ns1:noFill/>
          </ns0:spPr>
          <ns0:txBody>
            <ns1:bodyPr wrap="square">
              <ns1:spAutoFit/>
            </ns1:bodyPr>
            <ns1:lstStyle/>
            <ns1:p>
              <ns1:r>
                <ns1:rPr lang="tr-TR" sz="1200" b="1" i="0" dirty="0">
                  <ns1:solidFill>
                    <ns1:srgbClr val="1078CF"/>
                  </ns1:solidFill>
                  <ns1:effectLst/>
                  <ns1:highlight>
                    <ns1:srgbClr val="FFFFFF"/>
                  </ns1:highlight>
                  <ns1:latin typeface="Montserrat SemiBold" panose="00000700000000000000" pitchFamily="2" charset="0"/>
                </ns1:rPr>
                <ns1:t>2.1</ns1:t>
              </ns1:r>
              <ns1:r>
                <ns1:rPr lang="tr-TR" sz="1400" b="1" i="0" dirty="0">
                  <ns1:solidFill>
                    <ns1:srgbClr val="1078CF"/>
                  </ns1:solidFill>
                  <ns1:effectLst/>
                  <ns1:highlight>
                    <ns1:srgbClr val="FFFFFF"/>
                  </ns1:highlight>
                  <ns1:latin typeface="Montserrat SemiBold" panose="00000700000000000000" pitchFamily="2" charset="0"/>
                </ns1:rPr>
                <ns1:t>%</ns1:t>
              </ns1:r>
              <ns1:endParaRPr lang="tr-TR" sz="1400" dirty="0">
                <ns1:solidFill>
                  <ns1:srgbClr val="1078CF"/>
                </ns1:solidFill>
                <ns1:latin typeface="Montserrat SemiBold" panose="00000700000000000000" pitchFamily="2" charset="0"/>
              </ns1:endParaRPr>
            </ns1:p>
          </ns0:txBody>
        </ns0:sp>
        <ns0:sp>
          <ns0:nvSpPr>
            <ns0:cNvPr id="107" name="Metin kutusu 106">
              <ns1:extLst>
                <ns1:ext uri="{FF2B5EF4-FFF2-40B4-BE49-F238E27FC236}">
                  <ns2:creationId id="{413C18CC-36B1-1E53-13E8-58155FFDE700}"/>
                </ns1:ext>
              </ns1:extLst>
            </ns0:cNvPr>
            <ns0:cNvSpPr txBox="1"/>
            <ns0:nvPr/>
          </ns0:nvSpPr>
          <ns0:spPr>
            <ns1:xfrm>
              <ns1:off x="9491567" y="2741189"/>
              <ns1:ext cx="1970701" cy="461665"/>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Managing maverick spend &amp; spend leakage</ns1:t>
              </ns1:r>
              <ns1:endParaRPr lang="tr-TR" sz="1200">
                <ns1:latin typeface="+mj-lt"/>
              </ns1:endParaRPr>
            </ns1:p>
          </ns0:txBody>
        </ns0:sp>
        <ns0:cxnSp>
          <ns0:nvCxnSpPr>
            <ns0:cNvPr id="111" name="Düz Bağlayıcı 110">
              <ns1:extLst>
                <ns1:ext uri="{FF2B5EF4-FFF2-40B4-BE49-F238E27FC236}">
                  <ns2:creationId id="{B82ED4E0-21F1-6AC0-E440-5057EB32CA99}"/>
                </ns1:ext>
              </ns1:extLst>
            </ns0:cNvPr>
            <ns0:cNvCxnSpPr>
              <ns1:cxnSpLocks/>
            </ns0:cNvCxnSpPr>
            <ns0:nvPr/>
          </ns0:nvCxnSpPr>
          <ns0:spPr>
            <ns1:xfrm>
              <ns1:off x="8924341" y="3457428"/>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15" name="Grup 114">
            <ns1:extLst>
              <ns1:ext uri="{FF2B5EF4-FFF2-40B4-BE49-F238E27FC236}">
                <ns2:creationId id="{48E63255-1A32-4418-DB06-B8EE49B674CC}"/>
              </ns1:ext>
            </ns1:extLst>
          </ns0:cNvPr>
          <ns0:cNvGrpSpPr/>
          <ns0:nvPr/>
        </ns0:nvGrpSpPr>
        <ns0:grpSpPr>
          <ns1:xfrm>
            <ns1:off x="8813352" y="3635833"/>
            <ns1:ext cx="2644839" cy="921514"/>
            <ns1:chOff x="8817429" y="3656286"/>
            <ns1:chExt cx="2644839" cy="921514"/>
          </ns1:xfrm>
        </ns0:grpSpPr>
        <ns0:sp>
          <ns0:nvSpPr>
            <ns0:cNvPr id="116" name="Metin kutusu 115">
              <ns1:extLst>
                <ns1:ext uri="{FF2B5EF4-FFF2-40B4-BE49-F238E27FC236}">
                  <ns2:creationId id="{BF69FACE-C75D-437B-B51A-B892CDC78DA1}"/>
                </ns1:ext>
              </ns1:extLst>
            </ns0:cNvPr>
            <ns0:cNvSpPr txBox="1"/>
            <ns0:nvPr/>
          </ns0:nvSpPr>
          <ns0:spPr>
            <ns1:xfrm>
              <ns1:off x="8817429" y="3930606"/>
              <ns1:ext cx="991377" cy="307777"/>
            </ns1:xfrm>
            <ns1:prstGeom prst="rect">
              <ns1:avLst/>
            </ns1:prstGeom>
            <ns1:noFill/>
          </ns0:spPr>
          <ns0:txBody>
            <ns1:bodyPr wrap="square">
              <ns1:spAutoFit/>
            </ns1:bodyPr>
            <ns1:lstStyle/>
            <ns1:p>
              <ns1:r>
                <ns1:rPr lang="tr-TR" sz="1200" b="1" i="0" dirty="0">
                  <ns1:solidFill>
                    <ns1:srgbClr val="FCB415"/>
                  </ns1:solidFill>
                  <ns1:effectLst/>
                  <ns1:highlight>
                    <ns1:srgbClr val="FFFFFF"/>
                  </ns1:highlight>
                  <ns1:latin typeface="Montserrat SemiBold" panose="00000700000000000000" pitchFamily="2" charset="0"/>
                </ns1:rPr>
                <ns1:t>11.2</ns1:t>
              </ns1:r>
              <ns1:r>
                <ns1:rPr lang="tr-TR" sz="1400" b="1" i="0" dirty="0">
                  <ns1:solidFill>
                    <ns1:srgbClr val="FCB415"/>
                  </ns1:solidFill>
                  <ns1:effectLst/>
                  <ns1:highlight>
                    <ns1:srgbClr val="FFFFFF"/>
                  </ns1:highlight>
                  <ns1:latin typeface="Montserrat SemiBold" panose="00000700000000000000" pitchFamily="2" charset="0"/>
                </ns1:rPr>
                <ns1:t>%</ns1:t>
              </ns1:r>
              <ns1:endParaRPr lang="tr-TR" sz="1400" dirty="0">
                <ns1:solidFill>
                  <ns1:srgbClr val="FCB415"/>
                </ns1:solidFill>
                <ns1:latin typeface="Montserrat SemiBold" panose="00000700000000000000" pitchFamily="2" charset="0"/>
              </ns1:endParaRPr>
            </ns1:p>
          </ns0:txBody>
        </ns0:sp>
        <ns0:sp>
          <ns0:nvSpPr>
            <ns0:cNvPr id="117" name="Metin kutusu 116">
              <ns1:extLst>
                <ns1:ext uri="{FF2B5EF4-FFF2-40B4-BE49-F238E27FC236}">
                  <ns2:creationId id="{874CFC86-8BF3-D64B-6609-409EA092EBBF}"/>
                </ns1:ext>
              </ns1:extLst>
            </ns0:cNvPr>
            <ns0:cNvSpPr txBox="1"/>
            <ns0:nvPr/>
          </ns0:nvSpPr>
          <ns0:spPr>
            <ns1:xfrm>
              <ns1:off x="9491567" y="3656286"/>
              <ns1:ext cx="1970701" cy="646331"/>
            </ns1:xfrm>
            <ns1:prstGeom prst="rect">
              <ns1:avLst/>
            </ns1:prstGeom>
            <ns1:noFill/>
          </ns0:spPr>
          <ns0:txBody>
            <ns1:bodyPr wrap="square">
              <ns1:spAutoFit/>
            </ns1:bodyPr>
            <ns1:lstStyle/>
            <ns1:p>
              <ns1:r>
                <ns1:rPr lang="en-US" sz="1200" b="0" i="0">
                  <ns1:solidFill>
                    <ns1:srgbClr val="25252C"/>
                  </ns1:solidFill>
                  <ns1:effectLst/>
                  <ns1:highlight>
                    <ns1:srgbClr val="FFFFFF"/>
                  </ns1:highlight>
                  <ns1:latin typeface="+mj-lt"/>
                </ns1:rPr>
                <ns1:t>Finance query management and dashboard reporting</ns1:t>
              </ns1:r>
              <ns1:endParaRPr lang="tr-TR" sz="1200">
                <ns1:latin typeface="+mj-lt"/>
              </ns1:endParaRPr>
            </ns1:p>
          </ns0:txBody>
        </ns0:sp>
        <ns0:cxnSp>
          <ns0:nvCxnSpPr>
            <ns0:cNvPr id="118" name="Düz Bağlayıcı 117">
              <ns1:extLst>
                <ns1:ext uri="{FF2B5EF4-FFF2-40B4-BE49-F238E27FC236}">
                  <ns2:creationId id="{20D802E3-5989-ADD9-338F-C8225F6B2D4B}"/>
                </ns1:ext>
              </ns1:extLst>
            </ns0:cNvPr>
            <ns0:cNvCxnSpPr>
              <ns1:cxnSpLocks/>
            </ns0:cNvCxnSpPr>
            <ns0:nvPr/>
          </ns0:nvCxnSpPr>
          <ns0:spPr>
            <ns1:xfrm>
              <ns1:off x="8924341" y="4577800"/>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19" name="Grup 118">
            <ns1:extLst>
              <ns1:ext uri="{FF2B5EF4-FFF2-40B4-BE49-F238E27FC236}">
                <ns2:creationId id="{0A351ACB-BCD2-1722-EF89-6E63D70D7E9E}"/>
              </ns1:ext>
            </ns1:extLst>
          </ns0:cNvPr>
          <ns0:cNvGrpSpPr/>
          <ns0:nvPr/>
        </ns0:nvGrpSpPr>
        <ns0:grpSpPr>
          <ns1:xfrm>
            <ns1:off x="6168513" y="3688439"/>
            <ns1:ext cx="2644839" cy="896633"/>
            <ns1:chOff x="8817429" y="4788821"/>
            <ns1:chExt cx="2644839" cy="896633"/>
          </ns1:xfrm>
        </ns0:grpSpPr>
        <ns0:sp>
          <ns0:nvSpPr>
            <ns0:cNvPr id="120" name="Metin kutusu 119">
              <ns1:extLst>
                <ns1:ext uri="{FF2B5EF4-FFF2-40B4-BE49-F238E27FC236}">
                  <ns2:creationId id="{D6D93538-75D9-745F-3AEF-38C96AFE8C28}"/>
                </ns1:ext>
              </ns1:extLst>
            </ns0:cNvPr>
            <ns0:cNvSpPr txBox="1"/>
            <ns0:nvPr/>
          </ns0:nvSpPr>
          <ns0:spPr>
            <ns1:xfrm>
              <ns1:off x="8817429" y="5002181"/>
              <ns1:ext cx="991377" cy="307777"/>
            </ns1:xfrm>
            <ns1:prstGeom prst="rect">
              <ns1:avLst/>
            </ns1:prstGeom>
            <ns1:noFill/>
          </ns0:spPr>
          <ns0:txBody>
            <ns1:bodyPr wrap="square">
              <ns1:spAutoFit/>
            </ns1:bodyPr>
            <ns1:lstStyle/>
            <ns1:p>
              <ns1:r>
                <ns1:rPr lang="tr-TR" sz="1200" b="1" i="0" dirty="0">
                  <ns1:solidFill>
                    <ns1:srgbClr val="40404C"/>
                  </ns1:solidFill>
                  <ns1:effectLst/>
                  <ns1:highlight>
                    <ns1:srgbClr val="FFFFFF"/>
                  </ns1:highlight>
                  <ns1:latin typeface="Montserrat SemiBold" panose="00000700000000000000" pitchFamily="2" charset="0"/>
                </ns1:rPr>
                <ns1:t>0.4</ns1:t>
              </ns1:r>
              <ns1:r>
                <ns1:rPr lang="tr-TR" sz="1400" b="1" i="0" dirty="0">
                  <ns1:solidFill>
                    <ns1:srgbClr val="40404C"/>
                  </ns1:solidFill>
                  <ns1:effectLst/>
                  <ns1:highlight>
                    <ns1:srgbClr val="FFFFFF"/>
                  </ns1:highlight>
                  <ns1:latin typeface="Montserrat SemiBold" panose="00000700000000000000" pitchFamily="2" charset="0"/>
                </ns1:rPr>
                <ns1:t>%</ns1:t>
              </ns1:r>
              <ns1:endParaRPr lang="tr-TR" sz="1400" dirty="0">
                <ns1:solidFill>
                  <ns1:srgbClr val="40404C"/>
                </ns1:solidFill>
                <ns1:latin typeface="Montserrat SemiBold" panose="00000700000000000000" pitchFamily="2" charset="0"/>
              </ns1:endParaRPr>
            </ns1:p>
          </ns0:txBody>
        </ns0:sp>
        <ns0:sp>
          <ns0:nvSpPr>
            <ns0:cNvPr id="121" name="Metin kutusu 120">
              <ns1:extLst>
                <ns1:ext uri="{FF2B5EF4-FFF2-40B4-BE49-F238E27FC236}">
                  <ns2:creationId id="{4B8C5699-54A3-B402-3FBC-B5B12E0BEA59}"/>
                </ns1:ext>
              </ns1:extLst>
            </ns0:cNvPr>
            <ns0:cNvSpPr txBox="1"/>
            <ns0:nvPr/>
          </ns0:nvSpPr>
          <ns0:spPr>
            <ns1:xfrm>
              <ns1:off x="9491567" y="4788821"/>
              <ns1:ext cx="1970701" cy="646331"/>
            </ns1:xfrm>
            <ns1:prstGeom prst="rect">
              <ns1:avLst/>
            </ns1:prstGeom>
            <ns1:noFill/>
          </ns0:spPr>
          <ns0:txBody>
            <ns1:bodyPr wrap="square">
              <ns1:spAutoFit/>
            </ns1:bodyPr>
            <ns1:lstStyle/>
            <ns1:p>
              <ns1:r>
                <ns1:rPr lang="en-US" sz="1200" b="0" i="0" dirty="0">
                  <ns1:solidFill>
                    <ns1:srgbClr val="25252C"/>
                  </ns1:solidFill>
                  <ns1:effectLst/>
                  <ns1:highlight>
                    <ns1:srgbClr val="FFFFFF"/>
                  </ns1:highlight>
                  <ns1:latin typeface="+mj-lt"/>
                </ns1:rPr>
                <ns1:t>Customer invoicing &amp; finance workflow management</ns1:t>
              </ns1:r>
              <ns1:endParaRPr lang="tr-TR" sz="1200" dirty="0">
                <ns1:latin typeface="+mj-lt"/>
              </ns1:endParaRPr>
            </ns1:p>
          </ns0:txBody>
        </ns0:sp>
        <ns0:cxnSp>
          <ns0:nvCxnSpPr>
            <ns0:cNvPr id="122" name="Düz Bağlayıcı 121">
              <ns1:extLst>
                <ns1:ext uri="{FF2B5EF4-FFF2-40B4-BE49-F238E27FC236}">
                  <ns2:creationId id="{629F5E90-DA28-1EFC-F600-C6E7F2600487}"/>
                </ns1:ext>
              </ns1:extLst>
            </ns0:cNvPr>
            <ns0:cNvCxnSpPr>
              <ns1:cxnSpLocks/>
            </ns0:cNvCxnSpPr>
            <ns0:nvPr/>
          </ns0:nvCxnSpPr>
          <ns0:spPr>
            <ns1:xfrm>
              <ns1:off x="8924341" y="5685454"/>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grpSp>
        <ns0:nvGrpSpPr>
          <ns0:cNvPr id="123" name="Grup 122">
            <ns1:extLst>
              <ns1:ext uri="{FF2B5EF4-FFF2-40B4-BE49-F238E27FC236}">
                <ns2:creationId id="{E8160797-F9E2-0D9A-374D-B14B75974513}"/>
              </ns1:ext>
            </ns1:extLst>
          </ns0:cNvPr>
          <ns0:cNvGrpSpPr/>
          <ns0:nvPr/>
        </ns0:nvGrpSpPr>
        <ns0:grpSpPr>
          <ns1:xfrm>
            <ns1:off x="8821682" y="4700582"/>
            <ns1:ext cx="2644839" cy="588934"/>
            <ns1:chOff x="8817429" y="5816406"/>
            <ns1:chExt cx="2644839" cy="588934"/>
          </ns1:xfrm>
        </ns0:grpSpPr>
        <ns0:sp>
          <ns0:nvSpPr>
            <ns0:cNvPr id="124" name="Metin kutusu 123">
              <ns1:extLst>
                <ns1:ext uri="{FF2B5EF4-FFF2-40B4-BE49-F238E27FC236}">
                  <ns2:creationId id="{49DA2141-6D2C-A68B-E272-1E99ADDD05E5}"/>
                </ns1:ext>
              </ns1:extLst>
            </ns0:cNvPr>
            <ns0:cNvSpPr txBox="1"/>
            <ns0:nvPr/>
          </ns0:nvSpPr>
          <ns0:spPr>
            <ns1:xfrm>
              <ns1:off x="8817429" y="5938326"/>
              <ns1:ext cx="991377" cy="307777"/>
            </ns1:xfrm>
            <ns1:prstGeom prst="rect">
              <ns1:avLst/>
            </ns1:prstGeom>
            <ns1:noFill/>
          </ns0:spPr>
          <ns0:txBody>
            <ns1:bodyPr wrap="square">
              <ns1:spAutoFit/>
            </ns1:bodyPr>
            <ns1:lstStyle/>
            <ns1:p>
              <ns1:r>
                <ns1:rPr lang="tr-TR" sz="1200" b="1" i="0" dirty="0">
                  <ns1:solidFill>
                    <ns1:srgbClr val="4C9ADB"/>
                  </ns1:solidFill>
                  <ns1:effectLst/>
                  <ns1:highlight>
                    <ns1:srgbClr val="FFFFFF"/>
                  </ns1:highlight>
                  <ns1:latin typeface="Montserrat SemiBold" panose="00000700000000000000" pitchFamily="2" charset="0"/>
                </ns1:rPr>
                <ns1:t>40.3</ns1:t>
              </ns1:r>
              <ns1:r>
                <ns1:rPr lang="tr-TR" sz="1400" b="1" i="0" dirty="0">
                  <ns1:solidFill>
                    <ns1:srgbClr val="4C9ADB"/>
                  </ns1:solidFill>
                  <ns1:effectLst/>
                  <ns1:highlight>
                    <ns1:srgbClr val="FFFFFF"/>
                  </ns1:highlight>
                  <ns1:latin typeface="Montserrat SemiBold" panose="00000700000000000000" pitchFamily="2" charset="0"/>
                </ns1:rPr>
                <ns1:t>%</ns1:t>
              </ns1:r>
              <ns1:endParaRPr lang="tr-TR" sz="1400" dirty="0">
                <ns1:solidFill>
                  <ns1:srgbClr val="4C9ADB"/>
                </ns1:solidFill>
                <ns1:latin typeface="Montserrat SemiBold" panose="00000700000000000000" pitchFamily="2" charset="0"/>
              </ns1:endParaRPr>
            </ns1:p>
          </ns0:txBody>
        </ns0:sp>
        <ns0:sp>
          <ns0:nvSpPr>
            <ns0:cNvPr id="125" name="Metin kutusu 124">
              <ns1:extLst>
                <ns1:ext uri="{FF2B5EF4-FFF2-40B4-BE49-F238E27FC236}">
                  <ns2:creationId id="{BFE127FC-5FFD-79E6-2322-21C67D8080BF}"/>
                </ns1:ext>
              </ns1:extLst>
            </ns0:cNvPr>
            <ns0:cNvSpPr txBox="1"/>
            <ns0:nvPr/>
          </ns0:nvSpPr>
          <ns0:spPr>
            <ns1:xfrm>
              <ns1:off x="9491567" y="5816406"/>
              <ns1:ext cx="1970701" cy="461665"/>
            </ns1:xfrm>
            <ns1:prstGeom prst="rect">
              <ns1:avLst/>
            </ns1:prstGeom>
            <ns1:noFill/>
          </ns0:spPr>
          <ns0:txBody>
            <ns1:bodyPr wrap="square">
              <ns1:spAutoFit/>
            </ns1:bodyPr>
            <ns1:lstStyle/>
            <ns1:p>
              <ns1:r>
                <ns1:rPr lang="tr-TR" sz="1200" b="0" i="0">
                  <ns1:solidFill>
                    <ns1:srgbClr val="25252C"/>
                  </ns1:solidFill>
                  <ns1:effectLst/>
                  <ns1:highlight>
                    <ns1:srgbClr val="FFFFFF"/>
                  </ns1:highlight>
                  <ns1:latin typeface="+mj-lt"/>
                </ns1:rPr>
                <ns1:t>Onlıne expense management</ns1:t>
              </ns1:r>
              <ns1:endParaRPr lang="tr-TR" sz="1200">
                <ns1:latin typeface="+mj-lt"/>
              </ns1:endParaRPr>
            </ns1:p>
          </ns0:txBody>
        </ns0:sp>
        <ns0:cxnSp>
          <ns0:nvCxnSpPr>
            <ns0:cNvPr id="126" name="Düz Bağlayıcı 125">
              <ns1:extLst>
                <ns1:ext uri="{FF2B5EF4-FFF2-40B4-BE49-F238E27FC236}">
                  <ns2:creationId id="{C53A98EF-1640-E6BB-EDC3-6CA637969FD8}"/>
                </ns1:ext>
              </ns1:extLst>
            </ns0:cNvPr>
            <ns0:cNvCxnSpPr>
              <ns1:cxnSpLocks/>
            </ns0:cNvCxnSpPr>
            <ns0:nvPr/>
          </ns0:nvCxnSpPr>
          <ns0:spPr>
            <ns1:xfrm>
              <ns1:off x="8924341" y="6405340"/>
              <ns1:ext cx="2304000" cy="0"/>
            </ns1:xfrm>
            <ns1:prstGeom prst="line">
              <ns1:avLst/>
            </ns1:prstGeom>
          </ns0:spPr>
          <ns0:style>
            <ns1:lnRef idx="1">
              <ns1:schemeClr val="dk1"/>
            </ns1:lnRef>
            <ns1:fillRef idx="0">
              <ns1:schemeClr val="dk1"/>
            </ns1:fillRef>
            <ns1:effectRef idx="0">
              <ns1:schemeClr val="dk1"/>
            </ns1:effectRef>
            <ns1:fontRef idx="minor">
              <ns1:schemeClr val="tx1"/>
            </ns1:fontRef>
          </ns0:style>
        </ns0:cxnSp>
      </ns0:grpSp>
    </ns0:spTree>
    <ns0:extLst>
      <ns0:ext uri="{BB962C8B-B14F-4D97-AF65-F5344CB8AC3E}">
        <ns3:creationId val="657890998"/>
      </ns0:ext>
    </ns0:extLst>
  </ns0:cSld>
  <ns0:clrMapOvr>
    <ns1:masterClrMapping/>
  </ns0:clrMapOvr>
</ns0:sld>
</file>

<file path=ppt/slides/slide7.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ayt Numarası Yer Tutucusu 1">
            <ns1:extLst>
              <ns1:ext uri="{FF2B5EF4-FFF2-40B4-BE49-F238E27FC236}">
                <ns2:creationId id="{4799F497-A7B6-4959-CA18-E0445795558A}"/>
              </ns1:ext>
            </ns1:extLst>
          </ns0:cNvPr>
          <ns0:cNvSpPr>
            <ns1:spLocks noGrp="1"/>
          </ns0:cNvSpPr>
          <ns0:nvPr>
            <ns0:ph type="sldNum" sz="quarter" idx="12"/>
          </ns0:nvPr>
        </ns0:nvSpPr>
        <ns0:spPr/>
        <ns0:txBody>
          <ns1:bodyPr/>
          <ns1:lstStyle/>
          <ns1:p>
            <ns1:fld id="{3531A8E9-B4CF-5643-AF96-CB4C768DAD63}" type="slidenum">
              <ns1:rPr lang="en-US" smtClean="0"/>
              <ns1:t>7</ns1:t>
            </ns1:fld>
            <ns1:endParaRPr lang="en-US"/>
          </ns1:p>
        </ns0:txBody>
      </ns0:sp>
      <ns0:sp>
        <ns0:nvSpPr>
          <ns0:cNvPr id="11" name="Title 2">
            <ns1:extLst>
              <ns1:ext uri="{FF2B5EF4-FFF2-40B4-BE49-F238E27FC236}">
                <ns2:creationId id="{E19F5257-CA14-E385-A07A-4B0E64226F7D}"/>
              </ns1:ext>
            </ns1:extLst>
          </ns0:cNvPr>
          <ns0:cNvSpPr>
            <ns1:spLocks noGrp="1"/>
          </ns0:cNvSpPr>
          <ns0:nvPr>
            <ns0:ph type="title"/>
          </ns0:nvPr>
        </ns0:nvSpPr>
        <ns0:spPr>
          <ns1:xfrm>
            <ns1:off x="694800" y="429459"/>
            <ns1:ext cx="10801349" cy="388773"/>
          </ns1:xfrm>
        </ns0:spPr>
        <ns0:txBody>
          <ns1:bodyPr>
            <ns1:normAutofit/>
          </ns1:bodyPr>
          <ns1:lstStyle/>
          <ns1:p>
            <ns1:pPr rtl="0"/>
            <ns1:r>
              <ns1:rPr lang="en-GB" dirty="0">
                <ns1:solidFill>
                  <ns1:srgbClr val="25252C"/>
                </ns1:solidFill>
                <ns1:latin typeface="Montserrat SemiBold"/>
              </ns1:rPr>
              <ns1:t>Breakdown of potential savings</ns1:t>
            </ns1:r>
            <ns1:endParaRPr lang="en-US" dirty="0"/>
          </ns1:p>
        </ns0:txBody>
      </ns0:sp>
      <ns0:sp>
        <ns0:nvSpPr>
          <ns0:cNvPr id="12" name="Metin kutusu 11">
            <ns1:extLst>
              <ns1:ext uri="{FF2B5EF4-FFF2-40B4-BE49-F238E27FC236}">
                <ns2:creationId id="{16523C53-98D2-A1C7-60D2-A396C8E7756B}"/>
              </ns1:ext>
            </ns1:extLst>
          </ns0:cNvPr>
          <ns0:cNvSpPr txBox="1"/>
          <ns0:nvPr/>
        </ns0:nvSpPr>
        <ns0:spPr>
          <ns1:xfrm>
            <ns1:off x="631988" y="928715"/>
            <ns1:ext cx="10707208" cy="461665"/>
          </ns1:xfrm>
          <ns1:prstGeom prst="rect">
            <ns1:avLst/>
          </ns1:prstGeom>
          <ns1:noFill/>
        </ns0:spPr>
        <ns0:txBody>
          <ns1:bodyPr wrap="square">
            <ns1:spAutoFit/>
          </ns1:bodyPr>
          <ns1:lstStyle/>
          <ns1:p>
            <ns1:r>
              <ns1:rPr lang="en-GB" sz="1200" dirty="0">
                <ns1:solidFill>
                  <ns1:schemeClr val="tx1">
                    <ns1:lumMod val="90000"/>
                    <ns1:lumOff val="10000"/>
                  </ns1:schemeClr>
                </ns1:solidFill>
                <ns1:latin typeface="+mj-lt"/>
                <ns1:ea typeface="Open Sans" panose="020B0606030504020204" pitchFamily="34" charset="0"/>
                <ns1:cs typeface="Open Sans" panose="020B0606030504020204" pitchFamily="34" charset="0"/>
              </ns1:rPr>
              <ns1:t>If you purchase our software, over the term of your contract with us, you could save the following amounts for each of your processes. Our systems are designed to assist you streamline your workflow and maximise returns.</ns1:t>
            </ns1:r>
          </ns1:p>
        </ns0:txBody>
      </ns0:sp>
      <ns0:grpSp>
        <ns0:nvGrpSpPr>
          <ns0:cNvPr id="45" name="Grup 44">
            <ns1:extLst>
              <ns1:ext uri="{FF2B5EF4-FFF2-40B4-BE49-F238E27FC236}">
                <ns2:creationId id="{CEE0D594-8801-A660-5B11-9D94A2853991}"/>
              </ns1:ext>
            </ns1:extLst>
          </ns0:cNvPr>
          <ns0:cNvGrpSpPr/>
          <ns0:nvPr/>
        </ns0:nvGrpSpPr>
        <ns0:grpSpPr>
          <ns1:xfrm>
            <ns1:off x="612523" y="1555506"/>
            <ns1:ext cx="2738027" cy="1134010"/>
            <ns1:chOff x="323184" y="683777"/>
            <ns1:chExt cx="3395944" cy="1201040"/>
          </ns1:xfrm>
        </ns0:grpSpPr>
        <ns0:sp>
          <ns0:nvSpPr>
            <ns0:cNvPr id="46" name="TextBox 41">
              <ns1:extLst>
                <ns1:ext uri="{FF2B5EF4-FFF2-40B4-BE49-F238E27FC236}">
                  <ns2:creationId id="{C4D85C97-BEE9-BEB7-9576-7C7072E75B7A}"/>
                </ns1:ext>
              </ns1:extLst>
            </ns0:cNvPr>
            <ns0:cNvSpPr txBox="1"/>
            <ns0:nvPr/>
          </ns0:nvSpPr>
          <ns0:spPr>
            <ns1:xfrm>
              <ns1:off x="356496" y="683777"/>
              <ns1:ext cx="2612846" cy="391163"/>
            </ns1:xfrm>
            <ns1:prstGeom prst="rect">
              <ns1:avLst/>
            </ns1:prstGeom>
            <ns1:noFill/>
          </ns0:spPr>
          <ns0:txBody>
            <ns1:bodyPr wrap="square" rtlCol="0" anchor="b" anchorCtr="0">
              <ns1:spAutoFit/>
            </ns1:bodyPr>
            <ns1:lstStyle/>
            <ns1:p>
              <ns1:r>
                <ns1:rPr lang="tr-TR" b="1" i="0" dirty="0">
                  <ns1:solidFill>
                    <ns1:srgbClr val="F15D23"/>
                  </ns1:solidFill>
                  <ns1:effectLst/>
                  <ns1:latin typeface="Open Sans" panose="020B0606030504020204" pitchFamily="34" charset="0"/>
                </ns1:rPr>
                <ns1:t>£</ns1:t>
              </ns1:r>
              <ns1:r>
                <ns1:rPr lang="tr-TR" b="1" dirty="0" err="1">
                  <ns1:solidFill>
                    <ns1:srgbClr val="F15D23"/>
                  </ns1:solidFill>
                  <ns1:latin typeface="Montserrat SemiBold" panose="00000700000000000000" pitchFamily="2" charset="0"/>
                </ns1:rPr>
                <ns1:t>0</ns1:t>
              </ns1:r>
              <ns1:endParaRPr lang="en-US" b="1" dirty="0">
                <ns1:latin typeface="Montserrat SemiBold" panose="00000700000000000000" pitchFamily="2" charset="0"/>
                <ns1:ea typeface="League Spartan" charset="0"/>
                <ns1:cs typeface="Poppins" pitchFamily="2" charset="77"/>
              </ns1:endParaRPr>
            </ns1:p>
          </ns0:txBody>
        </ns0:sp>
        <ns0:sp>
          <ns0:nvSpPr>
            <ns0:cNvPr id="47" name="Metin kutusu 46">
              <ns1:extLst>
                <ns1:ext uri="{FF2B5EF4-FFF2-40B4-BE49-F238E27FC236}">
                  <ns2:creationId id="{D01E826F-9700-9156-7AE9-86CFFE5629D7}"/>
                </ns1:ext>
              </ns1:extLst>
            </ns0:cNvPr>
            <ns0:cNvSpPr txBox="1"/>
            <ns0:nvPr/>
          </ns0:nvSpPr>
          <ns0:spPr>
            <ns1:xfrm>
              <ns1:off x="356496" y="1098031"/>
              <ns1:ext cx="3362632" cy="277074"/>
            </ns1:xfrm>
            <ns1:prstGeom prst="rect">
              <ns1:avLst/>
            </ns1:prstGeom>
            <ns1:noFill/>
          </ns0:spPr>
          <ns0:txBody>
            <ns1:bodyPr wrap="square">
              <ns1:spAutoFit/>
            </ns1:bodyPr>
            <ns1:lstStyle/>
            <ns1:p>
              <ns1:pPr algn="l"/>
              <ns1:r>
                <ns1:rPr lang="tr-TR" sz="1100" b="1" i="0">
                  <ns1:solidFill>
                    <ns1:srgbClr val="555555"/>
                  </ns1:solidFill>
                  <ns1:effectLst/>
                  <ns1:latin typeface="Montserrat SemiBold" panose="00000700000000000000" pitchFamily="2" charset="0"/>
                </ns1:rPr>
                <ns1:t>Raısıng purchase orders</ns1:t>
              </ns1:r>
            </ns1:p>
          </ns0:txBody>
        </ns0:sp>
        <ns0:sp>
          <ns0:nvSpPr>
            <ns0:cNvPr id="48" name="Metin kutusu 47">
              <ns1:extLst>
                <ns1:ext uri="{FF2B5EF4-FFF2-40B4-BE49-F238E27FC236}">
                  <ns2:creationId id="{455451DF-47D0-52F0-80E1-98BE73D9698B}"/>
                </ns1:ext>
              </ns1:extLst>
            </ns0:cNvPr>
            <ns0:cNvSpPr txBox="1"/>
            <ns0:nvPr/>
          </ns0:nvSpPr>
          <ns0:spPr>
            <ns1:xfrm>
              <ns1:off x="323184" y="1477355"/>
              <ns1:ext cx="3261775" cy="407462"/>
            </ns1:xfrm>
            <ns1:prstGeom prst="rect">
              <ns1:avLst/>
            </ns1:prstGeom>
            <ns1:noFill/>
          </ns0:spPr>
          <ns0:txBody>
            <ns1:bodyPr wrap="square">
              <ns1:spAutoFit/>
            </ns1:bodyPr>
            <ns1:lstStyle/>
            <ns1:p>
              <ns1:r>
                <ns1:rPr lang="en-US" sz="950" b="0" i="0" err="1">
                  <ns1:solidFill>
                    <ns1:srgbClr val="555555"/>
                  </ns1:solidFill>
                  <ns1:effectLst/>
                  <ns1:latin typeface="Open Sans" panose="020B0606030504020204" pitchFamily="34" charset="0"/>
                </ns1:rPr>
                <ns1:t>Optimise</ns1:t>
              </ns1:r>
              <ns1:r>
                <ns1:rPr lang="en-US" sz="950" b="0" i="0">
                  <ns1:solidFill>
                    <ns1:srgbClr val="555555"/>
                  </ns1:solidFill>
                  <ns1:effectLst/>
                  <ns1:latin typeface="Open Sans" panose="020B0606030504020204" pitchFamily="34" charset="0"/>
                </ns1:rPr>
                <ns1:t> purchasing processes, </ns1:t>
              </ns1:r>
              <ns1:r>
                <ns1:rPr lang="en-US" sz="950" b="0" i="0" err="1">
                  <ns1:solidFill>
                    <ns1:srgbClr val="555555"/>
                  </ns1:solidFill>
                  <ns1:effectLst/>
                  <ns1:latin typeface="Open Sans" panose="020B0606030504020204" pitchFamily="34" charset="0"/>
                </ns1:rPr>
                <ns1:t>minimise</ns1:t>
              </ns1:r>
              <ns1:r>
                <ns1:rPr lang="en-US" sz="950" b="0" i="0">
                  <ns1:solidFill>
                    <ns1:srgbClr val="555555"/>
                  </ns1:solidFill>
                  <ns1:effectLst/>
                  <ns1:latin typeface="Open Sans" panose="020B0606030504020204" pitchFamily="34" charset="0"/>
                </ns1:rPr>
                <ns1:t> errors, and ensure timely procurement</ns1:t>
              </ns1:r>
              <ns1:endParaRPr lang="tr-TR" sz="950"/>
            </ns1:p>
          </ns0:txBody>
        </ns0:sp>
      </ns0:grpSp>
      <ns0:grpSp>
        <ns0:nvGrpSpPr>
          <ns0:cNvPr id="49" name="Grup 48">
            <ns1:extLst>
              <ns1:ext uri="{FF2B5EF4-FFF2-40B4-BE49-F238E27FC236}">
                <ns2:creationId id="{4FF9C5E8-EF88-FB9B-A88F-FE47CE346D4E}"/>
              </ns1:ext>
            </ns1:extLst>
          </ns0:cNvPr>
          <ns0:cNvGrpSpPr/>
          <ns0:nvPr/>
        </ns0:nvGrpSpPr>
        <ns0:grpSpPr>
          <ns1:xfrm>
            <ns1:off x="3283824" y="1555506"/>
            <ns1:ext cx="2711169" cy="1254544"/>
            <ns1:chOff x="356496" y="683777"/>
            <ns1:chExt cx="3362632" cy="1328701"/>
          </ns1:xfrm>
        </ns0:grpSpPr>
        <ns0:sp>
          <ns0:nvSpPr>
            <ns0:cNvPr id="50" name="TextBox 41">
              <ns1:extLst>
                <ns1:ext uri="{FF2B5EF4-FFF2-40B4-BE49-F238E27FC236}">
                  <ns2:creationId id="{17B519E8-DA2E-A2A0-435B-5C97F30D99C8}"/>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6911E"/>
                  </ns1:solidFill>
                  <ns1:effectLst/>
                  <ns1:latin typeface="Open Sans" panose="020B0606030504020204" pitchFamily="34" charset="0"/>
                </ns1:rPr>
                <ns1:t>£</ns1:t>
              </ns1:r>
              <ns1:r>
                <ns1:rPr lang="tr-TR" b="1" dirty="0" err="1">
                  <ns1:solidFill>
                    <ns1:srgbClr val="F6911E"/>
                  </ns1:solidFill>
                  <ns1:latin typeface="Montserrat SemiBold" panose="00000700000000000000" pitchFamily="2" charset="0"/>
                </ns1:rPr>
                <ns1:t>92,120</ns1:t>
              </ns1:r>
              <ns1:endParaRPr lang="en-US" b="1" dirty="0">
                <ns1:solidFill>
                  <ns1:srgbClr val="F6911E"/>
                </ns1:solidFill>
                <ns1:latin typeface="Montserrat SemiBold" panose="00000700000000000000" pitchFamily="2" charset="0"/>
                <ns1:ea typeface="League Spartan" charset="0"/>
                <ns1:cs typeface="Poppins" pitchFamily="2" charset="77"/>
              </ns1:endParaRPr>
            </ns1:p>
          </ns0:txBody>
        </ns0:sp>
        <ns0:sp>
          <ns0:nvSpPr>
            <ns0:cNvPr id="51" name="Metin kutusu 50">
              <ns1:extLst>
                <ns1:ext uri="{FF2B5EF4-FFF2-40B4-BE49-F238E27FC236}">
                  <ns2:creationId id="{E9E7E3EA-C2A7-C158-DCB0-AE4442A88A6C}"/>
                </ns1:ext>
              </ns1:extLst>
            </ns0:cNvPr>
            <ns0:cNvSpPr txBox="1"/>
            <ns0:nvPr/>
          </ns0:nvSpPr>
          <ns0:spPr>
            <ns1:xfrm>
              <ns1:off x="356496" y="1098031"/>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Purchase order approvals</ns1:t>
              </ns1:r>
            </ns1:p>
          </ns0:txBody>
        </ns0:sp>
        <ns0:sp>
          <ns0:nvSpPr>
            <ns0:cNvPr id="52" name="Metin kutusu 51">
              <ns1:extLst>
                <ns1:ext uri="{FF2B5EF4-FFF2-40B4-BE49-F238E27FC236}">
                  <ns2:creationId id="{44718EAD-97F8-2F97-214F-865B501588E9}"/>
                </ns1:ext>
              </ns1:extLst>
            </ns0:cNvPr>
            <ns0:cNvSpPr txBox="1"/>
            <ns0:nvPr/>
          </ns0:nvSpPr>
          <ns0:spPr>
            <ns1:xfrm>
              <ns1:off x="356496" y="1450180"/>
              <ns1:ext cx="3261775" cy="562298"/>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Improve precision and ensure timely purchase order processes, ultimately enhancing operational efficiency.</ns1:t>
              </ns1:r>
              <ns1:endParaRPr lang="tr-TR" sz="950">
                <ns1:solidFill>
                  <ns1:srgbClr val="555555"/>
                </ns1:solidFill>
                <ns1:latin typeface="Open Sans" panose="020B0606030504020204" pitchFamily="34" charset="0"/>
              </ns1:endParaRPr>
            </ns1:p>
          </ns0:txBody>
        </ns0:sp>
      </ns0:grpSp>
      <ns0:grpSp>
        <ns0:nvGrpSpPr>
          <ns0:cNvPr id="53" name="Grup 52">
            <ns1:extLst>
              <ns1:ext uri="{FF2B5EF4-FFF2-40B4-BE49-F238E27FC236}">
                <ns2:creationId id="{31BB5069-0922-C65B-2DC8-8B525046EDC6}"/>
              </ns1:ext>
            </ns1:extLst>
          </ns0:cNvPr>
          <ns0:cNvGrpSpPr/>
          <ns0:nvPr/>
        </ns0:nvGrpSpPr>
        <ns0:grpSpPr>
          <ns1:xfrm>
            <ns1:off x="5928267" y="1555507"/>
            <ns1:ext cx="2711169" cy="1236422"/>
            <ns1:chOff x="356496" y="683777"/>
            <ns1:chExt cx="3362632" cy="1309506"/>
          </ns1:xfrm>
        </ns0:grpSpPr>
        <ns0:sp>
          <ns0:nvSpPr>
            <ns0:cNvPr id="54" name="TextBox 41">
              <ns1:extLst>
                <ns1:ext uri="{FF2B5EF4-FFF2-40B4-BE49-F238E27FC236}">
                  <ns2:creationId id="{91A49303-69CB-529B-B40F-65E11F4A1A00}"/>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37721"/>
                  </ns1:solidFill>
                  <ns1:effectLst/>
                  <ns1:latin typeface="Open Sans" panose="020B0606030504020204" pitchFamily="34" charset="0"/>
                </ns1:rPr>
                <ns1:t>£</ns1:t>
              </ns1:r>
              <ns1:r>
                <ns1:rPr lang="tr-TR" b="1" dirty="0" err="1">
                  <ns1:solidFill>
                    <ns1:srgbClr val="F37721"/>
                  </ns1:solidFill>
                  <ns1:latin typeface="Montserrat SemiBold" panose="00000700000000000000" pitchFamily="2" charset="0"/>
                </ns1:rPr>
                <ns1:t>42,648</ns1:t>
              </ns1:r>
              <ns1:endParaRPr lang="en-US" b="1" dirty="0">
                <ns1:solidFill>
                  <ns1:srgbClr val="F37721"/>
                </ns1:solidFill>
                <ns1:latin typeface="Montserrat SemiBold" panose="00000700000000000000" pitchFamily="2" charset="0"/>
                <ns1:ea typeface="League Spartan" charset="0"/>
                <ns1:cs typeface="Poppins" pitchFamily="2" charset="77"/>
              </ns1:endParaRPr>
            </ns1:p>
          </ns0:txBody>
        </ns0:sp>
        <ns0:sp>
          <ns0:nvSpPr>
            <ns0:cNvPr id="55" name="Metin kutusu 54">
              <ns1:extLst>
                <ns1:ext uri="{FF2B5EF4-FFF2-40B4-BE49-F238E27FC236}">
                  <ns2:creationId id="{06333279-1E23-A335-D021-DBACE458C3CF}"/>
                </ns1:ext>
              </ns1:extLst>
            </ns0:cNvPr>
            <ns0:cNvSpPr txBox="1"/>
            <ns0:nvPr/>
          </ns0:nvSpPr>
          <ns0:spPr>
            <ns1:xfrm>
              <ns1:off x="356496" y="1063999"/>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Cod</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ng </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nvo</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ce processes</ns1:t>
              </ns1:r>
            </ns1:p>
          </ns0:txBody>
        </ns0:sp>
        <ns0:sp>
          <ns0:nvSpPr>
            <ns0:cNvPr id="56" name="Metin kutusu 55">
              <ns1:extLst>
                <ns1:ext uri="{FF2B5EF4-FFF2-40B4-BE49-F238E27FC236}">
                  <ns2:creationId id="{2813337C-910A-4008-76C9-8BE2B8A098C6}"/>
                </ns1:ext>
              </ns1:extLst>
            </ns0:cNvPr>
            <ns0:cNvSpPr txBox="1"/>
            <ns0:nvPr/>
          </ns0:nvSpPr>
          <ns0:spPr>
            <ns1:xfrm>
              <ns1:off x="356496" y="1430986"/>
              <ns1:ext cx="3261775" cy="562297"/>
            </ns1:xfrm>
            <ns1:prstGeom prst="rect">
              <ns1:avLst/>
            </ns1:prstGeom>
            <ns1:noFill/>
          </ns0:spPr>
          <ns0:txBody>
            <ns1:bodyPr wrap="square">
              <ns1:spAutoFit/>
            </ns1:bodyPr>
            <ns1:lstStyle/>
            <ns1:p>
              <ns1:r>
                <ns1:rPr lang="en-US" sz="950" err="1">
                  <ns1:solidFill>
                    <ns1:srgbClr val="555555"/>
                  </ns1:solidFill>
                  <ns1:latin typeface="Open Sans" panose="020B0606030504020204" pitchFamily="34" charset="0"/>
                </ns1:rPr>
                <ns1:t>Minimise</ns1:t>
              </ns1:r>
              <ns1:r>
                <ns1:rPr lang="en-US" sz="950">
                  <ns1:solidFill>
                    <ns1:srgbClr val="555555"/>
                  </ns1:solidFill>
                  <ns1:latin typeface="Open Sans" panose="020B0606030504020204" pitchFamily="34" charset="0"/>
                </ns1:rPr>
                <ns1:t> errors and boost customer satisfaction by ensuring invoices are accurate and timely.</ns1:t>
              </ns1:r>
              <ns1:endParaRPr lang="tr-TR" sz="950">
                <ns1:solidFill>
                  <ns1:srgbClr val="555555"/>
                </ns1:solidFill>
                <ns1:latin typeface="Open Sans" panose="020B0606030504020204" pitchFamily="34" charset="0"/>
              </ns1:endParaRPr>
            </ns1:p>
          </ns0:txBody>
        </ns0:sp>
      </ns0:grpSp>
      <ns0:grpSp>
        <ns0:nvGrpSpPr>
          <ns0:cNvPr id="69" name="Grup 68">
            <ns1:extLst>
              <ns1:ext uri="{FF2B5EF4-FFF2-40B4-BE49-F238E27FC236}">
                <ns2:creationId id="{7E5B3A35-E723-0018-0C1D-0302490B7CE5}"/>
              </ns1:ext>
            </ns1:extLst>
          </ns0:cNvPr>
          <ns0:cNvGrpSpPr/>
          <ns0:nvPr/>
        </ns0:nvGrpSpPr>
        <ns0:grpSpPr>
          <ns1:xfrm>
            <ns1:off x="8572711" y="1555506"/>
            <ns1:ext cx="2817024" cy="1236422"/>
            <ns1:chOff x="356496" y="683777"/>
            <ns1:chExt cx="3362632" cy="1309507"/>
          </ns1:xfrm>
        </ns0:grpSpPr>
        <ns0:sp>
          <ns0:nvSpPr>
            <ns0:cNvPr id="70" name="TextBox 41">
              <ns1:extLst>
                <ns1:ext uri="{FF2B5EF4-FFF2-40B4-BE49-F238E27FC236}">
                  <ns2:creationId id="{1551781C-6D17-1D01-D87E-AE1DADD26F33}"/>
                </ns1:ext>
              </ns1:extLst>
            </ns0:cNvPr>
            <ns0:cNvSpPr txBox="1"/>
            <ns0:nvPr/>
          </ns0:nvSpPr>
          <ns0:spPr>
            <ns1:xfrm>
              <ns1:off x="356496" y="683777"/>
              <ns1:ext cx="2612845" cy="391163"/>
            </ns1:xfrm>
            <ns1:prstGeom prst="rect">
              <ns1:avLst/>
            </ns1:prstGeom>
            <ns1:noFill/>
          </ns0:spPr>
          <ns0:txBody>
            <ns1:bodyPr wrap="square" rtlCol="0" anchor="b" anchorCtr="0">
              <ns1:spAutoFit/>
            </ns1:bodyPr>
            <ns1:lstStyle/>
            <ns1:p>
              <ns1:r>
                <ns1:rPr lang="tr-TR" b="1" i="0" dirty="0">
                  <ns1:solidFill>
                    <ns1:srgbClr val="616173"/>
                  </ns1:solidFill>
                  <ns1:effectLst/>
                  <ns1:latin typeface="Open Sans" panose="020B0606030504020204" pitchFamily="34" charset="0"/>
                </ns1:rPr>
                <ns1:t>£</ns1:t>
              </ns1:r>
              <ns1:r>
                <ns1:rPr lang="tr-TR" b="1" dirty="0" err="1">
                  <ns1:solidFill>
                    <ns1:srgbClr val="616173"/>
                  </ns1:solidFill>
                  <ns1:latin typeface="Montserrat SemiBold" panose="00000700000000000000" pitchFamily="2" charset="0"/>
                </ns1:rPr>
                <ns1:t>149,270</ns1:t>
              </ns1:r>
              <ns1:endParaRPr lang="en-US" b="1" dirty="0">
                <ns1:solidFill>
                  <ns1:srgbClr val="616173"/>
                </ns1:solidFill>
                <ns1:latin typeface="Montserrat SemiBold" panose="00000700000000000000" pitchFamily="2" charset="0"/>
                <ns1:ea typeface="League Spartan" charset="0"/>
                <ns1:cs typeface="Poppins" pitchFamily="2" charset="77"/>
              </ns1:endParaRPr>
            </ns1:p>
          </ns0:txBody>
        </ns0:sp>
        <ns0:sp>
          <ns0:nvSpPr>
            <ns0:cNvPr id="71" name="Metin kutusu 70">
              <ns1:extLst>
                <ns1:ext uri="{FF2B5EF4-FFF2-40B4-BE49-F238E27FC236}">
                  <ns2:creationId id="{6F1BDDAE-E645-9EBA-D501-C6D9E4F6692C}"/>
                </ns1:ext>
              </ns1:extLst>
            </ns0:cNvPr>
            <ns0:cNvSpPr txBox="1"/>
            <ns0:nvPr/>
          </ns0:nvSpPr>
          <ns0:spPr>
            <ns1:xfrm>
              <ns1:off x="356496" y="1035612"/>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Management of supplier and purchase invoices</ns1:t>
              </ns1:r>
              <ns1:endParaRPr lang="tr-TR" sz="1100" b="1">
                <ns1:solidFill>
                  <ns1:srgbClr val="555555"/>
                </ns1:solidFill>
                <ns1:latin typeface="Montserrat SemiBold" panose="00000700000000000000" pitchFamily="2" charset="0"/>
              </ns1:endParaRPr>
            </ns1:p>
          </ns0:txBody>
        </ns0:sp>
        <ns0:sp>
          <ns0:nvSpPr>
            <ns0:cNvPr id="72" name="Metin kutusu 71">
              <ns1:extLst>
                <ns1:ext uri="{FF2B5EF4-FFF2-40B4-BE49-F238E27FC236}">
                  <ns2:creationId id="{84E4D1EF-14E6-0AD5-8297-8C74677C88C4}"/>
                </ns1:ext>
              </ns1:extLst>
            </ns0:cNvPr>
            <ns0:cNvSpPr txBox="1"/>
            <ns0:nvPr/>
          </ns0:nvSpPr>
          <ns0:spPr>
            <ns1:xfrm>
              <ns1:off x="356496" y="1430987"/>
              <ns1:ext cx="3261775" cy="562297"/>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Ensure timely payments, maintain good supplier relationships, and contribute to efficient financial operations.</ns1:t>
              </ns1:r>
              <ns1:endParaRPr lang="tr-TR" sz="950">
                <ns1:solidFill>
                  <ns1:srgbClr val="555555"/>
                </ns1:solidFill>
                <ns1:latin typeface="Open Sans" panose="020B0606030504020204" pitchFamily="34" charset="0"/>
              </ns1:endParaRPr>
            </ns1:p>
          </ns0:txBody>
        </ns0:sp>
      </ns0:grpSp>
      <ns0:grpSp>
        <ns0:nvGrpSpPr>
          <ns0:cNvPr id="73" name="Grup 72">
            <ns1:extLst>
              <ns1:ext uri="{FF2B5EF4-FFF2-40B4-BE49-F238E27FC236}">
                <ns2:creationId id="{2865B4AC-CEDE-B198-8823-F65733A7D6EC}"/>
              </ns1:ext>
            </ns1:extLst>
          </ns0:cNvPr>
          <ns0:cNvGrpSpPr/>
          <ns0:nvPr/>
        </ns0:nvGrpSpPr>
        <ns0:grpSpPr>
          <ns1:xfrm>
            <ns1:off x="639381" y="3093878"/>
            <ns1:ext cx="2711169" cy="1370982"/>
            <ns1:chOff x="356496" y="683776"/>
            <ns1:chExt cx="3362632" cy="1452021"/>
          </ns1:xfrm>
        </ns0:grpSpPr>
        <ns0:sp>
          <ns0:nvSpPr>
            <ns0:cNvPr id="74" name="TextBox 41">
              <ns1:extLst>
                <ns1:ext uri="{FF2B5EF4-FFF2-40B4-BE49-F238E27FC236}">
                  <ns2:creationId id="{C6BB370F-4052-27E3-0C65-3E4B268F8318}"/>
                </ns1:ext>
              </ns1:extLst>
            </ns0:cNvPr>
            <ns0:cNvSpPr txBox="1"/>
            <ns0:nvPr/>
          </ns0:nvSpPr>
          <ns0:spPr>
            <ns1:xfrm>
              <ns1:off x="356496" y="683776"/>
              <ns1:ext cx="2612847" cy="391163"/>
            </ns1:xfrm>
            <ns1:prstGeom prst="rect">
              <ns1:avLst/>
            </ns1:prstGeom>
            <ns1:noFill/>
          </ns0:spPr>
          <ns0:txBody>
            <ns1:bodyPr wrap="square" rtlCol="0" anchor="b" anchorCtr="0">
              <ns1:spAutoFit/>
            </ns1:bodyPr>
            <ns1:lstStyle/>
            <ns1:p>
              <ns1:r>
                <ns1:rPr lang="tr-TR" b="1" i="0" dirty="0">
                  <ns1:solidFill>
                    <ns1:srgbClr val="1078CF"/>
                  </ns1:solidFill>
                  <ns1:effectLst/>
                  <ns1:latin typeface="Open Sans" panose="020B0606030504020204" pitchFamily="34" charset="0"/>
                </ns1:rPr>
                <ns1:t>£</ns1:t>
              </ns1:r>
              <ns1:r>
                <ns1:rPr lang="tr-TR" b="1" dirty="0" err="1">
                  <ns1:solidFill>
                    <ns1:srgbClr val="1078CF"/>
                  </ns1:solidFill>
                  <ns1:latin typeface="Montserrat SemiBold" panose="00000700000000000000" pitchFamily="2" charset="0"/>
                </ns1:rPr>
                <ns1:t>19,740</ns1:t>
              </ns1:r>
              <ns1:endParaRPr lang="en-US" b="1" dirty="0">
                <ns1:solidFill>
                  <ns1:srgbClr val="1078CF"/>
                </ns1:solidFill>
                <ns1:latin typeface="Montserrat SemiBold" panose="00000700000000000000" pitchFamily="2" charset="0"/>
                <ns1:ea typeface="League Spartan" charset="0"/>
                <ns1:cs typeface="Poppins" pitchFamily="2" charset="77"/>
              </ns1:endParaRPr>
            </ns1:p>
          </ns0:txBody>
        </ns0:sp>
        <ns0:sp>
          <ns0:nvSpPr>
            <ns0:cNvPr id="75" name="Metin kutusu 74">
              <ns1:extLst>
                <ns1:ext uri="{FF2B5EF4-FFF2-40B4-BE49-F238E27FC236}">
                  <ns2:creationId id="{50E001AB-8FF1-E94B-B712-5A290A6E18DC}"/>
                </ns1:ext>
              </ns1:extLst>
            </ns0:cNvPr>
            <ns0:cNvSpPr txBox="1"/>
            <ns0:nvPr/>
          </ns0:nvSpPr>
          <ns0:spPr>
            <ns1:xfrm>
              <ns1:off x="356496" y="1035612"/>
              <ns1:ext cx="3362632" cy="456357"/>
            </ns1:xfrm>
            <ns1:prstGeom prst="rect">
              <ns1:avLst/>
            </ns1:prstGeom>
            <ns1:noFill/>
          </ns0:spPr>
          <ns0:txBody>
            <ns1:bodyPr wrap="square">
              <ns1:spAutoFit/>
            </ns1:bodyPr>
            <ns1:lstStyle/>
            <ns1:p>
              <ns1:r>
                <ns1:rPr lang="en-US" sz="1100" b="1">
                  <ns1:solidFill>
                    <ns1:srgbClr val="555555"/>
                  </ns1:solidFill>
                  <ns1:latin typeface="Montserrat SemiBold" panose="00000700000000000000" pitchFamily="2" charset="0"/>
                </ns1:rPr>
                <ns1:t>Managing maverick spend &amp; spend leakage</ns1:t>
              </ns1:r>
              <ns1:endParaRPr lang="tr-TR" sz="1100" b="1">
                <ns1:solidFill>
                  <ns1:srgbClr val="555555"/>
                </ns1:solidFill>
                <ns1:latin typeface="Montserrat SemiBold" panose="00000700000000000000" pitchFamily="2" charset="0"/>
              </ns1:endParaRPr>
            </ns1:p>
          </ns0:txBody>
        </ns0:sp>
        <ns0:sp>
          <ns0:nvSpPr>
            <ns0:cNvPr id="76" name="Metin kutusu 75">
              <ns1:extLst>
                <ns1:ext uri="{FF2B5EF4-FFF2-40B4-BE49-F238E27FC236}">
                  <ns2:creationId id="{5E3D4A24-7F4A-C1AC-C3AB-CBCE8E598898}"/>
                </ns1:ext>
              </ns1:extLst>
            </ns0:cNvPr>
            <ns0:cNvSpPr txBox="1"/>
            <ns0:nvPr/>
          </ns0:nvSpPr>
          <ns0:spPr>
            <ns1:xfrm>
              <ns1:off x="356496" y="1418665"/>
              <ns1:ext cx="3261775" cy="717132"/>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Enable significant cost savings, empowering your business to allocate resources more effectively and achieve greater financial stability.</ns1:t>
              </ns1:r>
              <ns1:endParaRPr lang="tr-TR" sz="950">
                <ns1:solidFill>
                  <ns1:srgbClr val="555555"/>
                </ns1:solidFill>
                <ns1:latin typeface="Open Sans" panose="020B0606030504020204" pitchFamily="34" charset="0"/>
              </ns1:endParaRPr>
            </ns1:p>
          </ns0:txBody>
        </ns0:sp>
      </ns0:grpSp>
      <ns0:grpSp>
        <ns0:nvGrpSpPr>
          <ns0:cNvPr id="77" name="Grup 76">
            <ns1:extLst>
              <ns1:ext uri="{FF2B5EF4-FFF2-40B4-BE49-F238E27FC236}">
                <ns2:creationId id="{118F5D80-1BA8-57AB-9004-64A09A82D87B}"/>
              </ns1:ext>
            </ns1:extLst>
          </ns0:cNvPr>
          <ns0:cNvGrpSpPr/>
          <ns0:nvPr/>
        </ns0:nvGrpSpPr>
        <ns0:grpSpPr>
          <ns1:xfrm>
            <ns1:off x="3283824" y="3093877"/>
            <ns1:ext cx="2711169" cy="1392109"/>
            <ns1:chOff x="356496" y="683777"/>
            <ns1:chExt cx="3362632" cy="1474396"/>
          </ns1:xfrm>
        </ns0:grpSpPr>
        <ns0:sp>
          <ns0:nvSpPr>
            <ns0:cNvPr id="78" name="TextBox 41">
              <ns1:extLst>
                <ns1:ext uri="{FF2B5EF4-FFF2-40B4-BE49-F238E27FC236}">
                  <ns2:creationId id="{FBDA022D-B820-80DD-3407-D3B36C0068F6}"/>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FCB415"/>
                  </ns1:solidFill>
                  <ns1:effectLst/>
                  <ns1:latin typeface="Open Sans" panose="020B0606030504020204" pitchFamily="34" charset="0"/>
                </ns1:rPr>
                <ns1:t>£</ns1:t>
              </ns1:r>
              <ns1:r>
                <ns1:rPr lang="tr-TR" b="1" dirty="0" err="1">
                  <ns1:solidFill>
                    <ns1:srgbClr val="FCB415"/>
                  </ns1:solidFill>
                  <ns1:latin typeface="Montserrat SemiBold" panose="00000700000000000000" pitchFamily="2" charset="0"/>
                </ns1:rPr>
                <ns1:t>104,787</ns1:t>
              </ns1:r>
              <ns1:endParaRPr lang="en-US" b="1" dirty="0">
                <ns1:solidFill>
                  <ns1:srgbClr val="FCB415"/>
                </ns1:solidFill>
                <ns1:latin typeface="Montserrat SemiBold" panose="00000700000000000000" pitchFamily="2" charset="0"/>
                <ns1:ea typeface="League Spartan" charset="0"/>
                <ns1:cs typeface="Poppins" pitchFamily="2" charset="77"/>
              </ns1:endParaRPr>
            </ns1:p>
          </ns0:txBody>
        </ns0:sp>
        <ns0:sp>
          <ns0:nvSpPr>
            <ns0:cNvPr id="79" name="Metin kutusu 78">
              <ns1:extLst>
                <ns1:ext uri="{FF2B5EF4-FFF2-40B4-BE49-F238E27FC236}">
                  <ns2:creationId id="{6558F8BD-4CC4-59FD-F0D0-ADF38AC04CBF}"/>
                </ns1:ext>
              </ns1:extLst>
            </ns0:cNvPr>
            <ns0:cNvSpPr txBox="1"/>
            <ns0:nvPr/>
          </ns0:nvSpPr>
          <ns0:spPr>
            <ns1:xfrm>
              <ns1:off x="356496" y="1035612"/>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Finance query management and dashboard reporting</ns1:t>
              </ns1:r>
              <ns1:endParaRPr lang="tr-TR" sz="1100" b="1">
                <ns1:solidFill>
                  <ns1:srgbClr val="555555"/>
                </ns1:solidFill>
                <ns1:latin typeface="Montserrat SemiBold" panose="00000700000000000000" pitchFamily="2" charset="0"/>
              </ns1:endParaRPr>
            </ns1:p>
          </ns0:txBody>
        </ns0:sp>
        <ns0:sp>
          <ns0:nvSpPr>
            <ns0:cNvPr id="80" name="Metin kutusu 79">
              <ns1:extLst>
                <ns1:ext uri="{FF2B5EF4-FFF2-40B4-BE49-F238E27FC236}">
                  <ns2:creationId id="{8C7FAF5C-CC9D-8233-B796-8E75C1E24FCE}"/>
                </ns1:ext>
              </ns1:extLst>
            </ns0:cNvPr>
            <ns0:cNvSpPr txBox="1"/>
            <ns0:nvPr/>
          </ns0:nvSpPr>
          <ns0:spPr>
            <ns1:xfrm>
              <ns1:off x="356496" y="1441042"/>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Quicker decision-making, increased accuracy and enhanced visibility into financial performance, ultimately drives customer success and satisfaction.</ns1:t>
              </ns1:r>
              <ns1:endParaRPr lang="tr-TR" sz="950">
                <ns1:solidFill>
                  <ns1:srgbClr val="555555"/>
                </ns1:solidFill>
                <ns1:latin typeface="Open Sans" panose="020B0606030504020204" pitchFamily="34" charset="0"/>
              </ns1:endParaRPr>
            </ns1:p>
          </ns0:txBody>
        </ns0:sp>
      </ns0:grpSp>
      <ns0:grpSp>
        <ns0:nvGrpSpPr>
          <ns0:cNvPr id="81" name="Grup 80">
            <ns1:extLst>
              <ns1:ext uri="{FF2B5EF4-FFF2-40B4-BE49-F238E27FC236}">
                <ns2:creationId id="{547AC10B-3F32-3D2A-4977-3D386C0C493D}"/>
              </ns1:ext>
            </ns1:extLst>
          </ns0:cNvPr>
          <ns0:cNvGrpSpPr/>
          <ns0:nvPr/>
        </ns0:nvGrpSpPr>
        <ns0:grpSpPr>
          <ns1:xfrm>
            <ns1:off x="5928267" y="3093877"/>
            <ns1:ext cx="2711169" cy="1397126"/>
            <ns1:chOff x="356496" y="683777"/>
            <ns1:chExt cx="3362632" cy="1479709"/>
          </ns1:xfrm>
        </ns0:grpSpPr>
        <ns0:sp>
          <ns0:nvSpPr>
            <ns0:cNvPr id="82" name="TextBox 41">
              <ns1:extLst>
                <ns1:ext uri="{FF2B5EF4-FFF2-40B4-BE49-F238E27FC236}">
                  <ns2:creationId id="{E3B4E250-763C-58C9-0054-9F4C78D6F0E1}"/>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2D4FB2"/>
                  </ns1:solidFill>
                  <ns1:effectLst/>
                  <ns1:latin typeface="Open Sans" panose="020B0606030504020204" pitchFamily="34" charset="0"/>
                </ns1:rPr>
                <ns1:t>£</ns1:t>
              </ns1:r>
              <ns1:r>
                <ns1:rPr lang="tr-TR" b="1" dirty="0" err="1">
                  <ns1:solidFill>
                    <ns1:srgbClr val="2D4FB2"/>
                  </ns1:solidFill>
                  <ns1:latin typeface="Montserrat SemiBold" panose="00000700000000000000" pitchFamily="2" charset="0"/>
                </ns1:rPr>
                <ns1:t>47,287</ns1:t>
              </ns1:r>
              <ns1:endParaRPr lang="en-US" b="1" dirty="0">
                <ns1:solidFill>
                  <ns1:srgbClr val="2D4FB2"/>
                </ns1:solidFill>
                <ns1:latin typeface="Montserrat SemiBold" panose="00000700000000000000" pitchFamily="2" charset="0"/>
                <ns1:ea typeface="League Spartan" charset="0"/>
                <ns1:cs typeface="Poppins" pitchFamily="2" charset="77"/>
              </ns1:endParaRPr>
            </ns1:p>
          </ns0:txBody>
        </ns0:sp>
        <ns0:sp>
          <ns0:nvSpPr>
            <ns0:cNvPr id="83" name="Metin kutusu 82">
              <ns1:extLst>
                <ns1:ext uri="{FF2B5EF4-FFF2-40B4-BE49-F238E27FC236}">
                  <ns2:creationId id="{B18B83CF-638A-02E5-7BFE-F45E37ED32F8}"/>
                </ns1:ext>
              </ns1:extLst>
            </ns0:cNvPr>
            <ns0:cNvSpPr txBox="1"/>
            <ns0:nvPr/>
          </ns0:nvSpPr>
          <ns0:spPr>
            <ns1:xfrm>
              <ns1:off x="356496" y="1035612"/>
              <ns1:ext cx="3362632" cy="456357"/>
            </ns1:xfrm>
            <ns1:prstGeom prst="rect">
              <ns1:avLst/>
            </ns1:prstGeom>
            <ns1:noFill/>
          </ns0:spPr>
          <ns0:txBody>
            <ns1:bodyPr wrap="square">
              <ns1:spAutoFit/>
            </ns1:bodyPr>
            <ns1:lstStyle/>
            <ns1:p>
              <ns1:r>
                <ns1:rPr lang="tr-TR" sz="1100" b="1">
                  <ns1:solidFill>
                    <ns1:srgbClr val="555555"/>
                  </ns1:solidFill>
                  <ns1:latin typeface="Montserrat SemiBold" panose="00000700000000000000" pitchFamily="2" charset="0"/>
                </ns1:rPr>
                <ns1:t>Debt collectıon adm</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strat</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on processes</ns1:t>
              </ns1:r>
            </ns1:p>
          </ns0:txBody>
        </ns0:sp>
        <ns0:sp>
          <ns0:nvSpPr>
            <ns0:cNvPr id="84" name="Metin kutusu 83">
              <ns1:extLst>
                <ns1:ext uri="{FF2B5EF4-FFF2-40B4-BE49-F238E27FC236}">
                  <ns2:creationId id="{C1737B73-17B8-85F5-C847-79D01E6AC6B2}"/>
                </ns1:ext>
              </ns1:extLst>
            </ns0:cNvPr>
            <ns0:cNvSpPr txBox="1"/>
            <ns0:nvPr/>
          </ns0:nvSpPr>
          <ns0:spPr>
            <ns1:xfrm>
              <ns1:off x="356496" y="1446355"/>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Boost efficiency, cut costs, and elevate customer satisfaction by ensuring tailored and responsive debt collection processes, which  are timely and accurate.</ns1:t>
              </ns1:r>
              <ns1:endParaRPr lang="tr-TR" sz="950">
                <ns1:solidFill>
                  <ns1:srgbClr val="555555"/>
                </ns1:solidFill>
                <ns1:latin typeface="Open Sans" panose="020B0606030504020204" pitchFamily="34" charset="0"/>
              </ns1:endParaRPr>
            </ns1:p>
          </ns0:txBody>
        </ns0:sp>
      </ns0:grpSp>
      <ns0:grpSp>
        <ns0:nvGrpSpPr>
          <ns0:cNvPr id="85" name="Grup 84">
            <ns1:extLst>
              <ns1:ext uri="{FF2B5EF4-FFF2-40B4-BE49-F238E27FC236}">
                <ns2:creationId id="{D1BC1DB1-2174-6511-F107-A3A31E49A290}"/>
              </ns1:ext>
            </ns1:extLst>
          </ns0:cNvPr>
          <ns0:cNvGrpSpPr/>
          <ns0:nvPr/>
        </ns0:nvGrpSpPr>
        <ns0:grpSpPr>
          <ns1:xfrm>
            <ns1:off x="8558119" y="3094926"/>
            <ns1:ext cx="2711169" cy="1281712"/>
            <ns1:chOff x="356496" y="651180"/>
            <ns1:chExt cx="3362632" cy="1357473"/>
          </ns1:xfrm>
        </ns0:grpSpPr>
        <ns0:sp>
          <ns0:nvSpPr>
            <ns0:cNvPr id="86" name="TextBox 41">
              <ns1:extLst>
                <ns1:ext uri="{FF2B5EF4-FFF2-40B4-BE49-F238E27FC236}">
                  <ns2:creationId id="{FAD98C92-BDEA-DF29-26C7-2E5CC8A2763B}"/>
                </ns1:ext>
              </ns1:extLst>
            </ns0:cNvPr>
            <ns0:cNvSpPr txBox="1"/>
            <ns0:nvPr/>
          </ns0:nvSpPr>
          <ns0:spPr>
            <ns1:xfrm>
              <ns1:off x="356496" y="651180"/>
              <ns1:ext cx="2612847" cy="423761"/>
            </ns1:xfrm>
            <ns1:prstGeom prst="rect">
              <ns1:avLst/>
            </ns1:prstGeom>
            <ns1:noFill/>
          </ns0:spPr>
          <ns0:txBody>
            <ns1:bodyPr wrap="square" rtlCol="0" anchor="b" anchorCtr="0">
              <ns1:spAutoFit/>
            </ns1:bodyPr>
            <ns1:lstStyle/>
            <ns1:p>
              <ns1:r>
                <ns1:rPr lang="tr-TR" sz="2000" b="1" i="0" dirty="0">
                  <ns1:solidFill>
                    <ns1:srgbClr val="40404C"/>
                  </ns1:solidFill>
                  <ns1:effectLst/>
                  <ns1:latin typeface="Open Sans" panose="020B0606030504020204" pitchFamily="34" charset="0"/>
                </ns1:rPr>
                <ns1:t>£</ns1:t>
              </ns1:r>
              <ns1:r>
                <ns1:rPr lang="tr-TR" sz="2000" b="1" dirty="0" err="1">
                  <ns1:solidFill>
                    <ns1:srgbClr val="40404C"/>
                  </ns1:solidFill>
                  <ns1:latin typeface="Montserrat SemiBold" panose="00000700000000000000" pitchFamily="2" charset="0"/>
                </ns1:rPr>
                <ns1:t>3,327</ns1:t>
              </ns1:r>
              <ns1:endParaRPr lang="en-US" sz="2000" b="1" dirty="0">
                <ns1:solidFill>
                  <ns1:srgbClr val="40404C"/>
                </ns1:solidFill>
                <ns1:latin typeface="Montserrat SemiBold" panose="00000700000000000000" pitchFamily="2" charset="0"/>
                <ns1:ea typeface="League Spartan" charset="0"/>
                <ns1:cs typeface="Poppins" pitchFamily="2" charset="77"/>
              </ns1:endParaRPr>
            </ns1:p>
          </ns0:txBody>
        </ns0:sp>
        <ns0:sp>
          <ns0:nvSpPr>
            <ns0:cNvPr id="87" name="Metin kutusu 86">
              <ns1:extLst>
                <ns1:ext uri="{FF2B5EF4-FFF2-40B4-BE49-F238E27FC236}">
                  <ns2:creationId id="{B25403EB-7BEC-A4A1-50CD-924F1344F101}"/>
                </ns1:ext>
              </ns1:extLst>
            </ns0:cNvPr>
            <ns0:cNvSpPr txBox="1"/>
            <ns0:nvPr/>
          </ns0:nvSpPr>
          <ns0:spPr>
            <ns1:xfrm>
              <ns1:off x="356496" y="1035613"/>
              <ns1:ext cx="3362632" cy="456357"/>
            </ns1:xfrm>
            <ns1:prstGeom prst="rect">
              <ns1:avLst/>
            </ns1:prstGeom>
            <ns1:noFill/>
          </ns0:spPr>
          <ns0:txBody>
            <ns1:bodyPr wrap="square">
              <ns1:spAutoFit/>
            </ns1:bodyPr>
            <ns1:lstStyle/>
            <ns1:p>
              <ns1:pPr algn="l"/>
              <ns1:r>
                <ns1:rPr lang="en-US" sz="1100" b="1">
                  <ns1:solidFill>
                    <ns1:srgbClr val="555555"/>
                  </ns1:solidFill>
                  <ns1:latin typeface="Montserrat SemiBold" panose="00000700000000000000" pitchFamily="2" charset="0"/>
                </ns1:rPr>
                <ns1:t>Customer invoicing &amp; finance workflow management</ns1:t>
              </ns1:r>
              <ns1:endParaRPr lang="tr-TR" sz="1100" b="1">
                <ns1:solidFill>
                  <ns1:srgbClr val="555555"/>
                </ns1:solidFill>
                <ns1:latin typeface="Montserrat SemiBold" panose="00000700000000000000" pitchFamily="2" charset="0"/>
              </ns1:endParaRPr>
            </ns1:p>
          </ns0:txBody>
        </ns0:sp>
        <ns0:sp>
          <ns0:nvSpPr>
            <ns0:cNvPr id="88" name="Metin kutusu 87">
              <ns1:extLst>
                <ns1:ext uri="{FF2B5EF4-FFF2-40B4-BE49-F238E27FC236}">
                  <ns2:creationId id="{6244A896-3A03-786F-B4A8-4D24D5D91655}"/>
                </ns1:ext>
              </ns1:extLst>
            </ns0:cNvPr>
            <ns0:cNvSpPr txBox="1"/>
            <ns0:nvPr/>
          </ns0:nvSpPr>
          <ns0:spPr>
            <ns1:xfrm>
              <ns1:off x="356496" y="1446356"/>
              <ns1:ext cx="3261775" cy="562297"/>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Enhance accuracy, efficiency and customer satisfaction by streamlining processes and reducing errors.</ns1:t>
              </ns1:r>
              <ns1:endParaRPr lang="tr-TR" sz="950">
                <ns1:solidFill>
                  <ns1:srgbClr val="555555"/>
                </ns1:solidFill>
                <ns1:latin typeface="Open Sans" panose="020B0606030504020204" pitchFamily="34" charset="0"/>
              </ns1:endParaRPr>
            </ns1:p>
          </ns0:txBody>
        </ns0:sp>
      </ns0:grpSp>
      <ns0:grpSp>
        <ns0:nvGrpSpPr>
          <ns0:cNvPr id="89" name="Grup 88">
            <ns1:extLst>
              <ns1:ext uri="{FF2B5EF4-FFF2-40B4-BE49-F238E27FC236}">
                <ns2:creationId id="{B6FC5DC2-9816-C28A-49C6-905324CF16FD}"/>
              </ns1:ext>
            </ns1:extLst>
          </ns0:cNvPr>
          <ns0:cNvGrpSpPr/>
          <ns0:nvPr/>
        </ns0:nvGrpSpPr>
        <ns0:grpSpPr>
          <ns1:xfrm>
            <ns1:off x="639381" y="4898950"/>
            <ns1:ext cx="2711169" cy="1137569"/>
            <ns1:chOff x="356496" y="683777"/>
            <ns1:chExt cx="3362632" cy="1204811"/>
          </ns1:xfrm>
        </ns0:grpSpPr>
        <ns0:sp>
          <ns0:nvSpPr>
            <ns0:cNvPr id="90" name="TextBox 41">
              <ns1:extLst>
                <ns1:ext uri="{FF2B5EF4-FFF2-40B4-BE49-F238E27FC236}">
                  <ns2:creationId id="{040C7596-B0EB-2210-DE04-4429F84B17E9}"/>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4C9ADB"/>
                  </ns1:solidFill>
                  <ns1:effectLst/>
                  <ns1:latin typeface="Open Sans" panose="020B0606030504020204" pitchFamily="34" charset="0"/>
                </ns1:rPr>
                <ns1:t>£</ns1:t>
              </ns1:r>
              <ns1:r>
                <ns1:rPr lang="tr-TR" b="1" dirty="0" err="1">
                  <ns1:solidFill>
                    <ns1:srgbClr val="4C9ADB"/>
                  </ns1:solidFill>
                  <ns1:latin typeface="Montserrat SemiBold" panose="00000700000000000000" pitchFamily="2" charset="0"/>
                </ns1:rPr>
                <ns1:t>378,350</ns1:t>
              </ns1:r>
              <ns1:endParaRPr lang="en-US" b="1" dirty="0">
                <ns1:solidFill>
                  <ns1:srgbClr val="4C9ADB"/>
                </ns1:solidFill>
                <ns1:latin typeface="Montserrat SemiBold" panose="00000700000000000000" pitchFamily="2" charset="0"/>
                <ns1:ea typeface="League Spartan" charset="0"/>
                <ns1:cs typeface="Poppins" pitchFamily="2" charset="77"/>
              </ns1:endParaRPr>
            </ns1:p>
          </ns0:txBody>
        </ns0:sp>
        <ns0:sp>
          <ns0:nvSpPr>
            <ns0:cNvPr id="91" name="Metin kutusu 90">
              <ns1:extLst>
                <ns1:ext uri="{FF2B5EF4-FFF2-40B4-BE49-F238E27FC236}">
                  <ns2:creationId id="{DA6471D3-6233-27D4-7B5E-975CF7A4B7C4}"/>
                </ns1:ext>
              </ns1:extLst>
            </ns0:cNvPr>
            <ns0:cNvSpPr txBox="1"/>
            <ns0:nvPr/>
          </ns0:nvSpPr>
          <ns0:spPr>
            <ns1:xfrm>
              <ns1:off x="356496" y="1035612"/>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Onl</ns1:t>
              </ns1:r>
              <ns1:r>
                <ns1:rPr lang="tr-TR" sz="1100" b="1" i="0">
                  <ns1:solidFill>
                    <ns1:srgbClr val="555555"/>
                  </ns1:solidFill>
                  <ns1:effectLst/>
                  <ns1:latin typeface="Montserrat SemiBold" panose="00000700000000000000" pitchFamily="2" charset="0"/>
                </ns1:rPr>
                <ns1:t>ı</ns1:t>
              </ns1:r>
              <ns1:r>
                <ns1:rPr lang="tr-TR" sz="1100" b="1">
                  <ns1:solidFill>
                    <ns1:srgbClr val="555555"/>
                  </ns1:solidFill>
                  <ns1:latin typeface="Montserrat SemiBold" panose="00000700000000000000" pitchFamily="2" charset="0"/>
                </ns1:rPr>
                <ns1:t>ne expense management</ns1:t>
              </ns1:r>
            </ns1:p>
          </ns0:txBody>
        </ns0:sp>
        <ns0:sp>
          <ns0:nvSpPr>
            <ns0:cNvPr id="92" name="Metin kutusu 91">
              <ns1:extLst>
                <ns1:ext uri="{FF2B5EF4-FFF2-40B4-BE49-F238E27FC236}">
                  <ns2:creationId id="{3EAE79DF-C418-D07D-C392-EFDC35397642}"/>
                </ns1:ext>
              </ns1:extLst>
            </ns0:cNvPr>
            <ns0:cNvSpPr txBox="1"/>
            <ns0:nvPr/>
          </ns0:nvSpPr>
          <ns0:spPr>
            <ns1:xfrm>
              <ns1:off x="356496" y="1326290"/>
              <ns1:ext cx="3261775" cy="562298"/>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Simplify financial expenses tracking, reduce claim errors and enhance expense budget controls easily.</ns1:t>
              </ns1:r>
              <ns1:endParaRPr lang="tr-TR" sz="950">
                <ns1:solidFill>
                  <ns1:srgbClr val="555555"/>
                </ns1:solidFill>
                <ns1:latin typeface="Open Sans" panose="020B0606030504020204" pitchFamily="34" charset="0"/>
              </ns1:endParaRPr>
            </ns1:p>
          </ns0:txBody>
        </ns0:sp>
      </ns0:grpSp>
      <ns0:grpSp>
        <ns0:nvGrpSpPr>
          <ns0:cNvPr id="93" name="Grup 92">
            <ns1:extLst>
              <ns1:ext uri="{FF2B5EF4-FFF2-40B4-BE49-F238E27FC236}">
                <ns2:creationId id="{54312CB7-4E77-3AA7-4110-43950988EA1A}"/>
              </ns1:ext>
            </ns1:extLst>
          </ns0:cNvPr>
          <ns0:cNvGrpSpPr/>
          <ns0:nvPr/>
        </ns0:nvGrpSpPr>
        <ns0:grpSpPr>
          <ns1:xfrm>
            <ns1:off x="3283824" y="4898950"/>
            <ns1:ext cx="2711169" cy="1283762"/>
            <ns1:chOff x="356496" y="683777"/>
            <ns1:chExt cx="3362632" cy="1359644"/>
          </ns1:xfrm>
        </ns0:grpSpPr>
        <ns0:sp>
          <ns0:nvSpPr>
            <ns0:cNvPr id="94" name="TextBox 41">
              <ns1:extLst>
                <ns1:ext uri="{FF2B5EF4-FFF2-40B4-BE49-F238E27FC236}">
                  <ns2:creationId id="{2A168926-C88B-805A-ED57-1F59F264B1CD}"/>
                </ns1:ext>
              </ns1:extLst>
            </ns0:cNvPr>
            <ns0:cNvSpPr txBox="1"/>
            <ns0:nvPr/>
          </ns0:nvSpPr>
          <ns0:spPr>
            <ns1:xfrm>
              <ns1:off x="356496" y="683777"/>
              <ns1:ext cx="2612847" cy="391163"/>
            </ns1:xfrm>
            <ns1:prstGeom prst="rect">
              <ns1:avLst/>
            </ns1:prstGeom>
            <ns1:noFill/>
          </ns0:spPr>
          <ns0:txBody>
            <ns1:bodyPr wrap="square" rtlCol="0" anchor="b" anchorCtr="0">
              <ns1:spAutoFit/>
            </ns1:bodyPr>
            <ns1:lstStyle/>
            <ns1:p>
              <ns1:r>
                <ns1:rPr lang="tr-TR" b="1" i="0" dirty="0">
                  <ns1:solidFill>
                    <ns1:srgbClr val="A4A4B2"/>
                  </ns1:solidFill>
                  <ns1:effectLst/>
                  <ns1:latin typeface="Open Sans" panose="020B0606030504020204" pitchFamily="34" charset="0"/>
                </ns1:rPr>
                <ns1:t>£</ns1:t>
              </ns1:r>
              <ns1:r>
                <ns1:rPr lang="tr-TR" b="1" dirty="0" err="1">
                  <ns1:solidFill>
                    <ns1:srgbClr val="A4A4B2"/>
                  </ns1:solidFill>
                  <ns1:latin typeface="Montserrat SemiBold" panose="00000700000000000000" pitchFamily="2" charset="0"/>
                </ns1:rPr>
                <ns1:t> 88,125</ns1:t>
              </ns1:r>
              <ns1:endParaRPr lang="en-US" b="1" dirty="0">
                <ns1:solidFill>
                  <ns1:srgbClr val="A4A4B2"/>
                </ns1:solidFill>
                <ns1:latin typeface="Montserrat SemiBold" panose="00000700000000000000" pitchFamily="2" charset="0"/>
                <ns1:ea typeface="League Spartan" charset="0"/>
                <ns1:cs typeface="Poppins" pitchFamily="2" charset="77"/>
              </ns1:endParaRPr>
            </ns1:p>
          </ns0:txBody>
        </ns0:sp>
        <ns0:sp>
          <ns0:nvSpPr>
            <ns0:cNvPr id="95" name="Metin kutusu 94">
              <ns1:extLst>
                <ns1:ext uri="{FF2B5EF4-FFF2-40B4-BE49-F238E27FC236}">
                  <ns2:creationId id="{1B0B9E77-0BC7-1340-37BC-435C4454D2A3}"/>
                </ns1:ext>
              </ns1:extLst>
            </ns0:cNvPr>
            <ns0:cNvSpPr txBox="1"/>
            <ns0:nvPr/>
          </ns0:nvSpPr>
          <ns0:spPr>
            <ns1:xfrm>
              <ns1:off x="356496" y="1035612"/>
              <ns1:ext cx="3362632" cy="277074"/>
            </ns1:xfrm>
            <ns1:prstGeom prst="rect">
              <ns1:avLst/>
            </ns1:prstGeom>
            <ns1:noFill/>
          </ns0:spPr>
          <ns0:txBody>
            <ns1:bodyPr wrap="square">
              <ns1:spAutoFit/>
            </ns1:bodyPr>
            <ns1:lstStyle/>
            <ns1:p>
              <ns1:pPr algn="l"/>
              <ns1:r>
                <ns1:rPr lang="tr-TR" sz="1100" b="1">
                  <ns1:solidFill>
                    <ns1:srgbClr val="555555"/>
                  </ns1:solidFill>
                  <ns1:latin typeface="Montserrat SemiBold" panose="00000700000000000000" pitchFamily="2" charset="0"/>
                </ns1:rPr>
                <ns1:t>IT fınance systems</ns1:t>
              </ns1:r>
            </ns1:p>
          </ns0:txBody>
        </ns0:sp>
        <ns0:sp>
          <ns0:nvSpPr>
            <ns0:cNvPr id="96" name="Metin kutusu 95">
              <ns1:extLst>
                <ns1:ext uri="{FF2B5EF4-FFF2-40B4-BE49-F238E27FC236}">
                  <ns2:creationId id="{623DE048-137F-994B-DDD9-9B98D8548085}"/>
                </ns1:ext>
              </ns1:extLst>
            </ns0:cNvPr>
            <ns0:cNvSpPr txBox="1"/>
            <ns0:nvPr/>
          </ns0:nvSpPr>
          <ns0:spPr>
            <ns1:xfrm>
              <ns1:off x="356496" y="1326290"/>
              <ns1:ext cx="3261775" cy="717131"/>
            </ns1:xfrm>
            <ns1:prstGeom prst="rect">
              <ns1:avLst/>
            </ns1:prstGeom>
            <ns1:noFill/>
          </ns0:spPr>
          <ns0:txBody>
            <ns1:bodyPr wrap="square">
              <ns1:spAutoFit/>
            </ns1:bodyPr>
            <ns1:lstStyle/>
            <ns1:p>
              <ns1:r>
                <ns1:rPr lang="en-US" sz="950">
                  <ns1:solidFill>
                    <ns1:srgbClr val="555555"/>
                  </ns1:solidFill>
                  <ns1:latin typeface="Open Sans" panose="020B0606030504020204" pitchFamily="34" charset="0"/>
                </ns1:rPr>
                <ns1:t>Enhance operational efficiency, strengthen security, and support business growth by ensuring systems are </ns1:t>
              </ns1:r>
              <ns1:r>
                <ns1:rPr lang="en-US" sz="950" err="1">
                  <ns1:solidFill>
                    <ns1:srgbClr val="555555"/>
                  </ns1:solidFill>
                  <ns1:latin typeface="Open Sans" panose="020B0606030504020204" pitchFamily="34" charset="0"/>
                </ns1:rPr>
                <ns1:t>optimised</ns1:t>
              </ns1:r>
              <ns1:r>
                <ns1:rPr lang="en-US" sz="950">
                  <ns1:solidFill>
                    <ns1:srgbClr val="555555"/>
                  </ns1:solidFill>
                  <ns1:latin typeface="Open Sans" panose="020B0606030504020204" pitchFamily="34" charset="0"/>
                </ns1:rPr>
                <ns1:t>, reliable and scalable.</ns1:t>
              </ns1:r>
              <ns1:endParaRPr lang="tr-TR" sz="950">
                <ns1:solidFill>
                  <ns1:srgbClr val="555555"/>
                </ns1:solidFill>
                <ns1:latin typeface="Open Sans" panose="020B0606030504020204" pitchFamily="34" charset="0"/>
              </ns1:endParaRPr>
            </ns1:p>
          </ns0:txBody>
        </ns0:sp>
      </ns0:grpSp>
    </ns0:spTree>
    <ns0:extLst>
      <ns0:ext uri="{BB962C8B-B14F-4D97-AF65-F5344CB8AC3E}">
        <ns3:creationId val="692529354"/>
      </ns0:ext>
    </ns0:extLst>
  </ns0:cSld>
  <ns0:clrMapOvr>
    <ns1:masterClrMapping/>
  </ns0:clrMapOvr>
</ns0:sld>
</file>

<file path=ppt/slides/slide8.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8</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normAutofit/>
          </ns1:bodyPr>
          <ns1:lstStyle/>
          <ns1:p>
            <ns1:r>
              <ns1:rPr lang="en-GB" dirty="0"/>
              <ns1:t>Summary of possible value</ns1:t>
            </ns1:r>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11" name="Text Placeholder 3">
            <ns1:extLst>
              <ns1:ext uri="{FF2B5EF4-FFF2-40B4-BE49-F238E27FC236}">
                <ns2:creationId id="{E11A7449-0F94-58D4-D1A8-AABE95370FFD}"/>
              </ns1:ext>
            </ns1:extLst>
          </ns0:cNvPr>
          <ns0:cNvSpPr txBox="1">
            <ns1:spLocks/>
          </ns0:cNvSpPr>
          <ns0:nvPr/>
        </ns0:nvSpPr>
        <ns0:spPr>
          <ns1:xfrm>
            <ns1:off x="635504" y="1121531"/>
            <ns1:ext cx="10666143" cy="5599944"/>
          </ns1:xfrm>
          <ns1:prstGeom prst="rect">
            <ns1:avLst/>
          </ns1:prstGeom>
        </ns0:spPr>
        <ns0:txBody>
          <ns1:bodyPr vert="horz" lIns="0" tIns="0" rIns="0" bIns="0" numCol="3" spcCol="36000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IT finance systems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25</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 88,125</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37,500</ns1:t>
            </ns1:r>
            <ns1:r>
              <ns1:rPr lang="en-GB" sz="1000" dirty="0">
                <ns1:solidFill>
                  <ns1:schemeClr val="tx1">
                    <ns1:lumMod val="50000"/>
                    <ns1:lumOff val="50000"/>
                  </ns1:schemeClr>
                </ns1:solidFill>
                <ns1:latin typeface="Open Sans"/>
                <ns1:ea typeface="Open Sans"/>
                <ns1:cs typeface="Open Sans"/>
              </ns1:rPr>
              <ns1:t> every year</ns1:t>
            </ns1:r>
          </ns1:p>
          <ns1:p>
            <ns1:pPr marL="90170" indent="0">
              <ns1:spcBef>
                <ns1:spcPts val="400"/>
              </ns1:spcBef>
              <ns1:spcAft>
                <ns1:spcPts val="400"/>
              </ns1:spcAft>
              <ns1:buFont typeface="Arial" panose="020B0604020202020204" pitchFamily="34" charset="0"/>
              <ns1:buNone/>
            </ns1:pPr>
            <ns1:r>
              <ns1:rPr lang="en-GB" sz="1000" b="1" dirty="0">
                <ns1:solidFill>
                  <ns1:srgbClr val="E23F13"/>
                </ns1:solidFill>
                <ns1:latin typeface="Montserrat SemiBold" panose="00000700000000000000" pitchFamily="2" charset="0"/>
                <ns1:cs typeface="Poppins" pitchFamily="2" charset="77"/>
              </ns1:rPr>
              <ns1:t>Raising purchase orders</ns1:t>
            </ns1:r>
            <ns1:r>
              <ns1:rPr lang="en-GB" sz="1000" b="1" dirty="0">
                <ns1:solidFill>
                  <ns1:srgbClr val="E23F13"/>
                </ns1:solidFill>
                <ns1:latin typeface="Open Sans"/>
                <ns1:ea typeface="Open Sans"/>
                <ns1:cs typeface="Open Sans"/>
              </ns1:rPr>
              <ns1:t>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40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Font typeface="Arial" panose="020B0604020202020204" pitchFamily="34" charset="0"/>
              <ns1:buNone/>
            </ns1:pPr>
            <ns1:r>
              <ns1:rPr lang="en-GB" sz="1000" b="1" dirty="0">
                <ns1:solidFill>
                  <ns1:srgbClr val="E23F13"/>
                </ns1:solidFill>
                <ns1:latin typeface="Montserrat SemiBold" panose="00000700000000000000" pitchFamily="2" charset="0"/>
                <ns1:cs typeface="Poppins" pitchFamily="2" charset="77"/>
              </ns1:rPr>
              <ns1:t>Purchase order approvals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92,120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39,200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ns1:t>
            </ns1:r>
            <ns1:r>
              <ns1:rPr lang="tr-TR" sz="1000" dirty="0">
                <ns1:solidFill>
                  <ns1:schemeClr val="tx1">
                    <ns1:lumMod val="50000"/>
                    <ns1:lumOff val="50000"/>
                  </ns1:schemeClr>
                </ns1:solidFill>
                <ns1:latin typeface="Open Sans"/>
                <ns1:ea typeface="Open Sans"/>
                <ns1:cs typeface="Open Sans"/>
              </ns1:rPr>
              <ns1:t> </ns1:t>
            </ns1:r>
            <ns1:r>
              <ns1:rPr lang="tr-TR" sz="1000" dirty="0" err="1">
                <ns1:solidFill>
                  <ns1:schemeClr val="tx1">
                    <ns1:lumMod val="50000"/>
                    <ns1:lumOff val="50000"/>
                  </ns1:schemeClr>
                </ns1:solidFill>
                <ns1:latin typeface="Open Sans"/>
                <ns1:ea typeface="Open Sans"/>
                <ns1:cs typeface="Open Sans"/>
              </ns1:rPr>
              <ns1:t>1,440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Coding invoice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42,648</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18,148</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667</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GB" sz="1000" b="1" dirty="0">
                <ns1:solidFill>
                  <ns1:srgbClr val="E23F13"/>
                </ns1:solidFill>
                <ns1:latin typeface="Montserrat SemiBold" panose="00000700000000000000" pitchFamily="2" charset="0"/>
                <ns1:cs typeface="Poppins" pitchFamily="2" charset="77"/>
              </ns1:rPr>
              <ns1:t>Management of supplier and purchase invoices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70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149,270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63,519</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2,333</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cs typeface="Poppins" pitchFamily="2" charset="77"/>
              </ns1:rPr>
              <ns1:t>Managing spend leakage </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19,740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8,400</ns1:t>
            </ns1:r>
            <ns1:r>
              <ns1:rPr lang="en-GB" sz="1000" dirty="0">
                <ns1:solidFill>
                  <ns1:schemeClr val="tx1">
                    <ns1:lumMod val="50000"/>
                    <ns1:lumOff val="50000"/>
                  </ns1:schemeClr>
                </ns1:solidFill>
                <ns1:latin typeface="Open Sans"/>
                <ns1:ea typeface="Open Sans"/>
                <ns1:cs typeface="Open Sans"/>
              </ns1:rPr>
              <ns1:t> every year</ns1:t>
            </ns1: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Finance query management &amp; reporting</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75</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104,787</ns1:t>
            </ns1:r>
            <ns1:r>
              <ns1:rPr lang="tr-TR" sz="1000" dirty="0">
                <ns1:solidFill>
                  <ns1:schemeClr val="tx1">
                    <ns1:lumMod val="50000"/>
                    <ns1:lumOff val="50000"/>
                  </ns1:schemeClr>
                </ns1:solidFill>
                <ns1:latin typeface="Open Sans"/>
                <ns1:ea typeface="Open Sans"/>
                <ns1:cs typeface="Open Sans"/>
              </ns1:rPr>
              <ns1:t> </ns1:t>
            </ns1:r>
            <ns1:r>
              <ns1:rPr lang="en-GB" sz="1000" dirty="0">
                <ns1:solidFill>
                  <ns1:schemeClr val="tx1">
                    <ns1:lumMod val="50000"/>
                    <ns1:lumOff val="50000"/>
                  </ns1:schemeClr>
                </ns1:solidFill>
                <ns1:latin typeface="Open Sans"/>
                <ns1:ea typeface="Open Sans"/>
                <ns1:cs typeface="Open Sans"/>
              </ns1:rPr>
              <ns1:t>across the term of the contract, and £</ns1:t>
            </ns1:r>
            <ns1:r>
              <ns1:rPr lang="tr-TR" sz="1000" dirty="0" err="1">
                <ns1:solidFill>
                  <ns1:schemeClr val="tx1">
                    <ns1:lumMod val="50000"/>
                    <ns1:lumOff val="50000"/>
                  </ns1:schemeClr>
                </ns1:solidFill>
                <ns1:latin typeface="Open Sans"/>
                <ns1:ea typeface="Open Sans"/>
                <ns1:cs typeface="Open Sans"/>
              </ns1:rPr>
              <ns1:t>44,590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1,638</ns1:t>
            </ns1:r>
            <ns1:r>
              <ns1:rPr lang="tr-TR" sz="1000" dirty="0">
                <ns1:solidFill>
                  <ns1:schemeClr val="tx1">
                    <ns1:lumMod val="50000"/>
                    <ns1:lumOff val="50000"/>
                  </ns1:schemeClr>
                </ns1:solidFill>
                <ns1:latin typeface="Open Sans"/>
                <ns1:ea typeface="Open Sans"/>
                <ns1:cs typeface="Open Sans"/>
              </ns1:rPr>
              <ns1:t> </ns1:t>
            </ns1:r>
            <ns1:r>
              <ns1:rPr lang="en-GB" sz="1000" dirty="0">
                <ns1:solidFill>
                  <ns1:schemeClr val="tx1">
                    <ns1:lumMod val="50000"/>
                    <ns1:lumOff val="50000"/>
                  </ns1:schemeClr>
                </ns1:solidFill>
                <ns1:latin typeface="Open Sans"/>
                <ns1:ea typeface="Open Sans"/>
                <ns1:cs typeface="Open Sans"/>
              </ns1:rPr>
              <ns1:t>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endParaRPr lang="tr-TR" sz="1000" b="1" dirty="0">
              <ns1:solidFill>
                <ns1:srgbClr val="E23F13"/>
              </ns1:solidFill>
              <ns1:latin typeface="Montserrat SemiBold" panose="00000700000000000000" pitchFamily="2" charset="0"/>
              <ns1:ea typeface="League Spartan" charset="0"/>
              <ns1:cs typeface="Poppins" pitchFamily="2" charset="77"/>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cs typeface="Poppins" pitchFamily="2" charset="77"/>
              </ns1:rPr>
              <ns1:t>Debt collection administration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80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47,287</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20,122</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739</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US" sz="1000" b="1" dirty="0">
                <ns1:solidFill>
                  <ns1:srgbClr val="E23F13"/>
                </ns1:solidFill>
                <ns1:latin typeface="Montserrat SemiBold" panose="00000700000000000000" pitchFamily="2" charset="0"/>
                <ns1:ea typeface="League Spartan" charset="0"/>
                <ns1:cs typeface="Poppins" pitchFamily="2" charset="77"/>
              </ns1:rPr>
              <ns1:t>Customer invoicing &amp; finance workflow</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anticipate </ns1:t>
            </ns1:r>
            <ns1:r>
              <ns1:rPr lang="en-GB" sz="1000" b="1" dirty="0">
                <ns1:solidFill>
                  <ns1:schemeClr val="tx1">
                    <ns1:lumMod val="50000"/>
                    <ns1:lumOff val="50000"/>
                  </ns1:schemeClr>
                </ns1:solidFill>
                <ns1:latin typeface="Open Sans"/>
                <ns1:ea typeface="Open Sans"/>
                <ns1:cs typeface="Open Sans"/>
              </ns1:rPr>
              <ns1:t>a potential </ns1:t>
            </ns1:r>
            <ns1:r>
              <ns1:rPr lang="tr-TR" sz="1000" b="1" dirty="0" err="1">
                <ns1:solidFill>
                  <ns1:schemeClr val="tx1">
                    <ns1:lumMod val="50000"/>
                    <ns1:lumOff val="50000"/>
                  </ns1:schemeClr>
                </ns1:solidFill>
                <ns1:latin typeface="Open Sans"/>
                <ns1:ea typeface="Open Sans"/>
                <ns1:cs typeface="Open Sans"/>
              </ns1:rPr>
              <ns1:t>50</ns1:t>
            </ns1:r>
            <ns1:r>
              <ns1:rPr lang="en-GB" sz="1000" b="1" dirty="0">
                <ns1:solidFill>
                  <ns1:schemeClr val="tx1">
                    <ns1:lumMod val="50000"/>
                    <ns1:lumOff val="50000"/>
                  </ns1:schemeClr>
                </ns1:solidFill>
                <ns1:latin typeface="Open Sans"/>
                <ns1:ea typeface="Open Sans"/>
                <ns1:cs typeface="Open Sans"/>
              </ns1:rPr>
              <ns1:t>% efficiency </ns1:t>
            </ns1:r>
            <ns1:r>
              <ns1:rPr lang="en-GB" sz="1000" dirty="0">
                <ns1:solidFill>
                  <ns1:schemeClr val="tx1">
                    <ns1:lumMod val="50000"/>
                    <ns1:lumOff val="50000"/>
                  </ns1:schemeClr>
                </ns1:solidFill>
                <ns1:latin typeface="Open Sans"/>
                <ns1:ea typeface="Open Sans"/>
                <ns1:cs typeface="Open Sans"/>
              </ns1:rPr>
              <ns1:t>increase to your current processes</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3,327</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1,416</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52</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None/>
            </ns1:pPr>
            <ns1:r>
              <ns1:rPr lang="en-GB" sz="1000" b="1" dirty="0">
                <ns1:solidFill>
                  <ns1:srgbClr val="E23F13"/>
                </ns1:solidFill>
                <ns1:latin typeface="Montserrat SemiBold" panose="00000700000000000000" pitchFamily="2" charset="0"/>
                <ns1:cs typeface="Poppins" pitchFamily="2" charset="77"/>
              </ns1:rPr>
              <ns1:t>Online expense management</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This could save you £</ns1:t>
            </ns1:r>
            <ns1:r>
              <ns1:rPr lang="tr-TR" sz="1000" dirty="0" err="1">
                <ns1:solidFill>
                  <ns1:schemeClr val="tx1">
                    <ns1:lumMod val="50000"/>
                    <ns1:lumOff val="50000"/>
                  </ns1:schemeClr>
                </ns1:solidFill>
                <ns1:latin typeface="Open Sans"/>
                <ns1:ea typeface="Open Sans"/>
                <ns1:cs typeface="Open Sans"/>
              </ns1:rPr>
              <ns1:t>378,350</ns1:t>
            </ns1:r>
            <ns1:r>
              <ns1:rPr lang="en-GB" sz="1000" dirty="0">
                <ns1:solidFill>
                  <ns1:schemeClr val="tx1">
                    <ns1:lumMod val="50000"/>
                    <ns1:lumOff val="50000"/>
                  </ns1:schemeClr>
                </ns1:solidFill>
                <ns1:latin typeface="Open Sans"/>
                <ns1:ea typeface="Open Sans"/>
                <ns1:cs typeface="Open Sans"/>
              </ns1:rPr>
              <ns1:t> across the term of the contract, and £</ns1:t>
            </ns1:r>
            <ns1:r>
              <ns1:rPr lang="tr-TR" sz="1000" dirty="0" err="1">
                <ns1:solidFill>
                  <ns1:schemeClr val="tx1">
                    <ns1:lumMod val="50000"/>
                    <ns1:lumOff val="50000"/>
                  </ns1:schemeClr>
                </ns1:solidFill>
                <ns1:latin typeface="Open Sans"/>
                <ns1:ea typeface="Open Sans"/>
                <ns1:cs typeface="Open Sans"/>
              </ns1:rPr>
              <ns1:t>161,000</ns1:t>
            </ns1:r>
            <ns1:r>
              <ns1:rPr lang="en-GB" sz="1000" dirty="0">
                <ns1:solidFill>
                  <ns1:schemeClr val="tx1">
                    <ns1:lumMod val="50000"/>
                    <ns1:lumOff val="50000"/>
                  </ns1:schemeClr>
                </ns1:solidFill>
                <ns1:latin typeface="Open Sans"/>
                <ns1:ea typeface="Open Sans"/>
                <ns1:cs typeface="Open Sans"/>
              </ns1:rPr>
              <ns1:t> every year</ns1:t>
            </ns1:r>
          </ns1:p>
          <ns1:p>
            <ns1:pPr marL="261620" indent="-171450">
              <ns1:lnSpc>
                <ns1:spcPct val="100000"/>
              </ns1:lnSpc>
              <ns1:spcBef>
                <ns1:spcPts val="400"/>
              </ns1:spcBef>
              <ns1:spcAft>
                <ns1:spcPts val="400"/>
              </ns1:spcAft>
            </ns1:pPr>
            <ns1:r>
              <ns1:rPr lang="en-GB" sz="1000" dirty="0">
                <ns1:solidFill>
                  <ns1:schemeClr val="tx1">
                    <ns1:lumMod val="50000"/>
                    <ns1:lumOff val="50000"/>
                  </ns1:schemeClr>
                </ns1:solidFill>
                <ns1:latin typeface="Open Sans"/>
                <ns1:ea typeface="Open Sans"/>
                <ns1:cs typeface="Open Sans"/>
              </ns1:rPr>
              <ns1:t>We estimate you could save </ns1:t>
            </ns1:r>
            <ns1:r>
              <ns1:rPr lang="tr-TR" sz="1000" dirty="0" err="1">
                <ns1:solidFill>
                  <ns1:schemeClr val="tx1">
                    <ns1:lumMod val="50000"/>
                    <ns1:lumOff val="50000"/>
                  </ns1:schemeClr>
                </ns1:solidFill>
                <ns1:latin typeface="Open Sans"/>
                <ns1:ea typeface="Open Sans"/>
                <ns1:cs typeface="Open Sans"/>
              </ns1:rPr>
              <ns1:t>9,720</ns1:t>
            </ns1:r>
            <ns1:r>
              <ns1:rPr lang="en-GB" sz="1000" dirty="0">
                <ns1:solidFill>
                  <ns1:schemeClr val="tx1">
                    <ns1:lumMod val="50000"/>
                    <ns1:lumOff val="50000"/>
                  </ns1:schemeClr>
                </ns1:solidFill>
                <ns1:latin typeface="Open Sans"/>
                <ns1:ea typeface="Open Sans"/>
                <ns1:cs typeface="Open Sans"/>
              </ns1:rPr>
              <ns1:t> hours every year</ns1:t>
            </ns1:r>
            <ns1:r>
              <ns1:rPr lang="tr-TR" sz="1000" dirty="0">
                <ns1:solidFill>
                  <ns1:schemeClr val="tx1">
                    <ns1:lumMod val="50000"/>
                    <ns1:lumOff val="50000"/>
                  </ns1:schemeClr>
                </ns1:solidFill>
                <ns1:latin typeface="Open Sans"/>
                <ns1:ea typeface="Open Sans"/>
                <ns1:cs typeface="Open Sans"/>
              </ns1:rPr>
              <ns1:t> across your team</ns1:t>
            </ns1:r>
            <ns1:endParaRPr lang="en-GB" sz="1000" dirty="0">
              <ns1:solidFill>
                <ns1:schemeClr val="tx1">
                  <ns1:lumMod val="50000"/>
                  <ns1:lumOff val="50000"/>
                </ns1:schemeClr>
              </ns1:solidFill>
              <ns1:latin typeface="Open Sans"/>
              <ns1:ea typeface="Open Sans"/>
              <ns1:cs typeface="Open Sans"/>
            </ns1:endParaRPr>
          </ns1:p>
          <ns1:p>
            <ns1:pPr marL="90170" indent="0">
              <ns1:spcBef>
                <ns1:spcPts val="400"/>
              </ns1:spcBef>
              <ns1:spcAft>
                <ns1:spcPts val="400"/>
              </ns1:spcAft>
              <ns1:buFont typeface="Arial" panose="020B0604020202020204" pitchFamily="34" charset="0"/>
              <ns1:buNone/>
            </ns1:pPr>
            <ns1:endParaRPr lang="en-GB" sz="1000" dirty="0">
              <ns1:solidFill>
                <ns1:schemeClr val="tx1">
                  <ns1:lumMod val="50000"/>
                  <ns1:lumOff val="50000"/>
                </ns1:schemeClr>
              </ns1:solidFill>
              <ns1:latin typeface="Open Sans"/>
              <ns1:ea typeface="Open Sans"/>
              <ns1:cs typeface="Open Sans"/>
            </ns1:endParaRPr>
          </ns1:p>
        </ns0:txBody>
      </ns0:sp>
    </ns0:spTree>
    <ns0:extLst>
      <ns0:ext uri="{BB962C8B-B14F-4D97-AF65-F5344CB8AC3E}">
        <ns3:creationId val="2314084908"/>
      </ns0:ext>
    </ns0:extLst>
  </ns0:cSld>
  <ns0:clrMapOvr>
    <ns1:masterClrMapping/>
  </ns0:clrMapOvr>
</ns0:sld>
</file>

<file path=ppt/slides/slide9.xml><?xml version="1.0" encoding="utf-8"?>
<ns0:sld xmlns:ns0="http://schemas.openxmlformats.org/presentationml/2006/main" xmlns:ns1="http://schemas.openxmlformats.org/drawingml/2006/main" xmlns:ns2="http://schemas.microsoft.com/office/drawing/2014/main" xmlns:ns3="http://schemas.openxmlformats.org/drawingml/2006/chart" xmlns:ns4="http://schemas.openxmlformats.org/officeDocument/2006/relationships" xmlns:ns5="http://schemas.microsoft.com/office/drawing/2010/main" xmlns:ns6="http://schemas.microsoft.com/office/drawing/2016/SVG/main" xmlns:ns7="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19BC53D8-9D7C-941A-CC2A-4063486EB986}"/>
              </ns1:ext>
            </ns1:extLst>
          </ns0:cNvPr>
          <ns0:cNvSpPr>
            <ns1:spLocks noGrp="1"/>
          </ns0:cNvSpPr>
          <ns0:nvPr>
            <ns0:ph type="sldNum" sz="quarter" idx="12"/>
          </ns0:nvPr>
        </ns0:nvSpPr>
        <ns0:spPr/>
        <ns0:txBody>
          <ns1:bodyPr/>
          <ns1:lstStyle/>
          <ns1:p>
            <ns1:fld id="{3531A8E9-B4CF-5643-AF96-CB4C768DAD63}" type="slidenum">
              <ns1:rPr lang="en-US" smtClean="0"/>
              <ns1:t>9</ns1:t>
            </ns1:fld>
            <ns1:endParaRPr lang="en-US"/>
          </ns1:p>
        </ns0:txBody>
      </ns0:sp>
      <ns0:graphicFrame>
        <ns0:nvGraphicFramePr>
          <ns0:cNvPr id="8" name="Chart 7">
            <ns1:extLst>
              <ns1:ext uri="{FF2B5EF4-FFF2-40B4-BE49-F238E27FC236}">
                <ns2:creationId id="{EFCB1EEA-BDEC-08E7-276C-322204CC06FC}"/>
              </ns1:ext>
            </ns1:extLst>
          </ns0:cNvPr>
          <ns0:cNvGraphicFramePr>
            <ns1:graphicFrameLocks/>
          </ns0:cNvGraphicFramePr>
          <ns0:nvPr/>
        </ns0:nvGraphicFramePr>
        <ns0:xfrm>
          <ns1:off x="5669907" y="2657753"/>
          <ns1:ext cx="5531728" cy="1866311"/>
        </ns0:xfrm>
        <ns1:graphic>
          <ns1:graphicData uri="http://schemas.openxmlformats.org/drawingml/2006/chart">
            <ns3:chart ns4:id="rId3"/>
          </ns1:graphicData>
        </ns1:graphic>
      </ns0:graphicFrame>
      <ns0:sp>
        <ns0:nvSpPr>
          <ns0:cNvPr id="9" name="TextBox 8">
            <ns1:extLst>
              <ns1:ext uri="{FF2B5EF4-FFF2-40B4-BE49-F238E27FC236}">
                <ns2:creationId id="{BE94A281-D1A0-E5FD-CB82-72B642FBC7D5}"/>
              </ns1:ext>
            </ns1:extLst>
          </ns0:cNvPr>
          <ns0:cNvSpPr txBox="1"/>
          <ns0:nvPr/>
        </ns0:nvSpPr>
        <ns0:spPr>
          <ns1:xfrm>
            <ns1:off x="6318909"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1</ns1:t>
            </ns1:r>
          </ns1:p>
        </ns0:txBody>
      </ns0:sp>
      <ns0:cxnSp>
        <ns0:nvCxnSpPr>
          <ns0:cNvPr id="10" name="Straight Connector 9">
            <ns1:extLst>
              <ns1:ext uri="{FF2B5EF4-FFF2-40B4-BE49-F238E27FC236}">
                <ns2:creationId id="{8449F8A7-FC6D-313E-A2DF-2680E8BEA7AC}"/>
              </ns1:ext>
            </ns1:extLst>
          </ns0:cNvPr>
          <ns0:cNvCxnSpPr>
            <ns1:cxnSpLocks/>
          </ns0:cNvCxnSpPr>
          <ns0:nvPr/>
        </ns0:nvCxnSpPr>
        <ns0:spPr>
          <ns1:xfrm>
            <ns1:off x="6303932" y="4505358"/>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11" name="TextBox 10">
            <ns1:extLst>
              <ns1:ext uri="{FF2B5EF4-FFF2-40B4-BE49-F238E27FC236}">
                <ns2:creationId id="{7965C874-7CD2-69FC-F01E-31A1F1F36C0E}"/>
              </ns1:ext>
            </ns1:extLst>
          </ns0:cNvPr>
          <ns0:cNvSpPr txBox="1"/>
          <ns0:nvPr/>
        </ns0:nvSpPr>
        <ns0:spPr>
          <ns1:xfrm>
            <ns1:off x="9521321"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4</ns1:t>
            </ns1:r>
          </ns1:p>
        </ns0:txBody>
      </ns0:sp>
      <ns0:sp>
        <ns0:nvSpPr>
          <ns0:cNvPr id="12" name="Rectangle 11">
            <ns1:extLst>
              <ns1:ext uri="{FF2B5EF4-FFF2-40B4-BE49-F238E27FC236}">
                <ns2:creationId id="{C17307F1-3E9F-31AB-602F-D0B447E51DF3}"/>
              </ns1:ext>
            </ns1:extLst>
          </ns0:cNvPr>
          <ns0:cNvSpPr/>
          <ns0:nvPr/>
        </ns0:nvSpPr>
        <ns0:spPr>
          <ns1:xfrm>
            <ns1:off x="7671223" y="4871633"/>
            <ns1:ext cx="172687" cy="160235"/>
          </ns1:xfrm>
          <ns1:prstGeom prst="rect">
            <ns1:avLst/>
          </ns1:prstGeom>
          <ns1:solidFill>
            <ns1:schemeClr val="accent1"/>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3" name="TextBox 12">
            <ns1:extLst>
              <ns1:ext uri="{FF2B5EF4-FFF2-40B4-BE49-F238E27FC236}">
                <ns2:creationId id="{C19F8ECD-4880-724C-097B-DAE96AEC930F}"/>
              </ns1:ext>
            </ns1:extLst>
          </ns0:cNvPr>
          <ns0:cNvSpPr txBox="1"/>
          <ns0:nvPr/>
        </ns0:nvSpPr>
        <ns0:spPr>
          <ns1:xfrm>
            <ns1:off x="7772940" y="4862500"/>
            <ns1:ext cx="906240"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14" name="Rectangle 13">
            <ns1:extLst>
              <ns1:ext uri="{FF2B5EF4-FFF2-40B4-BE49-F238E27FC236}">
                <ns2:creationId id="{23547995-0EAD-1650-0828-399741769E1F}"/>
              </ns1:ext>
            </ns1:extLst>
          </ns0:cNvPr>
          <ns0:cNvSpPr/>
          <ns0:nvPr/>
        </ns0:nvSpPr>
        <ns0:spPr>
          <ns1:xfrm>
            <ns1:off x="9086850" y="4871613"/>
            <ns1:ext cx="184133" cy="160235"/>
          </ns1:xfrm>
          <ns1:prstGeom prst="rect">
            <ns1:avLst/>
          </ns1:prstGeom>
          <ns1:solidFill>
            <ns1:schemeClr val="accent3"/>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5" name="TextBox 14">
            <ns1:extLst>
              <ns1:ext uri="{FF2B5EF4-FFF2-40B4-BE49-F238E27FC236}">
                <ns2:creationId id="{0B381449-0B76-F1EF-4F55-C41BCD50E42A}"/>
              </ns1:ext>
            </ns1:extLst>
          </ns0:cNvPr>
          <ns0:cNvSpPr txBox="1"/>
          <ns0:nvPr/>
        </ns0:nvSpPr>
        <ns0:spPr>
          <ns1:xfrm>
            <ns1:off x="9209014" y="4862500"/>
            <ns1:ext cx="624613"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sp>
        <ns0:nvSpPr>
          <ns0:cNvPr id="16" name="TextBox 15">
            <ns1:extLst>
              <ns1:ext uri="{FF2B5EF4-FFF2-40B4-BE49-F238E27FC236}">
                <ns2:creationId id="{81F4BBBE-B522-6819-ADDD-AA352D356F1F}"/>
              </ns1:ext>
            </ns1:extLst>
          </ns0:cNvPr>
          <ns0:cNvSpPr txBox="1"/>
          <ns0:nvPr/>
        </ns0:nvSpPr>
        <ns0:spPr>
          <ns1:xfrm>
            <ns1:off x="7370173" y="4534313"/>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2</ns1:t>
            </ns1:r>
          </ns1:p>
        </ns0:txBody>
      </ns0:sp>
      <ns0:sp>
        <ns0:nvSpPr>
          <ns0:cNvPr id="17" name="TextBox 16">
            <ns1:extLst>
              <ns1:ext uri="{FF2B5EF4-FFF2-40B4-BE49-F238E27FC236}">
                <ns2:creationId id="{A6E8D07E-173B-6337-B44A-85A484F1B09A}"/>
              </ns1:ext>
            </ns1:extLst>
          </ns0:cNvPr>
          <ns0:cNvSpPr txBox="1"/>
          <ns0:nvPr/>
        </ns0:nvSpPr>
        <ns0:spPr>
          <ns1:xfrm>
            <ns1:off x="5614506" y="2016672"/>
            <ns1:ext cx="4884244" cy="378886"/>
          </ns1:xfrm>
          <ns1:prstGeom prst="rect">
            <ns1:avLst/>
          </ns1:prstGeom>
          <ns1:noFill/>
        </ns0:spPr>
        <ns0:txBody>
          <ns1:bodyPr wrap="square">
            <ns1:spAutoFit/>
          </ns1:bodyPr>
          <ns1:lstStyle/>
          <ns1:p>
            <ns1:r>
              <ns1:rPr lang="tr-TR" sz="1862" b="1" dirty="0" err="1">
                <ns1:solidFill>
                  <ns1:srgbClr val="25252C"/>
                </ns1:solidFill>
                <ns1:latin typeface="Montserrat SemiBold" pitchFamily="2" charset="77"/>
              </ns1:rPr>
              <ns1:t>sadasd</ns1:t>
            </ns1:r>
            <ns1:r>
              <ns1:rPr lang="en-GB" sz="1862" b="1" dirty="0">
                <ns1:solidFill>
                  <ns1:srgbClr val="25252C"/>
                </ns1:solidFill>
                <ns1:latin typeface="Montserrat SemiBold" pitchFamily="2" charset="77"/>
              </ns1:rPr>
              <ns1:t> </ns1:t>
            </ns1:r>
            <ns1:r>
              <ns1:rPr lang="tr-TR" sz="1862" b="1" dirty="0" err="1">
                <ns1:solidFill>
                  <ns1:srgbClr val="25252C"/>
                </ns1:solidFill>
                <ns1:latin typeface="Montserrat SemiBold" pitchFamily="2" charset="77"/>
              </ns1:rPr>
              <ns1:t>returns</ns1:t>
            </ns1:r>
            <ns1:endParaRPr lang="en-GB" sz="1862" b="1" dirty="0">
              <ns1:solidFill>
                <ns1:srgbClr val="25252C"/>
              </ns1:solidFill>
              <ns1:latin typeface="Montserrat SemiBold" pitchFamily="2" charset="77"/>
            </ns1:endParaRPr>
          </ns1:p>
        </ns0:txBody>
      </ns0:sp>
      <ns0:cxnSp>
        <ns0:nvCxnSpPr>
          <ns0:cNvPr id="18" name="Straight Connector 17">
            <ns1:extLst>
              <ns1:ext uri="{FF2B5EF4-FFF2-40B4-BE49-F238E27FC236}">
                <ns2:creationId id="{2B8A4694-80A8-24F1-7161-7605BE1AF04A}"/>
              </ns1:ext>
            </ns1:extLst>
          </ns0:cNvPr>
          <ns0:cNvCxnSpPr>
            <ns1:cxnSpLocks/>
          </ns0:cNvCxnSpPr>
          <ns0:nvPr/>
        </ns0:nvCxnSpPr>
        <ns0:spPr>
          <ns1:xfrm>
            <ns1:off x="7351123" y="4499703"/>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19" name="Straight Connector 18">
            <ns1:extLst>
              <ns1:ext uri="{FF2B5EF4-FFF2-40B4-BE49-F238E27FC236}">
                <ns2:creationId id="{267887AB-D86D-4FCE-C90D-139F3D439E0F}"/>
              </ns1:ext>
            </ns1:extLst>
          </ns0:cNvPr>
          <ns0:cNvCxnSpPr>
            <ns1:cxnSpLocks/>
          </ns0:cNvCxnSpPr>
          <ns0:nvPr/>
        </ns0:nvCxnSpPr>
        <ns0:spPr>
          <ns1:xfrm>
            <ns1:off x="8422593"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0" name="Straight Connector 19">
            <ns1:extLst>
              <ns1:ext uri="{FF2B5EF4-FFF2-40B4-BE49-F238E27FC236}">
                <ns2:creationId id="{1E5FF4BC-4ACC-E8C4-02E3-9CC3261AAF43}"/>
              </ns1:ext>
            </ns1:extLst>
          </ns0:cNvPr>
          <ns0:cNvCxnSpPr>
            <ns1:cxnSpLocks/>
          </ns0:cNvCxnSpPr>
          <ns0:nvPr/>
        </ns0:nvCxnSpPr>
        <ns0:spPr>
          <ns1:xfrm>
            <ns1:off x="9479995"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1" name="Straight Connector 20">
            <ns1:extLst>
              <ns1:ext uri="{FF2B5EF4-FFF2-40B4-BE49-F238E27FC236}">
                <ns2:creationId id="{13E78D28-15B3-66E5-6E12-C0FA26BF754B}"/>
              </ns1:ext>
            </ns1:extLst>
          </ns0:cNvPr>
          <ns0:cNvCxnSpPr>
            <ns1:cxnSpLocks/>
          </ns0:cNvCxnSpPr>
          <ns0:nvPr/>
        </ns0:nvCxnSpPr>
        <ns0:spPr>
          <ns1:xfrm>
            <ns1:off x="10550332"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22" name="TextBox 21">
            <ns1:extLst>
              <ns1:ext uri="{FF2B5EF4-FFF2-40B4-BE49-F238E27FC236}">
                <ns2:creationId id="{E56198AE-6EB5-C51F-409C-26B8F7F86BEF}"/>
              </ns1:ext>
            </ns1:extLst>
          </ns0:cNvPr>
          <ns0:cNvSpPr txBox="1"/>
          <ns0:nvPr/>
        </ns0:nvSpPr>
        <ns0:spPr>
          <ns1:xfrm>
            <ns1:off x="8444646" y="453755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3</ns1:t>
            </ns1:r>
          </ns1:p>
        </ns0:txBody>
      </ns0:sp>
      <ns0:sp>
        <ns0:nvSpPr>
          <ns0:cNvPr id="23" name="TextBox 22">
            <ns1:extLst>
              <ns1:ext uri="{FF2B5EF4-FFF2-40B4-BE49-F238E27FC236}">
                <ns2:creationId id="{0EB2181E-C4A0-6999-3B29-5141DD713FE1}"/>
              </ns1:ext>
            </ns1:extLst>
          </ns0:cNvPr>
          <ns0:cNvSpPr txBox="1"/>
          <ns0:nvPr/>
        </ns0:nvSpPr>
        <ns0:spPr>
          <ns1:xfrm>
            <ns1:off x="10589451" y="4550022"/>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5</ns1:t>
            </ns1:r>
          </ns1:p>
        </ns0:txBody>
      </ns0:sp>
      <ns0:sp>
        <ns0:nvSpPr>
          <ns0:cNvPr id="41" name="TextBox 40">
            <ns1:extLst>
              <ns1:ext uri="{FF2B5EF4-FFF2-40B4-BE49-F238E27FC236}">
                <ns2:creationId id="{854C1CF3-49C6-7197-7CCD-F4A045119A8D}"/>
              </ns1:ext>
            </ns1:extLst>
          </ns0:cNvPr>
          <ns0:cNvSpPr txBox="1"/>
          <ns0:nvPr/>
        </ns0:nvSpPr>
        <ns0:spPr>
          <ns1:xfrm>
            <ns1:off x="1491097" y="2200685"/>
            <ns1:ext cx="1408328" cy="338554"/>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834,593</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3" name="TextBox 42">
            <ns1:extLst>
              <ns1:ext uri="{FF2B5EF4-FFF2-40B4-BE49-F238E27FC236}">
                <ns2:creationId id="{1CA5A673-91FC-2C94-7F57-6F75AF00332C}"/>
              </ns1:ext>
            </ns1:extLst>
          </ns0:cNvPr>
          <ns0:cNvSpPr txBox="1"/>
          <ns0:nvPr/>
        </ns0:nvSpPr>
        <ns0:spPr>
          <ns1:xfrm>
            <ns1:off x="3797628" y="4027026"/>
            <ns1:ext cx="1260000" cy="584775"/>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1</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month</ns1:t>
            </ns1:r>
            <ns1:r>
              <ns1:rPr lang="tr-TR"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ns1:t>
            </ns1:r>
            <ns1:r>
              <ns1:rPr lang="tr-TR"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4" name="TextBox 43">
            <ns1:extLst>
              <ns1:ext uri="{FF2B5EF4-FFF2-40B4-BE49-F238E27FC236}">
                <ns2:creationId id="{B51CD36F-4B90-CBDF-E4CA-2F7753CCAD0D}"/>
              </ns1:ext>
            </ns1:extLst>
          </ns0:cNvPr>
          <ns0:cNvSpPr txBox="1"/>
          <ns0:nvPr/>
        </ns0:nvSpPr>
        <ns0:spPr>
          <ns1:xfrm>
            <ns1:off x="1491097" y="4017274"/>
            <ns1:ext cx="1599526" cy="584775"/>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91,060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5" name="TextBox 44">
            <ns1:extLst>
              <ns1:ext uri="{FF2B5EF4-FFF2-40B4-BE49-F238E27FC236}">
                <ns2:creationId id="{1B3924B1-6D93-5AF9-68DF-307D783C4301}"/>
              </ns1:ext>
            </ns1:extLst>
          </ns0:cNvPr>
          <ns0:cNvSpPr txBox="1"/>
          <ns0:nvPr/>
        </ns0:nvSpPr>
        <ns0:spPr>
          <ns1:xfrm>
            <ns1:off x="1491097" y="3192818"/>
            <ns1:ext cx="1278041" cy="338554"/>
          </ns1:xfrm>
          <ns1:prstGeom prst="rect">
            <ns1:avLst/>
          </ns1:prstGeom>
          <ns1:noFill/>
        </ns0:spPr>
        <ns0:txBody>
          <ns1:bodyPr wrap="square" rtlCol="0">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68,932</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9" name="TextBox 48">
            <ns1:extLst>
              <ns1:ext uri="{FF2B5EF4-FFF2-40B4-BE49-F238E27FC236}">
                <ns2:creationId id="{059F857E-0C32-6C1E-C411-71299828D62F}"/>
              </ns1:ext>
            </ns1:extLst>
          </ns0:cNvPr>
          <ns0:cNvSpPr txBox="1"/>
          <ns0:nvPr/>
        </ns0:nvSpPr>
        <ns0:spPr>
          <ns1:xfrm>
            <ns1:off x="3797628" y="3184326"/>
            <ns1:ext cx="1260000" cy="338554"/>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917</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p>
        </ns0:txBody>
      </ns0:sp>
      <ns0:sp>
        <ns0:nvSpPr>
          <ns0:cNvPr id="51" name="TextBox 50">
            <ns1:extLst>
              <ns1:ext uri="{FF2B5EF4-FFF2-40B4-BE49-F238E27FC236}">
                <ns2:creationId id="{919B2869-F7B8-C766-B4DF-19CA5F6D8E9E}"/>
              </ns1:ext>
            </ns1:extLst>
          </ns0:cNvPr>
          <ns0:cNvSpPr txBox="1"/>
          <ns0:nvPr/>
        </ns0:nvSpPr>
        <ns0:spPr>
          <ns1:xfrm>
            <ns1:off x="3797628" y="2204508"/>
            <ns1:ext cx="1260000" cy="338554"/>
          </ns1:xfrm>
          <ns1:prstGeom prst="rect">
            <ns1:avLst/>
          </ns1:prstGeom>
          <ns1:noFill/>
        </ns0:spPr>
        <ns0:txBody>
          <ns1:bodyPr wrap="square">
            <ns1:spAutoFit/>
          </ns1:bodyPr>
          <ns1:lstStyle/>
          <ns1:p>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711,799</ns1:t>
            </ns1:r>
            <ns1:r>
              <ns1:rPr lang="en-GB" sz="1600" i="0" u="none" strike="noStrike" dirty="0">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 </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24" name="TextBox 23">
            <ns1:extLst>
              <ns1:ext uri="{FF2B5EF4-FFF2-40B4-BE49-F238E27FC236}">
                <ns2:creationId id="{012C8D2C-9662-93C5-9673-63020C005BD9}"/>
              </ns1:ext>
            </ns1:extLst>
          </ns0:cNvPr>
          <ns0:cNvSpPr txBox="1"/>
          <ns0:nvPr/>
        </ns0:nvSpPr>
        <ns0:spPr>
          <ns1:xfrm>
            <ns1:off x="1491097" y="5063705"/>
            <ns1:ext cx="1599526" cy="338554"/>
          </ns1:xfrm>
          <ns1:prstGeom prst="rect">
            <ns1:avLst/>
          </ns1:prstGeom>
          <ns1:noFill/>
        </ns0:spPr>
        <ns0:txBody>
          <ns1:bodyPr wrap="square" rtlCol="0">
            <ns1:spAutoFit/>
          </ns1:bodyPr>
          <ns1:lstStyle/>
          <ns1:p>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72,162h</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34" name="Title 2">
            <ns1:extLst>
              <ns1:ext uri="{FF2B5EF4-FFF2-40B4-BE49-F238E27FC236}">
                <ns2:creationId id="{BE99C84D-EB8B-35C2-8142-51DF807A0E06}"/>
              </ns1:ext>
            </ns1:extLst>
          </ns0:cNvPr>
          <ns0:cNvSpPr>
            <ns1:spLocks noGrp="1"/>
          </ns0:cNvSpPr>
          <ns0:nvPr>
            <ns0:ph type="title"/>
          </ns0:nvPr>
        </ns0:nvSpPr>
        <ns0:spPr>
          <ns1:xfrm>
            <ns1:off x="694800" y="428400"/>
            <ns1:ext cx="4664324" cy="737967"/>
          </ns1:xfrm>
        </ns0:spPr>
        <ns0:txBody>
          <ns1:bodyPr>
            <ns1:normAutofit fontScale="90000"/>
          </ns1:bodyPr>
          <ns1:lstStyle/>
          <ns1:p>
            <ns1:r>
              <ns1:rPr lang="en-GB" sz="3100" dirty="0"/>
              <ns1:t>Potential value and ROI offering for the contract</ns1:t>
            </ns1:r>
            <ns1:endParaRPr lang="en-US" dirty="0"/>
          </ns1:p>
        </ns0:txBody>
      </ns0:sp>
      <ns0:sp>
        <ns0:nvSpPr>
          <ns0:cNvPr id="35" name="TextBox 52">
            <ns1:extLst>
              <ns1:ext uri="{FF2B5EF4-FFF2-40B4-BE49-F238E27FC236}">
                <ns2:creationId id="{D723D1D1-CE90-57A4-D3A6-947C597A70F1}"/>
              </ns1:ext>
            </ns1:extLst>
          </ns0:cNvPr>
          <ns0:cNvSpPr txBox="1"/>
          <ns0:nvPr/>
        </ns0:nvSpPr>
        <ns0:spPr>
          <ns1:xfrm>
            <ns1:off x="627159" y="1279130"/>
            <ns1:ext cx="2406226" cy="200055"/>
          </ns1:xfrm>
          <ns1:prstGeom prst="rect">
            <ns1:avLst/>
          </ns1:prstGeom>
          <ns1:noFill/>
        </ns0:spPr>
        <ns0:txBody>
          <ns1:bodyPr wrap="square" rtlCol="0">
            <ns1:spAutoFit/>
          </ns1:bodyPr>
          <ns1:lstStyle/>
          <ns1:p>
            <ns1:r>
              <ns1:rPr lang="en-GB" sz="700" dirty="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pic>
        <ns0:nvPicPr>
          <ns0:cNvPr id="36" name="Graphic 32" descr="Coins outline">
            <ns1:extLst>
              <ns1:ext uri="{FF2B5EF4-FFF2-40B4-BE49-F238E27FC236}">
                <ns2:creationId id="{0673799F-07EF-7160-859B-A1BB8B5505B8}"/>
              </ns1:ext>
            </ns1:extLst>
          </ns0:cNvPr>
          <ns0:cNvPicPr>
            <ns1:picLocks noChangeAspect="1"/>
          </ns0:cNvPicPr>
          <ns0:nvPr/>
        </ns0:nvPicPr>
        <ns0:blipFill>
          <ns1:blip ns4:embed="rId4">
            <ns1:extLst>
              <ns1:ext uri="{28A0092B-C50C-407E-A947-70E740481C1C}">
                <ns5:useLocalDpi val="0"/>
              </ns1:ext>
              <ns1:ext uri="{96DAC541-7B7A-43D3-8B79-37D633B846F1}">
                <ns6:svgBlip ns4:embed="rId5"/>
              </ns1:ext>
            </ns1:extLst>
          </ns1:blip>
          <ns1:stretch>
            <ns1:fillRect/>
          </ns1:stretch>
        </ns0:blipFill>
        <ns0:spPr>
          <ns1:xfrm>
            <ns1:off x="682107" y="2016302"/>
            <ns1:ext cx="493118" cy="493118"/>
          </ns1:xfrm>
          <ns1:prstGeom prst="rect">
            <ns1:avLst/>
          </ns1:prstGeom>
        </ns0:spPr>
      </ns0:pic>
      <ns0:pic>
        <ns0:nvPicPr>
          <ns0:cNvPr id="37" name="Graphic 37" descr="Downward trend graph outline">
            <ns1:extLst>
              <ns1:ext uri="{FF2B5EF4-FFF2-40B4-BE49-F238E27FC236}">
                <ns2:creationId id="{5D32E35F-AC22-9D7B-80ED-F6F60001EA88}"/>
              </ns1:ext>
            </ns1:extLst>
          </ns0:cNvPr>
          <ns0:cNvPicPr>
            <ns1:picLocks noChangeAspect="1"/>
          </ns0:cNvPicPr>
          <ns0:nvPr/>
        </ns0:nvPicPr>
        <ns0:blipFill>
          <ns1:blip ns4:embed="rId6">
            <ns1:extLst>
              <ns1:ext uri="{28A0092B-C50C-407E-A947-70E740481C1C}">
                <ns5:useLocalDpi val="0"/>
              </ns1:ext>
              <ns1:ext uri="{96DAC541-7B7A-43D3-8B79-37D633B846F1}">
                <ns6:svgBlip ns4:embed="rId7"/>
              </ns1:ext>
            </ns1:extLst>
          </ns1:blip>
          <ns1:stretch>
            <ns1:fillRect/>
          </ns1:stretch>
        </ns0:blipFill>
        <ns0:spPr>
          <ns1:xfrm>
            <ns1:off x="731368" y="2930773"/>
            <ns1:ext cx="394596" cy="394596"/>
          </ns1:xfrm>
          <ns1:prstGeom prst="rect">
            <ns1:avLst/>
          </ns1:prstGeom>
        </ns0:spPr>
      </ns0:pic>
      <ns0:pic>
        <ns0:nvPicPr>
          <ns0:cNvPr id="38" name="Graphic 51" descr="Bank with solid fill">
            <ns1:extLst>
              <ns1:ext uri="{FF2B5EF4-FFF2-40B4-BE49-F238E27FC236}">
                <ns2:creationId id="{111E1EF3-0AD5-7F59-7B30-C16DB6E7F02D}"/>
              </ns1:ext>
            </ns1:extLst>
          </ns0:cNvPr>
          <ns0:cNvPicPr>
            <ns1:picLocks noChangeAspect="1"/>
          </ns0:cNvPicPr>
          <ns0:nvPr/>
        </ns0:nvPicPr>
        <ns0:blipFill>
          <ns1:blip ns4:embed="rId8">
            <ns1:extLst>
              <ns1:ext uri="{28A0092B-C50C-407E-A947-70E740481C1C}">
                <ns5:useLocalDpi val="0"/>
              </ns1:ext>
              <ns1:ext uri="{96DAC541-7B7A-43D3-8B79-37D633B846F1}">
                <ns6:svgBlip ns4:embed="rId9"/>
              </ns1:ext>
            </ns1:extLst>
          </ns1:blip>
          <ns1:stretch>
            <ns1:fillRect/>
          </ns1:stretch>
        </ns0:blipFill>
        <ns0:spPr>
          <ns1:xfrm>
            <ns1:off x="685332" y="3943217"/>
            <ns1:ext cx="486669" cy="486669"/>
          </ns1:xfrm>
          <ns1:prstGeom prst="rect">
            <ns1:avLst/>
          </ns1:prstGeom>
        </ns0:spPr>
      </ns0:pic>
      <ns0:pic>
        <ns0:nvPicPr>
          <ns0:cNvPr id="39" name="Graphic 5" descr="Clock with solid fill">
            <ns1:extLst>
              <ns1:ext uri="{FF2B5EF4-FFF2-40B4-BE49-F238E27FC236}">
                <ns2:creationId id="{08CDFC7E-E054-711C-7BB3-815B0F2038B1}"/>
              </ns1:ext>
            </ns1:extLst>
          </ns0:cNvPr>
          <ns0:cNvPicPr>
            <ns1:picLocks noChangeAspect="1"/>
          </ns0:cNvPicPr>
          <ns0:nvPr/>
        </ns0:nvPicPr>
        <ns0:blipFill>
          <ns1:blip ns4:embed="rId10">
            <ns1:extLst>
              <ns1:ext uri="{96DAC541-7B7A-43D3-8B79-37D633B846F1}">
                <ns6:svgBlip ns4:embed="rId11"/>
              </ns1:ext>
            </ns1:extLst>
          </ns1:blip>
          <ns1:stretch>
            <ns1:fillRect/>
          </ns1:stretch>
        </ns0:blipFill>
        <ns0:spPr>
          <ns1:xfrm>
            <ns1:off x="660291" y="4872929"/>
            <ns1:ext cx="584134" cy="584134"/>
          </ns1:xfrm>
          <ns1:prstGeom prst="rect">
            <ns1:avLst/>
          </ns1:prstGeom>
        </ns0:spPr>
      </ns0:pic>
      <ns0:pic>
        <ns0:nvPicPr>
          <ns0:cNvPr id="40" name="Graphic 46" descr="Diamond with solid fill">
            <ns1:extLst>
              <ns1:ext uri="{FF2B5EF4-FFF2-40B4-BE49-F238E27FC236}">
                <ns2:creationId id="{68C0B8CA-0A45-F947-790D-32C63CC2E8A0}"/>
              </ns1:ext>
            </ns1:extLst>
          </ns0:cNvPr>
          <ns0:cNvPicPr>
            <ns1:picLocks noChangeAspect="1"/>
          </ns0:cNvPicPr>
          <ns0:nvPr/>
        </ns0:nvPicPr>
        <ns0:blipFill>
          <ns1:blip ns4:embed="rId12">
            <ns1:extLst>
              <ns1:ext uri="{28A0092B-C50C-407E-A947-70E740481C1C}">
                <ns5:useLocalDpi val="0"/>
              </ns1:ext>
              <ns1:ext uri="{96DAC541-7B7A-43D3-8B79-37D633B846F1}">
                <ns6:svgBlip ns4:embed="rId13"/>
              </ns1:ext>
            </ns1:extLst>
          </ns1:blip>
          <ns1:stretch>
            <ns1:fillRect/>
          </ns1:stretch>
        </ns0:blipFill>
        <ns0:spPr>
          <ns1:xfrm>
            <ns1:off x="3116481" y="2033136"/>
            <ns1:ext cx="420646" cy="521262"/>
          </ns1:xfrm>
          <ns1:prstGeom prst="rect">
            <ns1:avLst/>
          </ns1:prstGeom>
        </ns0:spPr>
      </ns0:pic>
      <ns0:sp>
        <ns0:nvSpPr>
          <ns0:cNvPr id="42" name="TextBox 49">
            <ns1:extLst>
              <ns1:ext uri="{FF2B5EF4-FFF2-40B4-BE49-F238E27FC236}">
                <ns2:creationId id="{998E16DF-94E7-BDDB-651F-1D277330E822}"/>
              </ns1:ext>
            </ns1:extLst>
          </ns0:cNvPr>
          <ns0:cNvSpPr txBox="1"/>
          <ns0:nvPr/>
        </ns0:nvSpPr>
        <ns0:spPr>
          <ns1:xfrm>
            <ns1:off x="2986505" y="3171616"/>
            <ns1:ext cx="680598" cy="369332"/>
          </ns1:xfrm>
          <ns1:prstGeom prst="rect">
            <ns1:avLst/>
          </ns1:prstGeom>
          <ns1:noFill/>
        </ns0:spPr>
        <ns0:txBody>
          <ns1:bodyPr wrap="square" rtlCol="0">
            <ns1:spAutoFit/>
          </ns1:bodyPr>
          <ns1:lstStyle/>
          <ns1:p>
            <ns1:r>
              <ns1:rPr lang="en-GB" b="1"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ROI</ns1:t>
            </ns1:r>
          </ns1:p>
        </ns0:txBody>
      </ns0:sp>
      <ns0:pic>
        <ns0:nvPicPr>
          <ns0:cNvPr id="47" name="Graphic 33" descr="Open hand outline">
            <ns1:extLst>
              <ns1:ext uri="{FF2B5EF4-FFF2-40B4-BE49-F238E27FC236}">
                <ns2:creationId id="{B333B779-A4DC-C8D5-0780-E1A644CFF51F}"/>
              </ns1:ext>
            </ns1:extLst>
          </ns0:cNvPr>
          <ns0:cNvPicPr>
            <ns1:picLocks noChangeAspect="1"/>
          </ns0:cNvPicPr>
          <ns0:nvPr/>
        </ns0:nvPicPr>
        <ns0:blipFill>
          <ns1:blip ns4:embed="rId14">
            <ns1:extLst>
              <ns1:ext uri="{28A0092B-C50C-407E-A947-70E740481C1C}">
                <ns5:useLocalDpi val="0"/>
              </ns1:ext>
              <ns1:ext uri="{96DAC541-7B7A-43D3-8B79-37D633B846F1}">
                <ns6:svgBlip ns4:embed="rId15"/>
              </ns1:ext>
            </ns1:extLst>
          </ns1:blip>
          <ns1:stretch>
            <ns1:fillRect/>
          </ns1:stretch>
        </ns0:blipFill>
        <ns0:spPr>
          <ns1:xfrm>
            <ns1:off x="3129506" y="4042808"/>
            <ns1:ext cx="394596" cy="394596"/>
          </ns1:xfrm>
          <ns1:prstGeom prst="rect">
            <ns1:avLst/>
          </ns1:prstGeom>
        </ns0:spPr>
      </ns0:pic>
      <ns0:grpSp>
        <ns0:nvGrpSpPr>
          <ns0:cNvPr id="48" name="Group 24">
            <ns1:extLst>
              <ns1:ext uri="{FF2B5EF4-FFF2-40B4-BE49-F238E27FC236}">
                <ns2:creationId id="{B8CE66C4-0CCC-1E4D-ECF7-0DC468AA78E5}"/>
              </ns1:ext>
            </ns1:extLst>
          </ns0:cNvPr>
          <ns0:cNvGrpSpPr/>
          <ns0:nvPr/>
        </ns0:nvGrpSpPr>
        <ns0:grpSpPr>
          <ns1:xfrm>
            <ns1:off x="3299656" y="4004190"/>
            <ns1:ext cx="144000" cy="144000"/>
            <ns1:chOff x="3274765" y="4031786"/>
            <ns1:chExt cx="106557" cy="106557"/>
          </ns1:xfrm>
          <ns1:noFill/>
        </ns0:grpSpPr>
        <ns0:pic>
          <ns0:nvPicPr>
            <ns0:cNvPr id="50" name="Graphic 34" descr="Dollar outline">
              <ns1:extLst>
                <ns1:ext uri="{FF2B5EF4-FFF2-40B4-BE49-F238E27FC236}">
                  <ns2:creationId id="{2F43913E-063D-43D0-0F9E-A60E7B65C5A9}"/>
                </ns1:ext>
              </ns1:extLst>
            </ns0:cNvPr>
            <ns0:cNvPicPr>
              <ns1:picLocks noChangeAspect="1"/>
            </ns0:cNvPicPr>
            <ns0:nvPr/>
          </ns0:nvPicPr>
          <ns0:blipFill>
            <ns1:blip ns4:embed="rId16">
              <ns1:extLst>
                <ns1:ext uri="{28A0092B-C50C-407E-A947-70E740481C1C}">
                  <ns5:useLocalDpi val="0"/>
                </ns1:ext>
                <ns1:ext uri="{96DAC541-7B7A-43D3-8B79-37D633B846F1}">
                  <ns6:svgBlip ns4:embed="rId17"/>
                </ns1:ext>
              </ns1:extLst>
            </ns1:blip>
            <ns1:stretch>
              <ns1:fillRect/>
            </ns1:stretch>
          </ns0:blipFill>
          <ns0:spPr>
            <ns1:xfrm>
              <ns1:off x="3279681" y="4037294"/>
              <ns1:ext cx="99414" cy="99414"/>
            </ns1:xfrm>
            <ns1:prstGeom prst="rect">
              <ns1:avLst/>
            </ns1:prstGeom>
          </ns0:spPr>
        </ns0:pic>
        <ns0:sp>
          <ns0:nvSpPr>
            <ns0:cNvPr id="52" name="Oval 51">
              <ns1:extLst>
                <ns1:ext uri="{FF2B5EF4-FFF2-40B4-BE49-F238E27FC236}">
                  <ns2:creationId id="{4A62297F-9A2D-A0B7-956E-A0A210B2FB1C}"/>
                </ns1:ext>
              </ns1:extLst>
            </ns0:cNvPr>
            <ns0:cNvSpPr/>
            <ns0:nvPr/>
          </ns0:nvSpPr>
          <ns0:spPr>
            <ns1:xfrm>
              <ns1:off x="3274765" y="4031786"/>
              <ns1:ext cx="106557" cy="106557"/>
            </ns1:xfrm>
            <ns1:prstGeom prst="ellipse">
              <ns1:avLst/>
            </ns1:prstGeom>
            <ns1:grpFill/>
            <ns1:ln w="12700">
              <ns1:solidFill>
                <ns1:schemeClr val="tx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b="1">
                <ns1:solidFill>
                  <ns1:schemeClr val="bg1"/>
                </ns1:solidFill>
              </ns1:endParaRPr>
            </ns1:p>
          </ns0:txBody>
        </ns0:sp>
      </ns0:grpSp>
      <ns0:sp>
        <ns0:nvSpPr>
          <ns0:cNvPr id="58" name="TextBox 36">
            <ns1:extLst>
              <ns1:ext uri="{FF2B5EF4-FFF2-40B4-BE49-F238E27FC236}">
                <ns2:creationId id="{9B5EBB4A-55B6-48D7-2163-2E590BB89A8C}"/>
              </ns1:ext>
            </ns1:extLst>
          </ns0:cNvPr>
          <ns0:cNvSpPr txBox="1"/>
          <ns0:nvPr/>
        </ns0:nvSpPr>
        <ns0:spPr>
          <ns1:xfrm>
            <ns1:off x="529012" y="2462878"/>
            <ns1:ext cx="799309"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sp>
        <ns0:nvSpPr>
          <ns0:cNvPr id="59" name="TextBox 35">
            <ns1:extLst>
              <ns1:ext uri="{FF2B5EF4-FFF2-40B4-BE49-F238E27FC236}">
                <ns2:creationId id="{FEC72E14-CC9D-4ED7-7D9F-2F87C58C1824}"/>
              </ns1:ext>
            </ns1:extLst>
          </ns0:cNvPr>
          <ns0:cNvSpPr txBox="1"/>
          <ns0:nvPr/>
        </ns0:nvSpPr>
        <ns0:spPr>
          <ns1:xfrm>
            <ns1:off x="385167" y="3361760"/>
            <ns1:ext cx="1086998" cy="400110"/>
          </ns1:xfrm>
          <ns1:prstGeom prst="rect">
            <ns1:avLst/>
          </ns1:prstGeom>
          <ns1:noFill/>
        </ns0:spPr>
        <ns0:txBody>
          <ns1:bodyPr wrap="square" rtlCol="0">
            <ns1:spAutoFit/>
          </ns1:bodyPr>
          <ns1:lstStyle/>
          <ns1:p>
            <ns1:pPr algn="ct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Annual cost of delay</ns1:t>
            </ns1:r>
          </ns1:p>
        </ns0:txBody>
      </ns0:sp>
      <ns0:sp>
        <ns0:nvSpPr>
          <ns0:cNvPr id="60" name="TextBox 38">
            <ns1:extLst>
              <ns1:ext uri="{FF2B5EF4-FFF2-40B4-BE49-F238E27FC236}">
                <ns2:creationId id="{4786ED05-53F8-ECD7-324D-E7014C43A757}"/>
              </ns1:ext>
            </ns1:extLst>
          </ns0:cNvPr>
          <ns0:cNvSpPr txBox="1"/>
          <ns0:nvPr/>
        </ns0:nvSpPr>
        <ns0:spPr>
          <ns1:xfrm>
            <ns1:off x="385167" y="4381620"/>
            <ns1:ext cx="1086998"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61" name="TextBox 6">
            <ns1:extLst>
              <ns1:ext uri="{FF2B5EF4-FFF2-40B4-BE49-F238E27FC236}">
                <ns2:creationId id="{6ADCF610-4EAE-F9B9-BFED-3443E48EDA4F}"/>
              </ns1:ext>
            </ns1:extLst>
          </ns0:cNvPr>
          <ns0:cNvSpPr txBox="1"/>
          <ns0:nvPr/>
        </ns0:nvSpPr>
        <ns0:spPr>
          <ns1:xfrm>
            <ns1:off x="403273" y="5457063"/>
            <ns1:ext cx="1086998"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Hours saved</ns1:t>
            </ns1:r>
          </ns1:p>
        </ns0:txBody>
      </ns0:sp>
      <ns0:sp>
        <ns0:nvSpPr>
          <ns0:cNvPr id="62" name="TextBox 47">
            <ns1:extLst>
              <ns1:ext uri="{FF2B5EF4-FFF2-40B4-BE49-F238E27FC236}">
                <ns2:creationId id="{9331F7F0-7C4A-2727-AB7A-0B689477B520}"/>
              </ns1:ext>
            </ns1:extLst>
          </ns0:cNvPr>
          <ns0:cNvSpPr txBox="1"/>
          <ns0:nvPr/>
        </ns0:nvSpPr>
        <ns0:spPr>
          <ns1:xfrm>
            <ns1:off x="2906368" y="2516728"/>
            <ns1:ext cx="840873" cy="253916"/>
          </ns1:xfrm>
          <ns1:prstGeom prst="rect">
            <ns1:avLst/>
          </ns1:prstGeom>
          <ns1:noFill/>
        </ns0:spPr>
        <ns0:txBody>
          <ns1:bodyPr wrap="square" rtlCol="0">
            <ns1:spAutoFit/>
          </ns1:bodyPr>
          <ns1:lstStyle/>
          <ns1:p>
            <ns1:pPr algn="ctr"/>
            <ns1:r>
              <ns1:rPr lang="en-GB" sz="105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NPV</ns1:t>
            </ns1:r>
          </ns1:p>
        </ns0:txBody>
      </ns0:sp>
      <ns0:sp>
        <ns0:nvSpPr>
          <ns0:cNvPr id="63" name="TextBox 39">
            <ns1:extLst>
              <ns1:ext uri="{FF2B5EF4-FFF2-40B4-BE49-F238E27FC236}">
                <ns2:creationId id="{23781FB7-7702-18F8-E9F2-378BE0E70133}"/>
              </ns1:ext>
            </ns1:extLst>
          </ns0:cNvPr>
          <ns0:cNvSpPr txBox="1"/>
          <ns0:nvPr/>
        </ns0:nvSpPr>
        <ns0:spPr>
          <ns1:xfrm>
            <ns1:off x="2962265" y="4316345"/>
            <ns1:ext cx="729079" cy="400110"/>
          </ns1:xfrm>
          <ns1:prstGeom prst="rect">
            <ns1:avLst/>
          </ns1:prstGeom>
          <ns1:noFill/>
        </ns0:spPr>
        <ns0:txBody>
          <ns1:bodyPr wrap="square" rtlCol="0">
            <ns1:spAutoFit/>
          </ns1:bodyPr>
          <ns1:lstStyle/>
          <ns1:p>
            <ns1:pPr algn="ct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Payback</ns1:t>
            </ns1:r>
            <ns1:r>
              <ns1:rPr lang="en-GB" sz="7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1000" b="1"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Period</ns1:t>
            </ns1:r>
          </ns1:p>
        </ns0:txBody>
      </ns0:sp>
    </ns0:spTree>
    <ns0:extLst>
      <ns0:ext uri="{BB962C8B-B14F-4D97-AF65-F5344CB8AC3E}">
        <ns7:creationId val="2365803905"/>
      </ns0:ext>
    </ns0:extLst>
  </ns0:cSld>
  <ns0:clrMapOvr>
    <ns1:masterClrMapping/>
  </ns0:clrMapOvr>
</ns0: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2.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3B4D23-82FF-4812-9F4E-BB600331C634}">
  <ds:schemaRefs>
    <ds:schemaRef ds:uri="http://schemas.microsoft.com/sharepoint/v3/contenttype/forms"/>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2670</TotalTime>
  <Words>2454</Words>
  <Application>Microsoft Office PowerPoint</Application>
  <PresentationFormat>Geniş ekran</PresentationFormat>
  <Paragraphs>346</Paragraphs>
  <Slides>12</Slides>
  <Notes>6</Notes>
  <HiddenSlides>0</HiddenSlides>
  <MMClips>0</MMClips>
  <ScaleCrop>false</ScaleCrop>
  <HeadingPairs>
    <vt:vector size="6" baseType="variant">
      <vt:variant>
        <vt:lpstr>Kullanılan Yazı Tipleri</vt:lpstr>
      </vt:variant>
      <vt:variant>
        <vt:i4>9</vt:i4>
      </vt:variant>
      <vt:variant>
        <vt:lpstr>Tema</vt:lpstr>
      </vt:variant>
      <vt:variant>
        <vt:i4>3</vt:i4>
      </vt:variant>
      <vt:variant>
        <vt:lpstr>Slayt Başlıkları</vt:lpstr>
      </vt:variant>
      <vt:variant>
        <vt:i4>12</vt:i4>
      </vt:variant>
    </vt:vector>
  </HeadingPairs>
  <TitlesOfParts>
    <vt:vector size="24" baseType="lpstr">
      <vt:lpstr>Aptos</vt:lpstr>
      <vt:lpstr>Arial</vt:lpstr>
      <vt:lpstr>Calibri</vt:lpstr>
      <vt:lpstr>Montserrat</vt:lpstr>
      <vt:lpstr>Montserrat Medium</vt:lpstr>
      <vt:lpstr>Montserrat SemiBold</vt:lpstr>
      <vt:lpstr>Open Sans</vt:lpstr>
      <vt:lpstr>Times New Roman</vt:lpstr>
      <vt:lpstr>Wingdings</vt:lpstr>
      <vt:lpstr>Advanced Theme</vt:lpstr>
      <vt:lpstr>1_Advanced Theme</vt:lpstr>
      <vt:lpstr>theme</vt:lpstr>
      <vt:lpstr>User guide &amp; note to sales: Please delete this slide after use</vt:lpstr>
      <vt:lpstr>PowerPoint Sunusu</vt:lpstr>
      <vt:lpstr>Understanding our estimated savings</vt:lpstr>
      <vt:lpstr>The estimated cost of your current processes</vt:lpstr>
      <vt:lpstr>The estimated cost of your current processes</vt:lpstr>
      <vt:lpstr>Estimated savings and benefits from our solution</vt:lpstr>
      <vt:lpstr>Breakdown of potential savings</vt:lpstr>
      <vt:lpstr>Summary of possible value</vt:lpstr>
      <vt:lpstr>Potential value and ROI offering for the contract</vt:lpstr>
      <vt:lpstr>Definition of terms</vt:lpstr>
      <vt:lpstr>Summary of your inputs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101</cp:revision>
  <dcterms:created xsi:type="dcterms:W3CDTF">2024-07-05T15:05:35Z</dcterms:created>
  <dcterms:modified xsi:type="dcterms:W3CDTF">2024-12-05T11:02:49Z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