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463" r:id="rId6"/>
    <p:sldId id="464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23F13"/>
    <a:srgbClr val="F0F0F5"/>
    <a:srgbClr val="FAFAFA"/>
    <a:srgbClr val="25252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8526-E835-402C-8478-D3585D2EC139}" v="7" dt="2024-09-23T14:17:3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8912223288134E-3"/>
          <c:y val="6.7849679876351099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AE-4580-A045-0FDD7AB7F4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AE-4580-A045-0FDD7AB7F4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AE-4580-A045-0FDD7AB7F4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AE-4580-A045-0FDD7AB7F4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AE-4580-A045-0FDD7AB7F4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AE-4580-A045-0FDD7AB7F4E3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EAE-4580-A045-0FDD7AB7F4E3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EAE-4580-A045-0FDD7AB7F4E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EAE-4580-A045-0FDD7AB7F4E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EAE-4580-A045-0FDD7AB7F4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 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f>'[Value Calculator_Financials LIVE v9.xlsm]Value Analysis'!$L$45:$L$54</c:f>
              <c:numCache>
                <c:formatCode>"£"#,##0</c:formatCode>
                <c:ptCount val="10"/>
                <c:pt idx="0">
                  <c:v>58750</c:v>
                </c:pt>
                <c:pt idx="1">
                  <c:v>1023555.5555555555</c:v>
                </c:pt>
                <c:pt idx="2">
                  <c:v>767666.66666666663</c:v>
                </c:pt>
                <c:pt idx="3">
                  <c:v>266550.92592592596</c:v>
                </c:pt>
                <c:pt idx="4">
                  <c:v>246293.05555555553</c:v>
                </c:pt>
                <c:pt idx="5">
                  <c:v>16156.25</c:v>
                </c:pt>
                <c:pt idx="6">
                  <c:v>226205.77777777778</c:v>
                </c:pt>
                <c:pt idx="7">
                  <c:v>189153.06666666668</c:v>
                </c:pt>
                <c:pt idx="8">
                  <c:v>13306.222222222221</c:v>
                </c:pt>
                <c:pt idx="9">
                  <c:v>388219.99999999988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EAE-4580-A045-0FDD7AB7F4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328-38B7-3594-7FBB-BE5592178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>
                <a:latin typeface="Montserrat SemiBold"/>
              </a:rPr>
              <a:t>valclient</a:t>
            </a:r>
            <a:r>
              <a:rPr lang="en-US" dirty="0">
                <a:latin typeface="Montserrat SemiBold"/>
              </a:rPr>
              <a:t>: Value Business 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8DF38-F73F-09E2-6B8C-286C3751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B16102-7F03-D98C-5599-59D403A4A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C2211-2BF5-0F3E-134E-6D7CA1E5A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Presented by OneAdvanced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ABF3CB5-1982-E5EA-D401-E797DAE7CB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088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CURRENT VALUE RETURN SUMMARY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3A8F-1FE9-B432-F09B-FF4331A71871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Value returns as seen from the date of your last value review to today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BCC465D-4D07-C496-C52E-DD4859D896A7}"/>
              </a:ext>
            </a:extLst>
          </p:cNvPr>
          <p:cNvSpPr txBox="1">
            <a:spLocks/>
          </p:cNvSpPr>
          <p:nvPr/>
        </p:nvSpPr>
        <p:spPr>
          <a:xfrm>
            <a:off x="5666451" y="4676775"/>
            <a:ext cx="5306349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projected Value Savings for a full year, calculated based on the figures you have provided. We will be reviewing the data with you on an ongoing basis.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01EFFB-DA35-1096-B009-F4E0B674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65968"/>
              </p:ext>
            </p:extLst>
          </p:nvPr>
        </p:nvGraphicFramePr>
        <p:xfrm>
          <a:off x="5540721" y="1863269"/>
          <a:ext cx="5432079" cy="2686050"/>
        </p:xfrm>
        <a:graphic>
          <a:graphicData uri="http://schemas.openxmlformats.org/drawingml/2006/table">
            <a:tbl>
              <a:tblPr/>
              <a:tblGrid>
                <a:gridCol w="233777">
                  <a:extLst>
                    <a:ext uri="{9D8B030D-6E8A-4147-A177-3AD203B41FA5}">
                      <a16:colId xmlns:a16="http://schemas.microsoft.com/office/drawing/2014/main" val="2922780886"/>
                    </a:ext>
                  </a:extLst>
                </a:gridCol>
                <a:gridCol w="3808625">
                  <a:extLst>
                    <a:ext uri="{9D8B030D-6E8A-4147-A177-3AD203B41FA5}">
                      <a16:colId xmlns:a16="http://schemas.microsoft.com/office/drawing/2014/main" val="1927228598"/>
                    </a:ext>
                  </a:extLst>
                </a:gridCol>
                <a:gridCol w="1389677">
                  <a:extLst>
                    <a:ext uri="{9D8B030D-6E8A-4147-A177-3AD203B41FA5}">
                      <a16:colId xmlns:a16="http://schemas.microsoft.com/office/drawing/2014/main" val="36197262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Value (£)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8355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Information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126,747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954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Financial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   4,700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877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Renewal Management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   3,500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33098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Milestone &amp; Key Date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   2,200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5405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Information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26,678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094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Risk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   1,200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47849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595959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Performance Management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     2,831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445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Total savings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 £                          167,856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33142"/>
                  </a:ext>
                </a:extLst>
              </a:tr>
            </a:tbl>
          </a:graphicData>
        </a:graphic>
      </p:graphicFrame>
      <p:graphicFrame>
        <p:nvGraphicFramePr>
          <p:cNvPr id="5" name="Chart 9">
            <a:extLst>
              <a:ext uri="{FF2B5EF4-FFF2-40B4-BE49-F238E27FC236}">
                <a16:creationId xmlns:a16="http://schemas.microsoft.com/office/drawing/2014/main" id="{FB50570E-AF88-E023-0153-C29D4EC41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974469"/>
              </p:ext>
            </p:extLst>
          </p:nvPr>
        </p:nvGraphicFramePr>
        <p:xfrm>
          <a:off x="695325" y="865136"/>
          <a:ext cx="5015009" cy="5540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789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9B21B-0DB0-4A3B-2A56-3222E861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2CBA69-C11A-8CE4-B582-EF16D83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388773"/>
          </a:xfrm>
        </p:spPr>
        <p:txBody>
          <a:bodyPr/>
          <a:lstStyle/>
          <a:p>
            <a:r>
              <a:rPr lang="en-GB" dirty="0"/>
              <a:t>EFFICIENCY SAVINGS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4C946B-159C-14A5-8297-9979D43EB6E0}"/>
              </a:ext>
            </a:extLst>
          </p:cNvPr>
          <p:cNvSpPr txBox="1">
            <a:spLocks/>
          </p:cNvSpPr>
          <p:nvPr/>
        </p:nvSpPr>
        <p:spPr>
          <a:xfrm>
            <a:off x="631422" y="864237"/>
            <a:ext cx="9807224" cy="388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Below is a summary of process efficiency returns as seen from the date of your last value review to today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B4DF3F-E53D-0A5A-622A-C76B8148F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34336"/>
              </p:ext>
            </p:extLst>
          </p:nvPr>
        </p:nvGraphicFramePr>
        <p:xfrm>
          <a:off x="695326" y="1546398"/>
          <a:ext cx="8387560" cy="2958130"/>
        </p:xfrm>
        <a:graphic>
          <a:graphicData uri="http://schemas.openxmlformats.org/drawingml/2006/table">
            <a:tbl>
              <a:tblPr/>
              <a:tblGrid>
                <a:gridCol w="6748016">
                  <a:extLst>
                    <a:ext uri="{9D8B030D-6E8A-4147-A177-3AD203B41FA5}">
                      <a16:colId xmlns:a16="http://schemas.microsoft.com/office/drawing/2014/main" val="3304046239"/>
                    </a:ext>
                  </a:extLst>
                </a:gridCol>
                <a:gridCol w="1639544">
                  <a:extLst>
                    <a:ext uri="{9D8B030D-6E8A-4147-A177-3AD203B41FA5}">
                      <a16:colId xmlns:a16="http://schemas.microsoft.com/office/drawing/2014/main" val="2724829062"/>
                    </a:ext>
                  </a:extLst>
                </a:gridCol>
              </a:tblGrid>
              <a:tr h="409227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Benefit Area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Efficiency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02784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Information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35685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Financial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1368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Renewal Management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6107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Contract Milestone &amp; Key Date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950359"/>
                  </a:ext>
                </a:extLst>
              </a:tr>
              <a:tr h="3741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Information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59055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Risk Management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00770"/>
                  </a:ext>
                </a:extLst>
              </a:tr>
              <a:tr h="339074"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Open Sans" panose="020B0606030504020204" pitchFamily="34" charset="0"/>
                        </a:rPr>
                        <a:t>Supplier Performance Management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429509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D8C20A4-87C7-DD2B-7007-1EFC853794E0}"/>
              </a:ext>
            </a:extLst>
          </p:cNvPr>
          <p:cNvSpPr txBox="1">
            <a:spLocks/>
          </p:cNvSpPr>
          <p:nvPr/>
        </p:nvSpPr>
        <p:spPr>
          <a:xfrm>
            <a:off x="596717" y="5214376"/>
            <a:ext cx="9876634" cy="652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342000" indent="-252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300"/>
              </a:spcAft>
              <a:buSzPct val="12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20000" indent="-21600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52000" indent="-180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130000"/>
              <a:buFont typeface="Open Sans" panose="020B0606030504020204" pitchFamily="34" charset="0"/>
              <a:buChar char="›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512000" indent="-144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Open Sans" panose="020B0606030504020204" pitchFamily="34" charset="0"/>
              <a:buChar char="›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72000" indent="-108000" algn="l" defTabSz="914400" rtl="0" eaLnBrk="1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Font typeface="Open Sans" panose="020B0606030504020204" pitchFamily="34" charset="0"/>
              <a:buChar char="›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Period of review: </a:t>
            </a:r>
          </a:p>
          <a:p>
            <a:pPr marL="9017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GB" sz="800" dirty="0">
                <a:solidFill>
                  <a:srgbClr val="555555"/>
                </a:solidFill>
              </a:rPr>
              <a:t>You selected two periods between which to run a value review, these were: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-GB" sz="800" dirty="0">
                <a:solidFill>
                  <a:srgbClr val="555555"/>
                </a:solidFill>
              </a:rPr>
              <a:t>pls </a:t>
            </a:r>
            <a:r>
              <a:rPr lang="en-GB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insert details of period one selected, and period two selected</a:t>
            </a:r>
            <a:r>
              <a:rPr lang="en-GB" sz="800" dirty="0">
                <a:solidFill>
                  <a:srgbClr val="555555"/>
                </a:solidFill>
              </a:rPr>
              <a:t>]</a:t>
            </a:r>
            <a:endParaRPr lang="en-GB" sz="900" dirty="0">
              <a:solidFill>
                <a:schemeClr val="tx1">
                  <a:lumMod val="50000"/>
                  <a:lumOff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96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256D3-B27A-D9C6-DA8A-CF2A4073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4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8357287-C1DF-758E-C692-66B6339E43F1}"/>
              </a:ext>
            </a:extLst>
          </p:cNvPr>
          <p:cNvSpPr txBox="1">
            <a:spLocks/>
          </p:cNvSpPr>
          <p:nvPr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304983616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e78c812-0be8-4f61-8186-a9387d596735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7DE18AF2-C1F0-4DCB-B624-E24984FCEF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2224</TotalTime>
  <Words>232</Words>
  <Application>Microsoft Office PowerPoint</Application>
  <PresentationFormat>Geniş ekran</PresentationFormat>
  <Paragraphs>60</Paragraphs>
  <Slides>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SemiBold</vt:lpstr>
      <vt:lpstr>Open Sans</vt:lpstr>
      <vt:lpstr>Advanced Theme</vt:lpstr>
      <vt:lpstr>valclient: Value Business Case</vt:lpstr>
      <vt:lpstr>CURRENT VALUE RETURN SUMMARY </vt:lpstr>
      <vt:lpstr>EFFICIENCY SAVINGS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11</cp:revision>
  <dcterms:created xsi:type="dcterms:W3CDTF">2024-07-05T15:05:35Z</dcterms:created>
  <dcterms:modified xsi:type="dcterms:W3CDTF">2024-10-02T11:55:15Z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