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9" r:id="rId5"/>
    <p:sldId id="457" r:id="rId6"/>
    <p:sldId id="458" r:id="rId7"/>
    <p:sldId id="463" r:id="rId8"/>
    <p:sldId id="464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3F13"/>
    <a:srgbClr val="FFFFFF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063B6-3638-413C-A2E7-0C3C86FFC2A7}" v="4" dt="2024-09-19T08:43:08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6E1063B6-3638-413C-A2E7-0C3C86FFC2A7}"/>
    <pc:docChg chg="undo custSel addSld delSld modSld">
      <pc:chgData name="Angela Dcruz" userId="fdeebe35-3a96-462e-adc5-475bea95f1c6" providerId="ADAL" clId="{6E1063B6-3638-413C-A2E7-0C3C86FFC2A7}" dt="2024-09-19T08:49:05.557" v="99" actId="20577"/>
      <pc:docMkLst>
        <pc:docMk/>
      </pc:docMkLst>
      <pc:sldChg chg="addSp modSp mod">
        <pc:chgData name="Angela Dcruz" userId="fdeebe35-3a96-462e-adc5-475bea95f1c6" providerId="ADAL" clId="{6E1063B6-3638-413C-A2E7-0C3C86FFC2A7}" dt="2024-09-19T08:48:25.260" v="97" actId="14100"/>
        <pc:sldMkLst>
          <pc:docMk/>
          <pc:sldMk cId="3049836168" sldId="276"/>
        </pc:sldMkLst>
        <pc:spChg chg="add mod">
          <ac:chgData name="Angela Dcruz" userId="fdeebe35-3a96-462e-adc5-475bea95f1c6" providerId="ADAL" clId="{6E1063B6-3638-413C-A2E7-0C3C86FFC2A7}" dt="2024-09-19T08:48:25.260" v="97" actId="14100"/>
          <ac:spMkLst>
            <pc:docMk/>
            <pc:sldMk cId="3049836168" sldId="276"/>
            <ac:spMk id="7" creationId="{3582BB3E-BDED-0937-862C-B206BD0877B8}"/>
          </ac:spMkLst>
        </pc:spChg>
      </pc:sldChg>
      <pc:sldChg chg="modSp mod">
        <pc:chgData name="Angela Dcruz" userId="fdeebe35-3a96-462e-adc5-475bea95f1c6" providerId="ADAL" clId="{6E1063B6-3638-413C-A2E7-0C3C86FFC2A7}" dt="2024-09-17T15:59:49.119" v="29" actId="20577"/>
        <pc:sldMkLst>
          <pc:docMk/>
          <pc:sldMk cId="3808875569" sldId="289"/>
        </pc:sldMkLst>
        <pc:spChg chg="mod">
          <ac:chgData name="Angela Dcruz" userId="fdeebe35-3a96-462e-adc5-475bea95f1c6" providerId="ADAL" clId="{6E1063B6-3638-413C-A2E7-0C3C86FFC2A7}" dt="2024-09-17T15:59:49.119" v="29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del">
        <pc:chgData name="Angela Dcruz" userId="fdeebe35-3a96-462e-adc5-475bea95f1c6" providerId="ADAL" clId="{6E1063B6-3638-413C-A2E7-0C3C86FFC2A7}" dt="2024-09-17T15:56:07.806" v="2" actId="47"/>
        <pc:sldMkLst>
          <pc:docMk/>
          <pc:sldMk cId="2008217589" sldId="310"/>
        </pc:sldMkLst>
      </pc:sldChg>
      <pc:sldChg chg="del">
        <pc:chgData name="Angela Dcruz" userId="fdeebe35-3a96-462e-adc5-475bea95f1c6" providerId="ADAL" clId="{6E1063B6-3638-413C-A2E7-0C3C86FFC2A7}" dt="2024-09-17T15:56:07.266" v="1" actId="47"/>
        <pc:sldMkLst>
          <pc:docMk/>
          <pc:sldMk cId="2365803905" sldId="449"/>
        </pc:sldMkLst>
      </pc:sldChg>
      <pc:sldChg chg="del">
        <pc:chgData name="Angela Dcruz" userId="fdeebe35-3a96-462e-adc5-475bea95f1c6" providerId="ADAL" clId="{6E1063B6-3638-413C-A2E7-0C3C86FFC2A7}" dt="2024-09-17T15:56:05.405" v="0" actId="47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6E1063B6-3638-413C-A2E7-0C3C86FFC2A7}" dt="2024-09-19T08:49:05.557" v="99" actId="20577"/>
        <pc:sldMkLst>
          <pc:docMk/>
          <pc:sldMk cId="1503669744" sldId="457"/>
        </pc:sldMkLst>
        <pc:spChg chg="mod">
          <ac:chgData name="Angela Dcruz" userId="fdeebe35-3a96-462e-adc5-475bea95f1c6" providerId="ADAL" clId="{6E1063B6-3638-413C-A2E7-0C3C86FFC2A7}" dt="2024-09-17T15:57:08.826" v="18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57.307" v="14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59.698" v="15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7:02.474" v="16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7:05.177" v="17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6E1063B6-3638-413C-A2E7-0C3C86FFC2A7}" dt="2024-09-19T08:49:05.557" v="99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6E1063B6-3638-413C-A2E7-0C3C86FFC2A7}" dt="2024-09-17T15:56:52.682" v="13" actId="207"/>
        <pc:sldMkLst>
          <pc:docMk/>
          <pc:sldMk cId="653904327" sldId="458"/>
        </pc:sldMkLst>
        <pc:spChg chg="mod">
          <ac:chgData name="Angela Dcruz" userId="fdeebe35-3a96-462e-adc5-475bea95f1c6" providerId="ADAL" clId="{6E1063B6-3638-413C-A2E7-0C3C86FFC2A7}" dt="2024-09-17T15:56:52.682" v="13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40.699" v="9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43.201" v="10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6:45.666" v="11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6:49.643" v="12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delSp del mod">
        <pc:chgData name="Angela Dcruz" userId="fdeebe35-3a96-462e-adc5-475bea95f1c6" providerId="ADAL" clId="{6E1063B6-3638-413C-A2E7-0C3C86FFC2A7}" dt="2024-09-17T15:56:19.751" v="4" actId="47"/>
        <pc:sldMkLst>
          <pc:docMk/>
          <pc:sldMk cId="4070780101" sldId="461"/>
        </pc:sldMkLst>
        <pc:spChg chg="del">
          <ac:chgData name="Angela Dcruz" userId="fdeebe35-3a96-462e-adc5-475bea95f1c6" providerId="ADAL" clId="{6E1063B6-3638-413C-A2E7-0C3C86FFC2A7}" dt="2024-09-17T15:56:15.937" v="3" actId="21"/>
          <ac:spMkLst>
            <pc:docMk/>
            <pc:sldMk cId="4070780101" sldId="461"/>
            <ac:spMk id="7" creationId="{3582BB3E-BDED-0937-862C-B206BD0877B8}"/>
          </ac:spMkLst>
        </pc:spChg>
      </pc:sldChg>
      <pc:sldChg chg="modSp add mod">
        <pc:chgData name="Angela Dcruz" userId="fdeebe35-3a96-462e-adc5-475bea95f1c6" providerId="ADAL" clId="{6E1063B6-3638-413C-A2E7-0C3C86FFC2A7}" dt="2024-09-19T08:41:21.021" v="57" actId="1076"/>
        <pc:sldMkLst>
          <pc:docMk/>
          <pc:sldMk cId="657890998" sldId="463"/>
        </pc:sldMkLst>
        <pc:spChg chg="mod">
          <ac:chgData name="Angela Dcruz" userId="fdeebe35-3a96-462e-adc5-475bea95f1c6" providerId="ADAL" clId="{6E1063B6-3638-413C-A2E7-0C3C86FFC2A7}" dt="2024-09-19T08:40:39.769" v="36" actId="20577"/>
          <ac:spMkLst>
            <pc:docMk/>
            <pc:sldMk cId="657890998" sldId="463"/>
            <ac:spMk id="3" creationId="{982CBA69-C11A-8CE4-B582-EF16D83B80A8}"/>
          </ac:spMkLst>
        </pc:spChg>
        <pc:spChg chg="mod">
          <ac:chgData name="Angela Dcruz" userId="fdeebe35-3a96-462e-adc5-475bea95f1c6" providerId="ADAL" clId="{6E1063B6-3638-413C-A2E7-0C3C86FFC2A7}" dt="2024-09-19T08:41:21.021" v="57" actId="1076"/>
          <ac:spMkLst>
            <pc:docMk/>
            <pc:sldMk cId="657890998" sldId="463"/>
            <ac:spMk id="21" creationId="{1D4A49C2-3019-79BA-5D32-77B433BE5F22}"/>
          </ac:spMkLst>
        </pc:spChg>
        <pc:spChg chg="mod">
          <ac:chgData name="Angela Dcruz" userId="fdeebe35-3a96-462e-adc5-475bea95f1c6" providerId="ADAL" clId="{6E1063B6-3638-413C-A2E7-0C3C86FFC2A7}" dt="2024-09-19T08:41:16.141" v="56" actId="1076"/>
          <ac:spMkLst>
            <pc:docMk/>
            <pc:sldMk cId="657890998" sldId="463"/>
            <ac:spMk id="22" creationId="{3288951C-C3BA-1397-36A8-DA901F93F551}"/>
          </ac:spMkLst>
        </pc:spChg>
        <pc:picChg chg="mod">
          <ac:chgData name="Angela Dcruz" userId="fdeebe35-3a96-462e-adc5-475bea95f1c6" providerId="ADAL" clId="{6E1063B6-3638-413C-A2E7-0C3C86FFC2A7}" dt="2024-09-19T08:41:16.141" v="56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6E1063B6-3638-413C-A2E7-0C3C86FFC2A7}" dt="2024-09-19T08:45:02.181" v="94" actId="1076"/>
        <pc:sldMkLst>
          <pc:docMk/>
          <pc:sldMk cId="4177962054" sldId="464"/>
        </pc:sldMkLst>
        <pc:spChg chg="mod">
          <ac:chgData name="Angela Dcruz" userId="fdeebe35-3a96-462e-adc5-475bea95f1c6" providerId="ADAL" clId="{6E1063B6-3638-413C-A2E7-0C3C86FFC2A7}" dt="2024-09-19T08:42:01.610" v="64" actId="20577"/>
          <ac:spMkLst>
            <pc:docMk/>
            <pc:sldMk cId="4177962054" sldId="464"/>
            <ac:spMk id="3" creationId="{982CBA69-C11A-8CE4-B582-EF16D83B80A8}"/>
          </ac:spMkLst>
        </pc:spChg>
        <pc:spChg chg="del mod">
          <ac:chgData name="Angela Dcruz" userId="fdeebe35-3a96-462e-adc5-475bea95f1c6" providerId="ADAL" clId="{6E1063B6-3638-413C-A2E7-0C3C86FFC2A7}" dt="2024-09-19T08:42:17.920" v="66" actId="478"/>
          <ac:spMkLst>
            <pc:docMk/>
            <pc:sldMk cId="4177962054" sldId="464"/>
            <ac:spMk id="11" creationId="{E11A7449-0F94-58D4-D1A8-AABE95370FFD}"/>
          </ac:spMkLst>
        </pc:spChg>
        <pc:picChg chg="mod modCrop">
          <ac:chgData name="Angela Dcruz" userId="fdeebe35-3a96-462e-adc5-475bea95f1c6" providerId="ADAL" clId="{6E1063B6-3638-413C-A2E7-0C3C86FFC2A7}" dt="2024-09-19T08:43:06.022" v="73" actId="732"/>
          <ac:picMkLst>
            <pc:docMk/>
            <pc:sldMk cId="4177962054" sldId="464"/>
            <ac:picMk id="4" creationId="{996DDD0C-2A54-FEFB-1AAD-34C967A02D9E}"/>
          </ac:picMkLst>
        </pc:picChg>
        <pc:picChg chg="add mod modCrop">
          <ac:chgData name="Angela Dcruz" userId="fdeebe35-3a96-462e-adc5-475bea95f1c6" providerId="ADAL" clId="{6E1063B6-3638-413C-A2E7-0C3C86FFC2A7}" dt="2024-09-19T08:45:02.181" v="94" actId="1076"/>
          <ac:picMkLst>
            <pc:docMk/>
            <pc:sldMk cId="4177962054" sldId="464"/>
            <ac:picMk id="5" creationId="{A02F486B-0AEA-9989-BB70-EE305320808B}"/>
          </ac:picMkLst>
        </pc:picChg>
        <pc:picChg chg="add mod modCrop">
          <ac:chgData name="Angela Dcruz" userId="fdeebe35-3a96-462e-adc5-475bea95f1c6" providerId="ADAL" clId="{6E1063B6-3638-413C-A2E7-0C3C86FFC2A7}" dt="2024-09-19T08:43:20.266" v="76" actId="18131"/>
          <ac:picMkLst>
            <pc:docMk/>
            <pc:sldMk cId="4177962054" sldId="464"/>
            <ac:picMk id="6" creationId="{32551F36-6B7D-3D40-3427-6DFBF67ADA1F}"/>
          </ac:picMkLst>
        </pc:picChg>
      </pc:sldChg>
      <pc:sldMasterChg chg="delSldLayout">
        <pc:chgData name="Angela Dcruz" userId="fdeebe35-3a96-462e-adc5-475bea95f1c6" providerId="ADAL" clId="{6E1063B6-3638-413C-A2E7-0C3C86FFC2A7}" dt="2024-09-17T15:56:19.751" v="4" actId="47"/>
        <pc:sldMasterMkLst>
          <pc:docMk/>
          <pc:sldMasterMk cId="1123278588" sldId="2147483648"/>
        </pc:sldMasterMkLst>
        <pc:sldLayoutChg chg="del">
          <pc:chgData name="Angela Dcruz" userId="fdeebe35-3a96-462e-adc5-475bea95f1c6" providerId="ADAL" clId="{6E1063B6-3638-413C-A2E7-0C3C86FFC2A7}" dt="2024-09-17T15:56:07.266" v="1" actId="47"/>
          <pc:sldLayoutMkLst>
            <pc:docMk/>
            <pc:sldMasterMk cId="1123278588" sldId="2147483648"/>
            <pc:sldLayoutMk cId="4069482378" sldId="2147483744"/>
          </pc:sldLayoutMkLst>
        </pc:sldLayoutChg>
        <pc:sldLayoutChg chg="del">
          <pc:chgData name="Angela Dcruz" userId="fdeebe35-3a96-462e-adc5-475bea95f1c6" providerId="ADAL" clId="{6E1063B6-3638-413C-A2E7-0C3C86FFC2A7}" dt="2024-09-17T15:56:19.751" v="4" actId="47"/>
          <pc:sldLayoutMkLst>
            <pc:docMk/>
            <pc:sldMasterMk cId="1123278588" sldId="2147483648"/>
            <pc:sldLayoutMk cId="3033626298" sldId="214748374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0"/>
          <c:w val="0.98770325330330111"/>
          <c:h val="1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E5-4CE5-934C-05BFFEA9A63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E5-4CE5-934C-05BFFEA9A63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E5-4CE5-934C-05BFFEA9A63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E5-4CE5-934C-05BFFEA9A63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3E5-4CE5-934C-05BFFEA9A63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3E5-4CE5-934C-05BFFEA9A632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3E5-4CE5-934C-05BFFEA9A632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3E5-4CE5-934C-05BFFEA9A63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3E5-4CE5-934C-05BFFEA9A63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3E5-4CE5-934C-05BFFEA9A63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3E5-4CE5-934C-05BFFEA9A63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: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A6339-EE20-5ED6-6696-7763D8C68FB0}"/>
              </a:ext>
            </a:extLst>
          </p:cNvPr>
          <p:cNvSpPr/>
          <p:nvPr/>
        </p:nvSpPr>
        <p:spPr>
          <a:xfrm>
            <a:off x="6958639" y="5022863"/>
            <a:ext cx="1951310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3145D9-A5D5-4A29-9000-3FD97569E5F5}"/>
              </a:ext>
            </a:extLst>
          </p:cNvPr>
          <p:cNvSpPr/>
          <p:nvPr/>
        </p:nvSpPr>
        <p:spPr>
          <a:xfrm>
            <a:off x="4862001" y="4999173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ff-page Connector 9">
            <a:extLst>
              <a:ext uri="{FF2B5EF4-FFF2-40B4-BE49-F238E27FC236}">
                <a16:creationId xmlns:a16="http://schemas.microsoft.com/office/drawing/2014/main" id="{A97AE63F-0C53-AB7A-E6A8-5650E994B32B}"/>
              </a:ext>
            </a:extLst>
          </p:cNvPr>
          <p:cNvSpPr/>
          <p:nvPr/>
        </p:nvSpPr>
        <p:spPr>
          <a:xfrm>
            <a:off x="4870182" y="1903894"/>
            <a:ext cx="1930036" cy="2548563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accounts  payable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Poor workflow customisation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Off-page Connector 9">
            <a:extLst>
              <a:ext uri="{FF2B5EF4-FFF2-40B4-BE49-F238E27FC236}">
                <a16:creationId xmlns:a16="http://schemas.microsoft.com/office/drawing/2014/main" id="{14F02441-381E-E675-0973-5995D3C09337}"/>
              </a:ext>
            </a:extLst>
          </p:cNvPr>
          <p:cNvSpPr/>
          <p:nvPr/>
        </p:nvSpPr>
        <p:spPr>
          <a:xfrm>
            <a:off x="2767445" y="1903894"/>
            <a:ext cx="1930036" cy="2544655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structured workflows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consuming manual entry</a:t>
            </a:r>
          </a:p>
        </p:txBody>
      </p:sp>
      <p:sp>
        <p:nvSpPr>
          <p:cNvPr id="41" name="Off-page Connector 9">
            <a:extLst>
              <a:ext uri="{FF2B5EF4-FFF2-40B4-BE49-F238E27FC236}">
                <a16:creationId xmlns:a16="http://schemas.microsoft.com/office/drawing/2014/main" id="{579E8B31-C28B-B9F8-070D-943247388A6B}"/>
              </a:ext>
            </a:extLst>
          </p:cNvPr>
          <p:cNvSpPr/>
          <p:nvPr/>
        </p:nvSpPr>
        <p:spPr>
          <a:xfrm>
            <a:off x="654867" y="1903895"/>
            <a:ext cx="1876855" cy="2544656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Slow systems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data management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775A7557-207F-823B-8E7F-4AA7DB2E6D01}"/>
              </a:ext>
            </a:extLst>
          </p:cNvPr>
          <p:cNvSpPr/>
          <p:nvPr/>
        </p:nvSpPr>
        <p:spPr>
          <a:xfrm rot="10800000">
            <a:off x="648367" y="2163520"/>
            <a:ext cx="1931085" cy="2983678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26469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26469 h 9144000"/>
              <a:gd name="connsiteX0" fmla="*/ 16778 w 4889468"/>
              <a:gd name="connsiteY0" fmla="*/ 8468213 h 8468215"/>
              <a:gd name="connsiteX1" fmla="*/ 4872690 w 4889468"/>
              <a:gd name="connsiteY1" fmla="*/ 8468213 h 8468215"/>
              <a:gd name="connsiteX2" fmla="*/ 4872690 w 4889468"/>
              <a:gd name="connsiteY2" fmla="*/ 8468215 h 8468215"/>
              <a:gd name="connsiteX3" fmla="*/ 16778 w 4889468"/>
              <a:gd name="connsiteY3" fmla="*/ 8468215 h 8468215"/>
              <a:gd name="connsiteX4" fmla="*/ 16778 w 4889468"/>
              <a:gd name="connsiteY4" fmla="*/ 8468213 h 8468215"/>
              <a:gd name="connsiteX5" fmla="*/ 0 w 4889468"/>
              <a:gd name="connsiteY5" fmla="*/ 50684 h 8468215"/>
              <a:gd name="connsiteX6" fmla="*/ 4889468 w 4889468"/>
              <a:gd name="connsiteY6" fmla="*/ 0 h 8468215"/>
              <a:gd name="connsiteX7" fmla="*/ 4872690 w 4889468"/>
              <a:gd name="connsiteY7" fmla="*/ 3540081 h 8468215"/>
              <a:gd name="connsiteX8" fmla="*/ 2444734 w 4889468"/>
              <a:gd name="connsiteY8" fmla="*/ 2308048 h 8468215"/>
              <a:gd name="connsiteX9" fmla="*/ 16778 w 4889468"/>
              <a:gd name="connsiteY9" fmla="*/ 3540081 h 8468215"/>
              <a:gd name="connsiteX10" fmla="*/ 0 w 4889468"/>
              <a:gd name="connsiteY10" fmla="*/ 50684 h 8468215"/>
              <a:gd name="connsiteX0" fmla="*/ 16778 w 4889468"/>
              <a:gd name="connsiteY0" fmla="*/ 8417529 h 8417531"/>
              <a:gd name="connsiteX1" fmla="*/ 4872690 w 4889468"/>
              <a:gd name="connsiteY1" fmla="*/ 8417529 h 8417531"/>
              <a:gd name="connsiteX2" fmla="*/ 4872690 w 4889468"/>
              <a:gd name="connsiteY2" fmla="*/ 8417531 h 8417531"/>
              <a:gd name="connsiteX3" fmla="*/ 16778 w 4889468"/>
              <a:gd name="connsiteY3" fmla="*/ 8417531 h 8417531"/>
              <a:gd name="connsiteX4" fmla="*/ 16778 w 4889468"/>
              <a:gd name="connsiteY4" fmla="*/ 8417529 h 8417531"/>
              <a:gd name="connsiteX5" fmla="*/ 0 w 4889468"/>
              <a:gd name="connsiteY5" fmla="*/ 0 h 8417531"/>
              <a:gd name="connsiteX6" fmla="*/ 4889468 w 4889468"/>
              <a:gd name="connsiteY6" fmla="*/ 0 h 8417531"/>
              <a:gd name="connsiteX7" fmla="*/ 4872690 w 4889468"/>
              <a:gd name="connsiteY7" fmla="*/ 3489397 h 8417531"/>
              <a:gd name="connsiteX8" fmla="*/ 2444734 w 4889468"/>
              <a:gd name="connsiteY8" fmla="*/ 2257364 h 8417531"/>
              <a:gd name="connsiteX9" fmla="*/ 16778 w 4889468"/>
              <a:gd name="connsiteY9" fmla="*/ 3489397 h 8417531"/>
              <a:gd name="connsiteX10" fmla="*/ 0 w 4889468"/>
              <a:gd name="connsiteY10" fmla="*/ 0 h 841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89468" h="8417531">
                <a:moveTo>
                  <a:pt x="16778" y="8417529"/>
                </a:moveTo>
                <a:lnTo>
                  <a:pt x="4872690" y="8417529"/>
                </a:lnTo>
                <a:lnTo>
                  <a:pt x="4872690" y="8417531"/>
                </a:lnTo>
                <a:lnTo>
                  <a:pt x="16778" y="8417531"/>
                </a:lnTo>
                <a:lnTo>
                  <a:pt x="16778" y="8417529"/>
                </a:lnTo>
                <a:close/>
                <a:moveTo>
                  <a:pt x="0" y="0"/>
                </a:moveTo>
                <a:lnTo>
                  <a:pt x="4889468" y="0"/>
                </a:lnTo>
                <a:cubicBezTo>
                  <a:pt x="4883875" y="1180027"/>
                  <a:pt x="4878283" y="2309370"/>
                  <a:pt x="4872690" y="3489397"/>
                </a:cubicBezTo>
                <a:lnTo>
                  <a:pt x="2444734" y="2257364"/>
                </a:lnTo>
                <a:lnTo>
                  <a:pt x="16778" y="3489397"/>
                </a:lnTo>
                <a:cubicBezTo>
                  <a:pt x="16778" y="2084108"/>
                  <a:pt x="0" y="1405289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1E455A-2DE5-AA6B-952A-5F99CA73916D}"/>
              </a:ext>
            </a:extLst>
          </p:cNvPr>
          <p:cNvSpPr txBox="1"/>
          <p:nvPr/>
        </p:nvSpPr>
        <p:spPr>
          <a:xfrm>
            <a:off x="651464" y="2082991"/>
            <a:ext cx="1873758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IT finance systems </a:t>
            </a:r>
          </a:p>
        </p:txBody>
      </p:sp>
      <p:sp>
        <p:nvSpPr>
          <p:cNvPr id="43" name="Freeform 1015">
            <a:extLst>
              <a:ext uri="{FF2B5EF4-FFF2-40B4-BE49-F238E27FC236}">
                <a16:creationId xmlns:a16="http://schemas.microsoft.com/office/drawing/2014/main" id="{5222BCAB-8DAE-9ECC-55ED-CAF94FD73E96}"/>
              </a:ext>
            </a:extLst>
          </p:cNvPr>
          <p:cNvSpPr>
            <a:spLocks noChangeAspect="1"/>
          </p:cNvSpPr>
          <p:nvPr/>
        </p:nvSpPr>
        <p:spPr bwMode="auto">
          <a:xfrm>
            <a:off x="1378174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9D6AF1DB-D2A2-3A99-8911-3637D8BF1298}"/>
              </a:ext>
            </a:extLst>
          </p:cNvPr>
          <p:cNvSpPr/>
          <p:nvPr/>
        </p:nvSpPr>
        <p:spPr>
          <a:xfrm rot="10800000">
            <a:off x="2743326" y="2050435"/>
            <a:ext cx="1951577" cy="3096761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43364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43364 h 9144000"/>
              <a:gd name="connsiteX0" fmla="*/ 16778 w 4872690"/>
              <a:gd name="connsiteY0" fmla="*/ 8400634 h 8400636"/>
              <a:gd name="connsiteX1" fmla="*/ 4872690 w 4872690"/>
              <a:gd name="connsiteY1" fmla="*/ 8400634 h 8400636"/>
              <a:gd name="connsiteX2" fmla="*/ 4872690 w 4872690"/>
              <a:gd name="connsiteY2" fmla="*/ 8400636 h 8400636"/>
              <a:gd name="connsiteX3" fmla="*/ 16778 w 4872690"/>
              <a:gd name="connsiteY3" fmla="*/ 8400636 h 8400636"/>
              <a:gd name="connsiteX4" fmla="*/ 16778 w 4872690"/>
              <a:gd name="connsiteY4" fmla="*/ 8400634 h 8400636"/>
              <a:gd name="connsiteX5" fmla="*/ 0 w 4872690"/>
              <a:gd name="connsiteY5" fmla="*/ 0 h 8400636"/>
              <a:gd name="connsiteX6" fmla="*/ 4872690 w 4872690"/>
              <a:gd name="connsiteY6" fmla="*/ 33789 h 8400636"/>
              <a:gd name="connsiteX7" fmla="*/ 4872690 w 4872690"/>
              <a:gd name="connsiteY7" fmla="*/ 3472502 h 8400636"/>
              <a:gd name="connsiteX8" fmla="*/ 2444734 w 4872690"/>
              <a:gd name="connsiteY8" fmla="*/ 2240469 h 8400636"/>
              <a:gd name="connsiteX9" fmla="*/ 16778 w 4872690"/>
              <a:gd name="connsiteY9" fmla="*/ 3472502 h 8400636"/>
              <a:gd name="connsiteX10" fmla="*/ 0 w 4872690"/>
              <a:gd name="connsiteY10" fmla="*/ 0 h 8400636"/>
              <a:gd name="connsiteX0" fmla="*/ 16778 w 4906246"/>
              <a:gd name="connsiteY0" fmla="*/ 8400634 h 8400636"/>
              <a:gd name="connsiteX1" fmla="*/ 4872690 w 4906246"/>
              <a:gd name="connsiteY1" fmla="*/ 8400634 h 8400636"/>
              <a:gd name="connsiteX2" fmla="*/ 4872690 w 4906246"/>
              <a:gd name="connsiteY2" fmla="*/ 8400636 h 8400636"/>
              <a:gd name="connsiteX3" fmla="*/ 16778 w 4906246"/>
              <a:gd name="connsiteY3" fmla="*/ 8400636 h 8400636"/>
              <a:gd name="connsiteX4" fmla="*/ 16778 w 4906246"/>
              <a:gd name="connsiteY4" fmla="*/ 8400634 h 8400636"/>
              <a:gd name="connsiteX5" fmla="*/ 0 w 4906246"/>
              <a:gd name="connsiteY5" fmla="*/ 0 h 8400636"/>
              <a:gd name="connsiteX6" fmla="*/ 4906246 w 4906246"/>
              <a:gd name="connsiteY6" fmla="*/ 16895 h 8400636"/>
              <a:gd name="connsiteX7" fmla="*/ 4872690 w 4906246"/>
              <a:gd name="connsiteY7" fmla="*/ 3472502 h 8400636"/>
              <a:gd name="connsiteX8" fmla="*/ 2444734 w 4906246"/>
              <a:gd name="connsiteY8" fmla="*/ 2240469 h 8400636"/>
              <a:gd name="connsiteX9" fmla="*/ 16778 w 4906246"/>
              <a:gd name="connsiteY9" fmla="*/ 3472502 h 8400636"/>
              <a:gd name="connsiteX10" fmla="*/ 0 w 4906246"/>
              <a:gd name="connsiteY10" fmla="*/ 0 h 8400636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06246"/>
              <a:gd name="connsiteY0" fmla="*/ 8451318 h 8451320"/>
              <a:gd name="connsiteX1" fmla="*/ 4872690 w 4906246"/>
              <a:gd name="connsiteY1" fmla="*/ 8451318 h 8451320"/>
              <a:gd name="connsiteX2" fmla="*/ 4872690 w 4906246"/>
              <a:gd name="connsiteY2" fmla="*/ 8451320 h 8451320"/>
              <a:gd name="connsiteX3" fmla="*/ 16778 w 4906246"/>
              <a:gd name="connsiteY3" fmla="*/ 8451320 h 8451320"/>
              <a:gd name="connsiteX4" fmla="*/ 16778 w 4906246"/>
              <a:gd name="connsiteY4" fmla="*/ 8451318 h 8451320"/>
              <a:gd name="connsiteX5" fmla="*/ 0 w 4906246"/>
              <a:gd name="connsiteY5" fmla="*/ 50684 h 8451320"/>
              <a:gd name="connsiteX6" fmla="*/ 4906246 w 4906246"/>
              <a:gd name="connsiteY6" fmla="*/ 0 h 8451320"/>
              <a:gd name="connsiteX7" fmla="*/ 4872690 w 4906246"/>
              <a:gd name="connsiteY7" fmla="*/ 3523186 h 8451320"/>
              <a:gd name="connsiteX8" fmla="*/ 2444734 w 4906246"/>
              <a:gd name="connsiteY8" fmla="*/ 2291153 h 8451320"/>
              <a:gd name="connsiteX9" fmla="*/ 16778 w 4906246"/>
              <a:gd name="connsiteY9" fmla="*/ 3523186 h 8451320"/>
              <a:gd name="connsiteX10" fmla="*/ 0 w 4906246"/>
              <a:gd name="connsiteY10" fmla="*/ 50684 h 8451320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3024" h="8400636">
                <a:moveTo>
                  <a:pt x="16778" y="8400634"/>
                </a:moveTo>
                <a:lnTo>
                  <a:pt x="4872690" y="8400634"/>
                </a:lnTo>
                <a:lnTo>
                  <a:pt x="4872690" y="8400636"/>
                </a:lnTo>
                <a:lnTo>
                  <a:pt x="16778" y="8400636"/>
                </a:lnTo>
                <a:lnTo>
                  <a:pt x="16778" y="8400634"/>
                </a:lnTo>
                <a:close/>
                <a:moveTo>
                  <a:pt x="0" y="0"/>
                </a:moveTo>
                <a:lnTo>
                  <a:pt x="4923024" y="0"/>
                </a:lnTo>
                <a:lnTo>
                  <a:pt x="4872690" y="3472502"/>
                </a:lnTo>
                <a:lnTo>
                  <a:pt x="2444734" y="2240469"/>
                </a:lnTo>
                <a:lnTo>
                  <a:pt x="16778" y="3472502"/>
                </a:lnTo>
                <a:cubicBezTo>
                  <a:pt x="16778" y="2067213"/>
                  <a:pt x="0" y="140528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93E2E9-4057-3AFE-50E4-C89A59C82461}"/>
              </a:ext>
            </a:extLst>
          </p:cNvPr>
          <p:cNvSpPr txBox="1"/>
          <p:nvPr/>
        </p:nvSpPr>
        <p:spPr>
          <a:xfrm>
            <a:off x="2800878" y="2094631"/>
            <a:ext cx="1869443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Raising Purchase Order </a:t>
            </a:r>
          </a:p>
        </p:txBody>
      </p:sp>
      <p:sp>
        <p:nvSpPr>
          <p:cNvPr id="47" name="Freeform 1015">
            <a:extLst>
              <a:ext uri="{FF2B5EF4-FFF2-40B4-BE49-F238E27FC236}">
                <a16:creationId xmlns:a16="http://schemas.microsoft.com/office/drawing/2014/main" id="{16EC12E5-48F2-89E2-C305-C96DCB49C49B}"/>
              </a:ext>
            </a:extLst>
          </p:cNvPr>
          <p:cNvSpPr>
            <a:spLocks noChangeAspect="1"/>
          </p:cNvSpPr>
          <p:nvPr/>
        </p:nvSpPr>
        <p:spPr bwMode="auto">
          <a:xfrm>
            <a:off x="3479545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8" name="Freeform 50">
            <a:extLst>
              <a:ext uri="{FF2B5EF4-FFF2-40B4-BE49-F238E27FC236}">
                <a16:creationId xmlns:a16="http://schemas.microsoft.com/office/drawing/2014/main" id="{13C7AA69-72E1-AD20-DD7E-436E6E31F470}"/>
              </a:ext>
            </a:extLst>
          </p:cNvPr>
          <p:cNvSpPr/>
          <p:nvPr/>
        </p:nvSpPr>
        <p:spPr>
          <a:xfrm rot="10800000">
            <a:off x="4853592" y="2139161"/>
            <a:ext cx="1944972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34D05C-D2DC-8FEC-1A30-2541B1BBDE4B}"/>
              </a:ext>
            </a:extLst>
          </p:cNvPr>
          <p:cNvSpPr txBox="1"/>
          <p:nvPr/>
        </p:nvSpPr>
        <p:spPr>
          <a:xfrm>
            <a:off x="4876659" y="1629340"/>
            <a:ext cx="1914319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Purchase Order Approvals</a:t>
            </a:r>
          </a:p>
        </p:txBody>
      </p:sp>
      <p:sp>
        <p:nvSpPr>
          <p:cNvPr id="51" name="Freeform 1015">
            <a:extLst>
              <a:ext uri="{FF2B5EF4-FFF2-40B4-BE49-F238E27FC236}">
                <a16:creationId xmlns:a16="http://schemas.microsoft.com/office/drawing/2014/main" id="{063F48A3-FD39-6FB1-4A70-698D0FF8C694}"/>
              </a:ext>
            </a:extLst>
          </p:cNvPr>
          <p:cNvSpPr>
            <a:spLocks noChangeAspect="1"/>
          </p:cNvSpPr>
          <p:nvPr/>
        </p:nvSpPr>
        <p:spPr bwMode="auto">
          <a:xfrm>
            <a:off x="5567863" y="1556836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3" name="Off-page Connector 9">
            <a:extLst>
              <a:ext uri="{FF2B5EF4-FFF2-40B4-BE49-F238E27FC236}">
                <a16:creationId xmlns:a16="http://schemas.microsoft.com/office/drawing/2014/main" id="{A01973A7-1FA4-0C98-249C-23CD8984ED1A}"/>
              </a:ext>
            </a:extLst>
          </p:cNvPr>
          <p:cNvSpPr/>
          <p:nvPr/>
        </p:nvSpPr>
        <p:spPr>
          <a:xfrm>
            <a:off x="6941887" y="1903894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consuming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risk of errors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952096" y="2130171"/>
            <a:ext cx="1919827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Coding invoice processes</a:t>
            </a:r>
          </a:p>
        </p:txBody>
      </p:sp>
      <p:sp>
        <p:nvSpPr>
          <p:cNvPr id="55" name="Freeform 1015">
            <a:extLst>
              <a:ext uri="{FF2B5EF4-FFF2-40B4-BE49-F238E27FC236}">
                <a16:creationId xmlns:a16="http://schemas.microsoft.com/office/drawing/2014/main" id="{49379704-A7E9-6EF1-10D5-4FD212A90D8B}"/>
              </a:ext>
            </a:extLst>
          </p:cNvPr>
          <p:cNvSpPr>
            <a:spLocks noChangeAspect="1"/>
          </p:cNvSpPr>
          <p:nvPr/>
        </p:nvSpPr>
        <p:spPr bwMode="auto">
          <a:xfrm>
            <a:off x="7658956" y="1582040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39ED94A-B4FD-84A0-6CF0-1C23682FB399}"/>
              </a:ext>
            </a:extLst>
          </p:cNvPr>
          <p:cNvSpPr/>
          <p:nvPr/>
        </p:nvSpPr>
        <p:spPr>
          <a:xfrm>
            <a:off x="651464" y="4986527"/>
            <a:ext cx="1917779" cy="558618"/>
          </a:xfrm>
          <a:prstGeom prst="roundRect">
            <a:avLst/>
          </a:prstGeom>
          <a:solidFill>
            <a:schemeClr val="tx2">
              <a:alpha val="26000"/>
            </a:schemeClr>
          </a:solidFill>
          <a:ln>
            <a:solidFill>
              <a:srgbClr val="F15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74261D7-47BE-80C9-627F-3124A46B03B6}"/>
              </a:ext>
            </a:extLst>
          </p:cNvPr>
          <p:cNvSpPr/>
          <p:nvPr/>
        </p:nvSpPr>
        <p:spPr>
          <a:xfrm>
            <a:off x="2743716" y="4999173"/>
            <a:ext cx="1953764" cy="545972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DF4247-E50B-19D8-DDEA-15B91EFA84A9}"/>
              </a:ext>
            </a:extLst>
          </p:cNvPr>
          <p:cNvSpPr txBox="1"/>
          <p:nvPr/>
        </p:nvSpPr>
        <p:spPr>
          <a:xfrm>
            <a:off x="626295" y="4383297"/>
            <a:ext cx="1873758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Outdated IT infrastructure costs could be costing you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C09C31-B441-840E-A767-4F86861E1F2E}"/>
              </a:ext>
            </a:extLst>
          </p:cNvPr>
          <p:cNvSpPr txBox="1"/>
          <p:nvPr/>
        </p:nvSpPr>
        <p:spPr>
          <a:xfrm>
            <a:off x="2763794" y="4372605"/>
            <a:ext cx="1869690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</a:t>
            </a:r>
            <a:r>
              <a:rPr lang="en-GB"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accounts processes 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 be costing you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DBA8E2-2E49-D3DC-8F70-3EBC50517161}"/>
              </a:ext>
            </a:extLst>
          </p:cNvPr>
          <p:cNvSpPr txBox="1"/>
          <p:nvPr/>
        </p:nvSpPr>
        <p:spPr>
          <a:xfrm>
            <a:off x="4866179" y="4365181"/>
            <a:ext cx="1914319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accounts processes could be costing you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EA8CB8-D6F8-2002-811C-82D845F0C462}"/>
              </a:ext>
            </a:extLst>
          </p:cNvPr>
          <p:cNvSpPr txBox="1"/>
          <p:nvPr/>
        </p:nvSpPr>
        <p:spPr>
          <a:xfrm>
            <a:off x="2736906" y="5110191"/>
            <a:ext cx="1905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valrpo</a:t>
            </a:r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634A47-D927-FE8D-6324-130A75E52781}"/>
              </a:ext>
            </a:extLst>
          </p:cNvPr>
          <p:cNvSpPr txBox="1"/>
          <p:nvPr/>
        </p:nvSpPr>
        <p:spPr>
          <a:xfrm>
            <a:off x="4899707" y="5093095"/>
            <a:ext cx="189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valpoa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59574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54866" y="5937956"/>
            <a:ext cx="1047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369866-8BC6-33CD-42B1-8C4AEA93FDD2}"/>
              </a:ext>
            </a:extLst>
          </p:cNvPr>
          <p:cNvSpPr txBox="1"/>
          <p:nvPr/>
        </p:nvSpPr>
        <p:spPr>
          <a:xfrm>
            <a:off x="664160" y="5115340"/>
            <a:ext cx="19050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itfinance</a:t>
            </a:r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4" name="Freeform 50">
            <a:extLst>
              <a:ext uri="{FF2B5EF4-FFF2-40B4-BE49-F238E27FC236}">
                <a16:creationId xmlns:a16="http://schemas.microsoft.com/office/drawing/2014/main" id="{9F9B2520-FD51-DC24-704C-0BB7BDAC0376}"/>
              </a:ext>
            </a:extLst>
          </p:cNvPr>
          <p:cNvSpPr/>
          <p:nvPr/>
        </p:nvSpPr>
        <p:spPr>
          <a:xfrm rot="10800000">
            <a:off x="6967424" y="2158009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73898-242B-B542-A13B-5A46CF540B50}"/>
              </a:ext>
            </a:extLst>
          </p:cNvPr>
          <p:cNvSpPr txBox="1"/>
          <p:nvPr/>
        </p:nvSpPr>
        <p:spPr>
          <a:xfrm>
            <a:off x="6983140" y="4381097"/>
            <a:ext cx="1914319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processes could be costing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0DF48-C88F-66C2-241D-A456E4C5498F}"/>
              </a:ext>
            </a:extLst>
          </p:cNvPr>
          <p:cNvSpPr txBox="1"/>
          <p:nvPr/>
        </p:nvSpPr>
        <p:spPr>
          <a:xfrm>
            <a:off x="7004485" y="5111942"/>
            <a:ext cx="192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valcip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805B4A-2C0D-368E-E75D-FC2CDC15A66B}"/>
              </a:ext>
            </a:extLst>
          </p:cNvPr>
          <p:cNvSpPr/>
          <p:nvPr/>
        </p:nvSpPr>
        <p:spPr>
          <a:xfrm>
            <a:off x="9115214" y="5008615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ff-page Connector 9">
            <a:extLst>
              <a:ext uri="{FF2B5EF4-FFF2-40B4-BE49-F238E27FC236}">
                <a16:creationId xmlns:a16="http://schemas.microsoft.com/office/drawing/2014/main" id="{CF4D6202-C07E-1976-8619-E66844709A39}"/>
              </a:ext>
            </a:extLst>
          </p:cNvPr>
          <p:cNvSpPr/>
          <p:nvPr/>
        </p:nvSpPr>
        <p:spPr>
          <a:xfrm>
            <a:off x="9098462" y="1889646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Limited self-service capabilities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automation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66DEC-9423-B95B-0DAB-B91A852EC795}"/>
              </a:ext>
            </a:extLst>
          </p:cNvPr>
          <p:cNvSpPr txBox="1"/>
          <p:nvPr/>
        </p:nvSpPr>
        <p:spPr>
          <a:xfrm>
            <a:off x="9013881" y="2089349"/>
            <a:ext cx="209468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Management of supplier and purchase invoices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3" name="Freeform 1015">
            <a:extLst>
              <a:ext uri="{FF2B5EF4-FFF2-40B4-BE49-F238E27FC236}">
                <a16:creationId xmlns:a16="http://schemas.microsoft.com/office/drawing/2014/main" id="{2DFBB6BE-A3C1-C95A-4287-54102AC9E823}"/>
              </a:ext>
            </a:extLst>
          </p:cNvPr>
          <p:cNvSpPr>
            <a:spLocks noChangeAspect="1"/>
          </p:cNvSpPr>
          <p:nvPr/>
        </p:nvSpPr>
        <p:spPr bwMode="auto">
          <a:xfrm>
            <a:off x="9718298" y="1567792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37A97CCD-C015-E1E9-40B7-A97B59A03B2B}"/>
              </a:ext>
            </a:extLst>
          </p:cNvPr>
          <p:cNvSpPr/>
          <p:nvPr/>
        </p:nvSpPr>
        <p:spPr>
          <a:xfrm rot="10800000">
            <a:off x="9105893" y="2143761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87AEC-86F9-E8B2-C10B-A49DA1E431AE}"/>
              </a:ext>
            </a:extLst>
          </p:cNvPr>
          <p:cNvSpPr txBox="1"/>
          <p:nvPr/>
        </p:nvSpPr>
        <p:spPr>
          <a:xfrm>
            <a:off x="9135359" y="4351351"/>
            <a:ext cx="1914319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 management could be costing you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C2988-077F-715B-4765-2E7B0D4C1F34}"/>
              </a:ext>
            </a:extLst>
          </p:cNvPr>
          <p:cNvSpPr txBox="1"/>
          <p:nvPr/>
        </p:nvSpPr>
        <p:spPr>
          <a:xfrm>
            <a:off x="9161060" y="5097694"/>
            <a:ext cx="18929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valmspi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</p:spTree>
    <p:extLst>
      <p:ext uri="{BB962C8B-B14F-4D97-AF65-F5344CB8AC3E}">
        <p14:creationId xmlns:p14="http://schemas.microsoft.com/office/powerpoint/2010/main" val="15036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A6339-EE20-5ED6-6696-7763D8C68FB0}"/>
              </a:ext>
            </a:extLst>
          </p:cNvPr>
          <p:cNvSpPr/>
          <p:nvPr/>
        </p:nvSpPr>
        <p:spPr>
          <a:xfrm>
            <a:off x="6958639" y="5022863"/>
            <a:ext cx="1951310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3145D9-A5D5-4A29-9000-3FD97569E5F5}"/>
              </a:ext>
            </a:extLst>
          </p:cNvPr>
          <p:cNvSpPr/>
          <p:nvPr/>
        </p:nvSpPr>
        <p:spPr>
          <a:xfrm>
            <a:off x="4862001" y="4999173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ff-page Connector 9">
            <a:extLst>
              <a:ext uri="{FF2B5EF4-FFF2-40B4-BE49-F238E27FC236}">
                <a16:creationId xmlns:a16="http://schemas.microsoft.com/office/drawing/2014/main" id="{A97AE63F-0C53-AB7A-E6A8-5650E994B32B}"/>
              </a:ext>
            </a:extLst>
          </p:cNvPr>
          <p:cNvSpPr/>
          <p:nvPr/>
        </p:nvSpPr>
        <p:spPr>
          <a:xfrm>
            <a:off x="4870182" y="1903894"/>
            <a:ext cx="1930036" cy="2548563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self-serve solutions</a:t>
            </a:r>
          </a:p>
        </p:txBody>
      </p:sp>
      <p:sp>
        <p:nvSpPr>
          <p:cNvPr id="45" name="Off-page Connector 9">
            <a:extLst>
              <a:ext uri="{FF2B5EF4-FFF2-40B4-BE49-F238E27FC236}">
                <a16:creationId xmlns:a16="http://schemas.microsoft.com/office/drawing/2014/main" id="{14F02441-381E-E675-0973-5995D3C09337}"/>
              </a:ext>
            </a:extLst>
          </p:cNvPr>
          <p:cNvSpPr/>
          <p:nvPr/>
        </p:nvSpPr>
        <p:spPr>
          <a:xfrm>
            <a:off x="2767445" y="1903894"/>
            <a:ext cx="1930036" cy="2544655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Standardised dashboard and reporting functionality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Poor formatting and drill down ability </a:t>
            </a:r>
          </a:p>
        </p:txBody>
      </p:sp>
      <p:sp>
        <p:nvSpPr>
          <p:cNvPr id="41" name="Off-page Connector 9">
            <a:extLst>
              <a:ext uri="{FF2B5EF4-FFF2-40B4-BE49-F238E27FC236}">
                <a16:creationId xmlns:a16="http://schemas.microsoft.com/office/drawing/2014/main" id="{579E8B31-C28B-B9F8-070D-943247388A6B}"/>
              </a:ext>
            </a:extLst>
          </p:cNvPr>
          <p:cNvSpPr/>
          <p:nvPr/>
        </p:nvSpPr>
        <p:spPr>
          <a:xfrm>
            <a:off x="654867" y="1903895"/>
            <a:ext cx="1876855" cy="2544656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Ineffective authorisation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Uncontrolled spend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775A7557-207F-823B-8E7F-4AA7DB2E6D01}"/>
              </a:ext>
            </a:extLst>
          </p:cNvPr>
          <p:cNvSpPr/>
          <p:nvPr/>
        </p:nvSpPr>
        <p:spPr>
          <a:xfrm rot="10800000">
            <a:off x="648367" y="2163520"/>
            <a:ext cx="1931085" cy="2983678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26469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26469 h 9144000"/>
              <a:gd name="connsiteX0" fmla="*/ 16778 w 4889468"/>
              <a:gd name="connsiteY0" fmla="*/ 8468213 h 8468215"/>
              <a:gd name="connsiteX1" fmla="*/ 4872690 w 4889468"/>
              <a:gd name="connsiteY1" fmla="*/ 8468213 h 8468215"/>
              <a:gd name="connsiteX2" fmla="*/ 4872690 w 4889468"/>
              <a:gd name="connsiteY2" fmla="*/ 8468215 h 8468215"/>
              <a:gd name="connsiteX3" fmla="*/ 16778 w 4889468"/>
              <a:gd name="connsiteY3" fmla="*/ 8468215 h 8468215"/>
              <a:gd name="connsiteX4" fmla="*/ 16778 w 4889468"/>
              <a:gd name="connsiteY4" fmla="*/ 8468213 h 8468215"/>
              <a:gd name="connsiteX5" fmla="*/ 0 w 4889468"/>
              <a:gd name="connsiteY5" fmla="*/ 50684 h 8468215"/>
              <a:gd name="connsiteX6" fmla="*/ 4889468 w 4889468"/>
              <a:gd name="connsiteY6" fmla="*/ 0 h 8468215"/>
              <a:gd name="connsiteX7" fmla="*/ 4872690 w 4889468"/>
              <a:gd name="connsiteY7" fmla="*/ 3540081 h 8468215"/>
              <a:gd name="connsiteX8" fmla="*/ 2444734 w 4889468"/>
              <a:gd name="connsiteY8" fmla="*/ 2308048 h 8468215"/>
              <a:gd name="connsiteX9" fmla="*/ 16778 w 4889468"/>
              <a:gd name="connsiteY9" fmla="*/ 3540081 h 8468215"/>
              <a:gd name="connsiteX10" fmla="*/ 0 w 4889468"/>
              <a:gd name="connsiteY10" fmla="*/ 50684 h 8468215"/>
              <a:gd name="connsiteX0" fmla="*/ 16778 w 4889468"/>
              <a:gd name="connsiteY0" fmla="*/ 8417529 h 8417531"/>
              <a:gd name="connsiteX1" fmla="*/ 4872690 w 4889468"/>
              <a:gd name="connsiteY1" fmla="*/ 8417529 h 8417531"/>
              <a:gd name="connsiteX2" fmla="*/ 4872690 w 4889468"/>
              <a:gd name="connsiteY2" fmla="*/ 8417531 h 8417531"/>
              <a:gd name="connsiteX3" fmla="*/ 16778 w 4889468"/>
              <a:gd name="connsiteY3" fmla="*/ 8417531 h 8417531"/>
              <a:gd name="connsiteX4" fmla="*/ 16778 w 4889468"/>
              <a:gd name="connsiteY4" fmla="*/ 8417529 h 8417531"/>
              <a:gd name="connsiteX5" fmla="*/ 0 w 4889468"/>
              <a:gd name="connsiteY5" fmla="*/ 0 h 8417531"/>
              <a:gd name="connsiteX6" fmla="*/ 4889468 w 4889468"/>
              <a:gd name="connsiteY6" fmla="*/ 0 h 8417531"/>
              <a:gd name="connsiteX7" fmla="*/ 4872690 w 4889468"/>
              <a:gd name="connsiteY7" fmla="*/ 3489397 h 8417531"/>
              <a:gd name="connsiteX8" fmla="*/ 2444734 w 4889468"/>
              <a:gd name="connsiteY8" fmla="*/ 2257364 h 8417531"/>
              <a:gd name="connsiteX9" fmla="*/ 16778 w 4889468"/>
              <a:gd name="connsiteY9" fmla="*/ 3489397 h 8417531"/>
              <a:gd name="connsiteX10" fmla="*/ 0 w 4889468"/>
              <a:gd name="connsiteY10" fmla="*/ 0 h 841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89468" h="8417531">
                <a:moveTo>
                  <a:pt x="16778" y="8417529"/>
                </a:moveTo>
                <a:lnTo>
                  <a:pt x="4872690" y="8417529"/>
                </a:lnTo>
                <a:lnTo>
                  <a:pt x="4872690" y="8417531"/>
                </a:lnTo>
                <a:lnTo>
                  <a:pt x="16778" y="8417531"/>
                </a:lnTo>
                <a:lnTo>
                  <a:pt x="16778" y="8417529"/>
                </a:lnTo>
                <a:close/>
                <a:moveTo>
                  <a:pt x="0" y="0"/>
                </a:moveTo>
                <a:lnTo>
                  <a:pt x="4889468" y="0"/>
                </a:lnTo>
                <a:cubicBezTo>
                  <a:pt x="4883875" y="1180027"/>
                  <a:pt x="4878283" y="2309370"/>
                  <a:pt x="4872690" y="3489397"/>
                </a:cubicBezTo>
                <a:lnTo>
                  <a:pt x="2444734" y="2257364"/>
                </a:lnTo>
                <a:lnTo>
                  <a:pt x="16778" y="3489397"/>
                </a:lnTo>
                <a:cubicBezTo>
                  <a:pt x="16778" y="2084108"/>
                  <a:pt x="0" y="1405289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1E455A-2DE5-AA6B-952A-5F99CA73916D}"/>
              </a:ext>
            </a:extLst>
          </p:cNvPr>
          <p:cNvSpPr txBox="1"/>
          <p:nvPr/>
        </p:nvSpPr>
        <p:spPr>
          <a:xfrm>
            <a:off x="651464" y="2082991"/>
            <a:ext cx="1873758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Managing spend leakage </a:t>
            </a:r>
          </a:p>
        </p:txBody>
      </p:sp>
      <p:sp>
        <p:nvSpPr>
          <p:cNvPr id="43" name="Freeform 1015">
            <a:extLst>
              <a:ext uri="{FF2B5EF4-FFF2-40B4-BE49-F238E27FC236}">
                <a16:creationId xmlns:a16="http://schemas.microsoft.com/office/drawing/2014/main" id="{5222BCAB-8DAE-9ECC-55ED-CAF94FD73E96}"/>
              </a:ext>
            </a:extLst>
          </p:cNvPr>
          <p:cNvSpPr>
            <a:spLocks noChangeAspect="1"/>
          </p:cNvSpPr>
          <p:nvPr/>
        </p:nvSpPr>
        <p:spPr bwMode="auto">
          <a:xfrm>
            <a:off x="1378174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9D6AF1DB-D2A2-3A99-8911-3637D8BF1298}"/>
              </a:ext>
            </a:extLst>
          </p:cNvPr>
          <p:cNvSpPr/>
          <p:nvPr/>
        </p:nvSpPr>
        <p:spPr>
          <a:xfrm rot="10800000">
            <a:off x="2743326" y="2050435"/>
            <a:ext cx="1951577" cy="3096761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43364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43364 h 9144000"/>
              <a:gd name="connsiteX0" fmla="*/ 16778 w 4872690"/>
              <a:gd name="connsiteY0" fmla="*/ 8400634 h 8400636"/>
              <a:gd name="connsiteX1" fmla="*/ 4872690 w 4872690"/>
              <a:gd name="connsiteY1" fmla="*/ 8400634 h 8400636"/>
              <a:gd name="connsiteX2" fmla="*/ 4872690 w 4872690"/>
              <a:gd name="connsiteY2" fmla="*/ 8400636 h 8400636"/>
              <a:gd name="connsiteX3" fmla="*/ 16778 w 4872690"/>
              <a:gd name="connsiteY3" fmla="*/ 8400636 h 8400636"/>
              <a:gd name="connsiteX4" fmla="*/ 16778 w 4872690"/>
              <a:gd name="connsiteY4" fmla="*/ 8400634 h 8400636"/>
              <a:gd name="connsiteX5" fmla="*/ 0 w 4872690"/>
              <a:gd name="connsiteY5" fmla="*/ 0 h 8400636"/>
              <a:gd name="connsiteX6" fmla="*/ 4872690 w 4872690"/>
              <a:gd name="connsiteY6" fmla="*/ 33789 h 8400636"/>
              <a:gd name="connsiteX7" fmla="*/ 4872690 w 4872690"/>
              <a:gd name="connsiteY7" fmla="*/ 3472502 h 8400636"/>
              <a:gd name="connsiteX8" fmla="*/ 2444734 w 4872690"/>
              <a:gd name="connsiteY8" fmla="*/ 2240469 h 8400636"/>
              <a:gd name="connsiteX9" fmla="*/ 16778 w 4872690"/>
              <a:gd name="connsiteY9" fmla="*/ 3472502 h 8400636"/>
              <a:gd name="connsiteX10" fmla="*/ 0 w 4872690"/>
              <a:gd name="connsiteY10" fmla="*/ 0 h 8400636"/>
              <a:gd name="connsiteX0" fmla="*/ 16778 w 4906246"/>
              <a:gd name="connsiteY0" fmla="*/ 8400634 h 8400636"/>
              <a:gd name="connsiteX1" fmla="*/ 4872690 w 4906246"/>
              <a:gd name="connsiteY1" fmla="*/ 8400634 h 8400636"/>
              <a:gd name="connsiteX2" fmla="*/ 4872690 w 4906246"/>
              <a:gd name="connsiteY2" fmla="*/ 8400636 h 8400636"/>
              <a:gd name="connsiteX3" fmla="*/ 16778 w 4906246"/>
              <a:gd name="connsiteY3" fmla="*/ 8400636 h 8400636"/>
              <a:gd name="connsiteX4" fmla="*/ 16778 w 4906246"/>
              <a:gd name="connsiteY4" fmla="*/ 8400634 h 8400636"/>
              <a:gd name="connsiteX5" fmla="*/ 0 w 4906246"/>
              <a:gd name="connsiteY5" fmla="*/ 0 h 8400636"/>
              <a:gd name="connsiteX6" fmla="*/ 4906246 w 4906246"/>
              <a:gd name="connsiteY6" fmla="*/ 16895 h 8400636"/>
              <a:gd name="connsiteX7" fmla="*/ 4872690 w 4906246"/>
              <a:gd name="connsiteY7" fmla="*/ 3472502 h 8400636"/>
              <a:gd name="connsiteX8" fmla="*/ 2444734 w 4906246"/>
              <a:gd name="connsiteY8" fmla="*/ 2240469 h 8400636"/>
              <a:gd name="connsiteX9" fmla="*/ 16778 w 4906246"/>
              <a:gd name="connsiteY9" fmla="*/ 3472502 h 8400636"/>
              <a:gd name="connsiteX10" fmla="*/ 0 w 4906246"/>
              <a:gd name="connsiteY10" fmla="*/ 0 h 8400636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06246"/>
              <a:gd name="connsiteY0" fmla="*/ 8451318 h 8451320"/>
              <a:gd name="connsiteX1" fmla="*/ 4872690 w 4906246"/>
              <a:gd name="connsiteY1" fmla="*/ 8451318 h 8451320"/>
              <a:gd name="connsiteX2" fmla="*/ 4872690 w 4906246"/>
              <a:gd name="connsiteY2" fmla="*/ 8451320 h 8451320"/>
              <a:gd name="connsiteX3" fmla="*/ 16778 w 4906246"/>
              <a:gd name="connsiteY3" fmla="*/ 8451320 h 8451320"/>
              <a:gd name="connsiteX4" fmla="*/ 16778 w 4906246"/>
              <a:gd name="connsiteY4" fmla="*/ 8451318 h 8451320"/>
              <a:gd name="connsiteX5" fmla="*/ 0 w 4906246"/>
              <a:gd name="connsiteY5" fmla="*/ 50684 h 8451320"/>
              <a:gd name="connsiteX6" fmla="*/ 4906246 w 4906246"/>
              <a:gd name="connsiteY6" fmla="*/ 0 h 8451320"/>
              <a:gd name="connsiteX7" fmla="*/ 4872690 w 4906246"/>
              <a:gd name="connsiteY7" fmla="*/ 3523186 h 8451320"/>
              <a:gd name="connsiteX8" fmla="*/ 2444734 w 4906246"/>
              <a:gd name="connsiteY8" fmla="*/ 2291153 h 8451320"/>
              <a:gd name="connsiteX9" fmla="*/ 16778 w 4906246"/>
              <a:gd name="connsiteY9" fmla="*/ 3523186 h 8451320"/>
              <a:gd name="connsiteX10" fmla="*/ 0 w 4906246"/>
              <a:gd name="connsiteY10" fmla="*/ 50684 h 8451320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3024" h="8400636">
                <a:moveTo>
                  <a:pt x="16778" y="8400634"/>
                </a:moveTo>
                <a:lnTo>
                  <a:pt x="4872690" y="8400634"/>
                </a:lnTo>
                <a:lnTo>
                  <a:pt x="4872690" y="8400636"/>
                </a:lnTo>
                <a:lnTo>
                  <a:pt x="16778" y="8400636"/>
                </a:lnTo>
                <a:lnTo>
                  <a:pt x="16778" y="8400634"/>
                </a:lnTo>
                <a:close/>
                <a:moveTo>
                  <a:pt x="0" y="0"/>
                </a:moveTo>
                <a:lnTo>
                  <a:pt x="4923024" y="0"/>
                </a:lnTo>
                <a:lnTo>
                  <a:pt x="4872690" y="3472502"/>
                </a:lnTo>
                <a:lnTo>
                  <a:pt x="2444734" y="2240469"/>
                </a:lnTo>
                <a:lnTo>
                  <a:pt x="16778" y="3472502"/>
                </a:lnTo>
                <a:cubicBezTo>
                  <a:pt x="16778" y="2067213"/>
                  <a:pt x="0" y="140528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93E2E9-4057-3AFE-50E4-C89A59C82461}"/>
              </a:ext>
            </a:extLst>
          </p:cNvPr>
          <p:cNvSpPr txBox="1"/>
          <p:nvPr/>
        </p:nvSpPr>
        <p:spPr>
          <a:xfrm>
            <a:off x="2813848" y="2082013"/>
            <a:ext cx="1869443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Finance query management &amp; reporting</a:t>
            </a:r>
          </a:p>
        </p:txBody>
      </p:sp>
      <p:sp>
        <p:nvSpPr>
          <p:cNvPr id="47" name="Freeform 1015">
            <a:extLst>
              <a:ext uri="{FF2B5EF4-FFF2-40B4-BE49-F238E27FC236}">
                <a16:creationId xmlns:a16="http://schemas.microsoft.com/office/drawing/2014/main" id="{16EC12E5-48F2-89E2-C305-C96DCB49C49B}"/>
              </a:ext>
            </a:extLst>
          </p:cNvPr>
          <p:cNvSpPr>
            <a:spLocks noChangeAspect="1"/>
          </p:cNvSpPr>
          <p:nvPr/>
        </p:nvSpPr>
        <p:spPr bwMode="auto">
          <a:xfrm>
            <a:off x="3479545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8" name="Freeform 50">
            <a:extLst>
              <a:ext uri="{FF2B5EF4-FFF2-40B4-BE49-F238E27FC236}">
                <a16:creationId xmlns:a16="http://schemas.microsoft.com/office/drawing/2014/main" id="{13C7AA69-72E1-AD20-DD7E-436E6E31F470}"/>
              </a:ext>
            </a:extLst>
          </p:cNvPr>
          <p:cNvSpPr/>
          <p:nvPr/>
        </p:nvSpPr>
        <p:spPr>
          <a:xfrm rot="10800000">
            <a:off x="4853592" y="2139161"/>
            <a:ext cx="1944972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34D05C-D2DC-8FEC-1A30-2541B1BBDE4B}"/>
              </a:ext>
            </a:extLst>
          </p:cNvPr>
          <p:cNvSpPr txBox="1"/>
          <p:nvPr/>
        </p:nvSpPr>
        <p:spPr>
          <a:xfrm>
            <a:off x="4878040" y="1590252"/>
            <a:ext cx="1914319" cy="132343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Debt collection administration processes</a:t>
            </a:r>
          </a:p>
        </p:txBody>
      </p:sp>
      <p:sp>
        <p:nvSpPr>
          <p:cNvPr id="51" name="Freeform 1015">
            <a:extLst>
              <a:ext uri="{FF2B5EF4-FFF2-40B4-BE49-F238E27FC236}">
                <a16:creationId xmlns:a16="http://schemas.microsoft.com/office/drawing/2014/main" id="{063F48A3-FD39-6FB1-4A70-698D0FF8C694}"/>
              </a:ext>
            </a:extLst>
          </p:cNvPr>
          <p:cNvSpPr>
            <a:spLocks noChangeAspect="1"/>
          </p:cNvSpPr>
          <p:nvPr/>
        </p:nvSpPr>
        <p:spPr bwMode="auto">
          <a:xfrm>
            <a:off x="5567863" y="1556836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3" name="Off-page Connector 9">
            <a:extLst>
              <a:ext uri="{FF2B5EF4-FFF2-40B4-BE49-F238E27FC236}">
                <a16:creationId xmlns:a16="http://schemas.microsoft.com/office/drawing/2014/main" id="{A01973A7-1FA4-0C98-249C-23CD8984ED1A}"/>
              </a:ext>
            </a:extLst>
          </p:cNvPr>
          <p:cNvSpPr/>
          <p:nvPr/>
        </p:nvSpPr>
        <p:spPr>
          <a:xfrm>
            <a:off x="6941887" y="1903894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Slow processes due to poorly configured workflows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automation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780498" y="2083569"/>
            <a:ext cx="223132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55" name="Freeform 1015">
            <a:extLst>
              <a:ext uri="{FF2B5EF4-FFF2-40B4-BE49-F238E27FC236}">
                <a16:creationId xmlns:a16="http://schemas.microsoft.com/office/drawing/2014/main" id="{49379704-A7E9-6EF1-10D5-4FD212A90D8B}"/>
              </a:ext>
            </a:extLst>
          </p:cNvPr>
          <p:cNvSpPr>
            <a:spLocks noChangeAspect="1"/>
          </p:cNvSpPr>
          <p:nvPr/>
        </p:nvSpPr>
        <p:spPr bwMode="auto">
          <a:xfrm>
            <a:off x="7658956" y="1582040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39ED94A-B4FD-84A0-6CF0-1C23682FB399}"/>
              </a:ext>
            </a:extLst>
          </p:cNvPr>
          <p:cNvSpPr/>
          <p:nvPr/>
        </p:nvSpPr>
        <p:spPr>
          <a:xfrm>
            <a:off x="651464" y="4986527"/>
            <a:ext cx="1917779" cy="558618"/>
          </a:xfrm>
          <a:prstGeom prst="roundRect">
            <a:avLst/>
          </a:prstGeom>
          <a:solidFill>
            <a:schemeClr val="tx2">
              <a:alpha val="26000"/>
            </a:schemeClr>
          </a:solidFill>
          <a:ln>
            <a:solidFill>
              <a:srgbClr val="F15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74261D7-47BE-80C9-627F-3124A46B03B6}"/>
              </a:ext>
            </a:extLst>
          </p:cNvPr>
          <p:cNvSpPr/>
          <p:nvPr/>
        </p:nvSpPr>
        <p:spPr>
          <a:xfrm>
            <a:off x="2743716" y="4999173"/>
            <a:ext cx="1953764" cy="545972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DF4247-E50B-19D8-DDEA-15B91EFA84A9}"/>
              </a:ext>
            </a:extLst>
          </p:cNvPr>
          <p:cNvSpPr txBox="1"/>
          <p:nvPr/>
        </p:nvSpPr>
        <p:spPr>
          <a:xfrm>
            <a:off x="626295" y="4383297"/>
            <a:ext cx="1873758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Spend leakage could be costing you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C09C31-B441-840E-A767-4F86861E1F2E}"/>
              </a:ext>
            </a:extLst>
          </p:cNvPr>
          <p:cNvSpPr txBox="1"/>
          <p:nvPr/>
        </p:nvSpPr>
        <p:spPr>
          <a:xfrm>
            <a:off x="2763794" y="4372605"/>
            <a:ext cx="1869690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finance reporting could be costing you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DBA8E2-2E49-D3DC-8F70-3EBC50517161}"/>
              </a:ext>
            </a:extLst>
          </p:cNvPr>
          <p:cNvSpPr txBox="1"/>
          <p:nvPr/>
        </p:nvSpPr>
        <p:spPr>
          <a:xfrm>
            <a:off x="4866179" y="4365181"/>
            <a:ext cx="1914319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Debt collection processes could be costing you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EA8CB8-D6F8-2002-811C-82D845F0C462}"/>
              </a:ext>
            </a:extLst>
          </p:cNvPr>
          <p:cNvSpPr txBox="1"/>
          <p:nvPr/>
        </p:nvSpPr>
        <p:spPr>
          <a:xfrm>
            <a:off x="2736906" y="5110191"/>
            <a:ext cx="19050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valfqmr</a:t>
            </a:r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634A47-D927-FE8D-6324-130A75E52781}"/>
              </a:ext>
            </a:extLst>
          </p:cNvPr>
          <p:cNvSpPr txBox="1"/>
          <p:nvPr/>
        </p:nvSpPr>
        <p:spPr>
          <a:xfrm>
            <a:off x="4899707" y="5093095"/>
            <a:ext cx="18912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valdcap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59574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54866" y="5937956"/>
            <a:ext cx="1047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369866-8BC6-33CD-42B1-8C4AEA93FDD2}"/>
              </a:ext>
            </a:extLst>
          </p:cNvPr>
          <p:cNvSpPr txBox="1"/>
          <p:nvPr/>
        </p:nvSpPr>
        <p:spPr>
          <a:xfrm>
            <a:off x="664160" y="5115340"/>
            <a:ext cx="1905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valmsl</a:t>
            </a:r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4" name="Freeform 50">
            <a:extLst>
              <a:ext uri="{FF2B5EF4-FFF2-40B4-BE49-F238E27FC236}">
                <a16:creationId xmlns:a16="http://schemas.microsoft.com/office/drawing/2014/main" id="{9F9B2520-FD51-DC24-704C-0BB7BDAC0376}"/>
              </a:ext>
            </a:extLst>
          </p:cNvPr>
          <p:cNvSpPr/>
          <p:nvPr/>
        </p:nvSpPr>
        <p:spPr>
          <a:xfrm rot="10800000">
            <a:off x="6967424" y="2158009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73898-242B-B542-A13B-5A46CF540B50}"/>
              </a:ext>
            </a:extLst>
          </p:cNvPr>
          <p:cNvSpPr txBox="1"/>
          <p:nvPr/>
        </p:nvSpPr>
        <p:spPr>
          <a:xfrm>
            <a:off x="6983140" y="4381097"/>
            <a:ext cx="1914319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Invoicing and finance workflows could be costing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0DF48-C88F-66C2-241D-A456E4C5498F}"/>
              </a:ext>
            </a:extLst>
          </p:cNvPr>
          <p:cNvSpPr txBox="1"/>
          <p:nvPr/>
        </p:nvSpPr>
        <p:spPr>
          <a:xfrm>
            <a:off x="7004485" y="5111942"/>
            <a:ext cx="192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valcifw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805B4A-2C0D-368E-E75D-FC2CDC15A66B}"/>
              </a:ext>
            </a:extLst>
          </p:cNvPr>
          <p:cNvSpPr/>
          <p:nvPr/>
        </p:nvSpPr>
        <p:spPr>
          <a:xfrm>
            <a:off x="9115214" y="5008615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ff-page Connector 9">
            <a:extLst>
              <a:ext uri="{FF2B5EF4-FFF2-40B4-BE49-F238E27FC236}">
                <a16:creationId xmlns:a16="http://schemas.microsoft.com/office/drawing/2014/main" id="{CF4D6202-C07E-1976-8619-E66844709A39}"/>
              </a:ext>
            </a:extLst>
          </p:cNvPr>
          <p:cNvSpPr/>
          <p:nvPr/>
        </p:nvSpPr>
        <p:spPr>
          <a:xfrm>
            <a:off x="9098462" y="1889646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self-serve solutions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risk of errors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66DEC-9423-B95B-0DAB-B91A852EC795}"/>
              </a:ext>
            </a:extLst>
          </p:cNvPr>
          <p:cNvSpPr txBox="1"/>
          <p:nvPr/>
        </p:nvSpPr>
        <p:spPr>
          <a:xfrm>
            <a:off x="9011822" y="2082316"/>
            <a:ext cx="2094684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Online expense management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3" name="Freeform 1015">
            <a:extLst>
              <a:ext uri="{FF2B5EF4-FFF2-40B4-BE49-F238E27FC236}">
                <a16:creationId xmlns:a16="http://schemas.microsoft.com/office/drawing/2014/main" id="{2DFBB6BE-A3C1-C95A-4287-54102AC9E823}"/>
              </a:ext>
            </a:extLst>
          </p:cNvPr>
          <p:cNvSpPr>
            <a:spLocks noChangeAspect="1"/>
          </p:cNvSpPr>
          <p:nvPr/>
        </p:nvSpPr>
        <p:spPr bwMode="auto">
          <a:xfrm>
            <a:off x="9718298" y="1567792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37A97CCD-C015-E1E9-40B7-A97B59A03B2B}"/>
              </a:ext>
            </a:extLst>
          </p:cNvPr>
          <p:cNvSpPr/>
          <p:nvPr/>
        </p:nvSpPr>
        <p:spPr>
          <a:xfrm rot="10800000">
            <a:off x="9105893" y="2143761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87AEC-86F9-E8B2-C10B-A49DA1E431AE}"/>
              </a:ext>
            </a:extLst>
          </p:cNvPr>
          <p:cNvSpPr txBox="1"/>
          <p:nvPr/>
        </p:nvSpPr>
        <p:spPr>
          <a:xfrm>
            <a:off x="9135359" y="4351351"/>
            <a:ext cx="1914319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Expense management could be costing you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C2988-077F-715B-4765-2E7B0D4C1F34}"/>
              </a:ext>
            </a:extLst>
          </p:cNvPr>
          <p:cNvSpPr txBox="1"/>
          <p:nvPr/>
        </p:nvSpPr>
        <p:spPr>
          <a:xfrm>
            <a:off x="9161060" y="5097694"/>
            <a:ext cx="18929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valoem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ANNUAL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288951C-C3BA-1397-36A8-DA901F93F551}"/>
              </a:ext>
            </a:extLst>
          </p:cNvPr>
          <p:cNvSpPr txBox="1">
            <a:spLocks/>
          </p:cNvSpPr>
          <p:nvPr/>
        </p:nvSpPr>
        <p:spPr>
          <a:xfrm>
            <a:off x="6180613" y="1415415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10C12F1A-3D27-BB44-0AA3-8063AD7067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6410716"/>
              </p:ext>
            </p:extLst>
          </p:nvPr>
        </p:nvGraphicFramePr>
        <p:xfrm>
          <a:off x="695327" y="1392132"/>
          <a:ext cx="4958222" cy="4890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Grup 4">
            <a:extLst>
              <a:ext uri="{FF2B5EF4-FFF2-40B4-BE49-F238E27FC236}">
                <a16:creationId xmlns:a16="http://schemas.microsoft.com/office/drawing/2014/main" id="{F6FD01CC-B1CA-6E6B-6264-4C206BAD48F9}"/>
              </a:ext>
            </a:extLst>
          </p:cNvPr>
          <p:cNvGrpSpPr/>
          <p:nvPr/>
        </p:nvGrpSpPr>
        <p:grpSpPr>
          <a:xfrm>
            <a:off x="6180613" y="2038688"/>
            <a:ext cx="2644839" cy="529631"/>
            <a:chOff x="6172590" y="3329543"/>
            <a:chExt cx="2644839" cy="529631"/>
          </a:xfrm>
        </p:grpSpPr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845F7709-D004-D319-8344-A565E60C55CA}"/>
                </a:ext>
              </a:extLst>
            </p:cNvPr>
            <p:cNvSpPr txBox="1"/>
            <p:nvPr/>
          </p:nvSpPr>
          <p:spPr>
            <a:xfrm>
              <a:off x="6172590" y="3420983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F6911E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per3x</a:t>
              </a:r>
              <a:r>
                <a:rPr lang="tr-TR" sz="1400" b="1" i="0" dirty="0">
                  <a:solidFill>
                    <a:srgbClr val="F6911E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6911E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6790CC62-66B8-FFF1-D31E-1907C146D8B0}"/>
                </a:ext>
              </a:extLst>
            </p:cNvPr>
            <p:cNvSpPr txBox="1"/>
            <p:nvPr/>
          </p:nvSpPr>
          <p:spPr>
            <a:xfrm>
              <a:off x="6846728" y="3329543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Purchase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Order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approvals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8" name="Düz Bağlayıcı 7">
              <a:extLst>
                <a:ext uri="{FF2B5EF4-FFF2-40B4-BE49-F238E27FC236}">
                  <a16:creationId xmlns:a16="http://schemas.microsoft.com/office/drawing/2014/main" id="{7A592762-3298-FEB3-F729-5DB5F91C85DC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385917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up 8">
            <a:extLst>
              <a:ext uri="{FF2B5EF4-FFF2-40B4-BE49-F238E27FC236}">
                <a16:creationId xmlns:a16="http://schemas.microsoft.com/office/drawing/2014/main" id="{3BAA316B-603A-F9B6-615B-5399B2C4CF63}"/>
              </a:ext>
            </a:extLst>
          </p:cNvPr>
          <p:cNvGrpSpPr/>
          <p:nvPr/>
        </p:nvGrpSpPr>
        <p:grpSpPr>
          <a:xfrm>
            <a:off x="6180613" y="3883814"/>
            <a:ext cx="2644839" cy="697587"/>
            <a:chOff x="8817429" y="1840342"/>
            <a:chExt cx="2644839" cy="697587"/>
          </a:xfrm>
        </p:grpSpPr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13E7FD9A-35EC-E555-4DF5-08B0049F9F6D}"/>
                </a:ext>
              </a:extLst>
            </p:cNvPr>
            <p:cNvSpPr txBox="1"/>
            <p:nvPr/>
          </p:nvSpPr>
          <p:spPr>
            <a:xfrm>
              <a:off x="8817429" y="1982582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per6x</a:t>
              </a:r>
              <a:r>
                <a:rPr lang="tr-TR" sz="14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616173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" name="Metin kutusu 10">
              <a:extLst>
                <a:ext uri="{FF2B5EF4-FFF2-40B4-BE49-F238E27FC236}">
                  <a16:creationId xmlns:a16="http://schemas.microsoft.com/office/drawing/2014/main" id="{6CA06CED-FE75-4967-D0A1-C1C89359F233}"/>
                </a:ext>
              </a:extLst>
            </p:cNvPr>
            <p:cNvSpPr txBox="1"/>
            <p:nvPr/>
          </p:nvSpPr>
          <p:spPr>
            <a:xfrm>
              <a:off x="9491567" y="1840342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 of supplier and purchase invoices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2" name="Düz Bağlayıcı 11">
              <a:extLst>
                <a:ext uri="{FF2B5EF4-FFF2-40B4-BE49-F238E27FC236}">
                  <a16:creationId xmlns:a16="http://schemas.microsoft.com/office/drawing/2014/main" id="{B958F7CD-010C-C1DF-8A9D-47EA81947EF5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2537929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13059E1E-1A6E-2298-6CD0-B4E436CFA60E}"/>
              </a:ext>
            </a:extLst>
          </p:cNvPr>
          <p:cNvGrpSpPr/>
          <p:nvPr/>
        </p:nvGrpSpPr>
        <p:grpSpPr>
          <a:xfrm>
            <a:off x="6156772" y="2778497"/>
            <a:ext cx="2644839" cy="921514"/>
            <a:chOff x="8817429" y="3656286"/>
            <a:chExt cx="2644839" cy="921514"/>
          </a:xfrm>
        </p:grpSpPr>
        <p:sp>
          <p:nvSpPr>
            <p:cNvPr id="14" name="Metin kutusu 13">
              <a:extLst>
                <a:ext uri="{FF2B5EF4-FFF2-40B4-BE49-F238E27FC236}">
                  <a16:creationId xmlns:a16="http://schemas.microsoft.com/office/drawing/2014/main" id="{DAB3ADBA-809E-E5D2-DAE4-3B5093A639E7}"/>
                </a:ext>
              </a:extLst>
            </p:cNvPr>
            <p:cNvSpPr txBox="1"/>
            <p:nvPr/>
          </p:nvSpPr>
          <p:spPr>
            <a:xfrm>
              <a:off x="8817429" y="393060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per8x</a:t>
              </a:r>
              <a:r>
                <a:rPr lang="tr-TR" sz="14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CB41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6554B224-FE3E-D0C6-C720-D705CCE8629C}"/>
                </a:ext>
              </a:extLst>
            </p:cNvPr>
            <p:cNvSpPr txBox="1"/>
            <p:nvPr/>
          </p:nvSpPr>
          <p:spPr>
            <a:xfrm>
              <a:off x="9491567" y="3656286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Finance query management and dashboard reporting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6" name="Düz Bağlayıcı 15">
              <a:extLst>
                <a:ext uri="{FF2B5EF4-FFF2-40B4-BE49-F238E27FC236}">
                  <a16:creationId xmlns:a16="http://schemas.microsoft.com/office/drawing/2014/main" id="{9FA200D9-42C7-7ED5-42BE-A8C50F06FF75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457780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C357EAA5-BA85-80C1-8644-B7351D1047C6}"/>
              </a:ext>
            </a:extLst>
          </p:cNvPr>
          <p:cNvGrpSpPr/>
          <p:nvPr/>
        </p:nvGrpSpPr>
        <p:grpSpPr>
          <a:xfrm>
            <a:off x="8704815" y="2789899"/>
            <a:ext cx="2644839" cy="896633"/>
            <a:chOff x="8817429" y="4788821"/>
            <a:chExt cx="2644839" cy="896633"/>
          </a:xfrm>
        </p:grpSpPr>
        <p:sp>
          <p:nvSpPr>
            <p:cNvPr id="18" name="Metin kutusu 17">
              <a:extLst>
                <a:ext uri="{FF2B5EF4-FFF2-40B4-BE49-F238E27FC236}">
                  <a16:creationId xmlns:a16="http://schemas.microsoft.com/office/drawing/2014/main" id="{F5B56B55-628B-3DA3-96B2-535DE0111B67}"/>
                </a:ext>
              </a:extLst>
            </p:cNvPr>
            <p:cNvSpPr txBox="1"/>
            <p:nvPr/>
          </p:nvSpPr>
          <p:spPr>
            <a:xfrm>
              <a:off x="8817429" y="5002181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per9x</a:t>
              </a:r>
              <a:r>
                <a:rPr lang="tr-TR" sz="14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0404C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5A1931FD-3DE3-56DF-A0C7-6A857636496F}"/>
                </a:ext>
              </a:extLst>
            </p:cNvPr>
            <p:cNvSpPr txBox="1"/>
            <p:nvPr/>
          </p:nvSpPr>
          <p:spPr>
            <a:xfrm>
              <a:off x="9491567" y="4788821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Customer Invoicing &amp; Finance Workflow 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20" name="Düz Bağlayıcı 19">
              <a:extLst>
                <a:ext uri="{FF2B5EF4-FFF2-40B4-BE49-F238E27FC236}">
                  <a16:creationId xmlns:a16="http://schemas.microsoft.com/office/drawing/2014/main" id="{B2C9EFC7-5934-A281-9CA9-5BF4B2674D99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568545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up 20">
            <a:extLst>
              <a:ext uri="{FF2B5EF4-FFF2-40B4-BE49-F238E27FC236}">
                <a16:creationId xmlns:a16="http://schemas.microsoft.com/office/drawing/2014/main" id="{1266C996-788F-5C96-F910-3575BAC778D5}"/>
              </a:ext>
            </a:extLst>
          </p:cNvPr>
          <p:cNvGrpSpPr/>
          <p:nvPr/>
        </p:nvGrpSpPr>
        <p:grpSpPr>
          <a:xfrm>
            <a:off x="8704234" y="1975053"/>
            <a:ext cx="2644839" cy="588934"/>
            <a:chOff x="8817429" y="5816406"/>
            <a:chExt cx="2644839" cy="588934"/>
          </a:xfrm>
        </p:grpSpPr>
        <p:sp>
          <p:nvSpPr>
            <p:cNvPr id="23" name="Metin kutusu 22">
              <a:extLst>
                <a:ext uri="{FF2B5EF4-FFF2-40B4-BE49-F238E27FC236}">
                  <a16:creationId xmlns:a16="http://schemas.microsoft.com/office/drawing/2014/main" id="{C57D0BCD-8EDD-3CDE-5F46-23A0FFE57289}"/>
                </a:ext>
              </a:extLst>
            </p:cNvPr>
            <p:cNvSpPr txBox="1"/>
            <p:nvPr/>
          </p:nvSpPr>
          <p:spPr>
            <a:xfrm>
              <a:off x="8817429" y="593832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per10x</a:t>
              </a:r>
              <a:r>
                <a:rPr lang="tr-TR" sz="14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C9ADB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B8C03A7A-F3CF-92AC-3717-D2C88879BC72}"/>
                </a:ext>
              </a:extLst>
            </p:cNvPr>
            <p:cNvSpPr txBox="1"/>
            <p:nvPr/>
          </p:nvSpPr>
          <p:spPr>
            <a:xfrm>
              <a:off x="9491567" y="5816406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OnlIne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expense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25" name="Düz Bağlayıcı 24">
              <a:extLst>
                <a:ext uri="{FF2B5EF4-FFF2-40B4-BE49-F238E27FC236}">
                  <a16:creationId xmlns:a16="http://schemas.microsoft.com/office/drawing/2014/main" id="{2EAFED67-9D44-30CF-E508-F7CCAA9AFBBF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640534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ANNUAL COST OF DELAY: BREAKDOWN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3100BA16-489C-5EE0-8C9A-58A98BF20CCB}"/>
              </a:ext>
            </a:extLst>
          </p:cNvPr>
          <p:cNvGrpSpPr/>
          <p:nvPr/>
        </p:nvGrpSpPr>
        <p:grpSpPr>
          <a:xfrm>
            <a:off x="695326" y="1285118"/>
            <a:ext cx="2711169" cy="1400737"/>
            <a:chOff x="356496" y="683777"/>
            <a:chExt cx="3362632" cy="1483535"/>
          </a:xfrm>
        </p:grpSpPr>
        <p:sp>
          <p:nvSpPr>
            <p:cNvPr id="29" name="TextBox 41">
              <a:extLst>
                <a:ext uri="{FF2B5EF4-FFF2-40B4-BE49-F238E27FC236}">
                  <a16:creationId xmlns:a16="http://schemas.microsoft.com/office/drawing/2014/main" id="{B18128BA-91B0-AEC3-04DE-9D54A6B2195A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6911E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6911E"/>
                  </a:solidFill>
                  <a:latin typeface="Montserrat SemiBold" panose="00000700000000000000" pitchFamily="2" charset="0"/>
                </a:rPr>
                <a:t>ppoaval</a:t>
              </a:r>
              <a:endParaRPr lang="en-US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30" name="Metin kutusu 29">
              <a:extLst>
                <a:ext uri="{FF2B5EF4-FFF2-40B4-BE49-F238E27FC236}">
                  <a16:creationId xmlns:a16="http://schemas.microsoft.com/office/drawing/2014/main" id="{F63C5711-23C8-22FD-7F54-461CBD27C0EA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Purchase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Order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approvals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31" name="Metin kutusu 30">
              <a:extLst>
                <a:ext uri="{FF2B5EF4-FFF2-40B4-BE49-F238E27FC236}">
                  <a16:creationId xmlns:a16="http://schemas.microsoft.com/office/drawing/2014/main" id="{BCA43F5B-38DC-0004-C628-1450075333D2}"/>
                </a:ext>
              </a:extLst>
            </p:cNvPr>
            <p:cNvSpPr txBox="1"/>
            <p:nvPr/>
          </p:nvSpPr>
          <p:spPr>
            <a:xfrm>
              <a:off x="356496" y="1450180"/>
              <a:ext cx="3261775" cy="7171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Create efficient processes for successful and effective contract set up. Increase the transparency of processes while reducing administrative time and effort.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4" name="Grup 63">
            <a:extLst>
              <a:ext uri="{FF2B5EF4-FFF2-40B4-BE49-F238E27FC236}">
                <a16:creationId xmlns:a16="http://schemas.microsoft.com/office/drawing/2014/main" id="{6AF20278-DABA-0C7C-4D0E-4147D3D7E6B8}"/>
              </a:ext>
            </a:extLst>
          </p:cNvPr>
          <p:cNvGrpSpPr/>
          <p:nvPr/>
        </p:nvGrpSpPr>
        <p:grpSpPr>
          <a:xfrm>
            <a:off x="3299663" y="1293548"/>
            <a:ext cx="2711169" cy="1830692"/>
            <a:chOff x="356496" y="683777"/>
            <a:chExt cx="3362632" cy="1938903"/>
          </a:xfrm>
        </p:grpSpPr>
        <p:sp>
          <p:nvSpPr>
            <p:cNvPr id="65" name="TextBox 41">
              <a:extLst>
                <a:ext uri="{FF2B5EF4-FFF2-40B4-BE49-F238E27FC236}">
                  <a16:creationId xmlns:a16="http://schemas.microsoft.com/office/drawing/2014/main" id="{B2556D3A-AC3B-8D09-5713-97DC59AB5654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CB415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CB41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CB415"/>
                  </a:solidFill>
                  <a:latin typeface="Montserrat SemiBold" panose="00000700000000000000" pitchFamily="2" charset="0"/>
                </a:rPr>
                <a:t>pfqmrval</a:t>
              </a:r>
              <a:endParaRPr lang="en-US" b="1" dirty="0">
                <a:solidFill>
                  <a:srgbClr val="FCB415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6" name="Metin kutusu 65">
              <a:extLst>
                <a:ext uri="{FF2B5EF4-FFF2-40B4-BE49-F238E27FC236}">
                  <a16:creationId xmlns:a16="http://schemas.microsoft.com/office/drawing/2014/main" id="{B8F406CF-5F18-AF63-2970-CA01A48E7788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7" name="Metin kutusu 66">
              <a:extLst>
                <a:ext uri="{FF2B5EF4-FFF2-40B4-BE49-F238E27FC236}">
                  <a16:creationId xmlns:a16="http://schemas.microsoft.com/office/drawing/2014/main" id="{6416CA2F-9B70-6498-5803-6C65B8E1BBEF}"/>
                </a:ext>
              </a:extLst>
            </p:cNvPr>
            <p:cNvSpPr txBox="1"/>
            <p:nvPr/>
          </p:nvSpPr>
          <p:spPr>
            <a:xfrm>
              <a:off x="356496" y="1441042"/>
              <a:ext cx="3261775" cy="1181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Make due diligence and compliance reviews a seamless part of your procurement process. Get dynamic compliance profiles for each supplier, automated reviews and approvals prompts, and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standardised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supplier data for thorough compliance management.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8" name="Grup 67">
            <a:extLst>
              <a:ext uri="{FF2B5EF4-FFF2-40B4-BE49-F238E27FC236}">
                <a16:creationId xmlns:a16="http://schemas.microsoft.com/office/drawing/2014/main" id="{6C29EE48-DA87-A63C-4F74-04D310B2BF79}"/>
              </a:ext>
            </a:extLst>
          </p:cNvPr>
          <p:cNvGrpSpPr/>
          <p:nvPr/>
        </p:nvGrpSpPr>
        <p:grpSpPr>
          <a:xfrm>
            <a:off x="5954096" y="1293548"/>
            <a:ext cx="2817024" cy="1528809"/>
            <a:chOff x="356496" y="683777"/>
            <a:chExt cx="3362632" cy="1619177"/>
          </a:xfrm>
        </p:grpSpPr>
        <p:sp>
          <p:nvSpPr>
            <p:cNvPr id="69" name="TextBox 41">
              <a:extLst>
                <a:ext uri="{FF2B5EF4-FFF2-40B4-BE49-F238E27FC236}">
                  <a16:creationId xmlns:a16="http://schemas.microsoft.com/office/drawing/2014/main" id="{DD2A6AC1-1163-D2DC-2067-F28700102A24}"/>
                </a:ext>
              </a:extLst>
            </p:cNvPr>
            <p:cNvSpPr txBox="1"/>
            <p:nvPr/>
          </p:nvSpPr>
          <p:spPr>
            <a:xfrm>
              <a:off x="356496" y="683777"/>
              <a:ext cx="2612845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616173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616173"/>
                  </a:solidFill>
                  <a:latin typeface="Montserrat SemiBold" panose="00000700000000000000" pitchFamily="2" charset="0"/>
                </a:rPr>
                <a:t>pmspival</a:t>
              </a:r>
              <a:endParaRPr lang="en-US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70" name="Metin kutusu 69">
              <a:extLst>
                <a:ext uri="{FF2B5EF4-FFF2-40B4-BE49-F238E27FC236}">
                  <a16:creationId xmlns:a16="http://schemas.microsoft.com/office/drawing/2014/main" id="{F0AE9D7C-E0F8-09B9-3C5B-4E08B6D30B7F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71" name="Metin kutusu 70">
              <a:extLst>
                <a:ext uri="{FF2B5EF4-FFF2-40B4-BE49-F238E27FC236}">
                  <a16:creationId xmlns:a16="http://schemas.microsoft.com/office/drawing/2014/main" id="{4EDEA638-80B5-79AD-5A5B-11A315EA89EE}"/>
                </a:ext>
              </a:extLst>
            </p:cNvPr>
            <p:cNvSpPr txBox="1"/>
            <p:nvPr/>
          </p:nvSpPr>
          <p:spPr>
            <a:xfrm>
              <a:off x="356496" y="1430987"/>
              <a:ext cx="3261775" cy="871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Automate activity, streamline approval and management flow, and capture rich data with our industry-leading, user-friendly contract lifecycle management software. Suitable for all contracts, basic or complex.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72" name="Grup 71">
            <a:extLst>
              <a:ext uri="{FF2B5EF4-FFF2-40B4-BE49-F238E27FC236}">
                <a16:creationId xmlns:a16="http://schemas.microsoft.com/office/drawing/2014/main" id="{90CC9B32-ED7C-1A31-BF9F-5BC19879F919}"/>
              </a:ext>
            </a:extLst>
          </p:cNvPr>
          <p:cNvGrpSpPr/>
          <p:nvPr/>
        </p:nvGrpSpPr>
        <p:grpSpPr>
          <a:xfrm>
            <a:off x="8686628" y="1285102"/>
            <a:ext cx="2711169" cy="1427905"/>
            <a:chOff x="356496" y="651180"/>
            <a:chExt cx="3362632" cy="1512307"/>
          </a:xfrm>
        </p:grpSpPr>
        <p:sp>
          <p:nvSpPr>
            <p:cNvPr id="73" name="TextBox 41">
              <a:extLst>
                <a:ext uri="{FF2B5EF4-FFF2-40B4-BE49-F238E27FC236}">
                  <a16:creationId xmlns:a16="http://schemas.microsoft.com/office/drawing/2014/main" id="{6C4F3DFF-E575-324A-ABA6-99E29C2F7641}"/>
                </a:ext>
              </a:extLst>
            </p:cNvPr>
            <p:cNvSpPr txBox="1"/>
            <p:nvPr/>
          </p:nvSpPr>
          <p:spPr>
            <a:xfrm>
              <a:off x="356496" y="651180"/>
              <a:ext cx="2612847" cy="423761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2000" b="1" i="0" dirty="0">
                  <a:solidFill>
                    <a:srgbClr val="40404C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2000" b="1" i="0" dirty="0">
                  <a:solidFill>
                    <a:srgbClr val="40404C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2000" b="1" dirty="0" err="1">
                  <a:solidFill>
                    <a:srgbClr val="40404C"/>
                  </a:solidFill>
                  <a:latin typeface="Montserrat SemiBold" panose="00000700000000000000" pitchFamily="2" charset="0"/>
                </a:rPr>
                <a:t>pcifwval</a:t>
              </a:r>
              <a:endParaRPr lang="en-US" sz="2000" b="1" dirty="0">
                <a:solidFill>
                  <a:srgbClr val="40404C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75" name="Metin kutusu 74">
              <a:extLst>
                <a:ext uri="{FF2B5EF4-FFF2-40B4-BE49-F238E27FC236}">
                  <a16:creationId xmlns:a16="http://schemas.microsoft.com/office/drawing/2014/main" id="{41B35B15-A01D-1C4A-63D0-14095B527671}"/>
                </a:ext>
              </a:extLst>
            </p:cNvPr>
            <p:cNvSpPr txBox="1"/>
            <p:nvPr/>
          </p:nvSpPr>
          <p:spPr>
            <a:xfrm>
              <a:off x="356496" y="1035613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Customer Invoicing &amp; Finance Workflow 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76" name="Metin kutusu 75">
              <a:extLst>
                <a:ext uri="{FF2B5EF4-FFF2-40B4-BE49-F238E27FC236}">
                  <a16:creationId xmlns:a16="http://schemas.microsoft.com/office/drawing/2014/main" id="{17BE00A9-34B5-BAF4-5A6F-78FB541CDCF4}"/>
                </a:ext>
              </a:extLst>
            </p:cNvPr>
            <p:cNvSpPr txBox="1"/>
            <p:nvPr/>
          </p:nvSpPr>
          <p:spPr>
            <a:xfrm>
              <a:off x="356496" y="1446356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Mitigate third-party risk, keep data safe, and consistently monitor health using powerful insights to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your supplier partnerships.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77" name="Grup 76">
            <a:extLst>
              <a:ext uri="{FF2B5EF4-FFF2-40B4-BE49-F238E27FC236}">
                <a16:creationId xmlns:a16="http://schemas.microsoft.com/office/drawing/2014/main" id="{CF31A619-F2DF-983D-0410-69B3B7F3F196}"/>
              </a:ext>
            </a:extLst>
          </p:cNvPr>
          <p:cNvGrpSpPr/>
          <p:nvPr/>
        </p:nvGrpSpPr>
        <p:grpSpPr>
          <a:xfrm>
            <a:off x="635504" y="3418471"/>
            <a:ext cx="2711169" cy="1429955"/>
            <a:chOff x="356496" y="683777"/>
            <a:chExt cx="3362632" cy="1514480"/>
          </a:xfrm>
        </p:grpSpPr>
        <p:sp>
          <p:nvSpPr>
            <p:cNvPr id="78" name="TextBox 41">
              <a:extLst>
                <a:ext uri="{FF2B5EF4-FFF2-40B4-BE49-F238E27FC236}">
                  <a16:creationId xmlns:a16="http://schemas.microsoft.com/office/drawing/2014/main" id="{896DB71E-4363-2626-6923-8B684361670D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4C9ADB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4C9ADB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4C9ADB"/>
                  </a:solidFill>
                  <a:latin typeface="Montserrat SemiBold" panose="00000700000000000000" pitchFamily="2" charset="0"/>
                </a:rPr>
                <a:t>poemval</a:t>
              </a:r>
              <a:endParaRPr lang="en-US" b="1" dirty="0">
                <a:solidFill>
                  <a:srgbClr val="4C9ADB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79" name="Metin kutusu 78">
              <a:extLst>
                <a:ext uri="{FF2B5EF4-FFF2-40B4-BE49-F238E27FC236}">
                  <a16:creationId xmlns:a16="http://schemas.microsoft.com/office/drawing/2014/main" id="{9C81E55A-506F-B1F0-0BFE-0479F3350C0C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Onl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expense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0" name="Metin kutusu 79">
              <a:extLst>
                <a:ext uri="{FF2B5EF4-FFF2-40B4-BE49-F238E27FC236}">
                  <a16:creationId xmlns:a16="http://schemas.microsoft.com/office/drawing/2014/main" id="{7FF502A0-8441-256D-BF43-112697F485FB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871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contract negotiation outcomes by leveraging data-driven insights and strategic planning. Achieve better terms and reduced risks with comprehensive analysis.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6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1004079" y="5275906"/>
            <a:ext cx="9624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 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FC2ADAF580B8A648AEA7FF4A5F3D65E6" ma:contentTypeVersion="11" ma:contentTypeDescription="Yeni belge oluşturun." ma:contentTypeScope="" ma:versionID="56f870f08e2d08b2b10344f12fd261be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699557ddf8cd53ad766f89e119cd6fad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Resim Etiketleri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40976E10-D540-4F0D-B7ED-DE660C40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2212</TotalTime>
  <Words>555</Words>
  <Application>Microsoft Office PowerPoint</Application>
  <PresentationFormat>Geniş ekran</PresentationFormat>
  <Paragraphs>126</Paragraphs>
  <Slides>6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4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valclient: Value Business Case</vt:lpstr>
      <vt:lpstr>DOING NOTHING IS NOT AN OPTION</vt:lpstr>
      <vt:lpstr>DOING NOTHING IS NOT AN OPTION</vt:lpstr>
      <vt:lpstr>ANNUAL COST OF DELAY</vt:lpstr>
      <vt:lpstr>ANNUAL COST OF DELAY: BREAKDOWN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11</cp:revision>
  <dcterms:created xsi:type="dcterms:W3CDTF">2024-07-05T15:05:35Z</dcterms:created>
  <dcterms:modified xsi:type="dcterms:W3CDTF">2024-10-01T13:28:07Z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