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6"/>
  </p:notesMasterIdLst>
  <p:handoutMasterIdLst>
    <p:handoutMasterId r:id="rId17"/>
  </p:handoutMasterIdLst>
  <p:sldIdLst>
    <p:sldId id="289" r:id="rId7"/>
    <p:sldId id="457" r:id="rId8"/>
    <p:sldId id="458" r:id="rId9"/>
    <p:sldId id="463" r:id="rId10"/>
    <p:sldId id="465" r:id="rId11"/>
    <p:sldId id="466" r:id="rId12"/>
    <p:sldId id="449" r:id="rId13"/>
    <p:sldId id="461" r:id="rId14"/>
    <p:sldId id="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40404C"/>
    <a:srgbClr val="2D4FB2"/>
    <a:srgbClr val="FCB415"/>
    <a:srgbClr val="1078CF"/>
    <a:srgbClr val="616173"/>
    <a:srgbClr val="F37721"/>
    <a:srgbClr val="F6911E"/>
    <a:srgbClr val="F15D2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09/10/2024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484189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328-38B7-3594-7FBB-BE55921788B1}"/>
              </a:ext>
            </a:extLst>
          </p:cNvPr>
          <p:cNvSpPr>
            <a:spLocks noGrp="1"/>
          </p:cNvSpPr>
          <p:nvPr>
            <p:ph type="ctrTitle"/>
          </p:nvPr>
        </p:nvSpPr>
        <p:spPr/>
        <p:txBody>
          <a:bodyPr/>
          <a:lstStyle/>
          <a:p>
            <a:r>
              <a:rPr lang="tr-TR" dirty="0" err="1">
                <a:latin typeface="Montserrat SemiBold"/>
              </a:rPr>
              <a:t>valclient</a:t>
            </a:r>
            <a:r>
              <a:rPr lang="en-US" dirty="0">
                <a:latin typeface="Montserrat SemiBold"/>
              </a:rPr>
              <a:t> Value Business Case</a:t>
            </a:r>
          </a:p>
        </p:txBody>
      </p:sp>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sp>
        <p:nvSpPr>
          <p:cNvPr id="4" name="Subtitle 3">
            <a:extLst>
              <a:ext uri="{FF2B5EF4-FFF2-40B4-BE49-F238E27FC236}">
                <a16:creationId xmlns:a16="http://schemas.microsoft.com/office/drawing/2014/main" id="{04B16102-7F03-D98C-5599-59D403A4A6A5}"/>
              </a:ext>
            </a:extLst>
          </p:cNvPr>
          <p:cNvSpPr>
            <a:spLocks noGrp="1"/>
          </p:cNvSpPr>
          <p:nvPr>
            <p:ph type="subTitle" idx="1"/>
          </p:nvPr>
        </p:nvSpPr>
        <p:spPr/>
        <p:txBody>
          <a:bodyPr/>
          <a:lstStyle/>
          <a:p>
            <a:r>
              <a:rPr lang="en-US" dirty="0"/>
              <a:t>Financials</a:t>
            </a:r>
          </a:p>
        </p:txBody>
      </p:sp>
      <p:sp>
        <p:nvSpPr>
          <p:cNvPr id="5" name="Text Placeholder 4">
            <a:extLst>
              <a:ext uri="{FF2B5EF4-FFF2-40B4-BE49-F238E27FC236}">
                <a16:creationId xmlns:a16="http://schemas.microsoft.com/office/drawing/2014/main" id="{4BAC2211-2BF5-0F3E-134E-6D7CA1E5AA57}"/>
              </a:ext>
            </a:extLst>
          </p:cNvPr>
          <p:cNvSpPr>
            <a:spLocks noGrp="1"/>
          </p:cNvSpPr>
          <p:nvPr>
            <p:ph type="body" sz="quarter" idx="13"/>
          </p:nvPr>
        </p:nvSpPr>
        <p:spPr/>
        <p:txBody>
          <a:bodyPr/>
          <a:lstStyle/>
          <a:p>
            <a:r>
              <a:rPr lang="en-US" dirty="0"/>
              <a:t>Presented by OneAdvanced</a:t>
            </a:r>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8088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552929"/>
            <a:ext cx="1918801" cy="3992216"/>
            <a:chOff x="2757246"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8697"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556836"/>
            <a:ext cx="1918801" cy="3991330"/>
            <a:chOff x="4871238"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689"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552929"/>
            <a:ext cx="1921713" cy="4093944"/>
            <a:chOff x="640932" y="1552929"/>
            <a:chExt cx="1921713" cy="4093944"/>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296"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26" name="Group 25">
            <a:extLst>
              <a:ext uri="{FF2B5EF4-FFF2-40B4-BE49-F238E27FC236}">
                <a16:creationId xmlns:a16="http://schemas.microsoft.com/office/drawing/2014/main" id="{2F0A8551-1260-BA00-CEB9-2F1DFA3AC89D}"/>
              </a:ext>
            </a:extLst>
          </p:cNvPr>
          <p:cNvGrpSpPr/>
          <p:nvPr/>
        </p:nvGrpSpPr>
        <p:grpSpPr>
          <a:xfrm>
            <a:off x="7031443" y="1582040"/>
            <a:ext cx="1921948" cy="3969254"/>
            <a:chOff x="6973253" y="1582040"/>
            <a:chExt cx="1921948" cy="3969254"/>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78"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567792"/>
            <a:ext cx="2094684" cy="3985399"/>
            <a:chOff x="9097010" y="1567792"/>
            <a:chExt cx="2094684" cy="398539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96403"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 name="TextBox 19">
            <a:extLst>
              <a:ext uri="{FF2B5EF4-FFF2-40B4-BE49-F238E27FC236}">
                <a16:creationId xmlns:a16="http://schemas.microsoft.com/office/drawing/2014/main" id="{CB38C44D-4237-7DFE-5E09-ABE52345E77F}"/>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150366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552929"/>
            <a:ext cx="1918801" cy="3992216"/>
            <a:chOff x="2756504"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795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56836"/>
            <a:ext cx="1918801" cy="3991330"/>
            <a:chOff x="4870882"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33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552929"/>
            <a:ext cx="1918800" cy="3992216"/>
            <a:chOff x="644200" y="1552929"/>
            <a:chExt cx="1918800" cy="3992216"/>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651"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18" name="Group 17">
            <a:extLst>
              <a:ext uri="{FF2B5EF4-FFF2-40B4-BE49-F238E27FC236}">
                <a16:creationId xmlns:a16="http://schemas.microsoft.com/office/drawing/2014/main" id="{19ED103D-2B59-253D-574C-3CF94ADF0C56}"/>
              </a:ext>
            </a:extLst>
          </p:cNvPr>
          <p:cNvGrpSpPr/>
          <p:nvPr/>
        </p:nvGrpSpPr>
        <p:grpSpPr>
          <a:xfrm>
            <a:off x="7043253" y="1573727"/>
            <a:ext cx="1921948" cy="3981503"/>
            <a:chOff x="6973186" y="1582040"/>
            <a:chExt cx="1921948" cy="3981503"/>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11"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559479"/>
            <a:ext cx="2094684" cy="3981503"/>
            <a:chOff x="9011822" y="1567792"/>
            <a:chExt cx="2094684" cy="398150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11215"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Tree>
    <p:extLst>
      <p:ext uri="{BB962C8B-B14F-4D97-AF65-F5344CB8AC3E}">
        <p14:creationId xmlns:p14="http://schemas.microsoft.com/office/powerpoint/2010/main" val="6539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TOTAL COST OF DELAY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3" name="Text Placeholder 3">
            <a:extLst>
              <a:ext uri="{FF2B5EF4-FFF2-40B4-BE49-F238E27FC236}">
                <a16:creationId xmlns:a16="http://schemas.microsoft.com/office/drawing/2014/main" id="{AA587991-B968-87C5-E911-A82B2A2883D5}"/>
              </a:ext>
            </a:extLst>
          </p:cNvPr>
          <p:cNvSpPr txBox="1">
            <a:spLocks/>
          </p:cNvSpPr>
          <p:nvPr/>
        </p:nvSpPr>
        <p:spPr>
          <a:xfrm>
            <a:off x="6180613" y="1036350"/>
            <a:ext cx="4638088" cy="289847"/>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Font typeface="Arial" panose="020B0604020202020204" pitchFamily="34" charset="0"/>
              <a:buNone/>
            </a:pPr>
            <a:r>
              <a:rPr lang="en-GB" dirty="0">
                <a:latin typeface="Open Sans"/>
                <a:ea typeface="Open Sans"/>
                <a:cs typeface="Open Sans"/>
              </a:rPr>
              <a:t>PAIN POINTS</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pSp>
        <p:nvGrpSpPr>
          <p:cNvPr id="6" name="Grup 5">
            <a:extLst>
              <a:ext uri="{FF2B5EF4-FFF2-40B4-BE49-F238E27FC236}">
                <a16:creationId xmlns:a16="http://schemas.microsoft.com/office/drawing/2014/main" id="{8D4348BB-F96D-5635-CB00-3C861C330F48}"/>
              </a:ext>
            </a:extLst>
          </p:cNvPr>
          <p:cNvGrpSpPr/>
          <p:nvPr/>
        </p:nvGrpSpPr>
        <p:grpSpPr>
          <a:xfrm>
            <a:off x="8821682" y="5463229"/>
            <a:ext cx="2644839" cy="417662"/>
            <a:chOff x="6172590" y="1840342"/>
            <a:chExt cx="2644839" cy="417662"/>
          </a:xfrm>
        </p:grpSpPr>
        <p:sp>
          <p:nvSpPr>
            <p:cNvPr id="7" name="Metin kutusu 6">
              <a:extLst>
                <a:ext uri="{FF2B5EF4-FFF2-40B4-BE49-F238E27FC236}">
                  <a16:creationId xmlns:a16="http://schemas.microsoft.com/office/drawing/2014/main" id="{430EFD69-CEE9-E9D9-71E0-1615D0723927}"/>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10" name="Metin kutusu 9">
              <a:extLst>
                <a:ext uri="{FF2B5EF4-FFF2-40B4-BE49-F238E27FC236}">
                  <a16:creationId xmlns:a16="http://schemas.microsoft.com/office/drawing/2014/main" id="{46522F1D-EAED-03B8-D2A2-C4A737BA8E96}"/>
                </a:ext>
              </a:extLst>
            </p:cNvPr>
            <p:cNvSpPr txBox="1"/>
            <p:nvPr/>
          </p:nvSpPr>
          <p:spPr>
            <a:xfrm>
              <a:off x="6846728" y="1870822"/>
              <a:ext cx="1970701" cy="276999"/>
            </a:xfrm>
            <a:prstGeom prst="rect">
              <a:avLst/>
            </a:prstGeom>
            <a:noFill/>
          </p:spPr>
          <p:txBody>
            <a:bodyPr wrap="square">
              <a:spAutoFit/>
            </a:bodyPr>
            <a:lstStyle/>
            <a:p>
              <a:r>
                <a:rPr lang="tr-TR" sz="1200" b="0" i="0" cap="all" dirty="0">
                  <a:solidFill>
                    <a:srgbClr val="25252C"/>
                  </a:solidFill>
                  <a:effectLst/>
                  <a:highlight>
                    <a:srgbClr val="FFFFFF"/>
                  </a:highlight>
                  <a:latin typeface="+mj-lt"/>
                </a:rPr>
                <a:t>IT </a:t>
              </a:r>
              <a:r>
                <a:rPr lang="tr-TR" sz="1200" b="0" i="0" cap="all" dirty="0" err="1">
                  <a:solidFill>
                    <a:srgbClr val="25252C"/>
                  </a:solidFill>
                  <a:effectLst/>
                  <a:highlight>
                    <a:srgbClr val="FFFFFF"/>
                  </a:highlight>
                  <a:latin typeface="+mj-lt"/>
                </a:rPr>
                <a:t>fInance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systems</a:t>
              </a:r>
              <a:endParaRPr lang="tr-TR" sz="1200" dirty="0">
                <a:latin typeface="+mj-lt"/>
              </a:endParaRPr>
            </a:p>
          </p:txBody>
        </p:sp>
        <p:cxnSp>
          <p:nvCxnSpPr>
            <p:cNvPr id="14" name="Düz Bağlayıcı 13">
              <a:extLst>
                <a:ext uri="{FF2B5EF4-FFF2-40B4-BE49-F238E27FC236}">
                  <a16:creationId xmlns:a16="http://schemas.microsoft.com/office/drawing/2014/main" id="{3B8F86E5-511F-1BC5-9156-20EA2EE75EB8}"/>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 7">
            <a:extLst>
              <a:ext uri="{FF2B5EF4-FFF2-40B4-BE49-F238E27FC236}">
                <a16:creationId xmlns:a16="http://schemas.microsoft.com/office/drawing/2014/main" id="{0C803E05-53C2-12CE-F497-0354F05F2166}"/>
              </a:ext>
            </a:extLst>
          </p:cNvPr>
          <p:cNvGrpSpPr/>
          <p:nvPr/>
        </p:nvGrpSpPr>
        <p:grpSpPr>
          <a:xfrm>
            <a:off x="6172590" y="1994549"/>
            <a:ext cx="2644839" cy="538965"/>
            <a:chOff x="6172590" y="2470186"/>
            <a:chExt cx="2644839" cy="538965"/>
          </a:xfrm>
        </p:grpSpPr>
        <p:sp>
          <p:nvSpPr>
            <p:cNvPr id="80" name="Metin kutusu 79">
              <a:extLst>
                <a:ext uri="{FF2B5EF4-FFF2-40B4-BE49-F238E27FC236}">
                  <a16:creationId xmlns:a16="http://schemas.microsoft.com/office/drawing/2014/main" id="{68CDE79D-95BF-0EB6-60D9-AF04B6549CB3}"/>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81" name="Metin kutusu 80">
              <a:extLst>
                <a:ext uri="{FF2B5EF4-FFF2-40B4-BE49-F238E27FC236}">
                  <a16:creationId xmlns:a16="http://schemas.microsoft.com/office/drawing/2014/main" id="{B02C7387-F34D-6E3D-47CB-850336305775}"/>
                </a:ext>
              </a:extLst>
            </p:cNvPr>
            <p:cNvSpPr txBox="1"/>
            <p:nvPr/>
          </p:nvSpPr>
          <p:spPr>
            <a:xfrm>
              <a:off x="6846728" y="247018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RaIsIng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Orders</a:t>
              </a:r>
              <a:endParaRPr lang="tr-TR" sz="1200" dirty="0">
                <a:latin typeface="+mj-lt"/>
              </a:endParaRPr>
            </a:p>
          </p:txBody>
        </p:sp>
        <p:cxnSp>
          <p:nvCxnSpPr>
            <p:cNvPr id="82" name="Düz Bağlayıcı 81">
              <a:extLst>
                <a:ext uri="{FF2B5EF4-FFF2-40B4-BE49-F238E27FC236}">
                  <a16:creationId xmlns:a16="http://schemas.microsoft.com/office/drawing/2014/main" id="{F867A425-2630-F877-4DD8-31BFC2A9B67F}"/>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up 8">
            <a:extLst>
              <a:ext uri="{FF2B5EF4-FFF2-40B4-BE49-F238E27FC236}">
                <a16:creationId xmlns:a16="http://schemas.microsoft.com/office/drawing/2014/main" id="{496E04BD-90D6-CA08-FD18-862E4800796B}"/>
              </a:ext>
            </a:extLst>
          </p:cNvPr>
          <p:cNvGrpSpPr/>
          <p:nvPr/>
        </p:nvGrpSpPr>
        <p:grpSpPr>
          <a:xfrm>
            <a:off x="8813352" y="2007131"/>
            <a:ext cx="2644839" cy="529631"/>
            <a:chOff x="6172590" y="3329543"/>
            <a:chExt cx="2644839" cy="529631"/>
          </a:xfrm>
        </p:grpSpPr>
        <p:sp>
          <p:nvSpPr>
            <p:cNvPr id="84" name="Metin kutusu 83">
              <a:extLst>
                <a:ext uri="{FF2B5EF4-FFF2-40B4-BE49-F238E27FC236}">
                  <a16:creationId xmlns:a16="http://schemas.microsoft.com/office/drawing/2014/main" id="{278DB918-1A97-DC06-4F94-A617F35652C6}"/>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85" name="Metin kutusu 84">
              <a:extLst>
                <a:ext uri="{FF2B5EF4-FFF2-40B4-BE49-F238E27FC236}">
                  <a16:creationId xmlns:a16="http://schemas.microsoft.com/office/drawing/2014/main" id="{9DF16FC7-4A23-94C8-A50C-134D96320123}"/>
                </a:ext>
              </a:extLst>
            </p:cNvPr>
            <p:cNvSpPr txBox="1"/>
            <p:nvPr/>
          </p:nvSpPr>
          <p:spPr>
            <a:xfrm>
              <a:off x="6846728" y="3329543"/>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approvals</a:t>
              </a:r>
              <a:endParaRPr lang="tr-TR" sz="1200" dirty="0">
                <a:latin typeface="+mj-lt"/>
              </a:endParaRPr>
            </a:p>
          </p:txBody>
        </p:sp>
        <p:cxnSp>
          <p:nvCxnSpPr>
            <p:cNvPr id="86" name="Düz Bağlayıcı 85">
              <a:extLst>
                <a:ext uri="{FF2B5EF4-FFF2-40B4-BE49-F238E27FC236}">
                  <a16:creationId xmlns:a16="http://schemas.microsoft.com/office/drawing/2014/main" id="{5C05B148-EA34-BD35-D0F3-71C8B9F4F205}"/>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up 10">
            <a:extLst>
              <a:ext uri="{FF2B5EF4-FFF2-40B4-BE49-F238E27FC236}">
                <a16:creationId xmlns:a16="http://schemas.microsoft.com/office/drawing/2014/main" id="{B95D10E0-88BF-5D21-4657-0A35465732AF}"/>
              </a:ext>
            </a:extLst>
          </p:cNvPr>
          <p:cNvGrpSpPr/>
          <p:nvPr/>
        </p:nvGrpSpPr>
        <p:grpSpPr>
          <a:xfrm>
            <a:off x="6176843" y="5463229"/>
            <a:ext cx="2644839" cy="734900"/>
            <a:chOff x="6180613" y="4056396"/>
            <a:chExt cx="2644839" cy="734900"/>
          </a:xfrm>
        </p:grpSpPr>
        <p:sp>
          <p:nvSpPr>
            <p:cNvPr id="88" name="Metin kutusu 87">
              <a:extLst>
                <a:ext uri="{FF2B5EF4-FFF2-40B4-BE49-F238E27FC236}">
                  <a16:creationId xmlns:a16="http://schemas.microsoft.com/office/drawing/2014/main" id="{653BBD85-B2E2-226C-949E-3DC7E109DC41}"/>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89" name="Metin kutusu 88">
              <a:extLst>
                <a:ext uri="{FF2B5EF4-FFF2-40B4-BE49-F238E27FC236}">
                  <a16:creationId xmlns:a16="http://schemas.microsoft.com/office/drawing/2014/main" id="{859A4E2B-C213-824B-34CE-8F02C1237BEC}"/>
                </a:ext>
              </a:extLst>
            </p:cNvPr>
            <p:cNvSpPr txBox="1"/>
            <p:nvPr/>
          </p:nvSpPr>
          <p:spPr>
            <a:xfrm>
              <a:off x="6854751" y="4056396"/>
              <a:ext cx="1970701" cy="646331"/>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Debt</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collectIon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admInIstratIon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dirty="0">
                <a:latin typeface="+mj-lt"/>
              </a:endParaRPr>
            </a:p>
          </p:txBody>
        </p:sp>
        <p:cxnSp>
          <p:nvCxnSpPr>
            <p:cNvPr id="90" name="Düz Bağlayıcı 89">
              <a:extLst>
                <a:ext uri="{FF2B5EF4-FFF2-40B4-BE49-F238E27FC236}">
                  <a16:creationId xmlns:a16="http://schemas.microsoft.com/office/drawing/2014/main" id="{736BD238-3225-F4E7-5477-79A5C3B32112}"/>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up 11">
            <a:extLst>
              <a:ext uri="{FF2B5EF4-FFF2-40B4-BE49-F238E27FC236}">
                <a16:creationId xmlns:a16="http://schemas.microsoft.com/office/drawing/2014/main" id="{20AC2C88-CC4F-B11A-EB34-E04D7FA22B0F}"/>
              </a:ext>
            </a:extLst>
          </p:cNvPr>
          <p:cNvGrpSpPr/>
          <p:nvPr/>
        </p:nvGrpSpPr>
        <p:grpSpPr>
          <a:xfrm>
            <a:off x="6168513" y="4696932"/>
            <a:ext cx="2644839" cy="557625"/>
            <a:chOff x="6172590" y="4943043"/>
            <a:chExt cx="2644839" cy="557625"/>
          </a:xfrm>
        </p:grpSpPr>
        <p:sp>
          <p:nvSpPr>
            <p:cNvPr id="92" name="Metin kutusu 91">
              <a:extLst>
                <a:ext uri="{FF2B5EF4-FFF2-40B4-BE49-F238E27FC236}">
                  <a16:creationId xmlns:a16="http://schemas.microsoft.com/office/drawing/2014/main" id="{558F4771-8C04-217B-32FF-6C357ED3235A}"/>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93" name="Metin kutusu 92">
              <a:extLst>
                <a:ext uri="{FF2B5EF4-FFF2-40B4-BE49-F238E27FC236}">
                  <a16:creationId xmlns:a16="http://schemas.microsoft.com/office/drawing/2014/main" id="{CE555165-C8F9-95E8-F188-CF8507B7FBD1}"/>
                </a:ext>
              </a:extLst>
            </p:cNvPr>
            <p:cNvSpPr txBox="1"/>
            <p:nvPr/>
          </p:nvSpPr>
          <p:spPr>
            <a:xfrm>
              <a:off x="6846728" y="4943043"/>
              <a:ext cx="1970701" cy="461665"/>
            </a:xfrm>
            <a:prstGeom prst="rect">
              <a:avLst/>
            </a:prstGeom>
            <a:noFill/>
          </p:spPr>
          <p:txBody>
            <a:bodyPr wrap="square">
              <a:spAutoFit/>
            </a:bodyPr>
            <a:lstStyle/>
            <a:p>
              <a:pPr algn="l"/>
              <a:r>
                <a:rPr lang="tr-TR" sz="1200" b="0" i="0" cap="all" dirty="0" err="1">
                  <a:solidFill>
                    <a:srgbClr val="25252C"/>
                  </a:solidFill>
                  <a:effectLst/>
                  <a:highlight>
                    <a:srgbClr val="FFFFFF"/>
                  </a:highlight>
                  <a:latin typeface="+mj-lt"/>
                </a:rPr>
                <a:t>CodIng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InvoIce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b="0" i="0" cap="all" dirty="0">
                <a:solidFill>
                  <a:srgbClr val="25252C"/>
                </a:solidFill>
                <a:effectLst/>
                <a:highlight>
                  <a:srgbClr val="FFFFFF"/>
                </a:highlight>
                <a:latin typeface="+mj-lt"/>
              </a:endParaRPr>
            </a:p>
          </p:txBody>
        </p:sp>
        <p:cxnSp>
          <p:nvCxnSpPr>
            <p:cNvPr id="94" name="Düz Bağlayıcı 93">
              <a:extLst>
                <a:ext uri="{FF2B5EF4-FFF2-40B4-BE49-F238E27FC236}">
                  <a16:creationId xmlns:a16="http://schemas.microsoft.com/office/drawing/2014/main" id="{AD13DE8B-792D-A507-5270-94A87326C8B6}"/>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up 12">
            <a:extLst>
              <a:ext uri="{FF2B5EF4-FFF2-40B4-BE49-F238E27FC236}">
                <a16:creationId xmlns:a16="http://schemas.microsoft.com/office/drawing/2014/main" id="{391FA04C-B207-6A3F-3AAC-B63E820BA5E4}"/>
              </a:ext>
            </a:extLst>
          </p:cNvPr>
          <p:cNvGrpSpPr/>
          <p:nvPr/>
        </p:nvGrpSpPr>
        <p:grpSpPr>
          <a:xfrm>
            <a:off x="6168513" y="2764506"/>
            <a:ext cx="2644839" cy="697587"/>
            <a:chOff x="8817429" y="1840342"/>
            <a:chExt cx="2644839" cy="697587"/>
          </a:xfrm>
        </p:grpSpPr>
        <p:sp>
          <p:nvSpPr>
            <p:cNvPr id="96" name="Metin kutusu 95">
              <a:extLst>
                <a:ext uri="{FF2B5EF4-FFF2-40B4-BE49-F238E27FC236}">
                  <a16:creationId xmlns:a16="http://schemas.microsoft.com/office/drawing/2014/main" id="{E371E906-4791-D4FB-13CB-98044AC4EE8F}"/>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7" name="Metin kutusu 96">
              <a:extLst>
                <a:ext uri="{FF2B5EF4-FFF2-40B4-BE49-F238E27FC236}">
                  <a16:creationId xmlns:a16="http://schemas.microsoft.com/office/drawing/2014/main" id="{8BACD38B-61AC-8EA5-183D-C2E4348F4DFD}"/>
                </a:ext>
              </a:extLst>
            </p:cNvPr>
            <p:cNvSpPr txBox="1"/>
            <p:nvPr/>
          </p:nvSpPr>
          <p:spPr>
            <a:xfrm>
              <a:off x="9491567" y="1840342"/>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Management of supplier and purchase invoices</a:t>
              </a:r>
              <a:endParaRPr lang="tr-TR" sz="1200" dirty="0">
                <a:latin typeface="+mj-lt"/>
              </a:endParaRPr>
            </a:p>
          </p:txBody>
        </p:sp>
        <p:cxnSp>
          <p:nvCxnSpPr>
            <p:cNvPr id="98" name="Düz Bağlayıcı 97">
              <a:extLst>
                <a:ext uri="{FF2B5EF4-FFF2-40B4-BE49-F238E27FC236}">
                  <a16:creationId xmlns:a16="http://schemas.microsoft.com/office/drawing/2014/main" id="{19580D41-4D79-F44C-DAAE-CEC8B5FA1C6E}"/>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up 14">
            <a:extLst>
              <a:ext uri="{FF2B5EF4-FFF2-40B4-BE49-F238E27FC236}">
                <a16:creationId xmlns:a16="http://schemas.microsoft.com/office/drawing/2014/main" id="{E3815792-34AE-34EA-A4E6-D8697FD0659D}"/>
              </a:ext>
            </a:extLst>
          </p:cNvPr>
          <p:cNvGrpSpPr/>
          <p:nvPr/>
        </p:nvGrpSpPr>
        <p:grpSpPr>
          <a:xfrm>
            <a:off x="8813352" y="2741473"/>
            <a:ext cx="2644839" cy="716239"/>
            <a:chOff x="8817429" y="2741189"/>
            <a:chExt cx="2644839" cy="716239"/>
          </a:xfrm>
        </p:grpSpPr>
        <p:sp>
          <p:nvSpPr>
            <p:cNvPr id="100" name="Metin kutusu 99">
              <a:extLst>
                <a:ext uri="{FF2B5EF4-FFF2-40B4-BE49-F238E27FC236}">
                  <a16:creationId xmlns:a16="http://schemas.microsoft.com/office/drawing/2014/main" id="{FD7CAE49-F18D-367E-752C-761C39CE6C9E}"/>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1" name="Metin kutusu 100">
              <a:extLst>
                <a:ext uri="{FF2B5EF4-FFF2-40B4-BE49-F238E27FC236}">
                  <a16:creationId xmlns:a16="http://schemas.microsoft.com/office/drawing/2014/main" id="{4E8335D8-ABCA-7E95-E77E-A9A9B1E4C505}"/>
                </a:ext>
              </a:extLst>
            </p:cNvPr>
            <p:cNvSpPr txBox="1"/>
            <p:nvPr/>
          </p:nvSpPr>
          <p:spPr>
            <a:xfrm>
              <a:off x="9491567" y="2741189"/>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Managing Maverick spend &amp; Spend leakage</a:t>
              </a:r>
              <a:endParaRPr lang="tr-TR" sz="1200" dirty="0">
                <a:latin typeface="+mj-lt"/>
              </a:endParaRPr>
            </a:p>
          </p:txBody>
        </p:sp>
        <p:cxnSp>
          <p:nvCxnSpPr>
            <p:cNvPr id="102" name="Düz Bağlayıcı 101">
              <a:extLst>
                <a:ext uri="{FF2B5EF4-FFF2-40B4-BE49-F238E27FC236}">
                  <a16:creationId xmlns:a16="http://schemas.microsoft.com/office/drawing/2014/main" id="{87409FF8-8F43-CBCD-E45F-A1465170BB84}"/>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up 15">
            <a:extLst>
              <a:ext uri="{FF2B5EF4-FFF2-40B4-BE49-F238E27FC236}">
                <a16:creationId xmlns:a16="http://schemas.microsoft.com/office/drawing/2014/main" id="{4FDF228D-4A53-C066-5082-528D3F1606C2}"/>
              </a:ext>
            </a:extLst>
          </p:cNvPr>
          <p:cNvGrpSpPr/>
          <p:nvPr/>
        </p:nvGrpSpPr>
        <p:grpSpPr>
          <a:xfrm>
            <a:off x="8813352" y="3635833"/>
            <a:ext cx="2644839" cy="921514"/>
            <a:chOff x="8817429" y="3656286"/>
            <a:chExt cx="2644839" cy="921514"/>
          </a:xfrm>
        </p:grpSpPr>
        <p:sp>
          <p:nvSpPr>
            <p:cNvPr id="104" name="Metin kutusu 103">
              <a:extLst>
                <a:ext uri="{FF2B5EF4-FFF2-40B4-BE49-F238E27FC236}">
                  <a16:creationId xmlns:a16="http://schemas.microsoft.com/office/drawing/2014/main" id="{E388BB5C-C9EF-9DC1-19B5-AD8823F87CA9}"/>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05" name="Metin kutusu 104">
              <a:extLst>
                <a:ext uri="{FF2B5EF4-FFF2-40B4-BE49-F238E27FC236}">
                  <a16:creationId xmlns:a16="http://schemas.microsoft.com/office/drawing/2014/main" id="{A984B308-B2DC-7D51-BE88-33E4DB0B9ABD}"/>
                </a:ext>
              </a:extLst>
            </p:cNvPr>
            <p:cNvSpPr txBox="1"/>
            <p:nvPr/>
          </p:nvSpPr>
          <p:spPr>
            <a:xfrm>
              <a:off x="9491567" y="3656286"/>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Finance query management and dashboard reporting</a:t>
              </a:r>
              <a:endParaRPr lang="tr-TR" sz="1200" dirty="0">
                <a:latin typeface="+mj-lt"/>
              </a:endParaRPr>
            </a:p>
          </p:txBody>
        </p:sp>
        <p:cxnSp>
          <p:nvCxnSpPr>
            <p:cNvPr id="106" name="Düz Bağlayıcı 105">
              <a:extLst>
                <a:ext uri="{FF2B5EF4-FFF2-40B4-BE49-F238E27FC236}">
                  <a16:creationId xmlns:a16="http://schemas.microsoft.com/office/drawing/2014/main" id="{781FEE8A-8B62-E95E-11A3-56EF1D6C1FF9}"/>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up 16">
            <a:extLst>
              <a:ext uri="{FF2B5EF4-FFF2-40B4-BE49-F238E27FC236}">
                <a16:creationId xmlns:a16="http://schemas.microsoft.com/office/drawing/2014/main" id="{A447F7FB-0EA7-79A6-407C-2A20A3E89138}"/>
              </a:ext>
            </a:extLst>
          </p:cNvPr>
          <p:cNvGrpSpPr/>
          <p:nvPr/>
        </p:nvGrpSpPr>
        <p:grpSpPr>
          <a:xfrm>
            <a:off x="6168513" y="3688439"/>
            <a:ext cx="2644839" cy="896633"/>
            <a:chOff x="8817429" y="4788821"/>
            <a:chExt cx="2644839" cy="896633"/>
          </a:xfrm>
        </p:grpSpPr>
        <p:sp>
          <p:nvSpPr>
            <p:cNvPr id="108" name="Metin kutusu 107">
              <a:extLst>
                <a:ext uri="{FF2B5EF4-FFF2-40B4-BE49-F238E27FC236}">
                  <a16:creationId xmlns:a16="http://schemas.microsoft.com/office/drawing/2014/main" id="{B82BF7D9-C6A6-18BC-7236-5DAFEE7CB7E6}"/>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09" name="Metin kutusu 108">
              <a:extLst>
                <a:ext uri="{FF2B5EF4-FFF2-40B4-BE49-F238E27FC236}">
                  <a16:creationId xmlns:a16="http://schemas.microsoft.com/office/drawing/2014/main" id="{CAC382F4-FB39-6FC5-0D34-17B558A73657}"/>
                </a:ext>
              </a:extLst>
            </p:cNvPr>
            <p:cNvSpPr txBox="1"/>
            <p:nvPr/>
          </p:nvSpPr>
          <p:spPr>
            <a:xfrm>
              <a:off x="9491567" y="4788821"/>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10" name="Düz Bağlayıcı 109">
              <a:extLst>
                <a:ext uri="{FF2B5EF4-FFF2-40B4-BE49-F238E27FC236}">
                  <a16:creationId xmlns:a16="http://schemas.microsoft.com/office/drawing/2014/main" id="{A4347154-C127-FFC1-08D3-FB0EF51C4824}"/>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up 17">
            <a:extLst>
              <a:ext uri="{FF2B5EF4-FFF2-40B4-BE49-F238E27FC236}">
                <a16:creationId xmlns:a16="http://schemas.microsoft.com/office/drawing/2014/main" id="{8AF031B6-445D-051F-E70B-9B3120E69AB5}"/>
              </a:ext>
            </a:extLst>
          </p:cNvPr>
          <p:cNvGrpSpPr/>
          <p:nvPr/>
        </p:nvGrpSpPr>
        <p:grpSpPr>
          <a:xfrm>
            <a:off x="8821682" y="4700582"/>
            <a:ext cx="2644839" cy="588934"/>
            <a:chOff x="8817429" y="5816406"/>
            <a:chExt cx="2644839" cy="588934"/>
          </a:xfrm>
        </p:grpSpPr>
        <p:sp>
          <p:nvSpPr>
            <p:cNvPr id="112" name="Metin kutusu 111">
              <a:extLst>
                <a:ext uri="{FF2B5EF4-FFF2-40B4-BE49-F238E27FC236}">
                  <a16:creationId xmlns:a16="http://schemas.microsoft.com/office/drawing/2014/main" id="{CC84724E-414F-4032-7E50-6A3377C93D5B}"/>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13" name="Metin kutusu 112">
              <a:extLst>
                <a:ext uri="{FF2B5EF4-FFF2-40B4-BE49-F238E27FC236}">
                  <a16:creationId xmlns:a16="http://schemas.microsoft.com/office/drawing/2014/main" id="{8ECA3C71-B90C-5C79-92BE-D4A43231630C}"/>
                </a:ext>
              </a:extLst>
            </p:cNvPr>
            <p:cNvSpPr txBox="1"/>
            <p:nvPr/>
          </p:nvSpPr>
          <p:spPr>
            <a:xfrm>
              <a:off x="9491567" y="581640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OnlIne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expense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management</a:t>
              </a:r>
              <a:endParaRPr lang="tr-TR" sz="1200" dirty="0">
                <a:latin typeface="+mj-lt"/>
              </a:endParaRPr>
            </a:p>
          </p:txBody>
        </p:sp>
        <p:cxnSp>
          <p:nvCxnSpPr>
            <p:cNvPr id="114" name="Düz Bağlayıcı 113">
              <a:extLst>
                <a:ext uri="{FF2B5EF4-FFF2-40B4-BE49-F238E27FC236}">
                  <a16:creationId xmlns:a16="http://schemas.microsoft.com/office/drawing/2014/main" id="{18380BCB-3B68-498E-6E7C-C5B6B59EDEE3}"/>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83966" y="295193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083966" y="4098608"/>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1" name="TextBox 4">
            <a:extLst>
              <a:ext uri="{FF2B5EF4-FFF2-40B4-BE49-F238E27FC236}">
                <a16:creationId xmlns:a16="http://schemas.microsoft.com/office/drawing/2014/main" id="{896BC969-B546-8012-870B-E36E9D9D9F9E}"/>
              </a:ext>
            </a:extLst>
          </p:cNvPr>
          <p:cNvSpPr txBox="1"/>
          <p:nvPr/>
        </p:nvSpPr>
        <p:spPr>
          <a:xfrm>
            <a:off x="6176844" y="1361440"/>
            <a:ext cx="5319832" cy="6001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If you purchase our systems and employ our software, our savings will help alleviate the following pain points across your organisation, and support revenue growth</a:t>
            </a:r>
          </a:p>
        </p:txBody>
      </p:sp>
    </p:spTree>
    <p:extLst>
      <p:ext uri="{BB962C8B-B14F-4D97-AF65-F5344CB8AC3E}">
        <p14:creationId xmlns:p14="http://schemas.microsoft.com/office/powerpoint/2010/main" val="6578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4" name="Title 2">
            <a:extLst>
              <a:ext uri="{FF2B5EF4-FFF2-40B4-BE49-F238E27FC236}">
                <a16:creationId xmlns:a16="http://schemas.microsoft.com/office/drawing/2014/main" id="{86DF87E2-0A1C-D1BB-361D-C6ECA4633BB3}"/>
              </a:ext>
            </a:extLst>
          </p:cNvPr>
          <p:cNvSpPr>
            <a:spLocks noGrp="1"/>
          </p:cNvSpPr>
          <p:nvPr>
            <p:ph type="title"/>
          </p:nvPr>
        </p:nvSpPr>
        <p:spPr>
          <a:xfrm>
            <a:off x="694800" y="429459"/>
            <a:ext cx="10801349" cy="388773"/>
          </a:xfrm>
        </p:spPr>
        <p:txBody>
          <a:bodyPr>
            <a:normAutofit/>
          </a:bodyPr>
          <a:lstStyle/>
          <a:p>
            <a:r>
              <a:rPr lang="en-GB" dirty="0"/>
              <a:t>TOTAL COST OF DELAY</a:t>
            </a:r>
            <a:r>
              <a:rPr lang="tr-TR" dirty="0"/>
              <a:t> : BREAKDOWN</a:t>
            </a:r>
            <a:endParaRPr lang="en-GB" dirty="0"/>
          </a:p>
        </p:txBody>
      </p:sp>
      <p:grpSp>
        <p:nvGrpSpPr>
          <p:cNvPr id="8" name="Grup 7">
            <a:extLst>
              <a:ext uri="{FF2B5EF4-FFF2-40B4-BE49-F238E27FC236}">
                <a16:creationId xmlns:a16="http://schemas.microsoft.com/office/drawing/2014/main" id="{D652DCD0-C009-2081-FA82-3662C7BF1E7B}"/>
              </a:ext>
            </a:extLst>
          </p:cNvPr>
          <p:cNvGrpSpPr/>
          <p:nvPr/>
        </p:nvGrpSpPr>
        <p:grpSpPr>
          <a:xfrm>
            <a:off x="612523" y="1555506"/>
            <a:ext cx="2738027" cy="1134010"/>
            <a:chOff x="323184" y="683777"/>
            <a:chExt cx="3395944" cy="1201040"/>
          </a:xfrm>
        </p:grpSpPr>
        <p:sp>
          <p:nvSpPr>
            <p:cNvPr id="3" name="TextBox 41">
              <a:extLst>
                <a:ext uri="{FF2B5EF4-FFF2-40B4-BE49-F238E27FC236}">
                  <a16:creationId xmlns:a16="http://schemas.microsoft.com/office/drawing/2014/main" id="{22F32B97-3F00-B750-6AA5-DA551F12C778}"/>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5" name="Metin kutusu 4">
              <a:extLst>
                <a:ext uri="{FF2B5EF4-FFF2-40B4-BE49-F238E27FC236}">
                  <a16:creationId xmlns:a16="http://schemas.microsoft.com/office/drawing/2014/main" id="{11C0659B-B953-2BD7-B07D-1642C2DDDF68}"/>
                </a:ext>
              </a:extLst>
            </p:cNvPr>
            <p:cNvSpPr txBox="1"/>
            <p:nvPr/>
          </p:nvSpPr>
          <p:spPr>
            <a:xfrm>
              <a:off x="356496" y="1098031"/>
              <a:ext cx="3362632" cy="277074"/>
            </a:xfrm>
            <a:prstGeom prst="rect">
              <a:avLst/>
            </a:prstGeom>
            <a:noFill/>
          </p:spPr>
          <p:txBody>
            <a:bodyPr wrap="square">
              <a:spAutoFit/>
            </a:bodyPr>
            <a:lstStyle/>
            <a:p>
              <a:pPr algn="l"/>
              <a:r>
                <a:rPr lang="tr-TR" sz="1100" b="1" i="0" cap="all" dirty="0" err="1">
                  <a:solidFill>
                    <a:srgbClr val="555555"/>
                  </a:solidFill>
                  <a:effectLst/>
                  <a:latin typeface="Montserrat SemiBold" panose="00000700000000000000" pitchFamily="2" charset="0"/>
                </a:rPr>
                <a:t>RaIsIng</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Purchase</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Orders</a:t>
              </a:r>
              <a:endParaRPr lang="tr-TR" sz="1100" b="1" i="0" cap="all" dirty="0">
                <a:solidFill>
                  <a:srgbClr val="555555"/>
                </a:solidFill>
                <a:effectLst/>
                <a:latin typeface="Montserrat SemiBold" panose="00000700000000000000" pitchFamily="2" charset="0"/>
              </a:endParaRPr>
            </a:p>
          </p:txBody>
        </p:sp>
        <p:sp>
          <p:nvSpPr>
            <p:cNvPr id="7" name="Metin kutusu 6">
              <a:extLst>
                <a:ext uri="{FF2B5EF4-FFF2-40B4-BE49-F238E27FC236}">
                  <a16:creationId xmlns:a16="http://schemas.microsoft.com/office/drawing/2014/main" id="{CE5DD493-8C8B-7B2F-C609-120E02BD117D}"/>
                </a:ext>
              </a:extLst>
            </p:cNvPr>
            <p:cNvSpPr txBox="1"/>
            <p:nvPr/>
          </p:nvSpPr>
          <p:spPr>
            <a:xfrm>
              <a:off x="323184" y="1477355"/>
              <a:ext cx="3261775" cy="407462"/>
            </a:xfrm>
            <a:prstGeom prst="rect">
              <a:avLst/>
            </a:prstGeom>
            <a:noFill/>
          </p:spPr>
          <p:txBody>
            <a:bodyPr wrap="square">
              <a:spAutoFit/>
            </a:bodyPr>
            <a:lstStyle/>
            <a:p>
              <a:r>
                <a:rPr lang="en-US" sz="950" b="0" i="0" dirty="0" err="1">
                  <a:solidFill>
                    <a:srgbClr val="555555"/>
                  </a:solidFill>
                  <a:effectLst/>
                  <a:latin typeface="Open Sans" panose="020B0606030504020204" pitchFamily="34" charset="0"/>
                </a:rPr>
                <a:t>Optimise</a:t>
              </a:r>
              <a:r>
                <a:rPr lang="en-US" sz="950" b="0" i="0" dirty="0">
                  <a:solidFill>
                    <a:srgbClr val="555555"/>
                  </a:solidFill>
                  <a:effectLst/>
                  <a:latin typeface="Open Sans" panose="020B0606030504020204" pitchFamily="34" charset="0"/>
                </a:rPr>
                <a:t> purchasing processes, </a:t>
              </a:r>
              <a:r>
                <a:rPr lang="en-US" sz="950" b="0" i="0" dirty="0" err="1">
                  <a:solidFill>
                    <a:srgbClr val="555555"/>
                  </a:solidFill>
                  <a:effectLst/>
                  <a:latin typeface="Open Sans" panose="020B0606030504020204" pitchFamily="34" charset="0"/>
                </a:rPr>
                <a:t>minimise</a:t>
              </a:r>
              <a:r>
                <a:rPr lang="en-US" sz="950" b="0" i="0" dirty="0">
                  <a:solidFill>
                    <a:srgbClr val="555555"/>
                  </a:solidFill>
                  <a:effectLst/>
                  <a:latin typeface="Open Sans" panose="020B0606030504020204" pitchFamily="34" charset="0"/>
                </a:rPr>
                <a:t> errors, and ensure timely procurement</a:t>
              </a:r>
              <a:endParaRPr lang="tr-TR" sz="950" dirty="0"/>
            </a:p>
          </p:txBody>
        </p:sp>
      </p:grpSp>
      <p:grpSp>
        <p:nvGrpSpPr>
          <p:cNvPr id="57" name="Grup 56">
            <a:extLst>
              <a:ext uri="{FF2B5EF4-FFF2-40B4-BE49-F238E27FC236}">
                <a16:creationId xmlns:a16="http://schemas.microsoft.com/office/drawing/2014/main" id="{F98E25A5-05E0-0F5A-B0CE-8A07D9D5A161}"/>
              </a:ext>
            </a:extLst>
          </p:cNvPr>
          <p:cNvGrpSpPr/>
          <p:nvPr/>
        </p:nvGrpSpPr>
        <p:grpSpPr>
          <a:xfrm>
            <a:off x="3283824" y="1555506"/>
            <a:ext cx="2711169" cy="1254544"/>
            <a:chOff x="356496" y="683777"/>
            <a:chExt cx="3362632" cy="1328701"/>
          </a:xfrm>
        </p:grpSpPr>
        <p:sp>
          <p:nvSpPr>
            <p:cNvPr id="58" name="TextBox 41">
              <a:extLst>
                <a:ext uri="{FF2B5EF4-FFF2-40B4-BE49-F238E27FC236}">
                  <a16:creationId xmlns:a16="http://schemas.microsoft.com/office/drawing/2014/main" id="{4F8C3667-588B-01E3-6ABC-422A96BD386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9" name="Metin kutusu 58">
              <a:extLst>
                <a:ext uri="{FF2B5EF4-FFF2-40B4-BE49-F238E27FC236}">
                  <a16:creationId xmlns:a16="http://schemas.microsoft.com/office/drawing/2014/main" id="{52EF5415-BE16-643E-44C5-4FB74BB57C6B}"/>
                </a:ext>
              </a:extLst>
            </p:cNvPr>
            <p:cNvSpPr txBox="1"/>
            <p:nvPr/>
          </p:nvSpPr>
          <p:spPr>
            <a:xfrm>
              <a:off x="356496" y="1098031"/>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Purchase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Order</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approvals</a:t>
              </a:r>
              <a:endParaRPr lang="tr-TR" sz="1100" b="1" cap="all" dirty="0">
                <a:solidFill>
                  <a:srgbClr val="555555"/>
                </a:solidFill>
                <a:latin typeface="Montserrat SemiBold" panose="00000700000000000000" pitchFamily="2" charset="0"/>
              </a:endParaRPr>
            </a:p>
          </p:txBody>
        </p:sp>
        <p:sp>
          <p:nvSpPr>
            <p:cNvPr id="60" name="Metin kutusu 59">
              <a:extLst>
                <a:ext uri="{FF2B5EF4-FFF2-40B4-BE49-F238E27FC236}">
                  <a16:creationId xmlns:a16="http://schemas.microsoft.com/office/drawing/2014/main" id="{89890676-43BD-C906-5D2A-09FAB0D2B707}"/>
                </a:ext>
              </a:extLst>
            </p:cNvPr>
            <p:cNvSpPr txBox="1"/>
            <p:nvPr/>
          </p:nvSpPr>
          <p:spPr>
            <a:xfrm>
              <a:off x="356496" y="145018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Improve precision and ensure timely purchase order processes, ultimately enhancing operational efficiency.</a:t>
              </a:r>
              <a:endParaRPr lang="tr-TR" sz="950" dirty="0">
                <a:solidFill>
                  <a:srgbClr val="555555"/>
                </a:solidFill>
                <a:latin typeface="Open Sans" panose="020B0606030504020204" pitchFamily="34" charset="0"/>
              </a:endParaRPr>
            </a:p>
          </p:txBody>
        </p:sp>
      </p:grpSp>
      <p:grpSp>
        <p:nvGrpSpPr>
          <p:cNvPr id="61" name="Grup 60">
            <a:extLst>
              <a:ext uri="{FF2B5EF4-FFF2-40B4-BE49-F238E27FC236}">
                <a16:creationId xmlns:a16="http://schemas.microsoft.com/office/drawing/2014/main" id="{6348A403-BBD3-7C03-63D8-71DB33FCEC60}"/>
              </a:ext>
            </a:extLst>
          </p:cNvPr>
          <p:cNvGrpSpPr/>
          <p:nvPr/>
        </p:nvGrpSpPr>
        <p:grpSpPr>
          <a:xfrm>
            <a:off x="5928267" y="1555507"/>
            <a:ext cx="2711169" cy="1236422"/>
            <a:chOff x="356496" y="683777"/>
            <a:chExt cx="3362632" cy="1309506"/>
          </a:xfrm>
        </p:grpSpPr>
        <p:sp>
          <p:nvSpPr>
            <p:cNvPr id="62" name="TextBox 41">
              <a:extLst>
                <a:ext uri="{FF2B5EF4-FFF2-40B4-BE49-F238E27FC236}">
                  <a16:creationId xmlns:a16="http://schemas.microsoft.com/office/drawing/2014/main" id="{76824EF2-887D-D375-D8A5-111DB55811D2}"/>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63" name="Metin kutusu 62">
              <a:extLst>
                <a:ext uri="{FF2B5EF4-FFF2-40B4-BE49-F238E27FC236}">
                  <a16:creationId xmlns:a16="http://schemas.microsoft.com/office/drawing/2014/main" id="{01DB5729-5F76-DD4E-DECD-00DBA4631227}"/>
                </a:ext>
              </a:extLst>
            </p:cNvPr>
            <p:cNvSpPr txBox="1"/>
            <p:nvPr/>
          </p:nvSpPr>
          <p:spPr>
            <a:xfrm>
              <a:off x="356496" y="1063999"/>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Cod</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ng</a:t>
              </a:r>
              <a:r>
                <a:rPr lang="tr-TR" sz="1100" b="1" cap="all" dirty="0">
                  <a:solidFill>
                    <a:srgbClr val="555555"/>
                  </a:solidFill>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nvo</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64" name="Metin kutusu 63">
              <a:extLst>
                <a:ext uri="{FF2B5EF4-FFF2-40B4-BE49-F238E27FC236}">
                  <a16:creationId xmlns:a16="http://schemas.microsoft.com/office/drawing/2014/main" id="{70B7DF68-A6B1-A7D1-1FE0-C4BC70BD0EDD}"/>
                </a:ext>
              </a:extLst>
            </p:cNvPr>
            <p:cNvSpPr txBox="1"/>
            <p:nvPr/>
          </p:nvSpPr>
          <p:spPr>
            <a:xfrm>
              <a:off x="356496" y="1430986"/>
              <a:ext cx="3261775" cy="562297"/>
            </a:xfrm>
            <a:prstGeom prst="rect">
              <a:avLst/>
            </a:prstGeom>
            <a:noFill/>
          </p:spPr>
          <p:txBody>
            <a:bodyPr wrap="square">
              <a:spAutoFit/>
            </a:bodyPr>
            <a:lstStyle/>
            <a:p>
              <a:r>
                <a:rPr lang="en-US" sz="950" dirty="0" err="1">
                  <a:solidFill>
                    <a:srgbClr val="555555"/>
                  </a:solidFill>
                  <a:latin typeface="Open Sans" panose="020B0606030504020204" pitchFamily="34" charset="0"/>
                </a:rPr>
                <a:t>Minimise</a:t>
              </a:r>
              <a:r>
                <a:rPr lang="en-US" sz="950" dirty="0">
                  <a:solidFill>
                    <a:srgbClr val="555555"/>
                  </a:solidFill>
                  <a:latin typeface="Open Sans" panose="020B0606030504020204" pitchFamily="34" charset="0"/>
                </a:rPr>
                <a:t> errors and boost customer satisfaction by ensuring invoices are accurate and timely.</a:t>
              </a:r>
              <a:endParaRPr lang="tr-TR" sz="950" dirty="0">
                <a:solidFill>
                  <a:srgbClr val="555555"/>
                </a:solidFill>
                <a:latin typeface="Open Sans" panose="020B0606030504020204" pitchFamily="34" charset="0"/>
              </a:endParaRPr>
            </a:p>
          </p:txBody>
        </p:sp>
      </p:grpSp>
      <p:grpSp>
        <p:nvGrpSpPr>
          <p:cNvPr id="65" name="Grup 64">
            <a:extLst>
              <a:ext uri="{FF2B5EF4-FFF2-40B4-BE49-F238E27FC236}">
                <a16:creationId xmlns:a16="http://schemas.microsoft.com/office/drawing/2014/main" id="{7470ADB2-C72B-CAF1-540B-C342E3A40EE7}"/>
              </a:ext>
            </a:extLst>
          </p:cNvPr>
          <p:cNvGrpSpPr/>
          <p:nvPr/>
        </p:nvGrpSpPr>
        <p:grpSpPr>
          <a:xfrm>
            <a:off x="8572711" y="1555506"/>
            <a:ext cx="2817024" cy="1236422"/>
            <a:chOff x="356496" y="683777"/>
            <a:chExt cx="3362632" cy="1309507"/>
          </a:xfrm>
        </p:grpSpPr>
        <p:sp>
          <p:nvSpPr>
            <p:cNvPr id="66" name="TextBox 41">
              <a:extLst>
                <a:ext uri="{FF2B5EF4-FFF2-40B4-BE49-F238E27FC236}">
                  <a16:creationId xmlns:a16="http://schemas.microsoft.com/office/drawing/2014/main" id="{1EB35EE1-4666-4F9B-E86F-8E125084A501}"/>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67" name="Metin kutusu 66">
              <a:extLst>
                <a:ext uri="{FF2B5EF4-FFF2-40B4-BE49-F238E27FC236}">
                  <a16:creationId xmlns:a16="http://schemas.microsoft.com/office/drawing/2014/main" id="{B4C366F9-7CA7-D5CB-D168-B331177566FD}"/>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Management of supplier and purchase invoices</a:t>
              </a:r>
              <a:endParaRPr lang="tr-TR" sz="1100" b="1" cap="all" dirty="0">
                <a:solidFill>
                  <a:srgbClr val="555555"/>
                </a:solidFill>
                <a:latin typeface="Montserrat SemiBold" panose="00000700000000000000" pitchFamily="2" charset="0"/>
              </a:endParaRPr>
            </a:p>
          </p:txBody>
        </p:sp>
        <p:sp>
          <p:nvSpPr>
            <p:cNvPr id="68" name="Metin kutusu 67">
              <a:extLst>
                <a:ext uri="{FF2B5EF4-FFF2-40B4-BE49-F238E27FC236}">
                  <a16:creationId xmlns:a16="http://schemas.microsoft.com/office/drawing/2014/main" id="{A513D85B-78B3-DBE2-BD9A-ABE5F9E43C18}"/>
                </a:ext>
              </a:extLst>
            </p:cNvPr>
            <p:cNvSpPr txBox="1"/>
            <p:nvPr/>
          </p:nvSpPr>
          <p:spPr>
            <a:xfrm>
              <a:off x="356496" y="1430987"/>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Ensure timely payments, maintain good supplier relationships, and contribute to efficient financial operations.</a:t>
              </a:r>
              <a:endParaRPr lang="tr-TR" sz="950" dirty="0">
                <a:solidFill>
                  <a:srgbClr val="555555"/>
                </a:solidFill>
                <a:latin typeface="Open Sans" panose="020B0606030504020204" pitchFamily="34" charset="0"/>
              </a:endParaRPr>
            </a:p>
          </p:txBody>
        </p:sp>
      </p:grpSp>
      <p:grpSp>
        <p:nvGrpSpPr>
          <p:cNvPr id="101" name="Grup 100">
            <a:extLst>
              <a:ext uri="{FF2B5EF4-FFF2-40B4-BE49-F238E27FC236}">
                <a16:creationId xmlns:a16="http://schemas.microsoft.com/office/drawing/2014/main" id="{63970938-07D4-7FBB-C212-E5A391FCEEBA}"/>
              </a:ext>
            </a:extLst>
          </p:cNvPr>
          <p:cNvGrpSpPr/>
          <p:nvPr/>
        </p:nvGrpSpPr>
        <p:grpSpPr>
          <a:xfrm>
            <a:off x="639381" y="3093878"/>
            <a:ext cx="2711169" cy="1370981"/>
            <a:chOff x="356496" y="683777"/>
            <a:chExt cx="3362632" cy="1452020"/>
          </a:xfrm>
        </p:grpSpPr>
        <p:sp>
          <p:nvSpPr>
            <p:cNvPr id="102" name="TextBox 41">
              <a:extLst>
                <a:ext uri="{FF2B5EF4-FFF2-40B4-BE49-F238E27FC236}">
                  <a16:creationId xmlns:a16="http://schemas.microsoft.com/office/drawing/2014/main" id="{8405EFC9-E102-49D6-6EF0-82763702D37E}"/>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pmslval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103" name="Metin kutusu 102">
              <a:extLst>
                <a:ext uri="{FF2B5EF4-FFF2-40B4-BE49-F238E27FC236}">
                  <a16:creationId xmlns:a16="http://schemas.microsoft.com/office/drawing/2014/main" id="{EE4731C8-E691-F24C-1264-5D180A9D9577}"/>
                </a:ext>
              </a:extLst>
            </p:cNvPr>
            <p:cNvSpPr txBox="1"/>
            <p:nvPr/>
          </p:nvSpPr>
          <p:spPr>
            <a:xfrm>
              <a:off x="356496" y="1035612"/>
              <a:ext cx="3362632" cy="456357"/>
            </a:xfrm>
            <a:prstGeom prst="rect">
              <a:avLst/>
            </a:prstGeom>
            <a:noFill/>
          </p:spPr>
          <p:txBody>
            <a:bodyPr wrap="square">
              <a:spAutoFit/>
            </a:bodyPr>
            <a:lstStyle/>
            <a:p>
              <a:r>
                <a:rPr lang="en-US" sz="1100" b="1" cap="all" dirty="0">
                  <a:solidFill>
                    <a:srgbClr val="555555"/>
                  </a:solidFill>
                  <a:latin typeface="Montserrat SemiBold" panose="00000700000000000000" pitchFamily="2" charset="0"/>
                </a:rPr>
                <a:t>Managing Maverick spend &amp; Spend leakage</a:t>
              </a:r>
              <a:endParaRPr lang="tr-TR" sz="1100" b="1" cap="all" dirty="0">
                <a:solidFill>
                  <a:srgbClr val="555555"/>
                </a:solidFill>
                <a:latin typeface="Montserrat SemiBold" panose="00000700000000000000" pitchFamily="2" charset="0"/>
              </a:endParaRPr>
            </a:p>
          </p:txBody>
        </p:sp>
        <p:sp>
          <p:nvSpPr>
            <p:cNvPr id="104" name="Metin kutusu 103">
              <a:extLst>
                <a:ext uri="{FF2B5EF4-FFF2-40B4-BE49-F238E27FC236}">
                  <a16:creationId xmlns:a16="http://schemas.microsoft.com/office/drawing/2014/main" id="{FDEF0E98-0A9F-48CE-8429-19F6641A7B0A}"/>
                </a:ext>
              </a:extLst>
            </p:cNvPr>
            <p:cNvSpPr txBox="1"/>
            <p:nvPr/>
          </p:nvSpPr>
          <p:spPr>
            <a:xfrm>
              <a:off x="356496" y="1418665"/>
              <a:ext cx="3261775" cy="717132"/>
            </a:xfrm>
            <a:prstGeom prst="rect">
              <a:avLst/>
            </a:prstGeom>
            <a:noFill/>
          </p:spPr>
          <p:txBody>
            <a:bodyPr wrap="square">
              <a:spAutoFit/>
            </a:bodyPr>
            <a:lstStyle/>
            <a:p>
              <a:r>
                <a:rPr lang="en-US" sz="950" dirty="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dirty="0">
                <a:solidFill>
                  <a:srgbClr val="555555"/>
                </a:solidFill>
                <a:latin typeface="Open Sans" panose="020B0606030504020204" pitchFamily="34" charset="0"/>
              </a:endParaRPr>
            </a:p>
          </p:txBody>
        </p:sp>
      </p:grpSp>
      <p:grpSp>
        <p:nvGrpSpPr>
          <p:cNvPr id="105" name="Grup 104">
            <a:extLst>
              <a:ext uri="{FF2B5EF4-FFF2-40B4-BE49-F238E27FC236}">
                <a16:creationId xmlns:a16="http://schemas.microsoft.com/office/drawing/2014/main" id="{6EA10EF7-BBCF-88E8-5286-57CF48AA033D}"/>
              </a:ext>
            </a:extLst>
          </p:cNvPr>
          <p:cNvGrpSpPr/>
          <p:nvPr/>
        </p:nvGrpSpPr>
        <p:grpSpPr>
          <a:xfrm>
            <a:off x="3283824" y="3093877"/>
            <a:ext cx="2711169" cy="1392109"/>
            <a:chOff x="356496" y="683777"/>
            <a:chExt cx="3362632" cy="1474396"/>
          </a:xfrm>
        </p:grpSpPr>
        <p:sp>
          <p:nvSpPr>
            <p:cNvPr id="106" name="TextBox 41">
              <a:extLst>
                <a:ext uri="{FF2B5EF4-FFF2-40B4-BE49-F238E27FC236}">
                  <a16:creationId xmlns:a16="http://schemas.microsoft.com/office/drawing/2014/main" id="{110710D0-F844-4CED-6400-E571D0E48B2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107" name="Metin kutusu 106">
              <a:extLst>
                <a:ext uri="{FF2B5EF4-FFF2-40B4-BE49-F238E27FC236}">
                  <a16:creationId xmlns:a16="http://schemas.microsoft.com/office/drawing/2014/main" id="{D2E86102-1E86-EC74-3C17-D2762C0A5B9B}"/>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Finance query management and dashboard reporting</a:t>
              </a:r>
              <a:endParaRPr lang="tr-TR" sz="1100" b="1" cap="all" dirty="0">
                <a:solidFill>
                  <a:srgbClr val="555555"/>
                </a:solidFill>
                <a:latin typeface="Montserrat SemiBold" panose="00000700000000000000" pitchFamily="2" charset="0"/>
              </a:endParaRPr>
            </a:p>
          </p:txBody>
        </p:sp>
        <p:sp>
          <p:nvSpPr>
            <p:cNvPr id="108" name="Metin kutusu 107">
              <a:extLst>
                <a:ext uri="{FF2B5EF4-FFF2-40B4-BE49-F238E27FC236}">
                  <a16:creationId xmlns:a16="http://schemas.microsoft.com/office/drawing/2014/main" id="{B52508D1-3082-1BBA-EA36-0DCADDB47EDB}"/>
                </a:ext>
              </a:extLst>
            </p:cNvPr>
            <p:cNvSpPr txBox="1"/>
            <p:nvPr/>
          </p:nvSpPr>
          <p:spPr>
            <a:xfrm>
              <a:off x="356496" y="1441042"/>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dirty="0">
                <a:solidFill>
                  <a:srgbClr val="555555"/>
                </a:solidFill>
                <a:latin typeface="Open Sans" panose="020B0606030504020204" pitchFamily="34" charset="0"/>
              </a:endParaRPr>
            </a:p>
          </p:txBody>
        </p:sp>
      </p:grpSp>
      <p:grpSp>
        <p:nvGrpSpPr>
          <p:cNvPr id="109" name="Grup 108">
            <a:extLst>
              <a:ext uri="{FF2B5EF4-FFF2-40B4-BE49-F238E27FC236}">
                <a16:creationId xmlns:a16="http://schemas.microsoft.com/office/drawing/2014/main" id="{4AB562DE-9CD3-F33E-5606-DE490E0F965E}"/>
              </a:ext>
            </a:extLst>
          </p:cNvPr>
          <p:cNvGrpSpPr/>
          <p:nvPr/>
        </p:nvGrpSpPr>
        <p:grpSpPr>
          <a:xfrm>
            <a:off x="5928267" y="3093877"/>
            <a:ext cx="2711169" cy="1397126"/>
            <a:chOff x="356496" y="683777"/>
            <a:chExt cx="3362632" cy="1479709"/>
          </a:xfrm>
        </p:grpSpPr>
        <p:sp>
          <p:nvSpPr>
            <p:cNvPr id="110" name="TextBox 41">
              <a:extLst>
                <a:ext uri="{FF2B5EF4-FFF2-40B4-BE49-F238E27FC236}">
                  <a16:creationId xmlns:a16="http://schemas.microsoft.com/office/drawing/2014/main" id="{C4D3B900-CA76-28B7-D9F0-20582987BC8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111" name="Metin kutusu 110">
              <a:extLst>
                <a:ext uri="{FF2B5EF4-FFF2-40B4-BE49-F238E27FC236}">
                  <a16:creationId xmlns:a16="http://schemas.microsoft.com/office/drawing/2014/main" id="{68BE52E6-12A4-3342-83DA-22F2F3DF7254}"/>
                </a:ext>
              </a:extLst>
            </p:cNvPr>
            <p:cNvSpPr txBox="1"/>
            <p:nvPr/>
          </p:nvSpPr>
          <p:spPr>
            <a:xfrm>
              <a:off x="356496" y="1035612"/>
              <a:ext cx="3362632" cy="456357"/>
            </a:xfrm>
            <a:prstGeom prst="rect">
              <a:avLst/>
            </a:prstGeom>
            <a:noFill/>
          </p:spPr>
          <p:txBody>
            <a:bodyPr wrap="square">
              <a:spAutoFit/>
            </a:bodyPr>
            <a:lstStyle/>
            <a:p>
              <a:r>
                <a:rPr lang="tr-TR" sz="1100" b="1" cap="all" dirty="0" err="1">
                  <a:solidFill>
                    <a:srgbClr val="555555"/>
                  </a:solidFill>
                  <a:latin typeface="Montserrat SemiBold" panose="00000700000000000000" pitchFamily="2" charset="0"/>
                </a:rPr>
                <a:t>Debt</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collectIon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adm</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strat</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112" name="Metin kutusu 111">
              <a:extLst>
                <a:ext uri="{FF2B5EF4-FFF2-40B4-BE49-F238E27FC236}">
                  <a16:creationId xmlns:a16="http://schemas.microsoft.com/office/drawing/2014/main" id="{D2627D97-5F59-1AE7-ECD6-2D326E5AE7B6}"/>
                </a:ext>
              </a:extLst>
            </p:cNvPr>
            <p:cNvSpPr txBox="1"/>
            <p:nvPr/>
          </p:nvSpPr>
          <p:spPr>
            <a:xfrm>
              <a:off x="356496" y="1446355"/>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dirty="0">
                <a:solidFill>
                  <a:srgbClr val="555555"/>
                </a:solidFill>
                <a:latin typeface="Open Sans" panose="020B0606030504020204" pitchFamily="34" charset="0"/>
              </a:endParaRPr>
            </a:p>
          </p:txBody>
        </p:sp>
      </p:grpSp>
      <p:grpSp>
        <p:nvGrpSpPr>
          <p:cNvPr id="113" name="Grup 112">
            <a:extLst>
              <a:ext uri="{FF2B5EF4-FFF2-40B4-BE49-F238E27FC236}">
                <a16:creationId xmlns:a16="http://schemas.microsoft.com/office/drawing/2014/main" id="{785FC446-70BF-C184-F74D-D65742F8C401}"/>
              </a:ext>
            </a:extLst>
          </p:cNvPr>
          <p:cNvGrpSpPr/>
          <p:nvPr/>
        </p:nvGrpSpPr>
        <p:grpSpPr>
          <a:xfrm>
            <a:off x="8558119" y="3094926"/>
            <a:ext cx="2711169" cy="1281712"/>
            <a:chOff x="356496" y="651180"/>
            <a:chExt cx="3362632" cy="1357473"/>
          </a:xfrm>
        </p:grpSpPr>
        <p:sp>
          <p:nvSpPr>
            <p:cNvPr id="114" name="TextBox 41">
              <a:extLst>
                <a:ext uri="{FF2B5EF4-FFF2-40B4-BE49-F238E27FC236}">
                  <a16:creationId xmlns:a16="http://schemas.microsoft.com/office/drawing/2014/main" id="{011AA6F9-0185-2DEB-8507-4CA61E672CB8}"/>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115" name="Metin kutusu 114">
              <a:extLst>
                <a:ext uri="{FF2B5EF4-FFF2-40B4-BE49-F238E27FC236}">
                  <a16:creationId xmlns:a16="http://schemas.microsoft.com/office/drawing/2014/main" id="{B2A6F5CB-99DA-A6F5-B757-2BC263A6C1E7}"/>
                </a:ext>
              </a:extLst>
            </p:cNvPr>
            <p:cNvSpPr txBox="1"/>
            <p:nvPr/>
          </p:nvSpPr>
          <p:spPr>
            <a:xfrm>
              <a:off x="356496" y="1035613"/>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Customer Invoicing &amp; Finance Workflow Management</a:t>
              </a:r>
              <a:endParaRPr lang="tr-TR" sz="1100" b="1" cap="all" dirty="0">
                <a:solidFill>
                  <a:srgbClr val="555555"/>
                </a:solidFill>
                <a:latin typeface="Montserrat SemiBold" panose="00000700000000000000" pitchFamily="2" charset="0"/>
              </a:endParaRPr>
            </a:p>
          </p:txBody>
        </p:sp>
        <p:sp>
          <p:nvSpPr>
            <p:cNvPr id="116" name="Metin kutusu 115">
              <a:extLst>
                <a:ext uri="{FF2B5EF4-FFF2-40B4-BE49-F238E27FC236}">
                  <a16:creationId xmlns:a16="http://schemas.microsoft.com/office/drawing/2014/main" id="{4277378F-1D56-88FC-ED14-AB2F841A560B}"/>
                </a:ext>
              </a:extLst>
            </p:cNvPr>
            <p:cNvSpPr txBox="1"/>
            <p:nvPr/>
          </p:nvSpPr>
          <p:spPr>
            <a:xfrm>
              <a:off x="356496" y="1446356"/>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Enhance accuracy, efficiency and customer satisfaction by streamlining processes and reducing errors.</a:t>
              </a:r>
              <a:endParaRPr lang="tr-TR" sz="950" dirty="0">
                <a:solidFill>
                  <a:srgbClr val="555555"/>
                </a:solidFill>
                <a:latin typeface="Open Sans" panose="020B0606030504020204" pitchFamily="34" charset="0"/>
              </a:endParaRPr>
            </a:p>
          </p:txBody>
        </p:sp>
      </p:grpSp>
      <p:grpSp>
        <p:nvGrpSpPr>
          <p:cNvPr id="117" name="Grup 116">
            <a:extLst>
              <a:ext uri="{FF2B5EF4-FFF2-40B4-BE49-F238E27FC236}">
                <a16:creationId xmlns:a16="http://schemas.microsoft.com/office/drawing/2014/main" id="{6F2E7AF9-F8E2-5B22-2358-036B48F3D3F8}"/>
              </a:ext>
            </a:extLst>
          </p:cNvPr>
          <p:cNvGrpSpPr/>
          <p:nvPr/>
        </p:nvGrpSpPr>
        <p:grpSpPr>
          <a:xfrm>
            <a:off x="639381" y="4898950"/>
            <a:ext cx="2711169" cy="1137569"/>
            <a:chOff x="356496" y="683777"/>
            <a:chExt cx="3362632" cy="1204811"/>
          </a:xfrm>
        </p:grpSpPr>
        <p:sp>
          <p:nvSpPr>
            <p:cNvPr id="118" name="TextBox 41">
              <a:extLst>
                <a:ext uri="{FF2B5EF4-FFF2-40B4-BE49-F238E27FC236}">
                  <a16:creationId xmlns:a16="http://schemas.microsoft.com/office/drawing/2014/main" id="{C614F80E-10FB-53CA-0DC0-E3D867CBB51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119" name="Metin kutusu 118">
              <a:extLst>
                <a:ext uri="{FF2B5EF4-FFF2-40B4-BE49-F238E27FC236}">
                  <a16:creationId xmlns:a16="http://schemas.microsoft.com/office/drawing/2014/main" id="{0EF7D480-7EE8-1E83-4828-FA87E7CBB4A6}"/>
                </a:ext>
              </a:extLst>
            </p:cNvPr>
            <p:cNvSpPr txBox="1"/>
            <p:nvPr/>
          </p:nvSpPr>
          <p:spPr>
            <a:xfrm>
              <a:off x="356496" y="1035612"/>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Onl</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expense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management</a:t>
              </a:r>
              <a:endParaRPr lang="tr-TR" sz="1100" b="1" cap="all" dirty="0">
                <a:solidFill>
                  <a:srgbClr val="555555"/>
                </a:solidFill>
                <a:latin typeface="Montserrat SemiBold" panose="00000700000000000000" pitchFamily="2" charset="0"/>
              </a:endParaRPr>
            </a:p>
          </p:txBody>
        </p:sp>
        <p:sp>
          <p:nvSpPr>
            <p:cNvPr id="120" name="Metin kutusu 119">
              <a:extLst>
                <a:ext uri="{FF2B5EF4-FFF2-40B4-BE49-F238E27FC236}">
                  <a16:creationId xmlns:a16="http://schemas.microsoft.com/office/drawing/2014/main" id="{EF87C3C9-0CEC-F09F-1071-897022ACD7FA}"/>
                </a:ext>
              </a:extLst>
            </p:cNvPr>
            <p:cNvSpPr txBox="1"/>
            <p:nvPr/>
          </p:nvSpPr>
          <p:spPr>
            <a:xfrm>
              <a:off x="356496" y="132629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Simplify financial expenses tracking, reduce claim errors and enhance expense budget controls easily.</a:t>
              </a:r>
              <a:endParaRPr lang="tr-TR" sz="950" dirty="0">
                <a:solidFill>
                  <a:srgbClr val="555555"/>
                </a:solidFill>
                <a:latin typeface="Open Sans" panose="020B0606030504020204" pitchFamily="34" charset="0"/>
              </a:endParaRPr>
            </a:p>
          </p:txBody>
        </p:sp>
      </p:grpSp>
      <p:grpSp>
        <p:nvGrpSpPr>
          <p:cNvPr id="121" name="Grup 120">
            <a:extLst>
              <a:ext uri="{FF2B5EF4-FFF2-40B4-BE49-F238E27FC236}">
                <a16:creationId xmlns:a16="http://schemas.microsoft.com/office/drawing/2014/main" id="{257C2E3A-8AF5-EB74-493A-902F5FF0CBBF}"/>
              </a:ext>
            </a:extLst>
          </p:cNvPr>
          <p:cNvGrpSpPr/>
          <p:nvPr/>
        </p:nvGrpSpPr>
        <p:grpSpPr>
          <a:xfrm>
            <a:off x="3283824" y="4898950"/>
            <a:ext cx="2711169" cy="1283762"/>
            <a:chOff x="356496" y="683777"/>
            <a:chExt cx="3362632" cy="1359644"/>
          </a:xfrm>
        </p:grpSpPr>
        <p:sp>
          <p:nvSpPr>
            <p:cNvPr id="122" name="TextBox 41">
              <a:extLst>
                <a:ext uri="{FF2B5EF4-FFF2-40B4-BE49-F238E27FC236}">
                  <a16:creationId xmlns:a16="http://schemas.microsoft.com/office/drawing/2014/main" id="{F406E458-8874-85AB-363D-4DE317E9B303}"/>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123" name="Metin kutusu 122">
              <a:extLst>
                <a:ext uri="{FF2B5EF4-FFF2-40B4-BE49-F238E27FC236}">
                  <a16:creationId xmlns:a16="http://schemas.microsoft.com/office/drawing/2014/main" id="{A0B7123B-E077-14D7-5216-0A25474D14D2}"/>
                </a:ext>
              </a:extLst>
            </p:cNvPr>
            <p:cNvSpPr txBox="1"/>
            <p:nvPr/>
          </p:nvSpPr>
          <p:spPr>
            <a:xfrm>
              <a:off x="356496" y="1035612"/>
              <a:ext cx="3362632" cy="277074"/>
            </a:xfrm>
            <a:prstGeom prst="rect">
              <a:avLst/>
            </a:prstGeom>
            <a:noFill/>
          </p:spPr>
          <p:txBody>
            <a:bodyPr wrap="square">
              <a:spAutoFit/>
            </a:bodyPr>
            <a:lstStyle/>
            <a:p>
              <a:pPr algn="l"/>
              <a:r>
                <a:rPr lang="tr-TR" sz="1100" b="1" cap="all" dirty="0">
                  <a:solidFill>
                    <a:srgbClr val="555555"/>
                  </a:solidFill>
                  <a:latin typeface="Montserrat SemiBold" panose="00000700000000000000" pitchFamily="2" charset="0"/>
                </a:rPr>
                <a:t>IT </a:t>
              </a:r>
              <a:r>
                <a:rPr lang="tr-TR" sz="1100" b="1" cap="all" dirty="0" err="1">
                  <a:solidFill>
                    <a:srgbClr val="555555"/>
                  </a:solidFill>
                  <a:latin typeface="Montserrat SemiBold" panose="00000700000000000000" pitchFamily="2" charset="0"/>
                </a:rPr>
                <a:t>fInance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systems</a:t>
              </a:r>
              <a:endParaRPr lang="tr-TR" sz="1100" b="1" cap="all" dirty="0">
                <a:solidFill>
                  <a:srgbClr val="555555"/>
                </a:solidFill>
                <a:latin typeface="Montserrat SemiBold" panose="00000700000000000000" pitchFamily="2" charset="0"/>
              </a:endParaRPr>
            </a:p>
          </p:txBody>
        </p:sp>
        <p:sp>
          <p:nvSpPr>
            <p:cNvPr id="124" name="Metin kutusu 123">
              <a:extLst>
                <a:ext uri="{FF2B5EF4-FFF2-40B4-BE49-F238E27FC236}">
                  <a16:creationId xmlns:a16="http://schemas.microsoft.com/office/drawing/2014/main" id="{68C0EE1E-0DEA-9319-9D0A-2FEF92CB1472}"/>
                </a:ext>
              </a:extLst>
            </p:cNvPr>
            <p:cNvSpPr txBox="1"/>
            <p:nvPr/>
          </p:nvSpPr>
          <p:spPr>
            <a:xfrm>
              <a:off x="356496" y="1326290"/>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Enhance operational efficiency, strengthen security, and support business growth by ensuring systems are </a:t>
              </a:r>
              <a:r>
                <a:rPr lang="en-US" sz="950" dirty="0" err="1">
                  <a:solidFill>
                    <a:srgbClr val="555555"/>
                  </a:solidFill>
                  <a:latin typeface="Open Sans" panose="020B0606030504020204" pitchFamily="34" charset="0"/>
                </a:rPr>
                <a:t>optimised</a:t>
              </a:r>
              <a:r>
                <a:rPr lang="en-US" sz="950" dirty="0">
                  <a:solidFill>
                    <a:srgbClr val="555555"/>
                  </a:solidFill>
                  <a:latin typeface="Open Sans" panose="020B0606030504020204" pitchFamily="34" charset="0"/>
                </a:rPr>
                <a:t>, reliable and scalable.</a:t>
              </a:r>
              <a:endParaRPr lang="tr-TR" sz="950" dirty="0">
                <a:solidFill>
                  <a:srgbClr val="555555"/>
                </a:solidFill>
                <a:latin typeface="Open Sans" panose="020B0606030504020204" pitchFamily="34" charset="0"/>
              </a:endParaRPr>
            </a:p>
          </p:txBody>
        </p:sp>
      </p:grpSp>
      <p:sp>
        <p:nvSpPr>
          <p:cNvPr id="9" name="Metin kutusu 8">
            <a:extLst>
              <a:ext uri="{FF2B5EF4-FFF2-40B4-BE49-F238E27FC236}">
                <a16:creationId xmlns:a16="http://schemas.microsoft.com/office/drawing/2014/main" id="{D694F77F-5C63-07F4-FA29-3F900093893C}"/>
              </a:ext>
            </a:extLst>
          </p:cNvPr>
          <p:cNvSpPr txBox="1"/>
          <p:nvPr/>
        </p:nvSpPr>
        <p:spPr>
          <a:xfrm>
            <a:off x="631988" y="983033"/>
            <a:ext cx="10707208" cy="430887"/>
          </a:xfrm>
          <a:prstGeom prst="rect">
            <a:avLst/>
          </a:prstGeom>
          <a:noFill/>
        </p:spPr>
        <p:txBody>
          <a:bodyPr wrap="square">
            <a:spAutoFit/>
          </a:bodyPr>
          <a:lstStyle/>
          <a:p>
            <a:r>
              <a:rPr lang="en-GB" sz="1100" dirty="0">
                <a:solidFill>
                  <a:schemeClr val="tx1">
                    <a:lumMod val="50000"/>
                    <a:lumOff val="50000"/>
                  </a:schemeClr>
                </a:solidFill>
                <a:highlight>
                  <a:srgbClr val="FFFF00"/>
                </a:highlight>
                <a:ea typeface="Open Sans" panose="020B0606030504020204" pitchFamily="34" charset="0"/>
                <a:cs typeface="Open Sans" panose="020B0606030504020204" pitchFamily="34" charset="0"/>
              </a:rPr>
              <a:t>If you purchase our software, over the term of your contract with us, you will save the following amounts for each of your processes. Our systems are designed to assist you streamline your workflow and maximise returns.</a:t>
            </a:r>
          </a:p>
        </p:txBody>
      </p:sp>
    </p:spTree>
    <p:extLst>
      <p:ext uri="{BB962C8B-B14F-4D97-AF65-F5344CB8AC3E}">
        <p14:creationId xmlns:p14="http://schemas.microsoft.com/office/powerpoint/2010/main" val="6925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RETURNS</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599944"/>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RAISING PURCHASE ORDERS</a:t>
            </a:r>
            <a:r>
              <a:rPr lang="en-GB" sz="1000" b="1" dirty="0">
                <a:solidFill>
                  <a:srgbClr val="E23F13"/>
                </a:solidFill>
                <a:latin typeface="Open Sans"/>
                <a:ea typeface="Open Sans"/>
                <a:cs typeface="Open Sans"/>
              </a:rPr>
              <a:t>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pfqmrval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eytimefqmr</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5466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8E8DA237-B9A8-8F39-10D8-DB6BB882015C}"/>
              </a:ext>
            </a:extLst>
          </p:cNvPr>
          <p:cNvSpPr>
            <a:spLocks noGrp="1"/>
          </p:cNvSpPr>
          <p:nvPr>
            <p:ph type="title"/>
          </p:nvPr>
        </p:nvSpPr>
        <p:spPr/>
        <p:txBody>
          <a:bodyPr>
            <a:normAutofit fontScale="90000"/>
          </a:bodyPr>
          <a:lstStyle/>
          <a:p>
            <a:r>
              <a:rPr lang="en-GB" sz="3100" dirty="0"/>
              <a:t>OUR VALUE OFFERING</a:t>
            </a:r>
            <a:br>
              <a:rPr lang="en-GB" dirty="0"/>
            </a:br>
            <a:endParaRPr lang="en-US" dirty="0"/>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pic>
        <p:nvPicPr>
          <p:cNvPr id="35" name="Graphic 34" descr="Dollar outline">
            <a:extLst>
              <a:ext uri="{FF2B5EF4-FFF2-40B4-BE49-F238E27FC236}">
                <a16:creationId xmlns:a16="http://schemas.microsoft.com/office/drawing/2014/main" id="{3F7A8CC5-A34A-2AAF-046A-EA7F5275B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7097" y="3971094"/>
            <a:ext cx="99414" cy="99414"/>
          </a:xfrm>
          <a:prstGeom prst="rect">
            <a:avLst/>
          </a:prstGeom>
        </p:spPr>
      </p:pic>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7464C18C-8143-AB54-955A-A0DE0ACF69AD}"/>
              </a:ext>
            </a:extLst>
          </p:cNvPr>
          <p:cNvSpPr txBox="1"/>
          <p:nvPr/>
        </p:nvSpPr>
        <p:spPr>
          <a:xfrm>
            <a:off x="650833" y="791325"/>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2" descr="Coins outline">
            <a:extLst>
              <a:ext uri="{FF2B5EF4-FFF2-40B4-BE49-F238E27FC236}">
                <a16:creationId xmlns:a16="http://schemas.microsoft.com/office/drawing/2014/main" id="{BF77A655-3945-E7CF-0B09-2ADCEDE06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107" y="2016302"/>
            <a:ext cx="493118" cy="493118"/>
          </a:xfrm>
          <a:prstGeom prst="rect">
            <a:avLst/>
          </a:prstGeom>
        </p:spPr>
      </p:pic>
      <p:sp>
        <p:nvSpPr>
          <p:cNvPr id="5" name="TextBox 35">
            <a:extLst>
              <a:ext uri="{FF2B5EF4-FFF2-40B4-BE49-F238E27FC236}">
                <a16:creationId xmlns:a16="http://schemas.microsoft.com/office/drawing/2014/main" id="{4850F750-8AF5-047D-7215-8CBA0136499D}"/>
              </a:ext>
            </a:extLst>
          </p:cNvPr>
          <p:cNvSpPr txBox="1"/>
          <p:nvPr/>
        </p:nvSpPr>
        <p:spPr>
          <a:xfrm>
            <a:off x="385167" y="3361760"/>
            <a:ext cx="1086998"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25" name="TextBox 36">
            <a:extLst>
              <a:ext uri="{FF2B5EF4-FFF2-40B4-BE49-F238E27FC236}">
                <a16:creationId xmlns:a16="http://schemas.microsoft.com/office/drawing/2014/main" id="{3A61F173-8814-5F33-33D0-4427D5617FE6}"/>
              </a:ext>
            </a:extLst>
          </p:cNvPr>
          <p:cNvSpPr txBox="1"/>
          <p:nvPr/>
        </p:nvSpPr>
        <p:spPr>
          <a:xfrm>
            <a:off x="529012" y="2462878"/>
            <a:ext cx="799309"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BENEFIT</a:t>
            </a:r>
          </a:p>
        </p:txBody>
      </p:sp>
      <p:pic>
        <p:nvPicPr>
          <p:cNvPr id="26" name="Graphic 37" descr="Downward trend graph outline">
            <a:extLst>
              <a:ext uri="{FF2B5EF4-FFF2-40B4-BE49-F238E27FC236}">
                <a16:creationId xmlns:a16="http://schemas.microsoft.com/office/drawing/2014/main" id="{A5A58F65-65E8-1B34-0ED8-A95CC257B7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368" y="2930773"/>
            <a:ext cx="394596" cy="394596"/>
          </a:xfrm>
          <a:prstGeom prst="rect">
            <a:avLst/>
          </a:prstGeom>
        </p:spPr>
      </p:pic>
      <p:sp>
        <p:nvSpPr>
          <p:cNvPr id="27" name="TextBox 38">
            <a:extLst>
              <a:ext uri="{FF2B5EF4-FFF2-40B4-BE49-F238E27FC236}">
                <a16:creationId xmlns:a16="http://schemas.microsoft.com/office/drawing/2014/main" id="{DA3C6438-DE5B-554E-CEED-255F056800CF}"/>
              </a:ext>
            </a:extLst>
          </p:cNvPr>
          <p:cNvSpPr txBox="1"/>
          <p:nvPr/>
        </p:nvSpPr>
        <p:spPr>
          <a:xfrm>
            <a:off x="385167" y="4381620"/>
            <a:ext cx="1086998"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28" name="TextBox 39">
            <a:extLst>
              <a:ext uri="{FF2B5EF4-FFF2-40B4-BE49-F238E27FC236}">
                <a16:creationId xmlns:a16="http://schemas.microsoft.com/office/drawing/2014/main" id="{FC58518A-B8BB-F527-D433-49DEE77EA9B2}"/>
              </a:ext>
            </a:extLst>
          </p:cNvPr>
          <p:cNvSpPr txBox="1"/>
          <p:nvPr/>
        </p:nvSpPr>
        <p:spPr>
          <a:xfrm>
            <a:off x="2962265" y="4316345"/>
            <a:ext cx="729079"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Payback</a:t>
            </a:r>
            <a:r>
              <a:rPr lang="en-GB" sz="700">
                <a:solidFill>
                  <a:srgbClr val="E23F13"/>
                </a:solidFill>
                <a:latin typeface="Open Sans" panose="020B0606030504020204" pitchFamily="34" charset="0"/>
                <a:ea typeface="Open Sans" panose="020B0606030504020204" pitchFamily="34" charset="0"/>
                <a:cs typeface="Open Sans" panose="020B0606030504020204" pitchFamily="34" charset="0"/>
              </a:rPr>
              <a:t> </a:t>
            </a: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Period</a:t>
            </a:r>
          </a:p>
        </p:txBody>
      </p:sp>
      <p:grpSp>
        <p:nvGrpSpPr>
          <p:cNvPr id="29" name="Group 24">
            <a:extLst>
              <a:ext uri="{FF2B5EF4-FFF2-40B4-BE49-F238E27FC236}">
                <a16:creationId xmlns:a16="http://schemas.microsoft.com/office/drawing/2014/main" id="{2A35F7B4-89CA-28D2-C761-27F195682596}"/>
              </a:ext>
            </a:extLst>
          </p:cNvPr>
          <p:cNvGrpSpPr/>
          <p:nvPr/>
        </p:nvGrpSpPr>
        <p:grpSpPr>
          <a:xfrm>
            <a:off x="3299656" y="4004190"/>
            <a:ext cx="144000" cy="144000"/>
            <a:chOff x="3274765" y="4031786"/>
            <a:chExt cx="106557" cy="106557"/>
          </a:xfrm>
        </p:grpSpPr>
        <p:pic>
          <p:nvPicPr>
            <p:cNvPr id="30" name="Graphic 34" descr="Dollar outline">
              <a:extLst>
                <a:ext uri="{FF2B5EF4-FFF2-40B4-BE49-F238E27FC236}">
                  <a16:creationId xmlns:a16="http://schemas.microsoft.com/office/drawing/2014/main" id="{0E6689E8-7209-C0F1-640C-D80457BE91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9681" y="4037294"/>
              <a:ext cx="99414" cy="99414"/>
            </a:xfrm>
            <a:prstGeom prst="rect">
              <a:avLst/>
            </a:prstGeom>
          </p:spPr>
        </p:pic>
        <p:sp>
          <p:nvSpPr>
            <p:cNvPr id="31" name="Oval 30">
              <a:extLst>
                <a:ext uri="{FF2B5EF4-FFF2-40B4-BE49-F238E27FC236}">
                  <a16:creationId xmlns:a16="http://schemas.microsoft.com/office/drawing/2014/main" id="{B2799852-8DB3-C170-3A44-73EEE983320B}"/>
                </a:ext>
              </a:extLst>
            </p:cNvPr>
            <p:cNvSpPr/>
            <p:nvPr/>
          </p:nvSpPr>
          <p:spPr>
            <a:xfrm>
              <a:off x="3274765" y="4031786"/>
              <a:ext cx="106557" cy="106557"/>
            </a:xfrm>
            <a:prstGeom prst="ellipse">
              <a:avLst/>
            </a:prstGeom>
            <a:noFill/>
            <a:ln w="12700">
              <a:solidFill>
                <a:srgbClr val="E23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pic>
        <p:nvPicPr>
          <p:cNvPr id="32" name="Graphic 46" descr="Diamond with solid fill">
            <a:extLst>
              <a:ext uri="{FF2B5EF4-FFF2-40B4-BE49-F238E27FC236}">
                <a16:creationId xmlns:a16="http://schemas.microsoft.com/office/drawing/2014/main" id="{C87E5E7B-3E65-6A77-43D5-9385F8688E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16481" y="2033136"/>
            <a:ext cx="420646" cy="521262"/>
          </a:xfrm>
          <a:prstGeom prst="rect">
            <a:avLst/>
          </a:prstGeom>
        </p:spPr>
      </p:pic>
      <p:sp>
        <p:nvSpPr>
          <p:cNvPr id="46" name="TextBox 47">
            <a:extLst>
              <a:ext uri="{FF2B5EF4-FFF2-40B4-BE49-F238E27FC236}">
                <a16:creationId xmlns:a16="http://schemas.microsoft.com/office/drawing/2014/main" id="{169D5DCA-2B84-FFBE-27A9-8219C35C3CA7}"/>
              </a:ext>
            </a:extLst>
          </p:cNvPr>
          <p:cNvSpPr txBox="1"/>
          <p:nvPr/>
        </p:nvSpPr>
        <p:spPr>
          <a:xfrm>
            <a:off x="2906368" y="2516728"/>
            <a:ext cx="840873"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54" name="TextBox 49">
            <a:extLst>
              <a:ext uri="{FF2B5EF4-FFF2-40B4-BE49-F238E27FC236}">
                <a16:creationId xmlns:a16="http://schemas.microsoft.com/office/drawing/2014/main" id="{71EED8F1-EC39-8B8A-9542-2E46264AED21}"/>
              </a:ext>
            </a:extLst>
          </p:cNvPr>
          <p:cNvSpPr txBox="1"/>
          <p:nvPr/>
        </p:nvSpPr>
        <p:spPr>
          <a:xfrm>
            <a:off x="2986505" y="3171616"/>
            <a:ext cx="680598" cy="369332"/>
          </a:xfrm>
          <a:prstGeom prst="rect">
            <a:avLst/>
          </a:prstGeom>
          <a:noFill/>
        </p:spPr>
        <p:txBody>
          <a:bodyPr wrap="square" rtlCol="0">
            <a:spAutoFit/>
          </a:bodyPr>
          <a:lstStyle/>
          <a:p>
            <a:r>
              <a:rPr lang="en-GB" b="1">
                <a:solidFill>
                  <a:srgbClr val="E23F13"/>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55" name="Graphic 51" descr="Bank with solid fill">
            <a:extLst>
              <a:ext uri="{FF2B5EF4-FFF2-40B4-BE49-F238E27FC236}">
                <a16:creationId xmlns:a16="http://schemas.microsoft.com/office/drawing/2014/main" id="{C9AD5526-9A2B-E55B-FA9F-12205A9A6F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5332" y="3943217"/>
            <a:ext cx="486669" cy="486669"/>
          </a:xfrm>
          <a:prstGeom prst="rect">
            <a:avLst/>
          </a:prstGeom>
        </p:spPr>
      </p:pic>
      <p:pic>
        <p:nvPicPr>
          <p:cNvPr id="56" name="Graphic 5" descr="Clock with solid fill">
            <a:extLst>
              <a:ext uri="{FF2B5EF4-FFF2-40B4-BE49-F238E27FC236}">
                <a16:creationId xmlns:a16="http://schemas.microsoft.com/office/drawing/2014/main" id="{F793E217-CF18-2C0D-8236-59809DC1FD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7867" y="4872929"/>
            <a:ext cx="681598" cy="681598"/>
          </a:xfrm>
          <a:prstGeom prst="rect">
            <a:avLst/>
          </a:prstGeom>
        </p:spPr>
      </p:pic>
      <p:sp>
        <p:nvSpPr>
          <p:cNvPr id="57" name="TextBox 6">
            <a:extLst>
              <a:ext uri="{FF2B5EF4-FFF2-40B4-BE49-F238E27FC236}">
                <a16:creationId xmlns:a16="http://schemas.microsoft.com/office/drawing/2014/main" id="{8AE9A536-6EEB-7AFE-0670-BCE4C45D9480}"/>
              </a:ext>
            </a:extLst>
          </p:cNvPr>
          <p:cNvSpPr txBox="1"/>
          <p:nvPr/>
        </p:nvSpPr>
        <p:spPr>
          <a:xfrm>
            <a:off x="385167" y="5549278"/>
            <a:ext cx="1086998" cy="415498"/>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HOURS SAVED</a:t>
            </a:r>
          </a:p>
        </p:txBody>
      </p:sp>
      <p:pic>
        <p:nvPicPr>
          <p:cNvPr id="6" name="Graphic 33" descr="Open hand outline">
            <a:extLst>
              <a:ext uri="{FF2B5EF4-FFF2-40B4-BE49-F238E27FC236}">
                <a16:creationId xmlns:a16="http://schemas.microsoft.com/office/drawing/2014/main" id="{1D57DDF8-A777-4402-331C-06BF0275CE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29506" y="4042808"/>
            <a:ext cx="394596" cy="394596"/>
          </a:xfrm>
          <a:prstGeom prst="rect">
            <a:avLst/>
          </a:prstGeom>
        </p:spPr>
      </p:pic>
    </p:spTree>
    <p:extLst>
      <p:ext uri="{BB962C8B-B14F-4D97-AF65-F5344CB8AC3E}">
        <p14:creationId xmlns:p14="http://schemas.microsoft.com/office/powerpoint/2010/main" val="23658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8</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DEFINITION OF 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8832" y="1715549"/>
            <a:ext cx="4638088" cy="3898760"/>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Some key phrases we have illustrated in this proposal are detailed for </a:t>
            </a:r>
            <a:br>
              <a:rPr lang="en-GB" sz="2800" b="1" dirty="0">
                <a:solidFill>
                  <a:srgbClr val="FF6600"/>
                </a:solidFill>
                <a:latin typeface="Open Sans"/>
                <a:ea typeface="Open Sans"/>
                <a:cs typeface="Open Sans"/>
              </a:rPr>
            </a:br>
            <a:r>
              <a:rPr lang="en-GB" sz="2800" b="1" dirty="0">
                <a:solidFill>
                  <a:srgbClr val="FF6600"/>
                </a:solidFill>
                <a:latin typeface="Open Sans"/>
                <a:ea typeface="Open Sans"/>
                <a:cs typeface="Open Sans"/>
              </a:rPr>
              <a:t>information</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17354" y="4189491"/>
            <a:ext cx="4638088" cy="507831"/>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Disclaimer </a:t>
            </a:r>
            <a:r>
              <a:rPr lang="en-GB" sz="900" dirty="0">
                <a:latin typeface="Open Sans"/>
                <a:ea typeface="Open Sans"/>
                <a:cs typeface="Open Sans"/>
              </a:rPr>
              <a:t>We hope these estimations can assist in purchasing decisions and surface value prospects could see. Details listed are provided in good faith, as a guide only, on an "as is" basis.</a:t>
            </a:r>
            <a:endParaRPr lang="en-GB" sz="9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3361386"/>
          </a:xfrm>
        </p:spPr>
        <p:txBody>
          <a:bodyPr vert="horz" lIns="0" tIns="0" rIns="0" bIns="0" rtlCol="0" anchor="t">
            <a:noAutofit/>
          </a:bodyPr>
          <a:lstStyle/>
          <a:p>
            <a:pPr marL="341630" indent="-251460">
              <a:spcAft>
                <a:spcPts val="800"/>
              </a:spcAft>
              <a:buClr>
                <a:srgbClr val="E23F13"/>
              </a:buClr>
            </a:pPr>
            <a:r>
              <a:rPr lang="en-GB" sz="1000" b="1">
                <a:solidFill>
                  <a:srgbClr val="FF6600"/>
                </a:solidFill>
                <a:effectLst/>
                <a:latin typeface="Open Sans"/>
                <a:ea typeface="Open Sans"/>
                <a:cs typeface="Open Sans"/>
              </a:rPr>
              <a:t>Payback Period: </a:t>
            </a:r>
            <a:r>
              <a:rPr lang="en-GB" sz="100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000" b="1">
                <a:solidFill>
                  <a:srgbClr val="FF6600"/>
                </a:solidFill>
                <a:effectLst/>
                <a:latin typeface="Open Sans"/>
                <a:ea typeface="Open Sans"/>
                <a:cs typeface="Open Sans"/>
              </a:rPr>
              <a:t>Net Present Value (NPV): </a:t>
            </a:r>
            <a:r>
              <a:rPr lang="en-GB" sz="100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000" b="1">
                <a:solidFill>
                  <a:srgbClr val="FF6600"/>
                </a:solidFill>
                <a:effectLst/>
                <a:latin typeface="Open Sans"/>
                <a:ea typeface="Open Sans"/>
                <a:cs typeface="Open Sans"/>
              </a:rPr>
              <a:t>Return on Investment (ROI): </a:t>
            </a:r>
            <a:r>
              <a:rPr lang="en-GB" sz="100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000" b="1">
                <a:solidFill>
                  <a:srgbClr val="FF6600"/>
                </a:solidFill>
                <a:effectLst/>
                <a:latin typeface="Open Sans"/>
                <a:ea typeface="Open Sans"/>
                <a:cs typeface="Open Sans"/>
              </a:rPr>
              <a:t>Adoption rate: </a:t>
            </a:r>
            <a:r>
              <a:rPr lang="en-GB" sz="100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407078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2.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2485</TotalTime>
  <Words>1450</Words>
  <Application>Microsoft Office PowerPoint</Application>
  <PresentationFormat>Geniş ekran</PresentationFormat>
  <Paragraphs>232</Paragraphs>
  <Slides>9</Slides>
  <Notes>4</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9</vt:i4>
      </vt:variant>
    </vt:vector>
  </HeadingPairs>
  <TitlesOfParts>
    <vt:vector size="19" baseType="lpstr">
      <vt:lpstr>Arial</vt:lpstr>
      <vt:lpstr>Calibri</vt:lpstr>
      <vt:lpstr>Montserrat</vt:lpstr>
      <vt:lpstr>Montserrat Medium</vt:lpstr>
      <vt:lpstr>Montserrat SemiBold</vt:lpstr>
      <vt:lpstr>Open Sans</vt:lpstr>
      <vt:lpstr>Wingdings</vt:lpstr>
      <vt:lpstr>Advanced Theme</vt:lpstr>
      <vt:lpstr>1_Advanced Theme</vt:lpstr>
      <vt:lpstr>theme</vt:lpstr>
      <vt:lpstr>valclient Value Business Case</vt:lpstr>
      <vt:lpstr>DOING NOTHING IS NOT AN OPTION</vt:lpstr>
      <vt:lpstr>DOING NOTHING IS NOT AN OPTION</vt:lpstr>
      <vt:lpstr>TOTAL COST OF DELAY</vt:lpstr>
      <vt:lpstr>TOTAL COST OF DELAY : BREAKDOWN</vt:lpstr>
      <vt:lpstr>SUMMARY OF RETURNS</vt:lpstr>
      <vt:lpstr>OUR VALUE OFFERING </vt:lpstr>
      <vt:lpstr>DEFINITION OF TERMS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78</cp:revision>
  <dcterms:created xsi:type="dcterms:W3CDTF">2024-07-05T15:05:35Z</dcterms:created>
  <dcterms:modified xsi:type="dcterms:W3CDTF">2024-10-09T16:12:00Z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