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4" r:id="rId9"/>
    <p:sldId id="465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\\(#,##0\\);_(* "-"??_);_(@_)</c:formatCode>
                <c:ptCount val="14"/>
                <c:pt idx="0">
                  <c:v>31000</c:v>
                </c:pt>
                <c:pt idx="1">
                  <c:v>}</c:v>
                </c:pt>
                <c:pt idx="3">
                  <c:v>28600</c:v>
                </c:pt>
                <c:pt idx="4">
                  <c:v>303589</c:v>
                </c:pt>
                <c:pt idx="6">
                  <c:v>31460</c:v>
                </c:pt>
                <c:pt idx="7">
                  <c:v>364305</c:v>
                </c:pt>
                <c:pt idx="9">
                  <c:v>34606</c:v>
                </c:pt>
                <c:pt idx="10">
                  <c:v>404784</c:v>
                </c:pt>
                <c:pt idx="12">
                  <c:v>38067</c:v>
                </c:pt>
                <c:pt idx="13">
                  <c:v>404784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en-US" dirty="0">
                <ns1:latin typeface="Montserrat SemiBold"/>
              </ns1:rPr>
              <ns1:t>Client Name:</ns1:t>
            </ns1:r>
            <ns1:r>
              <ns1:rPr lang="tr-TR" dirty="0" err="1">
                <ns1:latin typeface="Montserrat SemiBold"/>
              </ns1:rPr>
              <ns1:t>murat özdemir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 payable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workflow customisation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structured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manual entry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systems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data management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00878" y="2094631"/>
            <ns1:ext cx="1869443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Raising Purchase Order 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6659" y="1629340"/>
            <ns1:ext cx="1914319" cy="1077218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Purchase Order Approvals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952096" y="2130171"/>
            <ns1:ext cx="1919827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Outdated IT infrastructure costs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27,222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49,000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Coding processes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22,685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3881" y="2089349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90,741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Standardised dashboard and reporting functionality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formatting and drill down ability 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Ineffective authorisation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Uncontrolled spend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Managing spend leakage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13848" y="2082013"/>
            <ns1:ext cx="1869443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8040" y="1590252"/>
            <ns1:ext cx="1914319" cy="1323439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processes due to poorly configured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automation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780498" y="2083569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Spend leakage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finance reporting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Debt collection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59,453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25,153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10,500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Invoicing and finance workflows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2,831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1822" y="2082316"/>
            <ns1:ext cx="2094684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Online expense management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Expense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350,000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726713425"/>
              </ns0:ext>
            </ns0:extLst>
          </ns0:nvPr>
        </ns0:nvGraphicFramePr>
        <ns0:xfrm>
          <ns1:off x="695326" y="1392132"/>
          <ns1:ext cx="9923513" cy="4890682"/>
        </ns0:xfrm>
        <ns1:graphic>
          <ns1:graphicData uri="http://schemas.openxmlformats.org/drawingml/2006/chart">
            <ns4:chart ns5:id="rId3"/>
          </ns1:graphicData>
        </ns1:graphic>
      </ns0:graphicFrame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</ns1:t>
            </ns1:r>
            <ns1:r>
              <ns1:rPr lang="en-GB"/>
              <ns1:t>OF DELAY: </ns1:t>
            </ns1:r>
            <ns1:r>
              <ns1:rPr lang="en-GB" dirty="0"/>
              <ns1:t>BREAKDOWN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95940" y="1359606"/>
            <ns1:ext cx="8438228" cy="467459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
Raising Purchase Orders: We anticipate a 2.69% efficiency
Purchase Order Approvals: We anticipate a 9.68% efficiency
Coding invoice processes: We anticipate a 4.48% efficiency
Management of Supplier and Purchase Invoices: We anticipate a 15.69% efficiency
Managing Maverick Spend &amp; Spend Leakage: We anticipate a 2.08% efficiency
Finance Query Management and Dashboard Reporting: We anticipate a 11.02% efficiency
Debt Collection Administration Processes: We anticipate a 4.97% efficiency
Customer Invoicing &amp; Finance Workflow Management: We anticipate a 0.35% efficiency
Online expense management: We anticipate a 39.77% efficiency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murat özdemir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703483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04863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397341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412673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38150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40002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440792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83217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276879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1,597,077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394960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627573" y="4027026"/>
            <ns1:ext cx="1343438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£ 70,837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196601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163,733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337459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70,837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099064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473431" y="3184326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975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3019644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00242" y="2204508"/>
            <ns1:ext cx="1626223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1,255,311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723088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641900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422923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191839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73,902h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en-GB" dirty="0"/>
              <ns1:t>VARIABLE ESTIMATIONS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6D583B7A-B95C-C145-9434-A78EE87952D9}"/>
              </ns1:ext>
            </ns1:extLst>
          </ns0:cNvPr>
          <ns0:cNvSpPr txBox="1">
            <ns1:spLocks/>
          </ns0:cNvSpPr>
          <ns0:nvPr/>
        </ns0:nvSpPr>
        <ns0:spPr>
          <ns1:xfrm>
            <ns1:off x="6017270" y="5220633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standard slide – no updates required.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2191</TotalTime>
  <Words>639</Words>
  <Application>Microsoft Office PowerPoint</Application>
  <PresentationFormat>Geniş ekran</PresentationFormat>
  <Paragraphs>136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Client Name:valclient Value Business Case</vt:lpstr>
      <vt:lpstr>DOING NOTHING IS NOT AN OPTION</vt:lpstr>
      <vt:lpstr>DOING NOTHING IS NOT AN OPTION</vt:lpstr>
      <vt:lpstr>TOTAL COST OF DELAY</vt:lpstr>
      <vt:lpstr>TOTAL COST OF DELAY: BREAKDOWN</vt:lpstr>
      <vt:lpstr>PowerPoint Sunusu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11</cp:revision>
  <dcterms:created xsi:type="dcterms:W3CDTF">2024-07-05T15:05:35Z</dcterms:created>
  <dcterms:modified xsi:type="dcterms:W3CDTF">2024-09-25T13:47:22Z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