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6"/>
  </p:notesMasterIdLst>
  <p:handoutMasterIdLst>
    <p:handoutMasterId r:id="rId17"/>
  </p:handoutMasterIdLst>
  <p:sldIdLst>
    <p:sldId id="289" r:id="rId7"/>
    <p:sldId id="457" r:id="rId8"/>
    <p:sldId id="458" r:id="rId9"/>
    <p:sldId id="463" r:id="rId10"/>
    <p:sldId id="465" r:id="rId11"/>
    <p:sldId id="466" r:id="rId12"/>
    <p:sldId id="449" r:id="rId13"/>
    <p:sldId id="461"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B2"/>
    <a:srgbClr val="4C9ADB"/>
    <a:srgbClr val="40404C"/>
    <a:srgbClr val="2D4FB2"/>
    <a:srgbClr val="FCB415"/>
    <a:srgbClr val="1078CF"/>
    <a:srgbClr val="616173"/>
    <a:srgbClr val="F37721"/>
    <a:srgbClr val="F6911E"/>
    <a:srgbClr val="F15D23"/>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4C9ADB"/>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A4A4B2"/>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09/10/2024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2</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6</a:t>
            </a:fld>
            <a:endParaRPr lang="en-US"/>
          </a:p>
        </p:txBody>
      </p:sp>
    </p:spTree>
    <p:extLst>
      <p:ext uri="{BB962C8B-B14F-4D97-AF65-F5344CB8AC3E}">
        <p14:creationId xmlns:p14="http://schemas.microsoft.com/office/powerpoint/2010/main" val="1484189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chart" Target="../charts/chart2.xml"/><Relationship Id="rId16" Type="http://schemas.openxmlformats.org/officeDocument/2006/relationships/image" Target="../media/image30.svg"/><Relationship Id="rId1" Type="http://schemas.openxmlformats.org/officeDocument/2006/relationships/slideLayout" Target="../slideLayouts/slideLayout15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1328-38B7-3594-7FBB-BE55921788B1}"/>
              </a:ext>
            </a:extLst>
          </p:cNvPr>
          <p:cNvSpPr>
            <a:spLocks noGrp="1"/>
          </p:cNvSpPr>
          <p:nvPr>
            <p:ph type="ctrTitle"/>
          </p:nvPr>
        </p:nvSpPr>
        <p:spPr/>
        <p:txBody>
          <a:bodyPr/>
          <a:lstStyle/>
          <a:p>
            <a:r>
              <a:rPr lang="tr-TR" dirty="0" err="1">
                <a:latin typeface="Montserrat SemiBold"/>
              </a:rPr>
              <a:t>valclient</a:t>
            </a:r>
            <a:r>
              <a:rPr lang="en-US" dirty="0">
                <a:latin typeface="Montserrat SemiBold"/>
              </a:rPr>
              <a:t> Value Business Case</a:t>
            </a:r>
          </a:p>
        </p:txBody>
      </p:sp>
      <p:sp>
        <p:nvSpPr>
          <p:cNvPr id="3" name="Slide Number Placeholder 2">
            <a:extLst>
              <a:ext uri="{FF2B5EF4-FFF2-40B4-BE49-F238E27FC236}">
                <a16:creationId xmlns:a16="http://schemas.microsoft.com/office/drawing/2014/main" id="{D588DF38-F73F-09E2-6B8C-286C3751DC3F}"/>
              </a:ext>
            </a:extLst>
          </p:cNvPr>
          <p:cNvSpPr>
            <a:spLocks noGrp="1"/>
          </p:cNvSpPr>
          <p:nvPr>
            <p:ph type="sldNum" sz="quarter" idx="12"/>
          </p:nvPr>
        </p:nvSpPr>
        <p:spPr/>
        <p:txBody>
          <a:bodyPr/>
          <a:lstStyle/>
          <a:p>
            <a:fld id="{3531A8E9-B4CF-5643-AF96-CB4C768DAD63}" type="slidenum">
              <a:rPr lang="en-US" smtClean="0"/>
              <a:pPr/>
              <a:t>1</a:t>
            </a:fld>
            <a:endParaRPr lang="en-US"/>
          </a:p>
        </p:txBody>
      </p:sp>
      <p:sp>
        <p:nvSpPr>
          <p:cNvPr id="4" name="Subtitle 3">
            <a:extLst>
              <a:ext uri="{FF2B5EF4-FFF2-40B4-BE49-F238E27FC236}">
                <a16:creationId xmlns:a16="http://schemas.microsoft.com/office/drawing/2014/main" id="{04B16102-7F03-D98C-5599-59D403A4A6A5}"/>
              </a:ext>
            </a:extLst>
          </p:cNvPr>
          <p:cNvSpPr>
            <a:spLocks noGrp="1"/>
          </p:cNvSpPr>
          <p:nvPr>
            <p:ph type="subTitle" idx="1"/>
          </p:nvPr>
        </p:nvSpPr>
        <p:spPr/>
        <p:txBody>
          <a:bodyPr/>
          <a:lstStyle/>
          <a:p>
            <a:r>
              <a:rPr lang="en-US" dirty="0"/>
              <a:t>Financials</a:t>
            </a:r>
          </a:p>
        </p:txBody>
      </p:sp>
      <p:sp>
        <p:nvSpPr>
          <p:cNvPr id="5" name="Text Placeholder 4">
            <a:extLst>
              <a:ext uri="{FF2B5EF4-FFF2-40B4-BE49-F238E27FC236}">
                <a16:creationId xmlns:a16="http://schemas.microsoft.com/office/drawing/2014/main" id="{4BAC2211-2BF5-0F3E-134E-6D7CA1E5AA57}"/>
              </a:ext>
            </a:extLst>
          </p:cNvPr>
          <p:cNvSpPr>
            <a:spLocks noGrp="1"/>
          </p:cNvSpPr>
          <p:nvPr>
            <p:ph type="body" sz="quarter" idx="13"/>
          </p:nvPr>
        </p:nvSpPr>
        <p:spPr/>
        <p:txBody>
          <a:bodyPr/>
          <a:lstStyle/>
          <a:p>
            <a:r>
              <a:rPr lang="en-US" dirty="0"/>
              <a:t>Presented by OneAdvanced</a:t>
            </a:r>
          </a:p>
        </p:txBody>
      </p:sp>
      <p:pic>
        <p:nvPicPr>
          <p:cNvPr id="8" name="Picture Placeholder 7">
            <a:extLst>
              <a:ext uri="{FF2B5EF4-FFF2-40B4-BE49-F238E27FC236}">
                <a16:creationId xmlns:a16="http://schemas.microsoft.com/office/drawing/2014/main" id="{8ABF3CB5-1982-E5EA-D401-E797DAE7CB8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80887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2</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grpSp>
        <p:nvGrpSpPr>
          <p:cNvPr id="24" name="Group 23">
            <a:extLst>
              <a:ext uri="{FF2B5EF4-FFF2-40B4-BE49-F238E27FC236}">
                <a16:creationId xmlns:a16="http://schemas.microsoft.com/office/drawing/2014/main" id="{F2F03CFE-B2DF-8A34-6FA4-EDA86F820F40}"/>
              </a:ext>
            </a:extLst>
          </p:cNvPr>
          <p:cNvGrpSpPr/>
          <p:nvPr/>
        </p:nvGrpSpPr>
        <p:grpSpPr>
          <a:xfrm>
            <a:off x="2773872" y="1552929"/>
            <a:ext cx="1918801" cy="3992216"/>
            <a:chOff x="2757246"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7246"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structured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manual entry</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7247" y="2096918"/>
              <a:ext cx="1918800" cy="3017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925" y="2094631"/>
              <a:ext cx="1869443"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Raising Purchase Order </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8697"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2646"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801"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2646" y="5118504"/>
              <a:ext cx="1908000"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valrpo</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3" name="Group 22">
            <a:extLst>
              <a:ext uri="{FF2B5EF4-FFF2-40B4-BE49-F238E27FC236}">
                <a16:creationId xmlns:a16="http://schemas.microsoft.com/office/drawing/2014/main" id="{54C48C09-9A97-7C0C-2506-51E356526F18}"/>
              </a:ext>
            </a:extLst>
          </p:cNvPr>
          <p:cNvGrpSpPr/>
          <p:nvPr/>
        </p:nvGrpSpPr>
        <p:grpSpPr>
          <a:xfrm>
            <a:off x="4912803" y="1556836"/>
            <a:ext cx="1918801" cy="3991330"/>
            <a:chOff x="4871238"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638"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1238"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accounts  payable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workflow customisation</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1239" y="2139161"/>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479" y="1629340"/>
              <a:ext cx="1914319" cy="1077218"/>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Purchase Order Approvals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689"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479"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5002"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valpoa</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373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95326" y="5905124"/>
            <a:ext cx="10372705"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a:extLst>
              <a:ext uri="{FF2B5EF4-FFF2-40B4-BE49-F238E27FC236}">
                <a16:creationId xmlns:a16="http://schemas.microsoft.com/office/drawing/2014/main" id="{8813920C-430B-3234-4CBE-A3267939523E}"/>
              </a:ext>
            </a:extLst>
          </p:cNvPr>
          <p:cNvGrpSpPr/>
          <p:nvPr/>
        </p:nvGrpSpPr>
        <p:grpSpPr>
          <a:xfrm>
            <a:off x="640932" y="1552929"/>
            <a:ext cx="1921713" cy="4093944"/>
            <a:chOff x="640932" y="1552929"/>
            <a:chExt cx="1921713" cy="4093944"/>
          </a:xfrm>
        </p:grpSpPr>
        <p:sp>
          <p:nvSpPr>
            <p:cNvPr id="41" name="Off-page Connector 9">
              <a:extLst>
                <a:ext uri="{FF2B5EF4-FFF2-40B4-BE49-F238E27FC236}">
                  <a16:creationId xmlns:a16="http://schemas.microsoft.com/office/drawing/2014/main" id="{579E8B31-C28B-B9F8-070D-943247388A6B}"/>
                </a:ext>
              </a:extLst>
            </p:cNvPr>
            <p:cNvSpPr/>
            <p:nvPr/>
          </p:nvSpPr>
          <p:spPr>
            <a:xfrm>
              <a:off x="640932"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systems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data management</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3845" y="2130268"/>
              <a:ext cx="1918800" cy="298367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TextBox 41">
              <a:extLst>
                <a:ext uri="{FF2B5EF4-FFF2-40B4-BE49-F238E27FC236}">
                  <a16:creationId xmlns:a16="http://schemas.microsoft.com/office/drawing/2014/main" id="{A01E455A-2DE5-AA6B-952A-5F99CA73916D}"/>
                </a:ext>
              </a:extLst>
            </p:cNvPr>
            <p:cNvSpPr txBox="1"/>
            <p:nvPr/>
          </p:nvSpPr>
          <p:spPr>
            <a:xfrm>
              <a:off x="666366"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IT finance systems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296"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4952"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366" y="4383297"/>
              <a:ext cx="1873758"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Outdated IT infrastructure costs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49245" y="5123653"/>
              <a:ext cx="1908000" cy="52322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itfinance</a:t>
              </a:r>
              <a:r>
                <a:rPr lang="tr-TR" sz="2000" b="1" dirty="0">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26" name="Group 25">
            <a:extLst>
              <a:ext uri="{FF2B5EF4-FFF2-40B4-BE49-F238E27FC236}">
                <a16:creationId xmlns:a16="http://schemas.microsoft.com/office/drawing/2014/main" id="{2F0A8551-1260-BA00-CEB9-2F1DFA3AC89D}"/>
              </a:ext>
            </a:extLst>
          </p:cNvPr>
          <p:cNvGrpSpPr/>
          <p:nvPr/>
        </p:nvGrpSpPr>
        <p:grpSpPr>
          <a:xfrm>
            <a:off x="7031443" y="1582040"/>
            <a:ext cx="1921948" cy="3969254"/>
            <a:chOff x="6973253" y="1582040"/>
            <a:chExt cx="1921948" cy="3969254"/>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227" y="5002301"/>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827"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974314" y="2130171"/>
              <a:ext cx="1919827"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Coding invoice processes</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78"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827" y="2135924"/>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 name="TextBox 4">
              <a:extLst>
                <a:ext uri="{FF2B5EF4-FFF2-40B4-BE49-F238E27FC236}">
                  <a16:creationId xmlns:a16="http://schemas.microsoft.com/office/drawing/2014/main" id="{02B73898-242B-B542-A13B-5A46CF540B50}"/>
                </a:ext>
              </a:extLst>
            </p:cNvPr>
            <p:cNvSpPr txBox="1"/>
            <p:nvPr/>
          </p:nvSpPr>
          <p:spPr>
            <a:xfrm>
              <a:off x="6977068" y="4381097"/>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Coding processes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253" y="5113482"/>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7" name="Group 26">
            <a:extLst>
              <a:ext uri="{FF2B5EF4-FFF2-40B4-BE49-F238E27FC236}">
                <a16:creationId xmlns:a16="http://schemas.microsoft.com/office/drawing/2014/main" id="{9DEFFE14-7335-325C-3227-F53DD0F4C1A8}"/>
              </a:ext>
            </a:extLst>
          </p:cNvPr>
          <p:cNvGrpSpPr/>
          <p:nvPr/>
        </p:nvGrpSpPr>
        <p:grpSpPr>
          <a:xfrm>
            <a:off x="9080384" y="1567792"/>
            <a:ext cx="2094684" cy="3985399"/>
            <a:chOff x="9097010" y="1567792"/>
            <a:chExt cx="2094684" cy="3985399"/>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89787" y="5004198"/>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184952" y="1886908"/>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Limited self-service capabilities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automation</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97010" y="2089349"/>
              <a:ext cx="209468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Management of supplier and purchase invoices</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96403"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184952" y="2134927"/>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TextBox 14">
              <a:extLst>
                <a:ext uri="{FF2B5EF4-FFF2-40B4-BE49-F238E27FC236}">
                  <a16:creationId xmlns:a16="http://schemas.microsoft.com/office/drawing/2014/main" id="{78087AEC-86F9-E8B2-C10B-A49DA1E431AE}"/>
                </a:ext>
              </a:extLst>
            </p:cNvPr>
            <p:cNvSpPr txBox="1"/>
            <p:nvPr/>
          </p:nvSpPr>
          <p:spPr>
            <a:xfrm>
              <a:off x="9187193"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Supplier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97865" y="5114320"/>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mspi</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 name="TextBox 19">
            <a:extLst>
              <a:ext uri="{FF2B5EF4-FFF2-40B4-BE49-F238E27FC236}">
                <a16:creationId xmlns:a16="http://schemas.microsoft.com/office/drawing/2014/main" id="{CB38C44D-4237-7DFE-5E09-ABE52345E77F}"/>
              </a:ext>
            </a:extLst>
          </p:cNvPr>
          <p:cNvSpPr txBox="1"/>
          <p:nvPr/>
        </p:nvSpPr>
        <p:spPr>
          <a:xfrm>
            <a:off x="664160" y="1063705"/>
            <a:ext cx="10364338"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The total cost of your current processes are detailed below. For example, if it is taking your team five hours a week to produce business reports or manage queries, the below figures highlight the total current process cost to your business</a:t>
            </a:r>
          </a:p>
        </p:txBody>
      </p:sp>
    </p:spTree>
    <p:extLst>
      <p:ext uri="{BB962C8B-B14F-4D97-AF65-F5344CB8AC3E}">
        <p14:creationId xmlns:p14="http://schemas.microsoft.com/office/powerpoint/2010/main" val="150366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3</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855314" y="2075256"/>
            <a:ext cx="223132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Customer Invoicing &amp; Finance Workflow</a:t>
            </a:r>
            <a:endParaRPr lang="en-US" sz="1600" b="1" dirty="0">
              <a:latin typeface="Montserrat SemiBold" panose="00000700000000000000" pitchFamily="2" charset="0"/>
              <a:ea typeface="League Spartan" charset="0"/>
              <a:cs typeface="Poppins" pitchFamily="2" charset="77"/>
            </a:endParaRPr>
          </a:p>
        </p:txBody>
      </p:sp>
      <p:sp>
        <p:nvSpPr>
          <p:cNvPr id="67" name="TextBox 66">
            <a:extLst>
              <a:ext uri="{FF2B5EF4-FFF2-40B4-BE49-F238E27FC236}">
                <a16:creationId xmlns:a16="http://schemas.microsoft.com/office/drawing/2014/main" id="{66DB37B9-37E7-B851-DABF-B428C6026ADB}"/>
              </a:ext>
            </a:extLst>
          </p:cNvPr>
          <p:cNvSpPr txBox="1"/>
          <p:nvPr/>
        </p:nvSpPr>
        <p:spPr>
          <a:xfrm>
            <a:off x="6952097" y="4521222"/>
            <a:ext cx="2424554"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Lack of self-service and poor reporting could be costing you</a:t>
            </a:r>
          </a:p>
        </p:txBody>
      </p:sp>
      <p:grpSp>
        <p:nvGrpSpPr>
          <p:cNvPr id="7" name="Group 6">
            <a:extLst>
              <a:ext uri="{FF2B5EF4-FFF2-40B4-BE49-F238E27FC236}">
                <a16:creationId xmlns:a16="http://schemas.microsoft.com/office/drawing/2014/main" id="{79F0A832-F1F3-1479-819D-E11524CF6375}"/>
              </a:ext>
            </a:extLst>
          </p:cNvPr>
          <p:cNvGrpSpPr/>
          <p:nvPr/>
        </p:nvGrpSpPr>
        <p:grpSpPr>
          <a:xfrm>
            <a:off x="2773130" y="1552929"/>
            <a:ext cx="1918801" cy="3992216"/>
            <a:chOff x="2756504"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6504"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Standardised dashboard and reporting functionality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formatting and drill down ability </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6505" y="2025496"/>
              <a:ext cx="1918800" cy="3096761"/>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183" y="2082013"/>
              <a:ext cx="1869443"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Finance query management &amp; reporting</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7955"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1904"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059"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finance reporting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3363" y="5143443"/>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valfqmr</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7" name="Group 16">
            <a:extLst>
              <a:ext uri="{FF2B5EF4-FFF2-40B4-BE49-F238E27FC236}">
                <a16:creationId xmlns:a16="http://schemas.microsoft.com/office/drawing/2014/main" id="{9C36B47D-43D9-185A-98CD-D65837B25AAE}"/>
              </a:ext>
            </a:extLst>
          </p:cNvPr>
          <p:cNvGrpSpPr/>
          <p:nvPr/>
        </p:nvGrpSpPr>
        <p:grpSpPr>
          <a:xfrm>
            <a:off x="4912447" y="1556836"/>
            <a:ext cx="1918801" cy="3991330"/>
            <a:chOff x="4870882"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282"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0882"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0883" y="2122536"/>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123" y="1590252"/>
              <a:ext cx="1914319" cy="1323439"/>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Debt collection administration processes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333"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123"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Debt collection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4646"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valdcap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426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78699" y="5904972"/>
            <a:ext cx="10411181"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FF786152-FEAF-A170-B663-448B52CE968F}"/>
              </a:ext>
            </a:extLst>
          </p:cNvPr>
          <p:cNvGrpSpPr/>
          <p:nvPr/>
        </p:nvGrpSpPr>
        <p:grpSpPr>
          <a:xfrm>
            <a:off x="644200" y="1552929"/>
            <a:ext cx="1918800" cy="3992216"/>
            <a:chOff x="644200" y="1552929"/>
            <a:chExt cx="1918800" cy="3992216"/>
          </a:xfrm>
        </p:grpSpPr>
        <p:sp>
          <p:nvSpPr>
            <p:cNvPr id="41" name="Off-page Connector 9">
              <a:extLst>
                <a:ext uri="{FF2B5EF4-FFF2-40B4-BE49-F238E27FC236}">
                  <a16:creationId xmlns:a16="http://schemas.microsoft.com/office/drawing/2014/main" id="{579E8B31-C28B-B9F8-070D-943247388A6B}"/>
                </a:ext>
              </a:extLst>
            </p:cNvPr>
            <p:cNvSpPr/>
            <p:nvPr/>
          </p:nvSpPr>
          <p:spPr>
            <a:xfrm>
              <a:off x="644200"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Ineffective authorisation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Uncontrolled spend</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4200" y="2072848"/>
              <a:ext cx="1918800" cy="304109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A01E455A-2DE5-AA6B-952A-5F99CA73916D}"/>
                </a:ext>
              </a:extLst>
            </p:cNvPr>
            <p:cNvSpPr txBox="1"/>
            <p:nvPr/>
          </p:nvSpPr>
          <p:spPr>
            <a:xfrm>
              <a:off x="666721"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Managing spend leakage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651"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9600"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721" y="4383297"/>
              <a:ext cx="1873758"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Spend leakage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51059" y="5140279"/>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valmsl</a:t>
              </a:r>
              <a:r>
                <a:rPr lang="en-GB" sz="20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18" name="Group 17">
            <a:extLst>
              <a:ext uri="{FF2B5EF4-FFF2-40B4-BE49-F238E27FC236}">
                <a16:creationId xmlns:a16="http://schemas.microsoft.com/office/drawing/2014/main" id="{19ED103D-2B59-253D-574C-3CF94ADF0C56}"/>
              </a:ext>
            </a:extLst>
          </p:cNvPr>
          <p:cNvGrpSpPr/>
          <p:nvPr/>
        </p:nvGrpSpPr>
        <p:grpSpPr>
          <a:xfrm>
            <a:off x="7043253" y="1573727"/>
            <a:ext cx="1921948" cy="3981503"/>
            <a:chOff x="6973186" y="1582040"/>
            <a:chExt cx="1921948" cy="3981503"/>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160" y="5014550"/>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760"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processes due to poorly configured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automation</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11"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760" y="2133070"/>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02B73898-242B-B542-A13B-5A46CF540B50}"/>
                </a:ext>
              </a:extLst>
            </p:cNvPr>
            <p:cNvSpPr txBox="1"/>
            <p:nvPr/>
          </p:nvSpPr>
          <p:spPr>
            <a:xfrm>
              <a:off x="6977001" y="4381097"/>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Invoicing and finance workflows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186" y="5136881"/>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valcifw</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9" name="Group 18">
            <a:extLst>
              <a:ext uri="{FF2B5EF4-FFF2-40B4-BE49-F238E27FC236}">
                <a16:creationId xmlns:a16="http://schemas.microsoft.com/office/drawing/2014/main" id="{70CEE381-477C-8434-1941-80B81EAE7B48}"/>
              </a:ext>
            </a:extLst>
          </p:cNvPr>
          <p:cNvGrpSpPr/>
          <p:nvPr/>
        </p:nvGrpSpPr>
        <p:grpSpPr>
          <a:xfrm>
            <a:off x="9078326" y="1559479"/>
            <a:ext cx="2094684" cy="3981503"/>
            <a:chOff x="9011822" y="1567792"/>
            <a:chExt cx="2094684" cy="3981503"/>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05164" y="5000302"/>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099764" y="1889646"/>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11822" y="2082316"/>
              <a:ext cx="2094684"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Online expense management</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11215"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099764" y="2127135"/>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78087AEC-86F9-E8B2-C10B-A49DA1E431AE}"/>
                </a:ext>
              </a:extLst>
            </p:cNvPr>
            <p:cNvSpPr txBox="1"/>
            <p:nvPr/>
          </p:nvSpPr>
          <p:spPr>
            <a:xfrm>
              <a:off x="9102005"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Expense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12677" y="5122633"/>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valoem</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Tree>
    <p:extLst>
      <p:ext uri="{BB962C8B-B14F-4D97-AF65-F5344CB8AC3E}">
        <p14:creationId xmlns:p14="http://schemas.microsoft.com/office/powerpoint/2010/main" val="65390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4</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TOTAL COST OF DELAY</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3" name="Text Placeholder 3">
            <a:extLst>
              <a:ext uri="{FF2B5EF4-FFF2-40B4-BE49-F238E27FC236}">
                <a16:creationId xmlns:a16="http://schemas.microsoft.com/office/drawing/2014/main" id="{AA587991-B968-87C5-E911-A82B2A2883D5}"/>
              </a:ext>
            </a:extLst>
          </p:cNvPr>
          <p:cNvSpPr txBox="1">
            <a:spLocks/>
          </p:cNvSpPr>
          <p:nvPr/>
        </p:nvSpPr>
        <p:spPr>
          <a:xfrm>
            <a:off x="6180613" y="1183834"/>
            <a:ext cx="4638088" cy="289847"/>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Font typeface="Arial" panose="020B0604020202020204" pitchFamily="34" charset="0"/>
              <a:buNone/>
            </a:pPr>
            <a:r>
              <a:rPr lang="en-GB" dirty="0">
                <a:latin typeface="Open Sans"/>
                <a:ea typeface="Open Sans"/>
                <a:cs typeface="Open Sans"/>
              </a:rPr>
              <a:t>PAIN POINTS</a:t>
            </a:r>
          </a:p>
        </p:txBody>
      </p:sp>
      <p:sp>
        <p:nvSpPr>
          <p:cNvPr id="5" name="Text Placeholder 3">
            <a:extLst>
              <a:ext uri="{FF2B5EF4-FFF2-40B4-BE49-F238E27FC236}">
                <a16:creationId xmlns:a16="http://schemas.microsoft.com/office/drawing/2014/main" id="{7F81EBE2-7AFB-D001-79A4-902951872C31}"/>
              </a:ext>
            </a:extLst>
          </p:cNvPr>
          <p:cNvSpPr txBox="1">
            <a:spLocks/>
          </p:cNvSpPr>
          <p:nvPr/>
        </p:nvSpPr>
        <p:spPr>
          <a:xfrm>
            <a:off x="1409838" y="3311277"/>
            <a:ext cx="3544235" cy="6479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lgn="ctr">
              <a:spcAft>
                <a:spcPts val="800"/>
              </a:spcAft>
              <a:buFont typeface="Arial" panose="020B0604020202020204" pitchFamily="34" charset="0"/>
              <a:buNone/>
            </a:pPr>
            <a:r>
              <a:rPr lang="tr-TR" sz="3600" dirty="0">
                <a:solidFill>
                  <a:srgbClr val="FF5A1F"/>
                </a:solidFill>
                <a:latin typeface="+mj-lt"/>
                <a:ea typeface="Open Sans"/>
                <a:cs typeface="Open Sans"/>
              </a:rPr>
              <a:t>£ </a:t>
            </a:r>
            <a:r>
              <a:rPr lang="tr-TR" sz="3600" dirty="0" err="1">
                <a:solidFill>
                  <a:srgbClr val="FF5A1F"/>
                </a:solidFill>
                <a:latin typeface="+mj-lt"/>
                <a:ea typeface="Open Sans"/>
                <a:cs typeface="Open Sans"/>
              </a:rPr>
              <a:t>totalcostval</a:t>
            </a:r>
            <a:r>
              <a:rPr lang="tr-TR" sz="3600" dirty="0">
                <a:solidFill>
                  <a:srgbClr val="FF5A1F"/>
                </a:solidFill>
                <a:latin typeface="+mj-lt"/>
                <a:ea typeface="Open Sans"/>
                <a:cs typeface="Open Sans"/>
              </a:rPr>
              <a:t> </a:t>
            </a:r>
            <a:endParaRPr lang="en-GB" sz="3600" dirty="0">
              <a:solidFill>
                <a:srgbClr val="FF5A1F"/>
              </a:solidFill>
              <a:latin typeface="+mj-lt"/>
              <a:ea typeface="Open Sans"/>
              <a:cs typeface="Open Sans"/>
            </a:endParaRPr>
          </a:p>
        </p:txBody>
      </p:sp>
      <p:grpSp>
        <p:nvGrpSpPr>
          <p:cNvPr id="6" name="Grup 5">
            <a:extLst>
              <a:ext uri="{FF2B5EF4-FFF2-40B4-BE49-F238E27FC236}">
                <a16:creationId xmlns:a16="http://schemas.microsoft.com/office/drawing/2014/main" id="{8D4348BB-F96D-5635-CB00-3C861C330F48}"/>
              </a:ext>
            </a:extLst>
          </p:cNvPr>
          <p:cNvGrpSpPr/>
          <p:nvPr/>
        </p:nvGrpSpPr>
        <p:grpSpPr>
          <a:xfrm>
            <a:off x="8821682" y="5463229"/>
            <a:ext cx="2644839" cy="417662"/>
            <a:chOff x="6172590" y="1840342"/>
            <a:chExt cx="2644839" cy="417662"/>
          </a:xfrm>
        </p:grpSpPr>
        <p:sp>
          <p:nvSpPr>
            <p:cNvPr id="7" name="Metin kutusu 6">
              <a:extLst>
                <a:ext uri="{FF2B5EF4-FFF2-40B4-BE49-F238E27FC236}">
                  <a16:creationId xmlns:a16="http://schemas.microsoft.com/office/drawing/2014/main" id="{430EFD69-CEE9-E9D9-71E0-1615D0723927}"/>
                </a:ext>
              </a:extLst>
            </p:cNvPr>
            <p:cNvSpPr txBox="1"/>
            <p:nvPr/>
          </p:nvSpPr>
          <p:spPr>
            <a:xfrm>
              <a:off x="6172590" y="1840342"/>
              <a:ext cx="991377" cy="307777"/>
            </a:xfrm>
            <a:prstGeom prst="rect">
              <a:avLst/>
            </a:prstGeom>
            <a:noFill/>
          </p:spPr>
          <p:txBody>
            <a:bodyPr wrap="square">
              <a:spAutoFit/>
            </a:bodyPr>
            <a:lstStyle/>
            <a:p>
              <a:r>
                <a:rPr lang="tr-TR" sz="1200" b="1" i="0" dirty="0">
                  <a:solidFill>
                    <a:srgbClr val="A4A4B2"/>
                  </a:solidFill>
                  <a:effectLst/>
                  <a:highlight>
                    <a:srgbClr val="FFFFFF"/>
                  </a:highlight>
                  <a:latin typeface="Montserrat SemiBold" panose="00000700000000000000" pitchFamily="2" charset="0"/>
                </a:rPr>
                <a:t>per1x</a:t>
              </a:r>
              <a:r>
                <a:rPr lang="tr-TR" sz="1400" b="1" i="0" dirty="0">
                  <a:solidFill>
                    <a:srgbClr val="A4A4B2"/>
                  </a:solidFill>
                  <a:effectLst/>
                  <a:highlight>
                    <a:srgbClr val="FFFFFF"/>
                  </a:highlight>
                  <a:latin typeface="Montserrat SemiBold" panose="00000700000000000000" pitchFamily="2" charset="0"/>
                </a:rPr>
                <a:t>%</a:t>
              </a:r>
              <a:endParaRPr lang="tr-TR" sz="1400" dirty="0">
                <a:latin typeface="Montserrat SemiBold" panose="00000700000000000000" pitchFamily="2" charset="0"/>
              </a:endParaRPr>
            </a:p>
          </p:txBody>
        </p:sp>
        <p:sp>
          <p:nvSpPr>
            <p:cNvPr id="10" name="Metin kutusu 9">
              <a:extLst>
                <a:ext uri="{FF2B5EF4-FFF2-40B4-BE49-F238E27FC236}">
                  <a16:creationId xmlns:a16="http://schemas.microsoft.com/office/drawing/2014/main" id="{46522F1D-EAED-03B8-D2A2-C4A737BA8E96}"/>
                </a:ext>
              </a:extLst>
            </p:cNvPr>
            <p:cNvSpPr txBox="1"/>
            <p:nvPr/>
          </p:nvSpPr>
          <p:spPr>
            <a:xfrm>
              <a:off x="6846728" y="1870822"/>
              <a:ext cx="1970701" cy="276999"/>
            </a:xfrm>
            <a:prstGeom prst="rect">
              <a:avLst/>
            </a:prstGeom>
            <a:noFill/>
          </p:spPr>
          <p:txBody>
            <a:bodyPr wrap="square">
              <a:spAutoFit/>
            </a:bodyPr>
            <a:lstStyle/>
            <a:p>
              <a:r>
                <a:rPr lang="tr-TR" sz="1200" b="0" i="0" cap="all" dirty="0">
                  <a:solidFill>
                    <a:srgbClr val="25252C"/>
                  </a:solidFill>
                  <a:effectLst/>
                  <a:highlight>
                    <a:srgbClr val="FFFFFF"/>
                  </a:highlight>
                  <a:latin typeface="+mj-lt"/>
                </a:rPr>
                <a:t>IT </a:t>
              </a:r>
              <a:r>
                <a:rPr lang="tr-TR" sz="1200" b="0" i="0" cap="all" dirty="0" err="1">
                  <a:solidFill>
                    <a:srgbClr val="25252C"/>
                  </a:solidFill>
                  <a:effectLst/>
                  <a:highlight>
                    <a:srgbClr val="FFFFFF"/>
                  </a:highlight>
                  <a:latin typeface="+mj-lt"/>
                </a:rPr>
                <a:t>fInance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systems</a:t>
              </a:r>
              <a:endParaRPr lang="tr-TR" sz="1200" dirty="0">
                <a:latin typeface="+mj-lt"/>
              </a:endParaRPr>
            </a:p>
          </p:txBody>
        </p:sp>
        <p:cxnSp>
          <p:nvCxnSpPr>
            <p:cNvPr id="14" name="Düz Bağlayıcı 13">
              <a:extLst>
                <a:ext uri="{FF2B5EF4-FFF2-40B4-BE49-F238E27FC236}">
                  <a16:creationId xmlns:a16="http://schemas.microsoft.com/office/drawing/2014/main" id="{3B8F86E5-511F-1BC5-9156-20EA2EE75EB8}"/>
                </a:ext>
              </a:extLst>
            </p:cNvPr>
            <p:cNvCxnSpPr>
              <a:cxnSpLocks/>
            </p:cNvCxnSpPr>
            <p:nvPr/>
          </p:nvCxnSpPr>
          <p:spPr>
            <a:xfrm>
              <a:off x="6279502" y="2258004"/>
              <a:ext cx="2304661" cy="0"/>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up 7">
            <a:extLst>
              <a:ext uri="{FF2B5EF4-FFF2-40B4-BE49-F238E27FC236}">
                <a16:creationId xmlns:a16="http://schemas.microsoft.com/office/drawing/2014/main" id="{0C803E05-53C2-12CE-F497-0354F05F2166}"/>
              </a:ext>
            </a:extLst>
          </p:cNvPr>
          <p:cNvGrpSpPr/>
          <p:nvPr/>
        </p:nvGrpSpPr>
        <p:grpSpPr>
          <a:xfrm>
            <a:off x="6172590" y="1994549"/>
            <a:ext cx="2644839" cy="538965"/>
            <a:chOff x="6172590" y="2470186"/>
            <a:chExt cx="2644839" cy="538965"/>
          </a:xfrm>
        </p:grpSpPr>
        <p:sp>
          <p:nvSpPr>
            <p:cNvPr id="80" name="Metin kutusu 79">
              <a:extLst>
                <a:ext uri="{FF2B5EF4-FFF2-40B4-BE49-F238E27FC236}">
                  <a16:creationId xmlns:a16="http://schemas.microsoft.com/office/drawing/2014/main" id="{68CDE79D-95BF-0EB6-60D9-AF04B6549CB3}"/>
                </a:ext>
              </a:extLst>
            </p:cNvPr>
            <p:cNvSpPr txBox="1"/>
            <p:nvPr/>
          </p:nvSpPr>
          <p:spPr>
            <a:xfrm>
              <a:off x="6172590" y="2561626"/>
              <a:ext cx="991377" cy="307777"/>
            </a:xfrm>
            <a:prstGeom prst="rect">
              <a:avLst/>
            </a:prstGeom>
            <a:noFill/>
          </p:spPr>
          <p:txBody>
            <a:bodyPr wrap="square">
              <a:spAutoFit/>
            </a:bodyPr>
            <a:lstStyle/>
            <a:p>
              <a:r>
                <a:rPr lang="tr-TR" sz="1200" b="1" i="0" dirty="0">
                  <a:solidFill>
                    <a:srgbClr val="F15D23"/>
                  </a:solidFill>
                  <a:effectLst/>
                  <a:highlight>
                    <a:srgbClr val="FFFFFF"/>
                  </a:highlight>
                  <a:latin typeface="Montserrat SemiBold" panose="00000700000000000000" pitchFamily="2" charset="0"/>
                </a:rPr>
                <a:t>per2x</a:t>
              </a:r>
              <a:r>
                <a:rPr lang="tr-TR" sz="1400" b="1" i="0" dirty="0">
                  <a:solidFill>
                    <a:srgbClr val="F15D23"/>
                  </a:solidFill>
                  <a:effectLst/>
                  <a:highlight>
                    <a:srgbClr val="FFFFFF"/>
                  </a:highlight>
                  <a:latin typeface="Montserrat SemiBold" panose="00000700000000000000" pitchFamily="2" charset="0"/>
                </a:rPr>
                <a:t>%</a:t>
              </a:r>
              <a:endParaRPr lang="tr-TR" sz="1400" dirty="0">
                <a:solidFill>
                  <a:srgbClr val="F15D23"/>
                </a:solidFill>
                <a:latin typeface="Montserrat SemiBold" panose="00000700000000000000" pitchFamily="2" charset="0"/>
              </a:endParaRPr>
            </a:p>
          </p:txBody>
        </p:sp>
        <p:sp>
          <p:nvSpPr>
            <p:cNvPr id="81" name="Metin kutusu 80">
              <a:extLst>
                <a:ext uri="{FF2B5EF4-FFF2-40B4-BE49-F238E27FC236}">
                  <a16:creationId xmlns:a16="http://schemas.microsoft.com/office/drawing/2014/main" id="{B02C7387-F34D-6E3D-47CB-850336305775}"/>
                </a:ext>
              </a:extLst>
            </p:cNvPr>
            <p:cNvSpPr txBox="1"/>
            <p:nvPr/>
          </p:nvSpPr>
          <p:spPr>
            <a:xfrm>
              <a:off x="6846728" y="247018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RaIsIng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Orders</a:t>
              </a:r>
              <a:endParaRPr lang="tr-TR" sz="1200" dirty="0">
                <a:latin typeface="+mj-lt"/>
              </a:endParaRPr>
            </a:p>
          </p:txBody>
        </p:sp>
        <p:cxnSp>
          <p:nvCxnSpPr>
            <p:cNvPr id="82" name="Düz Bağlayıcı 81">
              <a:extLst>
                <a:ext uri="{FF2B5EF4-FFF2-40B4-BE49-F238E27FC236}">
                  <a16:creationId xmlns:a16="http://schemas.microsoft.com/office/drawing/2014/main" id="{F867A425-2630-F877-4DD8-31BFC2A9B67F}"/>
                </a:ext>
              </a:extLst>
            </p:cNvPr>
            <p:cNvCxnSpPr>
              <a:cxnSpLocks/>
            </p:cNvCxnSpPr>
            <p:nvPr/>
          </p:nvCxnSpPr>
          <p:spPr>
            <a:xfrm>
              <a:off x="6279501" y="3009151"/>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up 8">
            <a:extLst>
              <a:ext uri="{FF2B5EF4-FFF2-40B4-BE49-F238E27FC236}">
                <a16:creationId xmlns:a16="http://schemas.microsoft.com/office/drawing/2014/main" id="{496E04BD-90D6-CA08-FD18-862E4800796B}"/>
              </a:ext>
            </a:extLst>
          </p:cNvPr>
          <p:cNvGrpSpPr/>
          <p:nvPr/>
        </p:nvGrpSpPr>
        <p:grpSpPr>
          <a:xfrm>
            <a:off x="8813352" y="2007131"/>
            <a:ext cx="2644839" cy="529631"/>
            <a:chOff x="6172590" y="3329543"/>
            <a:chExt cx="2644839" cy="529631"/>
          </a:xfrm>
        </p:grpSpPr>
        <p:sp>
          <p:nvSpPr>
            <p:cNvPr id="84" name="Metin kutusu 83">
              <a:extLst>
                <a:ext uri="{FF2B5EF4-FFF2-40B4-BE49-F238E27FC236}">
                  <a16:creationId xmlns:a16="http://schemas.microsoft.com/office/drawing/2014/main" id="{278DB918-1A97-DC06-4F94-A617F35652C6}"/>
                </a:ext>
              </a:extLst>
            </p:cNvPr>
            <p:cNvSpPr txBox="1"/>
            <p:nvPr/>
          </p:nvSpPr>
          <p:spPr>
            <a:xfrm>
              <a:off x="6172590" y="3420983"/>
              <a:ext cx="991377" cy="307777"/>
            </a:xfrm>
            <a:prstGeom prst="rect">
              <a:avLst/>
            </a:prstGeom>
            <a:noFill/>
          </p:spPr>
          <p:txBody>
            <a:bodyPr wrap="square">
              <a:spAutoFit/>
            </a:bodyPr>
            <a:lstStyle/>
            <a:p>
              <a:r>
                <a:rPr lang="tr-TR" sz="1200" b="1" dirty="0">
                  <a:solidFill>
                    <a:srgbClr val="F6911E"/>
                  </a:solidFill>
                  <a:highlight>
                    <a:srgbClr val="FFFFFF"/>
                  </a:highlight>
                  <a:latin typeface="Montserrat SemiBold" panose="00000700000000000000" pitchFamily="2" charset="0"/>
                </a:rPr>
                <a:t>per3x</a:t>
              </a:r>
              <a:r>
                <a:rPr lang="tr-TR" sz="1400" b="1" i="0" dirty="0">
                  <a:solidFill>
                    <a:srgbClr val="F6911E"/>
                  </a:solidFill>
                  <a:effectLst/>
                  <a:highlight>
                    <a:srgbClr val="FFFFFF"/>
                  </a:highlight>
                  <a:latin typeface="Montserrat SemiBold" panose="00000700000000000000" pitchFamily="2" charset="0"/>
                </a:rPr>
                <a:t>%</a:t>
              </a:r>
              <a:endParaRPr lang="tr-TR" sz="1400" dirty="0">
                <a:solidFill>
                  <a:srgbClr val="F6911E"/>
                </a:solidFill>
                <a:latin typeface="Montserrat SemiBold" panose="00000700000000000000" pitchFamily="2" charset="0"/>
              </a:endParaRPr>
            </a:p>
          </p:txBody>
        </p:sp>
        <p:sp>
          <p:nvSpPr>
            <p:cNvPr id="85" name="Metin kutusu 84">
              <a:extLst>
                <a:ext uri="{FF2B5EF4-FFF2-40B4-BE49-F238E27FC236}">
                  <a16:creationId xmlns:a16="http://schemas.microsoft.com/office/drawing/2014/main" id="{9DF16FC7-4A23-94C8-A50C-134D96320123}"/>
                </a:ext>
              </a:extLst>
            </p:cNvPr>
            <p:cNvSpPr txBox="1"/>
            <p:nvPr/>
          </p:nvSpPr>
          <p:spPr>
            <a:xfrm>
              <a:off x="6846728" y="3329543"/>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approvals</a:t>
              </a:r>
              <a:endParaRPr lang="tr-TR" sz="1200" dirty="0">
                <a:latin typeface="+mj-lt"/>
              </a:endParaRPr>
            </a:p>
          </p:txBody>
        </p:sp>
        <p:cxnSp>
          <p:nvCxnSpPr>
            <p:cNvPr id="86" name="Düz Bağlayıcı 85">
              <a:extLst>
                <a:ext uri="{FF2B5EF4-FFF2-40B4-BE49-F238E27FC236}">
                  <a16:creationId xmlns:a16="http://schemas.microsoft.com/office/drawing/2014/main" id="{5C05B148-EA34-BD35-D0F3-71C8B9F4F205}"/>
                </a:ext>
              </a:extLst>
            </p:cNvPr>
            <p:cNvCxnSpPr>
              <a:cxnSpLocks/>
            </p:cNvCxnSpPr>
            <p:nvPr/>
          </p:nvCxnSpPr>
          <p:spPr>
            <a:xfrm>
              <a:off x="6279502" y="385917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 name="Grup 10">
            <a:extLst>
              <a:ext uri="{FF2B5EF4-FFF2-40B4-BE49-F238E27FC236}">
                <a16:creationId xmlns:a16="http://schemas.microsoft.com/office/drawing/2014/main" id="{B95D10E0-88BF-5D21-4657-0A35465732AF}"/>
              </a:ext>
            </a:extLst>
          </p:cNvPr>
          <p:cNvGrpSpPr/>
          <p:nvPr/>
        </p:nvGrpSpPr>
        <p:grpSpPr>
          <a:xfrm>
            <a:off x="6176843" y="5463229"/>
            <a:ext cx="2644839" cy="734900"/>
            <a:chOff x="6180613" y="4056396"/>
            <a:chExt cx="2644839" cy="734900"/>
          </a:xfrm>
        </p:grpSpPr>
        <p:sp>
          <p:nvSpPr>
            <p:cNvPr id="88" name="Metin kutusu 87">
              <a:extLst>
                <a:ext uri="{FF2B5EF4-FFF2-40B4-BE49-F238E27FC236}">
                  <a16:creationId xmlns:a16="http://schemas.microsoft.com/office/drawing/2014/main" id="{653BBD85-B2E2-226C-949E-3DC7E109DC41}"/>
                </a:ext>
              </a:extLst>
            </p:cNvPr>
            <p:cNvSpPr txBox="1"/>
            <p:nvPr/>
          </p:nvSpPr>
          <p:spPr>
            <a:xfrm>
              <a:off x="6180613" y="4208796"/>
              <a:ext cx="991377" cy="307777"/>
            </a:xfrm>
            <a:prstGeom prst="rect">
              <a:avLst/>
            </a:prstGeom>
            <a:noFill/>
          </p:spPr>
          <p:txBody>
            <a:bodyPr wrap="square">
              <a:spAutoFit/>
            </a:bodyPr>
            <a:lstStyle/>
            <a:p>
              <a:r>
                <a:rPr lang="tr-TR" sz="1200" b="1" dirty="0">
                  <a:solidFill>
                    <a:srgbClr val="2D4FB2"/>
                  </a:solidFill>
                  <a:highlight>
                    <a:srgbClr val="FFFFFF"/>
                  </a:highlight>
                  <a:latin typeface="Montserrat SemiBold" panose="00000700000000000000" pitchFamily="2" charset="0"/>
                </a:rPr>
                <a:t>per4x</a:t>
              </a:r>
              <a:r>
                <a:rPr lang="tr-TR" sz="1400" b="1" i="0" dirty="0">
                  <a:solidFill>
                    <a:srgbClr val="2D4FB2"/>
                  </a:solidFill>
                  <a:effectLst/>
                  <a:highlight>
                    <a:srgbClr val="FFFFFF"/>
                  </a:highlight>
                  <a:latin typeface="Montserrat SemiBold" panose="00000700000000000000" pitchFamily="2" charset="0"/>
                </a:rPr>
                <a:t>%</a:t>
              </a:r>
              <a:endParaRPr lang="tr-TR" sz="1400" dirty="0">
                <a:solidFill>
                  <a:srgbClr val="2D4FB2"/>
                </a:solidFill>
                <a:latin typeface="Montserrat SemiBold" panose="00000700000000000000" pitchFamily="2" charset="0"/>
              </a:endParaRPr>
            </a:p>
          </p:txBody>
        </p:sp>
        <p:sp>
          <p:nvSpPr>
            <p:cNvPr id="89" name="Metin kutusu 88">
              <a:extLst>
                <a:ext uri="{FF2B5EF4-FFF2-40B4-BE49-F238E27FC236}">
                  <a16:creationId xmlns:a16="http://schemas.microsoft.com/office/drawing/2014/main" id="{859A4E2B-C213-824B-34CE-8F02C1237BEC}"/>
                </a:ext>
              </a:extLst>
            </p:cNvPr>
            <p:cNvSpPr txBox="1"/>
            <p:nvPr/>
          </p:nvSpPr>
          <p:spPr>
            <a:xfrm>
              <a:off x="6854751" y="4056396"/>
              <a:ext cx="1970701" cy="646331"/>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Debt</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collectIon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admInIstratIon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dirty="0">
                <a:latin typeface="+mj-lt"/>
              </a:endParaRPr>
            </a:p>
          </p:txBody>
        </p:sp>
        <p:cxnSp>
          <p:nvCxnSpPr>
            <p:cNvPr id="90" name="Düz Bağlayıcı 89">
              <a:extLst>
                <a:ext uri="{FF2B5EF4-FFF2-40B4-BE49-F238E27FC236}">
                  <a16:creationId xmlns:a16="http://schemas.microsoft.com/office/drawing/2014/main" id="{736BD238-3225-F4E7-5477-79A5C3B32112}"/>
                </a:ext>
              </a:extLst>
            </p:cNvPr>
            <p:cNvCxnSpPr>
              <a:cxnSpLocks/>
            </p:cNvCxnSpPr>
            <p:nvPr/>
          </p:nvCxnSpPr>
          <p:spPr>
            <a:xfrm>
              <a:off x="6287525" y="4791296"/>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2" name="Grup 11">
            <a:extLst>
              <a:ext uri="{FF2B5EF4-FFF2-40B4-BE49-F238E27FC236}">
                <a16:creationId xmlns:a16="http://schemas.microsoft.com/office/drawing/2014/main" id="{20AC2C88-CC4F-B11A-EB34-E04D7FA22B0F}"/>
              </a:ext>
            </a:extLst>
          </p:cNvPr>
          <p:cNvGrpSpPr/>
          <p:nvPr/>
        </p:nvGrpSpPr>
        <p:grpSpPr>
          <a:xfrm>
            <a:off x="6168513" y="4696932"/>
            <a:ext cx="2644839" cy="557625"/>
            <a:chOff x="6172590" y="4943043"/>
            <a:chExt cx="2644839" cy="557625"/>
          </a:xfrm>
        </p:grpSpPr>
        <p:sp>
          <p:nvSpPr>
            <p:cNvPr id="92" name="Metin kutusu 91">
              <a:extLst>
                <a:ext uri="{FF2B5EF4-FFF2-40B4-BE49-F238E27FC236}">
                  <a16:creationId xmlns:a16="http://schemas.microsoft.com/office/drawing/2014/main" id="{558F4771-8C04-217B-32FF-6C357ED3235A}"/>
                </a:ext>
              </a:extLst>
            </p:cNvPr>
            <p:cNvSpPr txBox="1"/>
            <p:nvPr/>
          </p:nvSpPr>
          <p:spPr>
            <a:xfrm>
              <a:off x="6172590" y="5034483"/>
              <a:ext cx="991377" cy="307777"/>
            </a:xfrm>
            <a:prstGeom prst="rect">
              <a:avLst/>
            </a:prstGeom>
            <a:noFill/>
          </p:spPr>
          <p:txBody>
            <a:bodyPr wrap="square">
              <a:spAutoFit/>
            </a:bodyPr>
            <a:lstStyle/>
            <a:p>
              <a:r>
                <a:rPr lang="tr-TR" sz="1200" b="1" dirty="0">
                  <a:solidFill>
                    <a:srgbClr val="F37721"/>
                  </a:solidFill>
                  <a:highlight>
                    <a:srgbClr val="FFFFFF"/>
                  </a:highlight>
                  <a:latin typeface="Montserrat SemiBold" panose="00000700000000000000" pitchFamily="2" charset="0"/>
                </a:rPr>
                <a:t>per5x</a:t>
              </a:r>
              <a:r>
                <a:rPr lang="tr-TR" sz="1400" b="1" i="0" dirty="0">
                  <a:solidFill>
                    <a:srgbClr val="F37721"/>
                  </a:solidFill>
                  <a:effectLst/>
                  <a:highlight>
                    <a:srgbClr val="FFFFFF"/>
                  </a:highlight>
                  <a:latin typeface="Montserrat SemiBold" panose="00000700000000000000" pitchFamily="2" charset="0"/>
                </a:rPr>
                <a:t>%</a:t>
              </a:r>
              <a:endParaRPr lang="tr-TR" sz="1400" dirty="0">
                <a:solidFill>
                  <a:srgbClr val="F37721"/>
                </a:solidFill>
                <a:latin typeface="Montserrat SemiBold" panose="00000700000000000000" pitchFamily="2" charset="0"/>
              </a:endParaRPr>
            </a:p>
          </p:txBody>
        </p:sp>
        <p:sp>
          <p:nvSpPr>
            <p:cNvPr id="93" name="Metin kutusu 92">
              <a:extLst>
                <a:ext uri="{FF2B5EF4-FFF2-40B4-BE49-F238E27FC236}">
                  <a16:creationId xmlns:a16="http://schemas.microsoft.com/office/drawing/2014/main" id="{CE555165-C8F9-95E8-F188-CF8507B7FBD1}"/>
                </a:ext>
              </a:extLst>
            </p:cNvPr>
            <p:cNvSpPr txBox="1"/>
            <p:nvPr/>
          </p:nvSpPr>
          <p:spPr>
            <a:xfrm>
              <a:off x="6846728" y="4943043"/>
              <a:ext cx="1970701" cy="461665"/>
            </a:xfrm>
            <a:prstGeom prst="rect">
              <a:avLst/>
            </a:prstGeom>
            <a:noFill/>
          </p:spPr>
          <p:txBody>
            <a:bodyPr wrap="square">
              <a:spAutoFit/>
            </a:bodyPr>
            <a:lstStyle/>
            <a:p>
              <a:pPr algn="l"/>
              <a:r>
                <a:rPr lang="tr-TR" sz="1200" b="0" i="0" cap="all" dirty="0" err="1">
                  <a:solidFill>
                    <a:srgbClr val="25252C"/>
                  </a:solidFill>
                  <a:effectLst/>
                  <a:highlight>
                    <a:srgbClr val="FFFFFF"/>
                  </a:highlight>
                  <a:latin typeface="+mj-lt"/>
                </a:rPr>
                <a:t>CodIng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InvoIce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b="0" i="0" cap="all" dirty="0">
                <a:solidFill>
                  <a:srgbClr val="25252C"/>
                </a:solidFill>
                <a:effectLst/>
                <a:highlight>
                  <a:srgbClr val="FFFFFF"/>
                </a:highlight>
                <a:latin typeface="+mj-lt"/>
              </a:endParaRPr>
            </a:p>
          </p:txBody>
        </p:sp>
        <p:cxnSp>
          <p:nvCxnSpPr>
            <p:cNvPr id="94" name="Düz Bağlayıcı 93">
              <a:extLst>
                <a:ext uri="{FF2B5EF4-FFF2-40B4-BE49-F238E27FC236}">
                  <a16:creationId xmlns:a16="http://schemas.microsoft.com/office/drawing/2014/main" id="{AD13DE8B-792D-A507-5270-94A87326C8B6}"/>
                </a:ext>
              </a:extLst>
            </p:cNvPr>
            <p:cNvCxnSpPr>
              <a:cxnSpLocks/>
            </p:cNvCxnSpPr>
            <p:nvPr/>
          </p:nvCxnSpPr>
          <p:spPr>
            <a:xfrm>
              <a:off x="6279502" y="550066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up 12">
            <a:extLst>
              <a:ext uri="{FF2B5EF4-FFF2-40B4-BE49-F238E27FC236}">
                <a16:creationId xmlns:a16="http://schemas.microsoft.com/office/drawing/2014/main" id="{391FA04C-B207-6A3F-3AAC-B63E820BA5E4}"/>
              </a:ext>
            </a:extLst>
          </p:cNvPr>
          <p:cNvGrpSpPr/>
          <p:nvPr/>
        </p:nvGrpSpPr>
        <p:grpSpPr>
          <a:xfrm>
            <a:off x="6168513" y="2764506"/>
            <a:ext cx="2644839" cy="697587"/>
            <a:chOff x="8817429" y="1840342"/>
            <a:chExt cx="2644839" cy="697587"/>
          </a:xfrm>
        </p:grpSpPr>
        <p:sp>
          <p:nvSpPr>
            <p:cNvPr id="96" name="Metin kutusu 95">
              <a:extLst>
                <a:ext uri="{FF2B5EF4-FFF2-40B4-BE49-F238E27FC236}">
                  <a16:creationId xmlns:a16="http://schemas.microsoft.com/office/drawing/2014/main" id="{E371E906-4791-D4FB-13CB-98044AC4EE8F}"/>
                </a:ext>
              </a:extLst>
            </p:cNvPr>
            <p:cNvSpPr txBox="1"/>
            <p:nvPr/>
          </p:nvSpPr>
          <p:spPr>
            <a:xfrm>
              <a:off x="8817429" y="1982582"/>
              <a:ext cx="991377" cy="307777"/>
            </a:xfrm>
            <a:prstGeom prst="rect">
              <a:avLst/>
            </a:prstGeom>
            <a:noFill/>
          </p:spPr>
          <p:txBody>
            <a:bodyPr wrap="square">
              <a:spAutoFit/>
            </a:bodyPr>
            <a:lstStyle/>
            <a:p>
              <a:r>
                <a:rPr lang="tr-TR" sz="1200" b="1" i="0" dirty="0">
                  <a:solidFill>
                    <a:srgbClr val="616173"/>
                  </a:solidFill>
                  <a:effectLst/>
                  <a:highlight>
                    <a:srgbClr val="FFFFFF"/>
                  </a:highlight>
                  <a:latin typeface="Montserrat SemiBold" panose="00000700000000000000" pitchFamily="2" charset="0"/>
                </a:rPr>
                <a:t>per6x</a:t>
              </a:r>
              <a:r>
                <a:rPr lang="tr-TR" sz="1400" b="1" i="0" dirty="0">
                  <a:solidFill>
                    <a:srgbClr val="616173"/>
                  </a:solidFill>
                  <a:effectLst/>
                  <a:highlight>
                    <a:srgbClr val="FFFFFF"/>
                  </a:highlight>
                  <a:latin typeface="Montserrat SemiBold" panose="00000700000000000000" pitchFamily="2" charset="0"/>
                </a:rPr>
                <a:t>%</a:t>
              </a:r>
              <a:endParaRPr lang="tr-TR" sz="1400" dirty="0">
                <a:solidFill>
                  <a:srgbClr val="616173"/>
                </a:solidFill>
                <a:latin typeface="Montserrat SemiBold" panose="00000700000000000000" pitchFamily="2" charset="0"/>
              </a:endParaRPr>
            </a:p>
          </p:txBody>
        </p:sp>
        <p:sp>
          <p:nvSpPr>
            <p:cNvPr id="97" name="Metin kutusu 96">
              <a:extLst>
                <a:ext uri="{FF2B5EF4-FFF2-40B4-BE49-F238E27FC236}">
                  <a16:creationId xmlns:a16="http://schemas.microsoft.com/office/drawing/2014/main" id="{8BACD38B-61AC-8EA5-183D-C2E4348F4DFD}"/>
                </a:ext>
              </a:extLst>
            </p:cNvPr>
            <p:cNvSpPr txBox="1"/>
            <p:nvPr/>
          </p:nvSpPr>
          <p:spPr>
            <a:xfrm>
              <a:off x="9491567" y="1840342"/>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Management of supplier and purchase invoices</a:t>
              </a:r>
              <a:endParaRPr lang="tr-TR" sz="1200" dirty="0">
                <a:latin typeface="+mj-lt"/>
              </a:endParaRPr>
            </a:p>
          </p:txBody>
        </p:sp>
        <p:cxnSp>
          <p:nvCxnSpPr>
            <p:cNvPr id="98" name="Düz Bağlayıcı 97">
              <a:extLst>
                <a:ext uri="{FF2B5EF4-FFF2-40B4-BE49-F238E27FC236}">
                  <a16:creationId xmlns:a16="http://schemas.microsoft.com/office/drawing/2014/main" id="{19580D41-4D79-F44C-DAAE-CEC8B5FA1C6E}"/>
                </a:ext>
              </a:extLst>
            </p:cNvPr>
            <p:cNvCxnSpPr>
              <a:cxnSpLocks/>
            </p:cNvCxnSpPr>
            <p:nvPr/>
          </p:nvCxnSpPr>
          <p:spPr>
            <a:xfrm>
              <a:off x="8924341" y="2537929"/>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up 14">
            <a:extLst>
              <a:ext uri="{FF2B5EF4-FFF2-40B4-BE49-F238E27FC236}">
                <a16:creationId xmlns:a16="http://schemas.microsoft.com/office/drawing/2014/main" id="{E3815792-34AE-34EA-A4E6-D8697FD0659D}"/>
              </a:ext>
            </a:extLst>
          </p:cNvPr>
          <p:cNvGrpSpPr/>
          <p:nvPr/>
        </p:nvGrpSpPr>
        <p:grpSpPr>
          <a:xfrm>
            <a:off x="8813352" y="2741473"/>
            <a:ext cx="2644839" cy="716239"/>
            <a:chOff x="8817429" y="2741189"/>
            <a:chExt cx="2644839" cy="716239"/>
          </a:xfrm>
        </p:grpSpPr>
        <p:sp>
          <p:nvSpPr>
            <p:cNvPr id="100" name="Metin kutusu 99">
              <a:extLst>
                <a:ext uri="{FF2B5EF4-FFF2-40B4-BE49-F238E27FC236}">
                  <a16:creationId xmlns:a16="http://schemas.microsoft.com/office/drawing/2014/main" id="{FD7CAE49-F18D-367E-752C-761C39CE6C9E}"/>
                </a:ext>
              </a:extLst>
            </p:cNvPr>
            <p:cNvSpPr txBox="1"/>
            <p:nvPr/>
          </p:nvSpPr>
          <p:spPr>
            <a:xfrm>
              <a:off x="8817429" y="2893589"/>
              <a:ext cx="991377" cy="307777"/>
            </a:xfrm>
            <a:prstGeom prst="rect">
              <a:avLst/>
            </a:prstGeom>
            <a:noFill/>
          </p:spPr>
          <p:txBody>
            <a:bodyPr wrap="square">
              <a:spAutoFit/>
            </a:bodyPr>
            <a:lstStyle/>
            <a:p>
              <a:r>
                <a:rPr lang="tr-TR" sz="1200" b="1" i="0" dirty="0">
                  <a:solidFill>
                    <a:srgbClr val="1078CF"/>
                  </a:solidFill>
                  <a:effectLst/>
                  <a:highlight>
                    <a:srgbClr val="FFFFFF"/>
                  </a:highlight>
                  <a:latin typeface="Montserrat SemiBold" panose="00000700000000000000" pitchFamily="2" charset="0"/>
                </a:rPr>
                <a:t>per7x</a:t>
              </a:r>
              <a:r>
                <a:rPr lang="tr-TR" sz="1400" b="1" i="0" dirty="0">
                  <a:solidFill>
                    <a:srgbClr val="1078CF"/>
                  </a:solidFill>
                  <a:effectLst/>
                  <a:highlight>
                    <a:srgbClr val="FFFFFF"/>
                  </a:highlight>
                  <a:latin typeface="Montserrat SemiBold" panose="00000700000000000000" pitchFamily="2" charset="0"/>
                </a:rPr>
                <a:t>%</a:t>
              </a:r>
              <a:endParaRPr lang="tr-TR" sz="1400" dirty="0">
                <a:solidFill>
                  <a:srgbClr val="1078CF"/>
                </a:solidFill>
                <a:latin typeface="Montserrat SemiBold" panose="00000700000000000000" pitchFamily="2" charset="0"/>
              </a:endParaRPr>
            </a:p>
          </p:txBody>
        </p:sp>
        <p:sp>
          <p:nvSpPr>
            <p:cNvPr id="101" name="Metin kutusu 100">
              <a:extLst>
                <a:ext uri="{FF2B5EF4-FFF2-40B4-BE49-F238E27FC236}">
                  <a16:creationId xmlns:a16="http://schemas.microsoft.com/office/drawing/2014/main" id="{4E8335D8-ABCA-7E95-E77E-A9A9B1E4C505}"/>
                </a:ext>
              </a:extLst>
            </p:cNvPr>
            <p:cNvSpPr txBox="1"/>
            <p:nvPr/>
          </p:nvSpPr>
          <p:spPr>
            <a:xfrm>
              <a:off x="9491567" y="2741189"/>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Managing Maverick spend &amp; Spend leakage</a:t>
              </a:r>
              <a:endParaRPr lang="tr-TR" sz="1200" dirty="0">
                <a:latin typeface="+mj-lt"/>
              </a:endParaRPr>
            </a:p>
          </p:txBody>
        </p:sp>
        <p:cxnSp>
          <p:nvCxnSpPr>
            <p:cNvPr id="102" name="Düz Bağlayıcı 101">
              <a:extLst>
                <a:ext uri="{FF2B5EF4-FFF2-40B4-BE49-F238E27FC236}">
                  <a16:creationId xmlns:a16="http://schemas.microsoft.com/office/drawing/2014/main" id="{87409FF8-8F43-CBCD-E45F-A1465170BB84}"/>
                </a:ext>
              </a:extLst>
            </p:cNvPr>
            <p:cNvCxnSpPr>
              <a:cxnSpLocks/>
            </p:cNvCxnSpPr>
            <p:nvPr/>
          </p:nvCxnSpPr>
          <p:spPr>
            <a:xfrm>
              <a:off x="8924341" y="345742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up 15">
            <a:extLst>
              <a:ext uri="{FF2B5EF4-FFF2-40B4-BE49-F238E27FC236}">
                <a16:creationId xmlns:a16="http://schemas.microsoft.com/office/drawing/2014/main" id="{4FDF228D-4A53-C066-5082-528D3F1606C2}"/>
              </a:ext>
            </a:extLst>
          </p:cNvPr>
          <p:cNvGrpSpPr/>
          <p:nvPr/>
        </p:nvGrpSpPr>
        <p:grpSpPr>
          <a:xfrm>
            <a:off x="8813352" y="3635833"/>
            <a:ext cx="2644839" cy="921514"/>
            <a:chOff x="8817429" y="3656286"/>
            <a:chExt cx="2644839" cy="921514"/>
          </a:xfrm>
        </p:grpSpPr>
        <p:sp>
          <p:nvSpPr>
            <p:cNvPr id="104" name="Metin kutusu 103">
              <a:extLst>
                <a:ext uri="{FF2B5EF4-FFF2-40B4-BE49-F238E27FC236}">
                  <a16:creationId xmlns:a16="http://schemas.microsoft.com/office/drawing/2014/main" id="{E388BB5C-C9EF-9DC1-19B5-AD8823F87CA9}"/>
                </a:ext>
              </a:extLst>
            </p:cNvPr>
            <p:cNvSpPr txBox="1"/>
            <p:nvPr/>
          </p:nvSpPr>
          <p:spPr>
            <a:xfrm>
              <a:off x="8817429" y="3930606"/>
              <a:ext cx="991377" cy="307777"/>
            </a:xfrm>
            <a:prstGeom prst="rect">
              <a:avLst/>
            </a:prstGeom>
            <a:noFill/>
          </p:spPr>
          <p:txBody>
            <a:bodyPr wrap="square">
              <a:spAutoFit/>
            </a:bodyPr>
            <a:lstStyle/>
            <a:p>
              <a:r>
                <a:rPr lang="tr-TR" sz="1200" b="1" i="0" dirty="0">
                  <a:solidFill>
                    <a:srgbClr val="FCB415"/>
                  </a:solidFill>
                  <a:effectLst/>
                  <a:highlight>
                    <a:srgbClr val="FFFFFF"/>
                  </a:highlight>
                  <a:latin typeface="Montserrat SemiBold" panose="00000700000000000000" pitchFamily="2" charset="0"/>
                </a:rPr>
                <a:t>per8x</a:t>
              </a:r>
              <a:r>
                <a:rPr lang="tr-TR" sz="1400" b="1" i="0" dirty="0">
                  <a:solidFill>
                    <a:srgbClr val="FCB415"/>
                  </a:solidFill>
                  <a:effectLst/>
                  <a:highlight>
                    <a:srgbClr val="FFFFFF"/>
                  </a:highlight>
                  <a:latin typeface="Montserrat SemiBold" panose="00000700000000000000" pitchFamily="2" charset="0"/>
                </a:rPr>
                <a:t>%</a:t>
              </a:r>
              <a:endParaRPr lang="tr-TR" sz="1400" dirty="0">
                <a:solidFill>
                  <a:srgbClr val="FCB415"/>
                </a:solidFill>
                <a:latin typeface="Montserrat SemiBold" panose="00000700000000000000" pitchFamily="2" charset="0"/>
              </a:endParaRPr>
            </a:p>
          </p:txBody>
        </p:sp>
        <p:sp>
          <p:nvSpPr>
            <p:cNvPr id="105" name="Metin kutusu 104">
              <a:extLst>
                <a:ext uri="{FF2B5EF4-FFF2-40B4-BE49-F238E27FC236}">
                  <a16:creationId xmlns:a16="http://schemas.microsoft.com/office/drawing/2014/main" id="{A984B308-B2DC-7D51-BE88-33E4DB0B9ABD}"/>
                </a:ext>
              </a:extLst>
            </p:cNvPr>
            <p:cNvSpPr txBox="1"/>
            <p:nvPr/>
          </p:nvSpPr>
          <p:spPr>
            <a:xfrm>
              <a:off x="9491567" y="3656286"/>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Finance query management and dashboard reporting</a:t>
              </a:r>
              <a:endParaRPr lang="tr-TR" sz="1200" dirty="0">
                <a:latin typeface="+mj-lt"/>
              </a:endParaRPr>
            </a:p>
          </p:txBody>
        </p:sp>
        <p:cxnSp>
          <p:nvCxnSpPr>
            <p:cNvPr id="106" name="Düz Bağlayıcı 105">
              <a:extLst>
                <a:ext uri="{FF2B5EF4-FFF2-40B4-BE49-F238E27FC236}">
                  <a16:creationId xmlns:a16="http://schemas.microsoft.com/office/drawing/2014/main" id="{781FEE8A-8B62-E95E-11A3-56EF1D6C1FF9}"/>
                </a:ext>
              </a:extLst>
            </p:cNvPr>
            <p:cNvCxnSpPr>
              <a:cxnSpLocks/>
            </p:cNvCxnSpPr>
            <p:nvPr/>
          </p:nvCxnSpPr>
          <p:spPr>
            <a:xfrm>
              <a:off x="8924341" y="4577800"/>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up 16">
            <a:extLst>
              <a:ext uri="{FF2B5EF4-FFF2-40B4-BE49-F238E27FC236}">
                <a16:creationId xmlns:a16="http://schemas.microsoft.com/office/drawing/2014/main" id="{A447F7FB-0EA7-79A6-407C-2A20A3E89138}"/>
              </a:ext>
            </a:extLst>
          </p:cNvPr>
          <p:cNvGrpSpPr/>
          <p:nvPr/>
        </p:nvGrpSpPr>
        <p:grpSpPr>
          <a:xfrm>
            <a:off x="6168513" y="3688439"/>
            <a:ext cx="2644839" cy="896633"/>
            <a:chOff x="8817429" y="4788821"/>
            <a:chExt cx="2644839" cy="896633"/>
          </a:xfrm>
        </p:grpSpPr>
        <p:sp>
          <p:nvSpPr>
            <p:cNvPr id="108" name="Metin kutusu 107">
              <a:extLst>
                <a:ext uri="{FF2B5EF4-FFF2-40B4-BE49-F238E27FC236}">
                  <a16:creationId xmlns:a16="http://schemas.microsoft.com/office/drawing/2014/main" id="{B82BF7D9-C6A6-18BC-7236-5DAFEE7CB7E6}"/>
                </a:ext>
              </a:extLst>
            </p:cNvPr>
            <p:cNvSpPr txBox="1"/>
            <p:nvPr/>
          </p:nvSpPr>
          <p:spPr>
            <a:xfrm>
              <a:off x="8817429" y="5002181"/>
              <a:ext cx="991377" cy="307777"/>
            </a:xfrm>
            <a:prstGeom prst="rect">
              <a:avLst/>
            </a:prstGeom>
            <a:noFill/>
          </p:spPr>
          <p:txBody>
            <a:bodyPr wrap="square">
              <a:spAutoFit/>
            </a:bodyPr>
            <a:lstStyle/>
            <a:p>
              <a:r>
                <a:rPr lang="tr-TR" sz="1200" b="1" i="0" dirty="0">
                  <a:solidFill>
                    <a:srgbClr val="40404C"/>
                  </a:solidFill>
                  <a:effectLst/>
                  <a:highlight>
                    <a:srgbClr val="FFFFFF"/>
                  </a:highlight>
                  <a:latin typeface="Montserrat SemiBold" panose="00000700000000000000" pitchFamily="2" charset="0"/>
                </a:rPr>
                <a:t>per9x</a:t>
              </a:r>
              <a:r>
                <a:rPr lang="tr-TR" sz="1400" b="1" i="0" dirty="0">
                  <a:solidFill>
                    <a:srgbClr val="40404C"/>
                  </a:solidFill>
                  <a:effectLst/>
                  <a:highlight>
                    <a:srgbClr val="FFFFFF"/>
                  </a:highlight>
                  <a:latin typeface="Montserrat SemiBold" panose="00000700000000000000" pitchFamily="2" charset="0"/>
                </a:rPr>
                <a:t>%</a:t>
              </a:r>
              <a:endParaRPr lang="tr-TR" sz="1400" dirty="0">
                <a:solidFill>
                  <a:srgbClr val="40404C"/>
                </a:solidFill>
                <a:latin typeface="Montserrat SemiBold" panose="00000700000000000000" pitchFamily="2" charset="0"/>
              </a:endParaRPr>
            </a:p>
          </p:txBody>
        </p:sp>
        <p:sp>
          <p:nvSpPr>
            <p:cNvPr id="109" name="Metin kutusu 108">
              <a:extLst>
                <a:ext uri="{FF2B5EF4-FFF2-40B4-BE49-F238E27FC236}">
                  <a16:creationId xmlns:a16="http://schemas.microsoft.com/office/drawing/2014/main" id="{CAC382F4-FB39-6FC5-0D34-17B558A73657}"/>
                </a:ext>
              </a:extLst>
            </p:cNvPr>
            <p:cNvSpPr txBox="1"/>
            <p:nvPr/>
          </p:nvSpPr>
          <p:spPr>
            <a:xfrm>
              <a:off x="9491567" y="4788821"/>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Customer Invoicing &amp; Finance Workflow Management</a:t>
              </a:r>
              <a:endParaRPr lang="tr-TR" sz="1200" dirty="0">
                <a:latin typeface="+mj-lt"/>
              </a:endParaRPr>
            </a:p>
          </p:txBody>
        </p:sp>
        <p:cxnSp>
          <p:nvCxnSpPr>
            <p:cNvPr id="110" name="Düz Bağlayıcı 109">
              <a:extLst>
                <a:ext uri="{FF2B5EF4-FFF2-40B4-BE49-F238E27FC236}">
                  <a16:creationId xmlns:a16="http://schemas.microsoft.com/office/drawing/2014/main" id="{A4347154-C127-FFC1-08D3-FB0EF51C4824}"/>
                </a:ext>
              </a:extLst>
            </p:cNvPr>
            <p:cNvCxnSpPr>
              <a:cxnSpLocks/>
            </p:cNvCxnSpPr>
            <p:nvPr/>
          </p:nvCxnSpPr>
          <p:spPr>
            <a:xfrm>
              <a:off x="8924341" y="568545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8" name="Grup 17">
            <a:extLst>
              <a:ext uri="{FF2B5EF4-FFF2-40B4-BE49-F238E27FC236}">
                <a16:creationId xmlns:a16="http://schemas.microsoft.com/office/drawing/2014/main" id="{8AF031B6-445D-051F-E70B-9B3120E69AB5}"/>
              </a:ext>
            </a:extLst>
          </p:cNvPr>
          <p:cNvGrpSpPr/>
          <p:nvPr/>
        </p:nvGrpSpPr>
        <p:grpSpPr>
          <a:xfrm>
            <a:off x="8821682" y="4700582"/>
            <a:ext cx="2644839" cy="588934"/>
            <a:chOff x="8817429" y="5816406"/>
            <a:chExt cx="2644839" cy="588934"/>
          </a:xfrm>
        </p:grpSpPr>
        <p:sp>
          <p:nvSpPr>
            <p:cNvPr id="112" name="Metin kutusu 111">
              <a:extLst>
                <a:ext uri="{FF2B5EF4-FFF2-40B4-BE49-F238E27FC236}">
                  <a16:creationId xmlns:a16="http://schemas.microsoft.com/office/drawing/2014/main" id="{CC84724E-414F-4032-7E50-6A3377C93D5B}"/>
                </a:ext>
              </a:extLst>
            </p:cNvPr>
            <p:cNvSpPr txBox="1"/>
            <p:nvPr/>
          </p:nvSpPr>
          <p:spPr>
            <a:xfrm>
              <a:off x="8817429" y="5938326"/>
              <a:ext cx="991377" cy="307777"/>
            </a:xfrm>
            <a:prstGeom prst="rect">
              <a:avLst/>
            </a:prstGeom>
            <a:noFill/>
          </p:spPr>
          <p:txBody>
            <a:bodyPr wrap="square">
              <a:spAutoFit/>
            </a:bodyPr>
            <a:lstStyle/>
            <a:p>
              <a:r>
                <a:rPr lang="tr-TR" sz="1200" b="1" i="0" dirty="0">
                  <a:solidFill>
                    <a:srgbClr val="4C9ADB"/>
                  </a:solidFill>
                  <a:effectLst/>
                  <a:highlight>
                    <a:srgbClr val="FFFFFF"/>
                  </a:highlight>
                  <a:latin typeface="Montserrat SemiBold" panose="00000700000000000000" pitchFamily="2" charset="0"/>
                </a:rPr>
                <a:t>per10x</a:t>
              </a:r>
              <a:r>
                <a:rPr lang="tr-TR" sz="1400" b="1" i="0" dirty="0">
                  <a:solidFill>
                    <a:srgbClr val="4C9ADB"/>
                  </a:solidFill>
                  <a:effectLst/>
                  <a:highlight>
                    <a:srgbClr val="FFFFFF"/>
                  </a:highlight>
                  <a:latin typeface="Montserrat SemiBold" panose="00000700000000000000" pitchFamily="2" charset="0"/>
                </a:rPr>
                <a:t>%</a:t>
              </a:r>
              <a:endParaRPr lang="tr-TR" sz="1400" dirty="0">
                <a:solidFill>
                  <a:srgbClr val="4C9ADB"/>
                </a:solidFill>
                <a:latin typeface="Montserrat SemiBold" panose="00000700000000000000" pitchFamily="2" charset="0"/>
              </a:endParaRPr>
            </a:p>
          </p:txBody>
        </p:sp>
        <p:sp>
          <p:nvSpPr>
            <p:cNvPr id="113" name="Metin kutusu 112">
              <a:extLst>
                <a:ext uri="{FF2B5EF4-FFF2-40B4-BE49-F238E27FC236}">
                  <a16:creationId xmlns:a16="http://schemas.microsoft.com/office/drawing/2014/main" id="{8ECA3C71-B90C-5C79-92BE-D4A43231630C}"/>
                </a:ext>
              </a:extLst>
            </p:cNvPr>
            <p:cNvSpPr txBox="1"/>
            <p:nvPr/>
          </p:nvSpPr>
          <p:spPr>
            <a:xfrm>
              <a:off x="9491567" y="581640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OnlIne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expense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management</a:t>
              </a:r>
              <a:endParaRPr lang="tr-TR" sz="1200" dirty="0">
                <a:latin typeface="+mj-lt"/>
              </a:endParaRPr>
            </a:p>
          </p:txBody>
        </p:sp>
        <p:cxnSp>
          <p:nvCxnSpPr>
            <p:cNvPr id="114" name="Düz Bağlayıcı 113">
              <a:extLst>
                <a:ext uri="{FF2B5EF4-FFF2-40B4-BE49-F238E27FC236}">
                  <a16:creationId xmlns:a16="http://schemas.microsoft.com/office/drawing/2014/main" id="{18380BCB-3B68-498E-6E7C-C5B6B59EDEE3}"/>
                </a:ext>
              </a:extLst>
            </p:cNvPr>
            <p:cNvCxnSpPr>
              <a:cxnSpLocks/>
            </p:cNvCxnSpPr>
            <p:nvPr/>
          </p:nvCxnSpPr>
          <p:spPr>
            <a:xfrm>
              <a:off x="8924341" y="6405340"/>
              <a:ext cx="2304000" cy="0"/>
            </a:xfrm>
            <a:prstGeom prst="line">
              <a:avLst/>
            </a:prstGeom>
          </p:spPr>
          <p:style>
            <a:lnRef idx="1">
              <a:schemeClr val="dk1"/>
            </a:lnRef>
            <a:fillRef idx="0">
              <a:schemeClr val="dk1"/>
            </a:fillRef>
            <a:effectRef idx="0">
              <a:schemeClr val="dk1"/>
            </a:effectRef>
            <a:fontRef idx="minor">
              <a:schemeClr val="tx1"/>
            </a:fontRef>
          </p:style>
        </p:cxnSp>
      </p:grpSp>
      <p:graphicFrame>
        <p:nvGraphicFramePr>
          <p:cNvPr id="19" name="Chart 9">
            <a:extLst>
              <a:ext uri="{FF2B5EF4-FFF2-40B4-BE49-F238E27FC236}">
                <a16:creationId xmlns:a16="http://schemas.microsoft.com/office/drawing/2014/main" id="{CB2957A3-C29F-EA0C-D4F9-6E1774FD7D32}"/>
              </a:ext>
            </a:extLst>
          </p:cNvPr>
          <p:cNvGraphicFramePr>
            <a:graphicFrameLocks/>
          </p:cNvGraphicFramePr>
          <p:nvPr>
            <p:extLst>
              <p:ext uri="{D42A27DB-BD31-4B8C-83A1-F6EECF244321}">
                <p14:modId xmlns:p14="http://schemas.microsoft.com/office/powerpoint/2010/main" val="3697842235"/>
              </p:ext>
            </p:extLst>
          </p:nvPr>
        </p:nvGraphicFramePr>
        <p:xfrm>
          <a:off x="695326" y="1392132"/>
          <a:ext cx="4987017" cy="489068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6">
            <a:extLst>
              <a:ext uri="{FF2B5EF4-FFF2-40B4-BE49-F238E27FC236}">
                <a16:creationId xmlns:a16="http://schemas.microsoft.com/office/drawing/2014/main" id="{2C272AF8-2197-51B5-CD77-5ABC943D88DB}"/>
              </a:ext>
            </a:extLst>
          </p:cNvPr>
          <p:cNvSpPr txBox="1"/>
          <p:nvPr/>
        </p:nvSpPr>
        <p:spPr>
          <a:xfrm>
            <a:off x="2083966" y="2951930"/>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a:solidFill>
                  <a:schemeClr val="tx1">
                    <a:lumMod val="50000"/>
                    <a:lumOff val="50000"/>
                  </a:schemeClr>
                </a:solidFill>
                <a:ea typeface="Open Sans" panose="020B0606030504020204" pitchFamily="34" charset="0"/>
                <a:cs typeface="Open Sans" panose="020B0606030504020204" pitchFamily="34" charset="0"/>
              </a:rPr>
              <a:t>Save</a:t>
            </a:r>
          </a:p>
        </p:txBody>
      </p:sp>
      <p:sp>
        <p:nvSpPr>
          <p:cNvPr id="20" name="TextBox 5">
            <a:extLst>
              <a:ext uri="{FF2B5EF4-FFF2-40B4-BE49-F238E27FC236}">
                <a16:creationId xmlns:a16="http://schemas.microsoft.com/office/drawing/2014/main" id="{E98D4C97-5354-D2A4-0E9C-B113753AE082}"/>
              </a:ext>
            </a:extLst>
          </p:cNvPr>
          <p:cNvSpPr txBox="1"/>
          <p:nvPr/>
        </p:nvSpPr>
        <p:spPr>
          <a:xfrm>
            <a:off x="2083966" y="4098608"/>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across the term of the contract</a:t>
            </a:r>
          </a:p>
        </p:txBody>
      </p:sp>
    </p:spTree>
    <p:extLst>
      <p:ext uri="{BB962C8B-B14F-4D97-AF65-F5344CB8AC3E}">
        <p14:creationId xmlns:p14="http://schemas.microsoft.com/office/powerpoint/2010/main" val="65789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799F497-A7B6-4959-CA18-E0445795558A}"/>
              </a:ext>
            </a:extLst>
          </p:cNvPr>
          <p:cNvSpPr>
            <a:spLocks noGrp="1"/>
          </p:cNvSpPr>
          <p:nvPr>
            <p:ph type="sldNum" sz="quarter" idx="12"/>
          </p:nvPr>
        </p:nvSpPr>
        <p:spPr/>
        <p:txBody>
          <a:bodyPr/>
          <a:lstStyle/>
          <a:p>
            <a:fld id="{3531A8E9-B4CF-5643-AF96-CB4C768DAD63}" type="slidenum">
              <a:rPr lang="en-US" smtClean="0"/>
              <a:t>5</a:t>
            </a:fld>
            <a:endParaRPr lang="en-US"/>
          </a:p>
        </p:txBody>
      </p:sp>
      <p:sp>
        <p:nvSpPr>
          <p:cNvPr id="4" name="Title 2">
            <a:extLst>
              <a:ext uri="{FF2B5EF4-FFF2-40B4-BE49-F238E27FC236}">
                <a16:creationId xmlns:a16="http://schemas.microsoft.com/office/drawing/2014/main" id="{86DF87E2-0A1C-D1BB-361D-C6ECA4633BB3}"/>
              </a:ext>
            </a:extLst>
          </p:cNvPr>
          <p:cNvSpPr>
            <a:spLocks noGrp="1"/>
          </p:cNvSpPr>
          <p:nvPr>
            <p:ph type="title"/>
          </p:nvPr>
        </p:nvSpPr>
        <p:spPr>
          <a:xfrm>
            <a:off x="694800" y="429459"/>
            <a:ext cx="10801349" cy="388773"/>
          </a:xfrm>
        </p:spPr>
        <p:txBody>
          <a:bodyPr>
            <a:normAutofit/>
          </a:bodyPr>
          <a:lstStyle/>
          <a:p>
            <a:r>
              <a:rPr lang="en-GB" dirty="0"/>
              <a:t>TOTAL COST OF DELAY</a:t>
            </a:r>
            <a:r>
              <a:rPr lang="tr-TR" dirty="0"/>
              <a:t> : BREAKDOWN</a:t>
            </a:r>
            <a:endParaRPr lang="en-GB" dirty="0"/>
          </a:p>
        </p:txBody>
      </p:sp>
      <p:grpSp>
        <p:nvGrpSpPr>
          <p:cNvPr id="8" name="Grup 7">
            <a:extLst>
              <a:ext uri="{FF2B5EF4-FFF2-40B4-BE49-F238E27FC236}">
                <a16:creationId xmlns:a16="http://schemas.microsoft.com/office/drawing/2014/main" id="{D652DCD0-C009-2081-FA82-3662C7BF1E7B}"/>
              </a:ext>
            </a:extLst>
          </p:cNvPr>
          <p:cNvGrpSpPr/>
          <p:nvPr/>
        </p:nvGrpSpPr>
        <p:grpSpPr>
          <a:xfrm>
            <a:off x="612523" y="1555506"/>
            <a:ext cx="2738027" cy="1134010"/>
            <a:chOff x="323184" y="683777"/>
            <a:chExt cx="3395944" cy="1201040"/>
          </a:xfrm>
        </p:grpSpPr>
        <p:sp>
          <p:nvSpPr>
            <p:cNvPr id="3" name="TextBox 41">
              <a:extLst>
                <a:ext uri="{FF2B5EF4-FFF2-40B4-BE49-F238E27FC236}">
                  <a16:creationId xmlns:a16="http://schemas.microsoft.com/office/drawing/2014/main" id="{22F32B97-3F00-B750-6AA5-DA551F12C778}"/>
                </a:ext>
              </a:extLst>
            </p:cNvPr>
            <p:cNvSpPr txBox="1"/>
            <p:nvPr/>
          </p:nvSpPr>
          <p:spPr>
            <a:xfrm>
              <a:off x="356496" y="683777"/>
              <a:ext cx="2612846" cy="391163"/>
            </a:xfrm>
            <a:prstGeom prst="rect">
              <a:avLst/>
            </a:prstGeom>
            <a:noFill/>
          </p:spPr>
          <p:txBody>
            <a:bodyPr wrap="square" rtlCol="0" anchor="b" anchorCtr="0">
              <a:spAutoFit/>
            </a:bodyPr>
            <a:lstStyle/>
            <a:p>
              <a:r>
                <a:rPr lang="tr-TR" b="1" i="0" dirty="0">
                  <a:solidFill>
                    <a:srgbClr val="F15D23"/>
                  </a:solidFill>
                  <a:effectLst/>
                  <a:latin typeface="Open Sans" panose="020B0606030504020204" pitchFamily="34" charset="0"/>
                </a:rPr>
                <a:t>£</a:t>
              </a:r>
              <a:r>
                <a:rPr lang="tr-TR" b="1" dirty="0" err="1">
                  <a:solidFill>
                    <a:srgbClr val="F15D23"/>
                  </a:solidFill>
                  <a:latin typeface="Montserrat SemiBold" panose="00000700000000000000" pitchFamily="2" charset="0"/>
                </a:rPr>
                <a:t>prpoval</a:t>
              </a:r>
              <a:endParaRPr lang="en-US" b="1" dirty="0">
                <a:latin typeface="Montserrat SemiBold" panose="00000700000000000000" pitchFamily="2" charset="0"/>
                <a:ea typeface="League Spartan" charset="0"/>
                <a:cs typeface="Poppins" pitchFamily="2" charset="77"/>
              </a:endParaRPr>
            </a:p>
          </p:txBody>
        </p:sp>
        <p:sp>
          <p:nvSpPr>
            <p:cNvPr id="5" name="Metin kutusu 4">
              <a:extLst>
                <a:ext uri="{FF2B5EF4-FFF2-40B4-BE49-F238E27FC236}">
                  <a16:creationId xmlns:a16="http://schemas.microsoft.com/office/drawing/2014/main" id="{11C0659B-B953-2BD7-B07D-1642C2DDDF68}"/>
                </a:ext>
              </a:extLst>
            </p:cNvPr>
            <p:cNvSpPr txBox="1"/>
            <p:nvPr/>
          </p:nvSpPr>
          <p:spPr>
            <a:xfrm>
              <a:off x="356496" y="1098031"/>
              <a:ext cx="3362632" cy="277074"/>
            </a:xfrm>
            <a:prstGeom prst="rect">
              <a:avLst/>
            </a:prstGeom>
            <a:noFill/>
          </p:spPr>
          <p:txBody>
            <a:bodyPr wrap="square">
              <a:spAutoFit/>
            </a:bodyPr>
            <a:lstStyle/>
            <a:p>
              <a:pPr algn="l"/>
              <a:r>
                <a:rPr lang="tr-TR" sz="1100" b="1" i="0" cap="all" dirty="0" err="1">
                  <a:solidFill>
                    <a:srgbClr val="555555"/>
                  </a:solidFill>
                  <a:effectLst/>
                  <a:latin typeface="Montserrat SemiBold" panose="00000700000000000000" pitchFamily="2" charset="0"/>
                </a:rPr>
                <a:t>RaIsIng</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Purchase</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Orders</a:t>
              </a:r>
              <a:endParaRPr lang="tr-TR" sz="1100" b="1" i="0" cap="all" dirty="0">
                <a:solidFill>
                  <a:srgbClr val="555555"/>
                </a:solidFill>
                <a:effectLst/>
                <a:latin typeface="Montserrat SemiBold" panose="00000700000000000000" pitchFamily="2" charset="0"/>
              </a:endParaRPr>
            </a:p>
          </p:txBody>
        </p:sp>
        <p:sp>
          <p:nvSpPr>
            <p:cNvPr id="7" name="Metin kutusu 6">
              <a:extLst>
                <a:ext uri="{FF2B5EF4-FFF2-40B4-BE49-F238E27FC236}">
                  <a16:creationId xmlns:a16="http://schemas.microsoft.com/office/drawing/2014/main" id="{CE5DD493-8C8B-7B2F-C609-120E02BD117D}"/>
                </a:ext>
              </a:extLst>
            </p:cNvPr>
            <p:cNvSpPr txBox="1"/>
            <p:nvPr/>
          </p:nvSpPr>
          <p:spPr>
            <a:xfrm>
              <a:off x="323184" y="1477355"/>
              <a:ext cx="3261775" cy="407462"/>
            </a:xfrm>
            <a:prstGeom prst="rect">
              <a:avLst/>
            </a:prstGeom>
            <a:noFill/>
          </p:spPr>
          <p:txBody>
            <a:bodyPr wrap="square">
              <a:spAutoFit/>
            </a:bodyPr>
            <a:lstStyle/>
            <a:p>
              <a:r>
                <a:rPr lang="en-US" sz="950" b="0" i="0" dirty="0" err="1">
                  <a:solidFill>
                    <a:srgbClr val="555555"/>
                  </a:solidFill>
                  <a:effectLst/>
                  <a:latin typeface="Open Sans" panose="020B0606030504020204" pitchFamily="34" charset="0"/>
                </a:rPr>
                <a:t>Optimise</a:t>
              </a:r>
              <a:r>
                <a:rPr lang="en-US" sz="950" b="0" i="0" dirty="0">
                  <a:solidFill>
                    <a:srgbClr val="555555"/>
                  </a:solidFill>
                  <a:effectLst/>
                  <a:latin typeface="Open Sans" panose="020B0606030504020204" pitchFamily="34" charset="0"/>
                </a:rPr>
                <a:t> purchasing processes, </a:t>
              </a:r>
              <a:r>
                <a:rPr lang="en-US" sz="950" b="0" i="0" dirty="0" err="1">
                  <a:solidFill>
                    <a:srgbClr val="555555"/>
                  </a:solidFill>
                  <a:effectLst/>
                  <a:latin typeface="Open Sans" panose="020B0606030504020204" pitchFamily="34" charset="0"/>
                </a:rPr>
                <a:t>minimise</a:t>
              </a:r>
              <a:r>
                <a:rPr lang="en-US" sz="950" b="0" i="0" dirty="0">
                  <a:solidFill>
                    <a:srgbClr val="555555"/>
                  </a:solidFill>
                  <a:effectLst/>
                  <a:latin typeface="Open Sans" panose="020B0606030504020204" pitchFamily="34" charset="0"/>
                </a:rPr>
                <a:t> errors, and ensure timely procurement</a:t>
              </a:r>
              <a:endParaRPr lang="tr-TR" sz="950" dirty="0"/>
            </a:p>
          </p:txBody>
        </p:sp>
      </p:grpSp>
      <p:grpSp>
        <p:nvGrpSpPr>
          <p:cNvPr id="57" name="Grup 56">
            <a:extLst>
              <a:ext uri="{FF2B5EF4-FFF2-40B4-BE49-F238E27FC236}">
                <a16:creationId xmlns:a16="http://schemas.microsoft.com/office/drawing/2014/main" id="{F98E25A5-05E0-0F5A-B0CE-8A07D9D5A161}"/>
              </a:ext>
            </a:extLst>
          </p:cNvPr>
          <p:cNvGrpSpPr/>
          <p:nvPr/>
        </p:nvGrpSpPr>
        <p:grpSpPr>
          <a:xfrm>
            <a:off x="3283824" y="1555506"/>
            <a:ext cx="2711169" cy="1254544"/>
            <a:chOff x="356496" y="683777"/>
            <a:chExt cx="3362632" cy="1328701"/>
          </a:xfrm>
        </p:grpSpPr>
        <p:sp>
          <p:nvSpPr>
            <p:cNvPr id="58" name="TextBox 41">
              <a:extLst>
                <a:ext uri="{FF2B5EF4-FFF2-40B4-BE49-F238E27FC236}">
                  <a16:creationId xmlns:a16="http://schemas.microsoft.com/office/drawing/2014/main" id="{4F8C3667-588B-01E3-6ABC-422A96BD3866}"/>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6911E"/>
                  </a:solidFill>
                  <a:effectLst/>
                  <a:latin typeface="Open Sans" panose="020B0606030504020204" pitchFamily="34" charset="0"/>
                </a:rPr>
                <a:t>£</a:t>
              </a:r>
              <a:r>
                <a:rPr lang="tr-TR" b="1" dirty="0" err="1">
                  <a:solidFill>
                    <a:srgbClr val="F6911E"/>
                  </a:solidFill>
                  <a:latin typeface="Montserrat SemiBold" panose="00000700000000000000" pitchFamily="2" charset="0"/>
                </a:rPr>
                <a:t>ppoaval</a:t>
              </a:r>
              <a:endParaRPr lang="en-US" b="1" dirty="0">
                <a:solidFill>
                  <a:srgbClr val="F6911E"/>
                </a:solidFill>
                <a:latin typeface="Montserrat SemiBold" panose="00000700000000000000" pitchFamily="2" charset="0"/>
                <a:ea typeface="League Spartan" charset="0"/>
                <a:cs typeface="Poppins" pitchFamily="2" charset="77"/>
              </a:endParaRPr>
            </a:p>
          </p:txBody>
        </p:sp>
        <p:sp>
          <p:nvSpPr>
            <p:cNvPr id="59" name="Metin kutusu 58">
              <a:extLst>
                <a:ext uri="{FF2B5EF4-FFF2-40B4-BE49-F238E27FC236}">
                  <a16:creationId xmlns:a16="http://schemas.microsoft.com/office/drawing/2014/main" id="{52EF5415-BE16-643E-44C5-4FB74BB57C6B}"/>
                </a:ext>
              </a:extLst>
            </p:cNvPr>
            <p:cNvSpPr txBox="1"/>
            <p:nvPr/>
          </p:nvSpPr>
          <p:spPr>
            <a:xfrm>
              <a:off x="356496" y="1098031"/>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Purchase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Order</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approvals</a:t>
              </a:r>
              <a:endParaRPr lang="tr-TR" sz="1100" b="1" cap="all" dirty="0">
                <a:solidFill>
                  <a:srgbClr val="555555"/>
                </a:solidFill>
                <a:latin typeface="Montserrat SemiBold" panose="00000700000000000000" pitchFamily="2" charset="0"/>
              </a:endParaRPr>
            </a:p>
          </p:txBody>
        </p:sp>
        <p:sp>
          <p:nvSpPr>
            <p:cNvPr id="60" name="Metin kutusu 59">
              <a:extLst>
                <a:ext uri="{FF2B5EF4-FFF2-40B4-BE49-F238E27FC236}">
                  <a16:creationId xmlns:a16="http://schemas.microsoft.com/office/drawing/2014/main" id="{89890676-43BD-C906-5D2A-09FAB0D2B707}"/>
                </a:ext>
              </a:extLst>
            </p:cNvPr>
            <p:cNvSpPr txBox="1"/>
            <p:nvPr/>
          </p:nvSpPr>
          <p:spPr>
            <a:xfrm>
              <a:off x="356496" y="145018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Improve precision and ensure timely purchase order processes, ultimately enhancing operational efficiency.</a:t>
              </a:r>
              <a:endParaRPr lang="tr-TR" sz="950" dirty="0">
                <a:solidFill>
                  <a:srgbClr val="555555"/>
                </a:solidFill>
                <a:latin typeface="Open Sans" panose="020B0606030504020204" pitchFamily="34" charset="0"/>
              </a:endParaRPr>
            </a:p>
          </p:txBody>
        </p:sp>
      </p:grpSp>
      <p:grpSp>
        <p:nvGrpSpPr>
          <p:cNvPr id="61" name="Grup 60">
            <a:extLst>
              <a:ext uri="{FF2B5EF4-FFF2-40B4-BE49-F238E27FC236}">
                <a16:creationId xmlns:a16="http://schemas.microsoft.com/office/drawing/2014/main" id="{6348A403-BBD3-7C03-63D8-71DB33FCEC60}"/>
              </a:ext>
            </a:extLst>
          </p:cNvPr>
          <p:cNvGrpSpPr/>
          <p:nvPr/>
        </p:nvGrpSpPr>
        <p:grpSpPr>
          <a:xfrm>
            <a:off x="5928267" y="1555507"/>
            <a:ext cx="2711169" cy="1236422"/>
            <a:chOff x="356496" y="683777"/>
            <a:chExt cx="3362632" cy="1309506"/>
          </a:xfrm>
        </p:grpSpPr>
        <p:sp>
          <p:nvSpPr>
            <p:cNvPr id="62" name="TextBox 41">
              <a:extLst>
                <a:ext uri="{FF2B5EF4-FFF2-40B4-BE49-F238E27FC236}">
                  <a16:creationId xmlns:a16="http://schemas.microsoft.com/office/drawing/2014/main" id="{76824EF2-887D-D375-D8A5-111DB55811D2}"/>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37721"/>
                  </a:solidFill>
                  <a:effectLst/>
                  <a:latin typeface="Open Sans" panose="020B0606030504020204" pitchFamily="34" charset="0"/>
                </a:rPr>
                <a:t>£</a:t>
              </a:r>
              <a:r>
                <a:rPr lang="tr-TR" b="1" dirty="0" err="1">
                  <a:solidFill>
                    <a:srgbClr val="F37721"/>
                  </a:solidFill>
                  <a:latin typeface="Montserrat SemiBold" panose="00000700000000000000" pitchFamily="2" charset="0"/>
                </a:rPr>
                <a:t>pcipval</a:t>
              </a:r>
              <a:endParaRPr lang="en-US" b="1" dirty="0">
                <a:solidFill>
                  <a:srgbClr val="F37721"/>
                </a:solidFill>
                <a:latin typeface="Montserrat SemiBold" panose="00000700000000000000" pitchFamily="2" charset="0"/>
                <a:ea typeface="League Spartan" charset="0"/>
                <a:cs typeface="Poppins" pitchFamily="2" charset="77"/>
              </a:endParaRPr>
            </a:p>
          </p:txBody>
        </p:sp>
        <p:sp>
          <p:nvSpPr>
            <p:cNvPr id="63" name="Metin kutusu 62">
              <a:extLst>
                <a:ext uri="{FF2B5EF4-FFF2-40B4-BE49-F238E27FC236}">
                  <a16:creationId xmlns:a16="http://schemas.microsoft.com/office/drawing/2014/main" id="{01DB5729-5F76-DD4E-DECD-00DBA4631227}"/>
                </a:ext>
              </a:extLst>
            </p:cNvPr>
            <p:cNvSpPr txBox="1"/>
            <p:nvPr/>
          </p:nvSpPr>
          <p:spPr>
            <a:xfrm>
              <a:off x="356496" y="1063999"/>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Cod</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ng</a:t>
              </a:r>
              <a:r>
                <a:rPr lang="tr-TR" sz="1100" b="1" cap="all" dirty="0">
                  <a:solidFill>
                    <a:srgbClr val="555555"/>
                  </a:solidFill>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nvo</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64" name="Metin kutusu 63">
              <a:extLst>
                <a:ext uri="{FF2B5EF4-FFF2-40B4-BE49-F238E27FC236}">
                  <a16:creationId xmlns:a16="http://schemas.microsoft.com/office/drawing/2014/main" id="{70B7DF68-A6B1-A7D1-1FE0-C4BC70BD0EDD}"/>
                </a:ext>
              </a:extLst>
            </p:cNvPr>
            <p:cNvSpPr txBox="1"/>
            <p:nvPr/>
          </p:nvSpPr>
          <p:spPr>
            <a:xfrm>
              <a:off x="356496" y="1430986"/>
              <a:ext cx="3261775" cy="562297"/>
            </a:xfrm>
            <a:prstGeom prst="rect">
              <a:avLst/>
            </a:prstGeom>
            <a:noFill/>
          </p:spPr>
          <p:txBody>
            <a:bodyPr wrap="square">
              <a:spAutoFit/>
            </a:bodyPr>
            <a:lstStyle/>
            <a:p>
              <a:r>
                <a:rPr lang="en-US" sz="950" dirty="0" err="1">
                  <a:solidFill>
                    <a:srgbClr val="555555"/>
                  </a:solidFill>
                  <a:latin typeface="Open Sans" panose="020B0606030504020204" pitchFamily="34" charset="0"/>
                </a:rPr>
                <a:t>Minimise</a:t>
              </a:r>
              <a:r>
                <a:rPr lang="en-US" sz="950" dirty="0">
                  <a:solidFill>
                    <a:srgbClr val="555555"/>
                  </a:solidFill>
                  <a:latin typeface="Open Sans" panose="020B0606030504020204" pitchFamily="34" charset="0"/>
                </a:rPr>
                <a:t> errors and boost customer satisfaction by ensuring invoices are accurate and timely.</a:t>
              </a:r>
              <a:endParaRPr lang="tr-TR" sz="950" dirty="0">
                <a:solidFill>
                  <a:srgbClr val="555555"/>
                </a:solidFill>
                <a:latin typeface="Open Sans" panose="020B0606030504020204" pitchFamily="34" charset="0"/>
              </a:endParaRPr>
            </a:p>
          </p:txBody>
        </p:sp>
      </p:grpSp>
      <p:grpSp>
        <p:nvGrpSpPr>
          <p:cNvPr id="65" name="Grup 64">
            <a:extLst>
              <a:ext uri="{FF2B5EF4-FFF2-40B4-BE49-F238E27FC236}">
                <a16:creationId xmlns:a16="http://schemas.microsoft.com/office/drawing/2014/main" id="{7470ADB2-C72B-CAF1-540B-C342E3A40EE7}"/>
              </a:ext>
            </a:extLst>
          </p:cNvPr>
          <p:cNvGrpSpPr/>
          <p:nvPr/>
        </p:nvGrpSpPr>
        <p:grpSpPr>
          <a:xfrm>
            <a:off x="8572711" y="1555506"/>
            <a:ext cx="2817024" cy="1236422"/>
            <a:chOff x="356496" y="683777"/>
            <a:chExt cx="3362632" cy="1309507"/>
          </a:xfrm>
        </p:grpSpPr>
        <p:sp>
          <p:nvSpPr>
            <p:cNvPr id="66" name="TextBox 41">
              <a:extLst>
                <a:ext uri="{FF2B5EF4-FFF2-40B4-BE49-F238E27FC236}">
                  <a16:creationId xmlns:a16="http://schemas.microsoft.com/office/drawing/2014/main" id="{1EB35EE1-4666-4F9B-E86F-8E125084A501}"/>
                </a:ext>
              </a:extLst>
            </p:cNvPr>
            <p:cNvSpPr txBox="1"/>
            <p:nvPr/>
          </p:nvSpPr>
          <p:spPr>
            <a:xfrm>
              <a:off x="356496" y="683777"/>
              <a:ext cx="2612845" cy="391163"/>
            </a:xfrm>
            <a:prstGeom prst="rect">
              <a:avLst/>
            </a:prstGeom>
            <a:noFill/>
          </p:spPr>
          <p:txBody>
            <a:bodyPr wrap="square" rtlCol="0" anchor="b" anchorCtr="0">
              <a:spAutoFit/>
            </a:bodyPr>
            <a:lstStyle/>
            <a:p>
              <a:r>
                <a:rPr lang="tr-TR" b="1" i="0" dirty="0">
                  <a:solidFill>
                    <a:srgbClr val="616173"/>
                  </a:solidFill>
                  <a:effectLst/>
                  <a:latin typeface="Open Sans" panose="020B0606030504020204" pitchFamily="34" charset="0"/>
                </a:rPr>
                <a:t>£</a:t>
              </a:r>
              <a:r>
                <a:rPr lang="tr-TR" b="1" dirty="0" err="1">
                  <a:solidFill>
                    <a:srgbClr val="616173"/>
                  </a:solidFill>
                  <a:latin typeface="Montserrat SemiBold" panose="00000700000000000000" pitchFamily="2" charset="0"/>
                </a:rPr>
                <a:t>pmspival</a:t>
              </a:r>
              <a:endParaRPr lang="en-US" b="1" dirty="0">
                <a:solidFill>
                  <a:srgbClr val="616173"/>
                </a:solidFill>
                <a:latin typeface="Montserrat SemiBold" panose="00000700000000000000" pitchFamily="2" charset="0"/>
                <a:ea typeface="League Spartan" charset="0"/>
                <a:cs typeface="Poppins" pitchFamily="2" charset="77"/>
              </a:endParaRPr>
            </a:p>
          </p:txBody>
        </p:sp>
        <p:sp>
          <p:nvSpPr>
            <p:cNvPr id="67" name="Metin kutusu 66">
              <a:extLst>
                <a:ext uri="{FF2B5EF4-FFF2-40B4-BE49-F238E27FC236}">
                  <a16:creationId xmlns:a16="http://schemas.microsoft.com/office/drawing/2014/main" id="{B4C366F9-7CA7-D5CB-D168-B331177566FD}"/>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Management of supplier and purchase invoices</a:t>
              </a:r>
              <a:endParaRPr lang="tr-TR" sz="1100" b="1" cap="all" dirty="0">
                <a:solidFill>
                  <a:srgbClr val="555555"/>
                </a:solidFill>
                <a:latin typeface="Montserrat SemiBold" panose="00000700000000000000" pitchFamily="2" charset="0"/>
              </a:endParaRPr>
            </a:p>
          </p:txBody>
        </p:sp>
        <p:sp>
          <p:nvSpPr>
            <p:cNvPr id="68" name="Metin kutusu 67">
              <a:extLst>
                <a:ext uri="{FF2B5EF4-FFF2-40B4-BE49-F238E27FC236}">
                  <a16:creationId xmlns:a16="http://schemas.microsoft.com/office/drawing/2014/main" id="{A513D85B-78B3-DBE2-BD9A-ABE5F9E43C18}"/>
                </a:ext>
              </a:extLst>
            </p:cNvPr>
            <p:cNvSpPr txBox="1"/>
            <p:nvPr/>
          </p:nvSpPr>
          <p:spPr>
            <a:xfrm>
              <a:off x="356496" y="1430987"/>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Ensure timely payments, maintain good supplier relationships, and contribute to efficient financial operations.</a:t>
              </a:r>
              <a:endParaRPr lang="tr-TR" sz="950" dirty="0">
                <a:solidFill>
                  <a:srgbClr val="555555"/>
                </a:solidFill>
                <a:latin typeface="Open Sans" panose="020B0606030504020204" pitchFamily="34" charset="0"/>
              </a:endParaRPr>
            </a:p>
          </p:txBody>
        </p:sp>
      </p:grpSp>
      <p:grpSp>
        <p:nvGrpSpPr>
          <p:cNvPr id="101" name="Grup 100">
            <a:extLst>
              <a:ext uri="{FF2B5EF4-FFF2-40B4-BE49-F238E27FC236}">
                <a16:creationId xmlns:a16="http://schemas.microsoft.com/office/drawing/2014/main" id="{63970938-07D4-7FBB-C212-E5A391FCEEBA}"/>
              </a:ext>
            </a:extLst>
          </p:cNvPr>
          <p:cNvGrpSpPr/>
          <p:nvPr/>
        </p:nvGrpSpPr>
        <p:grpSpPr>
          <a:xfrm>
            <a:off x="639381" y="3093878"/>
            <a:ext cx="2711169" cy="1370981"/>
            <a:chOff x="356496" y="683777"/>
            <a:chExt cx="3362632" cy="1452020"/>
          </a:xfrm>
        </p:grpSpPr>
        <p:sp>
          <p:nvSpPr>
            <p:cNvPr id="102" name="TextBox 41">
              <a:extLst>
                <a:ext uri="{FF2B5EF4-FFF2-40B4-BE49-F238E27FC236}">
                  <a16:creationId xmlns:a16="http://schemas.microsoft.com/office/drawing/2014/main" id="{8405EFC9-E102-49D6-6EF0-82763702D37E}"/>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1078CF"/>
                  </a:solidFill>
                  <a:effectLst/>
                  <a:latin typeface="Open Sans" panose="020B0606030504020204" pitchFamily="34" charset="0"/>
                </a:rPr>
                <a:t>£</a:t>
              </a:r>
              <a:r>
                <a:rPr lang="tr-TR" b="1" dirty="0" err="1">
                  <a:solidFill>
                    <a:srgbClr val="1078CF"/>
                  </a:solidFill>
                  <a:latin typeface="Montserrat SemiBold" panose="00000700000000000000" pitchFamily="2" charset="0"/>
                </a:rPr>
                <a:t>pmslval</a:t>
              </a:r>
              <a:endParaRPr lang="en-US" b="1" dirty="0">
                <a:solidFill>
                  <a:srgbClr val="1078CF"/>
                </a:solidFill>
                <a:latin typeface="Montserrat SemiBold" panose="00000700000000000000" pitchFamily="2" charset="0"/>
                <a:ea typeface="League Spartan" charset="0"/>
                <a:cs typeface="Poppins" pitchFamily="2" charset="77"/>
              </a:endParaRPr>
            </a:p>
          </p:txBody>
        </p:sp>
        <p:sp>
          <p:nvSpPr>
            <p:cNvPr id="103" name="Metin kutusu 102">
              <a:extLst>
                <a:ext uri="{FF2B5EF4-FFF2-40B4-BE49-F238E27FC236}">
                  <a16:creationId xmlns:a16="http://schemas.microsoft.com/office/drawing/2014/main" id="{EE4731C8-E691-F24C-1264-5D180A9D9577}"/>
                </a:ext>
              </a:extLst>
            </p:cNvPr>
            <p:cNvSpPr txBox="1"/>
            <p:nvPr/>
          </p:nvSpPr>
          <p:spPr>
            <a:xfrm>
              <a:off x="356496" y="1035612"/>
              <a:ext cx="3362632" cy="456357"/>
            </a:xfrm>
            <a:prstGeom prst="rect">
              <a:avLst/>
            </a:prstGeom>
            <a:noFill/>
          </p:spPr>
          <p:txBody>
            <a:bodyPr wrap="square">
              <a:spAutoFit/>
            </a:bodyPr>
            <a:lstStyle/>
            <a:p>
              <a:r>
                <a:rPr lang="en-US" sz="1100" b="1" cap="all" dirty="0">
                  <a:solidFill>
                    <a:srgbClr val="555555"/>
                  </a:solidFill>
                  <a:latin typeface="Montserrat SemiBold" panose="00000700000000000000" pitchFamily="2" charset="0"/>
                </a:rPr>
                <a:t>Managing Maverick spend &amp; Spend leakage</a:t>
              </a:r>
              <a:endParaRPr lang="tr-TR" sz="1100" b="1" cap="all" dirty="0">
                <a:solidFill>
                  <a:srgbClr val="555555"/>
                </a:solidFill>
                <a:latin typeface="Montserrat SemiBold" panose="00000700000000000000" pitchFamily="2" charset="0"/>
              </a:endParaRPr>
            </a:p>
          </p:txBody>
        </p:sp>
        <p:sp>
          <p:nvSpPr>
            <p:cNvPr id="104" name="Metin kutusu 103">
              <a:extLst>
                <a:ext uri="{FF2B5EF4-FFF2-40B4-BE49-F238E27FC236}">
                  <a16:creationId xmlns:a16="http://schemas.microsoft.com/office/drawing/2014/main" id="{FDEF0E98-0A9F-48CE-8429-19F6641A7B0A}"/>
                </a:ext>
              </a:extLst>
            </p:cNvPr>
            <p:cNvSpPr txBox="1"/>
            <p:nvPr/>
          </p:nvSpPr>
          <p:spPr>
            <a:xfrm>
              <a:off x="356496" y="1418665"/>
              <a:ext cx="3261775" cy="717132"/>
            </a:xfrm>
            <a:prstGeom prst="rect">
              <a:avLst/>
            </a:prstGeom>
            <a:noFill/>
          </p:spPr>
          <p:txBody>
            <a:bodyPr wrap="square">
              <a:spAutoFit/>
            </a:bodyPr>
            <a:lstStyle/>
            <a:p>
              <a:r>
                <a:rPr lang="en-US" sz="950" dirty="0">
                  <a:solidFill>
                    <a:srgbClr val="555555"/>
                  </a:solidFill>
                  <a:latin typeface="Open Sans" panose="020B0606030504020204" pitchFamily="34" charset="0"/>
                </a:rPr>
                <a:t>Enable significant cost savings, empowering your business to allocate resources more effectively and achieve greater financial stability.</a:t>
              </a:r>
              <a:endParaRPr lang="tr-TR" sz="950" dirty="0">
                <a:solidFill>
                  <a:srgbClr val="555555"/>
                </a:solidFill>
                <a:latin typeface="Open Sans" panose="020B0606030504020204" pitchFamily="34" charset="0"/>
              </a:endParaRPr>
            </a:p>
          </p:txBody>
        </p:sp>
      </p:grpSp>
      <p:grpSp>
        <p:nvGrpSpPr>
          <p:cNvPr id="105" name="Grup 104">
            <a:extLst>
              <a:ext uri="{FF2B5EF4-FFF2-40B4-BE49-F238E27FC236}">
                <a16:creationId xmlns:a16="http://schemas.microsoft.com/office/drawing/2014/main" id="{6EA10EF7-BBCF-88E8-5286-57CF48AA033D}"/>
              </a:ext>
            </a:extLst>
          </p:cNvPr>
          <p:cNvGrpSpPr/>
          <p:nvPr/>
        </p:nvGrpSpPr>
        <p:grpSpPr>
          <a:xfrm>
            <a:off x="3283824" y="3093877"/>
            <a:ext cx="2711169" cy="1392109"/>
            <a:chOff x="356496" y="683777"/>
            <a:chExt cx="3362632" cy="1474396"/>
          </a:xfrm>
        </p:grpSpPr>
        <p:sp>
          <p:nvSpPr>
            <p:cNvPr id="106" name="TextBox 41">
              <a:extLst>
                <a:ext uri="{FF2B5EF4-FFF2-40B4-BE49-F238E27FC236}">
                  <a16:creationId xmlns:a16="http://schemas.microsoft.com/office/drawing/2014/main" id="{110710D0-F844-4CED-6400-E571D0E48B28}"/>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CB415"/>
                  </a:solidFill>
                  <a:effectLst/>
                  <a:latin typeface="Open Sans" panose="020B0606030504020204" pitchFamily="34" charset="0"/>
                </a:rPr>
                <a:t>£</a:t>
              </a:r>
              <a:r>
                <a:rPr lang="tr-TR" b="1" dirty="0" err="1">
                  <a:solidFill>
                    <a:srgbClr val="FCB415"/>
                  </a:solidFill>
                  <a:latin typeface="Montserrat SemiBold" panose="00000700000000000000" pitchFamily="2" charset="0"/>
                </a:rPr>
                <a:t>pfqmrval</a:t>
              </a:r>
              <a:endParaRPr lang="en-US" b="1" dirty="0">
                <a:solidFill>
                  <a:srgbClr val="FCB415"/>
                </a:solidFill>
                <a:latin typeface="Montserrat SemiBold" panose="00000700000000000000" pitchFamily="2" charset="0"/>
                <a:ea typeface="League Spartan" charset="0"/>
                <a:cs typeface="Poppins" pitchFamily="2" charset="77"/>
              </a:endParaRPr>
            </a:p>
          </p:txBody>
        </p:sp>
        <p:sp>
          <p:nvSpPr>
            <p:cNvPr id="107" name="Metin kutusu 106">
              <a:extLst>
                <a:ext uri="{FF2B5EF4-FFF2-40B4-BE49-F238E27FC236}">
                  <a16:creationId xmlns:a16="http://schemas.microsoft.com/office/drawing/2014/main" id="{D2E86102-1E86-EC74-3C17-D2762C0A5B9B}"/>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Finance query management and dashboard reporting</a:t>
              </a:r>
              <a:endParaRPr lang="tr-TR" sz="1100" b="1" cap="all" dirty="0">
                <a:solidFill>
                  <a:srgbClr val="555555"/>
                </a:solidFill>
                <a:latin typeface="Montserrat SemiBold" panose="00000700000000000000" pitchFamily="2" charset="0"/>
              </a:endParaRPr>
            </a:p>
          </p:txBody>
        </p:sp>
        <p:sp>
          <p:nvSpPr>
            <p:cNvPr id="108" name="Metin kutusu 107">
              <a:extLst>
                <a:ext uri="{FF2B5EF4-FFF2-40B4-BE49-F238E27FC236}">
                  <a16:creationId xmlns:a16="http://schemas.microsoft.com/office/drawing/2014/main" id="{B52508D1-3082-1BBA-EA36-0DCADDB47EDB}"/>
                </a:ext>
              </a:extLst>
            </p:cNvPr>
            <p:cNvSpPr txBox="1"/>
            <p:nvPr/>
          </p:nvSpPr>
          <p:spPr>
            <a:xfrm>
              <a:off x="356496" y="1441042"/>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Quicker decision-making, increased accuracy and enhanced visibility into financial performance, ultimately drives customer success and satisfaction.</a:t>
              </a:r>
              <a:endParaRPr lang="tr-TR" sz="950" dirty="0">
                <a:solidFill>
                  <a:srgbClr val="555555"/>
                </a:solidFill>
                <a:latin typeface="Open Sans" panose="020B0606030504020204" pitchFamily="34" charset="0"/>
              </a:endParaRPr>
            </a:p>
          </p:txBody>
        </p:sp>
      </p:grpSp>
      <p:grpSp>
        <p:nvGrpSpPr>
          <p:cNvPr id="109" name="Grup 108">
            <a:extLst>
              <a:ext uri="{FF2B5EF4-FFF2-40B4-BE49-F238E27FC236}">
                <a16:creationId xmlns:a16="http://schemas.microsoft.com/office/drawing/2014/main" id="{4AB562DE-9CD3-F33E-5606-DE490E0F965E}"/>
              </a:ext>
            </a:extLst>
          </p:cNvPr>
          <p:cNvGrpSpPr/>
          <p:nvPr/>
        </p:nvGrpSpPr>
        <p:grpSpPr>
          <a:xfrm>
            <a:off x="5928267" y="3093877"/>
            <a:ext cx="2711169" cy="1397126"/>
            <a:chOff x="356496" y="683777"/>
            <a:chExt cx="3362632" cy="1479709"/>
          </a:xfrm>
        </p:grpSpPr>
        <p:sp>
          <p:nvSpPr>
            <p:cNvPr id="110" name="TextBox 41">
              <a:extLst>
                <a:ext uri="{FF2B5EF4-FFF2-40B4-BE49-F238E27FC236}">
                  <a16:creationId xmlns:a16="http://schemas.microsoft.com/office/drawing/2014/main" id="{C4D3B900-CA76-28B7-D9F0-20582987BC8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2D4FB2"/>
                  </a:solidFill>
                  <a:effectLst/>
                  <a:latin typeface="Open Sans" panose="020B0606030504020204" pitchFamily="34" charset="0"/>
                </a:rPr>
                <a:t>£</a:t>
              </a:r>
              <a:r>
                <a:rPr lang="tr-TR" b="1" dirty="0" err="1">
                  <a:solidFill>
                    <a:srgbClr val="2D4FB2"/>
                  </a:solidFill>
                  <a:latin typeface="Montserrat SemiBold" panose="00000700000000000000" pitchFamily="2" charset="0"/>
                </a:rPr>
                <a:t>pdcapval</a:t>
              </a:r>
              <a:endParaRPr lang="en-US" b="1" dirty="0">
                <a:solidFill>
                  <a:srgbClr val="2D4FB2"/>
                </a:solidFill>
                <a:latin typeface="Montserrat SemiBold" panose="00000700000000000000" pitchFamily="2" charset="0"/>
                <a:ea typeface="League Spartan" charset="0"/>
                <a:cs typeface="Poppins" pitchFamily="2" charset="77"/>
              </a:endParaRPr>
            </a:p>
          </p:txBody>
        </p:sp>
        <p:sp>
          <p:nvSpPr>
            <p:cNvPr id="111" name="Metin kutusu 110">
              <a:extLst>
                <a:ext uri="{FF2B5EF4-FFF2-40B4-BE49-F238E27FC236}">
                  <a16:creationId xmlns:a16="http://schemas.microsoft.com/office/drawing/2014/main" id="{68BE52E6-12A4-3342-83DA-22F2F3DF7254}"/>
                </a:ext>
              </a:extLst>
            </p:cNvPr>
            <p:cNvSpPr txBox="1"/>
            <p:nvPr/>
          </p:nvSpPr>
          <p:spPr>
            <a:xfrm>
              <a:off x="356496" y="1035612"/>
              <a:ext cx="3362632" cy="456357"/>
            </a:xfrm>
            <a:prstGeom prst="rect">
              <a:avLst/>
            </a:prstGeom>
            <a:noFill/>
          </p:spPr>
          <p:txBody>
            <a:bodyPr wrap="square">
              <a:spAutoFit/>
            </a:bodyPr>
            <a:lstStyle/>
            <a:p>
              <a:r>
                <a:rPr lang="tr-TR" sz="1100" b="1" cap="all" dirty="0" err="1">
                  <a:solidFill>
                    <a:srgbClr val="555555"/>
                  </a:solidFill>
                  <a:latin typeface="Montserrat SemiBold" panose="00000700000000000000" pitchFamily="2" charset="0"/>
                </a:rPr>
                <a:t>Debt</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collectIon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adm</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strat</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112" name="Metin kutusu 111">
              <a:extLst>
                <a:ext uri="{FF2B5EF4-FFF2-40B4-BE49-F238E27FC236}">
                  <a16:creationId xmlns:a16="http://schemas.microsoft.com/office/drawing/2014/main" id="{D2627D97-5F59-1AE7-ECD6-2D326E5AE7B6}"/>
                </a:ext>
              </a:extLst>
            </p:cNvPr>
            <p:cNvSpPr txBox="1"/>
            <p:nvPr/>
          </p:nvSpPr>
          <p:spPr>
            <a:xfrm>
              <a:off x="356496" y="1446355"/>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Boost efficiency, cut costs, and elevate customer satisfaction by ensuring tailored and responsive debt collection processes, which  are timely and accurate.</a:t>
              </a:r>
              <a:endParaRPr lang="tr-TR" sz="950" dirty="0">
                <a:solidFill>
                  <a:srgbClr val="555555"/>
                </a:solidFill>
                <a:latin typeface="Open Sans" panose="020B0606030504020204" pitchFamily="34" charset="0"/>
              </a:endParaRPr>
            </a:p>
          </p:txBody>
        </p:sp>
      </p:grpSp>
      <p:grpSp>
        <p:nvGrpSpPr>
          <p:cNvPr id="113" name="Grup 112">
            <a:extLst>
              <a:ext uri="{FF2B5EF4-FFF2-40B4-BE49-F238E27FC236}">
                <a16:creationId xmlns:a16="http://schemas.microsoft.com/office/drawing/2014/main" id="{785FC446-70BF-C184-F74D-D65742F8C401}"/>
              </a:ext>
            </a:extLst>
          </p:cNvPr>
          <p:cNvGrpSpPr/>
          <p:nvPr/>
        </p:nvGrpSpPr>
        <p:grpSpPr>
          <a:xfrm>
            <a:off x="8558119" y="3094926"/>
            <a:ext cx="2711169" cy="1281712"/>
            <a:chOff x="356496" y="651180"/>
            <a:chExt cx="3362632" cy="1357473"/>
          </a:xfrm>
        </p:grpSpPr>
        <p:sp>
          <p:nvSpPr>
            <p:cNvPr id="114" name="TextBox 41">
              <a:extLst>
                <a:ext uri="{FF2B5EF4-FFF2-40B4-BE49-F238E27FC236}">
                  <a16:creationId xmlns:a16="http://schemas.microsoft.com/office/drawing/2014/main" id="{011AA6F9-0185-2DEB-8507-4CA61E672CB8}"/>
                </a:ext>
              </a:extLst>
            </p:cNvPr>
            <p:cNvSpPr txBox="1"/>
            <p:nvPr/>
          </p:nvSpPr>
          <p:spPr>
            <a:xfrm>
              <a:off x="356496" y="651180"/>
              <a:ext cx="2612847" cy="423761"/>
            </a:xfrm>
            <a:prstGeom prst="rect">
              <a:avLst/>
            </a:prstGeom>
            <a:noFill/>
          </p:spPr>
          <p:txBody>
            <a:bodyPr wrap="square" rtlCol="0" anchor="b" anchorCtr="0">
              <a:spAutoFit/>
            </a:bodyPr>
            <a:lstStyle/>
            <a:p>
              <a:r>
                <a:rPr lang="tr-TR" sz="2000" b="1" i="0" dirty="0">
                  <a:solidFill>
                    <a:srgbClr val="40404C"/>
                  </a:solidFill>
                  <a:effectLst/>
                  <a:latin typeface="Open Sans" panose="020B0606030504020204" pitchFamily="34" charset="0"/>
                </a:rPr>
                <a:t>£</a:t>
              </a:r>
              <a:r>
                <a:rPr lang="tr-TR" sz="2000" b="1" dirty="0" err="1">
                  <a:solidFill>
                    <a:srgbClr val="40404C"/>
                  </a:solidFill>
                  <a:latin typeface="Montserrat SemiBold" panose="00000700000000000000" pitchFamily="2" charset="0"/>
                </a:rPr>
                <a:t>pcifwval</a:t>
              </a:r>
              <a:endParaRPr lang="en-US" sz="2000" b="1" dirty="0">
                <a:solidFill>
                  <a:srgbClr val="40404C"/>
                </a:solidFill>
                <a:latin typeface="Montserrat SemiBold" panose="00000700000000000000" pitchFamily="2" charset="0"/>
                <a:ea typeface="League Spartan" charset="0"/>
                <a:cs typeface="Poppins" pitchFamily="2" charset="77"/>
              </a:endParaRPr>
            </a:p>
          </p:txBody>
        </p:sp>
        <p:sp>
          <p:nvSpPr>
            <p:cNvPr id="115" name="Metin kutusu 114">
              <a:extLst>
                <a:ext uri="{FF2B5EF4-FFF2-40B4-BE49-F238E27FC236}">
                  <a16:creationId xmlns:a16="http://schemas.microsoft.com/office/drawing/2014/main" id="{B2A6F5CB-99DA-A6F5-B757-2BC263A6C1E7}"/>
                </a:ext>
              </a:extLst>
            </p:cNvPr>
            <p:cNvSpPr txBox="1"/>
            <p:nvPr/>
          </p:nvSpPr>
          <p:spPr>
            <a:xfrm>
              <a:off x="356496" y="1035613"/>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Customer Invoicing &amp; Finance Workflow Management</a:t>
              </a:r>
              <a:endParaRPr lang="tr-TR" sz="1100" b="1" cap="all" dirty="0">
                <a:solidFill>
                  <a:srgbClr val="555555"/>
                </a:solidFill>
                <a:latin typeface="Montserrat SemiBold" panose="00000700000000000000" pitchFamily="2" charset="0"/>
              </a:endParaRPr>
            </a:p>
          </p:txBody>
        </p:sp>
        <p:sp>
          <p:nvSpPr>
            <p:cNvPr id="116" name="Metin kutusu 115">
              <a:extLst>
                <a:ext uri="{FF2B5EF4-FFF2-40B4-BE49-F238E27FC236}">
                  <a16:creationId xmlns:a16="http://schemas.microsoft.com/office/drawing/2014/main" id="{4277378F-1D56-88FC-ED14-AB2F841A560B}"/>
                </a:ext>
              </a:extLst>
            </p:cNvPr>
            <p:cNvSpPr txBox="1"/>
            <p:nvPr/>
          </p:nvSpPr>
          <p:spPr>
            <a:xfrm>
              <a:off x="356496" y="1446356"/>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Enhance accuracy, efficiency and customer satisfaction by streamlining processes and reducing errors.</a:t>
              </a:r>
              <a:endParaRPr lang="tr-TR" sz="950" dirty="0">
                <a:solidFill>
                  <a:srgbClr val="555555"/>
                </a:solidFill>
                <a:latin typeface="Open Sans" panose="020B0606030504020204" pitchFamily="34" charset="0"/>
              </a:endParaRPr>
            </a:p>
          </p:txBody>
        </p:sp>
      </p:grpSp>
      <p:grpSp>
        <p:nvGrpSpPr>
          <p:cNvPr id="117" name="Grup 116">
            <a:extLst>
              <a:ext uri="{FF2B5EF4-FFF2-40B4-BE49-F238E27FC236}">
                <a16:creationId xmlns:a16="http://schemas.microsoft.com/office/drawing/2014/main" id="{6F2E7AF9-F8E2-5B22-2358-036B48F3D3F8}"/>
              </a:ext>
            </a:extLst>
          </p:cNvPr>
          <p:cNvGrpSpPr/>
          <p:nvPr/>
        </p:nvGrpSpPr>
        <p:grpSpPr>
          <a:xfrm>
            <a:off x="639381" y="4898950"/>
            <a:ext cx="2711169" cy="1137569"/>
            <a:chOff x="356496" y="683777"/>
            <a:chExt cx="3362632" cy="1204811"/>
          </a:xfrm>
        </p:grpSpPr>
        <p:sp>
          <p:nvSpPr>
            <p:cNvPr id="118" name="TextBox 41">
              <a:extLst>
                <a:ext uri="{FF2B5EF4-FFF2-40B4-BE49-F238E27FC236}">
                  <a16:creationId xmlns:a16="http://schemas.microsoft.com/office/drawing/2014/main" id="{C614F80E-10FB-53CA-0DC0-E3D867CBB51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4C9ADB"/>
                  </a:solidFill>
                  <a:effectLst/>
                  <a:latin typeface="Open Sans" panose="020B0606030504020204" pitchFamily="34" charset="0"/>
                </a:rPr>
                <a:t>£</a:t>
              </a:r>
              <a:r>
                <a:rPr lang="tr-TR" b="1" dirty="0" err="1">
                  <a:solidFill>
                    <a:srgbClr val="4C9ADB"/>
                  </a:solidFill>
                  <a:latin typeface="Montserrat SemiBold" panose="00000700000000000000" pitchFamily="2" charset="0"/>
                </a:rPr>
                <a:t>poemval</a:t>
              </a:r>
              <a:endParaRPr lang="en-US" b="1" dirty="0">
                <a:solidFill>
                  <a:srgbClr val="4C9ADB"/>
                </a:solidFill>
                <a:latin typeface="Montserrat SemiBold" panose="00000700000000000000" pitchFamily="2" charset="0"/>
                <a:ea typeface="League Spartan" charset="0"/>
                <a:cs typeface="Poppins" pitchFamily="2" charset="77"/>
              </a:endParaRPr>
            </a:p>
          </p:txBody>
        </p:sp>
        <p:sp>
          <p:nvSpPr>
            <p:cNvPr id="119" name="Metin kutusu 118">
              <a:extLst>
                <a:ext uri="{FF2B5EF4-FFF2-40B4-BE49-F238E27FC236}">
                  <a16:creationId xmlns:a16="http://schemas.microsoft.com/office/drawing/2014/main" id="{0EF7D480-7EE8-1E83-4828-FA87E7CBB4A6}"/>
                </a:ext>
              </a:extLst>
            </p:cNvPr>
            <p:cNvSpPr txBox="1"/>
            <p:nvPr/>
          </p:nvSpPr>
          <p:spPr>
            <a:xfrm>
              <a:off x="356496" y="1035612"/>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Onl</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expense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management</a:t>
              </a:r>
              <a:endParaRPr lang="tr-TR" sz="1100" b="1" cap="all" dirty="0">
                <a:solidFill>
                  <a:srgbClr val="555555"/>
                </a:solidFill>
                <a:latin typeface="Montserrat SemiBold" panose="00000700000000000000" pitchFamily="2" charset="0"/>
              </a:endParaRPr>
            </a:p>
          </p:txBody>
        </p:sp>
        <p:sp>
          <p:nvSpPr>
            <p:cNvPr id="120" name="Metin kutusu 119">
              <a:extLst>
                <a:ext uri="{FF2B5EF4-FFF2-40B4-BE49-F238E27FC236}">
                  <a16:creationId xmlns:a16="http://schemas.microsoft.com/office/drawing/2014/main" id="{EF87C3C9-0CEC-F09F-1071-897022ACD7FA}"/>
                </a:ext>
              </a:extLst>
            </p:cNvPr>
            <p:cNvSpPr txBox="1"/>
            <p:nvPr/>
          </p:nvSpPr>
          <p:spPr>
            <a:xfrm>
              <a:off x="356496" y="132629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Simplify financial expenses tracking, reduce claim errors and enhance expense budget controls easily.</a:t>
              </a:r>
              <a:endParaRPr lang="tr-TR" sz="950" dirty="0">
                <a:solidFill>
                  <a:srgbClr val="555555"/>
                </a:solidFill>
                <a:latin typeface="Open Sans" panose="020B0606030504020204" pitchFamily="34" charset="0"/>
              </a:endParaRPr>
            </a:p>
          </p:txBody>
        </p:sp>
      </p:grpSp>
      <p:grpSp>
        <p:nvGrpSpPr>
          <p:cNvPr id="121" name="Grup 120">
            <a:extLst>
              <a:ext uri="{FF2B5EF4-FFF2-40B4-BE49-F238E27FC236}">
                <a16:creationId xmlns:a16="http://schemas.microsoft.com/office/drawing/2014/main" id="{257C2E3A-8AF5-EB74-493A-902F5FF0CBBF}"/>
              </a:ext>
            </a:extLst>
          </p:cNvPr>
          <p:cNvGrpSpPr/>
          <p:nvPr/>
        </p:nvGrpSpPr>
        <p:grpSpPr>
          <a:xfrm>
            <a:off x="3283824" y="4898950"/>
            <a:ext cx="2711169" cy="1283762"/>
            <a:chOff x="356496" y="683777"/>
            <a:chExt cx="3362632" cy="1359644"/>
          </a:xfrm>
        </p:grpSpPr>
        <p:sp>
          <p:nvSpPr>
            <p:cNvPr id="122" name="TextBox 41">
              <a:extLst>
                <a:ext uri="{FF2B5EF4-FFF2-40B4-BE49-F238E27FC236}">
                  <a16:creationId xmlns:a16="http://schemas.microsoft.com/office/drawing/2014/main" id="{F406E458-8874-85AB-363D-4DE317E9B303}"/>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A4A4B2"/>
                  </a:solidFill>
                  <a:effectLst/>
                  <a:latin typeface="Open Sans" panose="020B0606030504020204" pitchFamily="34" charset="0"/>
                </a:rPr>
                <a:t>£</a:t>
              </a:r>
              <a:r>
                <a:rPr lang="tr-TR" b="1" dirty="0" err="1">
                  <a:solidFill>
                    <a:srgbClr val="A4A4B2"/>
                  </a:solidFill>
                  <a:latin typeface="Montserrat SemiBold" panose="00000700000000000000" pitchFamily="2" charset="0"/>
                </a:rPr>
                <a:t>pitfinanceval</a:t>
              </a:r>
              <a:endParaRPr lang="en-US" b="1" dirty="0">
                <a:solidFill>
                  <a:srgbClr val="A4A4B2"/>
                </a:solidFill>
                <a:latin typeface="Montserrat SemiBold" panose="00000700000000000000" pitchFamily="2" charset="0"/>
                <a:ea typeface="League Spartan" charset="0"/>
                <a:cs typeface="Poppins" pitchFamily="2" charset="77"/>
              </a:endParaRPr>
            </a:p>
          </p:txBody>
        </p:sp>
        <p:sp>
          <p:nvSpPr>
            <p:cNvPr id="123" name="Metin kutusu 122">
              <a:extLst>
                <a:ext uri="{FF2B5EF4-FFF2-40B4-BE49-F238E27FC236}">
                  <a16:creationId xmlns:a16="http://schemas.microsoft.com/office/drawing/2014/main" id="{A0B7123B-E077-14D7-5216-0A25474D14D2}"/>
                </a:ext>
              </a:extLst>
            </p:cNvPr>
            <p:cNvSpPr txBox="1"/>
            <p:nvPr/>
          </p:nvSpPr>
          <p:spPr>
            <a:xfrm>
              <a:off x="356496" y="1035612"/>
              <a:ext cx="3362632" cy="277074"/>
            </a:xfrm>
            <a:prstGeom prst="rect">
              <a:avLst/>
            </a:prstGeom>
            <a:noFill/>
          </p:spPr>
          <p:txBody>
            <a:bodyPr wrap="square">
              <a:spAutoFit/>
            </a:bodyPr>
            <a:lstStyle/>
            <a:p>
              <a:pPr algn="l"/>
              <a:r>
                <a:rPr lang="tr-TR" sz="1100" b="1" cap="all" dirty="0">
                  <a:solidFill>
                    <a:srgbClr val="555555"/>
                  </a:solidFill>
                  <a:latin typeface="Montserrat SemiBold" panose="00000700000000000000" pitchFamily="2" charset="0"/>
                </a:rPr>
                <a:t>IT </a:t>
              </a:r>
              <a:r>
                <a:rPr lang="tr-TR" sz="1100" b="1" cap="all" dirty="0" err="1">
                  <a:solidFill>
                    <a:srgbClr val="555555"/>
                  </a:solidFill>
                  <a:latin typeface="Montserrat SemiBold" panose="00000700000000000000" pitchFamily="2" charset="0"/>
                </a:rPr>
                <a:t>fInance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systems</a:t>
              </a:r>
              <a:endParaRPr lang="tr-TR" sz="1100" b="1" cap="all" dirty="0">
                <a:solidFill>
                  <a:srgbClr val="555555"/>
                </a:solidFill>
                <a:latin typeface="Montserrat SemiBold" panose="00000700000000000000" pitchFamily="2" charset="0"/>
              </a:endParaRPr>
            </a:p>
          </p:txBody>
        </p:sp>
        <p:sp>
          <p:nvSpPr>
            <p:cNvPr id="124" name="Metin kutusu 123">
              <a:extLst>
                <a:ext uri="{FF2B5EF4-FFF2-40B4-BE49-F238E27FC236}">
                  <a16:creationId xmlns:a16="http://schemas.microsoft.com/office/drawing/2014/main" id="{68C0EE1E-0DEA-9319-9D0A-2FEF92CB1472}"/>
                </a:ext>
              </a:extLst>
            </p:cNvPr>
            <p:cNvSpPr txBox="1"/>
            <p:nvPr/>
          </p:nvSpPr>
          <p:spPr>
            <a:xfrm>
              <a:off x="356496" y="1326290"/>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Enhance operational efficiency, strengthen security, and support business growth by ensuring systems are </a:t>
              </a:r>
              <a:r>
                <a:rPr lang="en-US" sz="950" dirty="0" err="1">
                  <a:solidFill>
                    <a:srgbClr val="555555"/>
                  </a:solidFill>
                  <a:latin typeface="Open Sans" panose="020B0606030504020204" pitchFamily="34" charset="0"/>
                </a:rPr>
                <a:t>optimised</a:t>
              </a:r>
              <a:r>
                <a:rPr lang="en-US" sz="950" dirty="0">
                  <a:solidFill>
                    <a:srgbClr val="555555"/>
                  </a:solidFill>
                  <a:latin typeface="Open Sans" panose="020B0606030504020204" pitchFamily="34" charset="0"/>
                </a:rPr>
                <a:t>, reliable and scalable.</a:t>
              </a:r>
              <a:endParaRPr lang="tr-TR" sz="950" dirty="0">
                <a:solidFill>
                  <a:srgbClr val="555555"/>
                </a:solidFill>
                <a:latin typeface="Open Sans" panose="020B0606030504020204" pitchFamily="34" charset="0"/>
              </a:endParaRPr>
            </a:p>
          </p:txBody>
        </p:sp>
      </p:grpSp>
      <p:sp>
        <p:nvSpPr>
          <p:cNvPr id="9" name="Metin kutusu 8">
            <a:extLst>
              <a:ext uri="{FF2B5EF4-FFF2-40B4-BE49-F238E27FC236}">
                <a16:creationId xmlns:a16="http://schemas.microsoft.com/office/drawing/2014/main" id="{D694F77F-5C63-07F4-FA29-3F900093893C}"/>
              </a:ext>
            </a:extLst>
          </p:cNvPr>
          <p:cNvSpPr txBox="1"/>
          <p:nvPr/>
        </p:nvSpPr>
        <p:spPr>
          <a:xfrm>
            <a:off x="631988" y="983033"/>
            <a:ext cx="10707208" cy="430887"/>
          </a:xfrm>
          <a:prstGeom prst="rect">
            <a:avLst/>
          </a:prstGeom>
          <a:noFill/>
        </p:spPr>
        <p:txBody>
          <a:bodyPr wrap="square">
            <a:spAutoFit/>
          </a:bodyPr>
          <a:lstStyle/>
          <a:p>
            <a:r>
              <a:rPr lang="en-GB" sz="1100" dirty="0">
                <a:solidFill>
                  <a:schemeClr val="tx1">
                    <a:lumMod val="50000"/>
                    <a:lumOff val="50000"/>
                  </a:schemeClr>
                </a:solidFill>
                <a:highlight>
                  <a:srgbClr val="FFFF00"/>
                </a:highlight>
                <a:ea typeface="Open Sans" panose="020B0606030504020204" pitchFamily="34" charset="0"/>
                <a:cs typeface="Open Sans" panose="020B0606030504020204" pitchFamily="34" charset="0"/>
              </a:rPr>
              <a:t>If you purchase our software, over the term of your contract with us, you will save the following amounts for each of your processes. Our systems are designed to assist you streamline your workflow and maximise returns.</a:t>
            </a:r>
          </a:p>
        </p:txBody>
      </p:sp>
    </p:spTree>
    <p:extLst>
      <p:ext uri="{BB962C8B-B14F-4D97-AF65-F5344CB8AC3E}">
        <p14:creationId xmlns:p14="http://schemas.microsoft.com/office/powerpoint/2010/main" val="69252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6</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SUMMARY OF RETURNS</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11" name="Text Placeholder 3">
            <a:extLst>
              <a:ext uri="{FF2B5EF4-FFF2-40B4-BE49-F238E27FC236}">
                <a16:creationId xmlns:a16="http://schemas.microsoft.com/office/drawing/2014/main" id="{E11A7449-0F94-58D4-D1A8-AABE95370FFD}"/>
              </a:ext>
            </a:extLst>
          </p:cNvPr>
          <p:cNvSpPr txBox="1">
            <a:spLocks/>
          </p:cNvSpPr>
          <p:nvPr/>
        </p:nvSpPr>
        <p:spPr>
          <a:xfrm>
            <a:off x="635504" y="1249351"/>
            <a:ext cx="10666143" cy="5180249"/>
          </a:xfrm>
          <a:prstGeom prst="rect">
            <a:avLst/>
          </a:prstGeom>
        </p:spPr>
        <p:txBody>
          <a:bodyPr vert="horz" lIns="0" tIns="0" rIns="0" bIns="0" numCol="3" spcCol="36000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Bef>
                <a:spcPts val="400"/>
              </a:spcBef>
              <a:spcAft>
                <a:spcPts val="400"/>
              </a:spcAft>
              <a:buNone/>
            </a:pPr>
            <a:r>
              <a:rPr lang="en-US" sz="900" b="1" dirty="0">
                <a:solidFill>
                  <a:srgbClr val="E23F13"/>
                </a:solidFill>
                <a:latin typeface="Montserrat SemiBold" panose="00000700000000000000" pitchFamily="2" charset="0"/>
                <a:ea typeface="League Spartan" charset="0"/>
                <a:cs typeface="Poppins" pitchFamily="2" charset="77"/>
              </a:rPr>
              <a:t>IT FINANCE SYSTEMS </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anticipate </a:t>
            </a:r>
            <a:r>
              <a:rPr lang="en-GB" sz="900" b="1" dirty="0">
                <a:solidFill>
                  <a:schemeClr val="tx1">
                    <a:lumMod val="50000"/>
                    <a:lumOff val="50000"/>
                  </a:schemeClr>
                </a:solidFill>
                <a:latin typeface="Open Sans"/>
                <a:ea typeface="Open Sans"/>
                <a:cs typeface="Open Sans"/>
              </a:rPr>
              <a:t>a </a:t>
            </a:r>
            <a:r>
              <a:rPr lang="tr-TR" sz="900" b="1" dirty="0" err="1">
                <a:solidFill>
                  <a:schemeClr val="tx1">
                    <a:lumMod val="50000"/>
                    <a:lumOff val="50000"/>
                  </a:schemeClr>
                </a:solidFill>
                <a:latin typeface="Open Sans"/>
                <a:ea typeface="Open Sans"/>
                <a:cs typeface="Open Sans"/>
              </a:rPr>
              <a:t>itfinanceper</a:t>
            </a:r>
            <a:r>
              <a:rPr lang="en-GB" sz="900" b="1" dirty="0">
                <a:solidFill>
                  <a:schemeClr val="tx1">
                    <a:lumMod val="50000"/>
                    <a:lumOff val="50000"/>
                  </a:schemeClr>
                </a:solidFill>
                <a:latin typeface="Open Sans"/>
                <a:ea typeface="Open Sans"/>
                <a:cs typeface="Open Sans"/>
              </a:rPr>
              <a:t>% efficiency </a:t>
            </a:r>
            <a:r>
              <a:rPr lang="en-GB" sz="9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This will save you £</a:t>
            </a:r>
            <a:r>
              <a:rPr lang="tr-TR" sz="900" dirty="0" err="1">
                <a:solidFill>
                  <a:schemeClr val="tx1">
                    <a:lumMod val="50000"/>
                    <a:lumOff val="50000"/>
                  </a:schemeClr>
                </a:solidFill>
                <a:latin typeface="Open Sans"/>
                <a:ea typeface="Open Sans"/>
                <a:cs typeface="Open Sans"/>
              </a:rPr>
              <a:t>pitfinanceval</a:t>
            </a:r>
            <a:r>
              <a:rPr lang="en-GB" sz="900" dirty="0">
                <a:solidFill>
                  <a:schemeClr val="tx1">
                    <a:lumMod val="50000"/>
                    <a:lumOff val="50000"/>
                  </a:schemeClr>
                </a:solidFill>
                <a:latin typeface="Open Sans"/>
                <a:ea typeface="Open Sans"/>
                <a:cs typeface="Open Sans"/>
              </a:rPr>
              <a:t> across the term of the contract, and £</a:t>
            </a:r>
            <a:r>
              <a:rPr lang="tr-TR" sz="900" dirty="0" err="1">
                <a:solidFill>
                  <a:schemeClr val="tx1">
                    <a:lumMod val="50000"/>
                    <a:lumOff val="50000"/>
                  </a:schemeClr>
                </a:solidFill>
                <a:latin typeface="Open Sans"/>
                <a:ea typeface="Open Sans"/>
                <a:cs typeface="Open Sans"/>
              </a:rPr>
              <a:t>asitfinance</a:t>
            </a:r>
            <a:r>
              <a:rPr lang="en-GB" sz="9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Font typeface="Arial" panose="020B0604020202020204" pitchFamily="34" charset="0"/>
              <a:buNone/>
            </a:pPr>
            <a:r>
              <a:rPr lang="en-GB" sz="900" b="1" dirty="0">
                <a:solidFill>
                  <a:srgbClr val="E23F13"/>
                </a:solidFill>
                <a:latin typeface="Open Sans"/>
                <a:ea typeface="Open Sans"/>
                <a:cs typeface="Open Sans"/>
              </a:rPr>
              <a:t>RAISING PURCHASE ORDERS: </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anticipate </a:t>
            </a:r>
            <a:r>
              <a:rPr lang="en-GB" sz="900" b="1" dirty="0">
                <a:solidFill>
                  <a:schemeClr val="tx1">
                    <a:lumMod val="50000"/>
                    <a:lumOff val="50000"/>
                  </a:schemeClr>
                </a:solidFill>
                <a:latin typeface="Open Sans"/>
                <a:ea typeface="Open Sans"/>
                <a:cs typeface="Open Sans"/>
              </a:rPr>
              <a:t>a </a:t>
            </a:r>
            <a:r>
              <a:rPr lang="tr-TR" sz="900" b="1" dirty="0" err="1">
                <a:solidFill>
                  <a:schemeClr val="tx1">
                    <a:lumMod val="50000"/>
                    <a:lumOff val="50000"/>
                  </a:schemeClr>
                </a:solidFill>
                <a:latin typeface="Open Sans"/>
                <a:ea typeface="Open Sans"/>
                <a:cs typeface="Open Sans"/>
              </a:rPr>
              <a:t>rpoper</a:t>
            </a:r>
            <a:r>
              <a:rPr lang="en-GB" sz="900" b="1" dirty="0">
                <a:solidFill>
                  <a:schemeClr val="tx1">
                    <a:lumMod val="50000"/>
                    <a:lumOff val="50000"/>
                  </a:schemeClr>
                </a:solidFill>
                <a:latin typeface="Open Sans"/>
                <a:ea typeface="Open Sans"/>
                <a:cs typeface="Open Sans"/>
              </a:rPr>
              <a:t>% efficiency </a:t>
            </a:r>
            <a:r>
              <a:rPr lang="en-GB" sz="9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This will save you £</a:t>
            </a:r>
            <a:r>
              <a:rPr lang="tr-TR" sz="900" dirty="0" err="1">
                <a:solidFill>
                  <a:schemeClr val="tx1">
                    <a:lumMod val="50000"/>
                    <a:lumOff val="50000"/>
                  </a:schemeClr>
                </a:solidFill>
                <a:latin typeface="Open Sans"/>
                <a:ea typeface="Open Sans"/>
                <a:cs typeface="Open Sans"/>
              </a:rPr>
              <a:t>prpoval</a:t>
            </a:r>
            <a:r>
              <a:rPr lang="en-GB" sz="900" dirty="0">
                <a:solidFill>
                  <a:schemeClr val="tx1">
                    <a:lumMod val="50000"/>
                    <a:lumOff val="50000"/>
                  </a:schemeClr>
                </a:solidFill>
                <a:latin typeface="Open Sans"/>
                <a:ea typeface="Open Sans"/>
                <a:cs typeface="Open Sans"/>
              </a:rPr>
              <a:t> across the term of the contract, and £</a:t>
            </a:r>
            <a:r>
              <a:rPr lang="tr-TR" sz="900" dirty="0" err="1">
                <a:solidFill>
                  <a:schemeClr val="tx1">
                    <a:lumMod val="50000"/>
                    <a:lumOff val="50000"/>
                  </a:schemeClr>
                </a:solidFill>
                <a:latin typeface="Open Sans"/>
                <a:ea typeface="Open Sans"/>
                <a:cs typeface="Open Sans"/>
              </a:rPr>
              <a:t>asrpoval</a:t>
            </a:r>
            <a:r>
              <a:rPr lang="en-GB" sz="9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estimate you will save </a:t>
            </a:r>
            <a:r>
              <a:rPr lang="tr-TR" sz="900" dirty="0" err="1">
                <a:solidFill>
                  <a:schemeClr val="tx1">
                    <a:lumMod val="50000"/>
                    <a:lumOff val="50000"/>
                  </a:schemeClr>
                </a:solidFill>
                <a:latin typeface="Open Sans"/>
                <a:ea typeface="Open Sans"/>
                <a:cs typeface="Open Sans"/>
              </a:rPr>
              <a:t>eytimerpo</a:t>
            </a:r>
            <a:r>
              <a:rPr lang="en-GB" sz="900" dirty="0">
                <a:solidFill>
                  <a:schemeClr val="tx1">
                    <a:lumMod val="50000"/>
                    <a:lumOff val="50000"/>
                  </a:schemeClr>
                </a:solidFill>
                <a:latin typeface="Open Sans"/>
                <a:ea typeface="Open Sans"/>
                <a:cs typeface="Open Sans"/>
              </a:rPr>
              <a:t> hours every year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across</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your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team</a:t>
            </a:r>
            <a:endParaRPr lang="en-GB" sz="9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r>
              <a:rPr lang="en-GB" sz="900" b="1" dirty="0">
                <a:solidFill>
                  <a:srgbClr val="E23F13"/>
                </a:solidFill>
                <a:latin typeface="Open Sans"/>
                <a:ea typeface="Open Sans"/>
                <a:cs typeface="Open Sans"/>
              </a:rPr>
              <a:t>PURCHASE ORDER APPROVALS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anticipate </a:t>
            </a:r>
            <a:r>
              <a:rPr lang="en-GB" sz="900" b="1" dirty="0">
                <a:solidFill>
                  <a:schemeClr val="tx1">
                    <a:lumMod val="50000"/>
                    <a:lumOff val="50000"/>
                  </a:schemeClr>
                </a:solidFill>
                <a:latin typeface="Open Sans"/>
                <a:ea typeface="Open Sans"/>
                <a:cs typeface="Open Sans"/>
              </a:rPr>
              <a:t>a </a:t>
            </a:r>
            <a:r>
              <a:rPr lang="tr-TR" sz="900" b="1" dirty="0" err="1">
                <a:solidFill>
                  <a:schemeClr val="tx1">
                    <a:lumMod val="50000"/>
                    <a:lumOff val="50000"/>
                  </a:schemeClr>
                </a:solidFill>
                <a:latin typeface="Open Sans"/>
                <a:ea typeface="Open Sans"/>
                <a:cs typeface="Open Sans"/>
              </a:rPr>
              <a:t>poaper</a:t>
            </a:r>
            <a:r>
              <a:rPr lang="en-GB" sz="900" b="1" dirty="0">
                <a:solidFill>
                  <a:schemeClr val="tx1">
                    <a:lumMod val="50000"/>
                    <a:lumOff val="50000"/>
                  </a:schemeClr>
                </a:solidFill>
                <a:latin typeface="Open Sans"/>
                <a:ea typeface="Open Sans"/>
                <a:cs typeface="Open Sans"/>
              </a:rPr>
              <a:t>% efficiency </a:t>
            </a:r>
            <a:r>
              <a:rPr lang="en-GB" sz="9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This will save you £</a:t>
            </a:r>
            <a:r>
              <a:rPr lang="tr-TR" sz="900" dirty="0" err="1">
                <a:solidFill>
                  <a:schemeClr val="tx1">
                    <a:lumMod val="50000"/>
                    <a:lumOff val="50000"/>
                  </a:schemeClr>
                </a:solidFill>
                <a:latin typeface="Open Sans"/>
                <a:ea typeface="Open Sans"/>
                <a:cs typeface="Open Sans"/>
              </a:rPr>
              <a:t>ppoaval</a:t>
            </a:r>
            <a:r>
              <a:rPr lang="en-GB" sz="900" dirty="0">
                <a:solidFill>
                  <a:schemeClr val="tx1">
                    <a:lumMod val="50000"/>
                    <a:lumOff val="50000"/>
                  </a:schemeClr>
                </a:solidFill>
                <a:latin typeface="Open Sans"/>
                <a:ea typeface="Open Sans"/>
                <a:cs typeface="Open Sans"/>
              </a:rPr>
              <a:t> across the term of the contract, and £</a:t>
            </a:r>
            <a:r>
              <a:rPr lang="tr-TR" sz="900" dirty="0" err="1">
                <a:solidFill>
                  <a:schemeClr val="tx1">
                    <a:lumMod val="50000"/>
                    <a:lumOff val="50000"/>
                  </a:schemeClr>
                </a:solidFill>
                <a:latin typeface="Open Sans"/>
                <a:ea typeface="Open Sans"/>
                <a:cs typeface="Open Sans"/>
              </a:rPr>
              <a:t>aspoaval</a:t>
            </a:r>
            <a:r>
              <a:rPr lang="en-GB" sz="9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estimate you will save </a:t>
            </a:r>
            <a:r>
              <a:rPr lang="tr-TR" sz="900" dirty="0" err="1">
                <a:solidFill>
                  <a:schemeClr val="tx1">
                    <a:lumMod val="50000"/>
                    <a:lumOff val="50000"/>
                  </a:schemeClr>
                </a:solidFill>
                <a:latin typeface="Open Sans"/>
                <a:ea typeface="Open Sans"/>
                <a:cs typeface="Open Sans"/>
              </a:rPr>
              <a:t>eytimepoa</a:t>
            </a:r>
            <a:r>
              <a:rPr lang="en-GB" sz="900" dirty="0">
                <a:solidFill>
                  <a:schemeClr val="tx1">
                    <a:lumMod val="50000"/>
                    <a:lumOff val="50000"/>
                  </a:schemeClr>
                </a:solidFill>
                <a:latin typeface="Open Sans"/>
                <a:ea typeface="Open Sans"/>
                <a:cs typeface="Open Sans"/>
              </a:rPr>
              <a:t> hours every year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across</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your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team</a:t>
            </a:r>
            <a:endParaRPr lang="en-GB" sz="9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900" b="1" dirty="0">
                <a:solidFill>
                  <a:srgbClr val="E23F13"/>
                </a:solidFill>
                <a:latin typeface="Montserrat SemiBold" panose="00000700000000000000" pitchFamily="2" charset="0"/>
                <a:ea typeface="League Spartan" charset="0"/>
                <a:cs typeface="Poppins" pitchFamily="2" charset="77"/>
              </a:rPr>
              <a:t>CODING INVOICE PROCESSES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anticipate </a:t>
            </a:r>
            <a:r>
              <a:rPr lang="en-GB" sz="900" b="1" dirty="0">
                <a:solidFill>
                  <a:schemeClr val="tx1">
                    <a:lumMod val="50000"/>
                    <a:lumOff val="50000"/>
                  </a:schemeClr>
                </a:solidFill>
                <a:latin typeface="Open Sans"/>
                <a:ea typeface="Open Sans"/>
                <a:cs typeface="Open Sans"/>
              </a:rPr>
              <a:t>a </a:t>
            </a:r>
            <a:r>
              <a:rPr lang="tr-TR" sz="900" b="1" dirty="0" err="1">
                <a:solidFill>
                  <a:schemeClr val="tx1">
                    <a:lumMod val="50000"/>
                    <a:lumOff val="50000"/>
                  </a:schemeClr>
                </a:solidFill>
                <a:latin typeface="Open Sans"/>
                <a:ea typeface="Open Sans"/>
                <a:cs typeface="Open Sans"/>
              </a:rPr>
              <a:t>cipper</a:t>
            </a:r>
            <a:r>
              <a:rPr lang="en-GB" sz="900" b="1" dirty="0">
                <a:solidFill>
                  <a:schemeClr val="tx1">
                    <a:lumMod val="50000"/>
                    <a:lumOff val="50000"/>
                  </a:schemeClr>
                </a:solidFill>
                <a:latin typeface="Open Sans"/>
                <a:ea typeface="Open Sans"/>
                <a:cs typeface="Open Sans"/>
              </a:rPr>
              <a:t>% efficiency </a:t>
            </a:r>
            <a:r>
              <a:rPr lang="en-GB" sz="9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This will save you £</a:t>
            </a:r>
            <a:r>
              <a:rPr lang="tr-TR" sz="900" dirty="0" err="1">
                <a:solidFill>
                  <a:schemeClr val="tx1">
                    <a:lumMod val="50000"/>
                    <a:lumOff val="50000"/>
                  </a:schemeClr>
                </a:solidFill>
                <a:latin typeface="Open Sans"/>
                <a:ea typeface="Open Sans"/>
                <a:cs typeface="Open Sans"/>
              </a:rPr>
              <a:t>pcipval</a:t>
            </a:r>
            <a:r>
              <a:rPr lang="en-GB" sz="900" dirty="0">
                <a:solidFill>
                  <a:schemeClr val="tx1">
                    <a:lumMod val="50000"/>
                    <a:lumOff val="50000"/>
                  </a:schemeClr>
                </a:solidFill>
                <a:latin typeface="Open Sans"/>
                <a:ea typeface="Open Sans"/>
                <a:cs typeface="Open Sans"/>
              </a:rPr>
              <a:t> across the term of the contract, and £</a:t>
            </a:r>
            <a:r>
              <a:rPr lang="tr-TR" sz="900" dirty="0" err="1">
                <a:solidFill>
                  <a:schemeClr val="tx1">
                    <a:lumMod val="50000"/>
                    <a:lumOff val="50000"/>
                  </a:schemeClr>
                </a:solidFill>
                <a:latin typeface="Open Sans"/>
                <a:ea typeface="Open Sans"/>
                <a:cs typeface="Open Sans"/>
              </a:rPr>
              <a:t>ascipval</a:t>
            </a:r>
            <a:r>
              <a:rPr lang="en-GB" sz="9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estimate you will save </a:t>
            </a:r>
            <a:r>
              <a:rPr lang="tr-TR" sz="900" dirty="0" err="1">
                <a:solidFill>
                  <a:schemeClr val="tx1">
                    <a:lumMod val="50000"/>
                    <a:lumOff val="50000"/>
                  </a:schemeClr>
                </a:solidFill>
                <a:latin typeface="Open Sans"/>
                <a:ea typeface="Open Sans"/>
                <a:cs typeface="Open Sans"/>
              </a:rPr>
              <a:t>eytimecip</a:t>
            </a:r>
            <a:r>
              <a:rPr lang="en-GB" sz="900" dirty="0">
                <a:solidFill>
                  <a:schemeClr val="tx1">
                    <a:lumMod val="50000"/>
                    <a:lumOff val="50000"/>
                  </a:schemeClr>
                </a:solidFill>
                <a:latin typeface="Open Sans"/>
                <a:ea typeface="Open Sans"/>
                <a:cs typeface="Open Sans"/>
              </a:rPr>
              <a:t> hours every year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across</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your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team</a:t>
            </a:r>
            <a:endParaRPr lang="en-GB" sz="9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900" b="1" dirty="0">
                <a:solidFill>
                  <a:srgbClr val="E23F13"/>
                </a:solidFill>
                <a:latin typeface="Open Sans"/>
                <a:ea typeface="Open Sans"/>
                <a:cs typeface="Open Sans"/>
              </a:rPr>
              <a:t>MANAGEMENT OF SUPPLIER AND PURCHASE INVOICES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anticipate </a:t>
            </a:r>
            <a:r>
              <a:rPr lang="en-GB" sz="900" b="1" dirty="0">
                <a:solidFill>
                  <a:schemeClr val="tx1">
                    <a:lumMod val="50000"/>
                    <a:lumOff val="50000"/>
                  </a:schemeClr>
                </a:solidFill>
                <a:latin typeface="Open Sans"/>
                <a:ea typeface="Open Sans"/>
                <a:cs typeface="Open Sans"/>
              </a:rPr>
              <a:t>a </a:t>
            </a:r>
            <a:r>
              <a:rPr lang="tr-TR" sz="900" b="1" dirty="0" err="1">
                <a:solidFill>
                  <a:schemeClr val="tx1">
                    <a:lumMod val="50000"/>
                    <a:lumOff val="50000"/>
                  </a:schemeClr>
                </a:solidFill>
                <a:latin typeface="Open Sans"/>
                <a:ea typeface="Open Sans"/>
                <a:cs typeface="Open Sans"/>
              </a:rPr>
              <a:t>mspiper</a:t>
            </a:r>
            <a:r>
              <a:rPr lang="en-GB" sz="900" b="1" dirty="0">
                <a:solidFill>
                  <a:schemeClr val="tx1">
                    <a:lumMod val="50000"/>
                    <a:lumOff val="50000"/>
                  </a:schemeClr>
                </a:solidFill>
                <a:latin typeface="Open Sans"/>
                <a:ea typeface="Open Sans"/>
                <a:cs typeface="Open Sans"/>
              </a:rPr>
              <a:t>% efficiency </a:t>
            </a:r>
            <a:r>
              <a:rPr lang="en-GB" sz="9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This will save you £</a:t>
            </a:r>
            <a:r>
              <a:rPr lang="tr-TR" sz="900" dirty="0" err="1">
                <a:solidFill>
                  <a:schemeClr val="tx1">
                    <a:lumMod val="50000"/>
                    <a:lumOff val="50000"/>
                  </a:schemeClr>
                </a:solidFill>
                <a:latin typeface="Open Sans"/>
                <a:ea typeface="Open Sans"/>
                <a:cs typeface="Open Sans"/>
              </a:rPr>
              <a:t>pmspival</a:t>
            </a:r>
            <a:r>
              <a:rPr lang="en-GB" sz="900" dirty="0">
                <a:solidFill>
                  <a:schemeClr val="tx1">
                    <a:lumMod val="50000"/>
                    <a:lumOff val="50000"/>
                  </a:schemeClr>
                </a:solidFill>
                <a:latin typeface="Open Sans"/>
                <a:ea typeface="Open Sans"/>
                <a:cs typeface="Open Sans"/>
              </a:rPr>
              <a:t> across the term of the contract, and £</a:t>
            </a:r>
            <a:r>
              <a:rPr lang="tr-TR" sz="900" dirty="0" err="1">
                <a:solidFill>
                  <a:schemeClr val="tx1">
                    <a:lumMod val="50000"/>
                    <a:lumOff val="50000"/>
                  </a:schemeClr>
                </a:solidFill>
                <a:latin typeface="Open Sans"/>
                <a:ea typeface="Open Sans"/>
                <a:cs typeface="Open Sans"/>
              </a:rPr>
              <a:t>asmspival</a:t>
            </a:r>
            <a:r>
              <a:rPr lang="en-GB" sz="9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estimate you will save </a:t>
            </a:r>
            <a:r>
              <a:rPr lang="tr-TR" sz="900" dirty="0" err="1">
                <a:solidFill>
                  <a:schemeClr val="tx1">
                    <a:lumMod val="50000"/>
                    <a:lumOff val="50000"/>
                  </a:schemeClr>
                </a:solidFill>
                <a:latin typeface="Open Sans"/>
                <a:ea typeface="Open Sans"/>
                <a:cs typeface="Open Sans"/>
              </a:rPr>
              <a:t>eytimemspi</a:t>
            </a:r>
            <a:r>
              <a:rPr lang="en-GB" sz="900" dirty="0">
                <a:solidFill>
                  <a:schemeClr val="tx1">
                    <a:lumMod val="50000"/>
                    <a:lumOff val="50000"/>
                  </a:schemeClr>
                </a:solidFill>
                <a:latin typeface="Open Sans"/>
                <a:ea typeface="Open Sans"/>
                <a:cs typeface="Open Sans"/>
              </a:rPr>
              <a:t> hours every year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across</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your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team</a:t>
            </a:r>
            <a:endParaRPr lang="en-GB" sz="9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900" b="1" dirty="0">
                <a:solidFill>
                  <a:srgbClr val="E23F13"/>
                </a:solidFill>
                <a:latin typeface="Montserrat SemiBold" panose="00000700000000000000" pitchFamily="2" charset="0"/>
                <a:cs typeface="Poppins" pitchFamily="2" charset="77"/>
              </a:rPr>
              <a:t>MANAGING SPEND LEAKAGE </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anticipate </a:t>
            </a:r>
            <a:r>
              <a:rPr lang="en-GB" sz="900" b="1" dirty="0">
                <a:solidFill>
                  <a:schemeClr val="tx1">
                    <a:lumMod val="50000"/>
                    <a:lumOff val="50000"/>
                  </a:schemeClr>
                </a:solidFill>
                <a:latin typeface="Open Sans"/>
                <a:ea typeface="Open Sans"/>
                <a:cs typeface="Open Sans"/>
              </a:rPr>
              <a:t>a </a:t>
            </a:r>
            <a:r>
              <a:rPr lang="tr-TR" sz="900" b="1" dirty="0" err="1">
                <a:solidFill>
                  <a:schemeClr val="tx1">
                    <a:lumMod val="50000"/>
                    <a:lumOff val="50000"/>
                  </a:schemeClr>
                </a:solidFill>
                <a:latin typeface="Open Sans"/>
                <a:ea typeface="Open Sans"/>
                <a:cs typeface="Open Sans"/>
              </a:rPr>
              <a:t>valmslper</a:t>
            </a:r>
            <a:r>
              <a:rPr lang="en-GB" sz="900" b="1" dirty="0">
                <a:solidFill>
                  <a:schemeClr val="tx1">
                    <a:lumMod val="50000"/>
                    <a:lumOff val="50000"/>
                  </a:schemeClr>
                </a:solidFill>
                <a:latin typeface="Open Sans"/>
                <a:ea typeface="Open Sans"/>
                <a:cs typeface="Open Sans"/>
              </a:rPr>
              <a:t>% efficiency </a:t>
            </a:r>
            <a:r>
              <a:rPr lang="en-GB" sz="9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This will save you £</a:t>
            </a:r>
            <a:r>
              <a:rPr lang="tr-TR" sz="900" dirty="0" err="1">
                <a:solidFill>
                  <a:schemeClr val="tx1">
                    <a:lumMod val="50000"/>
                    <a:lumOff val="50000"/>
                  </a:schemeClr>
                </a:solidFill>
                <a:latin typeface="Open Sans"/>
                <a:ea typeface="Open Sans"/>
                <a:cs typeface="Open Sans"/>
              </a:rPr>
              <a:t>pmslval</a:t>
            </a:r>
            <a:r>
              <a:rPr lang="en-GB" sz="900" dirty="0">
                <a:solidFill>
                  <a:schemeClr val="tx1">
                    <a:lumMod val="50000"/>
                    <a:lumOff val="50000"/>
                  </a:schemeClr>
                </a:solidFill>
                <a:latin typeface="Open Sans"/>
                <a:ea typeface="Open Sans"/>
                <a:cs typeface="Open Sans"/>
              </a:rPr>
              <a:t> across the term of the contract, and £</a:t>
            </a:r>
            <a:r>
              <a:rPr lang="tr-TR" sz="900" dirty="0" err="1">
                <a:solidFill>
                  <a:schemeClr val="tx1">
                    <a:lumMod val="50000"/>
                    <a:lumOff val="50000"/>
                  </a:schemeClr>
                </a:solidFill>
                <a:latin typeface="Open Sans"/>
                <a:ea typeface="Open Sans"/>
                <a:cs typeface="Open Sans"/>
              </a:rPr>
              <a:t>asmslval</a:t>
            </a:r>
            <a:r>
              <a:rPr lang="en-GB" sz="9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None/>
            </a:pPr>
            <a:r>
              <a:rPr lang="en-US" sz="900" b="1" dirty="0">
                <a:solidFill>
                  <a:srgbClr val="E23F13"/>
                </a:solidFill>
                <a:latin typeface="Montserrat SemiBold" panose="00000700000000000000" pitchFamily="2" charset="0"/>
                <a:ea typeface="League Spartan" charset="0"/>
                <a:cs typeface="Poppins" pitchFamily="2" charset="77"/>
              </a:rPr>
              <a:t>FINANCE QUERY MANAGEMENT &amp; REPORTING</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anticipate </a:t>
            </a:r>
            <a:r>
              <a:rPr lang="en-GB" sz="900" b="1" dirty="0">
                <a:solidFill>
                  <a:schemeClr val="tx1">
                    <a:lumMod val="50000"/>
                    <a:lumOff val="50000"/>
                  </a:schemeClr>
                </a:solidFill>
                <a:latin typeface="Open Sans"/>
                <a:ea typeface="Open Sans"/>
                <a:cs typeface="Open Sans"/>
              </a:rPr>
              <a:t>a </a:t>
            </a:r>
            <a:r>
              <a:rPr lang="tr-TR" sz="900" b="1" dirty="0" err="1">
                <a:solidFill>
                  <a:schemeClr val="tx1">
                    <a:lumMod val="50000"/>
                    <a:lumOff val="50000"/>
                  </a:schemeClr>
                </a:solidFill>
                <a:latin typeface="Open Sans"/>
                <a:ea typeface="Open Sans"/>
                <a:cs typeface="Open Sans"/>
              </a:rPr>
              <a:t>valfqmrper</a:t>
            </a:r>
            <a:r>
              <a:rPr lang="en-GB" sz="900" b="1" dirty="0">
                <a:solidFill>
                  <a:schemeClr val="tx1">
                    <a:lumMod val="50000"/>
                    <a:lumOff val="50000"/>
                  </a:schemeClr>
                </a:solidFill>
                <a:latin typeface="Open Sans"/>
                <a:ea typeface="Open Sans"/>
                <a:cs typeface="Open Sans"/>
              </a:rPr>
              <a:t>% efficiency </a:t>
            </a:r>
            <a:r>
              <a:rPr lang="en-GB" sz="9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This will save you £</a:t>
            </a:r>
            <a:r>
              <a:rPr lang="tr-TR" sz="900" dirty="0" err="1">
                <a:solidFill>
                  <a:schemeClr val="tx1">
                    <a:lumMod val="50000"/>
                    <a:lumOff val="50000"/>
                  </a:schemeClr>
                </a:solidFill>
                <a:latin typeface="Open Sans"/>
                <a:ea typeface="Open Sans"/>
                <a:cs typeface="Open Sans"/>
              </a:rPr>
              <a:t>pfqmrval</a:t>
            </a:r>
            <a:r>
              <a:rPr lang="en-GB" sz="900" dirty="0">
                <a:solidFill>
                  <a:schemeClr val="tx1">
                    <a:lumMod val="50000"/>
                    <a:lumOff val="50000"/>
                  </a:schemeClr>
                </a:solidFill>
                <a:latin typeface="Open Sans"/>
                <a:ea typeface="Open Sans"/>
                <a:cs typeface="Open Sans"/>
              </a:rPr>
              <a:t> across the term of the contract, and £</a:t>
            </a:r>
            <a:r>
              <a:rPr lang="tr-TR" sz="900" dirty="0" err="1">
                <a:solidFill>
                  <a:schemeClr val="tx1">
                    <a:lumMod val="50000"/>
                    <a:lumOff val="50000"/>
                  </a:schemeClr>
                </a:solidFill>
                <a:latin typeface="Open Sans"/>
                <a:ea typeface="Open Sans"/>
                <a:cs typeface="Open Sans"/>
              </a:rPr>
              <a:t>asfqmrval</a:t>
            </a:r>
            <a:r>
              <a:rPr lang="en-GB" sz="9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estimate you will save </a:t>
            </a:r>
            <a:r>
              <a:rPr lang="tr-TR" sz="900" dirty="0" err="1">
                <a:solidFill>
                  <a:schemeClr val="tx1">
                    <a:lumMod val="50000"/>
                    <a:lumOff val="50000"/>
                  </a:schemeClr>
                </a:solidFill>
                <a:latin typeface="Open Sans"/>
                <a:ea typeface="Open Sans"/>
                <a:cs typeface="Open Sans"/>
              </a:rPr>
              <a:t>eytimefqmr</a:t>
            </a:r>
            <a:r>
              <a:rPr lang="en-GB" sz="900" dirty="0">
                <a:solidFill>
                  <a:schemeClr val="tx1">
                    <a:lumMod val="50000"/>
                    <a:lumOff val="50000"/>
                  </a:schemeClr>
                </a:solidFill>
                <a:latin typeface="Open Sans"/>
                <a:ea typeface="Open Sans"/>
                <a:cs typeface="Open Sans"/>
              </a:rPr>
              <a:t> hours every year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across</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your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team</a:t>
            </a:r>
            <a:endParaRPr lang="en-GB" sz="9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endParaRPr lang="tr-TR" sz="9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9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9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9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9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r>
              <a:rPr lang="en-US" sz="900" b="1" dirty="0">
                <a:solidFill>
                  <a:srgbClr val="E23F13"/>
                </a:solidFill>
                <a:latin typeface="Montserrat SemiBold" panose="00000700000000000000" pitchFamily="2" charset="0"/>
                <a:ea typeface="League Spartan" charset="0"/>
                <a:cs typeface="Poppins" pitchFamily="2" charset="77"/>
              </a:rPr>
              <a:t>DEBT COLLECTION ADMINISTRATION PROCESSES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anticipate </a:t>
            </a:r>
            <a:r>
              <a:rPr lang="en-GB" sz="900" b="1" dirty="0">
                <a:solidFill>
                  <a:schemeClr val="tx1">
                    <a:lumMod val="50000"/>
                    <a:lumOff val="50000"/>
                  </a:schemeClr>
                </a:solidFill>
                <a:latin typeface="Open Sans"/>
                <a:ea typeface="Open Sans"/>
                <a:cs typeface="Open Sans"/>
              </a:rPr>
              <a:t>a </a:t>
            </a:r>
            <a:r>
              <a:rPr lang="tr-TR" sz="900" b="1" dirty="0" err="1">
                <a:solidFill>
                  <a:schemeClr val="tx1">
                    <a:lumMod val="50000"/>
                    <a:lumOff val="50000"/>
                  </a:schemeClr>
                </a:solidFill>
                <a:latin typeface="Open Sans"/>
                <a:ea typeface="Open Sans"/>
                <a:cs typeface="Open Sans"/>
              </a:rPr>
              <a:t>valdcapper</a:t>
            </a:r>
            <a:r>
              <a:rPr lang="en-GB" sz="900" b="1" dirty="0">
                <a:solidFill>
                  <a:schemeClr val="tx1">
                    <a:lumMod val="50000"/>
                    <a:lumOff val="50000"/>
                  </a:schemeClr>
                </a:solidFill>
                <a:latin typeface="Open Sans"/>
                <a:ea typeface="Open Sans"/>
                <a:cs typeface="Open Sans"/>
              </a:rPr>
              <a:t>% efficiency </a:t>
            </a:r>
            <a:r>
              <a:rPr lang="en-GB" sz="9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This will save you £</a:t>
            </a:r>
            <a:r>
              <a:rPr lang="tr-TR" sz="900" dirty="0" err="1">
                <a:solidFill>
                  <a:schemeClr val="tx1">
                    <a:lumMod val="50000"/>
                    <a:lumOff val="50000"/>
                  </a:schemeClr>
                </a:solidFill>
                <a:latin typeface="Open Sans"/>
                <a:ea typeface="Open Sans"/>
                <a:cs typeface="Open Sans"/>
              </a:rPr>
              <a:t>pdcapval</a:t>
            </a:r>
            <a:r>
              <a:rPr lang="en-GB" sz="900" dirty="0">
                <a:solidFill>
                  <a:schemeClr val="tx1">
                    <a:lumMod val="50000"/>
                    <a:lumOff val="50000"/>
                  </a:schemeClr>
                </a:solidFill>
                <a:latin typeface="Open Sans"/>
                <a:ea typeface="Open Sans"/>
                <a:cs typeface="Open Sans"/>
              </a:rPr>
              <a:t> across the term of the contract, and £</a:t>
            </a:r>
            <a:r>
              <a:rPr lang="tr-TR" sz="900" dirty="0" err="1">
                <a:solidFill>
                  <a:schemeClr val="tx1">
                    <a:lumMod val="50000"/>
                    <a:lumOff val="50000"/>
                  </a:schemeClr>
                </a:solidFill>
                <a:latin typeface="Open Sans"/>
                <a:ea typeface="Open Sans"/>
                <a:cs typeface="Open Sans"/>
              </a:rPr>
              <a:t>asdcapval</a:t>
            </a:r>
            <a:r>
              <a:rPr lang="en-GB" sz="9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estimate you will save </a:t>
            </a:r>
            <a:r>
              <a:rPr lang="tr-TR" sz="900" dirty="0" err="1">
                <a:solidFill>
                  <a:schemeClr val="tx1">
                    <a:lumMod val="50000"/>
                    <a:lumOff val="50000"/>
                  </a:schemeClr>
                </a:solidFill>
                <a:latin typeface="Open Sans"/>
                <a:ea typeface="Open Sans"/>
                <a:cs typeface="Open Sans"/>
              </a:rPr>
              <a:t>eytimedcap</a:t>
            </a:r>
            <a:r>
              <a:rPr lang="en-GB" sz="900" dirty="0">
                <a:solidFill>
                  <a:schemeClr val="tx1">
                    <a:lumMod val="50000"/>
                    <a:lumOff val="50000"/>
                  </a:schemeClr>
                </a:solidFill>
                <a:latin typeface="Open Sans"/>
                <a:ea typeface="Open Sans"/>
                <a:cs typeface="Open Sans"/>
              </a:rPr>
              <a:t> hours every year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across</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your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team</a:t>
            </a:r>
            <a:endParaRPr lang="en-GB" sz="9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900" b="1" dirty="0">
                <a:solidFill>
                  <a:srgbClr val="E23F13"/>
                </a:solidFill>
                <a:latin typeface="Montserrat SemiBold" panose="00000700000000000000" pitchFamily="2" charset="0"/>
                <a:ea typeface="League Spartan" charset="0"/>
                <a:cs typeface="Poppins" pitchFamily="2" charset="77"/>
              </a:rPr>
              <a:t>CUSTOMER INVOICING &amp; FINANCE WORKFLOW</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anticipate </a:t>
            </a:r>
            <a:r>
              <a:rPr lang="en-GB" sz="900" b="1" dirty="0">
                <a:solidFill>
                  <a:schemeClr val="tx1">
                    <a:lumMod val="50000"/>
                    <a:lumOff val="50000"/>
                  </a:schemeClr>
                </a:solidFill>
                <a:latin typeface="Open Sans"/>
                <a:ea typeface="Open Sans"/>
                <a:cs typeface="Open Sans"/>
              </a:rPr>
              <a:t>a </a:t>
            </a:r>
            <a:r>
              <a:rPr lang="tr-TR" sz="900" b="1" dirty="0" err="1">
                <a:solidFill>
                  <a:schemeClr val="tx1">
                    <a:lumMod val="50000"/>
                    <a:lumOff val="50000"/>
                  </a:schemeClr>
                </a:solidFill>
                <a:latin typeface="Open Sans"/>
                <a:ea typeface="Open Sans"/>
                <a:cs typeface="Open Sans"/>
              </a:rPr>
              <a:t>valcifwper</a:t>
            </a:r>
            <a:r>
              <a:rPr lang="en-GB" sz="900" b="1" dirty="0">
                <a:solidFill>
                  <a:schemeClr val="tx1">
                    <a:lumMod val="50000"/>
                    <a:lumOff val="50000"/>
                  </a:schemeClr>
                </a:solidFill>
                <a:latin typeface="Open Sans"/>
                <a:ea typeface="Open Sans"/>
                <a:cs typeface="Open Sans"/>
              </a:rPr>
              <a:t>% efficiency </a:t>
            </a:r>
            <a:r>
              <a:rPr lang="en-GB" sz="9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This will save you £</a:t>
            </a:r>
            <a:r>
              <a:rPr lang="tr-TR" sz="900" dirty="0" err="1">
                <a:solidFill>
                  <a:schemeClr val="tx1">
                    <a:lumMod val="50000"/>
                    <a:lumOff val="50000"/>
                  </a:schemeClr>
                </a:solidFill>
                <a:latin typeface="Open Sans"/>
                <a:ea typeface="Open Sans"/>
                <a:cs typeface="Open Sans"/>
              </a:rPr>
              <a:t>pcifwval</a:t>
            </a:r>
            <a:r>
              <a:rPr lang="en-GB" sz="900" dirty="0">
                <a:solidFill>
                  <a:schemeClr val="tx1">
                    <a:lumMod val="50000"/>
                    <a:lumOff val="50000"/>
                  </a:schemeClr>
                </a:solidFill>
                <a:latin typeface="Open Sans"/>
                <a:ea typeface="Open Sans"/>
                <a:cs typeface="Open Sans"/>
              </a:rPr>
              <a:t> across the term of the contract, and £</a:t>
            </a:r>
            <a:r>
              <a:rPr lang="tr-TR" sz="900" dirty="0" err="1">
                <a:solidFill>
                  <a:schemeClr val="tx1">
                    <a:lumMod val="50000"/>
                    <a:lumOff val="50000"/>
                  </a:schemeClr>
                </a:solidFill>
                <a:latin typeface="Open Sans"/>
                <a:ea typeface="Open Sans"/>
                <a:cs typeface="Open Sans"/>
              </a:rPr>
              <a:t>ascifwval</a:t>
            </a:r>
            <a:r>
              <a:rPr lang="en-GB" sz="9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estimate you will save </a:t>
            </a:r>
            <a:r>
              <a:rPr lang="tr-TR" sz="900" dirty="0" err="1">
                <a:solidFill>
                  <a:schemeClr val="tx1">
                    <a:lumMod val="50000"/>
                    <a:lumOff val="50000"/>
                  </a:schemeClr>
                </a:solidFill>
                <a:latin typeface="Open Sans"/>
                <a:ea typeface="Open Sans"/>
                <a:cs typeface="Open Sans"/>
              </a:rPr>
              <a:t>eytimecifw</a:t>
            </a:r>
            <a:r>
              <a:rPr lang="en-GB" sz="900" dirty="0">
                <a:solidFill>
                  <a:schemeClr val="tx1">
                    <a:lumMod val="50000"/>
                    <a:lumOff val="50000"/>
                  </a:schemeClr>
                </a:solidFill>
                <a:latin typeface="Open Sans"/>
                <a:ea typeface="Open Sans"/>
                <a:cs typeface="Open Sans"/>
              </a:rPr>
              <a:t> hours every year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across</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your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team</a:t>
            </a:r>
            <a:endParaRPr lang="en-GB" sz="9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900" b="1" dirty="0">
                <a:solidFill>
                  <a:srgbClr val="E23F13"/>
                </a:solidFill>
                <a:latin typeface="Montserrat SemiBold" panose="00000700000000000000" pitchFamily="2" charset="0"/>
                <a:cs typeface="Poppins" pitchFamily="2" charset="77"/>
              </a:rPr>
              <a:t>ONLINE EXPENSE MANAGEMENT</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This will save you £</a:t>
            </a:r>
            <a:r>
              <a:rPr lang="tr-TR" sz="900" dirty="0" err="1">
                <a:solidFill>
                  <a:schemeClr val="tx1">
                    <a:lumMod val="50000"/>
                    <a:lumOff val="50000"/>
                  </a:schemeClr>
                </a:solidFill>
                <a:latin typeface="Open Sans"/>
                <a:ea typeface="Open Sans"/>
                <a:cs typeface="Open Sans"/>
              </a:rPr>
              <a:t>poemval</a:t>
            </a:r>
            <a:r>
              <a:rPr lang="en-GB" sz="900" dirty="0">
                <a:solidFill>
                  <a:schemeClr val="tx1">
                    <a:lumMod val="50000"/>
                    <a:lumOff val="50000"/>
                  </a:schemeClr>
                </a:solidFill>
                <a:latin typeface="Open Sans"/>
                <a:ea typeface="Open Sans"/>
                <a:cs typeface="Open Sans"/>
              </a:rPr>
              <a:t> across the term of the contract, and £</a:t>
            </a:r>
            <a:r>
              <a:rPr lang="tr-TR" sz="900" dirty="0" err="1">
                <a:solidFill>
                  <a:schemeClr val="tx1">
                    <a:lumMod val="50000"/>
                    <a:lumOff val="50000"/>
                  </a:schemeClr>
                </a:solidFill>
                <a:latin typeface="Open Sans"/>
                <a:ea typeface="Open Sans"/>
                <a:cs typeface="Open Sans"/>
              </a:rPr>
              <a:t>asoemval</a:t>
            </a:r>
            <a:r>
              <a:rPr lang="en-GB" sz="9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900" dirty="0">
                <a:solidFill>
                  <a:schemeClr val="tx1">
                    <a:lumMod val="50000"/>
                    <a:lumOff val="50000"/>
                  </a:schemeClr>
                </a:solidFill>
                <a:latin typeface="Open Sans"/>
                <a:ea typeface="Open Sans"/>
                <a:cs typeface="Open Sans"/>
              </a:rPr>
              <a:t>We estimate you will save </a:t>
            </a:r>
            <a:r>
              <a:rPr lang="tr-TR" sz="900" dirty="0" err="1">
                <a:solidFill>
                  <a:schemeClr val="tx1">
                    <a:lumMod val="50000"/>
                    <a:lumOff val="50000"/>
                  </a:schemeClr>
                </a:solidFill>
                <a:latin typeface="Open Sans"/>
                <a:ea typeface="Open Sans"/>
                <a:cs typeface="Open Sans"/>
              </a:rPr>
              <a:t>eytimeoem</a:t>
            </a:r>
            <a:r>
              <a:rPr lang="en-GB" sz="900" dirty="0">
                <a:solidFill>
                  <a:schemeClr val="tx1">
                    <a:lumMod val="50000"/>
                    <a:lumOff val="50000"/>
                  </a:schemeClr>
                </a:solidFill>
                <a:latin typeface="Open Sans"/>
                <a:ea typeface="Open Sans"/>
                <a:cs typeface="Open Sans"/>
              </a:rPr>
              <a:t> hours every year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across</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your</a:t>
            </a:r>
            <a:r>
              <a:rPr lang="tr-TR" sz="900" dirty="0">
                <a:solidFill>
                  <a:schemeClr val="tx1">
                    <a:lumMod val="50000"/>
                    <a:lumOff val="50000"/>
                  </a:schemeClr>
                </a:solidFill>
                <a:latin typeface="Open Sans"/>
                <a:ea typeface="Open Sans"/>
                <a:cs typeface="Open Sans"/>
              </a:rPr>
              <a:t> </a:t>
            </a:r>
            <a:r>
              <a:rPr lang="tr-TR" sz="900" dirty="0" err="1">
                <a:solidFill>
                  <a:schemeClr val="tx1">
                    <a:lumMod val="50000"/>
                    <a:lumOff val="50000"/>
                  </a:schemeClr>
                </a:solidFill>
                <a:latin typeface="Open Sans"/>
                <a:ea typeface="Open Sans"/>
                <a:cs typeface="Open Sans"/>
              </a:rPr>
              <a:t>team</a:t>
            </a:r>
            <a:endParaRPr lang="en-GB" sz="9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endParaRPr lang="en-GB" sz="900" dirty="0">
              <a:solidFill>
                <a:schemeClr val="tx1">
                  <a:lumMod val="50000"/>
                  <a:lumOff val="50000"/>
                </a:schemeClr>
              </a:solidFill>
              <a:latin typeface="Open Sans"/>
              <a:ea typeface="Open Sans"/>
              <a:cs typeface="Open Sans"/>
            </a:endParaRPr>
          </a:p>
        </p:txBody>
      </p:sp>
    </p:spTree>
    <p:extLst>
      <p:ext uri="{BB962C8B-B14F-4D97-AF65-F5344CB8AC3E}">
        <p14:creationId xmlns:p14="http://schemas.microsoft.com/office/powerpoint/2010/main" val="25466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C53D8-9D7C-941A-CC2A-4063486EB986}"/>
              </a:ext>
            </a:extLst>
          </p:cNvPr>
          <p:cNvSpPr>
            <a:spLocks noGrp="1"/>
          </p:cNvSpPr>
          <p:nvPr>
            <p:ph type="sldNum" sz="quarter" idx="12"/>
          </p:nvPr>
        </p:nvSpPr>
        <p:spPr/>
        <p:txBody>
          <a:bodyPr/>
          <a:lstStyle/>
          <a:p>
            <a:fld id="{3531A8E9-B4CF-5643-AF96-CB4C768DAD63}" type="slidenum">
              <a:rPr lang="en-US" smtClean="0"/>
              <a:t>7</a:t>
            </a:fld>
            <a:endParaRPr lang="en-US"/>
          </a:p>
        </p:txBody>
      </p:sp>
      <p:sp>
        <p:nvSpPr>
          <p:cNvPr id="3" name="Title 2">
            <a:extLst>
              <a:ext uri="{FF2B5EF4-FFF2-40B4-BE49-F238E27FC236}">
                <a16:creationId xmlns:a16="http://schemas.microsoft.com/office/drawing/2014/main" id="{8E8DA237-B9A8-8F39-10D8-DB6BB882015C}"/>
              </a:ext>
            </a:extLst>
          </p:cNvPr>
          <p:cNvSpPr>
            <a:spLocks noGrp="1"/>
          </p:cNvSpPr>
          <p:nvPr>
            <p:ph type="title"/>
          </p:nvPr>
        </p:nvSpPr>
        <p:spPr/>
        <p:txBody>
          <a:bodyPr>
            <a:normAutofit fontScale="90000"/>
          </a:bodyPr>
          <a:lstStyle/>
          <a:p>
            <a:r>
              <a:rPr lang="en-GB" sz="3100" dirty="0"/>
              <a:t>OUR VALUE OFFERING</a:t>
            </a:r>
            <a:br>
              <a:rPr lang="en-GB" dirty="0"/>
            </a:br>
            <a:endParaRPr lang="en-US" dirty="0"/>
          </a:p>
        </p:txBody>
      </p:sp>
      <p:graphicFrame>
        <p:nvGraphicFramePr>
          <p:cNvPr id="8" name="Chart 7">
            <a:extLst>
              <a:ext uri="{FF2B5EF4-FFF2-40B4-BE49-F238E27FC236}">
                <a16:creationId xmlns:a16="http://schemas.microsoft.com/office/drawing/2014/main" id="{EFCB1EEA-BDEC-08E7-276C-322204CC06FC}"/>
              </a:ext>
            </a:extLst>
          </p:cNvPr>
          <p:cNvGraphicFramePr>
            <a:graphicFrameLocks/>
          </p:cNvGraphicFramePr>
          <p:nvPr/>
        </p:nvGraphicFramePr>
        <p:xfrm>
          <a:off x="5669907" y="2657753"/>
          <a:ext cx="5531728" cy="186631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E94A281-D1A0-E5FD-CB82-72B642FBC7D5}"/>
              </a:ext>
            </a:extLst>
          </p:cNvPr>
          <p:cNvSpPr txBox="1"/>
          <p:nvPr/>
        </p:nvSpPr>
        <p:spPr>
          <a:xfrm>
            <a:off x="6318909"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1</a:t>
            </a:r>
          </a:p>
        </p:txBody>
      </p:sp>
      <p:cxnSp>
        <p:nvCxnSpPr>
          <p:cNvPr id="10" name="Straight Connector 9">
            <a:extLst>
              <a:ext uri="{FF2B5EF4-FFF2-40B4-BE49-F238E27FC236}">
                <a16:creationId xmlns:a16="http://schemas.microsoft.com/office/drawing/2014/main" id="{8449F8A7-FC6D-313E-A2DF-2680E8BEA7AC}"/>
              </a:ext>
            </a:extLst>
          </p:cNvPr>
          <p:cNvCxnSpPr>
            <a:cxnSpLocks/>
          </p:cNvCxnSpPr>
          <p:nvPr/>
        </p:nvCxnSpPr>
        <p:spPr>
          <a:xfrm>
            <a:off x="6303932" y="4505358"/>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7965C874-7CD2-69FC-F01E-31A1F1F36C0E}"/>
              </a:ext>
            </a:extLst>
          </p:cNvPr>
          <p:cNvSpPr txBox="1"/>
          <p:nvPr/>
        </p:nvSpPr>
        <p:spPr>
          <a:xfrm>
            <a:off x="9521321"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4</a:t>
            </a:r>
          </a:p>
        </p:txBody>
      </p:sp>
      <p:sp>
        <p:nvSpPr>
          <p:cNvPr id="12" name="Rectangle 11">
            <a:extLst>
              <a:ext uri="{FF2B5EF4-FFF2-40B4-BE49-F238E27FC236}">
                <a16:creationId xmlns:a16="http://schemas.microsoft.com/office/drawing/2014/main" id="{C17307F1-3E9F-31AB-602F-D0B447E51DF3}"/>
              </a:ext>
            </a:extLst>
          </p:cNvPr>
          <p:cNvSpPr/>
          <p:nvPr/>
        </p:nvSpPr>
        <p:spPr>
          <a:xfrm>
            <a:off x="7671223" y="4871633"/>
            <a:ext cx="172687" cy="160235"/>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19F8ECD-4880-724C-097B-DAE96AEC930F}"/>
              </a:ext>
            </a:extLst>
          </p:cNvPr>
          <p:cNvSpPr txBox="1"/>
          <p:nvPr/>
        </p:nvSpPr>
        <p:spPr>
          <a:xfrm>
            <a:off x="7772940" y="4862500"/>
            <a:ext cx="906240"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14" name="Rectangle 13">
            <a:extLst>
              <a:ext uri="{FF2B5EF4-FFF2-40B4-BE49-F238E27FC236}">
                <a16:creationId xmlns:a16="http://schemas.microsoft.com/office/drawing/2014/main" id="{23547995-0EAD-1650-0828-399741769E1F}"/>
              </a:ext>
            </a:extLst>
          </p:cNvPr>
          <p:cNvSpPr/>
          <p:nvPr/>
        </p:nvSpPr>
        <p:spPr>
          <a:xfrm>
            <a:off x="9086850" y="4871613"/>
            <a:ext cx="184133" cy="160235"/>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381449-0B76-F1EF-4F55-C41BCD50E42A}"/>
              </a:ext>
            </a:extLst>
          </p:cNvPr>
          <p:cNvSpPr txBox="1"/>
          <p:nvPr/>
        </p:nvSpPr>
        <p:spPr>
          <a:xfrm>
            <a:off x="9209014" y="4862500"/>
            <a:ext cx="624613"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16" name="TextBox 15">
            <a:extLst>
              <a:ext uri="{FF2B5EF4-FFF2-40B4-BE49-F238E27FC236}">
                <a16:creationId xmlns:a16="http://schemas.microsoft.com/office/drawing/2014/main" id="{81F4BBBE-B522-6819-ADDD-AA352D356F1F}"/>
              </a:ext>
            </a:extLst>
          </p:cNvPr>
          <p:cNvSpPr txBox="1"/>
          <p:nvPr/>
        </p:nvSpPr>
        <p:spPr>
          <a:xfrm>
            <a:off x="7370173" y="4534313"/>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2</a:t>
            </a:r>
          </a:p>
        </p:txBody>
      </p:sp>
      <p:sp>
        <p:nvSpPr>
          <p:cNvPr id="17" name="TextBox 16">
            <a:extLst>
              <a:ext uri="{FF2B5EF4-FFF2-40B4-BE49-F238E27FC236}">
                <a16:creationId xmlns:a16="http://schemas.microsoft.com/office/drawing/2014/main" id="{A6E8D07E-173B-6337-B44A-85A484F1B09A}"/>
              </a:ext>
            </a:extLst>
          </p:cNvPr>
          <p:cNvSpPr txBox="1"/>
          <p:nvPr/>
        </p:nvSpPr>
        <p:spPr>
          <a:xfrm>
            <a:off x="5614506" y="2016672"/>
            <a:ext cx="4884244" cy="378886"/>
          </a:xfrm>
          <a:prstGeom prst="rect">
            <a:avLst/>
          </a:prstGeom>
          <a:noFill/>
        </p:spPr>
        <p:txBody>
          <a:bodyPr wrap="square">
            <a:spAutoFit/>
          </a:bodyPr>
          <a:lstStyle/>
          <a:p>
            <a:r>
              <a:rPr lang="tr-TR" sz="1862" b="1" dirty="0" err="1">
                <a:solidFill>
                  <a:srgbClr val="25252C"/>
                </a:solidFill>
                <a:latin typeface="Montserrat SemiBold" pitchFamily="2" charset="77"/>
              </a:rPr>
              <a:t>valclient</a:t>
            </a:r>
            <a:r>
              <a:rPr lang="en-GB" sz="1862" b="1" dirty="0">
                <a:solidFill>
                  <a:srgbClr val="25252C"/>
                </a:solidFill>
                <a:latin typeface="Montserrat SemiBold" pitchFamily="2" charset="77"/>
              </a:rPr>
              <a:t> RETURNS</a:t>
            </a:r>
          </a:p>
        </p:txBody>
      </p:sp>
      <p:cxnSp>
        <p:nvCxnSpPr>
          <p:cNvPr id="18" name="Straight Connector 17">
            <a:extLst>
              <a:ext uri="{FF2B5EF4-FFF2-40B4-BE49-F238E27FC236}">
                <a16:creationId xmlns:a16="http://schemas.microsoft.com/office/drawing/2014/main" id="{2B8A4694-80A8-24F1-7161-7605BE1AF04A}"/>
              </a:ext>
            </a:extLst>
          </p:cNvPr>
          <p:cNvCxnSpPr>
            <a:cxnSpLocks/>
          </p:cNvCxnSpPr>
          <p:nvPr/>
        </p:nvCxnSpPr>
        <p:spPr>
          <a:xfrm>
            <a:off x="7351123" y="4499703"/>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267887AB-D86D-4FCE-C90D-139F3D439E0F}"/>
              </a:ext>
            </a:extLst>
          </p:cNvPr>
          <p:cNvCxnSpPr>
            <a:cxnSpLocks/>
          </p:cNvCxnSpPr>
          <p:nvPr/>
        </p:nvCxnSpPr>
        <p:spPr>
          <a:xfrm>
            <a:off x="8422593"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0" name="Straight Connector 19">
            <a:extLst>
              <a:ext uri="{FF2B5EF4-FFF2-40B4-BE49-F238E27FC236}">
                <a16:creationId xmlns:a16="http://schemas.microsoft.com/office/drawing/2014/main" id="{1E5FF4BC-4ACC-E8C4-02E3-9CC3261AAF43}"/>
              </a:ext>
            </a:extLst>
          </p:cNvPr>
          <p:cNvCxnSpPr>
            <a:cxnSpLocks/>
          </p:cNvCxnSpPr>
          <p:nvPr/>
        </p:nvCxnSpPr>
        <p:spPr>
          <a:xfrm>
            <a:off x="9479995"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13E78D28-15B3-66E5-6E12-C0FA26BF754B}"/>
              </a:ext>
            </a:extLst>
          </p:cNvPr>
          <p:cNvCxnSpPr>
            <a:cxnSpLocks/>
          </p:cNvCxnSpPr>
          <p:nvPr/>
        </p:nvCxnSpPr>
        <p:spPr>
          <a:xfrm>
            <a:off x="10550332"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E56198AE-6EB5-C51F-409C-26B8F7F86BEF}"/>
              </a:ext>
            </a:extLst>
          </p:cNvPr>
          <p:cNvSpPr txBox="1"/>
          <p:nvPr/>
        </p:nvSpPr>
        <p:spPr>
          <a:xfrm>
            <a:off x="8444646" y="453755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3</a:t>
            </a:r>
          </a:p>
        </p:txBody>
      </p:sp>
      <p:sp>
        <p:nvSpPr>
          <p:cNvPr id="23" name="TextBox 22">
            <a:extLst>
              <a:ext uri="{FF2B5EF4-FFF2-40B4-BE49-F238E27FC236}">
                <a16:creationId xmlns:a16="http://schemas.microsoft.com/office/drawing/2014/main" id="{0EB2181E-C4A0-6999-3B29-5141DD713FE1}"/>
              </a:ext>
            </a:extLst>
          </p:cNvPr>
          <p:cNvSpPr txBox="1"/>
          <p:nvPr/>
        </p:nvSpPr>
        <p:spPr>
          <a:xfrm>
            <a:off x="10589451" y="4550022"/>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5</a:t>
            </a:r>
          </a:p>
        </p:txBody>
      </p:sp>
      <p:pic>
        <p:nvPicPr>
          <p:cNvPr id="35" name="Graphic 34" descr="Dollar outline">
            <a:extLst>
              <a:ext uri="{FF2B5EF4-FFF2-40B4-BE49-F238E27FC236}">
                <a16:creationId xmlns:a16="http://schemas.microsoft.com/office/drawing/2014/main" id="{3F7A8CC5-A34A-2AAF-046A-EA7F5275B0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7097" y="3971094"/>
            <a:ext cx="99414" cy="99414"/>
          </a:xfrm>
          <a:prstGeom prst="rect">
            <a:avLst/>
          </a:prstGeom>
        </p:spPr>
      </p:pic>
      <p:sp>
        <p:nvSpPr>
          <p:cNvPr id="41" name="TextBox 40">
            <a:extLst>
              <a:ext uri="{FF2B5EF4-FFF2-40B4-BE49-F238E27FC236}">
                <a16:creationId xmlns:a16="http://schemas.microsoft.com/office/drawing/2014/main" id="{854C1CF3-49C6-7197-7CCD-F4A045119A8D}"/>
              </a:ext>
            </a:extLst>
          </p:cNvPr>
          <p:cNvSpPr txBox="1"/>
          <p:nvPr/>
        </p:nvSpPr>
        <p:spPr>
          <a:xfrm>
            <a:off x="1491097" y="2200685"/>
            <a:ext cx="1408328"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valbnft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1CA5A673-91FC-2C94-7F57-6F75AF00332C}"/>
              </a:ext>
            </a:extLst>
          </p:cNvPr>
          <p:cNvSpPr txBox="1"/>
          <p:nvPr/>
        </p:nvSpPr>
        <p:spPr>
          <a:xfrm>
            <a:off x="3797628" y="4027026"/>
            <a:ext cx="1260000" cy="584775"/>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valmonths</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months</a:t>
            </a:r>
          </a:p>
        </p:txBody>
      </p:sp>
      <p:sp>
        <p:nvSpPr>
          <p:cNvPr id="44" name="TextBox 43">
            <a:extLst>
              <a:ext uri="{FF2B5EF4-FFF2-40B4-BE49-F238E27FC236}">
                <a16:creationId xmlns:a16="http://schemas.microsoft.com/office/drawing/2014/main" id="{B51CD36F-4B90-CBDF-E4CA-2F7753CCAD0D}"/>
              </a:ext>
            </a:extLst>
          </p:cNvPr>
          <p:cNvSpPr txBox="1"/>
          <p:nvPr/>
        </p:nvSpPr>
        <p:spPr>
          <a:xfrm>
            <a:off x="1491097" y="4017274"/>
            <a:ext cx="1599526" cy="584775"/>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valinvestment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1B3924B1-6D93-5AF9-68DF-307D783C4301}"/>
              </a:ext>
            </a:extLst>
          </p:cNvPr>
          <p:cNvSpPr txBox="1"/>
          <p:nvPr/>
        </p:nvSpPr>
        <p:spPr>
          <a:xfrm>
            <a:off x="1491097" y="3192818"/>
            <a:ext cx="1278041"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valacd</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059F857E-0C32-6C1E-C411-71299828D62F}"/>
              </a:ext>
            </a:extLst>
          </p:cNvPr>
          <p:cNvSpPr txBox="1"/>
          <p:nvPr/>
        </p:nvSpPr>
        <p:spPr>
          <a:xfrm>
            <a:off x="3797628" y="3184326"/>
            <a:ext cx="1260000"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valroi</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TextBox 50">
            <a:extLst>
              <a:ext uri="{FF2B5EF4-FFF2-40B4-BE49-F238E27FC236}">
                <a16:creationId xmlns:a16="http://schemas.microsoft.com/office/drawing/2014/main" id="{919B2869-F7B8-C766-B4DF-19CA5F6D8E9E}"/>
              </a:ext>
            </a:extLst>
          </p:cNvPr>
          <p:cNvSpPr txBox="1"/>
          <p:nvPr/>
        </p:nvSpPr>
        <p:spPr>
          <a:xfrm>
            <a:off x="3797628" y="2204508"/>
            <a:ext cx="1260000" cy="338554"/>
          </a:xfrm>
          <a:prstGeom prst="rect">
            <a:avLst/>
          </a:prstGeom>
          <a:noFill/>
        </p:spPr>
        <p:txBody>
          <a:bodyPr wrap="square">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valnpvv</a:t>
            </a:r>
            <a:r>
              <a:rPr lang="en-GB" sz="160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a:extLst>
              <a:ext uri="{FF2B5EF4-FFF2-40B4-BE49-F238E27FC236}">
                <a16:creationId xmlns:a16="http://schemas.microsoft.com/office/drawing/2014/main" id="{7464C18C-8143-AB54-955A-A0DE0ACF69AD}"/>
              </a:ext>
            </a:extLst>
          </p:cNvPr>
          <p:cNvSpPr txBox="1"/>
          <p:nvPr/>
        </p:nvSpPr>
        <p:spPr>
          <a:xfrm>
            <a:off x="650833" y="791325"/>
            <a:ext cx="24062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4" name="TextBox 23">
            <a:extLst>
              <a:ext uri="{FF2B5EF4-FFF2-40B4-BE49-F238E27FC236}">
                <a16:creationId xmlns:a16="http://schemas.microsoft.com/office/drawing/2014/main" id="{012C8D2C-9662-93C5-9673-63020C005BD9}"/>
              </a:ext>
            </a:extLst>
          </p:cNvPr>
          <p:cNvSpPr txBox="1"/>
          <p:nvPr/>
        </p:nvSpPr>
        <p:spPr>
          <a:xfrm>
            <a:off x="1491097" y="5063705"/>
            <a:ext cx="1599526"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valhours</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2" descr="Coins outline">
            <a:extLst>
              <a:ext uri="{FF2B5EF4-FFF2-40B4-BE49-F238E27FC236}">
                <a16:creationId xmlns:a16="http://schemas.microsoft.com/office/drawing/2014/main" id="{BF77A655-3945-E7CF-0B09-2ADCEDE06C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107" y="2016302"/>
            <a:ext cx="493118" cy="493118"/>
          </a:xfrm>
          <a:prstGeom prst="rect">
            <a:avLst/>
          </a:prstGeom>
        </p:spPr>
      </p:pic>
      <p:sp>
        <p:nvSpPr>
          <p:cNvPr id="5" name="TextBox 35">
            <a:extLst>
              <a:ext uri="{FF2B5EF4-FFF2-40B4-BE49-F238E27FC236}">
                <a16:creationId xmlns:a16="http://schemas.microsoft.com/office/drawing/2014/main" id="{4850F750-8AF5-047D-7215-8CBA0136499D}"/>
              </a:ext>
            </a:extLst>
          </p:cNvPr>
          <p:cNvSpPr txBox="1"/>
          <p:nvPr/>
        </p:nvSpPr>
        <p:spPr>
          <a:xfrm>
            <a:off x="385167" y="3361760"/>
            <a:ext cx="1086998"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Annual cost of delay</a:t>
            </a:r>
          </a:p>
        </p:txBody>
      </p:sp>
      <p:sp>
        <p:nvSpPr>
          <p:cNvPr id="25" name="TextBox 36">
            <a:extLst>
              <a:ext uri="{FF2B5EF4-FFF2-40B4-BE49-F238E27FC236}">
                <a16:creationId xmlns:a16="http://schemas.microsoft.com/office/drawing/2014/main" id="{3A61F173-8814-5F33-33D0-4427D5617FE6}"/>
              </a:ext>
            </a:extLst>
          </p:cNvPr>
          <p:cNvSpPr txBox="1"/>
          <p:nvPr/>
        </p:nvSpPr>
        <p:spPr>
          <a:xfrm>
            <a:off x="529012" y="2462878"/>
            <a:ext cx="799309"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BENEFIT</a:t>
            </a:r>
          </a:p>
        </p:txBody>
      </p:sp>
      <p:pic>
        <p:nvPicPr>
          <p:cNvPr id="26" name="Graphic 37" descr="Downward trend graph outline">
            <a:extLst>
              <a:ext uri="{FF2B5EF4-FFF2-40B4-BE49-F238E27FC236}">
                <a16:creationId xmlns:a16="http://schemas.microsoft.com/office/drawing/2014/main" id="{A5A58F65-65E8-1B34-0ED8-A95CC257B7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368" y="2930773"/>
            <a:ext cx="394596" cy="394596"/>
          </a:xfrm>
          <a:prstGeom prst="rect">
            <a:avLst/>
          </a:prstGeom>
        </p:spPr>
      </p:pic>
      <p:sp>
        <p:nvSpPr>
          <p:cNvPr id="27" name="TextBox 38">
            <a:extLst>
              <a:ext uri="{FF2B5EF4-FFF2-40B4-BE49-F238E27FC236}">
                <a16:creationId xmlns:a16="http://schemas.microsoft.com/office/drawing/2014/main" id="{DA3C6438-DE5B-554E-CEED-255F056800CF}"/>
              </a:ext>
            </a:extLst>
          </p:cNvPr>
          <p:cNvSpPr txBox="1"/>
          <p:nvPr/>
        </p:nvSpPr>
        <p:spPr>
          <a:xfrm>
            <a:off x="385167" y="4381620"/>
            <a:ext cx="1086998"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28" name="TextBox 39">
            <a:extLst>
              <a:ext uri="{FF2B5EF4-FFF2-40B4-BE49-F238E27FC236}">
                <a16:creationId xmlns:a16="http://schemas.microsoft.com/office/drawing/2014/main" id="{FC58518A-B8BB-F527-D433-49DEE77EA9B2}"/>
              </a:ext>
            </a:extLst>
          </p:cNvPr>
          <p:cNvSpPr txBox="1"/>
          <p:nvPr/>
        </p:nvSpPr>
        <p:spPr>
          <a:xfrm>
            <a:off x="2962265" y="4316345"/>
            <a:ext cx="729079"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Payback</a:t>
            </a:r>
            <a:r>
              <a:rPr lang="en-GB" sz="700">
                <a:solidFill>
                  <a:srgbClr val="E23F13"/>
                </a:solidFill>
                <a:latin typeface="Open Sans" panose="020B0606030504020204" pitchFamily="34" charset="0"/>
                <a:ea typeface="Open Sans" panose="020B0606030504020204" pitchFamily="34" charset="0"/>
                <a:cs typeface="Open Sans" panose="020B0606030504020204" pitchFamily="34" charset="0"/>
              </a:rPr>
              <a:t> </a:t>
            </a: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Period</a:t>
            </a:r>
          </a:p>
        </p:txBody>
      </p:sp>
      <p:grpSp>
        <p:nvGrpSpPr>
          <p:cNvPr id="29" name="Group 24">
            <a:extLst>
              <a:ext uri="{FF2B5EF4-FFF2-40B4-BE49-F238E27FC236}">
                <a16:creationId xmlns:a16="http://schemas.microsoft.com/office/drawing/2014/main" id="{2A35F7B4-89CA-28D2-C761-27F195682596}"/>
              </a:ext>
            </a:extLst>
          </p:cNvPr>
          <p:cNvGrpSpPr/>
          <p:nvPr/>
        </p:nvGrpSpPr>
        <p:grpSpPr>
          <a:xfrm>
            <a:off x="3299656" y="4004190"/>
            <a:ext cx="144000" cy="144000"/>
            <a:chOff x="3274765" y="4031786"/>
            <a:chExt cx="106557" cy="106557"/>
          </a:xfrm>
        </p:grpSpPr>
        <p:pic>
          <p:nvPicPr>
            <p:cNvPr id="30" name="Graphic 34" descr="Dollar outline">
              <a:extLst>
                <a:ext uri="{FF2B5EF4-FFF2-40B4-BE49-F238E27FC236}">
                  <a16:creationId xmlns:a16="http://schemas.microsoft.com/office/drawing/2014/main" id="{0E6689E8-7209-C0F1-640C-D80457BE91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9681" y="4037294"/>
              <a:ext cx="99414" cy="99414"/>
            </a:xfrm>
            <a:prstGeom prst="rect">
              <a:avLst/>
            </a:prstGeom>
          </p:spPr>
        </p:pic>
        <p:sp>
          <p:nvSpPr>
            <p:cNvPr id="31" name="Oval 30">
              <a:extLst>
                <a:ext uri="{FF2B5EF4-FFF2-40B4-BE49-F238E27FC236}">
                  <a16:creationId xmlns:a16="http://schemas.microsoft.com/office/drawing/2014/main" id="{B2799852-8DB3-C170-3A44-73EEE983320B}"/>
                </a:ext>
              </a:extLst>
            </p:cNvPr>
            <p:cNvSpPr/>
            <p:nvPr/>
          </p:nvSpPr>
          <p:spPr>
            <a:xfrm>
              <a:off x="3274765" y="4031786"/>
              <a:ext cx="106557" cy="106557"/>
            </a:xfrm>
            <a:prstGeom prst="ellipse">
              <a:avLst/>
            </a:prstGeom>
            <a:noFill/>
            <a:ln w="12700">
              <a:solidFill>
                <a:srgbClr val="E23F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grpSp>
      <p:pic>
        <p:nvPicPr>
          <p:cNvPr id="32" name="Graphic 46" descr="Diamond with solid fill">
            <a:extLst>
              <a:ext uri="{FF2B5EF4-FFF2-40B4-BE49-F238E27FC236}">
                <a16:creationId xmlns:a16="http://schemas.microsoft.com/office/drawing/2014/main" id="{C87E5E7B-3E65-6A77-43D5-9385F8688EE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16481" y="2033136"/>
            <a:ext cx="420646" cy="521262"/>
          </a:xfrm>
          <a:prstGeom prst="rect">
            <a:avLst/>
          </a:prstGeom>
        </p:spPr>
      </p:pic>
      <p:sp>
        <p:nvSpPr>
          <p:cNvPr id="46" name="TextBox 47">
            <a:extLst>
              <a:ext uri="{FF2B5EF4-FFF2-40B4-BE49-F238E27FC236}">
                <a16:creationId xmlns:a16="http://schemas.microsoft.com/office/drawing/2014/main" id="{169D5DCA-2B84-FFBE-27A9-8219C35C3CA7}"/>
              </a:ext>
            </a:extLst>
          </p:cNvPr>
          <p:cNvSpPr txBox="1"/>
          <p:nvPr/>
        </p:nvSpPr>
        <p:spPr>
          <a:xfrm>
            <a:off x="2906368" y="2516728"/>
            <a:ext cx="840873"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NPV</a:t>
            </a:r>
          </a:p>
        </p:txBody>
      </p:sp>
      <p:sp>
        <p:nvSpPr>
          <p:cNvPr id="54" name="TextBox 49">
            <a:extLst>
              <a:ext uri="{FF2B5EF4-FFF2-40B4-BE49-F238E27FC236}">
                <a16:creationId xmlns:a16="http://schemas.microsoft.com/office/drawing/2014/main" id="{71EED8F1-EC39-8B8A-9542-2E46264AED21}"/>
              </a:ext>
            </a:extLst>
          </p:cNvPr>
          <p:cNvSpPr txBox="1"/>
          <p:nvPr/>
        </p:nvSpPr>
        <p:spPr>
          <a:xfrm>
            <a:off x="2986505" y="3171616"/>
            <a:ext cx="680598" cy="369332"/>
          </a:xfrm>
          <a:prstGeom prst="rect">
            <a:avLst/>
          </a:prstGeom>
          <a:noFill/>
        </p:spPr>
        <p:txBody>
          <a:bodyPr wrap="square" rtlCol="0">
            <a:spAutoFit/>
          </a:bodyPr>
          <a:lstStyle/>
          <a:p>
            <a:r>
              <a:rPr lang="en-GB" b="1">
                <a:solidFill>
                  <a:srgbClr val="E23F13"/>
                </a:solidFill>
                <a:latin typeface="Open Sans" panose="020B0606030504020204" pitchFamily="34" charset="0"/>
                <a:ea typeface="Open Sans" panose="020B0606030504020204" pitchFamily="34" charset="0"/>
                <a:cs typeface="Open Sans" panose="020B0606030504020204" pitchFamily="34" charset="0"/>
              </a:rPr>
              <a:t>ROI</a:t>
            </a:r>
          </a:p>
        </p:txBody>
      </p:sp>
      <p:pic>
        <p:nvPicPr>
          <p:cNvPr id="55" name="Graphic 51" descr="Bank with solid fill">
            <a:extLst>
              <a:ext uri="{FF2B5EF4-FFF2-40B4-BE49-F238E27FC236}">
                <a16:creationId xmlns:a16="http://schemas.microsoft.com/office/drawing/2014/main" id="{C9AD5526-9A2B-E55B-FA9F-12205A9A6F5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5332" y="3943217"/>
            <a:ext cx="486669" cy="486669"/>
          </a:xfrm>
          <a:prstGeom prst="rect">
            <a:avLst/>
          </a:prstGeom>
        </p:spPr>
      </p:pic>
      <p:pic>
        <p:nvPicPr>
          <p:cNvPr id="56" name="Graphic 5" descr="Clock with solid fill">
            <a:extLst>
              <a:ext uri="{FF2B5EF4-FFF2-40B4-BE49-F238E27FC236}">
                <a16:creationId xmlns:a16="http://schemas.microsoft.com/office/drawing/2014/main" id="{F793E217-CF18-2C0D-8236-59809DC1FD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7867" y="4872929"/>
            <a:ext cx="681598" cy="681598"/>
          </a:xfrm>
          <a:prstGeom prst="rect">
            <a:avLst/>
          </a:prstGeom>
        </p:spPr>
      </p:pic>
      <p:sp>
        <p:nvSpPr>
          <p:cNvPr id="57" name="TextBox 6">
            <a:extLst>
              <a:ext uri="{FF2B5EF4-FFF2-40B4-BE49-F238E27FC236}">
                <a16:creationId xmlns:a16="http://schemas.microsoft.com/office/drawing/2014/main" id="{8AE9A536-6EEB-7AFE-0670-BCE4C45D9480}"/>
              </a:ext>
            </a:extLst>
          </p:cNvPr>
          <p:cNvSpPr txBox="1"/>
          <p:nvPr/>
        </p:nvSpPr>
        <p:spPr>
          <a:xfrm>
            <a:off x="385167" y="5549278"/>
            <a:ext cx="1086998" cy="415498"/>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HOURS SAVED</a:t>
            </a:r>
          </a:p>
        </p:txBody>
      </p:sp>
      <p:pic>
        <p:nvPicPr>
          <p:cNvPr id="6" name="Graphic 33" descr="Open hand outline">
            <a:extLst>
              <a:ext uri="{FF2B5EF4-FFF2-40B4-BE49-F238E27FC236}">
                <a16:creationId xmlns:a16="http://schemas.microsoft.com/office/drawing/2014/main" id="{1D57DDF8-A777-4402-331C-06BF0275CE2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29506" y="4042808"/>
            <a:ext cx="394596" cy="394596"/>
          </a:xfrm>
          <a:prstGeom prst="rect">
            <a:avLst/>
          </a:prstGeom>
        </p:spPr>
      </p:pic>
    </p:spTree>
    <p:extLst>
      <p:ext uri="{BB962C8B-B14F-4D97-AF65-F5344CB8AC3E}">
        <p14:creationId xmlns:p14="http://schemas.microsoft.com/office/powerpoint/2010/main" val="236580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03557-C3DF-0A09-A6C3-B95DAC3B7127}"/>
              </a:ext>
            </a:extLst>
          </p:cNvPr>
          <p:cNvSpPr>
            <a:spLocks noGrp="1"/>
          </p:cNvSpPr>
          <p:nvPr>
            <p:ph type="sldNum" sz="quarter" idx="12"/>
          </p:nvPr>
        </p:nvSpPr>
        <p:spPr/>
        <p:txBody>
          <a:bodyPr/>
          <a:lstStyle/>
          <a:p>
            <a:fld id="{3531A8E9-B4CF-5643-AF96-CB4C768DAD63}" type="slidenum">
              <a:rPr lang="en-US" smtClean="0"/>
              <a:t>8</a:t>
            </a:fld>
            <a:endParaRPr lang="en-US"/>
          </a:p>
        </p:txBody>
      </p:sp>
      <p:sp>
        <p:nvSpPr>
          <p:cNvPr id="3" name="Title 2">
            <a:extLst>
              <a:ext uri="{FF2B5EF4-FFF2-40B4-BE49-F238E27FC236}">
                <a16:creationId xmlns:a16="http://schemas.microsoft.com/office/drawing/2014/main" id="{0D27C223-66B0-43E1-F7E0-38D12174F72F}"/>
              </a:ext>
            </a:extLst>
          </p:cNvPr>
          <p:cNvSpPr>
            <a:spLocks noGrp="1"/>
          </p:cNvSpPr>
          <p:nvPr>
            <p:ph type="title"/>
          </p:nvPr>
        </p:nvSpPr>
        <p:spPr>
          <a:xfrm>
            <a:off x="695326" y="428401"/>
            <a:ext cx="9292735" cy="401594"/>
          </a:xfrm>
        </p:spPr>
        <p:txBody>
          <a:bodyPr>
            <a:normAutofit/>
          </a:bodyPr>
          <a:lstStyle/>
          <a:p>
            <a:r>
              <a:rPr lang="tr-TR" dirty="0"/>
              <a:t>DEFINITION OF TERMS</a:t>
            </a:r>
            <a:endParaRPr lang="en-US" dirty="0"/>
          </a:p>
        </p:txBody>
      </p:sp>
      <p:sp>
        <p:nvSpPr>
          <p:cNvPr id="4" name="Text Placeholder 3">
            <a:extLst>
              <a:ext uri="{FF2B5EF4-FFF2-40B4-BE49-F238E27FC236}">
                <a16:creationId xmlns:a16="http://schemas.microsoft.com/office/drawing/2014/main" id="{77D034D3-826E-71EB-8E21-FFDB47E1C1EE}"/>
              </a:ext>
            </a:extLst>
          </p:cNvPr>
          <p:cNvSpPr>
            <a:spLocks noGrp="1"/>
          </p:cNvSpPr>
          <p:nvPr>
            <p:ph type="body" sz="quarter" idx="13"/>
          </p:nvPr>
        </p:nvSpPr>
        <p:spPr>
          <a:xfrm>
            <a:off x="6017270" y="1717608"/>
            <a:ext cx="4638088" cy="3361386"/>
          </a:xfrm>
        </p:spPr>
        <p:txBody>
          <a:bodyPr vert="horz" lIns="0" tIns="0" rIns="0" bIns="0" rtlCol="0" anchor="t">
            <a:noAutofit/>
          </a:bodyPr>
          <a:lstStyle/>
          <a:p>
            <a:pPr marL="341630" indent="-251460">
              <a:spcAft>
                <a:spcPts val="800"/>
              </a:spcAft>
            </a:pPr>
            <a:r>
              <a:rPr lang="en-GB" sz="900" b="1" dirty="0">
                <a:solidFill>
                  <a:srgbClr val="FF6600"/>
                </a:solidFill>
                <a:effectLst/>
                <a:latin typeface="Open Sans"/>
                <a:ea typeface="Open Sans"/>
                <a:cs typeface="Open Sans"/>
              </a:rPr>
              <a:t>Payback Period: </a:t>
            </a:r>
            <a:r>
              <a:rPr lang="en-GB" sz="900" dirty="0">
                <a:solidFill>
                  <a:schemeClr val="tx1">
                    <a:lumMod val="50000"/>
                    <a:lumOff val="50000"/>
                  </a:schemeClr>
                </a:solidFill>
                <a:effectLst/>
                <a:latin typeface="Open Sans"/>
                <a:ea typeface="Open Sans"/>
                <a:cs typeface="Open Sans"/>
              </a:rPr>
              <a:t>time at which benefits achieved outweigh amount invested. If you invest £12 and receive £1 per month, your payback period is 1 year, equal to the "break-even point”. This calculation does not consider the time value of money (see NPV)</a:t>
            </a:r>
          </a:p>
          <a:p>
            <a:pPr marL="341630" indent="-251460">
              <a:spcAft>
                <a:spcPts val="800"/>
              </a:spcAft>
            </a:pPr>
            <a:r>
              <a:rPr lang="en-GB" sz="900" b="1" dirty="0">
                <a:solidFill>
                  <a:srgbClr val="FF6600"/>
                </a:solidFill>
                <a:effectLst/>
                <a:latin typeface="Open Sans"/>
                <a:ea typeface="Open Sans"/>
                <a:cs typeface="Open Sans"/>
              </a:rPr>
              <a:t>Net Present Value (NPV): </a:t>
            </a:r>
            <a:r>
              <a:rPr lang="en-GB" sz="900" dirty="0">
                <a:solidFill>
                  <a:schemeClr val="tx1">
                    <a:lumMod val="50000"/>
                    <a:lumOff val="50000"/>
                  </a:schemeClr>
                </a:solidFill>
                <a:effectLst/>
                <a:latin typeface="Open Sans"/>
                <a:ea typeface="Open Sans"/>
                <a:cs typeface="Open Sans"/>
              </a:rPr>
              <a: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a:t>
            </a:r>
          </a:p>
          <a:p>
            <a:pPr marL="341630" indent="-251460">
              <a:spcAft>
                <a:spcPts val="800"/>
              </a:spcAft>
            </a:pPr>
            <a:r>
              <a:rPr lang="en-GB" sz="900" b="1" dirty="0">
                <a:solidFill>
                  <a:srgbClr val="FF6600"/>
                </a:solidFill>
                <a:effectLst/>
                <a:latin typeface="Open Sans"/>
                <a:ea typeface="Open Sans"/>
                <a:cs typeface="Open Sans"/>
              </a:rPr>
              <a:t>Return on Investment (ROI): </a:t>
            </a:r>
            <a:r>
              <a:rPr lang="en-GB" sz="900" dirty="0">
                <a:solidFill>
                  <a:schemeClr val="tx1">
                    <a:lumMod val="50000"/>
                    <a:lumOff val="50000"/>
                  </a:schemeClr>
                </a:solidFill>
                <a:effectLst/>
                <a:latin typeface="Open Sans"/>
                <a:ea typeface="Open Sans"/>
                <a:cs typeface="Open Sans"/>
              </a:rPr>
              <a:t>The ratio of benefits vs its total costs. If you invest £12 and get £24 back, the ROI is 24/12 = 200% (i.e. you receive double what you contributed)</a:t>
            </a:r>
          </a:p>
          <a:p>
            <a:pPr marL="341630" indent="-251460">
              <a:spcAft>
                <a:spcPts val="800"/>
              </a:spcAft>
            </a:pPr>
            <a:r>
              <a:rPr lang="en-GB" sz="900" b="1" dirty="0">
                <a:solidFill>
                  <a:srgbClr val="FF6600"/>
                </a:solidFill>
                <a:effectLst/>
                <a:latin typeface="Open Sans"/>
                <a:ea typeface="Open Sans"/>
                <a:cs typeface="Open Sans"/>
              </a:rPr>
              <a:t>Adoption rate: </a:t>
            </a:r>
            <a:r>
              <a:rPr lang="en-GB" sz="900" dirty="0">
                <a:solidFill>
                  <a:schemeClr val="tx1">
                    <a:lumMod val="50000"/>
                    <a:lumOff val="50000"/>
                  </a:schemeClr>
                </a:solidFill>
                <a:effectLst/>
                <a:latin typeface="Open Sans"/>
                <a:ea typeface="Open Sans"/>
                <a:cs typeface="Open Sans"/>
              </a:rPr>
              <a:t>We have integrated software adoption rate factors into our value return calculations. These reflect reductions in value returns from factors such as staggered releases, ramp up times and more. </a:t>
            </a:r>
          </a:p>
        </p:txBody>
      </p:sp>
      <p:sp>
        <p:nvSpPr>
          <p:cNvPr id="6" name="Text Placeholder 3">
            <a:extLst>
              <a:ext uri="{FF2B5EF4-FFF2-40B4-BE49-F238E27FC236}">
                <a16:creationId xmlns:a16="http://schemas.microsoft.com/office/drawing/2014/main" id="{6B2551A1-F783-7ECB-94CE-4492E0A51074}"/>
              </a:ext>
            </a:extLst>
          </p:cNvPr>
          <p:cNvSpPr txBox="1">
            <a:spLocks/>
          </p:cNvSpPr>
          <p:nvPr/>
        </p:nvSpPr>
        <p:spPr>
          <a:xfrm>
            <a:off x="598832" y="1715549"/>
            <a:ext cx="4638088" cy="3898760"/>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r>
              <a:rPr lang="en-GB" sz="2800" b="1" dirty="0">
                <a:solidFill>
                  <a:srgbClr val="FF6600"/>
                </a:solidFill>
                <a:latin typeface="Open Sans"/>
                <a:ea typeface="Open Sans"/>
                <a:cs typeface="Open Sans"/>
              </a:rPr>
              <a:t>Some key phrases we have illustrated in this proposal are detailed for </a:t>
            </a:r>
            <a:br>
              <a:rPr lang="en-GB" sz="2800" b="1" dirty="0">
                <a:solidFill>
                  <a:srgbClr val="FF6600"/>
                </a:solidFill>
                <a:latin typeface="Open Sans"/>
                <a:ea typeface="Open Sans"/>
                <a:cs typeface="Open Sans"/>
              </a:rPr>
            </a:br>
            <a:r>
              <a:rPr lang="en-GB" sz="2800" b="1" dirty="0">
                <a:solidFill>
                  <a:srgbClr val="FF6600"/>
                </a:solidFill>
                <a:latin typeface="Open Sans"/>
                <a:ea typeface="Open Sans"/>
                <a:cs typeface="Open Sans"/>
              </a:rPr>
              <a:t>information</a:t>
            </a:r>
            <a:endParaRPr lang="en-GB" sz="2800" b="1" dirty="0">
              <a:solidFill>
                <a:srgbClr val="FF6600"/>
              </a:solidFill>
            </a:endParaRPr>
          </a:p>
        </p:txBody>
      </p:sp>
      <p:sp>
        <p:nvSpPr>
          <p:cNvPr id="7" name="TextBox 6">
            <a:extLst>
              <a:ext uri="{FF2B5EF4-FFF2-40B4-BE49-F238E27FC236}">
                <a16:creationId xmlns:a16="http://schemas.microsoft.com/office/drawing/2014/main" id="{3582BB3E-BDED-0937-862C-B206BD0877B8}"/>
              </a:ext>
            </a:extLst>
          </p:cNvPr>
          <p:cNvSpPr txBox="1"/>
          <p:nvPr/>
        </p:nvSpPr>
        <p:spPr>
          <a:xfrm>
            <a:off x="517354" y="4189491"/>
            <a:ext cx="4638088" cy="507831"/>
          </a:xfrm>
          <a:prstGeom prst="rect">
            <a:avLst/>
          </a:prstGeom>
          <a:noFill/>
        </p:spPr>
        <p:txBody>
          <a:bodyPr wrap="square">
            <a:spAutoFit/>
          </a:bodyPr>
          <a:lstStyle/>
          <a:p>
            <a:pPr marL="90170">
              <a:spcAft>
                <a:spcPts val="800"/>
              </a:spcAft>
            </a:pPr>
            <a:r>
              <a:rPr lang="en-GB" sz="900" b="1" dirty="0">
                <a:solidFill>
                  <a:srgbClr val="FF6600"/>
                </a:solidFill>
                <a:latin typeface="Open Sans"/>
                <a:ea typeface="Open Sans"/>
                <a:cs typeface="Open Sans"/>
              </a:rPr>
              <a:t>Disclaimer </a:t>
            </a:r>
            <a:r>
              <a:rPr lang="en-GB" sz="900" dirty="0">
                <a:latin typeface="Open Sans"/>
                <a:ea typeface="Open Sans"/>
                <a:cs typeface="Open Sans"/>
              </a:rPr>
              <a:t>We hope these estimations can assist in purchasing decisions and surface value prospects could see. Details listed are provided in good faith, as a guide only, on an "as is" basis.</a:t>
            </a:r>
            <a:endParaRPr lang="en-GB" sz="900" dirty="0"/>
          </a:p>
        </p:txBody>
      </p:sp>
    </p:spTree>
    <p:extLst>
      <p:ext uri="{BB962C8B-B14F-4D97-AF65-F5344CB8AC3E}">
        <p14:creationId xmlns:p14="http://schemas.microsoft.com/office/powerpoint/2010/main" val="407078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256D3-B27A-D9C6-DA8A-CF2A4073A004}"/>
              </a:ext>
            </a:extLst>
          </p:cNvPr>
          <p:cNvSpPr>
            <a:spLocks noGrp="1"/>
          </p:cNvSpPr>
          <p:nvPr>
            <p:ph type="sldNum" sz="quarter" idx="12"/>
          </p:nvPr>
        </p:nvSpPr>
        <p:spPr/>
        <p:txBody>
          <a:bodyPr/>
          <a:lstStyle/>
          <a:p>
            <a:fld id="{3531A8E9-B4CF-5643-AF96-CB4C768DAD63}" type="slidenum">
              <a:rPr lang="en-US" smtClean="0"/>
              <a:t>9</a:t>
            </a:fld>
            <a:endParaRPr lang="en-US"/>
          </a:p>
        </p:txBody>
      </p:sp>
      <p:sp>
        <p:nvSpPr>
          <p:cNvPr id="22" name="Title 1">
            <a:extLst>
              <a:ext uri="{FF2B5EF4-FFF2-40B4-BE49-F238E27FC236}">
                <a16:creationId xmlns:a16="http://schemas.microsoft.com/office/drawing/2014/main" id="{58357287-C1DF-758E-C692-66B6339E43F1}"/>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Tree>
    <p:extLst>
      <p:ext uri="{BB962C8B-B14F-4D97-AF65-F5344CB8AC3E}">
        <p14:creationId xmlns:p14="http://schemas.microsoft.com/office/powerpoint/2010/main" val="3049836168"/>
      </p:ext>
    </p:extLst>
  </p:cSld>
  <p:clrMapOvr>
    <a:masterClrMapping/>
  </p:clrMapOvr>
</p: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2.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3.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2481</TotalTime>
  <Words>1421</Words>
  <Application>Microsoft Office PowerPoint</Application>
  <PresentationFormat>Geniş ekran</PresentationFormat>
  <Paragraphs>231</Paragraphs>
  <Slides>9</Slides>
  <Notes>4</Notes>
  <HiddenSlides>0</HiddenSlides>
  <MMClips>0</MMClips>
  <ScaleCrop>false</ScaleCrop>
  <HeadingPairs>
    <vt:vector size="6" baseType="variant">
      <vt:variant>
        <vt:lpstr>Kullanılan Yazı Tipleri</vt:lpstr>
      </vt:variant>
      <vt:variant>
        <vt:i4>7</vt:i4>
      </vt:variant>
      <vt:variant>
        <vt:lpstr>Tema</vt:lpstr>
      </vt:variant>
      <vt:variant>
        <vt:i4>3</vt:i4>
      </vt:variant>
      <vt:variant>
        <vt:lpstr>Slayt Başlıkları</vt:lpstr>
      </vt:variant>
      <vt:variant>
        <vt:i4>9</vt:i4>
      </vt:variant>
    </vt:vector>
  </HeadingPairs>
  <TitlesOfParts>
    <vt:vector size="19" baseType="lpstr">
      <vt:lpstr>Arial</vt:lpstr>
      <vt:lpstr>Calibri</vt:lpstr>
      <vt:lpstr>Montserrat</vt:lpstr>
      <vt:lpstr>Montserrat Medium</vt:lpstr>
      <vt:lpstr>Montserrat SemiBold</vt:lpstr>
      <vt:lpstr>Open Sans</vt:lpstr>
      <vt:lpstr>Wingdings</vt:lpstr>
      <vt:lpstr>Advanced Theme</vt:lpstr>
      <vt:lpstr>1_Advanced Theme</vt:lpstr>
      <vt:lpstr>theme</vt:lpstr>
      <vt:lpstr>valclient Value Business Case</vt:lpstr>
      <vt:lpstr>DOING NOTHING IS NOT AN OPTION</vt:lpstr>
      <vt:lpstr>DOING NOTHING IS NOT AN OPTION</vt:lpstr>
      <vt:lpstr>TOTAL COST OF DELAY</vt:lpstr>
      <vt:lpstr>TOTAL COST OF DELAY : BREAKDOWN</vt:lpstr>
      <vt:lpstr>SUMMARY OF RETURNS</vt:lpstr>
      <vt:lpstr>OUR VALUE OFFERING </vt:lpstr>
      <vt:lpstr>DEFINITION OF TERMS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71</cp:revision>
  <dcterms:created xsi:type="dcterms:W3CDTF">2024-07-05T15:05:35Z</dcterms:created>
  <dcterms:modified xsi:type="dcterms:W3CDTF">2024-10-09T13:59:14Z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