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633631171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951,243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  <ns0:sp>
        <ns0:nvSpPr>
          <ns0:cNvPr id="7" name="Metin kutusu 6">
            <ns1:extLst>
              <ns1:ext uri="{FF2B5EF4-FFF2-40B4-BE49-F238E27FC236}">
                <ns2:creationId id="{430EFD69-CEE9-E9D9-71E0-1615D0723927}"/>
              </ns1:ext>
            </ns1:extLst>
          </ns0:cNvPr>
          <ns0:cNvSpPr txBox="1"/>
          <ns0:nvPr/>
        </ns0:nvSpPr>
        <ns0:spPr>
          <ns1:xfrm>
            <ns1:off x="6172590" y="1840342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A4A4B2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9.3</ns1:t>
            </ns1:r>
            <ns1:r>
              <ns1:rPr lang="tr-TR" sz="1400" b="1" i="0" dirty="0">
                <ns1:solidFill>
                  <ns1:srgbClr val="A4A4B2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latin typeface="Montserrat SemiBold" panose="00000700000000000000" pitchFamily="2" charset="0"/>
            </ns1:endParaRPr>
          </ns1:p>
        </ns0:txBody>
      </ns0:sp>
      <ns0:sp>
        <ns0:nvSpPr>
          <ns0:cNvPr id="10" name="Metin kutusu 9">
            <ns1:extLst>
              <ns1:ext uri="{FF2B5EF4-FFF2-40B4-BE49-F238E27FC236}">
                <ns2:creationId id="{46522F1D-EAED-03B8-D2A2-C4A737BA8E96}"/>
              </ns1:ext>
            </ns1:extLst>
          </ns0:cNvPr>
          <ns0:cNvSpPr txBox="1"/>
          <ns0:nvPr/>
        </ns0:nvSpPr>
        <ns0:spPr>
          <ns1:xfrm>
            <ns1:off x="6846728" y="1870822"/>
            <ns1:ext cx="1970701" cy="276999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IT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finance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systems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4" name="Düz Bağlayıcı 13">
            <ns1:extLst>
              <ns1:ext uri="{FF2B5EF4-FFF2-40B4-BE49-F238E27FC236}">
                <ns2:creationId id="{3B8F86E5-511F-1BC5-9156-20EA2EE75EB8}"/>
              </ns1:ext>
            </ns1:extLst>
          </ns0:cNvPr>
          <ns0:cNvCxnSpPr>
            <ns1:cxnSpLocks/>
          </ns0:cNvCxnSpPr>
          <ns0:nvPr/>
        </ns0:nvCxnSpPr>
        <ns0:spPr>
          <ns1:xfrm>
            <ns1:off x="6279502" y="2258004"/>
            <ns1:ext cx="2304661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80" name="Metin kutusu 79">
            <ns1:extLst>
              <ns1:ext uri="{FF2B5EF4-FFF2-40B4-BE49-F238E27FC236}">
                <ns2:creationId id="{68CDE79D-95BF-0EB6-60D9-AF04B6549CB3}"/>
              </ns1:ext>
            </ns1:extLst>
          </ns0:cNvPr>
          <ns0:cNvSpPr txBox="1"/>
          <ns0:nvPr/>
        </ns0:nvSpPr>
        <ns0:spPr>
          <ns1:xfrm>
            <ns1:off x="6172590" y="2561626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F15D2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2.7</ns1:t>
            </ns1:r>
            <ns1:r>
              <ns1:rPr lang="tr-TR" sz="1400" b="1" i="0" dirty="0">
                <ns1:solidFill>
                  <ns1:srgbClr val="F15D2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15D23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81" name="Metin kutusu 80">
            <ns1:extLst>
              <ns1:ext uri="{FF2B5EF4-FFF2-40B4-BE49-F238E27FC236}">
                <ns2:creationId id="{B02C7387-F34D-6E3D-47CB-850336305775}"/>
              </ns1:ext>
            </ns1:extLst>
          </ns0:cNvPr>
          <ns0:cNvSpPr txBox="1"/>
          <ns0:nvPr/>
        </ns0:nvSpPr>
        <ns0:spPr>
          <ns1:xfrm>
            <ns1:off x="6846728" y="2470186"/>
            <ns1:ext cx="1970701" cy="46166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Raising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Purchase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Orders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82" name="Düz Bağlayıcı 81">
            <ns1:extLst>
              <ns1:ext uri="{FF2B5EF4-FFF2-40B4-BE49-F238E27FC236}">
                <ns2:creationId id="{F867A425-2630-F877-4DD8-31BFC2A9B67F}"/>
              </ns1:ext>
            </ns1:extLst>
          </ns0:cNvPr>
          <ns0:cNvCxnSpPr>
            <ns1:cxnSpLocks/>
          </ns0:cNvCxnSpPr>
          <ns0:nvPr/>
        </ns0:nvCxnSpPr>
        <ns0:spPr>
          <ns1:xfrm>
            <ns1:off x="6279501" y="3009151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84" name="Metin kutusu 83">
            <ns1:extLst>
              <ns1:ext uri="{FF2B5EF4-FFF2-40B4-BE49-F238E27FC236}">
                <ns2:creationId id="{278DB918-1A97-DC06-4F94-A617F35652C6}"/>
              </ns1:ext>
            </ns1:extLst>
          </ns0:cNvPr>
          <ns0:cNvSpPr txBox="1"/>
          <ns0:nvPr/>
        </ns0:nvSpPr>
        <ns0:spPr>
          <ns1:xfrm>
            <ns1:off x="6172590" y="3420983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dirty="0">
                <ns1:solidFill>
                  <ns1:srgbClr val="F6911E"/>
                </ns1:solidFill>
                <ns1:highlight>
                  <ns1:srgbClr val="FFFFFF"/>
                </ns1:highlight>
                <ns1:latin typeface="Montserrat SemiBold" panose="00000700000000000000" pitchFamily="2" charset="0"/>
              </ns1:rPr>
              <ns1:t>9.7</ns1:t>
            </ns1:r>
            <ns1:r>
              <ns1:rPr lang="tr-TR" sz="1400" b="1" i="0" dirty="0">
                <ns1:solidFill>
                  <ns1:srgbClr val="F6911E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6911E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85" name="Metin kutusu 84">
            <ns1:extLst>
              <ns1:ext uri="{FF2B5EF4-FFF2-40B4-BE49-F238E27FC236}">
                <ns2:creationId id="{9DF16FC7-4A23-94C8-A50C-134D96320123}"/>
              </ns1:ext>
            </ns1:extLst>
          </ns0:cNvPr>
          <ns0:cNvSpPr txBox="1"/>
          <ns0:nvPr/>
        </ns0:nvSpPr>
        <ns0:spPr>
          <ns1:xfrm>
            <ns1:off x="6846728" y="3329543"/>
            <ns1:ext cx="1970701" cy="46166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Purchase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Order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approvals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86" name="Düz Bağlayıcı 85">
            <ns1:extLst>
              <ns1:ext uri="{FF2B5EF4-FFF2-40B4-BE49-F238E27FC236}">
                <ns2:creationId id="{5C05B148-EA34-BD35-D0F3-71C8B9F4F205}"/>
              </ns1:ext>
            </ns1:extLst>
          </ns0:cNvPr>
          <ns0:cNvCxnSpPr>
            <ns1:cxnSpLocks/>
          </ns0:cNvCxnSpPr>
          <ns0:nvPr/>
        </ns0:nvCxnSpPr>
        <ns0:spPr>
          <ns1:xfrm>
            <ns1:off x="6279502" y="3859174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88" name="Metin kutusu 87">
            <ns1:extLst>
              <ns1:ext uri="{FF2B5EF4-FFF2-40B4-BE49-F238E27FC236}">
                <ns2:creationId id="{653BBD85-B2E2-226C-949E-3DC7E109DC41}"/>
              </ns1:ext>
            </ns1:extLst>
          </ns0:cNvPr>
          <ns0:cNvSpPr txBox="1"/>
          <ns0:nvPr/>
        </ns0:nvSpPr>
        <ns0:spPr>
          <ns1:xfrm>
            <ns1:off x="6180613" y="4208796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dirty="0">
                <ns1:solidFill>
                  <ns1:srgbClr val="2D4FB2"/>
                </ns1:solidFill>
                <ns1:highlight>
                  <ns1:srgbClr val="FFFFFF"/>
                </ns1:highlight>
                <ns1:latin typeface="Montserrat SemiBold" panose="00000700000000000000" pitchFamily="2" charset="0"/>
              </ns1:rPr>
              <ns1:t>5.0</ns1:t>
            </ns1:r>
            <ns1:r>
              <ns1:rPr lang="tr-TR" sz="1400" b="1" i="0" dirty="0">
                <ns1:solidFill>
                  <ns1:srgbClr val="2D4FB2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2D4FB2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89" name="Metin kutusu 88">
            <ns1:extLst>
              <ns1:ext uri="{FF2B5EF4-FFF2-40B4-BE49-F238E27FC236}">
                <ns2:creationId id="{859A4E2B-C213-824B-34CE-8F02C1237BEC}"/>
              </ns1:ext>
            </ns1:extLst>
          </ns0:cNvPr>
          <ns0:cNvSpPr txBox="1"/>
          <ns0:nvPr/>
        </ns0:nvSpPr>
        <ns0:spPr>
          <ns1:xfrm>
            <ns1:off x="6854751" y="4056396"/>
            <ns1:ext cx="1970701" cy="6463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Debt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collection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administration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processes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90" name="Düz Bağlayıcı 89">
            <ns1:extLst>
              <ns1:ext uri="{FF2B5EF4-FFF2-40B4-BE49-F238E27FC236}">
                <ns2:creationId id="{736BD238-3225-F4E7-5477-79A5C3B32112}"/>
              </ns1:ext>
            </ns1:extLst>
          </ns0:cNvPr>
          <ns0:cNvCxnSpPr>
            <ns1:cxnSpLocks/>
          </ns0:cNvCxnSpPr>
          <ns0:nvPr/>
        </ns0:nvCxnSpPr>
        <ns0:spPr>
          <ns1:xfrm>
            <ns1:off x="6287525" y="4781965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92" name="Metin kutusu 91">
            <ns1:extLst>
              <ns1:ext uri="{FF2B5EF4-FFF2-40B4-BE49-F238E27FC236}">
                <ns2:creationId id="{558F4771-8C04-217B-32FF-6C357ED3235A}"/>
              </ns1:ext>
            </ns1:extLst>
          </ns0:cNvPr>
          <ns0:cNvSpPr txBox="1"/>
          <ns0:nvPr/>
        </ns0:nvSpPr>
        <ns0:spPr>
          <ns1:xfrm>
            <ns1:off x="6172590" y="5034483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dirty="0">
                <ns1:solidFill>
                  <ns1:srgbClr val="F37721"/>
                </ns1:solidFill>
                <ns1:highlight>
                  <ns1:srgbClr val="FFFFFF"/>
                </ns1:highlight>
                <ns1:latin typeface="Montserrat SemiBold" panose="00000700000000000000" pitchFamily="2" charset="0"/>
              </ns1:rPr>
              <ns1:t>4.5</ns1:t>
            </ns1:r>
            <ns1:r>
              <ns1:rPr lang="tr-TR" sz="1400" b="1" i="0" dirty="0">
                <ns1:solidFill>
                  <ns1:srgbClr val="F37721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37721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93" name="Metin kutusu 92">
            <ns1:extLst>
              <ns1:ext uri="{FF2B5EF4-FFF2-40B4-BE49-F238E27FC236}">
                <ns2:creationId id="{CE555165-C8F9-95E8-F188-CF8507B7FBD1}"/>
              </ns1:ext>
            </ns1:extLst>
          </ns0:cNvPr>
          <ns0:cNvSpPr txBox="1"/>
          <ns0:nvPr/>
        </ns0:nvSpPr>
        <ns0:spPr>
          <ns1:xfrm>
            <ns1:off x="6846728" y="4943043"/>
            <ns1:ext cx="1970701" cy="46166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/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Coding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invoice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processes</ns1:t>
            </ns1:r>
            <ns1:endParaRPr lang="tr-TR" sz="1200" b="0" i="0" cap="all" dirty="0">
              <ns1:solidFill>
                <ns1:srgbClr val="25252C"/>
              </ns1:solidFill>
              <ns1:effectLst/>
              <ns1:highlight>
                <ns1:srgbClr val="FFFFFF"/>
              </ns1:highlight>
              <ns1:latin typeface="+mj-lt"/>
            </ns1:endParaRPr>
          </ns1:p>
        </ns0:txBody>
      </ns0:sp>
      <ns0:cxnSp>
        <ns0:nvCxnSpPr>
          <ns0:cNvPr id="94" name="Düz Bağlayıcı 93">
            <ns1:extLst>
              <ns1:ext uri="{FF2B5EF4-FFF2-40B4-BE49-F238E27FC236}">
                <ns2:creationId id="{AD13DE8B-792D-A507-5270-94A87326C8B6}"/>
              </ns1:ext>
            </ns1:extLst>
          </ns0:cNvPr>
          <ns0:cNvCxnSpPr>
            <ns1:cxnSpLocks/>
          </ns0:cNvCxnSpPr>
          <ns0:nvPr/>
        </ns0:nvCxnSpPr>
        <ns0:spPr>
          <ns1:xfrm>
            <ns1:off x="6279502" y="5482006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96" name="Metin kutusu 95">
            <ns1:extLst>
              <ns1:ext uri="{FF2B5EF4-FFF2-40B4-BE49-F238E27FC236}">
                <ns2:creationId id="{E371E906-4791-D4FB-13CB-98044AC4EE8F}"/>
              </ns1:ext>
            </ns1:extLst>
          </ns0:cNvPr>
          <ns0:cNvSpPr txBox="1"/>
          <ns0:nvPr/>
        </ns0:nvSpPr>
        <ns0:spPr>
          <ns1:xfrm>
            <ns1:off x="8817429" y="1982582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61617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15.7</ns1:t>
            </ns1:r>
            <ns1:r>
              <ns1:rPr lang="tr-TR" sz="1400" b="1" i="0" dirty="0">
                <ns1:solidFill>
                  <ns1:srgbClr val="61617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616173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97" name="Metin kutusu 96">
            <ns1:extLst>
              <ns1:ext uri="{FF2B5EF4-FFF2-40B4-BE49-F238E27FC236}">
                <ns2:creationId id="{8BACD38B-61AC-8EA5-183D-C2E4348F4DFD}"/>
              </ns1:ext>
            </ns1:extLst>
          </ns0:cNvPr>
          <ns0:cNvSpPr txBox="1"/>
          <ns0:nvPr/>
        </ns0:nvSpPr>
        <ns0:spPr>
          <ns1:xfrm>
            <ns1:off x="9491567" y="1840342"/>
            <ns1:ext cx="1970701" cy="6463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Management of supplier and purchase invoices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98" name="Düz Bağlayıcı 97">
            <ns1:extLst>
              <ns1:ext uri="{FF2B5EF4-FFF2-40B4-BE49-F238E27FC236}">
                <ns2:creationId id="{19580D41-4D79-F44C-DAAE-CEC8B5FA1C6E}"/>
              </ns1:ext>
            </ns1:extLst>
          </ns0:cNvPr>
          <ns0:cNvCxnSpPr>
            <ns1:cxnSpLocks/>
          </ns0:cNvCxnSpPr>
          <ns0:nvPr/>
        </ns0:nvCxnSpPr>
        <ns0:spPr>
          <ns1:xfrm>
            <ns1:off x="8924341" y="2537929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00" name="Metin kutusu 99">
            <ns1:extLst>
              <ns1:ext uri="{FF2B5EF4-FFF2-40B4-BE49-F238E27FC236}">
                <ns2:creationId id="{FD7CAE49-F18D-367E-752C-761C39CE6C9E}"/>
              </ns1:ext>
            </ns1:extLst>
          </ns0:cNvPr>
          <ns0:cNvSpPr txBox="1"/>
          <ns0:nvPr/>
        </ns0:nvSpPr>
        <ns0:spPr>
          <ns1:xfrm>
            <ns1:off x="8817429" y="2893589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1078CF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2.1</ns1:t>
            </ns1:r>
            <ns1:r>
              <ns1:rPr lang="tr-TR" sz="1400" b="1" i="0" dirty="0">
                <ns1:solidFill>
                  <ns1:srgbClr val="1078CF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1078CF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01" name="Metin kutusu 100">
            <ns1:extLst>
              <ns1:ext uri="{FF2B5EF4-FFF2-40B4-BE49-F238E27FC236}">
                <ns2:creationId id="{4E8335D8-ABCA-7E95-E77E-A9A9B1E4C505}"/>
              </ns1:ext>
            </ns1:extLst>
          </ns0:cNvPr>
          <ns0:cNvSpPr txBox="1"/>
          <ns0:nvPr/>
        </ns0:nvSpPr>
        <ns0:spPr>
          <ns1:xfrm>
            <ns1:off x="9491567" y="2741189"/>
            <ns1:ext cx="1970701" cy="6463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Managing Maverick spend &amp; Spend leakage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02" name="Düz Bağlayıcı 101">
            <ns1:extLst>
              <ns1:ext uri="{FF2B5EF4-FFF2-40B4-BE49-F238E27FC236}">
                <ns2:creationId id="{87409FF8-8F43-CBCD-E45F-A1465170BB84}"/>
              </ns1:ext>
            </ns1:extLst>
          </ns0:cNvPr>
          <ns0:cNvCxnSpPr>
            <ns1:cxnSpLocks/>
          </ns0:cNvCxnSpPr>
          <ns0:nvPr/>
        </ns0:nvCxnSpPr>
        <ns0:spPr>
          <ns1:xfrm>
            <ns1:off x="8924341" y="3457428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04" name="Metin kutusu 103">
            <ns1:extLst>
              <ns1:ext uri="{FF2B5EF4-FFF2-40B4-BE49-F238E27FC236}">
                <ns2:creationId id="{E388BB5C-C9EF-9DC1-19B5-AD8823F87CA9}"/>
              </ns1:ext>
            </ns1:extLst>
          </ns0:cNvPr>
          <ns0:cNvSpPr txBox="1"/>
          <ns0:nvPr/>
        </ns0:nvSpPr>
        <ns0:spPr>
          <ns1:xfrm>
            <ns1:off x="8817429" y="3930606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FCB415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11.0</ns1:t>
            </ns1:r>
            <ns1:r>
              <ns1:rPr lang="tr-TR" sz="1400" b="1" i="0" dirty="0">
                <ns1:solidFill>
                  <ns1:srgbClr val="FCB415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CB415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05" name="Metin kutusu 104">
            <ns1:extLst>
              <ns1:ext uri="{FF2B5EF4-FFF2-40B4-BE49-F238E27FC236}">
                <ns2:creationId id="{A984B308-B2DC-7D51-BE88-33E4DB0B9ABD}"/>
              </ns1:ext>
            </ns1:extLst>
          </ns0:cNvPr>
          <ns0:cNvSpPr txBox="1"/>
          <ns0:nvPr/>
        </ns0:nvSpPr>
        <ns0:spPr>
          <ns1:xfrm>
            <ns1:off x="9491567" y="3656286"/>
            <ns1:ext cx="1970701" cy="83099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Finance query management and dashboard reporting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06" name="Düz Bağlayıcı 105">
            <ns1:extLst>
              <ns1:ext uri="{FF2B5EF4-FFF2-40B4-BE49-F238E27FC236}">
                <ns2:creationId id="{781FEE8A-8B62-E95E-11A3-56EF1D6C1FF9}"/>
              </ns1:ext>
            </ns1:extLst>
          </ns0:cNvPr>
          <ns0:cNvCxnSpPr>
            <ns1:cxnSpLocks/>
          </ns0:cNvCxnSpPr>
          <ns0:nvPr/>
        </ns0:nvCxnSpPr>
        <ns0:spPr>
          <ns1:xfrm>
            <ns1:off x="8924341" y="4549807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08" name="Metin kutusu 107">
            <ns1:extLst>
              <ns1:ext uri="{FF2B5EF4-FFF2-40B4-BE49-F238E27FC236}">
                <ns2:creationId id="{B82BF7D9-C6A6-18BC-7236-5DAFEE7CB7E6}"/>
              </ns1:ext>
            </ns1:extLst>
          </ns0:cNvPr>
          <ns0:cNvSpPr txBox="1"/>
          <ns0:nvPr/>
        </ns0:nvSpPr>
        <ns0:spPr>
          <ns1:xfrm>
            <ns1:off x="8817429" y="5002181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40404C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0.3</ns1:t>
            </ns1:r>
            <ns1:r>
              <ns1:rPr lang="tr-TR" sz="1400" b="1" i="0" dirty="0">
                <ns1:solidFill>
                  <ns1:srgbClr val="40404C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40404C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09" name="Metin kutusu 108">
            <ns1:extLst>
              <ns1:ext uri="{FF2B5EF4-FFF2-40B4-BE49-F238E27FC236}">
                <ns2:creationId id="{CAC382F4-FB39-6FC5-0D34-17B558A73657}"/>
              </ns1:ext>
            </ns1:extLst>
          </ns0:cNvPr>
          <ns0:cNvSpPr txBox="1"/>
          <ns0:nvPr/>
        </ns0:nvSpPr>
        <ns0:spPr>
          <ns1:xfrm>
            <ns1:off x="9491567" y="4788821"/>
            <ns1:ext cx="1970701" cy="83099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Customer Invoicing &amp; Finance Workflow Management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10" name="Düz Bağlayıcı 109">
            <ns1:extLst>
              <ns1:ext uri="{FF2B5EF4-FFF2-40B4-BE49-F238E27FC236}">
                <ns2:creationId id="{A4347154-C127-FFC1-08D3-FB0EF51C4824}"/>
              </ns1:ext>
            </ns1:extLst>
          </ns0:cNvPr>
          <ns0:cNvCxnSpPr>
            <ns1:cxnSpLocks/>
          </ns0:cNvCxnSpPr>
          <ns0:nvPr/>
        </ns0:nvCxnSpPr>
        <ns0:spPr>
          <ns1:xfrm>
            <ns1:off x="8924341" y="5629468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12" name="Metin kutusu 111">
            <ns1:extLst>
              <ns1:ext uri="{FF2B5EF4-FFF2-40B4-BE49-F238E27FC236}">
                <ns2:creationId id="{CC84724E-414F-4032-7E50-6A3377C93D5B}"/>
              </ns1:ext>
            </ns1:extLst>
          </ns0:cNvPr>
          <ns0:cNvSpPr txBox="1"/>
          <ns0:nvPr/>
        </ns0:nvSpPr>
        <ns0:spPr>
          <ns1:xfrm>
            <ns1:off x="8817429" y="5938326"/>
            <ns1:ext cx="991377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4C9ADB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39.8</ns1:t>
            </ns1:r>
            <ns1:r>
              <ns1:rPr lang="tr-TR" sz="1400" b="1" i="0" dirty="0">
                <ns1:solidFill>
                  <ns1:srgbClr val="4C9ADB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4C9ADB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13" name="Metin kutusu 112">
            <ns1:extLst>
              <ns1:ext uri="{FF2B5EF4-FFF2-40B4-BE49-F238E27FC236}">
                <ns2:creationId id="{8ECA3C71-B90C-5C79-92BE-D4A43231630C}"/>
              </ns1:ext>
            </ns1:extLst>
          </ns0:cNvPr>
          <ns0:cNvSpPr txBox="1"/>
          <ns0:nvPr/>
        </ns0:nvSpPr>
        <ns0:spPr>
          <ns1:xfrm>
            <ns1:off x="9491567" y="5816406"/>
            <ns1:ext cx="1970701" cy="46166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Online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expense</ns1:t>
            </ns1:r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 </ns1:t>
            </ns1:r>
            <ns1:r>
              <ns1:rPr lang="tr-TR" sz="1200" b="0" i="0" cap="all" dirty="0" err="1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management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14" name="Düz Bağlayıcı 113">
            <ns1:extLst>
              <ns1:ext uri="{FF2B5EF4-FFF2-40B4-BE49-F238E27FC236}">
                <ns2:creationId id="{18380BCB-3B68-498E-6E7C-C5B6B59EDEE3}"/>
              </ns1:ext>
            </ns1:extLst>
          </ns0:cNvPr>
          <ns0:cNvCxnSpPr>
            <ns1:cxnSpLocks/>
          </ns0:cNvCxnSpPr>
          <ns0:nvPr/>
        </ns0:nvCxnSpPr>
        <ns0:spPr>
          <ns1:xfrm>
            <ns1:off x="8924341" y="6405340"/>
            <ns1:ext cx="23040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426396"/>
            <ns1:chOff x="323184" y="683777"/>
            <ns1:chExt cx="3395944" cy="1510709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15D2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 25,589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Automate activity, streamline approval and management flow, and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capture 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rich data with our industry-leading, user-friendly contract lifecycle management software.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400737"/>
            <ns1:chOff x="356496" y="683777"/>
            <ns1:chExt cx="3362632" cy="1483535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 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821197"/>
            <ns1:chOff x="356496" y="683777"/>
            <ns1:chExt cx="3362632" cy="1928847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37721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 42,648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528809"/>
            <ns1:chOff x="356496" y="683777"/>
            <ns1:chExt cx="3362632" cy="161917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663369"/>
            <ns1:chOff x="356496" y="683777"/>
            <ns1:chExt cx="3362632" cy="1761691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1078CF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 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1026803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Spend analysis reports create powerful and accurate reporting on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organisational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spend. Our software can help you better manage your spend and ensure more of your spending is planned and on contract. Ensuring less spend leakage.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830692"/>
            <ns1:chOff x="356496" y="683777"/>
            <ns1:chExt cx="3362632" cy="1938903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2D4F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 47,287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427905"/>
            <ns1:chOff x="356496" y="651180"/>
            <ns1:chExt cx="3362632" cy="1512307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 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429955"/>
            <ns1:chOff x="356496" y="683777"/>
            <ns1:chExt cx="3362632" cy="1514480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 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A4A4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Streamline procurement processes for efficiency and cost savings. Implement best practices and automated solutions to reduce manual efforts and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359606"/>
            <ns1:ext cx="10439420" cy="506999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14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</ns1:t>
            </ns1:r>
            <ns1:endParaRPr lang="en-GB" sz="1400" b="1" dirty="0">
              <ns1:solidFill>
                <ns1:schemeClr val="tx1">
                  <ns1:lumMod val="50000"/>
                  <ns1:lumOff val="50000"/>
                </ns1:schemeClr>
              </ns1:solidFill>
              <ns1:latin typeface="+mj-lt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2392</TotalTime>
  <Words>1032</Words>
  <Application>Microsoft Office PowerPoint</Application>
  <PresentationFormat>Geniş ekran</PresentationFormat>
  <Paragraphs>187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33</cp:revision>
  <dcterms:created xsi:type="dcterms:W3CDTF">2024-07-05T15:05:35Z</dcterms:created>
  <dcterms:modified xsi:type="dcterms:W3CDTF">2024-09-27T14:32:31Z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