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631171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0EFD69-CEE9-E9D9-71E0-1615D0723927}"/>
              </a:ext>
            </a:extLst>
          </p:cNvPr>
          <p:cNvSpPr txBox="1"/>
          <p:nvPr/>
        </p:nvSpPr>
        <p:spPr>
          <a:xfrm>
            <a:off x="6172590" y="1840342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A4A4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per1x</a:t>
            </a:r>
            <a:r>
              <a:rPr lang="tr-TR" sz="1400" b="1" i="0" dirty="0">
                <a:solidFill>
                  <a:srgbClr val="A4A4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latin typeface="Montserrat SemiBold" panose="000007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6522F1D-EAED-03B8-D2A2-C4A737BA8E96}"/>
              </a:ext>
            </a:extLst>
          </p:cNvPr>
          <p:cNvSpPr txBox="1"/>
          <p:nvPr/>
        </p:nvSpPr>
        <p:spPr>
          <a:xfrm>
            <a:off x="6846728" y="1870822"/>
            <a:ext cx="1970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IT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finance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systems</a:t>
            </a:r>
            <a:endParaRPr lang="tr-TR" sz="1200" dirty="0">
              <a:latin typeface="+mj-lt"/>
            </a:endParaRP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3B8F86E5-511F-1BC5-9156-20EA2EE75EB8}"/>
              </a:ext>
            </a:extLst>
          </p:cNvPr>
          <p:cNvCxnSpPr>
            <a:cxnSpLocks/>
          </p:cNvCxnSpPr>
          <p:nvPr/>
        </p:nvCxnSpPr>
        <p:spPr>
          <a:xfrm>
            <a:off x="6279502" y="2258004"/>
            <a:ext cx="23046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68CDE79D-95BF-0EB6-60D9-AF04B6549CB3}"/>
              </a:ext>
            </a:extLst>
          </p:cNvPr>
          <p:cNvSpPr txBox="1"/>
          <p:nvPr/>
        </p:nvSpPr>
        <p:spPr>
          <a:xfrm>
            <a:off x="6172590" y="256162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F15D2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per2x</a:t>
            </a:r>
            <a:r>
              <a:rPr lang="tr-TR" sz="1400" b="1" i="0" dirty="0">
                <a:solidFill>
                  <a:srgbClr val="F15D2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15D2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B02C7387-F34D-6E3D-47CB-850336305775}"/>
              </a:ext>
            </a:extLst>
          </p:cNvPr>
          <p:cNvSpPr txBox="1"/>
          <p:nvPr/>
        </p:nvSpPr>
        <p:spPr>
          <a:xfrm>
            <a:off x="6846728" y="2470186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Raising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Purchase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Orders</a:t>
            </a:r>
            <a:endParaRPr lang="tr-TR" sz="1200" dirty="0">
              <a:latin typeface="+mj-lt"/>
            </a:endParaRPr>
          </a:p>
        </p:txBody>
      </p:sp>
      <p:cxnSp>
        <p:nvCxnSpPr>
          <p:cNvPr id="82" name="Düz Bağlayıcı 81">
            <a:extLst>
              <a:ext uri="{FF2B5EF4-FFF2-40B4-BE49-F238E27FC236}">
                <a16:creationId xmlns:a16="http://schemas.microsoft.com/office/drawing/2014/main" id="{F867A425-2630-F877-4DD8-31BFC2A9B67F}"/>
              </a:ext>
            </a:extLst>
          </p:cNvPr>
          <p:cNvCxnSpPr>
            <a:cxnSpLocks/>
          </p:cNvCxnSpPr>
          <p:nvPr/>
        </p:nvCxnSpPr>
        <p:spPr>
          <a:xfrm>
            <a:off x="6279501" y="3009151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278DB918-1A97-DC06-4F94-A617F35652C6}"/>
              </a:ext>
            </a:extLst>
          </p:cNvPr>
          <p:cNvSpPr txBox="1"/>
          <p:nvPr/>
        </p:nvSpPr>
        <p:spPr>
          <a:xfrm>
            <a:off x="6172590" y="3420983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F6911E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per3x</a:t>
            </a:r>
            <a:r>
              <a:rPr lang="tr-TR" sz="1400" b="1" i="0" dirty="0">
                <a:solidFill>
                  <a:srgbClr val="F6911E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6911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9DF16FC7-4A23-94C8-A50C-134D96320123}"/>
              </a:ext>
            </a:extLst>
          </p:cNvPr>
          <p:cNvSpPr txBox="1"/>
          <p:nvPr/>
        </p:nvSpPr>
        <p:spPr>
          <a:xfrm>
            <a:off x="6846728" y="3329543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Purchase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Order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approvals</a:t>
            </a:r>
            <a:endParaRPr lang="tr-TR" sz="1200" dirty="0">
              <a:latin typeface="+mj-lt"/>
            </a:endParaRPr>
          </a:p>
        </p:txBody>
      </p:sp>
      <p:cxnSp>
        <p:nvCxnSpPr>
          <p:cNvPr id="86" name="Düz Bağlayıcı 85">
            <a:extLst>
              <a:ext uri="{FF2B5EF4-FFF2-40B4-BE49-F238E27FC236}">
                <a16:creationId xmlns:a16="http://schemas.microsoft.com/office/drawing/2014/main" id="{5C05B148-EA34-BD35-D0F3-71C8B9F4F205}"/>
              </a:ext>
            </a:extLst>
          </p:cNvPr>
          <p:cNvCxnSpPr>
            <a:cxnSpLocks/>
          </p:cNvCxnSpPr>
          <p:nvPr/>
        </p:nvCxnSpPr>
        <p:spPr>
          <a:xfrm>
            <a:off x="6279502" y="3859174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53BBD85-B2E2-226C-949E-3DC7E109DC41}"/>
              </a:ext>
            </a:extLst>
          </p:cNvPr>
          <p:cNvSpPr txBox="1"/>
          <p:nvPr/>
        </p:nvSpPr>
        <p:spPr>
          <a:xfrm>
            <a:off x="6180613" y="420879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2D4FB2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per4x</a:t>
            </a:r>
            <a:r>
              <a:rPr lang="tr-TR" sz="1400" b="1" i="0" dirty="0">
                <a:solidFill>
                  <a:srgbClr val="2D4FB2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2D4FB2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859A4E2B-C213-824B-34CE-8F02C1237BEC}"/>
              </a:ext>
            </a:extLst>
          </p:cNvPr>
          <p:cNvSpPr txBox="1"/>
          <p:nvPr/>
        </p:nvSpPr>
        <p:spPr>
          <a:xfrm>
            <a:off x="6854751" y="4056396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Debt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collection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administration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processes</a:t>
            </a:r>
            <a:endParaRPr lang="tr-TR" sz="1200" dirty="0">
              <a:latin typeface="+mj-lt"/>
            </a:endParaRPr>
          </a:p>
        </p:txBody>
      </p:sp>
      <p:cxnSp>
        <p:nvCxnSpPr>
          <p:cNvPr id="90" name="Düz Bağlayıcı 89">
            <a:extLst>
              <a:ext uri="{FF2B5EF4-FFF2-40B4-BE49-F238E27FC236}">
                <a16:creationId xmlns:a16="http://schemas.microsoft.com/office/drawing/2014/main" id="{736BD238-3225-F4E7-5477-79A5C3B32112}"/>
              </a:ext>
            </a:extLst>
          </p:cNvPr>
          <p:cNvCxnSpPr>
            <a:cxnSpLocks/>
          </p:cNvCxnSpPr>
          <p:nvPr/>
        </p:nvCxnSpPr>
        <p:spPr>
          <a:xfrm>
            <a:off x="6287525" y="4781965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Metin kutusu 91">
            <a:extLst>
              <a:ext uri="{FF2B5EF4-FFF2-40B4-BE49-F238E27FC236}">
                <a16:creationId xmlns:a16="http://schemas.microsoft.com/office/drawing/2014/main" id="{558F4771-8C04-217B-32FF-6C357ED3235A}"/>
              </a:ext>
            </a:extLst>
          </p:cNvPr>
          <p:cNvSpPr txBox="1"/>
          <p:nvPr/>
        </p:nvSpPr>
        <p:spPr>
          <a:xfrm>
            <a:off x="6172590" y="5034483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dirty="0">
                <a:solidFill>
                  <a:srgbClr val="F37721"/>
                </a:solidFill>
                <a:highlight>
                  <a:srgbClr val="FFFFFF"/>
                </a:highlight>
                <a:latin typeface="Montserrat SemiBold" panose="00000700000000000000" pitchFamily="2" charset="0"/>
              </a:rPr>
              <a:t>per5x</a:t>
            </a:r>
            <a:r>
              <a:rPr lang="tr-TR" sz="1400" b="1" i="0" dirty="0">
                <a:solidFill>
                  <a:srgbClr val="F37721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3772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3" name="Metin kutusu 92">
            <a:extLst>
              <a:ext uri="{FF2B5EF4-FFF2-40B4-BE49-F238E27FC236}">
                <a16:creationId xmlns:a16="http://schemas.microsoft.com/office/drawing/2014/main" id="{CE555165-C8F9-95E8-F188-CF8507B7FBD1}"/>
              </a:ext>
            </a:extLst>
          </p:cNvPr>
          <p:cNvSpPr txBox="1"/>
          <p:nvPr/>
        </p:nvSpPr>
        <p:spPr>
          <a:xfrm>
            <a:off x="6846728" y="4943043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Coding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invoice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processes</a:t>
            </a:r>
            <a:endParaRPr lang="tr-TR" sz="1200" b="0" i="0" cap="all" dirty="0">
              <a:solidFill>
                <a:srgbClr val="25252C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cxnSp>
        <p:nvCxnSpPr>
          <p:cNvPr id="94" name="Düz Bağlayıcı 93">
            <a:extLst>
              <a:ext uri="{FF2B5EF4-FFF2-40B4-BE49-F238E27FC236}">
                <a16:creationId xmlns:a16="http://schemas.microsoft.com/office/drawing/2014/main" id="{AD13DE8B-792D-A507-5270-94A87326C8B6}"/>
              </a:ext>
            </a:extLst>
          </p:cNvPr>
          <p:cNvCxnSpPr>
            <a:cxnSpLocks/>
          </p:cNvCxnSpPr>
          <p:nvPr/>
        </p:nvCxnSpPr>
        <p:spPr>
          <a:xfrm>
            <a:off x="6279502" y="5482006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E371E906-4791-D4FB-13CB-98044AC4EE8F}"/>
              </a:ext>
            </a:extLst>
          </p:cNvPr>
          <p:cNvSpPr txBox="1"/>
          <p:nvPr/>
        </p:nvSpPr>
        <p:spPr>
          <a:xfrm>
            <a:off x="8817429" y="1982582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61617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per6x</a:t>
            </a:r>
            <a:r>
              <a:rPr lang="tr-TR" sz="1400" b="1" i="0" dirty="0">
                <a:solidFill>
                  <a:srgbClr val="616173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61617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97" name="Metin kutusu 96">
            <a:extLst>
              <a:ext uri="{FF2B5EF4-FFF2-40B4-BE49-F238E27FC236}">
                <a16:creationId xmlns:a16="http://schemas.microsoft.com/office/drawing/2014/main" id="{8BACD38B-61AC-8EA5-183D-C2E4348F4DFD}"/>
              </a:ext>
            </a:extLst>
          </p:cNvPr>
          <p:cNvSpPr txBox="1"/>
          <p:nvPr/>
        </p:nvSpPr>
        <p:spPr>
          <a:xfrm>
            <a:off x="9491567" y="1840342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Management of supplier and purchase invoices</a:t>
            </a:r>
            <a:endParaRPr lang="tr-TR" sz="1200" dirty="0">
              <a:latin typeface="+mj-lt"/>
            </a:endParaRPr>
          </a:p>
        </p:txBody>
      </p: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19580D41-4D79-F44C-DAAE-CEC8B5FA1C6E}"/>
              </a:ext>
            </a:extLst>
          </p:cNvPr>
          <p:cNvCxnSpPr>
            <a:cxnSpLocks/>
          </p:cNvCxnSpPr>
          <p:nvPr/>
        </p:nvCxnSpPr>
        <p:spPr>
          <a:xfrm>
            <a:off x="8924341" y="2537929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Metin kutusu 99">
            <a:extLst>
              <a:ext uri="{FF2B5EF4-FFF2-40B4-BE49-F238E27FC236}">
                <a16:creationId xmlns:a16="http://schemas.microsoft.com/office/drawing/2014/main" id="{FD7CAE49-F18D-367E-752C-761C39CE6C9E}"/>
              </a:ext>
            </a:extLst>
          </p:cNvPr>
          <p:cNvSpPr txBox="1"/>
          <p:nvPr/>
        </p:nvSpPr>
        <p:spPr>
          <a:xfrm>
            <a:off x="8817429" y="2893589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1078CF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per7x</a:t>
            </a:r>
            <a:r>
              <a:rPr lang="tr-TR" sz="1400" b="1" i="0" dirty="0">
                <a:solidFill>
                  <a:srgbClr val="1078CF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1078CF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1" name="Metin kutusu 100">
            <a:extLst>
              <a:ext uri="{FF2B5EF4-FFF2-40B4-BE49-F238E27FC236}">
                <a16:creationId xmlns:a16="http://schemas.microsoft.com/office/drawing/2014/main" id="{4E8335D8-ABCA-7E95-E77E-A9A9B1E4C505}"/>
              </a:ext>
            </a:extLst>
          </p:cNvPr>
          <p:cNvSpPr txBox="1"/>
          <p:nvPr/>
        </p:nvSpPr>
        <p:spPr>
          <a:xfrm>
            <a:off x="9491567" y="2741189"/>
            <a:ext cx="197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Managing Maverick spend &amp; Spend leakage</a:t>
            </a:r>
            <a:endParaRPr lang="tr-TR" sz="1200" dirty="0">
              <a:latin typeface="+mj-lt"/>
            </a:endParaRPr>
          </a:p>
        </p:txBody>
      </p:sp>
      <p:cxnSp>
        <p:nvCxnSpPr>
          <p:cNvPr id="102" name="Düz Bağlayıcı 101">
            <a:extLst>
              <a:ext uri="{FF2B5EF4-FFF2-40B4-BE49-F238E27FC236}">
                <a16:creationId xmlns:a16="http://schemas.microsoft.com/office/drawing/2014/main" id="{87409FF8-8F43-CBCD-E45F-A1465170BB84}"/>
              </a:ext>
            </a:extLst>
          </p:cNvPr>
          <p:cNvCxnSpPr>
            <a:cxnSpLocks/>
          </p:cNvCxnSpPr>
          <p:nvPr/>
        </p:nvCxnSpPr>
        <p:spPr>
          <a:xfrm>
            <a:off x="8924341" y="3457428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E388BB5C-C9EF-9DC1-19B5-AD8823F87CA9}"/>
              </a:ext>
            </a:extLst>
          </p:cNvPr>
          <p:cNvSpPr txBox="1"/>
          <p:nvPr/>
        </p:nvSpPr>
        <p:spPr>
          <a:xfrm>
            <a:off x="8817429" y="393060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FCB415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per8x</a:t>
            </a:r>
            <a:r>
              <a:rPr lang="tr-TR" sz="1400" b="1" i="0" dirty="0">
                <a:solidFill>
                  <a:srgbClr val="FCB415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FCB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5" name="Metin kutusu 104">
            <a:extLst>
              <a:ext uri="{FF2B5EF4-FFF2-40B4-BE49-F238E27FC236}">
                <a16:creationId xmlns:a16="http://schemas.microsoft.com/office/drawing/2014/main" id="{A984B308-B2DC-7D51-BE88-33E4DB0B9ABD}"/>
              </a:ext>
            </a:extLst>
          </p:cNvPr>
          <p:cNvSpPr txBox="1"/>
          <p:nvPr/>
        </p:nvSpPr>
        <p:spPr>
          <a:xfrm>
            <a:off x="9491567" y="3656286"/>
            <a:ext cx="1970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Finance query management and dashboard reporting</a:t>
            </a:r>
            <a:endParaRPr lang="tr-TR" sz="1200" dirty="0">
              <a:latin typeface="+mj-lt"/>
            </a:endParaRPr>
          </a:p>
        </p:txBody>
      </p:sp>
      <p:cxnSp>
        <p:nvCxnSpPr>
          <p:cNvPr id="106" name="Düz Bağlayıcı 105">
            <a:extLst>
              <a:ext uri="{FF2B5EF4-FFF2-40B4-BE49-F238E27FC236}">
                <a16:creationId xmlns:a16="http://schemas.microsoft.com/office/drawing/2014/main" id="{781FEE8A-8B62-E95E-11A3-56EF1D6C1FF9}"/>
              </a:ext>
            </a:extLst>
          </p:cNvPr>
          <p:cNvCxnSpPr>
            <a:cxnSpLocks/>
          </p:cNvCxnSpPr>
          <p:nvPr/>
        </p:nvCxnSpPr>
        <p:spPr>
          <a:xfrm>
            <a:off x="8924341" y="4549807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Metin kutusu 107">
            <a:extLst>
              <a:ext uri="{FF2B5EF4-FFF2-40B4-BE49-F238E27FC236}">
                <a16:creationId xmlns:a16="http://schemas.microsoft.com/office/drawing/2014/main" id="{B82BF7D9-C6A6-18BC-7236-5DAFEE7CB7E6}"/>
              </a:ext>
            </a:extLst>
          </p:cNvPr>
          <p:cNvSpPr txBox="1"/>
          <p:nvPr/>
        </p:nvSpPr>
        <p:spPr>
          <a:xfrm>
            <a:off x="8817429" y="5002181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40404C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per9x</a:t>
            </a:r>
            <a:r>
              <a:rPr lang="tr-TR" sz="1400" b="1" i="0" dirty="0">
                <a:solidFill>
                  <a:srgbClr val="40404C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40404C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09" name="Metin kutusu 108">
            <a:extLst>
              <a:ext uri="{FF2B5EF4-FFF2-40B4-BE49-F238E27FC236}">
                <a16:creationId xmlns:a16="http://schemas.microsoft.com/office/drawing/2014/main" id="{CAC382F4-FB39-6FC5-0D34-17B558A73657}"/>
              </a:ext>
            </a:extLst>
          </p:cNvPr>
          <p:cNvSpPr txBox="1"/>
          <p:nvPr/>
        </p:nvSpPr>
        <p:spPr>
          <a:xfrm>
            <a:off x="9491567" y="4788821"/>
            <a:ext cx="19707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Customer Invoicing &amp; Finance Workflow Management</a:t>
            </a:r>
            <a:endParaRPr lang="tr-TR" sz="1200" dirty="0">
              <a:latin typeface="+mj-lt"/>
            </a:endParaRPr>
          </a:p>
        </p:txBody>
      </p:sp>
      <p:cxnSp>
        <p:nvCxnSpPr>
          <p:cNvPr id="110" name="Düz Bağlayıcı 109">
            <a:extLst>
              <a:ext uri="{FF2B5EF4-FFF2-40B4-BE49-F238E27FC236}">
                <a16:creationId xmlns:a16="http://schemas.microsoft.com/office/drawing/2014/main" id="{A4347154-C127-FFC1-08D3-FB0EF51C4824}"/>
              </a:ext>
            </a:extLst>
          </p:cNvPr>
          <p:cNvCxnSpPr>
            <a:cxnSpLocks/>
          </p:cNvCxnSpPr>
          <p:nvPr/>
        </p:nvCxnSpPr>
        <p:spPr>
          <a:xfrm>
            <a:off x="8924341" y="5629468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Metin kutusu 111">
            <a:extLst>
              <a:ext uri="{FF2B5EF4-FFF2-40B4-BE49-F238E27FC236}">
                <a16:creationId xmlns:a16="http://schemas.microsoft.com/office/drawing/2014/main" id="{CC84724E-414F-4032-7E50-6A3377C93D5B}"/>
              </a:ext>
            </a:extLst>
          </p:cNvPr>
          <p:cNvSpPr txBox="1"/>
          <p:nvPr/>
        </p:nvSpPr>
        <p:spPr>
          <a:xfrm>
            <a:off x="8817429" y="5938326"/>
            <a:ext cx="991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1" i="0" dirty="0">
                <a:solidFill>
                  <a:srgbClr val="4C9ADB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per10x</a:t>
            </a:r>
            <a:r>
              <a:rPr lang="tr-TR" sz="1400" b="1" i="0" dirty="0">
                <a:solidFill>
                  <a:srgbClr val="4C9ADB"/>
                </a:solidFill>
                <a:effectLst/>
                <a:highlight>
                  <a:srgbClr val="FFFFFF"/>
                </a:highlight>
                <a:latin typeface="Montserrat SemiBold" panose="00000700000000000000" pitchFamily="2" charset="0"/>
              </a:rPr>
              <a:t>%</a:t>
            </a:r>
            <a:endParaRPr lang="tr-TR" sz="1400" dirty="0">
              <a:solidFill>
                <a:srgbClr val="4C9ADB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3" name="Metin kutusu 112">
            <a:extLst>
              <a:ext uri="{FF2B5EF4-FFF2-40B4-BE49-F238E27FC236}">
                <a16:creationId xmlns:a16="http://schemas.microsoft.com/office/drawing/2014/main" id="{8ECA3C71-B90C-5C79-92BE-D4A43231630C}"/>
              </a:ext>
            </a:extLst>
          </p:cNvPr>
          <p:cNvSpPr txBox="1"/>
          <p:nvPr/>
        </p:nvSpPr>
        <p:spPr>
          <a:xfrm>
            <a:off x="9491567" y="5816406"/>
            <a:ext cx="1970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Online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expense</a:t>
            </a:r>
            <a:r>
              <a: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tr-TR" sz="1200" b="0" i="0" cap="all" dirty="0" err="1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rPr>
              <a:t>management</a:t>
            </a:r>
            <a:endParaRPr lang="tr-TR" sz="1200" dirty="0">
              <a:latin typeface="+mj-lt"/>
            </a:endParaRPr>
          </a:p>
        </p:txBody>
      </p:sp>
      <p:cxnSp>
        <p:nvCxnSpPr>
          <p:cNvPr id="114" name="Düz Bağlayıcı 113">
            <a:extLst>
              <a:ext uri="{FF2B5EF4-FFF2-40B4-BE49-F238E27FC236}">
                <a16:creationId xmlns:a16="http://schemas.microsoft.com/office/drawing/2014/main" id="{18380BCB-3B68-498E-6E7C-C5B6B59EDEE3}"/>
              </a:ext>
            </a:extLst>
          </p:cNvPr>
          <p:cNvCxnSpPr>
            <a:cxnSpLocks/>
          </p:cNvCxnSpPr>
          <p:nvPr/>
        </p:nvCxnSpPr>
        <p:spPr>
          <a:xfrm>
            <a:off x="8924341" y="6405340"/>
            <a:ext cx="23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359606"/>
            <a:ext cx="10439420" cy="50699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valdonutpercentvalues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2392</TotalTime>
  <Words>1032</Words>
  <Application>Microsoft Office PowerPoint</Application>
  <PresentationFormat>Geniş ekran</PresentationFormat>
  <Paragraphs>187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33</cp:revision>
  <dcterms:created xsi:type="dcterms:W3CDTF">2024-07-05T15:05:35Z</dcterms:created>
  <dcterms:modified xsi:type="dcterms:W3CDTF">2024-09-27T14:32:31Z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