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2"/>
  </p:notesMasterIdLst>
  <p:handoutMasterIdLst>
    <p:handoutMasterId r:id="rId13"/>
  </p:handoutMasterIdLst>
  <p:sldIdLst>
    <p:sldId id="289" r:id="rId5"/>
    <p:sldId id="457" r:id="rId6"/>
    <p:sldId id="458" r:id="rId7"/>
    <p:sldId id="449" r:id="rId8"/>
    <p:sldId id="310" r:id="rId9"/>
    <p:sldId id="461"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3F13"/>
    <a:srgbClr val="FFFFFF"/>
    <a:srgbClr val="F0F0F5"/>
    <a:srgbClr val="FAFAFA"/>
    <a:srgbClr val="25252E"/>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a Dcruz" userId="fdeebe35-3a96-462e-adc5-475bea95f1c6" providerId="ADAL" clId="{CA3E05C6-C6CD-4794-B248-9AAA64DBED33}"/>
    <pc:docChg chg="delSld modSld">
      <pc:chgData name="Angela Dcruz" userId="fdeebe35-3a96-462e-adc5-475bea95f1c6" providerId="ADAL" clId="{CA3E05C6-C6CD-4794-B248-9AAA64DBED33}" dt="2024-09-17T15:58:53.246" v="21" actId="20577"/>
      <pc:docMkLst>
        <pc:docMk/>
      </pc:docMkLst>
      <pc:sldChg chg="modSp mod">
        <pc:chgData name="Angela Dcruz" userId="fdeebe35-3a96-462e-adc5-475bea95f1c6" providerId="ADAL" clId="{CA3E05C6-C6CD-4794-B248-9AAA64DBED33}" dt="2024-09-17T15:58:53.246" v="21" actId="20577"/>
        <pc:sldMkLst>
          <pc:docMk/>
          <pc:sldMk cId="3808875569" sldId="289"/>
        </pc:sldMkLst>
        <pc:spChg chg="mod">
          <ac:chgData name="Angela Dcruz" userId="fdeebe35-3a96-462e-adc5-475bea95f1c6" providerId="ADAL" clId="{CA3E05C6-C6CD-4794-B248-9AAA64DBED33}" dt="2024-09-17T15:58:53.246" v="21" actId="20577"/>
          <ac:spMkLst>
            <pc:docMk/>
            <pc:sldMk cId="3808875569" sldId="289"/>
            <ac:spMk id="5" creationId="{4BAC2211-2BF5-0F3E-134E-6D7CA1E5AA57}"/>
          </ac:spMkLst>
        </pc:spChg>
      </pc:sldChg>
      <pc:sldChg chg="del">
        <pc:chgData name="Angela Dcruz" userId="fdeebe35-3a96-462e-adc5-475bea95f1c6" providerId="ADAL" clId="{CA3E05C6-C6CD-4794-B248-9AAA64DBED33}" dt="2024-09-17T15:57:40.662" v="0" actId="2696"/>
        <pc:sldMkLst>
          <pc:docMk/>
          <pc:sldMk cId="4163913262" sldId="455"/>
        </pc:sldMkLst>
      </pc:sldChg>
      <pc:sldChg chg="modSp mod">
        <pc:chgData name="Angela Dcruz" userId="fdeebe35-3a96-462e-adc5-475bea95f1c6" providerId="ADAL" clId="{CA3E05C6-C6CD-4794-B248-9AAA64DBED33}" dt="2024-09-17T15:58:03.736" v="5" actId="207"/>
        <pc:sldMkLst>
          <pc:docMk/>
          <pc:sldMk cId="1503669744" sldId="457"/>
        </pc:sldMkLst>
        <pc:spChg chg="mod">
          <ac:chgData name="Angela Dcruz" userId="fdeebe35-3a96-462e-adc5-475bea95f1c6" providerId="ADAL" clId="{CA3E05C6-C6CD-4794-B248-9AAA64DBED33}" dt="2024-09-17T15:58:03.736" v="5" actId="207"/>
          <ac:spMkLst>
            <pc:docMk/>
            <pc:sldMk cId="1503669744" sldId="457"/>
            <ac:spMk id="11" creationId="{CF4D6202-C07E-1976-8619-E66844709A39}"/>
          </ac:spMkLst>
        </pc:spChg>
        <pc:spChg chg="mod">
          <ac:chgData name="Angela Dcruz" userId="fdeebe35-3a96-462e-adc5-475bea95f1c6" providerId="ADAL" clId="{CA3E05C6-C6CD-4794-B248-9AAA64DBED33}" dt="2024-09-17T15:57:52.018" v="1" actId="207"/>
          <ac:spMkLst>
            <pc:docMk/>
            <pc:sldMk cId="1503669744" sldId="457"/>
            <ac:spMk id="41" creationId="{579E8B31-C28B-B9F8-070D-943247388A6B}"/>
          </ac:spMkLst>
        </pc:spChg>
        <pc:spChg chg="mod">
          <ac:chgData name="Angela Dcruz" userId="fdeebe35-3a96-462e-adc5-475bea95f1c6" providerId="ADAL" clId="{CA3E05C6-C6CD-4794-B248-9AAA64DBED33}" dt="2024-09-17T15:57:54.368" v="2" actId="207"/>
          <ac:spMkLst>
            <pc:docMk/>
            <pc:sldMk cId="1503669744" sldId="457"/>
            <ac:spMk id="45" creationId="{14F02441-381E-E675-0973-5995D3C09337}"/>
          </ac:spMkLst>
        </pc:spChg>
        <pc:spChg chg="mod">
          <ac:chgData name="Angela Dcruz" userId="fdeebe35-3a96-462e-adc5-475bea95f1c6" providerId="ADAL" clId="{CA3E05C6-C6CD-4794-B248-9AAA64DBED33}" dt="2024-09-17T15:57:57.497" v="3" actId="207"/>
          <ac:spMkLst>
            <pc:docMk/>
            <pc:sldMk cId="1503669744" sldId="457"/>
            <ac:spMk id="49" creationId="{A97AE63F-0C53-AB7A-E6A8-5650E994B32B}"/>
          </ac:spMkLst>
        </pc:spChg>
        <pc:spChg chg="mod">
          <ac:chgData name="Angela Dcruz" userId="fdeebe35-3a96-462e-adc5-475bea95f1c6" providerId="ADAL" clId="{CA3E05C6-C6CD-4794-B248-9AAA64DBED33}" dt="2024-09-17T15:58:00.121" v="4" actId="207"/>
          <ac:spMkLst>
            <pc:docMk/>
            <pc:sldMk cId="1503669744" sldId="457"/>
            <ac:spMk id="53" creationId="{A01973A7-1FA4-0C98-249C-23CD8984ED1A}"/>
          </ac:spMkLst>
        </pc:spChg>
      </pc:sldChg>
      <pc:sldChg chg="modSp mod">
        <pc:chgData name="Angela Dcruz" userId="fdeebe35-3a96-462e-adc5-475bea95f1c6" providerId="ADAL" clId="{CA3E05C6-C6CD-4794-B248-9AAA64DBED33}" dt="2024-09-17T15:58:20.671" v="10" actId="207"/>
        <pc:sldMkLst>
          <pc:docMk/>
          <pc:sldMk cId="653904327" sldId="458"/>
        </pc:sldMkLst>
        <pc:spChg chg="mod">
          <ac:chgData name="Angela Dcruz" userId="fdeebe35-3a96-462e-adc5-475bea95f1c6" providerId="ADAL" clId="{CA3E05C6-C6CD-4794-B248-9AAA64DBED33}" dt="2024-09-17T15:58:20.671" v="10" actId="207"/>
          <ac:spMkLst>
            <pc:docMk/>
            <pc:sldMk cId="653904327" sldId="458"/>
            <ac:spMk id="11" creationId="{CF4D6202-C07E-1976-8619-E66844709A39}"/>
          </ac:spMkLst>
        </pc:spChg>
        <pc:spChg chg="mod">
          <ac:chgData name="Angela Dcruz" userId="fdeebe35-3a96-462e-adc5-475bea95f1c6" providerId="ADAL" clId="{CA3E05C6-C6CD-4794-B248-9AAA64DBED33}" dt="2024-09-17T15:58:06.818" v="6" actId="207"/>
          <ac:spMkLst>
            <pc:docMk/>
            <pc:sldMk cId="653904327" sldId="458"/>
            <ac:spMk id="41" creationId="{579E8B31-C28B-B9F8-070D-943247388A6B}"/>
          </ac:spMkLst>
        </pc:spChg>
        <pc:spChg chg="mod">
          <ac:chgData name="Angela Dcruz" userId="fdeebe35-3a96-462e-adc5-475bea95f1c6" providerId="ADAL" clId="{CA3E05C6-C6CD-4794-B248-9AAA64DBED33}" dt="2024-09-17T15:58:09.239" v="7" actId="207"/>
          <ac:spMkLst>
            <pc:docMk/>
            <pc:sldMk cId="653904327" sldId="458"/>
            <ac:spMk id="45" creationId="{14F02441-381E-E675-0973-5995D3C09337}"/>
          </ac:spMkLst>
        </pc:spChg>
        <pc:spChg chg="mod">
          <ac:chgData name="Angela Dcruz" userId="fdeebe35-3a96-462e-adc5-475bea95f1c6" providerId="ADAL" clId="{CA3E05C6-C6CD-4794-B248-9AAA64DBED33}" dt="2024-09-17T15:58:15.177" v="8" actId="207"/>
          <ac:spMkLst>
            <pc:docMk/>
            <pc:sldMk cId="653904327" sldId="458"/>
            <ac:spMk id="49" creationId="{A97AE63F-0C53-AB7A-E6A8-5650E994B32B}"/>
          </ac:spMkLst>
        </pc:spChg>
        <pc:spChg chg="mod">
          <ac:chgData name="Angela Dcruz" userId="fdeebe35-3a96-462e-adc5-475bea95f1c6" providerId="ADAL" clId="{CA3E05C6-C6CD-4794-B248-9AAA64DBED33}" dt="2024-09-17T15:58:18.264" v="9" actId="207"/>
          <ac:spMkLst>
            <pc:docMk/>
            <pc:sldMk cId="653904327" sldId="458"/>
            <ac:spMk id="53" creationId="{A01973A7-1FA4-0C98-249C-23CD8984ED1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advcomp-my.sharepoint.com/personal/angela_dcruz_oneadvanced_com/Documents/Angela's%20Stuff/Value%20Creation/Products/Clear%20Review/ROI%20Pack/FINALS/LIVE%20Clear%20Review%20Value%20Proposition%20Calculator%20v7.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advcomp.sharepoint.com/sites/Value-Creation/Shared%20Documents/Financials/Value%20Calculator_Financials%20LIVE%20v9.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42140890092332E-2"/>
          <c:y val="3.108893616642484E-2"/>
          <c:w val="0.92859981406902237"/>
          <c:h val="0.85615280534809812"/>
        </c:manualLayout>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3F9-4BC0-8CB9-9896CA7D3BE8}"/>
              </c:ext>
            </c:extLst>
          </c:dPt>
          <c:dPt>
            <c:idx val="1"/>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3F9-4BC0-8CB9-9896CA7D3BE8}"/>
              </c:ext>
            </c:extLst>
          </c:dPt>
          <c:dPt>
            <c:idx val="3"/>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3F9-4BC0-8CB9-9896CA7D3BE8}"/>
              </c:ext>
            </c:extLst>
          </c:dPt>
          <c:dPt>
            <c:idx val="4"/>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83F9-4BC0-8CB9-9896CA7D3BE8}"/>
              </c:ext>
            </c:extLst>
          </c:dPt>
          <c:dPt>
            <c:idx val="6"/>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3F9-4BC0-8CB9-9896CA7D3BE8}"/>
              </c:ext>
            </c:extLst>
          </c:dPt>
          <c:dPt>
            <c:idx val="7"/>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83F9-4BC0-8CB9-9896CA7D3BE8}"/>
              </c:ext>
            </c:extLst>
          </c:dPt>
          <c:dPt>
            <c:idx val="9"/>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83F9-4BC0-8CB9-9896CA7D3BE8}"/>
              </c:ext>
            </c:extLst>
          </c:dPt>
          <c:dPt>
            <c:idx val="10"/>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83F9-4BC0-8CB9-9896CA7D3BE8}"/>
              </c:ext>
            </c:extLst>
          </c:dPt>
          <c:dPt>
            <c:idx val="12"/>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83F9-4BC0-8CB9-9896CA7D3BE8}"/>
              </c:ext>
            </c:extLst>
          </c:dPt>
          <c:dPt>
            <c:idx val="13"/>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83F9-4BC0-8CB9-9896CA7D3BE8}"/>
              </c:ext>
            </c:extLst>
          </c:dPt>
          <c:cat>
            <c:multiLvlStrRef>
              <c:f>'Value Proposition Analysis'!$B$25:$F$38</c:f>
              <c:multiLvlStrCache>
                <c:ptCount val="14"/>
                <c:lvl>
                  <c:pt idx="0">
                    <c:v>£</c:v>
                  </c:pt>
                  <c:pt idx="1">
                    <c:v>£</c:v>
                  </c:pt>
                  <c:pt idx="3">
                    <c:v>£</c:v>
                  </c:pt>
                  <c:pt idx="4">
                    <c:v>£</c:v>
                  </c:pt>
                  <c:pt idx="6">
                    <c:v>£</c:v>
                  </c:pt>
                  <c:pt idx="7">
                    <c:v>£</c:v>
                  </c:pt>
                  <c:pt idx="9">
                    <c:v>£</c:v>
                  </c:pt>
                  <c:pt idx="10">
                    <c:v>£</c:v>
                  </c:pt>
                  <c:pt idx="12">
                    <c:v>£</c:v>
                  </c:pt>
                  <c:pt idx="13">
                    <c:v>£</c:v>
                  </c:pt>
                </c:lvl>
                <c:lvl>
                  <c:pt idx="0">
                    <c:v> 1 Year Investment </c:v>
                  </c:pt>
                  <c:pt idx="1">
                    <c:v> 1 Year Return </c:v>
                  </c:pt>
                  <c:pt idx="3">
                    <c:v> 2 Year Investment </c:v>
                  </c:pt>
                  <c:pt idx="4">
                    <c:v> 2 Year Return </c:v>
                  </c:pt>
                  <c:pt idx="6">
                    <c:v> 3 Year Investment </c:v>
                  </c:pt>
                  <c:pt idx="7">
                    <c:v> 3 Year Return </c:v>
                  </c:pt>
                  <c:pt idx="9">
                    <c:v> 4 Year Investment </c:v>
                  </c:pt>
                  <c:pt idx="10">
                    <c:v> 4 Year Return </c:v>
                  </c:pt>
                  <c:pt idx="12">
                    <c:v> 5 Year Investment </c:v>
                  </c:pt>
                  <c:pt idx="13">
                    <c:v> 5 Year Return </c:v>
                  </c:pt>
                </c:lvl>
              </c:multiLvlStrCache>
            </c:multiLvlStrRef>
          </c:cat>
          <c:val>
            <c:numRef>
              <c:f>'Value Proposition Analysis'!$G$25:$G$38</c:f>
              <c:numCache>
                <c:formatCode>_(* #,##0_);_(* \(#,##0\);_(* "-"??_);_(@_)</c:formatCode>
                <c:ptCount val="14"/>
                <c:pt idx="0">
                  <c:v>33000</c:v>
                </c:pt>
                <c:pt idx="1">
                  <c:v>66430.547826086971</c:v>
                </c:pt>
                <c:pt idx="3">
                  <c:v>29400</c:v>
                </c:pt>
                <c:pt idx="4">
                  <c:v>80665.665217391332</c:v>
                </c:pt>
                <c:pt idx="6">
                  <c:v>30870</c:v>
                </c:pt>
                <c:pt idx="7">
                  <c:v>94900.782608695677</c:v>
                </c:pt>
                <c:pt idx="9">
                  <c:v>32413.5</c:v>
                </c:pt>
                <c:pt idx="10">
                  <c:v>94900.782608695677</c:v>
                </c:pt>
                <c:pt idx="12">
                  <c:v>34034.175000000003</c:v>
                </c:pt>
                <c:pt idx="13">
                  <c:v>94900.782608695677</c:v>
                </c:pt>
              </c:numCache>
            </c:numRef>
          </c:val>
          <c:extLst>
            <c:ext xmlns:c16="http://schemas.microsoft.com/office/drawing/2014/chart" uri="{C3380CC4-5D6E-409C-BE32-E72D297353CC}">
              <c16:uniqueId val="{00000014-83F9-4BC0-8CB9-9896CA7D3BE8}"/>
            </c:ext>
          </c:extLst>
        </c:ser>
        <c:dLbls>
          <c:showLegendKey val="0"/>
          <c:showVal val="0"/>
          <c:showCatName val="0"/>
          <c:showSerName val="0"/>
          <c:showPercent val="0"/>
          <c:showBubbleSize val="0"/>
        </c:dLbls>
        <c:gapWidth val="100"/>
        <c:overlap val="-24"/>
        <c:axId val="945546352"/>
        <c:axId val="945550928"/>
      </c:barChart>
      <c:catAx>
        <c:axId val="945546352"/>
        <c:scaling>
          <c:orientation val="minMax"/>
        </c:scaling>
        <c:delete val="1"/>
        <c:axPos val="b"/>
        <c:numFmt formatCode="General" sourceLinked="1"/>
        <c:majorTickMark val="none"/>
        <c:minorTickMark val="none"/>
        <c:tickLblPos val="nextTo"/>
        <c:crossAx val="945550928"/>
        <c:crosses val="autoZero"/>
        <c:auto val="1"/>
        <c:lblAlgn val="ctr"/>
        <c:lblOffset val="100"/>
        <c:noMultiLvlLbl val="0"/>
      </c:catAx>
      <c:valAx>
        <c:axId val="945550928"/>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5546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9990430972973E-2"/>
          <c:y val="2.5380776597463277E-2"/>
          <c:w val="0.37694741719903291"/>
          <c:h val="0.61074150268630401"/>
        </c:manualLayout>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8E3-491B-8776-5A54CF761E6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8E3-491B-8776-5A54CF761E6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8E3-491B-8776-5A54CF761E6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8E3-491B-8776-5A54CF761E6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8E3-491B-8776-5A54CF761E6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8E3-491B-8776-5A54CF761E6C}"/>
              </c:ext>
            </c:extLst>
          </c:dPt>
          <c:dPt>
            <c:idx val="6"/>
            <c:bubble3D val="0"/>
            <c:spPr>
              <a:solidFill>
                <a:schemeClr val="tx2"/>
              </a:solidFill>
              <a:ln w="19050">
                <a:solidFill>
                  <a:schemeClr val="lt1"/>
                </a:solidFill>
              </a:ln>
              <a:effectLst/>
            </c:spPr>
            <c:extLst>
              <c:ext xmlns:c16="http://schemas.microsoft.com/office/drawing/2014/chart" uri="{C3380CC4-5D6E-409C-BE32-E72D297353CC}">
                <c16:uniqueId val="{0000000D-08E3-491B-8776-5A54CF761E6C}"/>
              </c:ext>
            </c:extLst>
          </c:dPt>
          <c:dPt>
            <c:idx val="7"/>
            <c:bubble3D val="0"/>
            <c:spPr>
              <a:solidFill>
                <a:schemeClr val="accent6">
                  <a:lumMod val="25000"/>
                  <a:lumOff val="75000"/>
                </a:schemeClr>
              </a:solidFill>
              <a:ln w="19050">
                <a:solidFill>
                  <a:schemeClr val="lt1"/>
                </a:solidFill>
              </a:ln>
              <a:effectLst/>
            </c:spPr>
            <c:extLst>
              <c:ext xmlns:c16="http://schemas.microsoft.com/office/drawing/2014/chart" uri="{C3380CC4-5D6E-409C-BE32-E72D297353CC}">
                <c16:uniqueId val="{0000000F-08E3-491B-8776-5A54CF761E6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08E3-491B-8776-5A54CF761E6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08E3-491B-8776-5A54CF761E6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'[Value Calculator_Financials LIVE v9.xlsm]Value Analysis'!$C$46:$C$54</c:f>
              <c:strCache>
                <c:ptCount val="9"/>
                <c:pt idx="0">
                  <c:v>Raising Purchase Orders</c:v>
                </c:pt>
                <c:pt idx="1">
                  <c:v>Purchase Order approvals</c:v>
                </c:pt>
                <c:pt idx="2">
                  <c:v>Coding invoice processes</c:v>
                </c:pt>
                <c:pt idx="3">
                  <c:v>Management of supplier and purchase invoices</c:v>
                </c:pt>
                <c:pt idx="4">
                  <c:v>Managing Spend leakage </c:v>
                </c:pt>
                <c:pt idx="5">
                  <c:v>Finance query management &amp; reporting</c:v>
                </c:pt>
                <c:pt idx="6">
                  <c:v>Debt collection administration processes</c:v>
                </c:pt>
                <c:pt idx="7">
                  <c:v>Customer Invoicing &amp; Finance Workflow</c:v>
                </c:pt>
                <c:pt idx="8">
                  <c:v>Online expense management</c:v>
                </c:pt>
              </c:strCache>
            </c:strRef>
          </c:cat>
          <c:val>
            <c:numRef>
              <c:f>'[Value Calculator_Financials LIVE v9.xlsm]Value Analysis'!$L$45:$L$54</c:f>
              <c:numCache>
                <c:formatCode>"£"#,##0</c:formatCode>
                <c:ptCount val="10"/>
                <c:pt idx="0">
                  <c:v>58750</c:v>
                </c:pt>
                <c:pt idx="1">
                  <c:v>1023555.5555555555</c:v>
                </c:pt>
                <c:pt idx="2">
                  <c:v>767666.66666666663</c:v>
                </c:pt>
                <c:pt idx="3">
                  <c:v>266550.92592592596</c:v>
                </c:pt>
                <c:pt idx="4">
                  <c:v>246293.05555555553</c:v>
                </c:pt>
                <c:pt idx="5">
                  <c:v>16156.25</c:v>
                </c:pt>
                <c:pt idx="6">
                  <c:v>226205.77777777778</c:v>
                </c:pt>
                <c:pt idx="7">
                  <c:v>189153.06666666668</c:v>
                </c:pt>
                <c:pt idx="8">
                  <c:v>13306.222222222221</c:v>
                </c:pt>
                <c:pt idx="9">
                  <c:v>388219.99999999988</c:v>
                </c:pt>
              </c:numCache>
            </c:numRef>
          </c:val>
          <c:extLst>
            <c:ext xmlns:c16="http://schemas.microsoft.com/office/drawing/2014/chart" uri="{C3380CC4-5D6E-409C-BE32-E72D297353CC}">
              <c16:uniqueId val="{00000014-08E3-491B-8776-5A54CF761E6C}"/>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b"/>
      <c:legendEntry>
        <c:idx val="9"/>
        <c:delete val="1"/>
      </c:legendEntry>
      <c:layout>
        <c:manualLayout>
          <c:xMode val="edge"/>
          <c:yMode val="edge"/>
          <c:x val="3.3447079008396365E-2"/>
          <c:y val="0.66949628686673623"/>
          <c:w val="0.42670891366741132"/>
          <c:h val="0.3212096740701250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53995B-D5C5-E9F3-74E1-867BB85FAC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58775A38-0062-6C38-0B8A-6561F09F2D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EE6207-6821-4DAB-B818-E4F4F6AB12F5}" type="datetimeFigureOut">
              <a:rPr lang="en-GB" smtClean="0"/>
              <a:t>17/09/2024</a:t>
            </a:fld>
            <a:endParaRPr lang="en-GB"/>
          </a:p>
        </p:txBody>
      </p:sp>
      <p:sp>
        <p:nvSpPr>
          <p:cNvPr id="4" name="Footer Placeholder 3">
            <a:extLst>
              <a:ext uri="{FF2B5EF4-FFF2-40B4-BE49-F238E27FC236}">
                <a16:creationId xmlns:a16="http://schemas.microsoft.com/office/drawing/2014/main" id="{1276C68E-BDFC-0BFF-7F14-6B953611F6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3CFAFE3-268E-270F-8A32-C160C96483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E5AB6-E7A7-49F2-B3EF-8EA64FA4A41F}" type="slidenum">
              <a:rPr lang="en-GB" smtClean="0"/>
              <a:t>‹#›</a:t>
            </a:fld>
            <a:endParaRPr lang="en-GB"/>
          </a:p>
        </p:txBody>
      </p:sp>
    </p:spTree>
    <p:extLst>
      <p:ext uri="{BB962C8B-B14F-4D97-AF65-F5344CB8AC3E}">
        <p14:creationId xmlns:p14="http://schemas.microsoft.com/office/powerpoint/2010/main" val="256575209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36EE0-4F6D-274D-8902-95CDFEF84C8C}" type="datetimeFigureOut">
              <a:rPr lang="en-US" smtClean="0"/>
              <a:t>9/17/2024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F5981-AC5E-AE4D-852B-DAB06874D7E5}" type="slidenum">
              <a:rPr lang="en-US" smtClean="0"/>
              <a:t>‹#›</a:t>
            </a:fld>
            <a:endParaRPr lang="en-US"/>
          </a:p>
        </p:txBody>
      </p:sp>
    </p:spTree>
    <p:extLst>
      <p:ext uri="{BB962C8B-B14F-4D97-AF65-F5344CB8AC3E}">
        <p14:creationId xmlns:p14="http://schemas.microsoft.com/office/powerpoint/2010/main" val="331649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2</a:t>
            </a:fld>
            <a:endParaRPr lang="en-US"/>
          </a:p>
        </p:txBody>
      </p:sp>
    </p:spTree>
    <p:extLst>
      <p:ext uri="{BB962C8B-B14F-4D97-AF65-F5344CB8AC3E}">
        <p14:creationId xmlns:p14="http://schemas.microsoft.com/office/powerpoint/2010/main" val="4004429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3</a:t>
            </a:fld>
            <a:endParaRPr lang="en-US"/>
          </a:p>
        </p:txBody>
      </p:sp>
    </p:spTree>
    <p:extLst>
      <p:ext uri="{BB962C8B-B14F-4D97-AF65-F5344CB8AC3E}">
        <p14:creationId xmlns:p14="http://schemas.microsoft.com/office/powerpoint/2010/main" val="31448941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17/09/2024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en-US"/>
              <a:t>Click icon to add picture</a:t>
            </a:r>
          </a:p>
        </p:txBody>
      </p:sp>
    </p:spTree>
    <p:extLst>
      <p:ext uri="{BB962C8B-B14F-4D97-AF65-F5344CB8AC3E}">
        <p14:creationId xmlns:p14="http://schemas.microsoft.com/office/powerpoint/2010/main" val="124975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2777791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100418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2334012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96160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5900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87316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82694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08629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430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11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17/09/2024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en-US"/>
              <a:t>Click icon to add picture</a:t>
            </a:r>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518702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570975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176414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530157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645974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260993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052EE144-5BB5-C5BE-3211-4ACE9671E42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629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en-US"/>
              <a:t>Click to edit Master title style</a:t>
            </a:r>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en-US"/>
              <a:t>Click icon to add picture</a:t>
            </a:r>
          </a:p>
        </p:txBody>
      </p:sp>
    </p:spTree>
    <p:extLst>
      <p:ext uri="{BB962C8B-B14F-4D97-AF65-F5344CB8AC3E}">
        <p14:creationId xmlns:p14="http://schemas.microsoft.com/office/powerpoint/2010/main" val="310376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007598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38017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0835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17/09/2024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685302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842145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859841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8136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4697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8659162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0626113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82584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487074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en-US"/>
              <a:t>Click icon to add table</a:t>
            </a:r>
            <a:endParaRPr lang="en-GB"/>
          </a:p>
        </p:txBody>
      </p:sp>
    </p:spTree>
    <p:extLst>
      <p:ext uri="{BB962C8B-B14F-4D97-AF65-F5344CB8AC3E}">
        <p14:creationId xmlns:p14="http://schemas.microsoft.com/office/powerpoint/2010/main" val="21008197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32526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17/09/2024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1122295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248444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9638660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37197524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26218172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userDrawn="1">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851875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6872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userDrawn="1"/>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3883372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9225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userDrawn="1"/>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34604557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en-GB"/>
              <a:t>Click to edit Master title style</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Tree>
    <p:extLst>
      <p:ext uri="{BB962C8B-B14F-4D97-AF65-F5344CB8AC3E}">
        <p14:creationId xmlns:p14="http://schemas.microsoft.com/office/powerpoint/2010/main" val="2683044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17/09/2024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2053638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94823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033626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17/09/2024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74646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17/09/2024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0467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50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17/09/2024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83546339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17/09/2024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112327858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84" r:id="rId4"/>
    <p:sldLayoutId id="2147483685" r:id="rId5"/>
    <p:sldLayoutId id="2147483651" r:id="rId6"/>
    <p:sldLayoutId id="2147483660" r:id="rId7"/>
    <p:sldLayoutId id="2147483661" r:id="rId8"/>
    <p:sldLayoutId id="2147483717" r:id="rId9"/>
    <p:sldLayoutId id="2147483718" r:id="rId10"/>
    <p:sldLayoutId id="2147483662" r:id="rId11"/>
    <p:sldLayoutId id="2147483663" r:id="rId12"/>
    <p:sldLayoutId id="2147483731" r:id="rId13"/>
    <p:sldLayoutId id="2147483733" r:id="rId14"/>
    <p:sldLayoutId id="2147483734" r:id="rId15"/>
    <p:sldLayoutId id="2147483735" r:id="rId16"/>
    <p:sldLayoutId id="2147483719" r:id="rId17"/>
    <p:sldLayoutId id="2147483673" r:id="rId18"/>
    <p:sldLayoutId id="2147483676" r:id="rId19"/>
    <p:sldLayoutId id="2147483674" r:id="rId20"/>
    <p:sldLayoutId id="2147483677" r:id="rId21"/>
    <p:sldLayoutId id="2147483741" r:id="rId22"/>
    <p:sldLayoutId id="2147483742" r:id="rId23"/>
    <p:sldLayoutId id="2147483666" r:id="rId24"/>
    <p:sldLayoutId id="2147483667" r:id="rId25"/>
    <p:sldLayoutId id="2147483668" r:id="rId26"/>
    <p:sldLayoutId id="2147483680" r:id="rId27"/>
    <p:sldLayoutId id="2147483675" r:id="rId28"/>
    <p:sldLayoutId id="2147483723" r:id="rId29"/>
    <p:sldLayoutId id="2147483722" r:id="rId30"/>
    <p:sldLayoutId id="2147483732" r:id="rId31"/>
    <p:sldLayoutId id="2147483737" r:id="rId32"/>
    <p:sldLayoutId id="2147483738" r:id="rId33"/>
    <p:sldLayoutId id="2147483739" r:id="rId34"/>
    <p:sldLayoutId id="2147483740" r:id="rId35"/>
    <p:sldLayoutId id="2147483682" r:id="rId36"/>
    <p:sldLayoutId id="2147483683" r:id="rId37"/>
    <p:sldLayoutId id="2147483725" r:id="rId38"/>
    <p:sldLayoutId id="2147483670" r:id="rId39"/>
    <p:sldLayoutId id="2147483671" r:id="rId40"/>
    <p:sldLayoutId id="2147483669" r:id="rId41"/>
    <p:sldLayoutId id="2147483664" r:id="rId42"/>
    <p:sldLayoutId id="2147483665" r:id="rId43"/>
    <p:sldLayoutId id="2147483681" r:id="rId44"/>
    <p:sldLayoutId id="2147483655" r:id="rId45"/>
    <p:sldLayoutId id="2147483672" r:id="rId46"/>
    <p:sldLayoutId id="2147483678" r:id="rId47"/>
    <p:sldLayoutId id="2147483679" r:id="rId48"/>
    <p:sldLayoutId id="2147483743" r:id="rId49"/>
    <p:sldLayoutId id="2147483744" r:id="rId50"/>
    <p:sldLayoutId id="214748374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17" orient="horz" pos="890" userDrawn="1">
          <p15:clr>
            <a:srgbClr val="F26B43"/>
          </p15:clr>
        </p15:guide>
        <p15:guide id="18" orient="horz" pos="3861" userDrawn="1">
          <p15:clr>
            <a:srgbClr val="F26B43"/>
          </p15:clr>
        </p15:guide>
        <p15:guide id="19" pos="438" userDrawn="1">
          <p15:clr>
            <a:srgbClr val="F26B43"/>
          </p15:clr>
        </p15:guide>
        <p15:guide id="20" pos="712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chart" Target="../charts/chart1.xml"/><Relationship Id="rId1" Type="http://schemas.openxmlformats.org/officeDocument/2006/relationships/slideLayout" Target="../slideLayouts/slideLayout50.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1328-38B7-3594-7FBB-BE55921788B1}"/>
              </a:ext>
            </a:extLst>
          </p:cNvPr>
          <p:cNvSpPr>
            <a:spLocks noGrp="1"/>
          </p:cNvSpPr>
          <p:nvPr>
            <p:ph type="ctrTitle"/>
          </p:nvPr>
        </p:nvSpPr>
        <p:spPr/>
        <p:txBody>
          <a:bodyPr/>
          <a:lstStyle/>
          <a:p>
            <a:r>
              <a:rPr lang="en-US" dirty="0">
                <a:latin typeface="Montserrat SemiBold"/>
              </a:rPr>
              <a:t>Client Name: </a:t>
            </a:r>
            <a:r>
              <a:rPr lang="en-US">
                <a:latin typeface="Montserrat SemiBold"/>
              </a:rPr>
              <a:t>Value Business Case</a:t>
            </a:r>
            <a:endParaRPr lang="en-US" dirty="0">
              <a:latin typeface="Montserrat SemiBold"/>
            </a:endParaRPr>
          </a:p>
        </p:txBody>
      </p:sp>
      <p:sp>
        <p:nvSpPr>
          <p:cNvPr id="3" name="Slide Number Placeholder 2">
            <a:extLst>
              <a:ext uri="{FF2B5EF4-FFF2-40B4-BE49-F238E27FC236}">
                <a16:creationId xmlns:a16="http://schemas.microsoft.com/office/drawing/2014/main" id="{D588DF38-F73F-09E2-6B8C-286C3751DC3F}"/>
              </a:ext>
            </a:extLst>
          </p:cNvPr>
          <p:cNvSpPr>
            <a:spLocks noGrp="1"/>
          </p:cNvSpPr>
          <p:nvPr>
            <p:ph type="sldNum" sz="quarter" idx="12"/>
          </p:nvPr>
        </p:nvSpPr>
        <p:spPr/>
        <p:txBody>
          <a:bodyPr/>
          <a:lstStyle/>
          <a:p>
            <a:fld id="{3531A8E9-B4CF-5643-AF96-CB4C768DAD63}" type="slidenum">
              <a:rPr lang="en-US" smtClean="0"/>
              <a:pPr/>
              <a:t>1</a:t>
            </a:fld>
            <a:endParaRPr lang="en-US"/>
          </a:p>
        </p:txBody>
      </p:sp>
      <p:sp>
        <p:nvSpPr>
          <p:cNvPr id="4" name="Subtitle 3">
            <a:extLst>
              <a:ext uri="{FF2B5EF4-FFF2-40B4-BE49-F238E27FC236}">
                <a16:creationId xmlns:a16="http://schemas.microsoft.com/office/drawing/2014/main" id="{04B16102-7F03-D98C-5599-59D403A4A6A5}"/>
              </a:ext>
            </a:extLst>
          </p:cNvPr>
          <p:cNvSpPr>
            <a:spLocks noGrp="1"/>
          </p:cNvSpPr>
          <p:nvPr>
            <p:ph type="subTitle" idx="1"/>
          </p:nvPr>
        </p:nvSpPr>
        <p:spPr/>
        <p:txBody>
          <a:bodyPr/>
          <a:lstStyle/>
          <a:p>
            <a:r>
              <a:rPr lang="en-US"/>
              <a:t>Financials</a:t>
            </a:r>
          </a:p>
        </p:txBody>
      </p:sp>
      <p:sp>
        <p:nvSpPr>
          <p:cNvPr id="5" name="Text Placeholder 4">
            <a:extLst>
              <a:ext uri="{FF2B5EF4-FFF2-40B4-BE49-F238E27FC236}">
                <a16:creationId xmlns:a16="http://schemas.microsoft.com/office/drawing/2014/main" id="{4BAC2211-2BF5-0F3E-134E-6D7CA1E5AA57}"/>
              </a:ext>
            </a:extLst>
          </p:cNvPr>
          <p:cNvSpPr>
            <a:spLocks noGrp="1"/>
          </p:cNvSpPr>
          <p:nvPr>
            <p:ph type="body" sz="quarter" idx="13"/>
          </p:nvPr>
        </p:nvSpPr>
        <p:spPr/>
        <p:txBody>
          <a:bodyPr/>
          <a:lstStyle/>
          <a:p>
            <a:r>
              <a:rPr lang="en-US" dirty="0"/>
              <a:t>Presented by OneAdvanced</a:t>
            </a:r>
          </a:p>
        </p:txBody>
      </p:sp>
      <p:pic>
        <p:nvPicPr>
          <p:cNvPr id="8" name="Picture Placeholder 7">
            <a:extLst>
              <a:ext uri="{FF2B5EF4-FFF2-40B4-BE49-F238E27FC236}">
                <a16:creationId xmlns:a16="http://schemas.microsoft.com/office/drawing/2014/main" id="{8ABF3CB5-1982-E5EA-D401-E797DAE7CB81}"/>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808875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643A6339-EE20-5ED6-6696-7763D8C68FB0}"/>
              </a:ext>
            </a:extLst>
          </p:cNvPr>
          <p:cNvSpPr/>
          <p:nvPr/>
        </p:nvSpPr>
        <p:spPr>
          <a:xfrm>
            <a:off x="6958639" y="5022863"/>
            <a:ext cx="195131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Rounded Corners 58">
            <a:extLst>
              <a:ext uri="{FF2B5EF4-FFF2-40B4-BE49-F238E27FC236}">
                <a16:creationId xmlns:a16="http://schemas.microsoft.com/office/drawing/2014/main" id="{483145D9-A5D5-4A29-9000-3FD97569E5F5}"/>
              </a:ext>
            </a:extLst>
          </p:cNvPr>
          <p:cNvSpPr/>
          <p:nvPr/>
        </p:nvSpPr>
        <p:spPr>
          <a:xfrm>
            <a:off x="4862001" y="4999173"/>
            <a:ext cx="1930036"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ff-page Connector 9">
            <a:extLst>
              <a:ext uri="{FF2B5EF4-FFF2-40B4-BE49-F238E27FC236}">
                <a16:creationId xmlns:a16="http://schemas.microsoft.com/office/drawing/2014/main" id="{A97AE63F-0C53-AB7A-E6A8-5650E994B32B}"/>
              </a:ext>
            </a:extLst>
          </p:cNvPr>
          <p:cNvSpPr/>
          <p:nvPr/>
        </p:nvSpPr>
        <p:spPr>
          <a:xfrm>
            <a:off x="4870182" y="1903894"/>
            <a:ext cx="1930036" cy="2548563"/>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accounts  payable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Poor workflow customisation</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Off-page Connector 9">
            <a:extLst>
              <a:ext uri="{FF2B5EF4-FFF2-40B4-BE49-F238E27FC236}">
                <a16:creationId xmlns:a16="http://schemas.microsoft.com/office/drawing/2014/main" id="{14F02441-381E-E675-0973-5995D3C09337}"/>
              </a:ext>
            </a:extLst>
          </p:cNvPr>
          <p:cNvSpPr/>
          <p:nvPr/>
        </p:nvSpPr>
        <p:spPr>
          <a:xfrm>
            <a:off x="2767445" y="1903894"/>
            <a:ext cx="1930036" cy="2544655"/>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structured workflows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Time consuming manual entry</a:t>
            </a:r>
          </a:p>
        </p:txBody>
      </p:sp>
      <p:sp>
        <p:nvSpPr>
          <p:cNvPr id="41" name="Off-page Connector 9">
            <a:extLst>
              <a:ext uri="{FF2B5EF4-FFF2-40B4-BE49-F238E27FC236}">
                <a16:creationId xmlns:a16="http://schemas.microsoft.com/office/drawing/2014/main" id="{579E8B31-C28B-B9F8-070D-943247388A6B}"/>
              </a:ext>
            </a:extLst>
          </p:cNvPr>
          <p:cNvSpPr/>
          <p:nvPr/>
        </p:nvSpPr>
        <p:spPr>
          <a:xfrm>
            <a:off x="654867" y="1903895"/>
            <a:ext cx="1876855" cy="2544656"/>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Slow systems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data management</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2</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lstStyle/>
          <a:p>
            <a:r>
              <a:rPr lang="en-GB"/>
              <a:t>DOING NOTHING IS NOT AN OPTION</a:t>
            </a:r>
          </a:p>
        </p:txBody>
      </p:sp>
      <p:sp>
        <p:nvSpPr>
          <p:cNvPr id="40" name="Freeform 4">
            <a:extLst>
              <a:ext uri="{FF2B5EF4-FFF2-40B4-BE49-F238E27FC236}">
                <a16:creationId xmlns:a16="http://schemas.microsoft.com/office/drawing/2014/main" id="{775A7557-207F-823B-8E7F-4AA7DB2E6D01}"/>
              </a:ext>
            </a:extLst>
          </p:cNvPr>
          <p:cNvSpPr/>
          <p:nvPr/>
        </p:nvSpPr>
        <p:spPr>
          <a:xfrm rot="10800000">
            <a:off x="648367" y="2163520"/>
            <a:ext cx="1931085" cy="2983678"/>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26469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26469 h 9144000"/>
              <a:gd name="connsiteX0" fmla="*/ 16778 w 4889468"/>
              <a:gd name="connsiteY0" fmla="*/ 8468213 h 8468215"/>
              <a:gd name="connsiteX1" fmla="*/ 4872690 w 4889468"/>
              <a:gd name="connsiteY1" fmla="*/ 8468213 h 8468215"/>
              <a:gd name="connsiteX2" fmla="*/ 4872690 w 4889468"/>
              <a:gd name="connsiteY2" fmla="*/ 8468215 h 8468215"/>
              <a:gd name="connsiteX3" fmla="*/ 16778 w 4889468"/>
              <a:gd name="connsiteY3" fmla="*/ 8468215 h 8468215"/>
              <a:gd name="connsiteX4" fmla="*/ 16778 w 4889468"/>
              <a:gd name="connsiteY4" fmla="*/ 8468213 h 8468215"/>
              <a:gd name="connsiteX5" fmla="*/ 0 w 4889468"/>
              <a:gd name="connsiteY5" fmla="*/ 50684 h 8468215"/>
              <a:gd name="connsiteX6" fmla="*/ 4889468 w 4889468"/>
              <a:gd name="connsiteY6" fmla="*/ 0 h 8468215"/>
              <a:gd name="connsiteX7" fmla="*/ 4872690 w 4889468"/>
              <a:gd name="connsiteY7" fmla="*/ 3540081 h 8468215"/>
              <a:gd name="connsiteX8" fmla="*/ 2444734 w 4889468"/>
              <a:gd name="connsiteY8" fmla="*/ 2308048 h 8468215"/>
              <a:gd name="connsiteX9" fmla="*/ 16778 w 4889468"/>
              <a:gd name="connsiteY9" fmla="*/ 3540081 h 8468215"/>
              <a:gd name="connsiteX10" fmla="*/ 0 w 4889468"/>
              <a:gd name="connsiteY10" fmla="*/ 50684 h 8468215"/>
              <a:gd name="connsiteX0" fmla="*/ 16778 w 4889468"/>
              <a:gd name="connsiteY0" fmla="*/ 8417529 h 8417531"/>
              <a:gd name="connsiteX1" fmla="*/ 4872690 w 4889468"/>
              <a:gd name="connsiteY1" fmla="*/ 8417529 h 8417531"/>
              <a:gd name="connsiteX2" fmla="*/ 4872690 w 4889468"/>
              <a:gd name="connsiteY2" fmla="*/ 8417531 h 8417531"/>
              <a:gd name="connsiteX3" fmla="*/ 16778 w 4889468"/>
              <a:gd name="connsiteY3" fmla="*/ 8417531 h 8417531"/>
              <a:gd name="connsiteX4" fmla="*/ 16778 w 4889468"/>
              <a:gd name="connsiteY4" fmla="*/ 8417529 h 8417531"/>
              <a:gd name="connsiteX5" fmla="*/ 0 w 4889468"/>
              <a:gd name="connsiteY5" fmla="*/ 0 h 8417531"/>
              <a:gd name="connsiteX6" fmla="*/ 4889468 w 4889468"/>
              <a:gd name="connsiteY6" fmla="*/ 0 h 8417531"/>
              <a:gd name="connsiteX7" fmla="*/ 4872690 w 4889468"/>
              <a:gd name="connsiteY7" fmla="*/ 3489397 h 8417531"/>
              <a:gd name="connsiteX8" fmla="*/ 2444734 w 4889468"/>
              <a:gd name="connsiteY8" fmla="*/ 2257364 h 8417531"/>
              <a:gd name="connsiteX9" fmla="*/ 16778 w 4889468"/>
              <a:gd name="connsiteY9" fmla="*/ 3489397 h 8417531"/>
              <a:gd name="connsiteX10" fmla="*/ 0 w 4889468"/>
              <a:gd name="connsiteY10" fmla="*/ 0 h 841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9468" h="8417531">
                <a:moveTo>
                  <a:pt x="16778" y="8417529"/>
                </a:moveTo>
                <a:lnTo>
                  <a:pt x="4872690" y="8417529"/>
                </a:lnTo>
                <a:lnTo>
                  <a:pt x="4872690" y="8417531"/>
                </a:lnTo>
                <a:lnTo>
                  <a:pt x="16778" y="8417531"/>
                </a:lnTo>
                <a:lnTo>
                  <a:pt x="16778" y="8417529"/>
                </a:lnTo>
                <a:close/>
                <a:moveTo>
                  <a:pt x="0" y="0"/>
                </a:moveTo>
                <a:lnTo>
                  <a:pt x="4889468" y="0"/>
                </a:lnTo>
                <a:cubicBezTo>
                  <a:pt x="4883875" y="1180027"/>
                  <a:pt x="4878283" y="2309370"/>
                  <a:pt x="4872690" y="3489397"/>
                </a:cubicBezTo>
                <a:lnTo>
                  <a:pt x="2444734" y="2257364"/>
                </a:lnTo>
                <a:lnTo>
                  <a:pt x="16778" y="3489397"/>
                </a:lnTo>
                <a:cubicBezTo>
                  <a:pt x="16778" y="2084108"/>
                  <a:pt x="0" y="1405289"/>
                  <a:pt x="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2" name="TextBox 41">
            <a:extLst>
              <a:ext uri="{FF2B5EF4-FFF2-40B4-BE49-F238E27FC236}">
                <a16:creationId xmlns:a16="http://schemas.microsoft.com/office/drawing/2014/main" id="{A01E455A-2DE5-AA6B-952A-5F99CA73916D}"/>
              </a:ext>
            </a:extLst>
          </p:cNvPr>
          <p:cNvSpPr txBox="1"/>
          <p:nvPr/>
        </p:nvSpPr>
        <p:spPr>
          <a:xfrm>
            <a:off x="651464" y="2082991"/>
            <a:ext cx="1873758"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IT finance systems </a:t>
            </a:r>
          </a:p>
        </p:txBody>
      </p:sp>
      <p:sp>
        <p:nvSpPr>
          <p:cNvPr id="43" name="Freeform 1015">
            <a:extLst>
              <a:ext uri="{FF2B5EF4-FFF2-40B4-BE49-F238E27FC236}">
                <a16:creationId xmlns:a16="http://schemas.microsoft.com/office/drawing/2014/main" id="{5222BCAB-8DAE-9ECC-55ED-CAF94FD73E96}"/>
              </a:ext>
            </a:extLst>
          </p:cNvPr>
          <p:cNvSpPr>
            <a:spLocks noChangeAspect="1"/>
          </p:cNvSpPr>
          <p:nvPr/>
        </p:nvSpPr>
        <p:spPr bwMode="auto">
          <a:xfrm>
            <a:off x="1378174"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44" name="Freeform 44">
            <a:extLst>
              <a:ext uri="{FF2B5EF4-FFF2-40B4-BE49-F238E27FC236}">
                <a16:creationId xmlns:a16="http://schemas.microsoft.com/office/drawing/2014/main" id="{9D6AF1DB-D2A2-3A99-8911-3637D8BF1298}"/>
              </a:ext>
            </a:extLst>
          </p:cNvPr>
          <p:cNvSpPr/>
          <p:nvPr/>
        </p:nvSpPr>
        <p:spPr>
          <a:xfrm rot="10800000">
            <a:off x="2743326" y="2050435"/>
            <a:ext cx="1951577" cy="3096761"/>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43364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43364 h 9144000"/>
              <a:gd name="connsiteX0" fmla="*/ 16778 w 4872690"/>
              <a:gd name="connsiteY0" fmla="*/ 8400634 h 8400636"/>
              <a:gd name="connsiteX1" fmla="*/ 4872690 w 4872690"/>
              <a:gd name="connsiteY1" fmla="*/ 8400634 h 8400636"/>
              <a:gd name="connsiteX2" fmla="*/ 4872690 w 4872690"/>
              <a:gd name="connsiteY2" fmla="*/ 8400636 h 8400636"/>
              <a:gd name="connsiteX3" fmla="*/ 16778 w 4872690"/>
              <a:gd name="connsiteY3" fmla="*/ 8400636 h 8400636"/>
              <a:gd name="connsiteX4" fmla="*/ 16778 w 4872690"/>
              <a:gd name="connsiteY4" fmla="*/ 8400634 h 8400636"/>
              <a:gd name="connsiteX5" fmla="*/ 0 w 4872690"/>
              <a:gd name="connsiteY5" fmla="*/ 0 h 8400636"/>
              <a:gd name="connsiteX6" fmla="*/ 4872690 w 4872690"/>
              <a:gd name="connsiteY6" fmla="*/ 33789 h 8400636"/>
              <a:gd name="connsiteX7" fmla="*/ 4872690 w 4872690"/>
              <a:gd name="connsiteY7" fmla="*/ 3472502 h 8400636"/>
              <a:gd name="connsiteX8" fmla="*/ 2444734 w 4872690"/>
              <a:gd name="connsiteY8" fmla="*/ 2240469 h 8400636"/>
              <a:gd name="connsiteX9" fmla="*/ 16778 w 4872690"/>
              <a:gd name="connsiteY9" fmla="*/ 3472502 h 8400636"/>
              <a:gd name="connsiteX10" fmla="*/ 0 w 4872690"/>
              <a:gd name="connsiteY10" fmla="*/ 0 h 8400636"/>
              <a:gd name="connsiteX0" fmla="*/ 16778 w 4906246"/>
              <a:gd name="connsiteY0" fmla="*/ 8400634 h 8400636"/>
              <a:gd name="connsiteX1" fmla="*/ 4872690 w 4906246"/>
              <a:gd name="connsiteY1" fmla="*/ 8400634 h 8400636"/>
              <a:gd name="connsiteX2" fmla="*/ 4872690 w 4906246"/>
              <a:gd name="connsiteY2" fmla="*/ 8400636 h 8400636"/>
              <a:gd name="connsiteX3" fmla="*/ 16778 w 4906246"/>
              <a:gd name="connsiteY3" fmla="*/ 8400636 h 8400636"/>
              <a:gd name="connsiteX4" fmla="*/ 16778 w 4906246"/>
              <a:gd name="connsiteY4" fmla="*/ 8400634 h 8400636"/>
              <a:gd name="connsiteX5" fmla="*/ 0 w 4906246"/>
              <a:gd name="connsiteY5" fmla="*/ 0 h 8400636"/>
              <a:gd name="connsiteX6" fmla="*/ 4906246 w 4906246"/>
              <a:gd name="connsiteY6" fmla="*/ 16895 h 8400636"/>
              <a:gd name="connsiteX7" fmla="*/ 4872690 w 4906246"/>
              <a:gd name="connsiteY7" fmla="*/ 3472502 h 8400636"/>
              <a:gd name="connsiteX8" fmla="*/ 2444734 w 4906246"/>
              <a:gd name="connsiteY8" fmla="*/ 2240469 h 8400636"/>
              <a:gd name="connsiteX9" fmla="*/ 16778 w 4906246"/>
              <a:gd name="connsiteY9" fmla="*/ 3472502 h 8400636"/>
              <a:gd name="connsiteX10" fmla="*/ 0 w 4906246"/>
              <a:gd name="connsiteY10" fmla="*/ 0 h 8400636"/>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06246"/>
              <a:gd name="connsiteY0" fmla="*/ 8451318 h 8451320"/>
              <a:gd name="connsiteX1" fmla="*/ 4872690 w 4906246"/>
              <a:gd name="connsiteY1" fmla="*/ 8451318 h 8451320"/>
              <a:gd name="connsiteX2" fmla="*/ 4872690 w 4906246"/>
              <a:gd name="connsiteY2" fmla="*/ 8451320 h 8451320"/>
              <a:gd name="connsiteX3" fmla="*/ 16778 w 4906246"/>
              <a:gd name="connsiteY3" fmla="*/ 8451320 h 8451320"/>
              <a:gd name="connsiteX4" fmla="*/ 16778 w 4906246"/>
              <a:gd name="connsiteY4" fmla="*/ 8451318 h 8451320"/>
              <a:gd name="connsiteX5" fmla="*/ 0 w 4906246"/>
              <a:gd name="connsiteY5" fmla="*/ 50684 h 8451320"/>
              <a:gd name="connsiteX6" fmla="*/ 4906246 w 4906246"/>
              <a:gd name="connsiteY6" fmla="*/ 0 h 8451320"/>
              <a:gd name="connsiteX7" fmla="*/ 4872690 w 4906246"/>
              <a:gd name="connsiteY7" fmla="*/ 3523186 h 8451320"/>
              <a:gd name="connsiteX8" fmla="*/ 2444734 w 4906246"/>
              <a:gd name="connsiteY8" fmla="*/ 2291153 h 8451320"/>
              <a:gd name="connsiteX9" fmla="*/ 16778 w 4906246"/>
              <a:gd name="connsiteY9" fmla="*/ 3523186 h 8451320"/>
              <a:gd name="connsiteX10" fmla="*/ 0 w 4906246"/>
              <a:gd name="connsiteY10" fmla="*/ 50684 h 8451320"/>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3024" h="8400636">
                <a:moveTo>
                  <a:pt x="16778" y="8400634"/>
                </a:moveTo>
                <a:lnTo>
                  <a:pt x="4872690" y="8400634"/>
                </a:lnTo>
                <a:lnTo>
                  <a:pt x="4872690" y="8400636"/>
                </a:lnTo>
                <a:lnTo>
                  <a:pt x="16778" y="8400636"/>
                </a:lnTo>
                <a:lnTo>
                  <a:pt x="16778" y="8400634"/>
                </a:lnTo>
                <a:close/>
                <a:moveTo>
                  <a:pt x="0" y="0"/>
                </a:moveTo>
                <a:lnTo>
                  <a:pt x="4923024" y="0"/>
                </a:lnTo>
                <a:lnTo>
                  <a:pt x="4872690" y="3472502"/>
                </a:lnTo>
                <a:lnTo>
                  <a:pt x="2444734" y="2240469"/>
                </a:lnTo>
                <a:lnTo>
                  <a:pt x="16778" y="3472502"/>
                </a:lnTo>
                <a:cubicBezTo>
                  <a:pt x="16778" y="2067213"/>
                  <a:pt x="0" y="1405289"/>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TextBox 45">
            <a:extLst>
              <a:ext uri="{FF2B5EF4-FFF2-40B4-BE49-F238E27FC236}">
                <a16:creationId xmlns:a16="http://schemas.microsoft.com/office/drawing/2014/main" id="{C093E2E9-4057-3AFE-50E4-C89A59C82461}"/>
              </a:ext>
            </a:extLst>
          </p:cNvPr>
          <p:cNvSpPr txBox="1"/>
          <p:nvPr/>
        </p:nvSpPr>
        <p:spPr>
          <a:xfrm>
            <a:off x="2800878" y="2094631"/>
            <a:ext cx="1869443" cy="584775"/>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Raising Purchase Order </a:t>
            </a:r>
          </a:p>
        </p:txBody>
      </p:sp>
      <p:sp>
        <p:nvSpPr>
          <p:cNvPr id="47" name="Freeform 1015">
            <a:extLst>
              <a:ext uri="{FF2B5EF4-FFF2-40B4-BE49-F238E27FC236}">
                <a16:creationId xmlns:a16="http://schemas.microsoft.com/office/drawing/2014/main" id="{16EC12E5-48F2-89E2-C305-C96DCB49C49B}"/>
              </a:ext>
            </a:extLst>
          </p:cNvPr>
          <p:cNvSpPr>
            <a:spLocks noChangeAspect="1"/>
          </p:cNvSpPr>
          <p:nvPr/>
        </p:nvSpPr>
        <p:spPr bwMode="auto">
          <a:xfrm>
            <a:off x="3479545"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48" name="Freeform 50">
            <a:extLst>
              <a:ext uri="{FF2B5EF4-FFF2-40B4-BE49-F238E27FC236}">
                <a16:creationId xmlns:a16="http://schemas.microsoft.com/office/drawing/2014/main" id="{13C7AA69-72E1-AD20-DD7E-436E6E31F470}"/>
              </a:ext>
            </a:extLst>
          </p:cNvPr>
          <p:cNvSpPr/>
          <p:nvPr/>
        </p:nvSpPr>
        <p:spPr>
          <a:xfrm rot="10800000">
            <a:off x="4853592" y="2139161"/>
            <a:ext cx="1944972"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0" name="TextBox 49">
            <a:extLst>
              <a:ext uri="{FF2B5EF4-FFF2-40B4-BE49-F238E27FC236}">
                <a16:creationId xmlns:a16="http://schemas.microsoft.com/office/drawing/2014/main" id="{7B34D05C-D2DC-8FEC-1A30-2541B1BBDE4B}"/>
              </a:ext>
            </a:extLst>
          </p:cNvPr>
          <p:cNvSpPr txBox="1"/>
          <p:nvPr/>
        </p:nvSpPr>
        <p:spPr>
          <a:xfrm>
            <a:off x="4876659" y="1629340"/>
            <a:ext cx="1914319" cy="1077218"/>
          </a:xfrm>
          <a:prstGeom prst="rect">
            <a:avLst/>
          </a:prstGeom>
          <a:noFill/>
        </p:spPr>
        <p:txBody>
          <a:bodyPr wrap="square" rtlCol="0" anchor="b" anchorCtr="0">
            <a:spAutoFit/>
          </a:bodyPr>
          <a:lstStyle/>
          <a:p>
            <a:pPr algn="ctr"/>
            <a:endParaRPr lang="en-US" sz="1600" b="1" dirty="0">
              <a:latin typeface="Montserrat SemiBold" panose="00000700000000000000" pitchFamily="2" charset="0"/>
              <a:ea typeface="League Spartan" charset="0"/>
              <a:cs typeface="Poppins" pitchFamily="2" charset="77"/>
            </a:endParaRPr>
          </a:p>
          <a:p>
            <a:pPr algn="ctr"/>
            <a:endParaRPr lang="en-US" sz="1600" b="1" dirty="0">
              <a:latin typeface="Montserrat SemiBold" panose="00000700000000000000" pitchFamily="2" charset="0"/>
              <a:ea typeface="League Spartan" charset="0"/>
              <a:cs typeface="Poppins" pitchFamily="2" charset="77"/>
            </a:endParaRPr>
          </a:p>
          <a:p>
            <a:pPr algn="ctr"/>
            <a:r>
              <a:rPr lang="en-US" sz="1600" b="1" dirty="0">
                <a:latin typeface="Montserrat SemiBold" panose="00000700000000000000" pitchFamily="2" charset="0"/>
                <a:ea typeface="League Spartan" charset="0"/>
                <a:cs typeface="Poppins" pitchFamily="2" charset="77"/>
              </a:rPr>
              <a:t>Purchase Order Approvals</a:t>
            </a:r>
          </a:p>
        </p:txBody>
      </p:sp>
      <p:sp>
        <p:nvSpPr>
          <p:cNvPr id="51" name="Freeform 1015">
            <a:extLst>
              <a:ext uri="{FF2B5EF4-FFF2-40B4-BE49-F238E27FC236}">
                <a16:creationId xmlns:a16="http://schemas.microsoft.com/office/drawing/2014/main" id="{063F48A3-FD39-6FB1-4A70-698D0FF8C694}"/>
              </a:ext>
            </a:extLst>
          </p:cNvPr>
          <p:cNvSpPr>
            <a:spLocks noChangeAspect="1"/>
          </p:cNvSpPr>
          <p:nvPr/>
        </p:nvSpPr>
        <p:spPr bwMode="auto">
          <a:xfrm>
            <a:off x="5567863" y="1556836"/>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3" name="Off-page Connector 9">
            <a:extLst>
              <a:ext uri="{FF2B5EF4-FFF2-40B4-BE49-F238E27FC236}">
                <a16:creationId xmlns:a16="http://schemas.microsoft.com/office/drawing/2014/main" id="{A01973A7-1FA4-0C98-249C-23CD8984ED1A}"/>
              </a:ext>
            </a:extLst>
          </p:cNvPr>
          <p:cNvSpPr/>
          <p:nvPr/>
        </p:nvSpPr>
        <p:spPr>
          <a:xfrm>
            <a:off x="6941887" y="1903894"/>
            <a:ext cx="1930036"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Time consuming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High risk of errors </a:t>
            </a:r>
          </a:p>
        </p:txBody>
      </p:sp>
      <p:sp>
        <p:nvSpPr>
          <p:cNvPr id="54" name="TextBox 53">
            <a:extLst>
              <a:ext uri="{FF2B5EF4-FFF2-40B4-BE49-F238E27FC236}">
                <a16:creationId xmlns:a16="http://schemas.microsoft.com/office/drawing/2014/main" id="{69CD4A24-0FC5-F6C8-0A71-820A70E43CB1}"/>
              </a:ext>
            </a:extLst>
          </p:cNvPr>
          <p:cNvSpPr txBox="1"/>
          <p:nvPr/>
        </p:nvSpPr>
        <p:spPr>
          <a:xfrm>
            <a:off x="6952096" y="2130171"/>
            <a:ext cx="1919827"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Coding invoice processes</a:t>
            </a:r>
          </a:p>
        </p:txBody>
      </p:sp>
      <p:sp>
        <p:nvSpPr>
          <p:cNvPr id="55" name="Freeform 1015">
            <a:extLst>
              <a:ext uri="{FF2B5EF4-FFF2-40B4-BE49-F238E27FC236}">
                <a16:creationId xmlns:a16="http://schemas.microsoft.com/office/drawing/2014/main" id="{49379704-A7E9-6EF1-10D5-4FD212A90D8B}"/>
              </a:ext>
            </a:extLst>
          </p:cNvPr>
          <p:cNvSpPr>
            <a:spLocks noChangeAspect="1"/>
          </p:cNvSpPr>
          <p:nvPr/>
        </p:nvSpPr>
        <p:spPr bwMode="auto">
          <a:xfrm>
            <a:off x="7658956" y="1582040"/>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6" name="Rectangle: Rounded Corners 55">
            <a:extLst>
              <a:ext uri="{FF2B5EF4-FFF2-40B4-BE49-F238E27FC236}">
                <a16:creationId xmlns:a16="http://schemas.microsoft.com/office/drawing/2014/main" id="{D39ED94A-B4FD-84A0-6CF0-1C23682FB399}"/>
              </a:ext>
            </a:extLst>
          </p:cNvPr>
          <p:cNvSpPr/>
          <p:nvPr/>
        </p:nvSpPr>
        <p:spPr>
          <a:xfrm>
            <a:off x="651464" y="4986527"/>
            <a:ext cx="1917779" cy="558618"/>
          </a:xfrm>
          <a:prstGeom prst="roundRect">
            <a:avLst/>
          </a:prstGeom>
          <a:solidFill>
            <a:schemeClr val="tx2">
              <a:alpha val="26000"/>
            </a:schemeClr>
          </a:solidFill>
          <a:ln>
            <a:solidFill>
              <a:srgbClr val="F15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Rounded Corners 56">
            <a:extLst>
              <a:ext uri="{FF2B5EF4-FFF2-40B4-BE49-F238E27FC236}">
                <a16:creationId xmlns:a16="http://schemas.microsoft.com/office/drawing/2014/main" id="{374261D7-47BE-80C9-627F-3124A46B03B6}"/>
              </a:ext>
            </a:extLst>
          </p:cNvPr>
          <p:cNvSpPr/>
          <p:nvPr/>
        </p:nvSpPr>
        <p:spPr>
          <a:xfrm>
            <a:off x="2743716" y="4999173"/>
            <a:ext cx="1953764" cy="545972"/>
          </a:xfrm>
          <a:prstGeom prst="roundRect">
            <a:avLst/>
          </a:prstGeom>
          <a:solidFill>
            <a:schemeClr val="accent1">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39DF4247-E50B-19D8-DDEA-15B91EFA84A9}"/>
              </a:ext>
            </a:extLst>
          </p:cNvPr>
          <p:cNvSpPr txBox="1"/>
          <p:nvPr/>
        </p:nvSpPr>
        <p:spPr>
          <a:xfrm>
            <a:off x="626295" y="4383297"/>
            <a:ext cx="1873758"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Outdated IT infrastructure costs could be costing you</a:t>
            </a:r>
          </a:p>
        </p:txBody>
      </p:sp>
      <p:sp>
        <p:nvSpPr>
          <p:cNvPr id="63" name="TextBox 62">
            <a:extLst>
              <a:ext uri="{FF2B5EF4-FFF2-40B4-BE49-F238E27FC236}">
                <a16:creationId xmlns:a16="http://schemas.microsoft.com/office/drawing/2014/main" id="{95C09C31-B441-840E-A767-4F86861E1F2E}"/>
              </a:ext>
            </a:extLst>
          </p:cNvPr>
          <p:cNvSpPr txBox="1"/>
          <p:nvPr/>
        </p:nvSpPr>
        <p:spPr>
          <a:xfrm>
            <a:off x="2763794" y="4372605"/>
            <a:ext cx="1869690"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accounts process could be costing you</a:t>
            </a:r>
          </a:p>
        </p:txBody>
      </p:sp>
      <p:sp>
        <p:nvSpPr>
          <p:cNvPr id="65" name="TextBox 64">
            <a:extLst>
              <a:ext uri="{FF2B5EF4-FFF2-40B4-BE49-F238E27FC236}">
                <a16:creationId xmlns:a16="http://schemas.microsoft.com/office/drawing/2014/main" id="{CCDBA8E2-2E49-D3DC-8F70-3EBC50517161}"/>
              </a:ext>
            </a:extLst>
          </p:cNvPr>
          <p:cNvSpPr txBox="1"/>
          <p:nvPr/>
        </p:nvSpPr>
        <p:spPr>
          <a:xfrm>
            <a:off x="4866179" y="4365181"/>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accounts processes could be costing you</a:t>
            </a:r>
          </a:p>
        </p:txBody>
      </p:sp>
      <p:sp>
        <p:nvSpPr>
          <p:cNvPr id="67" name="TextBox 66">
            <a:extLst>
              <a:ext uri="{FF2B5EF4-FFF2-40B4-BE49-F238E27FC236}">
                <a16:creationId xmlns:a16="http://schemas.microsoft.com/office/drawing/2014/main" id="{66DB37B9-37E7-B851-DABF-B428C6026ADB}"/>
              </a:ext>
            </a:extLst>
          </p:cNvPr>
          <p:cNvSpPr txBox="1"/>
          <p:nvPr/>
        </p:nvSpPr>
        <p:spPr>
          <a:xfrm>
            <a:off x="6952097" y="4521222"/>
            <a:ext cx="2424554"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Lack of self-service and poor reporting could be costing you</a:t>
            </a:r>
          </a:p>
        </p:txBody>
      </p:sp>
      <p:sp>
        <p:nvSpPr>
          <p:cNvPr id="68" name="TextBox 67">
            <a:extLst>
              <a:ext uri="{FF2B5EF4-FFF2-40B4-BE49-F238E27FC236}">
                <a16:creationId xmlns:a16="http://schemas.microsoft.com/office/drawing/2014/main" id="{C0EA8CB8-D6F8-2002-811C-82D845F0C462}"/>
              </a:ext>
            </a:extLst>
          </p:cNvPr>
          <p:cNvSpPr txBox="1"/>
          <p:nvPr/>
        </p:nvSpPr>
        <p:spPr>
          <a:xfrm>
            <a:off x="2736906" y="5110191"/>
            <a:ext cx="1905083" cy="461665"/>
          </a:xfrm>
          <a:prstGeom prst="rect">
            <a:avLst/>
          </a:prstGeom>
          <a:noFill/>
        </p:spPr>
        <p:txBody>
          <a:bodyPr wrap="square" rtlCol="0">
            <a:spAutoFit/>
          </a:bodyPr>
          <a:lstStyle/>
          <a:p>
            <a:pPr algn="ctr"/>
            <a:r>
              <a:rPr lang="en-GB" sz="24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£XX,000 </a:t>
            </a:r>
            <a:r>
              <a:rPr lang="en-GB"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annually</a:t>
            </a:r>
          </a:p>
        </p:txBody>
      </p:sp>
      <p:sp>
        <p:nvSpPr>
          <p:cNvPr id="69" name="TextBox 68">
            <a:extLst>
              <a:ext uri="{FF2B5EF4-FFF2-40B4-BE49-F238E27FC236}">
                <a16:creationId xmlns:a16="http://schemas.microsoft.com/office/drawing/2014/main" id="{3C634A47-D927-FE8D-6324-130A75E52781}"/>
              </a:ext>
            </a:extLst>
          </p:cNvPr>
          <p:cNvSpPr txBox="1"/>
          <p:nvPr/>
        </p:nvSpPr>
        <p:spPr>
          <a:xfrm>
            <a:off x="4899707" y="5093095"/>
            <a:ext cx="1891272" cy="461665"/>
          </a:xfrm>
          <a:prstGeom prst="rect">
            <a:avLst/>
          </a:prstGeom>
          <a:noFill/>
        </p:spPr>
        <p:txBody>
          <a:bodyPr wrap="square" rtlCol="0">
            <a:spAutoFit/>
          </a:bodyPr>
          <a:lstStyle/>
          <a:p>
            <a:pPr algn="ctr"/>
            <a:r>
              <a:rPr lang="en-GB" sz="24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£XX,000 </a:t>
            </a:r>
            <a:r>
              <a:rPr lang="en-GB" sz="9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annually</a:t>
            </a:r>
          </a:p>
        </p:txBody>
      </p:sp>
      <p:sp>
        <p:nvSpPr>
          <p:cNvPr id="71" name="Rectangle 70">
            <a:extLst>
              <a:ext uri="{FF2B5EF4-FFF2-40B4-BE49-F238E27FC236}">
                <a16:creationId xmlns:a16="http://schemas.microsoft.com/office/drawing/2014/main" id="{64A6E194-9E68-2DD5-DD40-F6B630830462}"/>
              </a:ext>
            </a:extLst>
          </p:cNvPr>
          <p:cNvSpPr/>
          <p:nvPr/>
        </p:nvSpPr>
        <p:spPr>
          <a:xfrm>
            <a:off x="664160" y="5880683"/>
            <a:ext cx="10595742" cy="5189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0BFC616B-B131-2AE7-F109-2FC9C9900A7B}"/>
              </a:ext>
            </a:extLst>
          </p:cNvPr>
          <p:cNvSpPr txBox="1"/>
          <p:nvPr/>
        </p:nvSpPr>
        <p:spPr>
          <a:xfrm>
            <a:off x="654866" y="5937956"/>
            <a:ext cx="10474787" cy="461665"/>
          </a:xfrm>
          <a:prstGeom prst="rect">
            <a:avLst/>
          </a:prstGeom>
          <a:noFill/>
        </p:spPr>
        <p:txBody>
          <a:bodyPr wrap="square" rtlCol="0">
            <a:spAutoFit/>
          </a:bodyPr>
          <a:lstStyle/>
          <a:p>
            <a:pPr algn="ct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COST OF DOING NOTHING: £XX,000 ANNUAL</a:t>
            </a:r>
          </a:p>
        </p:txBody>
      </p:sp>
      <p:sp>
        <p:nvSpPr>
          <p:cNvPr id="73" name="TextBox 72">
            <a:extLst>
              <a:ext uri="{FF2B5EF4-FFF2-40B4-BE49-F238E27FC236}">
                <a16:creationId xmlns:a16="http://schemas.microsoft.com/office/drawing/2014/main" id="{78369866-8BC6-33CD-42B1-8C4AEA93FDD2}"/>
              </a:ext>
            </a:extLst>
          </p:cNvPr>
          <p:cNvSpPr txBox="1"/>
          <p:nvPr/>
        </p:nvSpPr>
        <p:spPr>
          <a:xfrm>
            <a:off x="664160" y="5115340"/>
            <a:ext cx="1905083" cy="461665"/>
          </a:xfrm>
          <a:prstGeom prst="rect">
            <a:avLst/>
          </a:prstGeom>
          <a:noFill/>
        </p:spPr>
        <p:txBody>
          <a:bodyPr wrap="square" rtlCol="0">
            <a:spAutoFit/>
          </a:bodyPr>
          <a:lstStyle/>
          <a:p>
            <a:pPr algn="ctr"/>
            <a:r>
              <a:rPr lang="en-GB" sz="2400" dirty="0">
                <a:solidFill>
                  <a:schemeClr val="tx2"/>
                </a:solidFill>
                <a:latin typeface="Open Sans" panose="020B0606030504020204" pitchFamily="34" charset="0"/>
                <a:ea typeface="Open Sans" panose="020B0606030504020204" pitchFamily="34" charset="0"/>
                <a:cs typeface="Open Sans" panose="020B0606030504020204" pitchFamily="34" charset="0"/>
              </a:rPr>
              <a:t>£XX,000 </a:t>
            </a:r>
            <a:r>
              <a:rPr lang="en-GB" sz="900" dirty="0">
                <a:solidFill>
                  <a:schemeClr val="tx2"/>
                </a:solidFill>
                <a:latin typeface="Open Sans" panose="020B0606030504020204" pitchFamily="34" charset="0"/>
                <a:ea typeface="Open Sans" panose="020B0606030504020204" pitchFamily="34" charset="0"/>
                <a:cs typeface="Open Sans" panose="020B0606030504020204" pitchFamily="34" charset="0"/>
              </a:rPr>
              <a:t>annually</a:t>
            </a:r>
          </a:p>
        </p:txBody>
      </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4" name="Freeform 50">
            <a:extLst>
              <a:ext uri="{FF2B5EF4-FFF2-40B4-BE49-F238E27FC236}">
                <a16:creationId xmlns:a16="http://schemas.microsoft.com/office/drawing/2014/main" id="{9F9B2520-FD51-DC24-704C-0BB7BDAC0376}"/>
              </a:ext>
            </a:extLst>
          </p:cNvPr>
          <p:cNvSpPr/>
          <p:nvPr/>
        </p:nvSpPr>
        <p:spPr>
          <a:xfrm rot="10800000">
            <a:off x="6967424" y="2158009"/>
            <a:ext cx="1951578"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TextBox 4">
            <a:extLst>
              <a:ext uri="{FF2B5EF4-FFF2-40B4-BE49-F238E27FC236}">
                <a16:creationId xmlns:a16="http://schemas.microsoft.com/office/drawing/2014/main" id="{02B73898-242B-B542-A13B-5A46CF540B50}"/>
              </a:ext>
            </a:extLst>
          </p:cNvPr>
          <p:cNvSpPr txBox="1"/>
          <p:nvPr/>
        </p:nvSpPr>
        <p:spPr>
          <a:xfrm>
            <a:off x="6983140" y="4381097"/>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Coding processes could be costing you</a:t>
            </a:r>
          </a:p>
        </p:txBody>
      </p:sp>
      <p:sp>
        <p:nvSpPr>
          <p:cNvPr id="6" name="TextBox 5">
            <a:extLst>
              <a:ext uri="{FF2B5EF4-FFF2-40B4-BE49-F238E27FC236}">
                <a16:creationId xmlns:a16="http://schemas.microsoft.com/office/drawing/2014/main" id="{17F0DF48-C88F-66C2-241D-A456E4C5498F}"/>
              </a:ext>
            </a:extLst>
          </p:cNvPr>
          <p:cNvSpPr txBox="1"/>
          <p:nvPr/>
        </p:nvSpPr>
        <p:spPr>
          <a:xfrm>
            <a:off x="7004485" y="5111942"/>
            <a:ext cx="1921948" cy="461665"/>
          </a:xfrm>
          <a:prstGeom prst="rect">
            <a:avLst/>
          </a:prstGeom>
          <a:noFill/>
        </p:spPr>
        <p:txBody>
          <a:bodyPr wrap="square" rtlCol="0">
            <a:spAutoFit/>
          </a:bodyPr>
          <a:lstStyle/>
          <a:p>
            <a:pPr algn="ctr"/>
            <a:r>
              <a:rPr lang="en-GB" sz="24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£XX,000 </a:t>
            </a:r>
            <a:r>
              <a:rPr lang="en-GB" sz="9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annually</a:t>
            </a:r>
          </a:p>
        </p:txBody>
      </p:sp>
      <p:sp>
        <p:nvSpPr>
          <p:cNvPr id="10" name="Rectangle: Rounded Corners 9">
            <a:extLst>
              <a:ext uri="{FF2B5EF4-FFF2-40B4-BE49-F238E27FC236}">
                <a16:creationId xmlns:a16="http://schemas.microsoft.com/office/drawing/2014/main" id="{01805B4A-2C0D-368E-E75D-FC2CDC15A66B}"/>
              </a:ext>
            </a:extLst>
          </p:cNvPr>
          <p:cNvSpPr/>
          <p:nvPr/>
        </p:nvSpPr>
        <p:spPr>
          <a:xfrm>
            <a:off x="9115214" y="5008615"/>
            <a:ext cx="1930036"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ff-page Connector 9">
            <a:extLst>
              <a:ext uri="{FF2B5EF4-FFF2-40B4-BE49-F238E27FC236}">
                <a16:creationId xmlns:a16="http://schemas.microsoft.com/office/drawing/2014/main" id="{CF4D6202-C07E-1976-8619-E66844709A39}"/>
              </a:ext>
            </a:extLst>
          </p:cNvPr>
          <p:cNvSpPr/>
          <p:nvPr/>
        </p:nvSpPr>
        <p:spPr>
          <a:xfrm>
            <a:off x="9098462" y="1889646"/>
            <a:ext cx="1930036"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Limited self-service capabilities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automation</a:t>
            </a:r>
          </a:p>
        </p:txBody>
      </p:sp>
      <p:sp>
        <p:nvSpPr>
          <p:cNvPr id="12" name="TextBox 11">
            <a:extLst>
              <a:ext uri="{FF2B5EF4-FFF2-40B4-BE49-F238E27FC236}">
                <a16:creationId xmlns:a16="http://schemas.microsoft.com/office/drawing/2014/main" id="{7A466DEC-9423-B95B-0DAB-B91A852EC795}"/>
              </a:ext>
            </a:extLst>
          </p:cNvPr>
          <p:cNvSpPr txBox="1"/>
          <p:nvPr/>
        </p:nvSpPr>
        <p:spPr>
          <a:xfrm>
            <a:off x="9013881" y="2089349"/>
            <a:ext cx="2094684"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Management of supplier and purchase invoices</a:t>
            </a:r>
            <a:endParaRPr lang="en-US" sz="1600" b="1" dirty="0">
              <a:latin typeface="Montserrat SemiBold" panose="00000700000000000000" pitchFamily="2" charset="0"/>
              <a:ea typeface="League Spartan" charset="0"/>
              <a:cs typeface="Poppins" pitchFamily="2" charset="77"/>
            </a:endParaRPr>
          </a:p>
        </p:txBody>
      </p:sp>
      <p:sp>
        <p:nvSpPr>
          <p:cNvPr id="13" name="Freeform 1015">
            <a:extLst>
              <a:ext uri="{FF2B5EF4-FFF2-40B4-BE49-F238E27FC236}">
                <a16:creationId xmlns:a16="http://schemas.microsoft.com/office/drawing/2014/main" id="{2DFBB6BE-A3C1-C95A-4287-54102AC9E823}"/>
              </a:ext>
            </a:extLst>
          </p:cNvPr>
          <p:cNvSpPr>
            <a:spLocks noChangeAspect="1"/>
          </p:cNvSpPr>
          <p:nvPr/>
        </p:nvSpPr>
        <p:spPr bwMode="auto">
          <a:xfrm>
            <a:off x="9718298" y="1567792"/>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14" name="Freeform 50">
            <a:extLst>
              <a:ext uri="{FF2B5EF4-FFF2-40B4-BE49-F238E27FC236}">
                <a16:creationId xmlns:a16="http://schemas.microsoft.com/office/drawing/2014/main" id="{37A97CCD-C015-E1E9-40B7-A97B59A03B2B}"/>
              </a:ext>
            </a:extLst>
          </p:cNvPr>
          <p:cNvSpPr/>
          <p:nvPr/>
        </p:nvSpPr>
        <p:spPr>
          <a:xfrm rot="10800000">
            <a:off x="9105893" y="2143761"/>
            <a:ext cx="1951578"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TextBox 14">
            <a:extLst>
              <a:ext uri="{FF2B5EF4-FFF2-40B4-BE49-F238E27FC236}">
                <a16:creationId xmlns:a16="http://schemas.microsoft.com/office/drawing/2014/main" id="{78087AEC-86F9-E8B2-C10B-A49DA1E431AE}"/>
              </a:ext>
            </a:extLst>
          </p:cNvPr>
          <p:cNvSpPr txBox="1"/>
          <p:nvPr/>
        </p:nvSpPr>
        <p:spPr>
          <a:xfrm>
            <a:off x="9135359" y="4351351"/>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Supplier management could be costing you</a:t>
            </a:r>
          </a:p>
        </p:txBody>
      </p:sp>
      <p:sp>
        <p:nvSpPr>
          <p:cNvPr id="16" name="TextBox 15">
            <a:extLst>
              <a:ext uri="{FF2B5EF4-FFF2-40B4-BE49-F238E27FC236}">
                <a16:creationId xmlns:a16="http://schemas.microsoft.com/office/drawing/2014/main" id="{758C2988-077F-715B-4765-2E7B0D4C1F34}"/>
              </a:ext>
            </a:extLst>
          </p:cNvPr>
          <p:cNvSpPr txBox="1"/>
          <p:nvPr/>
        </p:nvSpPr>
        <p:spPr>
          <a:xfrm>
            <a:off x="9161060" y="5097694"/>
            <a:ext cx="1892974" cy="461665"/>
          </a:xfrm>
          <a:prstGeom prst="rect">
            <a:avLst/>
          </a:prstGeom>
          <a:noFill/>
        </p:spPr>
        <p:txBody>
          <a:bodyPr wrap="square" rtlCol="0">
            <a:spAutoFit/>
          </a:bodyPr>
          <a:lstStyle/>
          <a:p>
            <a:pPr algn="ctr"/>
            <a:r>
              <a:rPr lang="en-GB" sz="2400">
                <a:solidFill>
                  <a:schemeClr val="accent2"/>
                </a:solidFill>
                <a:latin typeface="Open Sans" panose="020B0606030504020204" pitchFamily="34" charset="0"/>
                <a:ea typeface="Open Sans" panose="020B0606030504020204" pitchFamily="34" charset="0"/>
                <a:cs typeface="Open Sans" panose="020B0606030504020204" pitchFamily="34" charset="0"/>
              </a:rPr>
              <a:t>£XX,000 </a:t>
            </a:r>
            <a:r>
              <a:rPr lang="en-GB" sz="900">
                <a:solidFill>
                  <a:schemeClr val="accent2"/>
                </a:solidFill>
                <a:latin typeface="Open Sans" panose="020B0606030504020204" pitchFamily="34" charset="0"/>
                <a:ea typeface="Open Sans" panose="020B0606030504020204" pitchFamily="34" charset="0"/>
                <a:cs typeface="Open Sans" panose="020B0606030504020204" pitchFamily="34" charset="0"/>
              </a:rPr>
              <a:t>annually</a:t>
            </a:r>
          </a:p>
        </p:txBody>
      </p:sp>
    </p:spTree>
    <p:extLst>
      <p:ext uri="{BB962C8B-B14F-4D97-AF65-F5344CB8AC3E}">
        <p14:creationId xmlns:p14="http://schemas.microsoft.com/office/powerpoint/2010/main" val="1503669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643A6339-EE20-5ED6-6696-7763D8C68FB0}"/>
              </a:ext>
            </a:extLst>
          </p:cNvPr>
          <p:cNvSpPr/>
          <p:nvPr/>
        </p:nvSpPr>
        <p:spPr>
          <a:xfrm>
            <a:off x="6958639" y="5022863"/>
            <a:ext cx="195131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Rounded Corners 58">
            <a:extLst>
              <a:ext uri="{FF2B5EF4-FFF2-40B4-BE49-F238E27FC236}">
                <a16:creationId xmlns:a16="http://schemas.microsoft.com/office/drawing/2014/main" id="{483145D9-A5D5-4A29-9000-3FD97569E5F5}"/>
              </a:ext>
            </a:extLst>
          </p:cNvPr>
          <p:cNvSpPr/>
          <p:nvPr/>
        </p:nvSpPr>
        <p:spPr>
          <a:xfrm>
            <a:off x="4862001" y="4999173"/>
            <a:ext cx="1930036"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ff-page Connector 9">
            <a:extLst>
              <a:ext uri="{FF2B5EF4-FFF2-40B4-BE49-F238E27FC236}">
                <a16:creationId xmlns:a16="http://schemas.microsoft.com/office/drawing/2014/main" id="{A97AE63F-0C53-AB7A-E6A8-5650E994B32B}"/>
              </a:ext>
            </a:extLst>
          </p:cNvPr>
          <p:cNvSpPr/>
          <p:nvPr/>
        </p:nvSpPr>
        <p:spPr>
          <a:xfrm>
            <a:off x="4870182" y="1903894"/>
            <a:ext cx="1930036" cy="2548563"/>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self-serve solutions</a:t>
            </a:r>
          </a:p>
        </p:txBody>
      </p:sp>
      <p:sp>
        <p:nvSpPr>
          <p:cNvPr id="45" name="Off-page Connector 9">
            <a:extLst>
              <a:ext uri="{FF2B5EF4-FFF2-40B4-BE49-F238E27FC236}">
                <a16:creationId xmlns:a16="http://schemas.microsoft.com/office/drawing/2014/main" id="{14F02441-381E-E675-0973-5995D3C09337}"/>
              </a:ext>
            </a:extLst>
          </p:cNvPr>
          <p:cNvSpPr/>
          <p:nvPr/>
        </p:nvSpPr>
        <p:spPr>
          <a:xfrm>
            <a:off x="2767445" y="1903894"/>
            <a:ext cx="1930036" cy="2544655"/>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Standardised dashboard and reporting functionality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Poor formatting and drill down ability </a:t>
            </a:r>
          </a:p>
        </p:txBody>
      </p:sp>
      <p:sp>
        <p:nvSpPr>
          <p:cNvPr id="41" name="Off-page Connector 9">
            <a:extLst>
              <a:ext uri="{FF2B5EF4-FFF2-40B4-BE49-F238E27FC236}">
                <a16:creationId xmlns:a16="http://schemas.microsoft.com/office/drawing/2014/main" id="{579E8B31-C28B-B9F8-070D-943247388A6B}"/>
              </a:ext>
            </a:extLst>
          </p:cNvPr>
          <p:cNvSpPr/>
          <p:nvPr/>
        </p:nvSpPr>
        <p:spPr>
          <a:xfrm>
            <a:off x="654867" y="1903895"/>
            <a:ext cx="1876855" cy="2544656"/>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Ineffective authorisation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Uncontrolled spend</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3</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lstStyle/>
          <a:p>
            <a:r>
              <a:rPr lang="en-GB"/>
              <a:t>DOING NOTHING IS NOT AN OPTION</a:t>
            </a:r>
          </a:p>
        </p:txBody>
      </p:sp>
      <p:sp>
        <p:nvSpPr>
          <p:cNvPr id="40" name="Freeform 4">
            <a:extLst>
              <a:ext uri="{FF2B5EF4-FFF2-40B4-BE49-F238E27FC236}">
                <a16:creationId xmlns:a16="http://schemas.microsoft.com/office/drawing/2014/main" id="{775A7557-207F-823B-8E7F-4AA7DB2E6D01}"/>
              </a:ext>
            </a:extLst>
          </p:cNvPr>
          <p:cNvSpPr/>
          <p:nvPr/>
        </p:nvSpPr>
        <p:spPr>
          <a:xfrm rot="10800000">
            <a:off x="648367" y="2163520"/>
            <a:ext cx="1931085" cy="2983678"/>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26469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26469 h 9144000"/>
              <a:gd name="connsiteX0" fmla="*/ 16778 w 4889468"/>
              <a:gd name="connsiteY0" fmla="*/ 8468213 h 8468215"/>
              <a:gd name="connsiteX1" fmla="*/ 4872690 w 4889468"/>
              <a:gd name="connsiteY1" fmla="*/ 8468213 h 8468215"/>
              <a:gd name="connsiteX2" fmla="*/ 4872690 w 4889468"/>
              <a:gd name="connsiteY2" fmla="*/ 8468215 h 8468215"/>
              <a:gd name="connsiteX3" fmla="*/ 16778 w 4889468"/>
              <a:gd name="connsiteY3" fmla="*/ 8468215 h 8468215"/>
              <a:gd name="connsiteX4" fmla="*/ 16778 w 4889468"/>
              <a:gd name="connsiteY4" fmla="*/ 8468213 h 8468215"/>
              <a:gd name="connsiteX5" fmla="*/ 0 w 4889468"/>
              <a:gd name="connsiteY5" fmla="*/ 50684 h 8468215"/>
              <a:gd name="connsiteX6" fmla="*/ 4889468 w 4889468"/>
              <a:gd name="connsiteY6" fmla="*/ 0 h 8468215"/>
              <a:gd name="connsiteX7" fmla="*/ 4872690 w 4889468"/>
              <a:gd name="connsiteY7" fmla="*/ 3540081 h 8468215"/>
              <a:gd name="connsiteX8" fmla="*/ 2444734 w 4889468"/>
              <a:gd name="connsiteY8" fmla="*/ 2308048 h 8468215"/>
              <a:gd name="connsiteX9" fmla="*/ 16778 w 4889468"/>
              <a:gd name="connsiteY9" fmla="*/ 3540081 h 8468215"/>
              <a:gd name="connsiteX10" fmla="*/ 0 w 4889468"/>
              <a:gd name="connsiteY10" fmla="*/ 50684 h 8468215"/>
              <a:gd name="connsiteX0" fmla="*/ 16778 w 4889468"/>
              <a:gd name="connsiteY0" fmla="*/ 8417529 h 8417531"/>
              <a:gd name="connsiteX1" fmla="*/ 4872690 w 4889468"/>
              <a:gd name="connsiteY1" fmla="*/ 8417529 h 8417531"/>
              <a:gd name="connsiteX2" fmla="*/ 4872690 w 4889468"/>
              <a:gd name="connsiteY2" fmla="*/ 8417531 h 8417531"/>
              <a:gd name="connsiteX3" fmla="*/ 16778 w 4889468"/>
              <a:gd name="connsiteY3" fmla="*/ 8417531 h 8417531"/>
              <a:gd name="connsiteX4" fmla="*/ 16778 w 4889468"/>
              <a:gd name="connsiteY4" fmla="*/ 8417529 h 8417531"/>
              <a:gd name="connsiteX5" fmla="*/ 0 w 4889468"/>
              <a:gd name="connsiteY5" fmla="*/ 0 h 8417531"/>
              <a:gd name="connsiteX6" fmla="*/ 4889468 w 4889468"/>
              <a:gd name="connsiteY6" fmla="*/ 0 h 8417531"/>
              <a:gd name="connsiteX7" fmla="*/ 4872690 w 4889468"/>
              <a:gd name="connsiteY7" fmla="*/ 3489397 h 8417531"/>
              <a:gd name="connsiteX8" fmla="*/ 2444734 w 4889468"/>
              <a:gd name="connsiteY8" fmla="*/ 2257364 h 8417531"/>
              <a:gd name="connsiteX9" fmla="*/ 16778 w 4889468"/>
              <a:gd name="connsiteY9" fmla="*/ 3489397 h 8417531"/>
              <a:gd name="connsiteX10" fmla="*/ 0 w 4889468"/>
              <a:gd name="connsiteY10" fmla="*/ 0 h 841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9468" h="8417531">
                <a:moveTo>
                  <a:pt x="16778" y="8417529"/>
                </a:moveTo>
                <a:lnTo>
                  <a:pt x="4872690" y="8417529"/>
                </a:lnTo>
                <a:lnTo>
                  <a:pt x="4872690" y="8417531"/>
                </a:lnTo>
                <a:lnTo>
                  <a:pt x="16778" y="8417531"/>
                </a:lnTo>
                <a:lnTo>
                  <a:pt x="16778" y="8417529"/>
                </a:lnTo>
                <a:close/>
                <a:moveTo>
                  <a:pt x="0" y="0"/>
                </a:moveTo>
                <a:lnTo>
                  <a:pt x="4889468" y="0"/>
                </a:lnTo>
                <a:cubicBezTo>
                  <a:pt x="4883875" y="1180027"/>
                  <a:pt x="4878283" y="2309370"/>
                  <a:pt x="4872690" y="3489397"/>
                </a:cubicBezTo>
                <a:lnTo>
                  <a:pt x="2444734" y="2257364"/>
                </a:lnTo>
                <a:lnTo>
                  <a:pt x="16778" y="3489397"/>
                </a:lnTo>
                <a:cubicBezTo>
                  <a:pt x="16778" y="2084108"/>
                  <a:pt x="0" y="1405289"/>
                  <a:pt x="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2" name="TextBox 41">
            <a:extLst>
              <a:ext uri="{FF2B5EF4-FFF2-40B4-BE49-F238E27FC236}">
                <a16:creationId xmlns:a16="http://schemas.microsoft.com/office/drawing/2014/main" id="{A01E455A-2DE5-AA6B-952A-5F99CA73916D}"/>
              </a:ext>
            </a:extLst>
          </p:cNvPr>
          <p:cNvSpPr txBox="1"/>
          <p:nvPr/>
        </p:nvSpPr>
        <p:spPr>
          <a:xfrm>
            <a:off x="651464" y="2082991"/>
            <a:ext cx="1873758"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Managing spend leakage </a:t>
            </a:r>
          </a:p>
        </p:txBody>
      </p:sp>
      <p:sp>
        <p:nvSpPr>
          <p:cNvPr id="43" name="Freeform 1015">
            <a:extLst>
              <a:ext uri="{FF2B5EF4-FFF2-40B4-BE49-F238E27FC236}">
                <a16:creationId xmlns:a16="http://schemas.microsoft.com/office/drawing/2014/main" id="{5222BCAB-8DAE-9ECC-55ED-CAF94FD73E96}"/>
              </a:ext>
            </a:extLst>
          </p:cNvPr>
          <p:cNvSpPr>
            <a:spLocks noChangeAspect="1"/>
          </p:cNvSpPr>
          <p:nvPr/>
        </p:nvSpPr>
        <p:spPr bwMode="auto">
          <a:xfrm>
            <a:off x="1378174"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44" name="Freeform 44">
            <a:extLst>
              <a:ext uri="{FF2B5EF4-FFF2-40B4-BE49-F238E27FC236}">
                <a16:creationId xmlns:a16="http://schemas.microsoft.com/office/drawing/2014/main" id="{9D6AF1DB-D2A2-3A99-8911-3637D8BF1298}"/>
              </a:ext>
            </a:extLst>
          </p:cNvPr>
          <p:cNvSpPr/>
          <p:nvPr/>
        </p:nvSpPr>
        <p:spPr>
          <a:xfrm rot="10800000">
            <a:off x="2743326" y="2050435"/>
            <a:ext cx="1951577" cy="3096761"/>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43364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43364 h 9144000"/>
              <a:gd name="connsiteX0" fmla="*/ 16778 w 4872690"/>
              <a:gd name="connsiteY0" fmla="*/ 8400634 h 8400636"/>
              <a:gd name="connsiteX1" fmla="*/ 4872690 w 4872690"/>
              <a:gd name="connsiteY1" fmla="*/ 8400634 h 8400636"/>
              <a:gd name="connsiteX2" fmla="*/ 4872690 w 4872690"/>
              <a:gd name="connsiteY2" fmla="*/ 8400636 h 8400636"/>
              <a:gd name="connsiteX3" fmla="*/ 16778 w 4872690"/>
              <a:gd name="connsiteY3" fmla="*/ 8400636 h 8400636"/>
              <a:gd name="connsiteX4" fmla="*/ 16778 w 4872690"/>
              <a:gd name="connsiteY4" fmla="*/ 8400634 h 8400636"/>
              <a:gd name="connsiteX5" fmla="*/ 0 w 4872690"/>
              <a:gd name="connsiteY5" fmla="*/ 0 h 8400636"/>
              <a:gd name="connsiteX6" fmla="*/ 4872690 w 4872690"/>
              <a:gd name="connsiteY6" fmla="*/ 33789 h 8400636"/>
              <a:gd name="connsiteX7" fmla="*/ 4872690 w 4872690"/>
              <a:gd name="connsiteY7" fmla="*/ 3472502 h 8400636"/>
              <a:gd name="connsiteX8" fmla="*/ 2444734 w 4872690"/>
              <a:gd name="connsiteY8" fmla="*/ 2240469 h 8400636"/>
              <a:gd name="connsiteX9" fmla="*/ 16778 w 4872690"/>
              <a:gd name="connsiteY9" fmla="*/ 3472502 h 8400636"/>
              <a:gd name="connsiteX10" fmla="*/ 0 w 4872690"/>
              <a:gd name="connsiteY10" fmla="*/ 0 h 8400636"/>
              <a:gd name="connsiteX0" fmla="*/ 16778 w 4906246"/>
              <a:gd name="connsiteY0" fmla="*/ 8400634 h 8400636"/>
              <a:gd name="connsiteX1" fmla="*/ 4872690 w 4906246"/>
              <a:gd name="connsiteY1" fmla="*/ 8400634 h 8400636"/>
              <a:gd name="connsiteX2" fmla="*/ 4872690 w 4906246"/>
              <a:gd name="connsiteY2" fmla="*/ 8400636 h 8400636"/>
              <a:gd name="connsiteX3" fmla="*/ 16778 w 4906246"/>
              <a:gd name="connsiteY3" fmla="*/ 8400636 h 8400636"/>
              <a:gd name="connsiteX4" fmla="*/ 16778 w 4906246"/>
              <a:gd name="connsiteY4" fmla="*/ 8400634 h 8400636"/>
              <a:gd name="connsiteX5" fmla="*/ 0 w 4906246"/>
              <a:gd name="connsiteY5" fmla="*/ 0 h 8400636"/>
              <a:gd name="connsiteX6" fmla="*/ 4906246 w 4906246"/>
              <a:gd name="connsiteY6" fmla="*/ 16895 h 8400636"/>
              <a:gd name="connsiteX7" fmla="*/ 4872690 w 4906246"/>
              <a:gd name="connsiteY7" fmla="*/ 3472502 h 8400636"/>
              <a:gd name="connsiteX8" fmla="*/ 2444734 w 4906246"/>
              <a:gd name="connsiteY8" fmla="*/ 2240469 h 8400636"/>
              <a:gd name="connsiteX9" fmla="*/ 16778 w 4906246"/>
              <a:gd name="connsiteY9" fmla="*/ 3472502 h 8400636"/>
              <a:gd name="connsiteX10" fmla="*/ 0 w 4906246"/>
              <a:gd name="connsiteY10" fmla="*/ 0 h 8400636"/>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06246"/>
              <a:gd name="connsiteY0" fmla="*/ 8451318 h 8451320"/>
              <a:gd name="connsiteX1" fmla="*/ 4872690 w 4906246"/>
              <a:gd name="connsiteY1" fmla="*/ 8451318 h 8451320"/>
              <a:gd name="connsiteX2" fmla="*/ 4872690 w 4906246"/>
              <a:gd name="connsiteY2" fmla="*/ 8451320 h 8451320"/>
              <a:gd name="connsiteX3" fmla="*/ 16778 w 4906246"/>
              <a:gd name="connsiteY3" fmla="*/ 8451320 h 8451320"/>
              <a:gd name="connsiteX4" fmla="*/ 16778 w 4906246"/>
              <a:gd name="connsiteY4" fmla="*/ 8451318 h 8451320"/>
              <a:gd name="connsiteX5" fmla="*/ 0 w 4906246"/>
              <a:gd name="connsiteY5" fmla="*/ 50684 h 8451320"/>
              <a:gd name="connsiteX6" fmla="*/ 4906246 w 4906246"/>
              <a:gd name="connsiteY6" fmla="*/ 0 h 8451320"/>
              <a:gd name="connsiteX7" fmla="*/ 4872690 w 4906246"/>
              <a:gd name="connsiteY7" fmla="*/ 3523186 h 8451320"/>
              <a:gd name="connsiteX8" fmla="*/ 2444734 w 4906246"/>
              <a:gd name="connsiteY8" fmla="*/ 2291153 h 8451320"/>
              <a:gd name="connsiteX9" fmla="*/ 16778 w 4906246"/>
              <a:gd name="connsiteY9" fmla="*/ 3523186 h 8451320"/>
              <a:gd name="connsiteX10" fmla="*/ 0 w 4906246"/>
              <a:gd name="connsiteY10" fmla="*/ 50684 h 8451320"/>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3024" h="8400636">
                <a:moveTo>
                  <a:pt x="16778" y="8400634"/>
                </a:moveTo>
                <a:lnTo>
                  <a:pt x="4872690" y="8400634"/>
                </a:lnTo>
                <a:lnTo>
                  <a:pt x="4872690" y="8400636"/>
                </a:lnTo>
                <a:lnTo>
                  <a:pt x="16778" y="8400636"/>
                </a:lnTo>
                <a:lnTo>
                  <a:pt x="16778" y="8400634"/>
                </a:lnTo>
                <a:close/>
                <a:moveTo>
                  <a:pt x="0" y="0"/>
                </a:moveTo>
                <a:lnTo>
                  <a:pt x="4923024" y="0"/>
                </a:lnTo>
                <a:lnTo>
                  <a:pt x="4872690" y="3472502"/>
                </a:lnTo>
                <a:lnTo>
                  <a:pt x="2444734" y="2240469"/>
                </a:lnTo>
                <a:lnTo>
                  <a:pt x="16778" y="3472502"/>
                </a:lnTo>
                <a:cubicBezTo>
                  <a:pt x="16778" y="2067213"/>
                  <a:pt x="0" y="1405289"/>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TextBox 45">
            <a:extLst>
              <a:ext uri="{FF2B5EF4-FFF2-40B4-BE49-F238E27FC236}">
                <a16:creationId xmlns:a16="http://schemas.microsoft.com/office/drawing/2014/main" id="{C093E2E9-4057-3AFE-50E4-C89A59C82461}"/>
              </a:ext>
            </a:extLst>
          </p:cNvPr>
          <p:cNvSpPr txBox="1"/>
          <p:nvPr/>
        </p:nvSpPr>
        <p:spPr>
          <a:xfrm>
            <a:off x="2813848" y="2082013"/>
            <a:ext cx="1869443"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Finance query management &amp; reporting</a:t>
            </a:r>
          </a:p>
        </p:txBody>
      </p:sp>
      <p:sp>
        <p:nvSpPr>
          <p:cNvPr id="47" name="Freeform 1015">
            <a:extLst>
              <a:ext uri="{FF2B5EF4-FFF2-40B4-BE49-F238E27FC236}">
                <a16:creationId xmlns:a16="http://schemas.microsoft.com/office/drawing/2014/main" id="{16EC12E5-48F2-89E2-C305-C96DCB49C49B}"/>
              </a:ext>
            </a:extLst>
          </p:cNvPr>
          <p:cNvSpPr>
            <a:spLocks noChangeAspect="1"/>
          </p:cNvSpPr>
          <p:nvPr/>
        </p:nvSpPr>
        <p:spPr bwMode="auto">
          <a:xfrm>
            <a:off x="3479545"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48" name="Freeform 50">
            <a:extLst>
              <a:ext uri="{FF2B5EF4-FFF2-40B4-BE49-F238E27FC236}">
                <a16:creationId xmlns:a16="http://schemas.microsoft.com/office/drawing/2014/main" id="{13C7AA69-72E1-AD20-DD7E-436E6E31F470}"/>
              </a:ext>
            </a:extLst>
          </p:cNvPr>
          <p:cNvSpPr/>
          <p:nvPr/>
        </p:nvSpPr>
        <p:spPr>
          <a:xfrm rot="10800000">
            <a:off x="4853592" y="2139161"/>
            <a:ext cx="1944972"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0" name="TextBox 49">
            <a:extLst>
              <a:ext uri="{FF2B5EF4-FFF2-40B4-BE49-F238E27FC236}">
                <a16:creationId xmlns:a16="http://schemas.microsoft.com/office/drawing/2014/main" id="{7B34D05C-D2DC-8FEC-1A30-2541B1BBDE4B}"/>
              </a:ext>
            </a:extLst>
          </p:cNvPr>
          <p:cNvSpPr txBox="1"/>
          <p:nvPr/>
        </p:nvSpPr>
        <p:spPr>
          <a:xfrm>
            <a:off x="4878040" y="1590252"/>
            <a:ext cx="1914319" cy="1323439"/>
          </a:xfrm>
          <a:prstGeom prst="rect">
            <a:avLst/>
          </a:prstGeom>
          <a:noFill/>
        </p:spPr>
        <p:txBody>
          <a:bodyPr wrap="square" rtlCol="0" anchor="b" anchorCtr="0">
            <a:spAutoFit/>
          </a:bodyPr>
          <a:lstStyle/>
          <a:p>
            <a:pPr algn="ctr"/>
            <a:endParaRPr lang="en-US" sz="1600" b="1" dirty="0">
              <a:latin typeface="Montserrat SemiBold" panose="00000700000000000000" pitchFamily="2" charset="0"/>
              <a:ea typeface="League Spartan" charset="0"/>
              <a:cs typeface="Poppins" pitchFamily="2" charset="77"/>
            </a:endParaRPr>
          </a:p>
          <a:p>
            <a:pPr algn="ctr"/>
            <a:endParaRPr lang="en-US" sz="1600" b="1" dirty="0">
              <a:latin typeface="Montserrat SemiBold" panose="00000700000000000000" pitchFamily="2" charset="0"/>
              <a:ea typeface="League Spartan" charset="0"/>
              <a:cs typeface="Poppins" pitchFamily="2" charset="77"/>
            </a:endParaRPr>
          </a:p>
          <a:p>
            <a:pPr algn="ctr"/>
            <a:r>
              <a:rPr lang="en-US" sz="1600" b="1" dirty="0">
                <a:latin typeface="Montserrat SemiBold" panose="00000700000000000000" pitchFamily="2" charset="0"/>
                <a:ea typeface="League Spartan" charset="0"/>
                <a:cs typeface="Poppins" pitchFamily="2" charset="77"/>
              </a:rPr>
              <a:t>Debt collection administration processes</a:t>
            </a:r>
          </a:p>
        </p:txBody>
      </p:sp>
      <p:sp>
        <p:nvSpPr>
          <p:cNvPr id="51" name="Freeform 1015">
            <a:extLst>
              <a:ext uri="{FF2B5EF4-FFF2-40B4-BE49-F238E27FC236}">
                <a16:creationId xmlns:a16="http://schemas.microsoft.com/office/drawing/2014/main" id="{063F48A3-FD39-6FB1-4A70-698D0FF8C694}"/>
              </a:ext>
            </a:extLst>
          </p:cNvPr>
          <p:cNvSpPr>
            <a:spLocks noChangeAspect="1"/>
          </p:cNvSpPr>
          <p:nvPr/>
        </p:nvSpPr>
        <p:spPr bwMode="auto">
          <a:xfrm>
            <a:off x="5567863" y="1556836"/>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3" name="Off-page Connector 9">
            <a:extLst>
              <a:ext uri="{FF2B5EF4-FFF2-40B4-BE49-F238E27FC236}">
                <a16:creationId xmlns:a16="http://schemas.microsoft.com/office/drawing/2014/main" id="{A01973A7-1FA4-0C98-249C-23CD8984ED1A}"/>
              </a:ext>
            </a:extLst>
          </p:cNvPr>
          <p:cNvSpPr/>
          <p:nvPr/>
        </p:nvSpPr>
        <p:spPr>
          <a:xfrm>
            <a:off x="6941887" y="1903894"/>
            <a:ext cx="1930036"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Slow processes due to poorly configured workflows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automation</a:t>
            </a:r>
          </a:p>
        </p:txBody>
      </p:sp>
      <p:sp>
        <p:nvSpPr>
          <p:cNvPr id="54" name="TextBox 53">
            <a:extLst>
              <a:ext uri="{FF2B5EF4-FFF2-40B4-BE49-F238E27FC236}">
                <a16:creationId xmlns:a16="http://schemas.microsoft.com/office/drawing/2014/main" id="{69CD4A24-0FC5-F6C8-0A71-820A70E43CB1}"/>
              </a:ext>
            </a:extLst>
          </p:cNvPr>
          <p:cNvSpPr txBox="1"/>
          <p:nvPr/>
        </p:nvSpPr>
        <p:spPr>
          <a:xfrm>
            <a:off x="6780498" y="2083569"/>
            <a:ext cx="2231324"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Customer Invoicing &amp; Finance Workflow</a:t>
            </a:r>
            <a:endParaRPr lang="en-US" sz="1600" b="1" dirty="0">
              <a:latin typeface="Montserrat SemiBold" panose="00000700000000000000" pitchFamily="2" charset="0"/>
              <a:ea typeface="League Spartan" charset="0"/>
              <a:cs typeface="Poppins" pitchFamily="2" charset="77"/>
            </a:endParaRPr>
          </a:p>
        </p:txBody>
      </p:sp>
      <p:sp>
        <p:nvSpPr>
          <p:cNvPr id="55" name="Freeform 1015">
            <a:extLst>
              <a:ext uri="{FF2B5EF4-FFF2-40B4-BE49-F238E27FC236}">
                <a16:creationId xmlns:a16="http://schemas.microsoft.com/office/drawing/2014/main" id="{49379704-A7E9-6EF1-10D5-4FD212A90D8B}"/>
              </a:ext>
            </a:extLst>
          </p:cNvPr>
          <p:cNvSpPr>
            <a:spLocks noChangeAspect="1"/>
          </p:cNvSpPr>
          <p:nvPr/>
        </p:nvSpPr>
        <p:spPr bwMode="auto">
          <a:xfrm>
            <a:off x="7658956" y="1582040"/>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6" name="Rectangle: Rounded Corners 55">
            <a:extLst>
              <a:ext uri="{FF2B5EF4-FFF2-40B4-BE49-F238E27FC236}">
                <a16:creationId xmlns:a16="http://schemas.microsoft.com/office/drawing/2014/main" id="{D39ED94A-B4FD-84A0-6CF0-1C23682FB399}"/>
              </a:ext>
            </a:extLst>
          </p:cNvPr>
          <p:cNvSpPr/>
          <p:nvPr/>
        </p:nvSpPr>
        <p:spPr>
          <a:xfrm>
            <a:off x="651464" y="4986527"/>
            <a:ext cx="1917779" cy="558618"/>
          </a:xfrm>
          <a:prstGeom prst="roundRect">
            <a:avLst/>
          </a:prstGeom>
          <a:solidFill>
            <a:schemeClr val="tx2">
              <a:alpha val="26000"/>
            </a:schemeClr>
          </a:solidFill>
          <a:ln>
            <a:solidFill>
              <a:srgbClr val="F15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Rounded Corners 56">
            <a:extLst>
              <a:ext uri="{FF2B5EF4-FFF2-40B4-BE49-F238E27FC236}">
                <a16:creationId xmlns:a16="http://schemas.microsoft.com/office/drawing/2014/main" id="{374261D7-47BE-80C9-627F-3124A46B03B6}"/>
              </a:ext>
            </a:extLst>
          </p:cNvPr>
          <p:cNvSpPr/>
          <p:nvPr/>
        </p:nvSpPr>
        <p:spPr>
          <a:xfrm>
            <a:off x="2743716" y="4999173"/>
            <a:ext cx="1953764" cy="545972"/>
          </a:xfrm>
          <a:prstGeom prst="roundRect">
            <a:avLst/>
          </a:prstGeom>
          <a:solidFill>
            <a:schemeClr val="accent1">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39DF4247-E50B-19D8-DDEA-15B91EFA84A9}"/>
              </a:ext>
            </a:extLst>
          </p:cNvPr>
          <p:cNvSpPr txBox="1"/>
          <p:nvPr/>
        </p:nvSpPr>
        <p:spPr>
          <a:xfrm>
            <a:off x="626295" y="4383297"/>
            <a:ext cx="1873758"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Spend leakage could be costing you</a:t>
            </a:r>
          </a:p>
        </p:txBody>
      </p:sp>
      <p:sp>
        <p:nvSpPr>
          <p:cNvPr id="63" name="TextBox 62">
            <a:extLst>
              <a:ext uri="{FF2B5EF4-FFF2-40B4-BE49-F238E27FC236}">
                <a16:creationId xmlns:a16="http://schemas.microsoft.com/office/drawing/2014/main" id="{95C09C31-B441-840E-A767-4F86861E1F2E}"/>
              </a:ext>
            </a:extLst>
          </p:cNvPr>
          <p:cNvSpPr txBox="1"/>
          <p:nvPr/>
        </p:nvSpPr>
        <p:spPr>
          <a:xfrm>
            <a:off x="2763794" y="4372605"/>
            <a:ext cx="1869690"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finance reporting could be costing you</a:t>
            </a:r>
          </a:p>
        </p:txBody>
      </p:sp>
      <p:sp>
        <p:nvSpPr>
          <p:cNvPr id="65" name="TextBox 64">
            <a:extLst>
              <a:ext uri="{FF2B5EF4-FFF2-40B4-BE49-F238E27FC236}">
                <a16:creationId xmlns:a16="http://schemas.microsoft.com/office/drawing/2014/main" id="{CCDBA8E2-2E49-D3DC-8F70-3EBC50517161}"/>
              </a:ext>
            </a:extLst>
          </p:cNvPr>
          <p:cNvSpPr txBox="1"/>
          <p:nvPr/>
        </p:nvSpPr>
        <p:spPr>
          <a:xfrm>
            <a:off x="4866179" y="4365181"/>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Debt collection processes could be costing you</a:t>
            </a:r>
          </a:p>
        </p:txBody>
      </p:sp>
      <p:sp>
        <p:nvSpPr>
          <p:cNvPr id="67" name="TextBox 66">
            <a:extLst>
              <a:ext uri="{FF2B5EF4-FFF2-40B4-BE49-F238E27FC236}">
                <a16:creationId xmlns:a16="http://schemas.microsoft.com/office/drawing/2014/main" id="{66DB37B9-37E7-B851-DABF-B428C6026ADB}"/>
              </a:ext>
            </a:extLst>
          </p:cNvPr>
          <p:cNvSpPr txBox="1"/>
          <p:nvPr/>
        </p:nvSpPr>
        <p:spPr>
          <a:xfrm>
            <a:off x="6952097" y="4521222"/>
            <a:ext cx="2424554"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Lack of self-service and poor reporting could be costing you</a:t>
            </a:r>
          </a:p>
        </p:txBody>
      </p:sp>
      <p:sp>
        <p:nvSpPr>
          <p:cNvPr id="68" name="TextBox 67">
            <a:extLst>
              <a:ext uri="{FF2B5EF4-FFF2-40B4-BE49-F238E27FC236}">
                <a16:creationId xmlns:a16="http://schemas.microsoft.com/office/drawing/2014/main" id="{C0EA8CB8-D6F8-2002-811C-82D845F0C462}"/>
              </a:ext>
            </a:extLst>
          </p:cNvPr>
          <p:cNvSpPr txBox="1"/>
          <p:nvPr/>
        </p:nvSpPr>
        <p:spPr>
          <a:xfrm>
            <a:off x="2736906" y="5110191"/>
            <a:ext cx="1905083" cy="461665"/>
          </a:xfrm>
          <a:prstGeom prst="rect">
            <a:avLst/>
          </a:prstGeom>
          <a:noFill/>
        </p:spPr>
        <p:txBody>
          <a:bodyPr wrap="square" rtlCol="0">
            <a:spAutoFit/>
          </a:bodyPr>
          <a:lstStyle/>
          <a:p>
            <a:pPr algn="ctr"/>
            <a:r>
              <a:rPr lang="en-GB" sz="24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£XX,000 </a:t>
            </a:r>
            <a:r>
              <a:rPr lang="en-GB" sz="9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annually</a:t>
            </a:r>
          </a:p>
        </p:txBody>
      </p:sp>
      <p:sp>
        <p:nvSpPr>
          <p:cNvPr id="69" name="TextBox 68">
            <a:extLst>
              <a:ext uri="{FF2B5EF4-FFF2-40B4-BE49-F238E27FC236}">
                <a16:creationId xmlns:a16="http://schemas.microsoft.com/office/drawing/2014/main" id="{3C634A47-D927-FE8D-6324-130A75E52781}"/>
              </a:ext>
            </a:extLst>
          </p:cNvPr>
          <p:cNvSpPr txBox="1"/>
          <p:nvPr/>
        </p:nvSpPr>
        <p:spPr>
          <a:xfrm>
            <a:off x="4899707" y="5093095"/>
            <a:ext cx="1891272" cy="461665"/>
          </a:xfrm>
          <a:prstGeom prst="rect">
            <a:avLst/>
          </a:prstGeom>
          <a:noFill/>
        </p:spPr>
        <p:txBody>
          <a:bodyPr wrap="square" rtlCol="0">
            <a:spAutoFit/>
          </a:bodyPr>
          <a:lstStyle/>
          <a:p>
            <a:pPr algn="ctr"/>
            <a:r>
              <a:rPr lang="en-GB" sz="24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£XX,000 </a:t>
            </a:r>
            <a:r>
              <a:rPr lang="en-GB" sz="9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annually</a:t>
            </a:r>
          </a:p>
        </p:txBody>
      </p:sp>
      <p:sp>
        <p:nvSpPr>
          <p:cNvPr id="71" name="Rectangle 70">
            <a:extLst>
              <a:ext uri="{FF2B5EF4-FFF2-40B4-BE49-F238E27FC236}">
                <a16:creationId xmlns:a16="http://schemas.microsoft.com/office/drawing/2014/main" id="{64A6E194-9E68-2DD5-DD40-F6B630830462}"/>
              </a:ext>
            </a:extLst>
          </p:cNvPr>
          <p:cNvSpPr/>
          <p:nvPr/>
        </p:nvSpPr>
        <p:spPr>
          <a:xfrm>
            <a:off x="664160" y="5880683"/>
            <a:ext cx="10595742" cy="5189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0BFC616B-B131-2AE7-F109-2FC9C9900A7B}"/>
              </a:ext>
            </a:extLst>
          </p:cNvPr>
          <p:cNvSpPr txBox="1"/>
          <p:nvPr/>
        </p:nvSpPr>
        <p:spPr>
          <a:xfrm>
            <a:off x="654866" y="5937956"/>
            <a:ext cx="10474787" cy="461665"/>
          </a:xfrm>
          <a:prstGeom prst="rect">
            <a:avLst/>
          </a:prstGeom>
          <a:noFill/>
        </p:spPr>
        <p:txBody>
          <a:bodyPr wrap="square" rtlCol="0">
            <a:spAutoFit/>
          </a:bodyPr>
          <a:lstStyle/>
          <a:p>
            <a:pPr algn="ct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COST OF DOING NOTHING: £XX,000 ANNUAL</a:t>
            </a:r>
          </a:p>
        </p:txBody>
      </p:sp>
      <p:sp>
        <p:nvSpPr>
          <p:cNvPr id="73" name="TextBox 72">
            <a:extLst>
              <a:ext uri="{FF2B5EF4-FFF2-40B4-BE49-F238E27FC236}">
                <a16:creationId xmlns:a16="http://schemas.microsoft.com/office/drawing/2014/main" id="{78369866-8BC6-33CD-42B1-8C4AEA93FDD2}"/>
              </a:ext>
            </a:extLst>
          </p:cNvPr>
          <p:cNvSpPr txBox="1"/>
          <p:nvPr/>
        </p:nvSpPr>
        <p:spPr>
          <a:xfrm>
            <a:off x="664160" y="5115340"/>
            <a:ext cx="1905083" cy="461665"/>
          </a:xfrm>
          <a:prstGeom prst="rect">
            <a:avLst/>
          </a:prstGeom>
          <a:noFill/>
        </p:spPr>
        <p:txBody>
          <a:bodyPr wrap="square" rtlCol="0">
            <a:spAutoFit/>
          </a:bodyPr>
          <a:lstStyle/>
          <a:p>
            <a:pPr algn="ctr"/>
            <a:r>
              <a:rPr lang="en-GB" sz="2400" dirty="0">
                <a:solidFill>
                  <a:schemeClr val="tx2"/>
                </a:solidFill>
                <a:latin typeface="Open Sans" panose="020B0606030504020204" pitchFamily="34" charset="0"/>
                <a:ea typeface="Open Sans" panose="020B0606030504020204" pitchFamily="34" charset="0"/>
                <a:cs typeface="Open Sans" panose="020B0606030504020204" pitchFamily="34" charset="0"/>
              </a:rPr>
              <a:t>£XX,000 </a:t>
            </a:r>
            <a:r>
              <a:rPr lang="en-GB" sz="900" dirty="0">
                <a:solidFill>
                  <a:schemeClr val="tx2"/>
                </a:solidFill>
                <a:latin typeface="Open Sans" panose="020B0606030504020204" pitchFamily="34" charset="0"/>
                <a:ea typeface="Open Sans" panose="020B0606030504020204" pitchFamily="34" charset="0"/>
                <a:cs typeface="Open Sans" panose="020B0606030504020204" pitchFamily="34" charset="0"/>
              </a:rPr>
              <a:t>annually</a:t>
            </a:r>
          </a:p>
        </p:txBody>
      </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4" name="Freeform 50">
            <a:extLst>
              <a:ext uri="{FF2B5EF4-FFF2-40B4-BE49-F238E27FC236}">
                <a16:creationId xmlns:a16="http://schemas.microsoft.com/office/drawing/2014/main" id="{9F9B2520-FD51-DC24-704C-0BB7BDAC0376}"/>
              </a:ext>
            </a:extLst>
          </p:cNvPr>
          <p:cNvSpPr/>
          <p:nvPr/>
        </p:nvSpPr>
        <p:spPr>
          <a:xfrm rot="10800000">
            <a:off x="6967424" y="2158009"/>
            <a:ext cx="1951578"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TextBox 4">
            <a:extLst>
              <a:ext uri="{FF2B5EF4-FFF2-40B4-BE49-F238E27FC236}">
                <a16:creationId xmlns:a16="http://schemas.microsoft.com/office/drawing/2014/main" id="{02B73898-242B-B542-A13B-5A46CF540B50}"/>
              </a:ext>
            </a:extLst>
          </p:cNvPr>
          <p:cNvSpPr txBox="1"/>
          <p:nvPr/>
        </p:nvSpPr>
        <p:spPr>
          <a:xfrm>
            <a:off x="6983140" y="4381097"/>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Invoicing and finance workflows could be costing you</a:t>
            </a:r>
          </a:p>
        </p:txBody>
      </p:sp>
      <p:sp>
        <p:nvSpPr>
          <p:cNvPr id="6" name="TextBox 5">
            <a:extLst>
              <a:ext uri="{FF2B5EF4-FFF2-40B4-BE49-F238E27FC236}">
                <a16:creationId xmlns:a16="http://schemas.microsoft.com/office/drawing/2014/main" id="{17F0DF48-C88F-66C2-241D-A456E4C5498F}"/>
              </a:ext>
            </a:extLst>
          </p:cNvPr>
          <p:cNvSpPr txBox="1"/>
          <p:nvPr/>
        </p:nvSpPr>
        <p:spPr>
          <a:xfrm>
            <a:off x="7004485" y="5111942"/>
            <a:ext cx="1921948" cy="461665"/>
          </a:xfrm>
          <a:prstGeom prst="rect">
            <a:avLst/>
          </a:prstGeom>
          <a:noFill/>
        </p:spPr>
        <p:txBody>
          <a:bodyPr wrap="square" rtlCol="0">
            <a:spAutoFit/>
          </a:bodyPr>
          <a:lstStyle/>
          <a:p>
            <a:pPr algn="ctr"/>
            <a:r>
              <a:rPr lang="en-GB" sz="24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£XX,000 </a:t>
            </a:r>
            <a:r>
              <a:rPr lang="en-GB" sz="9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annually</a:t>
            </a:r>
          </a:p>
        </p:txBody>
      </p:sp>
      <p:sp>
        <p:nvSpPr>
          <p:cNvPr id="10" name="Rectangle: Rounded Corners 9">
            <a:extLst>
              <a:ext uri="{FF2B5EF4-FFF2-40B4-BE49-F238E27FC236}">
                <a16:creationId xmlns:a16="http://schemas.microsoft.com/office/drawing/2014/main" id="{01805B4A-2C0D-368E-E75D-FC2CDC15A66B}"/>
              </a:ext>
            </a:extLst>
          </p:cNvPr>
          <p:cNvSpPr/>
          <p:nvPr/>
        </p:nvSpPr>
        <p:spPr>
          <a:xfrm>
            <a:off x="9115214" y="5008615"/>
            <a:ext cx="1930036"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ff-page Connector 9">
            <a:extLst>
              <a:ext uri="{FF2B5EF4-FFF2-40B4-BE49-F238E27FC236}">
                <a16:creationId xmlns:a16="http://schemas.microsoft.com/office/drawing/2014/main" id="{CF4D6202-C07E-1976-8619-E66844709A39}"/>
              </a:ext>
            </a:extLst>
          </p:cNvPr>
          <p:cNvSpPr/>
          <p:nvPr/>
        </p:nvSpPr>
        <p:spPr>
          <a:xfrm>
            <a:off x="9098462" y="1889646"/>
            <a:ext cx="1930036"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self-serve solutions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High risk of errors </a:t>
            </a:r>
          </a:p>
        </p:txBody>
      </p:sp>
      <p:sp>
        <p:nvSpPr>
          <p:cNvPr id="12" name="TextBox 11">
            <a:extLst>
              <a:ext uri="{FF2B5EF4-FFF2-40B4-BE49-F238E27FC236}">
                <a16:creationId xmlns:a16="http://schemas.microsoft.com/office/drawing/2014/main" id="{7A466DEC-9423-B95B-0DAB-B91A852EC795}"/>
              </a:ext>
            </a:extLst>
          </p:cNvPr>
          <p:cNvSpPr txBox="1"/>
          <p:nvPr/>
        </p:nvSpPr>
        <p:spPr>
          <a:xfrm>
            <a:off x="9011822" y="2082316"/>
            <a:ext cx="2094684" cy="584775"/>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Online expense management</a:t>
            </a:r>
            <a:endParaRPr lang="en-US" sz="1600" b="1" dirty="0">
              <a:latin typeface="Montserrat SemiBold" panose="00000700000000000000" pitchFamily="2" charset="0"/>
              <a:ea typeface="League Spartan" charset="0"/>
              <a:cs typeface="Poppins" pitchFamily="2" charset="77"/>
            </a:endParaRPr>
          </a:p>
        </p:txBody>
      </p:sp>
      <p:sp>
        <p:nvSpPr>
          <p:cNvPr id="13" name="Freeform 1015">
            <a:extLst>
              <a:ext uri="{FF2B5EF4-FFF2-40B4-BE49-F238E27FC236}">
                <a16:creationId xmlns:a16="http://schemas.microsoft.com/office/drawing/2014/main" id="{2DFBB6BE-A3C1-C95A-4287-54102AC9E823}"/>
              </a:ext>
            </a:extLst>
          </p:cNvPr>
          <p:cNvSpPr>
            <a:spLocks noChangeAspect="1"/>
          </p:cNvSpPr>
          <p:nvPr/>
        </p:nvSpPr>
        <p:spPr bwMode="auto">
          <a:xfrm>
            <a:off x="9718298" y="1567792"/>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14" name="Freeform 50">
            <a:extLst>
              <a:ext uri="{FF2B5EF4-FFF2-40B4-BE49-F238E27FC236}">
                <a16:creationId xmlns:a16="http://schemas.microsoft.com/office/drawing/2014/main" id="{37A97CCD-C015-E1E9-40B7-A97B59A03B2B}"/>
              </a:ext>
            </a:extLst>
          </p:cNvPr>
          <p:cNvSpPr/>
          <p:nvPr/>
        </p:nvSpPr>
        <p:spPr>
          <a:xfrm rot="10800000">
            <a:off x="9105893" y="2143761"/>
            <a:ext cx="1951578"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TextBox 14">
            <a:extLst>
              <a:ext uri="{FF2B5EF4-FFF2-40B4-BE49-F238E27FC236}">
                <a16:creationId xmlns:a16="http://schemas.microsoft.com/office/drawing/2014/main" id="{78087AEC-86F9-E8B2-C10B-A49DA1E431AE}"/>
              </a:ext>
            </a:extLst>
          </p:cNvPr>
          <p:cNvSpPr txBox="1"/>
          <p:nvPr/>
        </p:nvSpPr>
        <p:spPr>
          <a:xfrm>
            <a:off x="9135359" y="4351351"/>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Expense management could be costing you</a:t>
            </a:r>
          </a:p>
        </p:txBody>
      </p:sp>
      <p:sp>
        <p:nvSpPr>
          <p:cNvPr id="16" name="TextBox 15">
            <a:extLst>
              <a:ext uri="{FF2B5EF4-FFF2-40B4-BE49-F238E27FC236}">
                <a16:creationId xmlns:a16="http://schemas.microsoft.com/office/drawing/2014/main" id="{758C2988-077F-715B-4765-2E7B0D4C1F34}"/>
              </a:ext>
            </a:extLst>
          </p:cNvPr>
          <p:cNvSpPr txBox="1"/>
          <p:nvPr/>
        </p:nvSpPr>
        <p:spPr>
          <a:xfrm>
            <a:off x="9161060" y="5097694"/>
            <a:ext cx="1892974" cy="461665"/>
          </a:xfrm>
          <a:prstGeom prst="rect">
            <a:avLst/>
          </a:prstGeom>
          <a:noFill/>
        </p:spPr>
        <p:txBody>
          <a:bodyPr wrap="square" rtlCol="0">
            <a:spAutoFit/>
          </a:bodyPr>
          <a:lstStyle/>
          <a:p>
            <a:pPr algn="ctr"/>
            <a:r>
              <a:rPr lang="en-GB" sz="2400">
                <a:solidFill>
                  <a:schemeClr val="accent2"/>
                </a:solidFill>
                <a:latin typeface="Open Sans" panose="020B0606030504020204" pitchFamily="34" charset="0"/>
                <a:ea typeface="Open Sans" panose="020B0606030504020204" pitchFamily="34" charset="0"/>
                <a:cs typeface="Open Sans" panose="020B0606030504020204" pitchFamily="34" charset="0"/>
              </a:rPr>
              <a:t>£XX,000 </a:t>
            </a:r>
            <a:r>
              <a:rPr lang="en-GB" sz="900">
                <a:solidFill>
                  <a:schemeClr val="accent2"/>
                </a:solidFill>
                <a:latin typeface="Open Sans" panose="020B0606030504020204" pitchFamily="34" charset="0"/>
                <a:ea typeface="Open Sans" panose="020B0606030504020204" pitchFamily="34" charset="0"/>
                <a:cs typeface="Open Sans" panose="020B0606030504020204" pitchFamily="34" charset="0"/>
              </a:rPr>
              <a:t>annually</a:t>
            </a:r>
          </a:p>
        </p:txBody>
      </p:sp>
    </p:spTree>
    <p:extLst>
      <p:ext uri="{BB962C8B-B14F-4D97-AF65-F5344CB8AC3E}">
        <p14:creationId xmlns:p14="http://schemas.microsoft.com/office/powerpoint/2010/main" val="65390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BC53D8-9D7C-941A-CC2A-4063486EB986}"/>
              </a:ext>
            </a:extLst>
          </p:cNvPr>
          <p:cNvSpPr>
            <a:spLocks noGrp="1"/>
          </p:cNvSpPr>
          <p:nvPr>
            <p:ph type="sldNum" sz="quarter" idx="12"/>
          </p:nvPr>
        </p:nvSpPr>
        <p:spPr/>
        <p:txBody>
          <a:bodyPr/>
          <a:lstStyle/>
          <a:p>
            <a:fld id="{3531A8E9-B4CF-5643-AF96-CB4C768DAD63}" type="slidenum">
              <a:rPr lang="en-US" smtClean="0"/>
              <a:t>4</a:t>
            </a:fld>
            <a:endParaRPr lang="en-US"/>
          </a:p>
        </p:txBody>
      </p:sp>
      <p:sp>
        <p:nvSpPr>
          <p:cNvPr id="3" name="Title 2">
            <a:extLst>
              <a:ext uri="{FF2B5EF4-FFF2-40B4-BE49-F238E27FC236}">
                <a16:creationId xmlns:a16="http://schemas.microsoft.com/office/drawing/2014/main" id="{8E8DA237-B9A8-8F39-10D8-DB6BB882015C}"/>
              </a:ext>
            </a:extLst>
          </p:cNvPr>
          <p:cNvSpPr>
            <a:spLocks noGrp="1"/>
          </p:cNvSpPr>
          <p:nvPr>
            <p:ph type="title"/>
          </p:nvPr>
        </p:nvSpPr>
        <p:spPr/>
        <p:txBody>
          <a:bodyPr/>
          <a:lstStyle/>
          <a:p>
            <a:r>
              <a:rPr lang="en-GB"/>
              <a:t>OUR VALUE OFFERING</a:t>
            </a:r>
            <a:br>
              <a:rPr lang="en-GB"/>
            </a:br>
            <a:endParaRPr lang="en-US"/>
          </a:p>
        </p:txBody>
      </p:sp>
      <p:graphicFrame>
        <p:nvGraphicFramePr>
          <p:cNvPr id="8" name="Chart 7">
            <a:extLst>
              <a:ext uri="{FF2B5EF4-FFF2-40B4-BE49-F238E27FC236}">
                <a16:creationId xmlns:a16="http://schemas.microsoft.com/office/drawing/2014/main" id="{EFCB1EEA-BDEC-08E7-276C-322204CC06FC}"/>
              </a:ext>
            </a:extLst>
          </p:cNvPr>
          <p:cNvGraphicFramePr>
            <a:graphicFrameLocks/>
          </p:cNvGraphicFramePr>
          <p:nvPr/>
        </p:nvGraphicFramePr>
        <p:xfrm>
          <a:off x="5669907" y="2657753"/>
          <a:ext cx="5531728" cy="1866311"/>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E94A281-D1A0-E5FD-CB82-72B642FBC7D5}"/>
              </a:ext>
            </a:extLst>
          </p:cNvPr>
          <p:cNvSpPr txBox="1"/>
          <p:nvPr/>
        </p:nvSpPr>
        <p:spPr>
          <a:xfrm>
            <a:off x="6318909" y="454290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1</a:t>
            </a:r>
          </a:p>
        </p:txBody>
      </p:sp>
      <p:cxnSp>
        <p:nvCxnSpPr>
          <p:cNvPr id="10" name="Straight Connector 9">
            <a:extLst>
              <a:ext uri="{FF2B5EF4-FFF2-40B4-BE49-F238E27FC236}">
                <a16:creationId xmlns:a16="http://schemas.microsoft.com/office/drawing/2014/main" id="{8449F8A7-FC6D-313E-A2DF-2680E8BEA7AC}"/>
              </a:ext>
            </a:extLst>
          </p:cNvPr>
          <p:cNvCxnSpPr>
            <a:cxnSpLocks/>
          </p:cNvCxnSpPr>
          <p:nvPr/>
        </p:nvCxnSpPr>
        <p:spPr>
          <a:xfrm>
            <a:off x="6303932" y="4505358"/>
            <a:ext cx="607573"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sp>
        <p:nvSpPr>
          <p:cNvPr id="11" name="TextBox 10">
            <a:extLst>
              <a:ext uri="{FF2B5EF4-FFF2-40B4-BE49-F238E27FC236}">
                <a16:creationId xmlns:a16="http://schemas.microsoft.com/office/drawing/2014/main" id="{7965C874-7CD2-69FC-F01E-31A1F1F36C0E}"/>
              </a:ext>
            </a:extLst>
          </p:cNvPr>
          <p:cNvSpPr txBox="1"/>
          <p:nvPr/>
        </p:nvSpPr>
        <p:spPr>
          <a:xfrm>
            <a:off x="9521321" y="454290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4</a:t>
            </a:r>
          </a:p>
        </p:txBody>
      </p:sp>
      <p:sp>
        <p:nvSpPr>
          <p:cNvPr id="12" name="Rectangle 11">
            <a:extLst>
              <a:ext uri="{FF2B5EF4-FFF2-40B4-BE49-F238E27FC236}">
                <a16:creationId xmlns:a16="http://schemas.microsoft.com/office/drawing/2014/main" id="{C17307F1-3E9F-31AB-602F-D0B447E51DF3}"/>
              </a:ext>
            </a:extLst>
          </p:cNvPr>
          <p:cNvSpPr/>
          <p:nvPr/>
        </p:nvSpPr>
        <p:spPr>
          <a:xfrm>
            <a:off x="7671223" y="4871633"/>
            <a:ext cx="172687" cy="160235"/>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C19F8ECD-4880-724C-097B-DAE96AEC930F}"/>
              </a:ext>
            </a:extLst>
          </p:cNvPr>
          <p:cNvSpPr txBox="1"/>
          <p:nvPr/>
        </p:nvSpPr>
        <p:spPr>
          <a:xfrm>
            <a:off x="7772940" y="4862500"/>
            <a:ext cx="906240"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INVESTMENT</a:t>
            </a:r>
          </a:p>
        </p:txBody>
      </p:sp>
      <p:sp>
        <p:nvSpPr>
          <p:cNvPr id="14" name="Rectangle 13">
            <a:extLst>
              <a:ext uri="{FF2B5EF4-FFF2-40B4-BE49-F238E27FC236}">
                <a16:creationId xmlns:a16="http://schemas.microsoft.com/office/drawing/2014/main" id="{23547995-0EAD-1650-0828-399741769E1F}"/>
              </a:ext>
            </a:extLst>
          </p:cNvPr>
          <p:cNvSpPr/>
          <p:nvPr/>
        </p:nvSpPr>
        <p:spPr>
          <a:xfrm>
            <a:off x="9086850" y="4871613"/>
            <a:ext cx="184133" cy="160235"/>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0B381449-0B76-F1EF-4F55-C41BCD50E42A}"/>
              </a:ext>
            </a:extLst>
          </p:cNvPr>
          <p:cNvSpPr txBox="1"/>
          <p:nvPr/>
        </p:nvSpPr>
        <p:spPr>
          <a:xfrm>
            <a:off x="9209014" y="4862500"/>
            <a:ext cx="624613"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BENEFIT</a:t>
            </a:r>
          </a:p>
        </p:txBody>
      </p:sp>
      <p:sp>
        <p:nvSpPr>
          <p:cNvPr id="16" name="TextBox 15">
            <a:extLst>
              <a:ext uri="{FF2B5EF4-FFF2-40B4-BE49-F238E27FC236}">
                <a16:creationId xmlns:a16="http://schemas.microsoft.com/office/drawing/2014/main" id="{81F4BBBE-B522-6819-ADDD-AA352D356F1F}"/>
              </a:ext>
            </a:extLst>
          </p:cNvPr>
          <p:cNvSpPr txBox="1"/>
          <p:nvPr/>
        </p:nvSpPr>
        <p:spPr>
          <a:xfrm>
            <a:off x="7370173" y="4534313"/>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2</a:t>
            </a:r>
          </a:p>
        </p:txBody>
      </p:sp>
      <p:sp>
        <p:nvSpPr>
          <p:cNvPr id="17" name="TextBox 16">
            <a:extLst>
              <a:ext uri="{FF2B5EF4-FFF2-40B4-BE49-F238E27FC236}">
                <a16:creationId xmlns:a16="http://schemas.microsoft.com/office/drawing/2014/main" id="{A6E8D07E-173B-6337-B44A-85A484F1B09A}"/>
              </a:ext>
            </a:extLst>
          </p:cNvPr>
          <p:cNvSpPr txBox="1"/>
          <p:nvPr/>
        </p:nvSpPr>
        <p:spPr>
          <a:xfrm>
            <a:off x="5614506" y="2016672"/>
            <a:ext cx="4884244" cy="378886"/>
          </a:xfrm>
          <a:prstGeom prst="rect">
            <a:avLst/>
          </a:prstGeom>
          <a:noFill/>
        </p:spPr>
        <p:txBody>
          <a:bodyPr wrap="square">
            <a:spAutoFit/>
          </a:bodyPr>
          <a:lstStyle/>
          <a:p>
            <a:r>
              <a:rPr lang="en-GB" sz="1862" b="1" dirty="0">
                <a:solidFill>
                  <a:srgbClr val="25252C"/>
                </a:solidFill>
                <a:latin typeface="Montserrat SemiBold" pitchFamily="2" charset="77"/>
              </a:rPr>
              <a:t>[INSERT CLIENT NAME] RETURNS</a:t>
            </a:r>
          </a:p>
        </p:txBody>
      </p:sp>
      <p:cxnSp>
        <p:nvCxnSpPr>
          <p:cNvPr id="18" name="Straight Connector 17">
            <a:extLst>
              <a:ext uri="{FF2B5EF4-FFF2-40B4-BE49-F238E27FC236}">
                <a16:creationId xmlns:a16="http://schemas.microsoft.com/office/drawing/2014/main" id="{2B8A4694-80A8-24F1-7161-7605BE1AF04A}"/>
              </a:ext>
            </a:extLst>
          </p:cNvPr>
          <p:cNvCxnSpPr>
            <a:cxnSpLocks/>
          </p:cNvCxnSpPr>
          <p:nvPr/>
        </p:nvCxnSpPr>
        <p:spPr>
          <a:xfrm>
            <a:off x="7351123" y="4499703"/>
            <a:ext cx="607573"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19" name="Straight Connector 18">
            <a:extLst>
              <a:ext uri="{FF2B5EF4-FFF2-40B4-BE49-F238E27FC236}">
                <a16:creationId xmlns:a16="http://schemas.microsoft.com/office/drawing/2014/main" id="{267887AB-D86D-4FCE-C90D-139F3D439E0F}"/>
              </a:ext>
            </a:extLst>
          </p:cNvPr>
          <p:cNvCxnSpPr>
            <a:cxnSpLocks/>
          </p:cNvCxnSpPr>
          <p:nvPr/>
        </p:nvCxnSpPr>
        <p:spPr>
          <a:xfrm>
            <a:off x="8422593"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20" name="Straight Connector 19">
            <a:extLst>
              <a:ext uri="{FF2B5EF4-FFF2-40B4-BE49-F238E27FC236}">
                <a16:creationId xmlns:a16="http://schemas.microsoft.com/office/drawing/2014/main" id="{1E5FF4BC-4ACC-E8C4-02E3-9CC3261AAF43}"/>
              </a:ext>
            </a:extLst>
          </p:cNvPr>
          <p:cNvCxnSpPr>
            <a:cxnSpLocks/>
          </p:cNvCxnSpPr>
          <p:nvPr/>
        </p:nvCxnSpPr>
        <p:spPr>
          <a:xfrm>
            <a:off x="9479995"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21" name="Straight Connector 20">
            <a:extLst>
              <a:ext uri="{FF2B5EF4-FFF2-40B4-BE49-F238E27FC236}">
                <a16:creationId xmlns:a16="http://schemas.microsoft.com/office/drawing/2014/main" id="{13E78D28-15B3-66E5-6E12-C0FA26BF754B}"/>
              </a:ext>
            </a:extLst>
          </p:cNvPr>
          <p:cNvCxnSpPr>
            <a:cxnSpLocks/>
          </p:cNvCxnSpPr>
          <p:nvPr/>
        </p:nvCxnSpPr>
        <p:spPr>
          <a:xfrm>
            <a:off x="10550332"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sp>
        <p:nvSpPr>
          <p:cNvPr id="22" name="TextBox 21">
            <a:extLst>
              <a:ext uri="{FF2B5EF4-FFF2-40B4-BE49-F238E27FC236}">
                <a16:creationId xmlns:a16="http://schemas.microsoft.com/office/drawing/2014/main" id="{E56198AE-6EB5-C51F-409C-26B8F7F86BEF}"/>
              </a:ext>
            </a:extLst>
          </p:cNvPr>
          <p:cNvSpPr txBox="1"/>
          <p:nvPr/>
        </p:nvSpPr>
        <p:spPr>
          <a:xfrm>
            <a:off x="8444646" y="453755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3</a:t>
            </a:r>
          </a:p>
        </p:txBody>
      </p:sp>
      <p:sp>
        <p:nvSpPr>
          <p:cNvPr id="23" name="TextBox 22">
            <a:extLst>
              <a:ext uri="{FF2B5EF4-FFF2-40B4-BE49-F238E27FC236}">
                <a16:creationId xmlns:a16="http://schemas.microsoft.com/office/drawing/2014/main" id="{0EB2181E-C4A0-6999-3B29-5141DD713FE1}"/>
              </a:ext>
            </a:extLst>
          </p:cNvPr>
          <p:cNvSpPr txBox="1"/>
          <p:nvPr/>
        </p:nvSpPr>
        <p:spPr>
          <a:xfrm>
            <a:off x="10589451" y="4550022"/>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5</a:t>
            </a:r>
          </a:p>
        </p:txBody>
      </p:sp>
      <p:pic>
        <p:nvPicPr>
          <p:cNvPr id="33" name="Graphic 32" descr="Coins outline">
            <a:extLst>
              <a:ext uri="{FF2B5EF4-FFF2-40B4-BE49-F238E27FC236}">
                <a16:creationId xmlns:a16="http://schemas.microsoft.com/office/drawing/2014/main" id="{8893B05B-C6E0-B3A7-D58E-486044616A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483" y="2016302"/>
            <a:ext cx="493118" cy="493118"/>
          </a:xfrm>
          <a:prstGeom prst="rect">
            <a:avLst/>
          </a:prstGeom>
        </p:spPr>
      </p:pic>
      <p:pic>
        <p:nvPicPr>
          <p:cNvPr id="34" name="Graphic 33" descr="Open hand outline">
            <a:extLst>
              <a:ext uri="{FF2B5EF4-FFF2-40B4-BE49-F238E27FC236}">
                <a16:creationId xmlns:a16="http://schemas.microsoft.com/office/drawing/2014/main" id="{F4B19FD7-C3E3-0A5D-8AC9-C81CAEC5243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04863" y="4042808"/>
            <a:ext cx="394596" cy="394596"/>
          </a:xfrm>
          <a:prstGeom prst="rect">
            <a:avLst/>
          </a:prstGeom>
        </p:spPr>
      </p:pic>
      <p:pic>
        <p:nvPicPr>
          <p:cNvPr id="35" name="Graphic 34" descr="Dollar outline">
            <a:extLst>
              <a:ext uri="{FF2B5EF4-FFF2-40B4-BE49-F238E27FC236}">
                <a16:creationId xmlns:a16="http://schemas.microsoft.com/office/drawing/2014/main" id="{3F7A8CC5-A34A-2AAF-046A-EA7F5275B0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97341" y="3971094"/>
            <a:ext cx="99414" cy="99414"/>
          </a:xfrm>
          <a:prstGeom prst="rect">
            <a:avLst/>
          </a:prstGeom>
        </p:spPr>
      </p:pic>
      <p:sp>
        <p:nvSpPr>
          <p:cNvPr id="36" name="TextBox 35">
            <a:extLst>
              <a:ext uri="{FF2B5EF4-FFF2-40B4-BE49-F238E27FC236}">
                <a16:creationId xmlns:a16="http://schemas.microsoft.com/office/drawing/2014/main" id="{9FA86A8D-86F3-D8A5-4B2F-A073EE2727C5}"/>
              </a:ext>
            </a:extLst>
          </p:cNvPr>
          <p:cNvSpPr txBox="1"/>
          <p:nvPr/>
        </p:nvSpPr>
        <p:spPr>
          <a:xfrm>
            <a:off x="412673" y="3361760"/>
            <a:ext cx="1086998" cy="400110"/>
          </a:xfrm>
          <a:prstGeom prst="rect">
            <a:avLst/>
          </a:prstGeom>
          <a:noFill/>
        </p:spPr>
        <p:txBody>
          <a:bodyPr wrap="square" rtlCol="0">
            <a:spAutoFit/>
          </a:bodyPr>
          <a:lstStyle/>
          <a:p>
            <a:pPr algn="ctr"/>
            <a:r>
              <a:rPr lang="en-GB" sz="1000" b="1" dirty="0">
                <a:solidFill>
                  <a:schemeClr val="tx2"/>
                </a:solidFill>
                <a:latin typeface="Open Sans" panose="020B0606030504020204" pitchFamily="34" charset="0"/>
                <a:ea typeface="Open Sans" panose="020B0606030504020204" pitchFamily="34" charset="0"/>
                <a:cs typeface="Open Sans" panose="020B0606030504020204" pitchFamily="34" charset="0"/>
              </a:rPr>
              <a:t>Annual cost of delay</a:t>
            </a:r>
          </a:p>
        </p:txBody>
      </p:sp>
      <p:sp>
        <p:nvSpPr>
          <p:cNvPr id="37" name="TextBox 36">
            <a:extLst>
              <a:ext uri="{FF2B5EF4-FFF2-40B4-BE49-F238E27FC236}">
                <a16:creationId xmlns:a16="http://schemas.microsoft.com/office/drawing/2014/main" id="{325C6676-A04D-9A0A-5013-8F256DA67B98}"/>
              </a:ext>
            </a:extLst>
          </p:cNvPr>
          <p:cNvSpPr txBox="1"/>
          <p:nvPr/>
        </p:nvSpPr>
        <p:spPr>
          <a:xfrm>
            <a:off x="538150" y="2462878"/>
            <a:ext cx="799309" cy="253916"/>
          </a:xfrm>
          <a:prstGeom prst="rect">
            <a:avLst/>
          </a:prstGeom>
          <a:noFill/>
        </p:spPr>
        <p:txBody>
          <a:bodyPr wrap="square" rtlCol="0">
            <a:spAutoFit/>
          </a:bodyPr>
          <a:lstStyle/>
          <a:p>
            <a:pPr algn="ctr"/>
            <a:r>
              <a:rPr lang="en-GB" sz="1050" b="1">
                <a:solidFill>
                  <a:schemeClr val="tx2"/>
                </a:solidFill>
                <a:latin typeface="Open Sans" panose="020B0606030504020204" pitchFamily="34" charset="0"/>
                <a:ea typeface="Open Sans" panose="020B0606030504020204" pitchFamily="34" charset="0"/>
                <a:cs typeface="Open Sans" panose="020B0606030504020204" pitchFamily="34" charset="0"/>
              </a:rPr>
              <a:t>BENEFIT</a:t>
            </a:r>
          </a:p>
        </p:txBody>
      </p:sp>
      <p:pic>
        <p:nvPicPr>
          <p:cNvPr id="38" name="Graphic 37" descr="Downward trend graph outline">
            <a:extLst>
              <a:ext uri="{FF2B5EF4-FFF2-40B4-BE49-F238E27FC236}">
                <a16:creationId xmlns:a16="http://schemas.microsoft.com/office/drawing/2014/main" id="{7FA9B895-8EB4-7A49-5734-83756E4D30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0002" y="2930773"/>
            <a:ext cx="394596" cy="394596"/>
          </a:xfrm>
          <a:prstGeom prst="rect">
            <a:avLst/>
          </a:prstGeom>
        </p:spPr>
      </p:pic>
      <p:sp>
        <p:nvSpPr>
          <p:cNvPr id="39" name="TextBox 38">
            <a:extLst>
              <a:ext uri="{FF2B5EF4-FFF2-40B4-BE49-F238E27FC236}">
                <a16:creationId xmlns:a16="http://schemas.microsoft.com/office/drawing/2014/main" id="{37271072-AD93-D632-48FD-EDE2D6D2F892}"/>
              </a:ext>
            </a:extLst>
          </p:cNvPr>
          <p:cNvSpPr txBox="1"/>
          <p:nvPr/>
        </p:nvSpPr>
        <p:spPr>
          <a:xfrm>
            <a:off x="440792" y="4381620"/>
            <a:ext cx="1086998" cy="253916"/>
          </a:xfrm>
          <a:prstGeom prst="rect">
            <a:avLst/>
          </a:prstGeom>
          <a:noFill/>
        </p:spPr>
        <p:txBody>
          <a:bodyPr wrap="square" rtlCol="0">
            <a:spAutoFit/>
          </a:bodyPr>
          <a:lstStyle/>
          <a:p>
            <a:pPr algn="ctr"/>
            <a:r>
              <a:rPr lang="en-GB" sz="1050" b="1">
                <a:solidFill>
                  <a:schemeClr val="tx2"/>
                </a:solidFill>
                <a:latin typeface="Open Sans" panose="020B0606030504020204" pitchFamily="34" charset="0"/>
                <a:ea typeface="Open Sans" panose="020B0606030504020204" pitchFamily="34" charset="0"/>
                <a:cs typeface="Open Sans" panose="020B0606030504020204" pitchFamily="34" charset="0"/>
              </a:rPr>
              <a:t>INVESTMENT</a:t>
            </a:r>
          </a:p>
        </p:txBody>
      </p:sp>
      <p:sp>
        <p:nvSpPr>
          <p:cNvPr id="40" name="TextBox 39">
            <a:extLst>
              <a:ext uri="{FF2B5EF4-FFF2-40B4-BE49-F238E27FC236}">
                <a16:creationId xmlns:a16="http://schemas.microsoft.com/office/drawing/2014/main" id="{F05CA6D4-8335-F2D7-196A-2958318AB9FC}"/>
              </a:ext>
            </a:extLst>
          </p:cNvPr>
          <p:cNvSpPr txBox="1"/>
          <p:nvPr/>
        </p:nvSpPr>
        <p:spPr>
          <a:xfrm>
            <a:off x="2983217" y="4316345"/>
            <a:ext cx="729079" cy="400110"/>
          </a:xfrm>
          <a:prstGeom prst="rect">
            <a:avLst/>
          </a:prstGeom>
          <a:noFill/>
        </p:spPr>
        <p:txBody>
          <a:bodyPr wrap="square" rtlCol="0">
            <a:spAutoFit/>
          </a:bodyPr>
          <a:lstStyle/>
          <a:p>
            <a:pPr algn="ctr"/>
            <a:r>
              <a:rPr lang="en-GB" sz="1000" b="1">
                <a:solidFill>
                  <a:schemeClr val="tx2"/>
                </a:solidFill>
                <a:latin typeface="Open Sans" panose="020B0606030504020204" pitchFamily="34" charset="0"/>
                <a:ea typeface="Open Sans" panose="020B0606030504020204" pitchFamily="34" charset="0"/>
                <a:cs typeface="Open Sans" panose="020B0606030504020204" pitchFamily="34" charset="0"/>
              </a:rPr>
              <a:t>Payback</a:t>
            </a:r>
            <a:r>
              <a:rPr lang="en-GB" sz="70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GB" sz="1000" b="1">
                <a:solidFill>
                  <a:schemeClr val="tx2"/>
                </a:solidFill>
                <a:latin typeface="Open Sans" panose="020B0606030504020204" pitchFamily="34" charset="0"/>
                <a:ea typeface="Open Sans" panose="020B0606030504020204" pitchFamily="34" charset="0"/>
                <a:cs typeface="Open Sans" panose="020B0606030504020204" pitchFamily="34" charset="0"/>
              </a:rPr>
              <a:t>Period</a:t>
            </a:r>
          </a:p>
        </p:txBody>
      </p:sp>
      <p:sp>
        <p:nvSpPr>
          <p:cNvPr id="41" name="TextBox 40">
            <a:extLst>
              <a:ext uri="{FF2B5EF4-FFF2-40B4-BE49-F238E27FC236}">
                <a16:creationId xmlns:a16="http://schemas.microsoft.com/office/drawing/2014/main" id="{854C1CF3-49C6-7197-7CCD-F4A045119A8D}"/>
              </a:ext>
            </a:extLst>
          </p:cNvPr>
          <p:cNvSpPr txBox="1"/>
          <p:nvPr/>
        </p:nvSpPr>
        <p:spPr>
          <a:xfrm>
            <a:off x="1276879" y="2200685"/>
            <a:ext cx="1408328" cy="338554"/>
          </a:xfrm>
          <a:prstGeom prst="rect">
            <a:avLst/>
          </a:prstGeom>
          <a:noFill/>
        </p:spPr>
        <p:txBody>
          <a:bodyPr wrap="square" rtlCol="0">
            <a:spAutoFit/>
          </a:bodyPr>
          <a:lstStyle/>
          <a:p>
            <a:pPr algn="ctr"/>
            <a:r>
              <a:rPr lang="en-GB" sz="1600">
                <a:solidFill>
                  <a:schemeClr val="bg1"/>
                </a:solidFill>
                <a:latin typeface="Open Sans" panose="020B0606030504020204" pitchFamily="34" charset="0"/>
                <a:ea typeface="Open Sans" panose="020B0606030504020204" pitchFamily="34" charset="0"/>
                <a:cs typeface="Open Sans" panose="020B0606030504020204" pitchFamily="34" charset="0"/>
              </a:rPr>
              <a:t>£XX,XXX</a:t>
            </a:r>
          </a:p>
        </p:txBody>
      </p:sp>
      <p:sp>
        <p:nvSpPr>
          <p:cNvPr id="42" name="Oval 41">
            <a:extLst>
              <a:ext uri="{FF2B5EF4-FFF2-40B4-BE49-F238E27FC236}">
                <a16:creationId xmlns:a16="http://schemas.microsoft.com/office/drawing/2014/main" id="{9A25C8F3-0395-18E2-136E-9D6BCA42D6B7}"/>
              </a:ext>
            </a:extLst>
          </p:cNvPr>
          <p:cNvSpPr/>
          <p:nvPr/>
        </p:nvSpPr>
        <p:spPr>
          <a:xfrm>
            <a:off x="3394960" y="4021748"/>
            <a:ext cx="106557" cy="106557"/>
          </a:xfrm>
          <a:prstGeom prst="ellipse">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1CA5A673-91FC-2C94-7F57-6F75AF00332C}"/>
              </a:ext>
            </a:extLst>
          </p:cNvPr>
          <p:cNvSpPr txBox="1"/>
          <p:nvPr/>
        </p:nvSpPr>
        <p:spPr>
          <a:xfrm>
            <a:off x="3627573" y="4027026"/>
            <a:ext cx="1343438" cy="338554"/>
          </a:xfrm>
          <a:prstGeom prst="rect">
            <a:avLst/>
          </a:prstGeom>
          <a:noFill/>
        </p:spPr>
        <p:txBody>
          <a:bodyPr wrap="square" rtlCol="0">
            <a:spAutoFit/>
          </a:bodyPr>
          <a:lstStyle/>
          <a:p>
            <a:pPr algn="ctr"/>
            <a:r>
              <a:rPr lang="en-GB" sz="1600">
                <a:solidFill>
                  <a:schemeClr val="bg1"/>
                </a:solidFill>
                <a:latin typeface="Open Sans" panose="020B0606030504020204" pitchFamily="34" charset="0"/>
                <a:ea typeface="Open Sans" panose="020B0606030504020204" pitchFamily="34" charset="0"/>
                <a:cs typeface="Open Sans" panose="020B0606030504020204" pitchFamily="34" charset="0"/>
              </a:rPr>
              <a:t>X months</a:t>
            </a:r>
          </a:p>
        </p:txBody>
      </p:sp>
      <p:sp>
        <p:nvSpPr>
          <p:cNvPr id="44" name="TextBox 43">
            <a:extLst>
              <a:ext uri="{FF2B5EF4-FFF2-40B4-BE49-F238E27FC236}">
                <a16:creationId xmlns:a16="http://schemas.microsoft.com/office/drawing/2014/main" id="{B51CD36F-4B90-CBDF-E4CA-2F7753CCAD0D}"/>
              </a:ext>
            </a:extLst>
          </p:cNvPr>
          <p:cNvSpPr txBox="1"/>
          <p:nvPr/>
        </p:nvSpPr>
        <p:spPr>
          <a:xfrm>
            <a:off x="1196601" y="4017274"/>
            <a:ext cx="1599526" cy="338554"/>
          </a:xfrm>
          <a:prstGeom prst="rect">
            <a:avLst/>
          </a:prstGeom>
          <a:noFill/>
        </p:spPr>
        <p:txBody>
          <a:bodyPr wrap="square" rtlCol="0">
            <a:spAutoFit/>
          </a:bodyPr>
          <a:lstStyle/>
          <a:p>
            <a:pPr algn="ctr"/>
            <a:r>
              <a:rPr lang="en-GB" sz="1600">
                <a:solidFill>
                  <a:schemeClr val="bg1"/>
                </a:solidFill>
                <a:latin typeface="Open Sans" panose="020B0606030504020204" pitchFamily="34" charset="0"/>
                <a:ea typeface="Open Sans" panose="020B0606030504020204" pitchFamily="34" charset="0"/>
                <a:cs typeface="Open Sans" panose="020B0606030504020204" pitchFamily="34" charset="0"/>
              </a:rPr>
              <a:t>£XX,XXX</a:t>
            </a:r>
          </a:p>
        </p:txBody>
      </p:sp>
      <p:sp>
        <p:nvSpPr>
          <p:cNvPr id="45" name="TextBox 44">
            <a:extLst>
              <a:ext uri="{FF2B5EF4-FFF2-40B4-BE49-F238E27FC236}">
                <a16:creationId xmlns:a16="http://schemas.microsoft.com/office/drawing/2014/main" id="{1B3924B1-6D93-5AF9-68DF-307D783C4301}"/>
              </a:ext>
            </a:extLst>
          </p:cNvPr>
          <p:cNvSpPr txBox="1"/>
          <p:nvPr/>
        </p:nvSpPr>
        <p:spPr>
          <a:xfrm>
            <a:off x="1337459" y="3192818"/>
            <a:ext cx="1278041" cy="338554"/>
          </a:xfrm>
          <a:prstGeom prst="rect">
            <a:avLst/>
          </a:prstGeom>
          <a:noFill/>
        </p:spPr>
        <p:txBody>
          <a:bodyPr wrap="square" rtlCol="0">
            <a:spAutoFit/>
          </a:bodyPr>
          <a:lstStyle/>
          <a:p>
            <a:pPr algn="ct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£XX,XXX</a:t>
            </a:r>
          </a:p>
        </p:txBody>
      </p:sp>
      <p:pic>
        <p:nvPicPr>
          <p:cNvPr id="47" name="Graphic 46" descr="Diamond with solid fill">
            <a:extLst>
              <a:ext uri="{FF2B5EF4-FFF2-40B4-BE49-F238E27FC236}">
                <a16:creationId xmlns:a16="http://schemas.microsoft.com/office/drawing/2014/main" id="{82BCB199-5552-EC5E-904C-B1EE4616B02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99064" y="2033136"/>
            <a:ext cx="420646" cy="521262"/>
          </a:xfrm>
          <a:prstGeom prst="rect">
            <a:avLst/>
          </a:prstGeom>
        </p:spPr>
      </p:pic>
      <p:sp>
        <p:nvSpPr>
          <p:cNvPr id="48" name="TextBox 47">
            <a:extLst>
              <a:ext uri="{FF2B5EF4-FFF2-40B4-BE49-F238E27FC236}">
                <a16:creationId xmlns:a16="http://schemas.microsoft.com/office/drawing/2014/main" id="{B814839A-EAED-C894-FA97-CC64E40C2578}"/>
              </a:ext>
            </a:extLst>
          </p:cNvPr>
          <p:cNvSpPr txBox="1"/>
          <p:nvPr/>
        </p:nvSpPr>
        <p:spPr>
          <a:xfrm>
            <a:off x="2906368" y="2516728"/>
            <a:ext cx="840873" cy="253916"/>
          </a:xfrm>
          <a:prstGeom prst="rect">
            <a:avLst/>
          </a:prstGeom>
          <a:noFill/>
        </p:spPr>
        <p:txBody>
          <a:bodyPr wrap="square" rtlCol="0">
            <a:spAutoFit/>
          </a:bodyPr>
          <a:lstStyle/>
          <a:p>
            <a:pPr algn="ctr"/>
            <a:r>
              <a:rPr lang="en-GB" sz="1050" b="1">
                <a:solidFill>
                  <a:schemeClr val="tx2"/>
                </a:solidFill>
                <a:latin typeface="Open Sans" panose="020B0606030504020204" pitchFamily="34" charset="0"/>
                <a:ea typeface="Open Sans" panose="020B0606030504020204" pitchFamily="34" charset="0"/>
                <a:cs typeface="Open Sans" panose="020B0606030504020204" pitchFamily="34" charset="0"/>
              </a:rPr>
              <a:t>NPV</a:t>
            </a:r>
          </a:p>
        </p:txBody>
      </p:sp>
      <p:sp>
        <p:nvSpPr>
          <p:cNvPr id="49" name="TextBox 48">
            <a:extLst>
              <a:ext uri="{FF2B5EF4-FFF2-40B4-BE49-F238E27FC236}">
                <a16:creationId xmlns:a16="http://schemas.microsoft.com/office/drawing/2014/main" id="{059F857E-0C32-6C1E-C411-71299828D62F}"/>
              </a:ext>
            </a:extLst>
          </p:cNvPr>
          <p:cNvSpPr txBox="1"/>
          <p:nvPr/>
        </p:nvSpPr>
        <p:spPr>
          <a:xfrm>
            <a:off x="3473431" y="3184326"/>
            <a:ext cx="1278041" cy="338554"/>
          </a:xfrm>
          <a:prstGeom prst="rect">
            <a:avLst/>
          </a:prstGeom>
          <a:noFill/>
        </p:spPr>
        <p:txBody>
          <a:bodyPr wrap="square" rtlCol="0">
            <a:spAutoFit/>
          </a:bodyPr>
          <a:lstStyle/>
          <a:p>
            <a:pPr algn="ctr"/>
            <a:r>
              <a:rPr lang="en-GB" sz="1600">
                <a:solidFill>
                  <a:schemeClr val="bg1"/>
                </a:solidFill>
                <a:latin typeface="Open Sans" panose="020B0606030504020204" pitchFamily="34" charset="0"/>
                <a:ea typeface="Open Sans" panose="020B0606030504020204" pitchFamily="34" charset="0"/>
                <a:cs typeface="Open Sans" panose="020B0606030504020204" pitchFamily="34" charset="0"/>
              </a:rPr>
              <a:t>XXX%</a:t>
            </a:r>
          </a:p>
        </p:txBody>
      </p:sp>
      <p:sp>
        <p:nvSpPr>
          <p:cNvPr id="50" name="TextBox 49">
            <a:extLst>
              <a:ext uri="{FF2B5EF4-FFF2-40B4-BE49-F238E27FC236}">
                <a16:creationId xmlns:a16="http://schemas.microsoft.com/office/drawing/2014/main" id="{8B567199-AC9B-6222-FCBC-A6DFAA7E81F7}"/>
              </a:ext>
            </a:extLst>
          </p:cNvPr>
          <p:cNvSpPr txBox="1"/>
          <p:nvPr/>
        </p:nvSpPr>
        <p:spPr>
          <a:xfrm>
            <a:off x="3019644" y="3171616"/>
            <a:ext cx="680598" cy="369332"/>
          </a:xfrm>
          <a:prstGeom prst="rect">
            <a:avLst/>
          </a:prstGeom>
          <a:noFill/>
        </p:spPr>
        <p:txBody>
          <a:bodyPr wrap="square" rtlCol="0">
            <a:spAutoFit/>
          </a:bodyPr>
          <a:lstStyle/>
          <a:p>
            <a:r>
              <a:rPr lang="en-GB" b="1">
                <a:solidFill>
                  <a:srgbClr val="FF6600"/>
                </a:solidFill>
                <a:latin typeface="Open Sans" panose="020B0606030504020204" pitchFamily="34" charset="0"/>
                <a:ea typeface="Open Sans" panose="020B0606030504020204" pitchFamily="34" charset="0"/>
                <a:cs typeface="Open Sans" panose="020B0606030504020204" pitchFamily="34" charset="0"/>
              </a:rPr>
              <a:t>ROI</a:t>
            </a:r>
          </a:p>
        </p:txBody>
      </p:sp>
      <p:sp>
        <p:nvSpPr>
          <p:cNvPr id="51" name="TextBox 50">
            <a:extLst>
              <a:ext uri="{FF2B5EF4-FFF2-40B4-BE49-F238E27FC236}">
                <a16:creationId xmlns:a16="http://schemas.microsoft.com/office/drawing/2014/main" id="{919B2869-F7B8-C766-B4DF-19CA5F6D8E9E}"/>
              </a:ext>
            </a:extLst>
          </p:cNvPr>
          <p:cNvSpPr txBox="1"/>
          <p:nvPr/>
        </p:nvSpPr>
        <p:spPr>
          <a:xfrm>
            <a:off x="3700242" y="2204508"/>
            <a:ext cx="1626223" cy="338554"/>
          </a:xfrm>
          <a:prstGeom prst="rect">
            <a:avLst/>
          </a:prstGeom>
          <a:noFill/>
        </p:spPr>
        <p:txBody>
          <a:bodyPr wrap="square">
            <a:spAutoFit/>
          </a:bodyPr>
          <a:lstStyle/>
          <a:p>
            <a:r>
              <a:rPr lang="en-GB" sz="1600" i="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rPr>
              <a:t> </a:t>
            </a:r>
            <a:r>
              <a:rPr lang="en-GB" sz="160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GB" sz="1600" i="0" u="none" strike="noStrike">
                <a:solidFill>
                  <a:schemeClr val="bg1"/>
                </a:solidFill>
                <a:effectLst/>
                <a:latin typeface="Open Sans" panose="020B0606030504020204" pitchFamily="34" charset="0"/>
                <a:ea typeface="Open Sans" panose="020B0606030504020204" pitchFamily="34" charset="0"/>
                <a:cs typeface="Open Sans" panose="020B0606030504020204" pitchFamily="34" charset="0"/>
              </a:rPr>
              <a:t>XX,XXX </a:t>
            </a:r>
            <a:endParaRPr lang="en-GB"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2" name="Graphic 51" descr="Bank with solid fill">
            <a:extLst>
              <a:ext uri="{FF2B5EF4-FFF2-40B4-BE49-F238E27FC236}">
                <a16:creationId xmlns:a16="http://schemas.microsoft.com/office/drawing/2014/main" id="{2CA66873-6558-5189-CF21-85CA2C0FFA0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3088" y="3943217"/>
            <a:ext cx="486669" cy="486669"/>
          </a:xfrm>
          <a:prstGeom prst="rect">
            <a:avLst/>
          </a:prstGeom>
        </p:spPr>
      </p:pic>
      <p:sp>
        <p:nvSpPr>
          <p:cNvPr id="53" name="TextBox 52">
            <a:extLst>
              <a:ext uri="{FF2B5EF4-FFF2-40B4-BE49-F238E27FC236}">
                <a16:creationId xmlns:a16="http://schemas.microsoft.com/office/drawing/2014/main" id="{7464C18C-8143-AB54-955A-A0DE0ACF69AD}"/>
              </a:ext>
            </a:extLst>
          </p:cNvPr>
          <p:cNvSpPr txBox="1"/>
          <p:nvPr/>
        </p:nvSpPr>
        <p:spPr>
          <a:xfrm>
            <a:off x="650833" y="791325"/>
            <a:ext cx="24062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5" name="Title 2">
            <a:extLst>
              <a:ext uri="{FF2B5EF4-FFF2-40B4-BE49-F238E27FC236}">
                <a16:creationId xmlns:a16="http://schemas.microsoft.com/office/drawing/2014/main" id="{95231DC7-13F4-B2E9-19F8-431DECEA63CF}"/>
              </a:ext>
            </a:extLst>
          </p:cNvPr>
          <p:cNvSpPr txBox="1">
            <a:spLocks/>
          </p:cNvSpPr>
          <p:nvPr/>
        </p:nvSpPr>
        <p:spPr>
          <a:xfrm>
            <a:off x="742951" y="7067325"/>
            <a:ext cx="10801349" cy="276999"/>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GB">
                <a:latin typeface="Montserrat SemiBold"/>
              </a:rPr>
              <a:t>STANDARD SLIDE: NO COPY REQUIRED</a:t>
            </a:r>
            <a:endParaRPr lang="en-GB"/>
          </a:p>
        </p:txBody>
      </p:sp>
    </p:spTree>
    <p:extLst>
      <p:ext uri="{BB962C8B-B14F-4D97-AF65-F5344CB8AC3E}">
        <p14:creationId xmlns:p14="http://schemas.microsoft.com/office/powerpoint/2010/main" val="2365803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303557-C3DF-0A09-A6C3-B95DAC3B7127}"/>
              </a:ext>
            </a:extLst>
          </p:cNvPr>
          <p:cNvSpPr>
            <a:spLocks noGrp="1"/>
          </p:cNvSpPr>
          <p:nvPr>
            <p:ph type="sldNum" sz="quarter" idx="12"/>
          </p:nvPr>
        </p:nvSpPr>
        <p:spPr/>
        <p:txBody>
          <a:bodyPr/>
          <a:lstStyle/>
          <a:p>
            <a:fld id="{3531A8E9-B4CF-5643-AF96-CB4C768DAD63}" type="slidenum">
              <a:rPr lang="en-US" smtClean="0"/>
              <a:t>5</a:t>
            </a:fld>
            <a:endParaRPr lang="en-US"/>
          </a:p>
        </p:txBody>
      </p:sp>
      <p:sp>
        <p:nvSpPr>
          <p:cNvPr id="3" name="Title 2">
            <a:extLst>
              <a:ext uri="{FF2B5EF4-FFF2-40B4-BE49-F238E27FC236}">
                <a16:creationId xmlns:a16="http://schemas.microsoft.com/office/drawing/2014/main" id="{0D27C223-66B0-43E1-F7E0-38D12174F72F}"/>
              </a:ext>
            </a:extLst>
          </p:cNvPr>
          <p:cNvSpPr>
            <a:spLocks noGrp="1"/>
          </p:cNvSpPr>
          <p:nvPr>
            <p:ph type="title"/>
          </p:nvPr>
        </p:nvSpPr>
        <p:spPr>
          <a:xfrm>
            <a:off x="695326" y="428401"/>
            <a:ext cx="9292735" cy="401594"/>
          </a:xfrm>
        </p:spPr>
        <p:txBody>
          <a:bodyPr/>
          <a:lstStyle/>
          <a:p>
            <a:r>
              <a:rPr lang="en-GB" dirty="0"/>
              <a:t>VARIABLE ESTIMATIONS</a:t>
            </a:r>
            <a:endParaRPr lang="en-US" dirty="0"/>
          </a:p>
        </p:txBody>
      </p:sp>
      <p:graphicFrame>
        <p:nvGraphicFramePr>
          <p:cNvPr id="10" name="Chart 9">
            <a:extLst>
              <a:ext uri="{FF2B5EF4-FFF2-40B4-BE49-F238E27FC236}">
                <a16:creationId xmlns:a16="http://schemas.microsoft.com/office/drawing/2014/main" id="{81145D9C-FCD0-4238-9B47-4E8099566B41}"/>
              </a:ext>
            </a:extLst>
          </p:cNvPr>
          <p:cNvGraphicFramePr>
            <a:graphicFrameLocks/>
          </p:cNvGraphicFramePr>
          <p:nvPr>
            <p:extLst>
              <p:ext uri="{D42A27DB-BD31-4B8C-83A1-F6EECF244321}">
                <p14:modId xmlns:p14="http://schemas.microsoft.com/office/powerpoint/2010/main" val="3040983758"/>
              </p:ext>
            </p:extLst>
          </p:nvPr>
        </p:nvGraphicFramePr>
        <p:xfrm>
          <a:off x="5854288" y="963730"/>
          <a:ext cx="9597632" cy="5465869"/>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 Placeholder 3">
            <a:extLst>
              <a:ext uri="{FF2B5EF4-FFF2-40B4-BE49-F238E27FC236}">
                <a16:creationId xmlns:a16="http://schemas.microsoft.com/office/drawing/2014/main" id="{E11A7449-0F94-58D4-D1A8-AABE95370FFD}"/>
              </a:ext>
            </a:extLst>
          </p:cNvPr>
          <p:cNvSpPr>
            <a:spLocks noGrp="1"/>
          </p:cNvSpPr>
          <p:nvPr>
            <p:ph type="body" sz="quarter" idx="14"/>
          </p:nvPr>
        </p:nvSpPr>
        <p:spPr>
          <a:xfrm>
            <a:off x="596184" y="1582925"/>
            <a:ext cx="4638088" cy="3361386"/>
          </a:xfrm>
        </p:spPr>
        <p:txBody>
          <a:bodyPr vert="horz" lIns="0" tIns="0" rIns="0" bIns="0" rtlCol="0" anchor="t">
            <a:noAutofit/>
          </a:bodyPr>
          <a:lstStyle/>
          <a:p>
            <a:pPr marL="90170" indent="0">
              <a:spcAft>
                <a:spcPts val="800"/>
              </a:spcAft>
              <a:buNone/>
            </a:pPr>
            <a:r>
              <a:rPr lang="en-GB" sz="900" b="1" dirty="0">
                <a:solidFill>
                  <a:srgbClr val="FF6600"/>
                </a:solidFill>
                <a:latin typeface="Open Sans"/>
                <a:ea typeface="Open Sans"/>
                <a:cs typeface="Open Sans"/>
              </a:rPr>
              <a:t>Top Pain points</a:t>
            </a:r>
          </a:p>
          <a:p>
            <a:pPr marL="90170" indent="0">
              <a:spcAft>
                <a:spcPts val="800"/>
              </a:spcAft>
              <a:buNone/>
            </a:pPr>
            <a:r>
              <a:rPr lang="en-GB" sz="900" b="1" dirty="0">
                <a:solidFill>
                  <a:srgbClr val="FF6600"/>
                </a:solidFill>
                <a:effectLst/>
                <a:latin typeface="Open Sans"/>
                <a:ea typeface="Open Sans"/>
                <a:cs typeface="Open Sans"/>
              </a:rPr>
              <a:t>The top pain points you listed included:</a:t>
            </a:r>
            <a:r>
              <a:rPr lang="en-GB" sz="900" dirty="0">
                <a:solidFill>
                  <a:srgbClr val="FF6600"/>
                </a:solidFill>
                <a:effectLst/>
                <a:latin typeface="Open Sans"/>
                <a:ea typeface="Open Sans"/>
                <a:cs typeface="Open Sans"/>
              </a:rPr>
              <a:t> [Please could we list these in order of the efficiency]</a:t>
            </a:r>
          </a:p>
          <a:p>
            <a:pPr marL="90170" indent="0">
              <a:spcAft>
                <a:spcPts val="800"/>
              </a:spcAft>
              <a:buNone/>
            </a:pPr>
            <a:r>
              <a:rPr lang="en-GB" sz="900" dirty="0">
                <a:solidFill>
                  <a:schemeClr val="tx1">
                    <a:lumMod val="50000"/>
                    <a:lumOff val="50000"/>
                  </a:schemeClr>
                </a:solidFill>
                <a:effectLst/>
                <a:latin typeface="Open Sans"/>
                <a:ea typeface="Open Sans"/>
                <a:cs typeface="Open Sans"/>
              </a:rPr>
              <a:t>Raising Purchase Orders: We anticipate a 30% efficiency </a:t>
            </a:r>
          </a:p>
          <a:p>
            <a:pPr marL="90170" indent="0">
              <a:spcAft>
                <a:spcPts val="800"/>
              </a:spcAft>
              <a:buNone/>
            </a:pPr>
            <a:r>
              <a:rPr lang="en-GB" sz="900" dirty="0">
                <a:solidFill>
                  <a:schemeClr val="tx1">
                    <a:lumMod val="50000"/>
                    <a:lumOff val="50000"/>
                  </a:schemeClr>
                </a:solidFill>
                <a:latin typeface="Open Sans"/>
                <a:ea typeface="Open Sans"/>
                <a:cs typeface="Open Sans"/>
              </a:rPr>
              <a:t>Purchase Order Approvals: </a:t>
            </a:r>
            <a:r>
              <a:rPr lang="en-GB" sz="900" dirty="0">
                <a:solidFill>
                  <a:schemeClr val="tx1">
                    <a:lumMod val="50000"/>
                    <a:lumOff val="50000"/>
                  </a:schemeClr>
                </a:solidFill>
                <a:effectLst/>
                <a:latin typeface="Open Sans"/>
                <a:ea typeface="Open Sans"/>
                <a:cs typeface="Open Sans"/>
              </a:rPr>
              <a:t>We anticipate a 30% efficiency </a:t>
            </a:r>
            <a:endParaRPr lang="en-GB" sz="900" dirty="0">
              <a:solidFill>
                <a:schemeClr val="tx1">
                  <a:lumMod val="50000"/>
                  <a:lumOff val="50000"/>
                </a:schemeClr>
              </a:solidFill>
              <a:latin typeface="Open Sans"/>
              <a:ea typeface="Open Sans"/>
              <a:cs typeface="Open Sans"/>
            </a:endParaRPr>
          </a:p>
          <a:p>
            <a:pPr marL="90170" indent="0">
              <a:spcAft>
                <a:spcPts val="800"/>
              </a:spcAft>
              <a:buNone/>
            </a:pPr>
            <a:r>
              <a:rPr lang="en-GB" sz="900" dirty="0">
                <a:solidFill>
                  <a:schemeClr val="tx1">
                    <a:lumMod val="50000"/>
                    <a:lumOff val="50000"/>
                  </a:schemeClr>
                </a:solidFill>
                <a:effectLst/>
                <a:latin typeface="Open Sans"/>
                <a:ea typeface="Open Sans"/>
                <a:cs typeface="Open Sans"/>
              </a:rPr>
              <a:t>Coding invoice processes: We anticipate a 30% efficiency </a:t>
            </a:r>
            <a:endParaRPr lang="en-GB" sz="900" dirty="0">
              <a:solidFill>
                <a:schemeClr val="tx1">
                  <a:lumMod val="50000"/>
                  <a:lumOff val="50000"/>
                </a:schemeClr>
              </a:solidFill>
              <a:latin typeface="Open Sans"/>
              <a:ea typeface="Open Sans"/>
              <a:cs typeface="Open Sans"/>
            </a:endParaRPr>
          </a:p>
          <a:p>
            <a:pPr marL="90170" indent="0">
              <a:spcAft>
                <a:spcPts val="800"/>
              </a:spcAft>
              <a:buNone/>
            </a:pPr>
            <a:r>
              <a:rPr lang="en-GB" sz="900" dirty="0">
                <a:solidFill>
                  <a:schemeClr val="tx1">
                    <a:lumMod val="50000"/>
                    <a:lumOff val="50000"/>
                  </a:schemeClr>
                </a:solidFill>
                <a:latin typeface="Open Sans"/>
                <a:ea typeface="Open Sans"/>
                <a:cs typeface="Open Sans"/>
              </a:rPr>
              <a:t>Management of supplier and purchase invoices: </a:t>
            </a:r>
            <a:r>
              <a:rPr lang="en-GB" sz="900" dirty="0">
                <a:solidFill>
                  <a:schemeClr val="tx1">
                    <a:lumMod val="50000"/>
                    <a:lumOff val="50000"/>
                  </a:schemeClr>
                </a:solidFill>
                <a:effectLst/>
                <a:latin typeface="Open Sans"/>
                <a:ea typeface="Open Sans"/>
                <a:cs typeface="Open Sans"/>
              </a:rPr>
              <a:t>We anticipate a 30% efficiency </a:t>
            </a:r>
            <a:endParaRPr lang="en-GB" sz="900" dirty="0">
              <a:solidFill>
                <a:schemeClr val="tx1">
                  <a:lumMod val="50000"/>
                  <a:lumOff val="50000"/>
                </a:schemeClr>
              </a:solidFill>
              <a:latin typeface="Open Sans"/>
              <a:ea typeface="Open Sans"/>
              <a:cs typeface="Open Sans"/>
            </a:endParaRPr>
          </a:p>
          <a:p>
            <a:pPr marL="90170" indent="0">
              <a:spcAft>
                <a:spcPts val="800"/>
              </a:spcAft>
              <a:buNone/>
            </a:pPr>
            <a:r>
              <a:rPr lang="en-GB" sz="900" dirty="0">
                <a:solidFill>
                  <a:schemeClr val="tx1">
                    <a:lumMod val="50000"/>
                    <a:lumOff val="50000"/>
                  </a:schemeClr>
                </a:solidFill>
                <a:effectLst/>
                <a:latin typeface="Open Sans"/>
                <a:ea typeface="Open Sans"/>
                <a:cs typeface="Open Sans"/>
              </a:rPr>
              <a:t>Managing spend leakage: We anticipate a 30% efficiency </a:t>
            </a:r>
          </a:p>
          <a:p>
            <a:pPr marL="90170" indent="0">
              <a:spcAft>
                <a:spcPts val="800"/>
              </a:spcAft>
              <a:buNone/>
            </a:pPr>
            <a:r>
              <a:rPr lang="en-GB" sz="900" dirty="0">
                <a:solidFill>
                  <a:schemeClr val="tx1">
                    <a:lumMod val="50000"/>
                    <a:lumOff val="50000"/>
                  </a:schemeClr>
                </a:solidFill>
                <a:latin typeface="Open Sans"/>
                <a:ea typeface="Open Sans"/>
                <a:cs typeface="Open Sans"/>
              </a:rPr>
              <a:t>Finance query management &amp; reporting: </a:t>
            </a:r>
            <a:r>
              <a:rPr lang="en-GB" sz="900" dirty="0">
                <a:solidFill>
                  <a:schemeClr val="tx1">
                    <a:lumMod val="50000"/>
                    <a:lumOff val="50000"/>
                  </a:schemeClr>
                </a:solidFill>
                <a:effectLst/>
                <a:latin typeface="Open Sans"/>
                <a:ea typeface="Open Sans"/>
                <a:cs typeface="Open Sans"/>
              </a:rPr>
              <a:t>We anticipate a 30% efficiency </a:t>
            </a:r>
            <a:endParaRPr lang="en-GB" sz="900" dirty="0">
              <a:solidFill>
                <a:schemeClr val="tx1">
                  <a:lumMod val="50000"/>
                  <a:lumOff val="50000"/>
                </a:schemeClr>
              </a:solidFill>
              <a:latin typeface="Open Sans"/>
              <a:ea typeface="Open Sans"/>
              <a:cs typeface="Open Sans"/>
            </a:endParaRPr>
          </a:p>
          <a:p>
            <a:pPr marL="90170" indent="0">
              <a:spcAft>
                <a:spcPts val="800"/>
              </a:spcAft>
              <a:buNone/>
            </a:pPr>
            <a:endParaRPr lang="en-GB" sz="900" dirty="0">
              <a:solidFill>
                <a:schemeClr val="tx1">
                  <a:lumMod val="50000"/>
                  <a:lumOff val="50000"/>
                </a:schemeClr>
              </a:solidFill>
              <a:effectLst/>
              <a:latin typeface="Open Sans"/>
              <a:ea typeface="Open Sans"/>
              <a:cs typeface="Open Sans"/>
            </a:endParaRPr>
          </a:p>
        </p:txBody>
      </p:sp>
    </p:spTree>
    <p:extLst>
      <p:ext uri="{BB962C8B-B14F-4D97-AF65-F5344CB8AC3E}">
        <p14:creationId xmlns:p14="http://schemas.microsoft.com/office/powerpoint/2010/main" val="2008217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303557-C3DF-0A09-A6C3-B95DAC3B7127}"/>
              </a:ext>
            </a:extLst>
          </p:cNvPr>
          <p:cNvSpPr>
            <a:spLocks noGrp="1"/>
          </p:cNvSpPr>
          <p:nvPr>
            <p:ph type="sldNum" sz="quarter" idx="12"/>
          </p:nvPr>
        </p:nvSpPr>
        <p:spPr/>
        <p:txBody>
          <a:bodyPr/>
          <a:lstStyle/>
          <a:p>
            <a:fld id="{3531A8E9-B4CF-5643-AF96-CB4C768DAD63}" type="slidenum">
              <a:rPr lang="en-US" smtClean="0"/>
              <a:t>6</a:t>
            </a:fld>
            <a:endParaRPr lang="en-US"/>
          </a:p>
        </p:txBody>
      </p:sp>
      <p:sp>
        <p:nvSpPr>
          <p:cNvPr id="3" name="Title 2">
            <a:extLst>
              <a:ext uri="{FF2B5EF4-FFF2-40B4-BE49-F238E27FC236}">
                <a16:creationId xmlns:a16="http://schemas.microsoft.com/office/drawing/2014/main" id="{0D27C223-66B0-43E1-F7E0-38D12174F72F}"/>
              </a:ext>
            </a:extLst>
          </p:cNvPr>
          <p:cNvSpPr>
            <a:spLocks noGrp="1"/>
          </p:cNvSpPr>
          <p:nvPr>
            <p:ph type="title"/>
          </p:nvPr>
        </p:nvSpPr>
        <p:spPr>
          <a:xfrm>
            <a:off x="695326" y="428401"/>
            <a:ext cx="9292735" cy="401594"/>
          </a:xfrm>
        </p:spPr>
        <p:txBody>
          <a:bodyPr/>
          <a:lstStyle/>
          <a:p>
            <a:r>
              <a:rPr lang="en-GB" dirty="0"/>
              <a:t>VARIABLE ESTIMATIONS</a:t>
            </a:r>
            <a:endParaRPr lang="en-US" dirty="0"/>
          </a:p>
        </p:txBody>
      </p:sp>
      <p:sp>
        <p:nvSpPr>
          <p:cNvPr id="4" name="Text Placeholder 3">
            <a:extLst>
              <a:ext uri="{FF2B5EF4-FFF2-40B4-BE49-F238E27FC236}">
                <a16:creationId xmlns:a16="http://schemas.microsoft.com/office/drawing/2014/main" id="{77D034D3-826E-71EB-8E21-FFDB47E1C1EE}"/>
              </a:ext>
            </a:extLst>
          </p:cNvPr>
          <p:cNvSpPr>
            <a:spLocks noGrp="1"/>
          </p:cNvSpPr>
          <p:nvPr>
            <p:ph type="body" sz="quarter" idx="14"/>
          </p:nvPr>
        </p:nvSpPr>
        <p:spPr>
          <a:xfrm>
            <a:off x="6017270" y="1717608"/>
            <a:ext cx="4638088" cy="3361386"/>
          </a:xfrm>
        </p:spPr>
        <p:txBody>
          <a:bodyPr vert="horz" lIns="0" tIns="0" rIns="0" bIns="0" rtlCol="0" anchor="t">
            <a:noAutofit/>
          </a:bodyPr>
          <a:lstStyle/>
          <a:p>
            <a:pPr marL="341630" indent="-251460">
              <a:spcAft>
                <a:spcPts val="800"/>
              </a:spcAft>
            </a:pPr>
            <a:r>
              <a:rPr lang="en-GB" sz="900" b="1" dirty="0">
                <a:solidFill>
                  <a:srgbClr val="FF6600"/>
                </a:solidFill>
                <a:effectLst/>
                <a:latin typeface="Open Sans"/>
                <a:ea typeface="Open Sans"/>
                <a:cs typeface="Open Sans"/>
              </a:rPr>
              <a:t>Payback Period: </a:t>
            </a:r>
            <a:r>
              <a:rPr lang="en-GB" sz="900" dirty="0">
                <a:solidFill>
                  <a:schemeClr val="tx1">
                    <a:lumMod val="50000"/>
                    <a:lumOff val="50000"/>
                  </a:schemeClr>
                </a:solidFill>
                <a:effectLst/>
                <a:latin typeface="Open Sans"/>
                <a:ea typeface="Open Sans"/>
                <a:cs typeface="Open Sans"/>
              </a:rPr>
              <a:t>time at which benefits achieved outweigh amount invested. If you invest £12 and receive £1 per month, your payback period is 1 year, equal to the "break-even point”. This calculation does not consider the time value of money (see NPV)</a:t>
            </a:r>
          </a:p>
          <a:p>
            <a:pPr marL="341630" indent="-251460">
              <a:spcAft>
                <a:spcPts val="800"/>
              </a:spcAft>
            </a:pPr>
            <a:r>
              <a:rPr lang="en-GB" sz="900" b="1" dirty="0">
                <a:solidFill>
                  <a:srgbClr val="FF6600"/>
                </a:solidFill>
                <a:effectLst/>
                <a:latin typeface="Open Sans"/>
                <a:ea typeface="Open Sans"/>
                <a:cs typeface="Open Sans"/>
              </a:rPr>
              <a:t>Net Present Value (NPV): </a:t>
            </a:r>
            <a:r>
              <a:rPr lang="en-GB" sz="900" dirty="0">
                <a:solidFill>
                  <a:schemeClr val="tx1">
                    <a:lumMod val="50000"/>
                    <a:lumOff val="50000"/>
                  </a:schemeClr>
                </a:solidFill>
                <a:effectLst/>
                <a:latin typeface="Open Sans"/>
                <a:ea typeface="Open Sans"/>
                <a:cs typeface="Open Sans"/>
              </a:rPr>
              <a:t>the present value of future net Cashflows (cash in minus cash out). “Present Value” refers to the time value of money where a pound today is worth more than a pound five years from now. This is due to inflation, future uncertainty and other factors. The NPV here is calculated assuming a default 8% cost of capital.</a:t>
            </a:r>
          </a:p>
          <a:p>
            <a:pPr marL="341630" indent="-251460">
              <a:spcAft>
                <a:spcPts val="800"/>
              </a:spcAft>
            </a:pPr>
            <a:r>
              <a:rPr lang="en-GB" sz="900" b="1" dirty="0">
                <a:solidFill>
                  <a:srgbClr val="FF6600"/>
                </a:solidFill>
                <a:effectLst/>
                <a:latin typeface="Open Sans"/>
                <a:ea typeface="Open Sans"/>
                <a:cs typeface="Open Sans"/>
              </a:rPr>
              <a:t>Return on Investment (ROI): </a:t>
            </a:r>
            <a:r>
              <a:rPr lang="en-GB" sz="900" dirty="0">
                <a:solidFill>
                  <a:schemeClr val="tx1">
                    <a:lumMod val="50000"/>
                    <a:lumOff val="50000"/>
                  </a:schemeClr>
                </a:solidFill>
                <a:effectLst/>
                <a:latin typeface="Open Sans"/>
                <a:ea typeface="Open Sans"/>
                <a:cs typeface="Open Sans"/>
              </a:rPr>
              <a:t>The ratio of benefits vs its total costs. If you invest £12 and get £24 back, the ROI is 24/12 = 200% (i.e. you receive double what you contributed)</a:t>
            </a:r>
          </a:p>
          <a:p>
            <a:pPr marL="341630" indent="-251460">
              <a:spcAft>
                <a:spcPts val="800"/>
              </a:spcAft>
            </a:pPr>
            <a:r>
              <a:rPr lang="en-GB" sz="900" b="1" dirty="0">
                <a:solidFill>
                  <a:srgbClr val="FF6600"/>
                </a:solidFill>
                <a:effectLst/>
                <a:latin typeface="Open Sans"/>
                <a:ea typeface="Open Sans"/>
                <a:cs typeface="Open Sans"/>
              </a:rPr>
              <a:t>Adoption rate: </a:t>
            </a:r>
            <a:r>
              <a:rPr lang="en-GB" sz="900" dirty="0">
                <a:solidFill>
                  <a:schemeClr val="tx1">
                    <a:lumMod val="50000"/>
                    <a:lumOff val="50000"/>
                  </a:schemeClr>
                </a:solidFill>
                <a:effectLst/>
                <a:latin typeface="Open Sans"/>
                <a:ea typeface="Open Sans"/>
                <a:cs typeface="Open Sans"/>
              </a:rPr>
              <a:t>We have integrated software adoption rate factors into our value return calculations. These reflect reductions in value returns from factors such as staggered releases, ramp up times and more. These ratios can be amended in the Sales Pricing Configurator.</a:t>
            </a:r>
          </a:p>
        </p:txBody>
      </p:sp>
      <p:sp>
        <p:nvSpPr>
          <p:cNvPr id="6" name="Text Placeholder 3">
            <a:extLst>
              <a:ext uri="{FF2B5EF4-FFF2-40B4-BE49-F238E27FC236}">
                <a16:creationId xmlns:a16="http://schemas.microsoft.com/office/drawing/2014/main" id="{6B2551A1-F783-7ECB-94CE-4492E0A51074}"/>
              </a:ext>
            </a:extLst>
          </p:cNvPr>
          <p:cNvSpPr txBox="1">
            <a:spLocks/>
          </p:cNvSpPr>
          <p:nvPr/>
        </p:nvSpPr>
        <p:spPr>
          <a:xfrm>
            <a:off x="598832" y="1715549"/>
            <a:ext cx="4638088" cy="3898760"/>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Aft>
                <a:spcPts val="800"/>
              </a:spcAft>
              <a:buNone/>
            </a:pPr>
            <a:r>
              <a:rPr lang="en-GB" sz="2800" b="1" dirty="0">
                <a:solidFill>
                  <a:srgbClr val="FF6600"/>
                </a:solidFill>
                <a:latin typeface="Open Sans"/>
                <a:ea typeface="Open Sans"/>
                <a:cs typeface="Open Sans"/>
              </a:rPr>
              <a:t>Some key phrases we have illustrated in this proposal are detailed for </a:t>
            </a:r>
            <a:br>
              <a:rPr lang="en-GB" sz="2800" b="1" dirty="0">
                <a:solidFill>
                  <a:srgbClr val="FF6600"/>
                </a:solidFill>
                <a:latin typeface="Open Sans"/>
                <a:ea typeface="Open Sans"/>
                <a:cs typeface="Open Sans"/>
              </a:rPr>
            </a:br>
            <a:r>
              <a:rPr lang="en-GB" sz="2800" b="1" dirty="0">
                <a:solidFill>
                  <a:srgbClr val="FF6600"/>
                </a:solidFill>
                <a:latin typeface="Open Sans"/>
                <a:ea typeface="Open Sans"/>
                <a:cs typeface="Open Sans"/>
              </a:rPr>
              <a:t>information</a:t>
            </a:r>
            <a:endParaRPr lang="en-GB" sz="2800" b="1" dirty="0">
              <a:solidFill>
                <a:srgbClr val="FF6600"/>
              </a:solidFill>
            </a:endParaRPr>
          </a:p>
        </p:txBody>
      </p:sp>
      <p:sp>
        <p:nvSpPr>
          <p:cNvPr id="7" name="TextBox 6">
            <a:extLst>
              <a:ext uri="{FF2B5EF4-FFF2-40B4-BE49-F238E27FC236}">
                <a16:creationId xmlns:a16="http://schemas.microsoft.com/office/drawing/2014/main" id="{3582BB3E-BDED-0937-862C-B206BD0877B8}"/>
              </a:ext>
            </a:extLst>
          </p:cNvPr>
          <p:cNvSpPr txBox="1"/>
          <p:nvPr/>
        </p:nvSpPr>
        <p:spPr>
          <a:xfrm>
            <a:off x="517354" y="4189491"/>
            <a:ext cx="4638088" cy="784830"/>
          </a:xfrm>
          <a:prstGeom prst="rect">
            <a:avLst/>
          </a:prstGeom>
          <a:noFill/>
        </p:spPr>
        <p:txBody>
          <a:bodyPr wrap="square">
            <a:spAutoFit/>
          </a:bodyPr>
          <a:lstStyle/>
          <a:p>
            <a:pPr marL="90170">
              <a:spcAft>
                <a:spcPts val="800"/>
              </a:spcAft>
            </a:pPr>
            <a:r>
              <a:rPr lang="en-GB" sz="900" b="1" dirty="0">
                <a:solidFill>
                  <a:srgbClr val="FF6600"/>
                </a:solidFill>
                <a:latin typeface="Open Sans"/>
                <a:ea typeface="Open Sans"/>
                <a:cs typeface="Open Sans"/>
              </a:rPr>
              <a:t>Disclaimer </a:t>
            </a:r>
            <a:r>
              <a:rPr lang="en-GB" sz="900" dirty="0">
                <a:latin typeface="Open Sans"/>
                <a:ea typeface="Open Sans"/>
                <a:cs typeface="Open Sans"/>
              </a:rPr>
              <a:t>We hope these estimations can assist in purchasing decisions and surface value prospects could see. Advanced assumes no responsibility or liability for any errors in the provisions of these estimations. Details listed are provided in good faith, as a guide only, on an "as is" basis with no guarantees of completeness or success. </a:t>
            </a:r>
            <a:endParaRPr lang="en-GB" sz="900" dirty="0"/>
          </a:p>
        </p:txBody>
      </p:sp>
    </p:spTree>
    <p:extLst>
      <p:ext uri="{BB962C8B-B14F-4D97-AF65-F5344CB8AC3E}">
        <p14:creationId xmlns:p14="http://schemas.microsoft.com/office/powerpoint/2010/main" val="4070780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1256D3-B27A-D9C6-DA8A-CF2A4073A004}"/>
              </a:ext>
            </a:extLst>
          </p:cNvPr>
          <p:cNvSpPr>
            <a:spLocks noGrp="1"/>
          </p:cNvSpPr>
          <p:nvPr>
            <p:ph type="sldNum" sz="quarter" idx="12"/>
          </p:nvPr>
        </p:nvSpPr>
        <p:spPr/>
        <p:txBody>
          <a:bodyPr/>
          <a:lstStyle/>
          <a:p>
            <a:fld id="{3531A8E9-B4CF-5643-AF96-CB4C768DAD63}" type="slidenum">
              <a:rPr lang="en-US" smtClean="0"/>
              <a:t>7</a:t>
            </a:fld>
            <a:endParaRPr lang="en-US"/>
          </a:p>
        </p:txBody>
      </p:sp>
      <p:sp>
        <p:nvSpPr>
          <p:cNvPr id="22" name="Title 1">
            <a:extLst>
              <a:ext uri="{FF2B5EF4-FFF2-40B4-BE49-F238E27FC236}">
                <a16:creationId xmlns:a16="http://schemas.microsoft.com/office/drawing/2014/main" id="{58357287-C1DF-758E-C692-66B6339E43F1}"/>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Tree>
    <p:extLst>
      <p:ext uri="{BB962C8B-B14F-4D97-AF65-F5344CB8AC3E}">
        <p14:creationId xmlns:p14="http://schemas.microsoft.com/office/powerpoint/2010/main" val="3049836168"/>
      </p:ext>
    </p:extLst>
  </p:cSld>
  <p:clrMapOvr>
    <a:masterClrMapping/>
  </p:clrMapOvr>
</p:sld>
</file>

<file path=ppt/theme/theme1.xml><?xml version="1.0" encoding="utf-8"?>
<a:theme xmlns:a="http://schemas.openxmlformats.org/drawingml/2006/main" name="Advanced Theme">
  <a:themeElements>
    <a:clrScheme name="Custom 2">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F377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OneAdvanced-Powerpoint" id="{F8C38506-A58B-420B-8FBB-E3229D059A60}" vid="{B09805F1-EDBB-4199-ACB7-00BD702268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C2ADAF580B8A648AEA7FF4A5F3D65E6" ma:contentTypeVersion="11" ma:contentTypeDescription="Create a new document." ma:contentTypeScope="" ma:versionID="f2db5c34f6348a370055c14b94ddc919">
  <xsd:schema xmlns:xsd="http://www.w3.org/2001/XMLSchema" xmlns:xs="http://www.w3.org/2001/XMLSchema" xmlns:p="http://schemas.microsoft.com/office/2006/metadata/properties" xmlns:ns2="8a969d1d-647f-4e4c-97f9-a5143e71e435" xmlns:ns3="eb37a4e0-bf89-419d-8b31-963a97458fb1" targetNamespace="http://schemas.microsoft.com/office/2006/metadata/properties" ma:root="true" ma:fieldsID="42bedbc2e246c6b2e71d78ed3d4618fc" ns2:_="" ns3:_="">
    <xsd:import namespace="8a969d1d-647f-4e4c-97f9-a5143e71e435"/>
    <xsd:import namespace="eb37a4e0-bf89-419d-8b31-963a97458fb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69d1d-647f-4e4c-97f9-a5143e71e4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d26eeb5-9ee9-4397-9b3e-f1e80249f73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37a4e0-bf89-419d-8b31-963a97458fb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c47415d-69f8-47d4-a17a-a3b33913b4bf}" ma:internalName="TaxCatchAll" ma:showField="CatchAllData" ma:web="eb37a4e0-bf89-419d-8b31-963a97458f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a969d1d-647f-4e4c-97f9-a5143e71e435">
      <Terms xmlns="http://schemas.microsoft.com/office/infopath/2007/PartnerControls"/>
    </lcf76f155ced4ddcb4097134ff3c332f>
    <TaxCatchAll xmlns="eb37a4e0-bf89-419d-8b31-963a97458fb1" xsi:nil="true"/>
  </documentManagement>
</p:properties>
</file>

<file path=customXml/itemProps1.xml><?xml version="1.0" encoding="utf-8"?>
<ds:datastoreItem xmlns:ds="http://schemas.openxmlformats.org/officeDocument/2006/customXml" ds:itemID="{953B4D23-82FF-4812-9F4E-BB600331C634}">
  <ds:schemaRefs>
    <ds:schemaRef ds:uri="http://schemas.microsoft.com/sharepoint/v3/contenttype/forms"/>
  </ds:schemaRefs>
</ds:datastoreItem>
</file>

<file path=customXml/itemProps2.xml><?xml version="1.0" encoding="utf-8"?>
<ds:datastoreItem xmlns:ds="http://schemas.openxmlformats.org/officeDocument/2006/customXml" ds:itemID="{E8B078B6-6DFE-46A1-A0D6-D8F6958086B7}"/>
</file>

<file path=customXml/itemProps3.xml><?xml version="1.0" encoding="utf-8"?>
<ds:datastoreItem xmlns:ds="http://schemas.openxmlformats.org/officeDocument/2006/customXml" ds:itemID="{8140E5F8-1399-4596-AA73-4BD79D26AFFD}">
  <ds:schemaRefs>
    <ds:schemaRef ds:uri="http://schemas.microsoft.com/office/2006/metadata/properties"/>
    <ds:schemaRef ds:uri="http://www.w3.org/XML/1998/namespace"/>
    <ds:schemaRef ds:uri="8e78c812-0be8-4f61-8186-a9387d596735"/>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http://schemas.microsoft.com/office/infopath/2007/PartnerControls"/>
  </ds:schemaRefs>
</ds:datastoreItem>
</file>

<file path=docMetadata/LabelInfo.xml><?xml version="1.0" encoding="utf-8"?>
<clbl:labelList xmlns:clbl="http://schemas.microsoft.com/office/2020/mipLabelMetadata">
  <clbl:label id="{2b5a89e7-01bf-42ed-9da1-669d82eec17a}" enabled="0" method="" siteId="{2b5a89e7-01bf-42ed-9da1-669d82eec17a}" removed="1"/>
</clbl:labelList>
</file>

<file path=docProps/app.xml><?xml version="1.0" encoding="utf-8"?>
<Properties xmlns="http://schemas.openxmlformats.org/officeDocument/2006/extended-properties" xmlns:vt="http://schemas.openxmlformats.org/officeDocument/2006/docPropsVTypes">
  <Template>OneAdvanced-Powerpoint-Template (1)</Template>
  <TotalTime>2155</TotalTime>
  <Words>761</Words>
  <Application>Microsoft Office PowerPoint</Application>
  <PresentationFormat>Widescreen</PresentationFormat>
  <Paragraphs>133</Paragraphs>
  <Slides>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Montserrat</vt:lpstr>
      <vt:lpstr>Montserrat Medium</vt:lpstr>
      <vt:lpstr>Montserrat SemiBold</vt:lpstr>
      <vt:lpstr>Open Sans</vt:lpstr>
      <vt:lpstr>Wingdings</vt:lpstr>
      <vt:lpstr>Advanced Theme</vt:lpstr>
      <vt:lpstr>Client Name: Value Business Case</vt:lpstr>
      <vt:lpstr>DOING NOTHING IS NOT AN OPTION</vt:lpstr>
      <vt:lpstr>DOING NOTHING IS NOT AN OPTION</vt:lpstr>
      <vt:lpstr>OUR VALUE OFFERING </vt:lpstr>
      <vt:lpstr>VARIABLE ESTIMATIONS</vt:lpstr>
      <vt:lpstr>VARIABLE ESTIMATIONS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Board Pack template</dc:title>
  <dc:creator>Angela Dcruz</dc:creator>
  <cp:lastModifiedBy>Angela Dcruz</cp:lastModifiedBy>
  <cp:revision>6</cp:revision>
  <dcterms:created xsi:type="dcterms:W3CDTF">2024-07-05T15:05:35Z</dcterms:created>
  <dcterms:modified xsi:type="dcterms:W3CDTF">2024-09-17T15:59:01Z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0x010100FC2ADAF580B8A648AEA7FF4A5F3D65E6</vt:lpwstr>
  </property>
  <property fmtid="{D5CDD505-2E9C-101B-9397-08002B2CF9AE}" pid="3" name="MediaServiceImageTags">
    <vt:lpwstr/>
  </property>
</Properties>
</file>