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4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B2"/>
    <a:srgbClr val="4C9ADB"/>
    <a:srgbClr val="40404C"/>
    <a:srgbClr val="2D4FB2"/>
    <a:srgbClr val="FCB415"/>
    <a:srgbClr val="1078CF"/>
    <a:srgbClr val="616173"/>
    <a:srgbClr val="F37721"/>
    <a:srgbClr val="FFFFFF"/>
    <a:srgbClr val="F6911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42419473829479543"/>
          <c:h val="0.86071881181397603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25589</c:v>
                </c:pt>
                <c:pt idx="1">
                  <c:v>92120</c:v>
                </c:pt>
                <c:pt idx="2">
                  <c:v>42648</c:v>
                </c:pt>
                <c:pt idx="3">
                  <c:v>149270</c:v>
                </c:pt>
                <c:pt idx="4">
                  <c:v>19740</c:v>
                </c:pt>
                <c:pt idx="5">
                  <c:v>104787</c:v>
                </c:pt>
                <c:pt idx="6">
                  <c:v>47287</c:v>
                </c:pt>
                <c:pt idx="7">
                  <c:v>3327</c:v>
                </c:pt>
                <c:pt idx="8">
                  <c:v>88125</c:v>
                </c:pt>
                <c:pt idx="9">
                  <c:v>378350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9"/>
        <c:delete val="1"/>
      </c:legendEntry>
      <c:layout>
        <c:manualLayout>
          <c:xMode val="edge"/>
          <c:yMode val="edge"/>
          <c:x val="0.46185831569928915"/>
          <c:y val="9.189945287794217E-2"/>
          <c:w val="0.44974506507927181"/>
          <c:h val="0.66658065275967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f>'Value Proposition Analysis'!$B$25:$F$38</c: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f>'Value Proposition Analysis'!$G$25:$G$38</c:f>
              <c:numCache>
                <c:formatCode>_(* #,##0_);_(* \\(#,##0\\);_(* "-"??_);_(@_)</c:formatCode>
                <c:ptCount val="14"/>
                <c:pt idx="0">
                  <c:v>31000</c:v>
                </c:pt>
                <c:pt idx="1">
                  <c:v>}</c:v>
                </c:pt>
                <c:pt idx="3">
                  <c:v>28600</c:v>
                </c:pt>
                <c:pt idx="4">
                  <c:v>303589</c:v>
                </c:pt>
                <c:pt idx="6">
                  <c:v>31460</c:v>
                </c:pt>
                <c:pt idx="7">
                  <c:v>364305</c:v>
                </c:pt>
                <c:pt idx="9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27/09/2024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xxxxx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49,000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787,585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3992216"/>
            <ns1:chOff x="640932" y="1552929"/>
            <ns1:chExt cx="1921713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22,685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90,741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COST OF DOING NOTHING: £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787,585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10,500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2,831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dirty="0" err="1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350,000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726713425"/>
              </ns0:ext>
            </ns0:extLst>
          </ns0:nvPr>
        </ns0:nvGraphicFramePr>
        <ns0:xfrm>
          <ns1:off x="695326" y="1392132"/>
          <ns1:ext cx="9923513" cy="4890682"/>
        </ns0:xfrm>
        <ns1:graphic>
          <ns1:graphicData uri="http://schemas.openxmlformats.org/drawingml/2006/chart">
            <ns4:chart ns5:id="rId3"/>
          </ns1:graphicData>
        </ns1:graphic>
      </ns0:graphicFrame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426396"/>
            <ns1:chOff x="323184" y="683777"/>
            <ns1:chExt cx="3395944" cy="1510709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15D23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 25,589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Automate activity, streamline approval and management flow, and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capture 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rich data with our industry-leading, user-friendly contract lifecycle management software.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400737"/>
            <ns1:chOff x="356496" y="683777"/>
            <ns1:chExt cx="3362632" cy="1483535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6911E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 92,120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Create efficient processes for successful and effective contract set up. Increase the transparency of processes while reducing administrative time and effort.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821197"/>
            <ns1:chOff x="356496" y="683777"/>
            <ns1:chExt cx="3362632" cy="1928847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37721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 42,648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118163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Make due diligence and compliance reviews a seamless part of your procurement process. Get dynamic compliance profiles for each supplier, automated reviews and approvals prompts, and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standardised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supplier data for thorough compliance management.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528809"/>
            <ns1:chOff x="356496" y="683777"/>
            <ns1:chExt cx="3362632" cy="161917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616173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 149,270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87196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Automate activity, streamline approval and management flow, and capture rich data with our industry-leading, user-friendly contract lifecycle management software. Suitable for all contracts, basic or complex.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663369"/>
            <ns1:chOff x="356496" y="683777"/>
            <ns1:chExt cx="3362632" cy="1761691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1078CF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 19,740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1026803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Spend analysis reports create powerful and accurate reporting on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organisational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spend. Our software can help you better manage your spend and ensure more of your spending is planned and on contract. Ensuring less spend leakage.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830692"/>
            <ns1:chOff x="356496" y="683777"/>
            <ns1:chExt cx="3362632" cy="1938903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FCB41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 104,787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118163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Make due diligence and compliance reviews a seamless part of your procurement process. Get dynamic compliance profiles for each supplier, automated reviews and approvals prompts, and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standardised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supplier data for thorough compliance management.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2D4FB2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 47,287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Mitigate third-party risk, keep data safe, and consistently monitor health using powerful insights to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your supplier partnerships.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427905"/>
            <ns1:chOff x="356496" y="651180"/>
            <ns1:chExt cx="3362632" cy="1512307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 3,327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Mitigate third-party risk, keep data safe, and consistently monitor health using powerful insights to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your supplier partnerships.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429955"/>
            <ns1:chOff x="356496" y="683777"/>
            <ns1:chExt cx="3362632" cy="1514480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4C9ADB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 378,350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87196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contract negotiation outcomes by leveraging data-driven insights and strategic planning. Achieve better terms and reduced risks with comprehensive analysis.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 </ns1:t>
              </ns1:r>
              <ns1:r>
                <ns1:rPr lang="tr-TR" b="1" i="0" dirty="0">
                  <ns1:solidFill>
                    <ns1:srgbClr val="A4A4B2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88,125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Streamline procurement processes for efficiency and cost savings. Implement best practices and automated solutions to reduce manual efforts and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tr-TR" dirty="0"/>
              <ns1:t>EFFICIENCIES RETURNED</ns1:t>
            </ns1:r>
            <ns1:endParaRPr lang="en-GB" dirty="0"/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359606"/>
            <ns1:ext cx="10439420" cy="5069994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14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+mj-lt"/>
                <ns1:ea typeface="Open Sans"/>
                <ns1:cs typeface="Open Sans"/>
              </ns1:rPr>
              <ns1:t>
</ns1:t>
            </ns1:r>
            <ns1:r>
              <ns1:rPr lang="tr-TR" sz="14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+mj-lt"/>
                <ns1:ea typeface="Open Sans"/>
                <ns1:cs typeface="Open Sans"/>
              </ns1:rPr>
              <ns1:t>
Raising Purchase Orders: We anticipate a 2.69% efficiency
Purchase Order Approvals: We anticipate a 9.68% efficiency
Coding invoice processes: We anticipate a 4.48% efficiency
Management of Supplier and Purchase Invoices: We anticipate a 15.69% efficiency
Managing Maverick Spend &amp; Spend Leakage: We anticipate a 2.08% efficiency
Finance Query Management and Dashboard Reporting: We anticipate a 11.02% efficiency
Debt Collection Administration Processes: We anticipate a 4.97% efficiency
Customer Invoicing &amp; Finance Workflow Management: We anticipate a 0.35% efficiency</ns1:t>
            </ns1:r>
            <ns1:endParaRPr lang="en-GB" sz="1400" dirty="0">
              <ns1:solidFill>
                <ns1:schemeClr val="tx1">
                  <ns1:lumMod val="50000"/>
                  <ns1:lumOff val="50000"/>
                </ns1:schemeClr>
              </ns1:solidFill>
              <ns1:latin typeface="+mj-lt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177962054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xxxxx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860,182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91,060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70,837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945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733,637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73,902h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en-GB" dirty="0"/>
              <ns1:t>VARIABLE ESTIMATIONS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  <ns0:sp>
        <ns0:nvSpPr>
          <ns0:cNvPr id="5" name="Text Placeholder 3">
            <ns1:extLst>
              <ns1:ext uri="{FF2B5EF4-FFF2-40B4-BE49-F238E27FC236}">
                <ns2:creationId id="{6D583B7A-B95C-C145-9434-A78EE87952D9}"/>
              </ns1:ext>
            </ns1:extLst>
          </ns0:cNvPr>
          <ns0:cNvSpPr txBox="1">
            <ns1:spLocks/>
          </ns0:cNvSpPr>
          <ns0:nvPr/>
        </ns0:nvSpPr>
        <ns0:spPr>
          <ns1:xfrm>
            <ns1:off x="6017270" y="5220633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Note to </ns1:t>
            </ns1:r>
            <ns1:r>
              <ns1:rPr lang="en-GB" sz="900" b="1" dirty="0" err="1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DigiBlu</ns1:t>
            </ns1: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 – standard slide – no updates required.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2336</TotalTime>
  <Words>968</Words>
  <Application>Microsoft Office PowerPoint</Application>
  <PresentationFormat>Geniş ekran</PresentationFormat>
  <Paragraphs>166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EFFICIENCIES RETURNED</vt:lpstr>
      <vt:lpstr>OUR VALUE OFFERING </vt:lpstr>
      <vt:lpstr>VARIABLE ESTIMATIONS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22</cp:revision>
  <dcterms:created xsi:type="dcterms:W3CDTF">2024-07-05T15:05:35Z</dcterms:created>
  <dcterms:modified xsi:type="dcterms:W3CDTF">2024-09-27T10:50:48Z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