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2"/>
  </p:notesMasterIdLst>
  <p:handoutMasterIdLst>
    <p:handoutMasterId r:id="rId13"/>
  </p:handoutMasterIdLst>
  <p:sldIdLst>
    <p:sldId id="289" r:id="rId5"/>
    <p:sldId id="457" r:id="rId6"/>
    <p:sldId id="458" r:id="rId7"/>
    <p:sldId id="449" r:id="rId8"/>
    <p:sldId id="310" r:id="rId9"/>
    <p:sldId id="461"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3F13"/>
    <a:srgbClr val="FFFFFF"/>
    <a:srgbClr val="F0F0F5"/>
    <a:srgbClr val="FAFAFA"/>
    <a:srgbClr val="25252E"/>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Dcruz" userId="fdeebe35-3a96-462e-adc5-475bea95f1c6" providerId="ADAL" clId="{CA3E05C6-C6CD-4794-B248-9AAA64DBED33}"/>
    <pc:docChg chg="delSld modSld">
      <pc:chgData name="Angela Dcruz" userId="fdeebe35-3a96-462e-adc5-475bea95f1c6" providerId="ADAL" clId="{CA3E05C6-C6CD-4794-B248-9AAA64DBED33}" dt="2024-09-17T15:58:53.246" v="21" actId="20577"/>
      <pc:docMkLst>
        <pc:docMk/>
      </pc:docMkLst>
      <pc:sldChg chg="modSp mod">
        <pc:chgData name="Angela Dcruz" userId="fdeebe35-3a96-462e-adc5-475bea95f1c6" providerId="ADAL" clId="{CA3E05C6-C6CD-4794-B248-9AAA64DBED33}" dt="2024-09-17T15:58:53.246" v="21" actId="20577"/>
        <pc:sldMkLst>
          <pc:docMk/>
          <pc:sldMk cId="3808875569" sldId="289"/>
        </pc:sldMkLst>
        <pc:spChg chg="mod">
          <ac:chgData name="Angela Dcruz" userId="fdeebe35-3a96-462e-adc5-475bea95f1c6" providerId="ADAL" clId="{CA3E05C6-C6CD-4794-B248-9AAA64DBED33}" dt="2024-09-17T15:58:53.246" v="21" actId="20577"/>
          <ac:spMkLst>
            <pc:docMk/>
            <pc:sldMk cId="3808875569" sldId="289"/>
            <ac:spMk id="5" creationId="{4BAC2211-2BF5-0F3E-134E-6D7CA1E5AA57}"/>
          </ac:spMkLst>
        </pc:spChg>
      </pc:sldChg>
      <pc:sldChg chg="del">
        <pc:chgData name="Angela Dcruz" userId="fdeebe35-3a96-462e-adc5-475bea95f1c6" providerId="ADAL" clId="{CA3E05C6-C6CD-4794-B248-9AAA64DBED33}" dt="2024-09-17T15:57:40.662" v="0" actId="2696"/>
        <pc:sldMkLst>
          <pc:docMk/>
          <pc:sldMk cId="4163913262" sldId="455"/>
        </pc:sldMkLst>
      </pc:sldChg>
      <pc:sldChg chg="modSp mod">
        <pc:chgData name="Angela Dcruz" userId="fdeebe35-3a96-462e-adc5-475bea95f1c6" providerId="ADAL" clId="{CA3E05C6-C6CD-4794-B248-9AAA64DBED33}" dt="2024-09-17T15:58:03.736" v="5" actId="207"/>
        <pc:sldMkLst>
          <pc:docMk/>
          <pc:sldMk cId="1503669744" sldId="457"/>
        </pc:sldMkLst>
        <pc:spChg chg="mod">
          <ac:chgData name="Angela Dcruz" userId="fdeebe35-3a96-462e-adc5-475bea95f1c6" providerId="ADAL" clId="{CA3E05C6-C6CD-4794-B248-9AAA64DBED33}" dt="2024-09-17T15:58:03.736" v="5" actId="207"/>
          <ac:spMkLst>
            <pc:docMk/>
            <pc:sldMk cId="1503669744" sldId="457"/>
            <ac:spMk id="11" creationId="{CF4D6202-C07E-1976-8619-E66844709A39}"/>
          </ac:spMkLst>
        </pc:spChg>
        <pc:spChg chg="mod">
          <ac:chgData name="Angela Dcruz" userId="fdeebe35-3a96-462e-adc5-475bea95f1c6" providerId="ADAL" clId="{CA3E05C6-C6CD-4794-B248-9AAA64DBED33}" dt="2024-09-17T15:57:52.018" v="1" actId="207"/>
          <ac:spMkLst>
            <pc:docMk/>
            <pc:sldMk cId="1503669744" sldId="457"/>
            <ac:spMk id="41" creationId="{579E8B31-C28B-B9F8-070D-943247388A6B}"/>
          </ac:spMkLst>
        </pc:spChg>
        <pc:spChg chg="mod">
          <ac:chgData name="Angela Dcruz" userId="fdeebe35-3a96-462e-adc5-475bea95f1c6" providerId="ADAL" clId="{CA3E05C6-C6CD-4794-B248-9AAA64DBED33}" dt="2024-09-17T15:57:54.368" v="2" actId="207"/>
          <ac:spMkLst>
            <pc:docMk/>
            <pc:sldMk cId="1503669744" sldId="457"/>
            <ac:spMk id="45" creationId="{14F02441-381E-E675-0973-5995D3C09337}"/>
          </ac:spMkLst>
        </pc:spChg>
        <pc:spChg chg="mod">
          <ac:chgData name="Angela Dcruz" userId="fdeebe35-3a96-462e-adc5-475bea95f1c6" providerId="ADAL" clId="{CA3E05C6-C6CD-4794-B248-9AAA64DBED33}" dt="2024-09-17T15:57:57.497" v="3" actId="207"/>
          <ac:spMkLst>
            <pc:docMk/>
            <pc:sldMk cId="1503669744" sldId="457"/>
            <ac:spMk id="49" creationId="{A97AE63F-0C53-AB7A-E6A8-5650E994B32B}"/>
          </ac:spMkLst>
        </pc:spChg>
        <pc:spChg chg="mod">
          <ac:chgData name="Angela Dcruz" userId="fdeebe35-3a96-462e-adc5-475bea95f1c6" providerId="ADAL" clId="{CA3E05C6-C6CD-4794-B248-9AAA64DBED33}" dt="2024-09-17T15:58:00.121" v="4" actId="207"/>
          <ac:spMkLst>
            <pc:docMk/>
            <pc:sldMk cId="1503669744" sldId="457"/>
            <ac:spMk id="53" creationId="{A01973A7-1FA4-0C98-249C-23CD8984ED1A}"/>
          </ac:spMkLst>
        </pc:spChg>
      </pc:sldChg>
      <pc:sldChg chg="modSp mod">
        <pc:chgData name="Angela Dcruz" userId="fdeebe35-3a96-462e-adc5-475bea95f1c6" providerId="ADAL" clId="{CA3E05C6-C6CD-4794-B248-9AAA64DBED33}" dt="2024-09-17T15:58:20.671" v="10" actId="207"/>
        <pc:sldMkLst>
          <pc:docMk/>
          <pc:sldMk cId="653904327" sldId="458"/>
        </pc:sldMkLst>
        <pc:spChg chg="mod">
          <ac:chgData name="Angela Dcruz" userId="fdeebe35-3a96-462e-adc5-475bea95f1c6" providerId="ADAL" clId="{CA3E05C6-C6CD-4794-B248-9AAA64DBED33}" dt="2024-09-17T15:58:20.671" v="10" actId="207"/>
          <ac:spMkLst>
            <pc:docMk/>
            <pc:sldMk cId="653904327" sldId="458"/>
            <ac:spMk id="11" creationId="{CF4D6202-C07E-1976-8619-E66844709A39}"/>
          </ac:spMkLst>
        </pc:spChg>
        <pc:spChg chg="mod">
          <ac:chgData name="Angela Dcruz" userId="fdeebe35-3a96-462e-adc5-475bea95f1c6" providerId="ADAL" clId="{CA3E05C6-C6CD-4794-B248-9AAA64DBED33}" dt="2024-09-17T15:58:06.818" v="6" actId="207"/>
          <ac:spMkLst>
            <pc:docMk/>
            <pc:sldMk cId="653904327" sldId="458"/>
            <ac:spMk id="41" creationId="{579E8B31-C28B-B9F8-070D-943247388A6B}"/>
          </ac:spMkLst>
        </pc:spChg>
        <pc:spChg chg="mod">
          <ac:chgData name="Angela Dcruz" userId="fdeebe35-3a96-462e-adc5-475bea95f1c6" providerId="ADAL" clId="{CA3E05C6-C6CD-4794-B248-9AAA64DBED33}" dt="2024-09-17T15:58:09.239" v="7" actId="207"/>
          <ac:spMkLst>
            <pc:docMk/>
            <pc:sldMk cId="653904327" sldId="458"/>
            <ac:spMk id="45" creationId="{14F02441-381E-E675-0973-5995D3C09337}"/>
          </ac:spMkLst>
        </pc:spChg>
        <pc:spChg chg="mod">
          <ac:chgData name="Angela Dcruz" userId="fdeebe35-3a96-462e-adc5-475bea95f1c6" providerId="ADAL" clId="{CA3E05C6-C6CD-4794-B248-9AAA64DBED33}" dt="2024-09-17T15:58:15.177" v="8" actId="207"/>
          <ac:spMkLst>
            <pc:docMk/>
            <pc:sldMk cId="653904327" sldId="458"/>
            <ac:spMk id="49" creationId="{A97AE63F-0C53-AB7A-E6A8-5650E994B32B}"/>
          </ac:spMkLst>
        </pc:spChg>
        <pc:spChg chg="mod">
          <ac:chgData name="Angela Dcruz" userId="fdeebe35-3a96-462e-adc5-475bea95f1c6" providerId="ADAL" clId="{CA3E05C6-C6CD-4794-B248-9AAA64DBED33}" dt="2024-09-17T15:58:18.264" v="9" actId="207"/>
          <ac:spMkLst>
            <pc:docMk/>
            <pc:sldMk cId="653904327" sldId="458"/>
            <ac:spMk id="53" creationId="{A01973A7-1FA4-0C98-249C-23CD8984ED1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9990430972973E-2"/>
          <c:y val="2.5380776597463277E-2"/>
          <c:w val="0.37694741719903291"/>
          <c:h val="0.61074150268630401"/>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8E3-491B-8776-5A54CF761E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8E3-491B-8776-5A54CF761E6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8E3-491B-8776-5A54CF761E6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8E3-491B-8776-5A54CF761E6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8E3-491B-8776-5A54CF761E6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8E3-491B-8776-5A54CF761E6C}"/>
              </c:ext>
            </c:extLst>
          </c:dPt>
          <c:dPt>
            <c:idx val="6"/>
            <c:bubble3D val="0"/>
            <c:spPr>
              <a:solidFill>
                <a:schemeClr val="tx2"/>
              </a:solidFill>
              <a:ln w="19050">
                <a:solidFill>
                  <a:schemeClr val="lt1"/>
                </a:solidFill>
              </a:ln>
              <a:effectLst/>
            </c:spPr>
            <c:extLst>
              <c:ext xmlns:c16="http://schemas.microsoft.com/office/drawing/2014/chart" uri="{C3380CC4-5D6E-409C-BE32-E72D297353CC}">
                <c16:uniqueId val="{0000000D-08E3-491B-8776-5A54CF761E6C}"/>
              </c:ext>
            </c:extLst>
          </c:dPt>
          <c:dPt>
            <c:idx val="7"/>
            <c:bubble3D val="0"/>
            <c:spPr>
              <a:solidFill>
                <a:schemeClr val="accent6">
                  <a:lumMod val="25000"/>
                  <a:lumOff val="75000"/>
                </a:schemeClr>
              </a:solidFill>
              <a:ln w="19050">
                <a:solidFill>
                  <a:schemeClr val="lt1"/>
                </a:solidFill>
              </a:ln>
              <a:effectLst/>
            </c:spPr>
            <c:extLst>
              <c:ext xmlns:c16="http://schemas.microsoft.com/office/drawing/2014/chart" uri="{C3380CC4-5D6E-409C-BE32-E72D297353CC}">
                <c16:uniqueId val="{0000000F-08E3-491B-8776-5A54CF761E6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8E3-491B-8776-5A54CF761E6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8E3-491B-8776-5A54CF761E6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08E3-491B-8776-5A54CF761E6C}"/>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egendEntry>
        <c:idx val="9"/>
        <c:delete val="1"/>
      </c:legendEntry>
      <c:layout>
        <c:manualLayout>
          <c:xMode val="edge"/>
          <c:yMode val="edge"/>
          <c:x val="3.3447079008396365E-2"/>
          <c:y val="0.66949628686673623"/>
          <c:w val="0.42670891366741132"/>
          <c:h val="0.321209674070125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23/09/2024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23/09/2024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23/09/2024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23/09/2024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23/09/2024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23/09/2024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23/09/2024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23/09/2024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23/09/2024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23/09/2024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chart" Target="../charts/chart1.xml"/><Relationship Id="rId1" Type="http://schemas.openxmlformats.org/officeDocument/2006/relationships/slideLayout" Target="../slideLayouts/slideLayout50.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ns0:sld xmlns:ns0="http://schemas.openxmlformats.org/presentationml/2006/main" xmlns:ns1="http://schemas.openxmlformats.org/drawingml/2006/main" xmlns:ns2="http://schemas.microsoft.com/office/drawing/2014/main" xmlns:ns3="http://schemas.openxmlformats.org/officeDocument/2006/relationships" xmlns:ns4="http://schemas.microsoft.com/office/drawing/2010/main" xmlns:ns5="http://schemas.microsoft.com/office/powerpoint/2010/main">
  <ns0:cSld>
    <ns0:spTree>
      <ns0:nvGrpSpPr>
        <ns0:cNvPr id="1" name=""/>
        <ns0:cNvGrpSpPr/>
        <ns0:nvPr/>
      </ns0:nvGrpSpPr>
      <ns0:grpSpPr>
        <ns1:xfrm>
          <ns1:off x="0" y="0"/>
          <ns1:ext cx="0" cy="0"/>
          <ns1:chOff x="0" y="0"/>
          <ns1:chExt cx="0" cy="0"/>
        </ns1:xfrm>
      </ns0:grpSpPr>
      <ns0:sp>
        <ns0:nvSpPr>
          <ns0:cNvPr id="2" name="Title 1">
            <ns1:extLst>
              <ns1:ext uri="{FF2B5EF4-FFF2-40B4-BE49-F238E27FC236}">
                <ns2:creationId id="{E1D41328-38B7-3594-7FBB-BE55921788B1}"/>
              </ns1:ext>
            </ns1:extLst>
          </ns0:cNvPr>
          <ns0:cNvSpPr>
            <ns1:spLocks noGrp="1"/>
          </ns0:cNvSpPr>
          <ns0:nvPr>
            <ns0:ph type="ctrTitle"/>
          </ns0:nvPr>
        </ns0:nvSpPr>
        <ns0:spPr/>
        <ns0:txBody>
          <ns1:bodyPr/>
          <ns1:lstStyle/>
          <ns1:p>
            <ns1:r>
              <ns1:rPr lang="en-US" dirty="0">
                <ns1:latin typeface="Montserrat SemiBold"/>
              </ns1:rPr>
              <ns1:t>Client Name:</ns1:t>
            </ns1:r>
            <ns1:r>
              <ns1:rPr lang="tr-TR" dirty="0" err="1">
                <ns1:latin typeface="Montserrat SemiBold"/>
              </ns1:rPr>
              <ns1:t>test</ns1:t>
            </ns1:r>
            <ns1:r>
              <ns1:rPr lang="en-US" dirty="0">
                <ns1:latin typeface="Montserrat SemiBold"/>
              </ns1:rPr>
              <ns1:t> Value Business Case</ns1:t>
            </ns1:r>
          </ns1:p>
        </ns0:txBody>
      </ns0:sp>
      <ns0:sp>
        <ns0:nvSpPr>
          <ns0:cNvPr id="3" name="Slide Number Placeholder 2">
            <ns1:extLst>
              <ns1:ext uri="{FF2B5EF4-FFF2-40B4-BE49-F238E27FC236}">
                <ns2:creationId id="{D588DF38-F73F-09E2-6B8C-286C3751DC3F}"/>
              </ns1:ext>
            </ns1:extLst>
          </ns0:cNvPr>
          <ns0:cNvSpPr>
            <ns1:spLocks noGrp="1"/>
          </ns0:cNvSpPr>
          <ns0:nvPr>
            <ns0:ph type="sldNum" sz="quarter" idx="12"/>
          </ns0:nvPr>
        </ns0:nvSpPr>
        <ns0:spPr/>
        <ns0:txBody>
          <ns1:bodyPr/>
          <ns1:lstStyle/>
          <ns1:p>
            <ns1:fld id="{3531A8E9-B4CF-5643-AF96-CB4C768DAD63}" type="slidenum">
              <ns1:rPr lang="en-US" smtClean="0"/>
              <ns1:pPr/>
              <ns1:t>1</ns1:t>
            </ns1:fld>
            <ns1:endParaRPr lang="en-US"/>
          </ns1:p>
        </ns0:txBody>
      </ns0:sp>
      <ns0:sp>
        <ns0:nvSpPr>
          <ns0:cNvPr id="4" name="Subtitle 3">
            <ns1:extLst>
              <ns1:ext uri="{FF2B5EF4-FFF2-40B4-BE49-F238E27FC236}">
                <ns2:creationId id="{04B16102-7F03-D98C-5599-59D403A4A6A5}"/>
              </ns1:ext>
            </ns1:extLst>
          </ns0:cNvPr>
          <ns0:cNvSpPr>
            <ns1:spLocks noGrp="1"/>
          </ns0:cNvSpPr>
          <ns0:nvPr>
            <ns0:ph type="subTitle" idx="1"/>
          </ns0:nvPr>
        </ns0:nvSpPr>
        <ns0:spPr/>
        <ns0:txBody>
          <ns1:bodyPr/>
          <ns1:lstStyle/>
          <ns1:p>
            <ns1:r>
              <ns1:rPr lang="en-US"/>
              <ns1:t>Financials</ns1:t>
            </ns1:r>
          </ns1:p>
        </ns0:txBody>
      </ns0:sp>
      <ns0:sp>
        <ns0:nvSpPr>
          <ns0:cNvPr id="5" name="Text Placeholder 4">
            <ns1:extLst>
              <ns1:ext uri="{FF2B5EF4-FFF2-40B4-BE49-F238E27FC236}">
                <ns2:creationId id="{4BAC2211-2BF5-0F3E-134E-6D7CA1E5AA57}"/>
              </ns1:ext>
            </ns1:extLst>
          </ns0:cNvPr>
          <ns0:cNvSpPr>
            <ns1:spLocks noGrp="1"/>
          </ns0:cNvSpPr>
          <ns0:nvPr>
            <ns0:ph type="body" sz="quarter" idx="13"/>
          </ns0:nvPr>
        </ns0:nvSpPr>
        <ns0:spPr/>
        <ns0:txBody>
          <ns1:bodyPr/>
          <ns1:lstStyle/>
          <ns1:p>
            <ns1:r>
              <ns1:rPr lang="en-US" dirty="0"/>
              <ns1:t>Presented by OneAdvanced</ns1:t>
            </ns1:r>
          </ns1:p>
        </ns0:txBody>
      </ns0:sp>
      <ns0:pic>
        <ns0:nvPicPr>
          <ns0:cNvPr id="8" name="Picture Placeholder 7">
            <ns1:extLst>
              <ns1:ext uri="{FF2B5EF4-FFF2-40B4-BE49-F238E27FC236}">
                <ns2:creationId id="{8ABF3CB5-1982-E5EA-D401-E797DAE7CB81}"/>
              </ns1:ext>
            </ns1:extLst>
          </ns0:cNvPr>
          <ns0:cNvPicPr>
            <ns1:picLocks noGrp="1" noChangeAspect="1"/>
          </ns0:cNvPicPr>
          <ns0:nvPr>
            <ns0:ph type="pic" sz="quarter" idx="14"/>
          </ns0:nvPr>
        </ns0:nvPicPr>
        <ns0:blipFill>
          <ns1:blip ns3:embed="rId2" cstate="screen">
            <ns1:extLst>
              <ns1:ext uri="{28A0092B-C50C-407E-A947-70E740481C1C}">
                <ns4:useLocalDpi val="0"/>
              </ns1:ext>
            </ns1:extLst>
          </ns1:blip>
          <ns1:srcRect/>
          <ns1:stretch/>
        </ns0:blipFill>
        <ns0:spPr/>
      </ns0:pic>
    </ns0:spTree>
    <ns0:extLst>
      <ns0:ext uri="{BB962C8B-B14F-4D97-AF65-F5344CB8AC3E}">
        <ns5:creationId val="3808875569"/>
      </ns0:ext>
    </ns0:extLst>
  </ns0:cSld>
  <ns0:clrMapOvr>
    <ns1:masterClrMapping/>
  </ns0:clrMapOvr>
</ns0:sld>
</file>

<file path=ppt/slides/slide2.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9" name="Rectangle: Rounded Corners 8">
            <ns1:extLst>
              <ns1:ext uri="{FF2B5EF4-FFF2-40B4-BE49-F238E27FC236}">
                <ns2:creationId id="{643A6339-EE20-5ED6-6696-7763D8C68FB0}"/>
              </ns1:ext>
            </ns1:extLst>
          </ns0:cNvPr>
          <ns0:cNvSpPr/>
          <ns0:nvPr/>
        </ns0:nvSpPr>
        <ns0:spPr>
          <ns1:xfrm>
            <ns1:off x="6958639" y="5022863"/>
            <ns1:ext cx="195131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9" name="Rectangle: Rounded Corners 58">
            <ns1:extLst>
              <ns1:ext uri="{FF2B5EF4-FFF2-40B4-BE49-F238E27FC236}">
                <ns2:creationId id="{483145D9-A5D5-4A29-9000-3FD97569E5F5}"/>
              </ns1:ext>
            </ns1:extLst>
          </ns0:cNvPr>
          <ns0:cNvSpPr/>
          <ns0:nvPr/>
        </ns0:nvSpPr>
        <ns0:spPr>
          <ns1:xfrm>
            <ns1:off x="4862001" y="4999173"/>
            <ns1:ext cx="1930036"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0182" y="1903894"/>
            <ns1:ext cx="1930036"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accounts  payable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workflow customisation</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5" name="Off-page Connector 9">
            <ns1:extLst>
              <ns1:ext uri="{FF2B5EF4-FFF2-40B4-BE49-F238E27FC236}">
                <ns2:creationId id="{14F02441-381E-E675-0973-5995D3C09337}"/>
              </ns1:ext>
            </ns1:extLst>
          </ns0:cNvPr>
          <ns0:cNvSpPr/>
          <ns0:nvPr/>
        </ns0:nvSpPr>
        <ns0:spPr>
          <ns1:xfrm>
            <ns1:off x="2767445" y="1903894"/>
            <ns1:ext cx="1930036"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structured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manual entry</ns1:t>
            </ns1:r>
          </ns1:p>
        </ns0:txBody>
      </ns0:sp>
      <ns0:sp>
        <ns0:nvSpPr>
          <ns0:cNvPr id="41" name="Off-page Connector 9">
            <ns1:extLst>
              <ns1:ext uri="{FF2B5EF4-FFF2-40B4-BE49-F238E27FC236}">
                <ns2:creationId id="{579E8B31-C28B-B9F8-070D-943247388A6B}"/>
              </ns1:ext>
            </ns1:extLst>
          </ns0:cNvPr>
          <ns0:cNvSpPr/>
          <ns0:nvPr/>
        </ns0:nvSpPr>
        <ns0:spPr>
          <ns1:xfrm>
            <ns1:off x="654867" y="1903895"/>
            <ns1:ext cx="1876855"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systems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data management</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2</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lstStyle/>
          <ns1:p>
            <ns1:r>
              <ns1:rPr lang="en-GB"/>
              <ns1:t>DOING NOTHING IS NOT AN OPTION</ns1:t>
            </ns1:r>
          </ns1:p>
        </ns0:txBody>
      </ns0:sp>
      <ns0:sp>
        <ns0:nvSpPr>
          <ns0:cNvPr id="40" name="Freeform 4">
            <ns1:extLst>
              <ns1:ext uri="{FF2B5EF4-FFF2-40B4-BE49-F238E27FC236}">
                <ns2:creationId id="{775A7557-207F-823B-8E7F-4AA7DB2E6D01}"/>
              </ns1:ext>
            </ns1:extLst>
          </ns0:cNvPr>
          <ns0:cNvSpPr/>
          <ns0:nvPr/>
        </ns0:nvSpPr>
        <ns0:spPr>
          <ns1:xfrm rot="10800000">
            <ns1:off x="648367" y="2163520"/>
            <ns1:ext cx="1931085" cy="298367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2" name="TextBox 41">
            <ns1:extLst>
              <ns1:ext uri="{FF2B5EF4-FFF2-40B4-BE49-F238E27FC236}">
                <ns2:creationId id="{A01E455A-2DE5-AA6B-952A-5F99CA73916D}"/>
              </ns1:ext>
            </ns1:extLst>
          </ns0:cNvPr>
          <ns0:cNvSpPr txBox="1"/>
          <ns0:nvPr/>
        </ns0:nvSpPr>
        <ns0:spPr>
          <ns1:xfrm>
            <ns1:off x="651464"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IT finance systems </ns1:t>
            </ns1:r>
          </ns1:p>
        </ns0:txBody>
      </ns0:sp>
      <ns0:sp>
        <ns0:nvSpPr>
          <ns0:cNvPr id="43" name="Freeform 1015">
            <ns1:extLst>
              <ns1:ext uri="{FF2B5EF4-FFF2-40B4-BE49-F238E27FC236}">
                <ns2:creationId id="{5222BCAB-8DAE-9ECC-55ED-CAF94FD73E96}"/>
              </ns1:ext>
            </ns1:extLst>
          </ns0:cNvPr>
          <ns0:cNvSpPr>
            <ns1:spLocks noChangeAspect="1"/>
          </ns0:cNvSpPr>
          <ns0:nvPr/>
        </ns0:nvSpPr>
        <ns0:spPr bwMode="auto">
          <ns1:xfrm>
            <ns1:off x="1378174" y="1552929"/>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44" name="Freeform 44">
            <ns1:extLst>
              <ns1:ext uri="{FF2B5EF4-FFF2-40B4-BE49-F238E27FC236}">
                <ns2:creationId id="{9D6AF1DB-D2A2-3A99-8911-3637D8BF1298}"/>
              </ns1:ext>
            </ns1:extLst>
          </ns0:cNvPr>
          <ns0:cNvSpPr/>
          <ns0:nvPr/>
        </ns0:nvSpPr>
        <ns0:spPr>
          <ns1:xfrm rot="10800000">
            <ns1:off x="2743326" y="2050435"/>
            <ns1:ext cx="1951577" cy="3096761"/>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800878" y="2094631"/>
            <ns1:ext cx="1869443"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Raising Purchase Order </ns1:t>
            </ns1:r>
          </ns1:p>
        </ns0:txBody>
      </ns0:sp>
      <ns0:sp>
        <ns0:nvSpPr>
          <ns0:cNvPr id="47" name="Freeform 1015">
            <ns1:extLst>
              <ns1:ext uri="{FF2B5EF4-FFF2-40B4-BE49-F238E27FC236}">
                <ns2:creationId id="{16EC12E5-48F2-89E2-C305-C96DCB49C49B}"/>
              </ns1:ext>
            </ns1:extLst>
          </ns0:cNvPr>
          <ns0:cNvSpPr>
            <ns1:spLocks noChangeAspect="1"/>
          </ns0:cNvSpPr>
          <ns0:nvPr/>
        </ns0:nvSpPr>
        <ns0:spPr bwMode="auto">
          <ns1:xfrm>
            <ns1:off x="3479545" y="1552929"/>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48" name="Freeform 50">
            <ns1:extLst>
              <ns1:ext uri="{FF2B5EF4-FFF2-40B4-BE49-F238E27FC236}">
                <ns2:creationId id="{13C7AA69-72E1-AD20-DD7E-436E6E31F470}"/>
              </ns1:ext>
            </ns1:extLst>
          </ns0:cNvPr>
          <ns0:cNvSpPr/>
          <ns0:nvPr/>
        </ns0:nvSpPr>
        <ns0:spPr>
          <ns1:xfrm rot="10800000">
            <ns1:off x="4853592" y="2139161"/>
            <ns1:ext cx="1944972"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6659" y="1629340"/>
            <ns1:ext cx="1914319" cy="1077218"/>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Purchase Order Approvals</ns1:t>
            </ns1:r>
          </ns1:p>
        </ns0:txBody>
      </ns0:sp>
      <ns0:sp>
        <ns0:nvSpPr>
          <ns0:cNvPr id="51" name="Freeform 1015">
            <ns1:extLst>
              <ns1:ext uri="{FF2B5EF4-FFF2-40B4-BE49-F238E27FC236}">
                <ns2:creationId id="{063F48A3-FD39-6FB1-4A70-698D0FF8C694}"/>
              </ns1:ext>
            </ns1:extLst>
          </ns0:cNvPr>
          <ns0:cNvSpPr>
            <ns1:spLocks noChangeAspect="1"/>
          </ns0:cNvSpPr>
          <ns0:nvPr/>
        </ns0:nvSpPr>
        <ns0:spPr bwMode="auto">
          <ns1:xfrm>
            <ns1:off x="5567863" y="1556836"/>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53" name="Off-page Connector 9">
            <ns1:extLst>
              <ns1:ext uri="{FF2B5EF4-FFF2-40B4-BE49-F238E27FC236}">
                <ns2:creationId id="{A01973A7-1FA4-0C98-249C-23CD8984ED1A}"/>
              </ns1:ext>
            </ns1:extLst>
          </ns0:cNvPr>
          <ns0:cNvSpPr/>
          <ns0:nvPr/>
        </ns0:nvSpPr>
        <ns0:spPr>
          <ns1:xfrm>
            <ns1:off x="6941887" y="1903894"/>
            <ns1:ext cx="1930036"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54" name="TextBox 53">
            <ns1:extLst>
              <ns1:ext uri="{FF2B5EF4-FFF2-40B4-BE49-F238E27FC236}">
                <ns2:creationId id="{69CD4A24-0FC5-F6C8-0A71-820A70E43CB1}"/>
              </ns1:ext>
            </ns1:extLst>
          </ns0:cNvPr>
          <ns0:cNvSpPr txBox="1"/>
          <ns0:nvPr/>
        </ns0:nvSpPr>
        <ns0:spPr>
          <ns1:xfrm>
            <ns1:off x="6952096" y="2130171"/>
            <ns1:ext cx="1919827"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Coding invoice processes</ns1:t>
            </ns1:r>
          </ns1:p>
        </ns0:txBody>
      </ns0:sp>
      <ns0:sp>
        <ns0:nvSpPr>
          <ns0:cNvPr id="55" name="Freeform 1015">
            <ns1:extLst>
              <ns1:ext uri="{FF2B5EF4-FFF2-40B4-BE49-F238E27FC236}">
                <ns2:creationId id="{49379704-A7E9-6EF1-10D5-4FD212A90D8B}"/>
              </ns1:ext>
            </ns1:extLst>
          </ns0:cNvPr>
          <ns0:cNvSpPr>
            <ns1:spLocks noChangeAspect="1"/>
          </ns0:cNvSpPr>
          <ns0:nvPr/>
        </ns0:nvSpPr>
        <ns0:spPr bwMode="auto">
          <ns1:xfrm>
            <ns1:off x="7658956" y="1582040"/>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56" name="Rectangle: Rounded Corners 55">
            <ns1:extLst>
              <ns1:ext uri="{FF2B5EF4-FFF2-40B4-BE49-F238E27FC236}">
                <ns2:creationId id="{D39ED94A-B4FD-84A0-6CF0-1C23682FB399}"/>
              </ns1:ext>
            </ns1:extLst>
          </ns0:cNvPr>
          <ns0:cNvSpPr/>
          <ns0:nvPr/>
        </ns0:nvSpPr>
        <ns0:spPr>
          <ns1:xfrm>
            <ns1:off x="651464" y="4986527"/>
            <ns1:ext cx="1917779"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7" name="Rectangle: Rounded Corners 56">
            <ns1:extLst>
              <ns1:ext uri="{FF2B5EF4-FFF2-40B4-BE49-F238E27FC236}">
                <ns2:creationId id="{374261D7-47BE-80C9-627F-3124A46B03B6}"/>
              </ns1:ext>
            </ns1:extLst>
          </ns0:cNvPr>
          <ns0:cNvSpPr/>
          <ns0:nvPr/>
        </ns0:nvSpPr>
        <ns0:spPr>
          <ns1:xfrm>
            <ns1:off x="2743716" y="4999173"/>
            <ns1:ext cx="1953764"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1" name="TextBox 60">
            <ns1:extLst>
              <ns1:ext uri="{FF2B5EF4-FFF2-40B4-BE49-F238E27FC236}">
                <ns2:creationId id="{39DF4247-E50B-19D8-DDEA-15B91EFA84A9}"/>
              </ns1:ext>
            </ns1:extLst>
          </ns0:cNvPr>
          <ns0:cNvSpPr txBox="1"/>
          <ns0:nvPr/>
        </ns0:nvSpPr>
        <ns0:spPr>
          <ns1:xfrm>
            <ns1:off x="626295" y="4383297"/>
            <ns1:ext cx="1873758"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Outdated IT infrastructure costs could be costing you</ns1:t>
            </ns1:r>
          </ns1:p>
        </ns0:txBody>
      </ns0:sp>
      <ns0:sp>
        <ns0:nvSpPr>
          <ns0:cNvPr id="63" name="TextBox 62">
            <ns1:extLst>
              <ns1:ext uri="{FF2B5EF4-FFF2-40B4-BE49-F238E27FC236}">
                <ns2:creationId id="{95C09C31-B441-840E-A767-4F86861E1F2E}"/>
              </ns1:ext>
            </ns1:extLst>
          </ns0:cNvPr>
          <ns0:cNvSpPr txBox="1"/>
          <ns0:nvPr/>
        </ns0:nvSpPr>
        <ns0:spPr>
          <ns1:xfrm>
            <ns1:off x="2763794" y="4372605"/>
            <ns1:ext cx="1869690"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accounts process could be costing you</ns1:t>
            </ns1:r>
          </ns1:p>
        </ns0:txBody>
      </ns0:sp>
      <ns0:sp>
        <ns0:nvSpPr>
          <ns0:cNvPr id="65" name="TextBox 64">
            <ns1:extLst>
              <ns1:ext uri="{FF2B5EF4-FFF2-40B4-BE49-F238E27FC236}">
                <ns2:creationId id="{CCDBA8E2-2E49-D3DC-8F70-3EBC50517161}"/>
              </ns1:ext>
            </ns1:extLst>
          </ns0:cNvPr>
          <ns0:cNvSpPr txBox="1"/>
          <ns0:nvPr/>
        </ns0:nvSpPr>
        <ns0:spPr>
          <ns1:xfrm>
            <ns1:off x="4866179" y="4365181"/>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accounts processes could be costing you</ns1:t>
            </ns1:r>
          </ns1:p>
        </ns0:txBody>
      </ns0:sp>
      <ns0:sp>
        <ns0:nvSpPr>
          <ns0:cNvPr id="67" name="TextBox 66">
            <ns1:extLst>
              <ns1:ext uri="{FF2B5EF4-FFF2-40B4-BE49-F238E27FC236}">
                <ns2:creationId id="{66DB37B9-37E7-B851-DABF-B428C6026ADB}"/>
              </ns1:ext>
            </ns1:extLst>
          </ns0:cNvPr>
          <ns0:cNvSpPr txBox="1"/>
          <ns0:nvPr/>
        </ns0:nvSpPr>
        <ns0:spPr>
          <ns1:xfrm>
            <ns1:off x="6952097" y="4521222"/>
            <ns1:ext cx="2424554"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Lack of self-service and poor reporting could be costing you</ns1:t>
            </ns1:r>
          </ns1:p>
        </ns0:txBody>
      </ns0:sp>
      <ns0:sp>
        <ns0:nvSpPr>
          <ns0:cNvPr id="68" name="TextBox 67">
            <ns1:extLst>
              <ns1:ext uri="{FF2B5EF4-FFF2-40B4-BE49-F238E27FC236}">
                <ns2:creationId id="{C0EA8CB8-D6F8-2002-811C-82D845F0C462}"/>
              </ns1:ext>
            </ns1:extLst>
          </ns0:cNvPr>
          <ns0:cNvSpPr txBox="1"/>
          <ns0:nvPr/>
        </ns0:nvSpPr>
        <ns0:spPr>
          <ns1:xfrm>
            <ns1:off x="2736906" y="5110191"/>
            <ns1:ext cx="1905083" cy="461665"/>
          </ns1:xfrm>
          <ns1:prstGeom prst="rect">
            <ns1:avLst/>
          </ns1:prstGeom>
          <ns1:noFill/>
        </ns0:spPr>
        <ns0:txBody>
          <ns1:bodyPr wrap="square" rtlCol="0">
            <ns1:spAutoFit/>
          </ns1:bodyPr>
          <ns1:lstStyle/>
          <ns1:p>
            <ns1:pPr algn="ctr"/>
            <ns1:r>
              <ns1:rPr lang="en-GB" sz="24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val34,340</ns1:t>
            </ns1:r>
            <ns1:r>
              <ns1:rPr lang="en-GB" sz="24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69" name="TextBox 68">
            <ns1:extLst>
              <ns1:ext uri="{FF2B5EF4-FFF2-40B4-BE49-F238E27FC236}">
                <ns2:creationId id="{3C634A47-D927-FE8D-6324-130A75E52781}"/>
              </ns1:ext>
            </ns1:extLst>
          </ns0:cNvPr>
          <ns0:cNvSpPr txBox="1"/>
          <ns0:nvPr/>
        </ns0:nvSpPr>
        <ns0:spPr>
          <ns1:xfrm>
            <ns1:off x="4899707" y="5093095"/>
            <ns1:ext cx="1891272" cy="461665"/>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val34,340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71" name="Rectangle 70">
            <ns1:extLst>
              <ns1:ext uri="{FF2B5EF4-FFF2-40B4-BE49-F238E27FC236}">
                <ns2:creationId id="{64A6E194-9E68-2DD5-DD40-F6B630830462}"/>
              </ns1:ext>
            </ns1:extLst>
          </ns0:cNvPr>
          <ns0:cNvSpPr/>
          <ns0:nvPr/>
        </ns0:nvSpPr>
        <ns0:spPr>
          <ns1:xfrm>
            <ns1:off x="664160" y="5880683"/>
            <ns1:ext cx="1059574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54866" y="5937956"/>
            <ns1:ext cx="10474787" cy="461665"/>
          </ns1:xfrm>
          <ns1:prstGeom prst="rect">
            <ns1:avLst/>
          </ns1:prstGeom>
          <ns1:noFill/>
        </ns0:spPr>
        <ns0:txBody>
          <ns1:bodyPr wrap="square" rtlCol="0">
            <ns1:spAutoFit/>
          </ns1:bodyPr>
          <ns1:lstStyle/>
          <ns1:p>
            <ns1:pPr algn="ct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 OF DOING NOTHING: £XX,000 ANNUAL</ns1:t>
            </ns1:r>
          </ns1:p>
        </ns0:txBody>
      </ns0:sp>
      <ns0:sp>
        <ns0:nvSpPr>
          <ns0:cNvPr id="73" name="TextBox 72">
            <ns1:extLst>
              <ns1:ext uri="{FF2B5EF4-FFF2-40B4-BE49-F238E27FC236}">
                <ns2:creationId id="{78369866-8BC6-33CD-42B1-8C4AEA93FDD2}"/>
              </ns1:ext>
            </ns1:extLst>
          </ns0:cNvPr>
          <ns0:cNvSpPr txBox="1"/>
          <ns0:nvPr/>
        </ns0:nvSpPr>
        <ns0:spPr>
          <ns1:xfrm>
            <ns1:off x="664160" y="5115340"/>
            <ns1:ext cx="1905083" cy="600164"/>
          </ns1:xfrm>
          <ns1:prstGeom prst="rect">
            <ns1:avLst/>
          </ns1:prstGeom>
          <ns1:noFill/>
        </ns0:spPr>
        <ns0:txBody>
          <ns1:bodyPr wrap="square" rtlCol="0">
            <ns1:spAutoFit/>
          </ns1:bodyPr>
          <ns1:lstStyle/>
          <ns1:p>
            <ns1:pPr algn="ctr"/>
            <ns1:r>
              <ns1:rPr lang="en-GB" sz="24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4" name="Freeform 50">
            <ns1:extLst>
              <ns1:ext uri="{FF2B5EF4-FFF2-40B4-BE49-F238E27FC236}">
                <ns2:creationId id="{9F9B2520-FD51-DC24-704C-0BB7BDAC0376}"/>
              </ns1:ext>
            </ns1:extLst>
          </ns0:cNvPr>
          <ns0:cNvSpPr/>
          <ns0:nvPr/>
        </ns0:nvSpPr>
        <ns0:spPr>
          <ns1:xfrm rot="10800000">
            <ns1:off x="6967424" y="2158009"/>
            <ns1:ext cx="1951578"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 name="TextBox 4">
            <ns1:extLst>
              <ns1:ext uri="{FF2B5EF4-FFF2-40B4-BE49-F238E27FC236}">
                <ns2:creationId id="{02B73898-242B-B542-A13B-5A46CF540B50}"/>
              </ns1:ext>
            </ns1:extLst>
          </ns0:cNvPr>
          <ns0:cNvSpPr txBox="1"/>
          <ns0:nvPr/>
        </ns0:nvSpPr>
        <ns0:spPr>
          <ns1:xfrm>
            <ns1:off x="6983140" y="4381097"/>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Coding processes could be costing you</ns1:t>
            </ns1:r>
          </ns1:p>
        </ns0:txBody>
      </ns0:sp>
      <ns0:sp>
        <ns0:nvSpPr>
          <ns0:cNvPr id="6" name="TextBox 5">
            <ns1:extLst>
              <ns1:ext uri="{FF2B5EF4-FFF2-40B4-BE49-F238E27FC236}">
                <ns2:creationId id="{17F0DF48-C88F-66C2-241D-A456E4C5498F}"/>
              </ns1:ext>
            </ns1:extLst>
          </ns0:cNvPr>
          <ns0:cNvSpPr txBox="1"/>
          <ns0:nvPr/>
        </ns0:nvSpPr>
        <ns0:spPr>
          <ns1:xfrm>
            <ns1:off x="7004485" y="5111942"/>
            <ns1:ext cx="1921948" cy="461665"/>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val34,340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10" name="Rectangle: Rounded Corners 9">
            <ns1:extLst>
              <ns1:ext uri="{FF2B5EF4-FFF2-40B4-BE49-F238E27FC236}">
                <ns2:creationId id="{01805B4A-2C0D-368E-E75D-FC2CDC15A66B}"/>
              </ns1:ext>
            </ns1:extLst>
          </ns0:cNvPr>
          <ns0:cNvSpPr/>
          <ns0:nvPr/>
        </ns0:nvSpPr>
        <ns0:spPr>
          <ns1:xfrm>
            <ns1:off x="9115214" y="5008615"/>
            <ns1:ext cx="1930036"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098462" y="1889646"/>
            <ns1:ext cx="1930036"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Limited self-service capabilities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automation</ns1:t>
            </ns1:r>
          </ns1:p>
        </ns0:txBody>
      </ns0:sp>
      <ns0:sp>
        <ns0:nvSpPr>
          <ns0:cNvPr id="12" name="TextBox 11">
            <ns1:extLst>
              <ns1:ext uri="{FF2B5EF4-FFF2-40B4-BE49-F238E27FC236}">
                <ns2:creationId id="{7A466DEC-9423-B95B-0DAB-B91A852EC795}"/>
              </ns1:ext>
            </ns1:extLst>
          </ns0:cNvPr>
          <ns0:cNvSpPr txBox="1"/>
          <ns0:nvPr/>
        </ns0:nvSpPr>
        <ns0:spPr>
          <ns1:xfrm>
            <ns1:off x="9013881" y="2089349"/>
            <ns1:ext cx="209468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Management of supplier and purchase invoices</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3" name="Freeform 1015">
            <ns1:extLst>
              <ns1:ext uri="{FF2B5EF4-FFF2-40B4-BE49-F238E27FC236}">
                <ns2:creationId id="{2DFBB6BE-A3C1-C95A-4287-54102AC9E823}"/>
              </ns1:ext>
            </ns1:extLst>
          </ns0:cNvPr>
          <ns0:cNvSpPr>
            <ns1:spLocks noChangeAspect="1"/>
          </ns0:cNvSpPr>
          <ns0:nvPr/>
        </ns0:nvSpPr>
        <ns0:spPr bwMode="auto">
          <ns1:xfrm>
            <ns1:off x="9718298" y="1567792"/>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14" name="Freeform 50">
            <ns1:extLst>
              <ns1:ext uri="{FF2B5EF4-FFF2-40B4-BE49-F238E27FC236}">
                <ns2:creationId id="{37A97CCD-C015-E1E9-40B7-A97B59A03B2B}"/>
              </ns1:ext>
            </ns1:extLst>
          </ns0:cNvPr>
          <ns0:cNvSpPr/>
          <ns0:nvPr/>
        </ns0:nvSpPr>
        <ns0:spPr>
          <ns1:xfrm rot="10800000">
            <ns1:off x="9105893" y="2143761"/>
            <ns1:ext cx="1951578"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15" name="TextBox 14">
            <ns1:extLst>
              <ns1:ext uri="{FF2B5EF4-FFF2-40B4-BE49-F238E27FC236}">
                <ns2:creationId id="{78087AEC-86F9-E8B2-C10B-A49DA1E431AE}"/>
              </ns1:ext>
            </ns1:extLst>
          </ns0:cNvPr>
          <ns0:cNvSpPr txBox="1"/>
          <ns0:nvPr/>
        </ns0:nvSpPr>
        <ns0:spPr>
          <ns1:xfrm>
            <ns1:off x="9135359"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Supplier management could be costing you</ns1:t>
            </ns1:r>
          </ns1:p>
        </ns0:txBody>
      </ns0:sp>
      <ns0:sp>
        <ns0:nvSpPr>
          <ns0:cNvPr id="16" name="TextBox 15">
            <ns1:extLst>
              <ns1:ext uri="{FF2B5EF4-FFF2-40B4-BE49-F238E27FC236}">
                <ns2:creationId id="{758C2988-077F-715B-4765-2E7B0D4C1F34}"/>
              </ns1:ext>
            </ns1:extLst>
          </ns0:cNvPr>
          <ns0:cNvSpPr txBox="1"/>
          <ns0:nvPr/>
        </ns0:nvSpPr>
        <ns0:spPr>
          <ns1:xfrm>
            <ns1:off x="9161060" y="5097694"/>
            <ns1:ext cx="1892974" cy="461665"/>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Tree>
    <ns0:extLst>
      <ns0:ext uri="{BB962C8B-B14F-4D97-AF65-F5344CB8AC3E}">
        <ns3:creationId val="1503669744"/>
      </ns0:ext>
    </ns0:extLst>
  </ns0:cSld>
  <ns0:clrMapOvr>
    <ns1:masterClrMapping/>
  </ns0:clrMapOvr>
</ns0:sld>
</file>

<file path=ppt/slides/slide3.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9" name="Rectangle: Rounded Corners 8">
            <ns1:extLst>
              <ns1:ext uri="{FF2B5EF4-FFF2-40B4-BE49-F238E27FC236}">
                <ns2:creationId id="{643A6339-EE20-5ED6-6696-7763D8C68FB0}"/>
              </ns1:ext>
            </ns1:extLst>
          </ns0:cNvPr>
          <ns0:cNvSpPr/>
          <ns0:nvPr/>
        </ns0:nvSpPr>
        <ns0:spPr>
          <ns1:xfrm>
            <ns1:off x="6958639" y="5022863"/>
            <ns1:ext cx="195131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9" name="Rectangle: Rounded Corners 58">
            <ns1:extLst>
              <ns1:ext uri="{FF2B5EF4-FFF2-40B4-BE49-F238E27FC236}">
                <ns2:creationId id="{483145D9-A5D5-4A29-9000-3FD97569E5F5}"/>
              </ns1:ext>
            </ns1:extLst>
          </ns0:cNvPr>
          <ns0:cNvSpPr/>
          <ns0:nvPr/>
        </ns0:nvSpPr>
        <ns0:spPr>
          <ns1:xfrm>
            <ns1:off x="4862001" y="4999173"/>
            <ns1:ext cx="1930036"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0182" y="1903894"/>
            <ns1:ext cx="1930036"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0:txBody>
      </ns0:sp>
      <ns0:sp>
        <ns0:nvSpPr>
          <ns0:cNvPr id="45" name="Off-page Connector 9">
            <ns1:extLst>
              <ns1:ext uri="{FF2B5EF4-FFF2-40B4-BE49-F238E27FC236}">
                <ns2:creationId id="{14F02441-381E-E675-0973-5995D3C09337}"/>
              </ns1:ext>
            </ns1:extLst>
          </ns0:cNvPr>
          <ns0:cNvSpPr/>
          <ns0:nvPr/>
        </ns0:nvSpPr>
        <ns0:spPr>
          <ns1:xfrm>
            <ns1:off x="2767445" y="1903894"/>
            <ns1:ext cx="1930036"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Standardised dashboard and reporting functionality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formatting and drill down ability </ns1:t>
            </ns1:r>
          </ns1:p>
        </ns0:txBody>
      </ns0:sp>
      <ns0:sp>
        <ns0:nvSpPr>
          <ns0:cNvPr id="41" name="Off-page Connector 9">
            <ns1:extLst>
              <ns1:ext uri="{FF2B5EF4-FFF2-40B4-BE49-F238E27FC236}">
                <ns2:creationId id="{579E8B31-C28B-B9F8-070D-943247388A6B}"/>
              </ns1:ext>
            </ns1:extLst>
          </ns0:cNvPr>
          <ns0:cNvSpPr/>
          <ns0:nvPr/>
        </ns0:nvSpPr>
        <ns0:spPr>
          <ns1:xfrm>
            <ns1:off x="654867" y="1903895"/>
            <ns1:ext cx="1876855"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Ineffective authorisation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Uncontrolled spend</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3</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lstStyle/>
          <ns1:p>
            <ns1:r>
              <ns1:rPr lang="en-GB"/>
              <ns1:t>DOING NOTHING IS NOT AN OPTION</ns1:t>
            </ns1:r>
          </ns1:p>
        </ns0:txBody>
      </ns0:sp>
      <ns0:sp>
        <ns0:nvSpPr>
          <ns0:cNvPr id="40" name="Freeform 4">
            <ns1:extLst>
              <ns1:ext uri="{FF2B5EF4-FFF2-40B4-BE49-F238E27FC236}">
                <ns2:creationId id="{775A7557-207F-823B-8E7F-4AA7DB2E6D01}"/>
              </ns1:ext>
            </ns1:extLst>
          </ns0:cNvPr>
          <ns0:cNvSpPr/>
          <ns0:nvPr/>
        </ns0:nvSpPr>
        <ns0:spPr>
          <ns1:xfrm rot="10800000">
            <ns1:off x="648367" y="2163520"/>
            <ns1:ext cx="1931085" cy="298367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2" name="TextBox 41">
            <ns1:extLst>
              <ns1:ext uri="{FF2B5EF4-FFF2-40B4-BE49-F238E27FC236}">
                <ns2:creationId id="{A01E455A-2DE5-AA6B-952A-5F99CA73916D}"/>
              </ns1:ext>
            </ns1:extLst>
          </ns0:cNvPr>
          <ns0:cNvSpPr txBox="1"/>
          <ns0:nvPr/>
        </ns0:nvSpPr>
        <ns0:spPr>
          <ns1:xfrm>
            <ns1:off x="651464"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Managing spend leakage </ns1:t>
            </ns1:r>
          </ns1:p>
        </ns0:txBody>
      </ns0:sp>
      <ns0:sp>
        <ns0:nvSpPr>
          <ns0:cNvPr id="43" name="Freeform 1015">
            <ns1:extLst>
              <ns1:ext uri="{FF2B5EF4-FFF2-40B4-BE49-F238E27FC236}">
                <ns2:creationId id="{5222BCAB-8DAE-9ECC-55ED-CAF94FD73E96}"/>
              </ns1:ext>
            </ns1:extLst>
          </ns0:cNvPr>
          <ns0:cNvSpPr>
            <ns1:spLocks noChangeAspect="1"/>
          </ns0:cNvSpPr>
          <ns0:nvPr/>
        </ns0:nvSpPr>
        <ns0:spPr bwMode="auto">
          <ns1:xfrm>
            <ns1:off x="1378174" y="1552929"/>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44" name="Freeform 44">
            <ns1:extLst>
              <ns1:ext uri="{FF2B5EF4-FFF2-40B4-BE49-F238E27FC236}">
                <ns2:creationId id="{9D6AF1DB-D2A2-3A99-8911-3637D8BF1298}"/>
              </ns1:ext>
            </ns1:extLst>
          </ns0:cNvPr>
          <ns0:cNvSpPr/>
          <ns0:nvPr/>
        </ns0:nvSpPr>
        <ns0:spPr>
          <ns1:xfrm rot="10800000">
            <ns1:off x="2743326" y="2050435"/>
            <ns1:ext cx="1951577" cy="3096761"/>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813848" y="2082013"/>
            <ns1:ext cx="1869443"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Finance query management &amp; reporting</ns1:t>
            </ns1:r>
          </ns1:p>
        </ns0:txBody>
      </ns0:sp>
      <ns0:sp>
        <ns0:nvSpPr>
          <ns0:cNvPr id="47" name="Freeform 1015">
            <ns1:extLst>
              <ns1:ext uri="{FF2B5EF4-FFF2-40B4-BE49-F238E27FC236}">
                <ns2:creationId id="{16EC12E5-48F2-89E2-C305-C96DCB49C49B}"/>
              </ns1:ext>
            </ns1:extLst>
          </ns0:cNvPr>
          <ns0:cNvSpPr>
            <ns1:spLocks noChangeAspect="1"/>
          </ns0:cNvSpPr>
          <ns0:nvPr/>
        </ns0:nvSpPr>
        <ns0:spPr bwMode="auto">
          <ns1:xfrm>
            <ns1:off x="3479545" y="1552929"/>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48" name="Freeform 50">
            <ns1:extLst>
              <ns1:ext uri="{FF2B5EF4-FFF2-40B4-BE49-F238E27FC236}">
                <ns2:creationId id="{13C7AA69-72E1-AD20-DD7E-436E6E31F470}"/>
              </ns1:ext>
            </ns1:extLst>
          </ns0:cNvPr>
          <ns0:cNvSpPr/>
          <ns0:nvPr/>
        </ns0:nvSpPr>
        <ns0:spPr>
          <ns1:xfrm rot="10800000">
            <ns1:off x="4853592" y="2139161"/>
            <ns1:ext cx="1944972"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8040" y="1590252"/>
            <ns1:ext cx="1914319" cy="1323439"/>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Debt collection administration processes</ns1:t>
            </ns1:r>
          </ns1:p>
        </ns0:txBody>
      </ns0:sp>
      <ns0:sp>
        <ns0:nvSpPr>
          <ns0:cNvPr id="51" name="Freeform 1015">
            <ns1:extLst>
              <ns1:ext uri="{FF2B5EF4-FFF2-40B4-BE49-F238E27FC236}">
                <ns2:creationId id="{063F48A3-FD39-6FB1-4A70-698D0FF8C694}"/>
              </ns1:ext>
            </ns1:extLst>
          </ns0:cNvPr>
          <ns0:cNvSpPr>
            <ns1:spLocks noChangeAspect="1"/>
          </ns0:cNvSpPr>
          <ns0:nvPr/>
        </ns0:nvSpPr>
        <ns0:spPr bwMode="auto">
          <ns1:xfrm>
            <ns1:off x="5567863" y="1556836"/>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53" name="Off-page Connector 9">
            <ns1:extLst>
              <ns1:ext uri="{FF2B5EF4-FFF2-40B4-BE49-F238E27FC236}">
                <ns2:creationId id="{A01973A7-1FA4-0C98-249C-23CD8984ED1A}"/>
              </ns1:ext>
            </ns1:extLst>
          </ns0:cNvPr>
          <ns0:cNvSpPr/>
          <ns0:nvPr/>
        </ns0:nvSpPr>
        <ns0:spPr>
          <ns1:xfrm>
            <ns1:off x="6941887" y="1903894"/>
            <ns1:ext cx="1930036"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processes due to poorly configured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automation</ns1:t>
            </ns1:r>
          </ns1:p>
        </ns0:txBody>
      </ns0:sp>
      <ns0:sp>
        <ns0:nvSpPr>
          <ns0:cNvPr id="54" name="TextBox 53">
            <ns1:extLst>
              <ns1:ext uri="{FF2B5EF4-FFF2-40B4-BE49-F238E27FC236}">
                <ns2:creationId id="{69CD4A24-0FC5-F6C8-0A71-820A70E43CB1}"/>
              </ns1:ext>
            </ns1:extLst>
          </ns0:cNvPr>
          <ns0:cNvSpPr txBox="1"/>
          <ns0:nvPr/>
        </ns0:nvSpPr>
        <ns0:spPr>
          <ns1:xfrm>
            <ns1:off x="6780498" y="2083569"/>
            <ns1:ext cx="223132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Customer Invoicing &amp; Finance Workflow</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55" name="Freeform 1015">
            <ns1:extLst>
              <ns1:ext uri="{FF2B5EF4-FFF2-40B4-BE49-F238E27FC236}">
                <ns2:creationId id="{49379704-A7E9-6EF1-10D5-4FD212A90D8B}"/>
              </ns1:ext>
            </ns1:extLst>
          </ns0:cNvPr>
          <ns0:cNvSpPr>
            <ns1:spLocks noChangeAspect="1"/>
          </ns0:cNvSpPr>
          <ns0:nvPr/>
        </ns0:nvSpPr>
        <ns0:spPr bwMode="auto">
          <ns1:xfrm>
            <ns1:off x="7658956" y="1582040"/>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56" name="Rectangle: Rounded Corners 55">
            <ns1:extLst>
              <ns1:ext uri="{FF2B5EF4-FFF2-40B4-BE49-F238E27FC236}">
                <ns2:creationId id="{D39ED94A-B4FD-84A0-6CF0-1C23682FB399}"/>
              </ns1:ext>
            </ns1:extLst>
          </ns0:cNvPr>
          <ns0:cNvSpPr/>
          <ns0:nvPr/>
        </ns0:nvSpPr>
        <ns0:spPr>
          <ns1:xfrm>
            <ns1:off x="651464" y="4986527"/>
            <ns1:ext cx="1917779"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7" name="Rectangle: Rounded Corners 56">
            <ns1:extLst>
              <ns1:ext uri="{FF2B5EF4-FFF2-40B4-BE49-F238E27FC236}">
                <ns2:creationId id="{374261D7-47BE-80C9-627F-3124A46B03B6}"/>
              </ns1:ext>
            </ns1:extLst>
          </ns0:cNvPr>
          <ns0:cNvSpPr/>
          <ns0:nvPr/>
        </ns0:nvSpPr>
        <ns0:spPr>
          <ns1:xfrm>
            <ns1:off x="2743716" y="4999173"/>
            <ns1:ext cx="1953764"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1" name="TextBox 60">
            <ns1:extLst>
              <ns1:ext uri="{FF2B5EF4-FFF2-40B4-BE49-F238E27FC236}">
                <ns2:creationId id="{39DF4247-E50B-19D8-DDEA-15B91EFA84A9}"/>
              </ns1:ext>
            </ns1:extLst>
          </ns0:cNvPr>
          <ns0:cNvSpPr txBox="1"/>
          <ns0:nvPr/>
        </ns0:nvSpPr>
        <ns0:spPr>
          <ns1:xfrm>
            <ns1:off x="626295" y="4383297"/>
            <ns1:ext cx="1873758"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Spend leakage could be costing you</ns1:t>
            </ns1:r>
          </ns1:p>
        </ns0:txBody>
      </ns0:sp>
      <ns0:sp>
        <ns0:nvSpPr>
          <ns0:cNvPr id="63" name="TextBox 62">
            <ns1:extLst>
              <ns1:ext uri="{FF2B5EF4-FFF2-40B4-BE49-F238E27FC236}">
                <ns2:creationId id="{95C09C31-B441-840E-A767-4F86861E1F2E}"/>
              </ns1:ext>
            </ns1:extLst>
          </ns0:cNvPr>
          <ns0:cNvSpPr txBox="1"/>
          <ns0:nvPr/>
        </ns0:nvSpPr>
        <ns0:spPr>
          <ns1:xfrm>
            <ns1:off x="2763794" y="4372605"/>
            <ns1:ext cx="1869690"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finance reporting could be costing you</ns1:t>
            </ns1:r>
          </ns1:p>
        </ns0:txBody>
      </ns0:sp>
      <ns0:sp>
        <ns0:nvSpPr>
          <ns0:cNvPr id="65" name="TextBox 64">
            <ns1:extLst>
              <ns1:ext uri="{FF2B5EF4-FFF2-40B4-BE49-F238E27FC236}">
                <ns2:creationId id="{CCDBA8E2-2E49-D3DC-8F70-3EBC50517161}"/>
              </ns1:ext>
            </ns1:extLst>
          </ns0:cNvPr>
          <ns0:cNvSpPr txBox="1"/>
          <ns0:nvPr/>
        </ns0:nvSpPr>
        <ns0:spPr>
          <ns1:xfrm>
            <ns1:off x="4866179" y="4365181"/>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Debt collection processes could be costing you</ns1:t>
            </ns1:r>
          </ns1:p>
        </ns0:txBody>
      </ns0:sp>
      <ns0:sp>
        <ns0:nvSpPr>
          <ns0:cNvPr id="67" name="TextBox 66">
            <ns1:extLst>
              <ns1:ext uri="{FF2B5EF4-FFF2-40B4-BE49-F238E27FC236}">
                <ns2:creationId id="{66DB37B9-37E7-B851-DABF-B428C6026ADB}"/>
              </ns1:ext>
            </ns1:extLst>
          </ns0:cNvPr>
          <ns0:cNvSpPr txBox="1"/>
          <ns0:nvPr/>
        </ns0:nvSpPr>
        <ns0:spPr>
          <ns1:xfrm>
            <ns1:off x="6952097" y="4521222"/>
            <ns1:ext cx="2424554"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Lack of self-service and poor reporting could be costing you</ns1:t>
            </ns1:r>
          </ns1:p>
        </ns0:txBody>
      </ns0:sp>
      <ns0:sp>
        <ns0:nvSpPr>
          <ns0:cNvPr id="68" name="TextBox 67">
            <ns1:extLst>
              <ns1:ext uri="{FF2B5EF4-FFF2-40B4-BE49-F238E27FC236}">
                <ns2:creationId id="{C0EA8CB8-D6F8-2002-811C-82D845F0C462}"/>
              </ns1:ext>
            </ns1:extLst>
          </ns0:cNvPr>
          <ns0:cNvSpPr txBox="1"/>
          <ns0:nvPr/>
        </ns0:nvSpPr>
        <ns0:spPr>
          <ns1:xfrm>
            <ns1:off x="2736906" y="5110191"/>
            <ns1:ext cx="1905083" cy="600164"/>
          </ns1:xfrm>
          <ns1:prstGeom prst="rect">
            <ns1:avLst/>
          </ns1:prstGeom>
          <ns1:noFill/>
        </ns0:spPr>
        <ns0:txBody>
          <ns1:bodyPr wrap="square" rtlCol="0">
            <ns1:spAutoFit/>
          </ns1:bodyPr>
          <ns1:lstStyle/>
          <ns1:p>
            <ns1:pPr algn="ctr"/>
            <ns1:r>
              <ns1:rPr lang="en-GB" sz="24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69" name="TextBox 68">
            <ns1:extLst>
              <ns1:ext uri="{FF2B5EF4-FFF2-40B4-BE49-F238E27FC236}">
                <ns2:creationId id="{3C634A47-D927-FE8D-6324-130A75E52781}"/>
              </ns1:ext>
            </ns1:extLst>
          </ns0:cNvPr>
          <ns0:cNvSpPr txBox="1"/>
          <ns0:nvPr/>
        </ns0:nvSpPr>
        <ns0:spPr>
          <ns1:xfrm>
            <ns1:off x="4899707" y="5093095"/>
            <ns1:ext cx="1891272" cy="600164"/>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71" name="Rectangle 70">
            <ns1:extLst>
              <ns1:ext uri="{FF2B5EF4-FFF2-40B4-BE49-F238E27FC236}">
                <ns2:creationId id="{64A6E194-9E68-2DD5-DD40-F6B630830462}"/>
              </ns1:ext>
            </ns1:extLst>
          </ns0:cNvPr>
          <ns0:cNvSpPr/>
          <ns0:nvPr/>
        </ns0:nvSpPr>
        <ns0:spPr>
          <ns1:xfrm>
            <ns1:off x="664160" y="5880683"/>
            <ns1:ext cx="1059574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54866" y="5937956"/>
            <ns1:ext cx="10474787" cy="461665"/>
          </ns1:xfrm>
          <ns1:prstGeom prst="rect">
            <ns1:avLst/>
          </ns1:prstGeom>
          <ns1:noFill/>
        </ns0:spPr>
        <ns0:txBody>
          <ns1:bodyPr wrap="square" rtlCol="0">
            <ns1:spAutoFit/>
          </ns1:bodyPr>
          <ns1:lstStyle/>
          <ns1:p>
            <ns1:pPr algn="ct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 OF DOING NOTHING: £XX,000 ANNUAL</ns1:t>
            </ns1:r>
          </ns1:p>
        </ns0:txBody>
      </ns0:sp>
      <ns0:sp>
        <ns0:nvSpPr>
          <ns0:cNvPr id="73" name="TextBox 72">
            <ns1:extLst>
              <ns1:ext uri="{FF2B5EF4-FFF2-40B4-BE49-F238E27FC236}">
                <ns2:creationId id="{78369866-8BC6-33CD-42B1-8C4AEA93FDD2}"/>
              </ns1:ext>
            </ns1:extLst>
          </ns0:cNvPr>
          <ns0:cNvSpPr txBox="1"/>
          <ns0:nvPr/>
        </ns0:nvSpPr>
        <ns0:spPr>
          <ns1:xfrm>
            <ns1:off x="664160" y="5115340"/>
            <ns1:ext cx="1905083" cy="461665"/>
          </ns1:xfrm>
          <ns1:prstGeom prst="rect">
            <ns1:avLst/>
          </ns1:prstGeom>
          <ns1:noFill/>
        </ns0:spPr>
        <ns0:txBody>
          <ns1:bodyPr wrap="square" rtlCol="0">
            <ns1:spAutoFit/>
          </ns1:bodyPr>
          <ns1:lstStyle/>
          <ns1:p>
            <ns1:pPr algn="ctr"/>
            <ns1:r>
              <ns1:rPr lang="en-GB" sz="24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4" name="Freeform 50">
            <ns1:extLst>
              <ns1:ext uri="{FF2B5EF4-FFF2-40B4-BE49-F238E27FC236}">
                <ns2:creationId id="{9F9B2520-FD51-DC24-704C-0BB7BDAC0376}"/>
              </ns1:ext>
            </ns1:extLst>
          </ns0:cNvPr>
          <ns0:cNvSpPr/>
          <ns0:nvPr/>
        </ns0:nvSpPr>
        <ns0:spPr>
          <ns1:xfrm rot="10800000">
            <ns1:off x="6967424" y="2158009"/>
            <ns1:ext cx="1951578"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 name="TextBox 4">
            <ns1:extLst>
              <ns1:ext uri="{FF2B5EF4-FFF2-40B4-BE49-F238E27FC236}">
                <ns2:creationId id="{02B73898-242B-B542-A13B-5A46CF540B50}"/>
              </ns1:ext>
            </ns1:extLst>
          </ns0:cNvPr>
          <ns0:cNvSpPr txBox="1"/>
          <ns0:nvPr/>
        </ns0:nvSpPr>
        <ns0:spPr>
          <ns1:xfrm>
            <ns1:off x="6983140" y="4381097"/>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Invoicing and finance workflows could be costing you</ns1:t>
            </ns1:r>
          </ns1:p>
        </ns0:txBody>
      </ns0:sp>
      <ns0:sp>
        <ns0:nvSpPr>
          <ns0:cNvPr id="6" name="TextBox 5">
            <ns1:extLst>
              <ns1:ext uri="{FF2B5EF4-FFF2-40B4-BE49-F238E27FC236}">
                <ns2:creationId id="{17F0DF48-C88F-66C2-241D-A456E4C5498F}"/>
              </ns1:ext>
            </ns1:extLst>
          </ns0:cNvPr>
          <ns0:cNvSpPr txBox="1"/>
          <ns0:nvPr/>
        </ns0:nvSpPr>
        <ns0:spPr>
          <ns1:xfrm>
            <ns1:off x="7004485" y="5111942"/>
            <ns1:ext cx="1921948" cy="461665"/>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10" name="Rectangle: Rounded Corners 9">
            <ns1:extLst>
              <ns1:ext uri="{FF2B5EF4-FFF2-40B4-BE49-F238E27FC236}">
                <ns2:creationId id="{01805B4A-2C0D-368E-E75D-FC2CDC15A66B}"/>
              </ns1:ext>
            </ns1:extLst>
          </ns0:cNvPr>
          <ns0:cNvSpPr/>
          <ns0:nvPr/>
        </ns0:nvSpPr>
        <ns0:spPr>
          <ns1:xfrm>
            <ns1:off x="9115214" y="5008615"/>
            <ns1:ext cx="1930036"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098462" y="1889646"/>
            <ns1:ext cx="1930036"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12" name="TextBox 11">
            <ns1:extLst>
              <ns1:ext uri="{FF2B5EF4-FFF2-40B4-BE49-F238E27FC236}">
                <ns2:creationId id="{7A466DEC-9423-B95B-0DAB-B91A852EC795}"/>
              </ns1:ext>
            </ns1:extLst>
          </ns0:cNvPr>
          <ns0:cNvSpPr txBox="1"/>
          <ns0:nvPr/>
        </ns0:nvSpPr>
        <ns0:spPr>
          <ns1:xfrm>
            <ns1:off x="9011822" y="2082316"/>
            <ns1:ext cx="2094684"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Online expense management</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3" name="Freeform 1015">
            <ns1:extLst>
              <ns1:ext uri="{FF2B5EF4-FFF2-40B4-BE49-F238E27FC236}">
                <ns2:creationId id="{2DFBB6BE-A3C1-C95A-4287-54102AC9E823}"/>
              </ns1:ext>
            </ns1:extLst>
          </ns0:cNvPr>
          <ns0:cNvSpPr>
            <ns1:spLocks noChangeAspect="1"/>
          </ns0:cNvSpPr>
          <ns0:nvPr/>
        </ns0:nvSpPr>
        <ns0:spPr bwMode="auto">
          <ns1:xfrm>
            <ns1:off x="9718298" y="1567792"/>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14" name="Freeform 50">
            <ns1:extLst>
              <ns1:ext uri="{FF2B5EF4-FFF2-40B4-BE49-F238E27FC236}">
                <ns2:creationId id="{37A97CCD-C015-E1E9-40B7-A97B59A03B2B}"/>
              </ns1:ext>
            </ns1:extLst>
          </ns0:cNvPr>
          <ns0:cNvSpPr/>
          <ns0:nvPr/>
        </ns0:nvSpPr>
        <ns0:spPr>
          <ns1:xfrm rot="10800000">
            <ns1:off x="9105893" y="2143761"/>
            <ns1:ext cx="1951578"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15" name="TextBox 14">
            <ns1:extLst>
              <ns1:ext uri="{FF2B5EF4-FFF2-40B4-BE49-F238E27FC236}">
                <ns2:creationId id="{78087AEC-86F9-E8B2-C10B-A49DA1E431AE}"/>
              </ns1:ext>
            </ns1:extLst>
          </ns0:cNvPr>
          <ns0:cNvSpPr txBox="1"/>
          <ns0:nvPr/>
        </ns0:nvSpPr>
        <ns0:spPr>
          <ns1:xfrm>
            <ns1:off x="9135359"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Expense management could be costing you</ns1:t>
            </ns1:r>
          </ns1:p>
        </ns0:txBody>
      </ns0:sp>
      <ns0:sp>
        <ns0:nvSpPr>
          <ns0:cNvPr id="16" name="TextBox 15">
            <ns1:extLst>
              <ns1:ext uri="{FF2B5EF4-FFF2-40B4-BE49-F238E27FC236}">
                <ns2:creationId id="{758C2988-077F-715B-4765-2E7B0D4C1F34}"/>
              </ns1:ext>
            </ns1:extLst>
          </ns0:cNvPr>
          <ns0:cNvSpPr txBox="1"/>
          <ns0:nvPr/>
        </ns0:nvSpPr>
        <ns0:spPr>
          <ns1:xfrm>
            <ns1:off x="9161060" y="5097694"/>
            <ns1:ext cx="1892974" cy="600164"/>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Tree>
    <ns0:extLst>
      <ns0:ext uri="{BB962C8B-B14F-4D97-AF65-F5344CB8AC3E}">
        <ns3:creationId val="653904327"/>
      </ns0:ext>
    </ns0:extLst>
  </ns0:cSld>
  <ns0:clrMapOvr>
    <ns1:masterClrMapping/>
  </ns0:clrMapOvr>
</ns0:sld>
</file>

<file path=ppt/slides/slide4.xml><?xml version="1.0" encoding="utf-8"?>
<ns0:sld xmlns:ns0="http://schemas.openxmlformats.org/presentationml/2006/main" xmlns:ns1="http://schemas.openxmlformats.org/drawingml/2006/main" xmlns:ns2="http://schemas.microsoft.com/office/drawing/2014/main" xmlns:ns3="http://schemas.openxmlformats.org/drawingml/2006/chart" xmlns:ns4="http://schemas.openxmlformats.org/officeDocument/2006/relationships" xmlns:ns5="http://schemas.microsoft.com/office/drawing/2010/main" xmlns:ns6="http://schemas.microsoft.com/office/drawing/2016/SVG/main" xmlns:ns7="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19BC53D8-9D7C-941A-CC2A-4063486EB986}"/>
              </ns1:ext>
            </ns1:extLst>
          </ns0:cNvPr>
          <ns0:cNvSpPr>
            <ns1:spLocks noGrp="1"/>
          </ns0:cNvSpPr>
          <ns0:nvPr>
            <ns0:ph type="sldNum" sz="quarter" idx="12"/>
          </ns0:nvPr>
        </ns0:nvSpPr>
        <ns0:spPr/>
        <ns0:txBody>
          <ns1:bodyPr/>
          <ns1:lstStyle/>
          <ns1:p>
            <ns1:fld id="{3531A8E9-B4CF-5643-AF96-CB4C768DAD63}" type="slidenum">
              <ns1:rPr lang="en-US" smtClean="0"/>
              <ns1:t>4</ns1:t>
            </ns1:fld>
            <ns1:endParaRPr lang="en-US"/>
          </ns1:p>
        </ns0:txBody>
      </ns0:sp>
      <ns0:sp>
        <ns0:nvSpPr>
          <ns0:cNvPr id="3" name="Title 2">
            <ns1:extLst>
              <ns1:ext uri="{FF2B5EF4-FFF2-40B4-BE49-F238E27FC236}">
                <ns2:creationId id="{8E8DA237-B9A8-8F39-10D8-DB6BB882015C}"/>
              </ns1:ext>
            </ns1:extLst>
          </ns0:cNvPr>
          <ns0:cNvSpPr>
            <ns1:spLocks noGrp="1"/>
          </ns0:cNvSpPr>
          <ns0:nvPr>
            <ns0:ph type="title"/>
          </ns0:nvPr>
        </ns0:nvSpPr>
        <ns0:spPr/>
        <ns0:txBody>
          <ns1:bodyPr/>
          <ns1:lstStyle/>
          <ns1:p>
            <ns1:r>
              <ns1:rPr lang="en-GB"/>
              <ns1:t>OUR VALUE OFFERING</ns1:t>
            </ns1:r>
            <ns1:br>
              <ns1:rPr lang="en-GB"/>
            </ns1:br>
            <ns1:endParaRPr lang="en-US"/>
          </ns1:p>
        </ns0:txBody>
      </ns0:sp>
      <ns0:graphicFrame>
        <ns0:nvGraphicFramePr>
          <ns0:cNvPr id="8" name="Chart 7">
            <ns1:extLst>
              <ns1:ext uri="{FF2B5EF4-FFF2-40B4-BE49-F238E27FC236}">
                <ns2:creationId id="{EFCB1EEA-BDEC-08E7-276C-322204CC06FC}"/>
              </ns1:ext>
            </ns1:extLst>
          </ns0:cNvPr>
          <ns0:cNvGraphicFramePr>
            <ns1:graphicFrameLocks/>
          </ns0:cNvGraphicFramePr>
          <ns0:nvPr/>
        </ns0:nvGraphicFramePr>
        <ns0:xfrm>
          <ns1:off x="5669907" y="2657753"/>
          <ns1:ext cx="5531728" cy="1866311"/>
        </ns0:xfrm>
        <ns1:graphic>
          <ns1:graphicData uri="http://schemas.openxmlformats.org/drawingml/2006/chart">
            <ns3:chart ns4:id="rId2"/>
          </ns1:graphicData>
        </ns1:graphic>
      </ns0:graphicFrame>
      <ns0:sp>
        <ns0:nvSpPr>
          <ns0:cNvPr id="9" name="TextBox 8">
            <ns1:extLst>
              <ns1:ext uri="{FF2B5EF4-FFF2-40B4-BE49-F238E27FC236}">
                <ns2:creationId id="{BE94A281-D1A0-E5FD-CB82-72B642FBC7D5}"/>
              </ns1:ext>
            </ns1:extLst>
          </ns0:cNvPr>
          <ns0:cNvSpPr txBox="1"/>
          <ns0:nvPr/>
        </ns0:nvSpPr>
        <ns0:spPr>
          <ns1:xfrm>
            <ns1:off x="6318909"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1</ns1:t>
            </ns1:r>
          </ns1:p>
        </ns0:txBody>
      </ns0:sp>
      <ns0:cxnSp>
        <ns0:nvCxnSpPr>
          <ns0:cNvPr id="10" name="Straight Connector 9">
            <ns1:extLst>
              <ns1:ext uri="{FF2B5EF4-FFF2-40B4-BE49-F238E27FC236}">
                <ns2:creationId id="{8449F8A7-FC6D-313E-A2DF-2680E8BEA7AC}"/>
              </ns1:ext>
            </ns1:extLst>
          </ns0:cNvPr>
          <ns0:cNvCxnSpPr>
            <ns1:cxnSpLocks/>
          </ns0:cNvCxnSpPr>
          <ns0:nvPr/>
        </ns0:nvCxnSpPr>
        <ns0:spPr>
          <ns1:xfrm>
            <ns1:off x="6303932" y="4505358"/>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11" name="TextBox 10">
            <ns1:extLst>
              <ns1:ext uri="{FF2B5EF4-FFF2-40B4-BE49-F238E27FC236}">
                <ns2:creationId id="{7965C874-7CD2-69FC-F01E-31A1F1F36C0E}"/>
              </ns1:ext>
            </ns1:extLst>
          </ns0:cNvPr>
          <ns0:cNvSpPr txBox="1"/>
          <ns0:nvPr/>
        </ns0:nvSpPr>
        <ns0:spPr>
          <ns1:xfrm>
            <ns1:off x="9521321"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4</ns1:t>
            </ns1:r>
          </ns1:p>
        </ns0:txBody>
      </ns0:sp>
      <ns0:sp>
        <ns0:nvSpPr>
          <ns0:cNvPr id="12" name="Rectangle 11">
            <ns1:extLst>
              <ns1:ext uri="{FF2B5EF4-FFF2-40B4-BE49-F238E27FC236}">
                <ns2:creationId id="{C17307F1-3E9F-31AB-602F-D0B447E51DF3}"/>
              </ns1:ext>
            </ns1:extLst>
          </ns0:cNvPr>
          <ns0:cNvSpPr/>
          <ns0:nvPr/>
        </ns0:nvSpPr>
        <ns0:spPr>
          <ns1:xfrm>
            <ns1:off x="7671223" y="4871633"/>
            <ns1:ext cx="172687" cy="160235"/>
          </ns1:xfrm>
          <ns1:prstGeom prst="rect">
            <ns1:avLst/>
          </ns1:prstGeom>
          <ns1:solidFill>
            <ns1:schemeClr val="accent1"/>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3" name="TextBox 12">
            <ns1:extLst>
              <ns1:ext uri="{FF2B5EF4-FFF2-40B4-BE49-F238E27FC236}">
                <ns2:creationId id="{C19F8ECD-4880-724C-097B-DAE96AEC930F}"/>
              </ns1:ext>
            </ns1:extLst>
          </ns0:cNvPr>
          <ns0:cNvSpPr txBox="1"/>
          <ns0:nvPr/>
        </ns0:nvSpPr>
        <ns0:spPr>
          <ns1:xfrm>
            <ns1:off x="7772940" y="4862500"/>
            <ns1:ext cx="906240"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14" name="Rectangle 13">
            <ns1:extLst>
              <ns1:ext uri="{FF2B5EF4-FFF2-40B4-BE49-F238E27FC236}">
                <ns2:creationId id="{23547995-0EAD-1650-0828-399741769E1F}"/>
              </ns1:ext>
            </ns1:extLst>
          </ns0:cNvPr>
          <ns0:cNvSpPr/>
          <ns0:nvPr/>
        </ns0:nvSpPr>
        <ns0:spPr>
          <ns1:xfrm>
            <ns1:off x="9086850" y="4871613"/>
            <ns1:ext cx="184133" cy="160235"/>
          </ns1:xfrm>
          <ns1:prstGeom prst="rect">
            <ns1:avLst/>
          </ns1:prstGeom>
          <ns1:solidFill>
            <ns1:schemeClr val="accent3"/>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5" name="TextBox 14">
            <ns1:extLst>
              <ns1:ext uri="{FF2B5EF4-FFF2-40B4-BE49-F238E27FC236}">
                <ns2:creationId id="{0B381449-0B76-F1EF-4F55-C41BCD50E42A}"/>
              </ns1:ext>
            </ns1:extLst>
          </ns0:cNvPr>
          <ns0:cNvSpPr txBox="1"/>
          <ns0:nvPr/>
        </ns0:nvSpPr>
        <ns0:spPr>
          <ns1:xfrm>
            <ns1:off x="9209014" y="4862500"/>
            <ns1:ext cx="624613" cy="215444"/>
          </ns1:xfrm>
          <ns1:prstGeom prst="rect">
            <ns1:avLst/>
          </ns1:prstGeom>
          <ns1:noFill/>
        </ns0:spPr>
        <ns0:txBody>
          <ns1:bodyPr wrap="square" rtlCol="0">
            <ns1:spAutoFit/>
          </ns1:bodyPr>
          <ns1:lstStyle/>
          <ns1:p>
            <ns1:pPr algn="ctr"/>
            <ns1:r>
              <ns1:rPr lang="en-GB" sz="800" dirty="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sp>
        <ns0:nvSpPr>
          <ns0:cNvPr id="16" name="TextBox 15">
            <ns1:extLst>
              <ns1:ext uri="{FF2B5EF4-FFF2-40B4-BE49-F238E27FC236}">
                <ns2:creationId id="{81F4BBBE-B522-6819-ADDD-AA352D356F1F}"/>
              </ns1:ext>
            </ns1:extLst>
          </ns0:cNvPr>
          <ns0:cNvSpPr txBox="1"/>
          <ns0:nvPr/>
        </ns0:nvSpPr>
        <ns0:spPr>
          <ns1:xfrm>
            <ns1:off x="7370173" y="4534313"/>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2</ns1:t>
            </ns1:r>
          </ns1:p>
        </ns0:txBody>
      </ns0:sp>
      <ns0:sp>
        <ns0:nvSpPr>
          <ns0:cNvPr id="17" name="TextBox 16">
            <ns1:extLst>
              <ns1:ext uri="{FF2B5EF4-FFF2-40B4-BE49-F238E27FC236}">
                <ns2:creationId id="{A6E8D07E-173B-6337-B44A-85A484F1B09A}"/>
              </ns1:ext>
            </ns1:extLst>
          </ns0:cNvPr>
          <ns0:cNvSpPr txBox="1"/>
          <ns0:nvPr/>
        </ns0:nvSpPr>
        <ns0:spPr>
          <ns1:xfrm>
            <ns1:off x="5614506" y="2016672"/>
            <ns1:ext cx="4884244" cy="378886"/>
          </ns1:xfrm>
          <ns1:prstGeom prst="rect">
            <ns1:avLst/>
          </ns1:prstGeom>
          <ns1:noFill/>
        </ns0:spPr>
        <ns0:txBody>
          <ns1:bodyPr wrap="square">
            <ns1:spAutoFit/>
          </ns1:bodyPr>
          <ns1:lstStyle/>
          <ns1:p>
            <ns1:r>
              <ns1:rPr lang="tr-TR" sz="1862" b="1" dirty="0" err="1">
                <ns1:solidFill>
                  <ns1:srgbClr val="25252C"/>
                </ns1:solidFill>
                <ns1:latin typeface="Montserrat SemiBold" pitchFamily="2" charset="77"/>
              </ns1:rPr>
              <ns1:t>test</ns1:t>
            </ns1:r>
            <ns1:r>
              <ns1:rPr lang="tr-TR" sz="1862" b="1" dirty="0">
                <ns1:solidFill>
                  <ns1:srgbClr val="25252C"/>
                </ns1:solidFill>
                <ns1:latin typeface="Montserrat SemiBold" pitchFamily="2" charset="77"/>
              </ns1:rPr>
              <ns1:t> </ns1:t>
            </ns1:r>
            <ns1:r>
              <ns1:rPr lang="en-GB" sz="1862" b="1" dirty="0">
                <ns1:solidFill>
                  <ns1:srgbClr val="25252C"/>
                </ns1:solidFill>
                <ns1:latin typeface="Montserrat SemiBold" pitchFamily="2" charset="77"/>
              </ns1:rPr>
              <ns1:t>RETURNS</ns1:t>
            </ns1:r>
          </ns1:p>
        </ns0:txBody>
      </ns0:sp>
      <ns0:cxnSp>
        <ns0:nvCxnSpPr>
          <ns0:cNvPr id="18" name="Straight Connector 17">
            <ns1:extLst>
              <ns1:ext uri="{FF2B5EF4-FFF2-40B4-BE49-F238E27FC236}">
                <ns2:creationId id="{2B8A4694-80A8-24F1-7161-7605BE1AF04A}"/>
              </ns1:ext>
            </ns1:extLst>
          </ns0:cNvPr>
          <ns0:cNvCxnSpPr>
            <ns1:cxnSpLocks/>
          </ns0:cNvCxnSpPr>
          <ns0:nvPr/>
        </ns0:nvCxnSpPr>
        <ns0:spPr>
          <ns1:xfrm>
            <ns1:off x="7351123" y="4499703"/>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19" name="Straight Connector 18">
            <ns1:extLst>
              <ns1:ext uri="{FF2B5EF4-FFF2-40B4-BE49-F238E27FC236}">
                <ns2:creationId id="{267887AB-D86D-4FCE-C90D-139F3D439E0F}"/>
              </ns1:ext>
            </ns1:extLst>
          </ns0:cNvPr>
          <ns0:cNvCxnSpPr>
            <ns1:cxnSpLocks/>
          </ns0:cNvCxnSpPr>
          <ns0:nvPr/>
        </ns0:nvCxnSpPr>
        <ns0:spPr>
          <ns1:xfrm>
            <ns1:off x="8422593"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0" name="Straight Connector 19">
            <ns1:extLst>
              <ns1:ext uri="{FF2B5EF4-FFF2-40B4-BE49-F238E27FC236}">
                <ns2:creationId id="{1E5FF4BC-4ACC-E8C4-02E3-9CC3261AAF43}"/>
              </ns1:ext>
            </ns1:extLst>
          </ns0:cNvPr>
          <ns0:cNvCxnSpPr>
            <ns1:cxnSpLocks/>
          </ns0:cNvCxnSpPr>
          <ns0:nvPr/>
        </ns0:nvCxnSpPr>
        <ns0:spPr>
          <ns1:xfrm>
            <ns1:off x="9479995"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1" name="Straight Connector 20">
            <ns1:extLst>
              <ns1:ext uri="{FF2B5EF4-FFF2-40B4-BE49-F238E27FC236}">
                <ns2:creationId id="{13E78D28-15B3-66E5-6E12-C0FA26BF754B}"/>
              </ns1:ext>
            </ns1:extLst>
          </ns0:cNvPr>
          <ns0:cNvCxnSpPr>
            <ns1:cxnSpLocks/>
          </ns0:cNvCxnSpPr>
          <ns0:nvPr/>
        </ns0:nvCxnSpPr>
        <ns0:spPr>
          <ns1:xfrm>
            <ns1:off x="10550332"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22" name="TextBox 21">
            <ns1:extLst>
              <ns1:ext uri="{FF2B5EF4-FFF2-40B4-BE49-F238E27FC236}">
                <ns2:creationId id="{E56198AE-6EB5-C51F-409C-26B8F7F86BEF}"/>
              </ns1:ext>
            </ns1:extLst>
          </ns0:cNvPr>
          <ns0:cNvSpPr txBox="1"/>
          <ns0:nvPr/>
        </ns0:nvSpPr>
        <ns0:spPr>
          <ns1:xfrm>
            <ns1:off x="8444646" y="453755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3</ns1:t>
            </ns1:r>
          </ns1:p>
        </ns0:txBody>
      </ns0:sp>
      <ns0:sp>
        <ns0:nvSpPr>
          <ns0:cNvPr id="23" name="TextBox 22">
            <ns1:extLst>
              <ns1:ext uri="{FF2B5EF4-FFF2-40B4-BE49-F238E27FC236}">
                <ns2:creationId id="{0EB2181E-C4A0-6999-3B29-5141DD713FE1}"/>
              </ns1:ext>
            </ns1:extLst>
          </ns0:cNvPr>
          <ns0:cNvSpPr txBox="1"/>
          <ns0:nvPr/>
        </ns0:nvSpPr>
        <ns0:spPr>
          <ns1:xfrm>
            <ns1:off x="10589451" y="4550022"/>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5</ns1:t>
            </ns1:r>
          </ns1:p>
        </ns0:txBody>
      </ns0:sp>
      <ns0:pic>
        <ns0:nvPicPr>
          <ns0:cNvPr id="33" name="Graphic 32" descr="Coins outline">
            <ns1:extLst>
              <ns1:ext uri="{FF2B5EF4-FFF2-40B4-BE49-F238E27FC236}">
                <ns2:creationId id="{8893B05B-C6E0-B3A7-D58E-486044616A3D}"/>
              </ns1:ext>
            </ns1:extLst>
          </ns0:cNvPr>
          <ns0:cNvPicPr>
            <ns1:picLocks noChangeAspect="1"/>
          </ns0:cNvPicPr>
          <ns0:nvPr/>
        </ns0:nvPicPr>
        <ns0:blipFill>
          <ns1:blip ns4:embed="rId3">
            <ns1:extLst>
              <ns1:ext uri="{28A0092B-C50C-407E-A947-70E740481C1C}">
                <ns5:useLocalDpi val="0"/>
              </ns1:ext>
              <ns1:ext uri="{96DAC541-7B7A-43D3-8B79-37D633B846F1}">
                <ns6:svgBlip ns4:embed="rId4"/>
              </ns1:ext>
            </ns1:extLst>
          </ns1:blip>
          <ns1:stretch>
            <ns1:fillRect/>
          </ns1:stretch>
        </ns0:blipFill>
        <ns0:spPr>
          <ns1:xfrm>
            <ns1:off x="703483" y="2016302"/>
            <ns1:ext cx="493118" cy="493118"/>
          </ns1:xfrm>
          <ns1:prstGeom prst="rect">
            <ns1:avLst/>
          </ns1:prstGeom>
        </ns0:spPr>
      </ns0:pic>
      <ns0:pic>
        <ns0:nvPicPr>
          <ns0:cNvPr id="34" name="Graphic 33" descr="Open hand outline">
            <ns1:extLst>
              <ns1:ext uri="{FF2B5EF4-FFF2-40B4-BE49-F238E27FC236}">
                <ns2:creationId id="{F4B19FD7-C3E3-0A5D-8AC9-C81CAEC5243E}"/>
              </ns1:ext>
            </ns1:extLst>
          </ns0:cNvPr>
          <ns0:cNvPicPr>
            <ns1:picLocks noChangeAspect="1"/>
          </ns0:cNvPicPr>
          <ns0:nvPr/>
        </ns0:nvPicPr>
        <ns0:blipFill>
          <ns1:blip ns4:embed="rId5">
            <ns1:extLst>
              <ns1:ext uri="{28A0092B-C50C-407E-A947-70E740481C1C}">
                <ns5:useLocalDpi val="0"/>
              </ns1:ext>
              <ns1:ext uri="{96DAC541-7B7A-43D3-8B79-37D633B846F1}">
                <ns6:svgBlip ns4:embed="rId6"/>
              </ns1:ext>
            </ns1:extLst>
          </ns1:blip>
          <ns1:stretch>
            <ns1:fillRect/>
          </ns1:stretch>
        </ns0:blipFill>
        <ns0:spPr>
          <ns1:xfrm>
            <ns1:off x="3104863" y="4042808"/>
            <ns1:ext cx="394596" cy="394596"/>
          </ns1:xfrm>
          <ns1:prstGeom prst="rect">
            <ns1:avLst/>
          </ns1:prstGeom>
        </ns0:spPr>
      </ns0:pic>
      <ns0:pic>
        <ns0:nvPicPr>
          <ns0:cNvPr id="35" name="Graphic 34" descr="Dollar outline">
            <ns1:extLst>
              <ns1:ext uri="{FF2B5EF4-FFF2-40B4-BE49-F238E27FC236}">
                <ns2:creationId id="{3F7A8CC5-A34A-2AAF-046A-EA7F5275B046}"/>
              </ns1:ext>
            </ns1:extLst>
          </ns0:cNvPr>
          <ns0:cNvPicPr>
            <ns1:picLocks noChangeAspect="1"/>
          </ns0:cNvPicPr>
          <ns0:nvPr/>
        </ns0:nvPicPr>
        <ns0:blipFill>
          <ns1:blip ns4:embed="rId7">
            <ns1:extLst>
              <ns1:ext uri="{28A0092B-C50C-407E-A947-70E740481C1C}">
                <ns5:useLocalDpi val="0"/>
              </ns1:ext>
              <ns1:ext uri="{96DAC541-7B7A-43D3-8B79-37D633B846F1}">
                <ns6:svgBlip ns4:embed="rId8"/>
              </ns1:ext>
            </ns1:extLst>
          </ns1:blip>
          <ns1:stretch>
            <ns1:fillRect/>
          </ns1:stretch>
        </ns0:blipFill>
        <ns0:spPr>
          <ns1:xfrm>
            <ns1:off x="3397341" y="3971094"/>
            <ns1:ext cx="99414" cy="99414"/>
          </ns1:xfrm>
          <ns1:prstGeom prst="rect">
            <ns1:avLst/>
          </ns1:prstGeom>
        </ns0:spPr>
      </ns0:pic>
      <ns0:sp>
        <ns0:nvSpPr>
          <ns0:cNvPr id="36" name="TextBox 35">
            <ns1:extLst>
              <ns1:ext uri="{FF2B5EF4-FFF2-40B4-BE49-F238E27FC236}">
                <ns2:creationId id="{9FA86A8D-86F3-D8A5-4B2F-A073EE2727C5}"/>
              </ns1:ext>
            </ns1:extLst>
          </ns0:cNvPr>
          <ns0:cNvSpPr txBox="1"/>
          <ns0:nvPr/>
        </ns0:nvSpPr>
        <ns0:spPr>
          <ns1:xfrm>
            <ns1:off x="412673" y="3361760"/>
            <ns1:ext cx="1086998" cy="400110"/>
          </ns1:xfrm>
          <ns1:prstGeom prst="rect">
            <ns1:avLst/>
          </ns1:prstGeom>
          <ns1:noFill/>
        </ns0:spPr>
        <ns0:txBody>
          <ns1:bodyPr wrap="square" rtlCol="0">
            <ns1:spAutoFit/>
          </ns1:bodyPr>
          <ns1:lstStyle/>
          <ns1:p>
            <ns1:pPr algn="ctr"/>
            <ns1:r>
              <ns1:rPr lang="en-GB" sz="1000" b="1"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Annual cost of delay</ns1:t>
            </ns1:r>
          </ns1:p>
        </ns0:txBody>
      </ns0:sp>
      <ns0:sp>
        <ns0:nvSpPr>
          <ns0:cNvPr id="37" name="TextBox 36">
            <ns1:extLst>
              <ns1:ext uri="{FF2B5EF4-FFF2-40B4-BE49-F238E27FC236}">
                <ns2:creationId id="{325C6676-A04D-9A0A-5013-8F256DA67B98}"/>
              </ns1:ext>
            </ns1:extLst>
          </ns0:cNvPr>
          <ns0:cNvSpPr txBox="1"/>
          <ns0:nvPr/>
        </ns0:nvSpPr>
        <ns0:spPr>
          <ns1:xfrm>
            <ns1:off x="538150" y="2462878"/>
            <ns1:ext cx="799309" cy="253916"/>
          </ns1:xfrm>
          <ns1:prstGeom prst="rect">
            <ns1:avLst/>
          </ns1:prstGeom>
          <ns1:noFill/>
        </ns0:spPr>
        <ns0:txBody>
          <ns1:bodyPr wrap="square" rtlCol="0">
            <ns1:spAutoFit/>
          </ns1:bodyPr>
          <ns1:lstStyle/>
          <ns1:p>
            <ns1:pPr algn="ctr"/>
            <ns1:r>
              <ns1:rPr lang="en-GB" sz="105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pic>
        <ns0:nvPicPr>
          <ns0:cNvPr id="38" name="Graphic 37" descr="Downward trend graph outline">
            <ns1:extLst>
              <ns1:ext uri="{FF2B5EF4-FFF2-40B4-BE49-F238E27FC236}">
                <ns2:creationId id="{7FA9B895-8EB4-7A49-5734-83756E4D30F1}"/>
              </ns1:ext>
            </ns1:extLst>
          </ns0:cNvPr>
          <ns0:cNvPicPr>
            <ns1:picLocks noChangeAspect="1"/>
          </ns0:cNvPicPr>
          <ns0:nvPr/>
        </ns0:nvPicPr>
        <ns0:blipFill>
          <ns1:blip ns4:embed="rId9">
            <ns1:extLst>
              <ns1:ext uri="{28A0092B-C50C-407E-A947-70E740481C1C}">
                <ns5:useLocalDpi val="0"/>
              </ns1:ext>
              <ns1:ext uri="{96DAC541-7B7A-43D3-8B79-37D633B846F1}">
                <ns6:svgBlip ns4:embed="rId10"/>
              </ns1:ext>
            </ns1:extLst>
          </ns1:blip>
          <ns1:stretch>
            <ns1:fillRect/>
          </ns1:stretch>
        </ns0:blipFill>
        <ns0:spPr>
          <ns1:xfrm>
            <ns1:off x="740002" y="2930773"/>
            <ns1:ext cx="394596" cy="394596"/>
          </ns1:xfrm>
          <ns1:prstGeom prst="rect">
            <ns1:avLst/>
          </ns1:prstGeom>
        </ns0:spPr>
      </ns0:pic>
      <ns0:sp>
        <ns0:nvSpPr>
          <ns0:cNvPr id="39" name="TextBox 38">
            <ns1:extLst>
              <ns1:ext uri="{FF2B5EF4-FFF2-40B4-BE49-F238E27FC236}">
                <ns2:creationId id="{37271072-AD93-D632-48FD-EDE2D6D2F892}"/>
              </ns1:ext>
            </ns1:extLst>
          </ns0:cNvPr>
          <ns0:cNvSpPr txBox="1"/>
          <ns0:nvPr/>
        </ns0:nvSpPr>
        <ns0:spPr>
          <ns1:xfrm>
            <ns1:off x="440792" y="4381620"/>
            <ns1:ext cx="1086998" cy="253916"/>
          </ns1:xfrm>
          <ns1:prstGeom prst="rect">
            <ns1:avLst/>
          </ns1:prstGeom>
          <ns1:noFill/>
        </ns0:spPr>
        <ns0:txBody>
          <ns1:bodyPr wrap="square" rtlCol="0">
            <ns1:spAutoFit/>
          </ns1:bodyPr>
          <ns1:lstStyle/>
          <ns1:p>
            <ns1:pPr algn="ctr"/>
            <ns1:r>
              <ns1:rPr lang="en-GB" sz="105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40" name="TextBox 39">
            <ns1:extLst>
              <ns1:ext uri="{FF2B5EF4-FFF2-40B4-BE49-F238E27FC236}">
                <ns2:creationId id="{F05CA6D4-8335-F2D7-196A-2958318AB9FC}"/>
              </ns1:ext>
            </ns1:extLst>
          </ns0:cNvPr>
          <ns0:cNvSpPr txBox="1"/>
          <ns0:nvPr/>
        </ns0:nvSpPr>
        <ns0:spPr>
          <ns1:xfrm>
            <ns1:off x="2983217" y="4316345"/>
            <ns1:ext cx="729079" cy="400110"/>
          </ns1:xfrm>
          <ns1:prstGeom prst="rect">
            <ns1:avLst/>
          </ns1:prstGeom>
          <ns1:noFill/>
        </ns0:spPr>
        <ns0:txBody>
          <ns1:bodyPr wrap="square" rtlCol="0">
            <ns1:spAutoFit/>
          </ns1:bodyPr>
          <ns1:lstStyle/>
          <ns1:p>
            <ns1:pPr algn="ctr"/>
            <ns1:r>
              <ns1:rPr lang="en-GB" sz="100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Payback</ns1:t>
            </ns1:r>
            <ns1:r>
              <ns1:rPr lang="en-GB" sz="70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100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Period</ns1:t>
            </ns1:r>
          </ns1:p>
        </ns0:txBody>
      </ns0:sp>
      <ns0:sp>
        <ns0:nvSpPr>
          <ns0:cNvPr id="41" name="TextBox 40">
            <ns1:extLst>
              <ns1:ext uri="{FF2B5EF4-FFF2-40B4-BE49-F238E27FC236}">
                <ns2:creationId id="{854C1CF3-49C6-7197-7CCD-F4A045119A8D}"/>
              </ns1:ext>
            </ns1:extLst>
          </ns0:cNvPr>
          <ns0:cNvSpPr txBox="1"/>
          <ns0:nvPr/>
        </ns0:nvSpPr>
        <ns0:spPr>
          <ns1:xfrm>
            <ns1:off x="1276879" y="2200685"/>
            <ns1:ext cx="1408328" cy="338554"/>
          </ns1:xfrm>
          <ns1:prstGeom prst="rect">
            <ns1:avLst/>
          </ns1:prstGeom>
          <ns1:noFill/>
        </ns0:spPr>
        <ns0:txBody>
          <ns1:bodyPr wrap="square" rtlCol="0">
            <ns1:spAutoFit/>
          </ns1:bodyPr>
          <ns1:lstStyle/>
          <ns1:p>
            <ns1:pPr algn="ct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£34,340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2" name="Oval 41">
            <ns1:extLst>
              <ns1:ext uri="{FF2B5EF4-FFF2-40B4-BE49-F238E27FC236}">
                <ns2:creationId id="{9A25C8F3-0395-18E2-136E-9D6BCA42D6B7}"/>
              </ns1:ext>
            </ns1:extLst>
          </ns0:cNvPr>
          <ns0:cNvSpPr/>
          <ns0:nvPr/>
        </ns0:nvSpPr>
        <ns0:spPr>
          <ns1:xfrm>
            <ns1:off x="3394960" y="4021748"/>
            <ns1:ext cx="106557" cy="106557"/>
          </ns1:xfrm>
          <ns1:prstGeom prst="ellipse">
            <ns1:avLst/>
          </ns1:prstGeom>
          <ns1:noFill/>
          <ns1:ln w="3175">
            <ns1:solidFill>
              <ns1:schemeClr val="accent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3" name="TextBox 42">
            <ns1:extLst>
              <ns1:ext uri="{FF2B5EF4-FFF2-40B4-BE49-F238E27FC236}">
                <ns2:creationId id="{1CA5A673-91FC-2C94-7F57-6F75AF00332C}"/>
              </ns1:ext>
            </ns1:extLst>
          </ns0:cNvPr>
          <ns0:cNvSpPr txBox="1"/>
          <ns0:nvPr/>
        </ns0:nvSpPr>
        <ns0:spPr>
          <ns1:xfrm>
            <ns1:off x="3627573" y="4027026"/>
            <ns1:ext cx="1343438" cy="584775"/>
          </ns1:xfrm>
          <ns1:prstGeom prst="rect">
            <ns1:avLst/>
          </ns1:prstGeom>
          <ns1:noFill/>
        </ns0:spPr>
        <ns0:txBody>
          <ns1:bodyPr wrap="square" rtlCol="0">
            <ns1:spAutoFit/>
          </ns1:bodyPr>
          <ns1:lstStyle/>
          <ns1:p>
            <ns1:pPr algn="ct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2</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months</ns1:t>
            </ns1:r>
          </ns1:p>
        </ns0:txBody>
      </ns0:sp>
      <ns0:sp>
        <ns0:nvSpPr>
          <ns0:cNvPr id="44" name="TextBox 43">
            <ns1:extLst>
              <ns1:ext uri="{FF2B5EF4-FFF2-40B4-BE49-F238E27FC236}">
                <ns2:creationId id="{B51CD36F-4B90-CBDF-E4CA-2F7753CCAD0D}"/>
              </ns1:ext>
            </ns1:extLst>
          </ns0:cNvPr>
          <ns0:cNvSpPr txBox="1"/>
          <ns0:nvPr/>
        </ns0:nvSpPr>
        <ns0:spPr>
          <ns1:xfrm>
            <ns1:off x="1196601" y="4017274"/>
            <ns1:ext cx="1599526" cy="584775"/>
          </ns1:xfrm>
          <ns1:prstGeom prst="rect">
            <ns1:avLst/>
          </ns1:prstGeom>
          <ns1:noFill/>
        </ns0:spPr>
        <ns0:txBody>
          <ns1:bodyPr wrap="square" rtlCol="0">
            <ns1:spAutoFit/>
          </ns1:bodyPr>
          <ns1:lstStyle/>
          <ns1:p>
            <ns1:pPr algn="ct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34,340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5" name="TextBox 44">
            <ns1:extLst>
              <ns1:ext uri="{FF2B5EF4-FFF2-40B4-BE49-F238E27FC236}">
                <ns2:creationId id="{1B3924B1-6D93-5AF9-68DF-307D783C4301}"/>
              </ns1:ext>
            </ns1:extLst>
          </ns0:cNvPr>
          <ns0:cNvSpPr txBox="1"/>
          <ns0:nvPr/>
        </ns0:nvSpPr>
        <ns0:spPr>
          <ns1:xfrm>
            <ns1:off x="1337459" y="3192818"/>
            <ns1:ext cx="1278041" cy="338554"/>
          </ns1:xfrm>
          <ns1:prstGeom prst="rect">
            <ns1:avLst/>
          </ns1:prstGeom>
          <ns1:noFill/>
        </ns0:spPr>
        <ns0:txBody>
          <ns1:bodyPr wrap="square" rtlCol="0">
            <ns1:spAutoFit/>
          </ns1:bodyPr>
          <ns1:lstStyle/>
          <ns1:p>
            <ns1:pPr algn="ct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34,340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pic>
        <ns0:nvPicPr>
          <ns0:cNvPr id="47" name="Graphic 46" descr="Diamond with solid fill">
            <ns1:extLst>
              <ns1:ext uri="{FF2B5EF4-FFF2-40B4-BE49-F238E27FC236}">
                <ns2:creationId id="{82BCB199-5552-EC5E-904C-B1EE4616B02D}"/>
              </ns1:ext>
            </ns1:extLst>
          </ns0:cNvPr>
          <ns0:cNvPicPr>
            <ns1:picLocks noChangeAspect="1"/>
          </ns0:cNvPicPr>
          <ns0:nvPr/>
        </ns0:nvPicPr>
        <ns0:blipFill>
          <ns1:blip ns4:embed="rId11">
            <ns1:extLst>
              <ns1:ext uri="{28A0092B-C50C-407E-A947-70E740481C1C}">
                <ns5:useLocalDpi val="0"/>
              </ns1:ext>
              <ns1:ext uri="{96DAC541-7B7A-43D3-8B79-37D633B846F1}">
                <ns6:svgBlip ns4:embed="rId12"/>
              </ns1:ext>
            </ns1:extLst>
          </ns1:blip>
          <ns1:stretch>
            <ns1:fillRect/>
          </ns1:stretch>
        </ns0:blipFill>
        <ns0:spPr>
          <ns1:xfrm>
            <ns1:off x="3099064" y="2033136"/>
            <ns1:ext cx="420646" cy="521262"/>
          </ns1:xfrm>
          <ns1:prstGeom prst="rect">
            <ns1:avLst/>
          </ns1:prstGeom>
        </ns0:spPr>
      </ns0:pic>
      <ns0:sp>
        <ns0:nvSpPr>
          <ns0:cNvPr id="48" name="TextBox 47">
            <ns1:extLst>
              <ns1:ext uri="{FF2B5EF4-FFF2-40B4-BE49-F238E27FC236}">
                <ns2:creationId id="{B814839A-EAED-C894-FA97-CC64E40C2578}"/>
              </ns1:ext>
            </ns1:extLst>
          </ns0:cNvPr>
          <ns0:cNvSpPr txBox="1"/>
          <ns0:nvPr/>
        </ns0:nvSpPr>
        <ns0:spPr>
          <ns1:xfrm>
            <ns1:off x="2906368" y="2516728"/>
            <ns1:ext cx="840873" cy="253916"/>
          </ns1:xfrm>
          <ns1:prstGeom prst="rect">
            <ns1:avLst/>
          </ns1:prstGeom>
          <ns1:noFill/>
        </ns0:spPr>
        <ns0:txBody>
          <ns1:bodyPr wrap="square" rtlCol="0">
            <ns1:spAutoFit/>
          </ns1:bodyPr>
          <ns1:lstStyle/>
          <ns1:p>
            <ns1:pPr algn="ctr"/>
            <ns1:r>
              <ns1:rPr lang="en-GB" sz="105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NPV</ns1:t>
            </ns1:r>
          </ns1:p>
        </ns0:txBody>
      </ns0:sp>
      <ns0:sp>
        <ns0:nvSpPr>
          <ns0:cNvPr id="49" name="TextBox 48">
            <ns1:extLst>
              <ns1:ext uri="{FF2B5EF4-FFF2-40B4-BE49-F238E27FC236}">
                <ns2:creationId id="{059F857E-0C32-6C1E-C411-71299828D62F}"/>
              </ns1:ext>
            </ns1:extLst>
          </ns0:cNvPr>
          <ns0:cNvSpPr txBox="1"/>
          <ns0:nvPr/>
        </ns0:nvSpPr>
        <ns0:spPr>
          <ns1:xfrm>
            <ns1:off x="3473431" y="3184326"/>
            <ns1:ext cx="1278041" cy="338554"/>
          </ns1:xfrm>
          <ns1:prstGeom prst="rect">
            <ns1:avLst/>
          </ns1:prstGeom>
          <ns1:noFill/>
        </ns0:spPr>
        <ns0:txBody>
          <ns1:bodyPr wrap="square" rtlCol="0">
            <ns1:spAutoFit/>
          </ns1:bodyPr>
          <ns1:lstStyle/>
          <ns1:p>
            <ns1:pPr algn="ct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34</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p>
        </ns0:txBody>
      </ns0:sp>
      <ns0:sp>
        <ns0:nvSpPr>
          <ns0:cNvPr id="50" name="TextBox 49">
            <ns1:extLst>
              <ns1:ext uri="{FF2B5EF4-FFF2-40B4-BE49-F238E27FC236}">
                <ns2:creationId id="{8B567199-AC9B-6222-FCBC-A6DFAA7E81F7}"/>
              </ns1:ext>
            </ns1:extLst>
          </ns0:cNvPr>
          <ns0:cNvSpPr txBox="1"/>
          <ns0:nvPr/>
        </ns0:nvSpPr>
        <ns0:spPr>
          <ns1:xfrm>
            <ns1:off x="3019644" y="3171616"/>
            <ns1:ext cx="680598" cy="369332"/>
          </ns1:xfrm>
          <ns1:prstGeom prst="rect">
            <ns1:avLst/>
          </ns1:prstGeom>
          <ns1:noFill/>
        </ns0:spPr>
        <ns0:txBody>
          <ns1:bodyPr wrap="square" rtlCol="0">
            <ns1:spAutoFit/>
          </ns1:bodyPr>
          <ns1:lstStyle/>
          <ns1:p>
            <ns1:r>
              <ns1:rPr lang="en-GB" b="1">
                <ns1:solidFill>
                  <ns1:srgbClr val="FF6600"/>
                </ns1:solidFill>
                <ns1:latin typeface="Open Sans" panose="020B0606030504020204" pitchFamily="34" charset="0"/>
                <ns1:ea typeface="Open Sans" panose="020B0606030504020204" pitchFamily="34" charset="0"/>
                <ns1:cs typeface="Open Sans" panose="020B0606030504020204" pitchFamily="34" charset="0"/>
              </ns1:rPr>
              <ns1:t>ROI</ns1:t>
            </ns1:r>
          </ns1:p>
        </ns0:txBody>
      </ns0:sp>
      <ns0:sp>
        <ns0:nvSpPr>
          <ns0:cNvPr id="51" name="TextBox 50">
            <ns1:extLst>
              <ns1:ext uri="{FF2B5EF4-FFF2-40B4-BE49-F238E27FC236}">
                <ns2:creationId id="{919B2869-F7B8-C766-B4DF-19CA5F6D8E9E}"/>
              </ns1:ext>
            </ns1:extLst>
          </ns0:cNvPr>
          <ns0:cNvSpPr txBox="1"/>
          <ns0:nvPr/>
        </ns0:nvSpPr>
        <ns0:spPr>
          <ns1:xfrm>
            <ns1:off x="3700242" y="2204508"/>
            <ns1:ext cx="1626223" cy="338554"/>
          </ns1:xfrm>
          <ns1:prstGeom prst="rect">
            <ns1:avLst/>
          </ns1:prstGeom>
          <ns1:noFill/>
        </ns0:spPr>
        <ns0:txBody>
          <ns1:bodyPr wrap="square">
            <ns1:spAutoFit/>
          </ns1:bodyPr>
          <ns1:lstStyle/>
          <ns1:p>
            <ns1:r>
              <ns1:rPr lang="en-GB" sz="1600" i="0" u="none" strike="noStrike" dirty="0">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 </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val</ns1:t>
            </ns1:r>
            <ns1:r>
              <ns1:rPr lang="tr-TR" sz="1600" i="0" u="none" strike="noStrike" dirty="0" err="1">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npvv</ns1:t>
            </ns1:r>
            <ns1:r>
              <ns1:rPr lang="en-GB" sz="1600" i="0" u="none" strike="noStrike" dirty="0">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 </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pic>
        <ns0:nvPicPr>
          <ns0:cNvPr id="52" name="Graphic 51" descr="Bank with solid fill">
            <ns1:extLst>
              <ns1:ext uri="{FF2B5EF4-FFF2-40B4-BE49-F238E27FC236}">
                <ns2:creationId id="{2CA66873-6558-5189-CF21-85CA2C0FFA0B}"/>
              </ns1:ext>
            </ns1:extLst>
          </ns0:cNvPr>
          <ns0:cNvPicPr>
            <ns1:picLocks noChangeAspect="1"/>
          </ns0:cNvPicPr>
          <ns0:nvPr/>
        </ns0:nvPicPr>
        <ns0:blipFill>
          <ns1:blip ns4:embed="rId13">
            <ns1:extLst>
              <ns1:ext uri="{28A0092B-C50C-407E-A947-70E740481C1C}">
                <ns5:useLocalDpi val="0"/>
              </ns1:ext>
              <ns1:ext uri="{96DAC541-7B7A-43D3-8B79-37D633B846F1}">
                <ns6:svgBlip ns4:embed="rId14"/>
              </ns1:ext>
            </ns1:extLst>
          </ns1:blip>
          <ns1:stretch>
            <ns1:fillRect/>
          </ns1:stretch>
        </ns0:blipFill>
        <ns0:spPr>
          <ns1:xfrm>
            <ns1:off x="723088" y="3943217"/>
            <ns1:ext cx="486669" cy="486669"/>
          </ns1:xfrm>
          <ns1:prstGeom prst="rect">
            <ns1:avLst/>
          </ns1:prstGeom>
        </ns0:spPr>
      </ns0:pic>
      <ns0:sp>
        <ns0:nvSpPr>
          <ns0:cNvPr id="53" name="TextBox 52">
            <ns1:extLst>
              <ns1:ext uri="{FF2B5EF4-FFF2-40B4-BE49-F238E27FC236}">
                <ns2:creationId id="{7464C18C-8143-AB54-955A-A0DE0ACF69AD}"/>
              </ns1:ext>
            </ns1:extLst>
          </ns0:cNvPr>
          <ns0:cNvSpPr txBox="1"/>
          <ns0:nvPr/>
        </ns0:nvSpPr>
        <ns0:spPr>
          <ns1:xfrm>
            <ns1:off x="650833" y="791325"/>
            <ns1:ext cx="24062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5" name="Title 2">
            <ns1:extLst>
              <ns1:ext uri="{FF2B5EF4-FFF2-40B4-BE49-F238E27FC236}">
                <ns2:creationId id="{95231DC7-13F4-B2E9-19F8-431DECEA63CF}"/>
              </ns1:ext>
            </ns1:extLst>
          </ns0:cNvPr>
          <ns0:cNvSpPr txBox="1">
            <ns1:spLocks/>
          </ns0:cNvSpPr>
          <ns0:nvPr/>
        </ns0:nvSpPr>
        <ns0:spPr>
          <ns1:xfrm>
            <ns1:off x="742951" y="7067325"/>
            <ns1:ext cx="10801349" cy="276999"/>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GB">
                <ns1:latin typeface="Montserrat SemiBold"/>
              </ns1:rPr>
              <ns1:t>STANDARD SLIDE: NO COPY REQUIRED</ns1:t>
            </ns1:r>
            <ns1:endParaRPr lang="en-GB"/>
          </ns1:p>
        </ns0:txBody>
      </ns0:sp>
    </ns0:spTree>
    <ns0:extLst>
      <ns0:ext uri="{BB962C8B-B14F-4D97-AF65-F5344CB8AC3E}">
        <ns7:creationId val="2365803905"/>
      </ns0:ext>
    </ns0:extLst>
  </ns0:cSld>
  <ns0:clrMapOvr>
    <ns1:masterClrMapping/>
  </ns0:clrMapOvr>
</ns0:sld>
</file>

<file path=ppt/slides/slide5.xml><?xml version="1.0" encoding="utf-8"?>
<ns0:sld xmlns:ns0="http://schemas.openxmlformats.org/presentationml/2006/main" xmlns:ns1="http://schemas.openxmlformats.org/drawingml/2006/main" xmlns:ns2="http://schemas.microsoft.com/office/drawing/2014/main" xmlns:ns3="http://schemas.microsoft.com/office/powerpoint/2010/main" xmlns:ns4="http://schemas.openxmlformats.org/drawingml/2006/chart" xmlns:ns5="http://schemas.openxmlformats.org/officeDocument/2006/relationships">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0F303557-C3DF-0A09-A6C3-B95DAC3B7127}"/>
              </ns1:ext>
            </ns1:extLst>
          </ns0:cNvPr>
          <ns0:cNvSpPr>
            <ns1:spLocks noGrp="1"/>
          </ns0:cNvSpPr>
          <ns0:nvPr>
            <ns0:ph type="sldNum" sz="quarter" idx="12"/>
          </ns0:nvPr>
        </ns0:nvSpPr>
        <ns0:spPr/>
        <ns0:txBody>
          <ns1:bodyPr/>
          <ns1:lstStyle/>
          <ns1:p>
            <ns1:fld id="{3531A8E9-B4CF-5643-AF96-CB4C768DAD63}" type="slidenum">
              <ns1:rPr lang="en-US" smtClean="0"/>
              <ns1:t>5</ns1:t>
            </ns1:fld>
            <ns1:endParaRPr lang="en-US"/>
          </ns1:p>
        </ns0:txBody>
      </ns0:sp>
      <ns0:sp>
        <ns0:nvSpPr>
          <ns0:cNvPr id="3" name="Title 2">
            <ns1:extLst>
              <ns1:ext uri="{FF2B5EF4-FFF2-40B4-BE49-F238E27FC236}">
                <ns2:creationId id="{0D27C223-66B0-43E1-F7E0-38D12174F72F}"/>
              </ns1:ext>
            </ns1:extLst>
          </ns0:cNvPr>
          <ns0:cNvSpPr>
            <ns1:spLocks noGrp="1"/>
          </ns0:cNvSpPr>
          <ns0:nvPr>
            <ns0:ph type="title"/>
          </ns0:nvPr>
        </ns0:nvSpPr>
        <ns0:spPr>
          <ns1:xfrm>
            <ns1:off x="695326" y="428401"/>
            <ns1:ext cx="9292735" cy="401594"/>
          </ns1:xfrm>
        </ns0:spPr>
        <ns0:txBody>
          <ns1:bodyPr/>
          <ns1:lstStyle/>
          <ns1:p>
            <ns1:r>
              <ns1:rPr lang="en-GB" dirty="0"/>
              <ns1:t>VARIABLE ESTIMATIONS</ns1:t>
            </ns1:r>
            <ns1:endParaRPr lang="en-US" dirty="0"/>
          </ns1:p>
        </ns0:txBody>
      </ns0:sp>
      <ns0:graphicFrame>
        <ns0:nvGraphicFramePr>
          <ns0:cNvPr id="10" name="Chart 9">
            <ns1:extLst>
              <ns1:ext uri="{FF2B5EF4-FFF2-40B4-BE49-F238E27FC236}">
                <ns2:creationId id="{81145D9C-FCD0-4238-9B47-4E8099566B41}"/>
              </ns1:ext>
            </ns1:extLst>
          </ns0:cNvPr>
          <ns0:cNvGraphicFramePr>
            <ns1:graphicFrameLocks/>
          </ns0:cNvGraphicFramePr>
          <ns0:nvPr>
            <ns0:extLst>
              <ns0:ext uri="{D42A27DB-BD31-4B8C-83A1-F6EECF244321}">
                <ns3:modId val="3040983758"/>
              </ns0:ext>
            </ns0:extLst>
          </ns0:nvPr>
        </ns0:nvGraphicFramePr>
        <ns0:xfrm>
          <ns1:off x="5854288" y="963730"/>
          <ns1:ext cx="9597632" cy="5465869"/>
        </ns0:xfrm>
        <ns1:graphic>
          <ns1:graphicData uri="http://schemas.openxmlformats.org/drawingml/2006/chart">
            <ns4:chart ns5:id="rId2"/>
          </ns1:graphicData>
        </ns1:graphic>
      </ns0:graphicFrame>
      <ns0:sp>
        <ns0:nvSpPr>
          <ns0:cNvPr id="11" name="Text Placeholder 3">
            <ns1:extLst>
              <ns1:ext uri="{FF2B5EF4-FFF2-40B4-BE49-F238E27FC236}">
                <ns2:creationId id="{E11A7449-0F94-58D4-D1A8-AABE95370FFD}"/>
              </ns1:ext>
            </ns1:extLst>
          </ns0:cNvPr>
          <ns0:cNvSpPr>
            <ns1:spLocks noGrp="1"/>
          </ns0:cNvSpPr>
          <ns0:nvPr>
            <ns0:ph type="body" sz="quarter" idx="14"/>
          </ns0:nvPr>
        </ns0:nvSpPr>
        <ns0:spPr>
          <ns1:xfrm>
            <ns1:off x="596184" y="1582925"/>
            <ns1:ext cx="4638088" cy="3361386"/>
          </ns1:xfrm>
        </ns0:spPr>
        <ns0:txBody>
          <ns1:bodyPr vert="horz" lIns="0" tIns="0" rIns="0" bIns="0" rtlCol="0" anchor="t">
            <ns1:noAutofit/>
          </ns1:bodyPr>
          <ns1:lstStyle/>
          <ns1:p>
            <ns1:pPr marL="90170" indent="0">
              <ns1:spcAft>
                <ns1:spcPts val="800"/>
              </ns1:spcAft>
              <ns1:buNone/>
            </ns1:pPr>
            <ns1:r>
              <ns1:rPr lang="en-GB" sz="900" b="1" dirty="0">
                <ns1:solidFill>
                  <ns1:srgbClr val="FF6600"/>
                </ns1:solidFill>
                <ns1:latin typeface="Open Sans"/>
                <ns1:ea typeface="Open Sans"/>
                <ns1:cs typeface="Open Sans"/>
              </ns1:rPr>
              <ns1:t>Top Pain points</ns1:t>
            </ns1:r>
          </ns1:p>
          <ns1:p>
            <ns1:pPr marL="90170" indent="0">
              <ns1:spcAft>
                <ns1:spcPts val="800"/>
              </ns1:spcAft>
              <ns1:buNone/>
            </ns1:pPr>
            <ns1:r>
              <ns1:rPr lang="en-GB" sz="900" b="1" dirty="0">
                <ns1:solidFill>
                  <ns1:srgbClr val="FF6600"/>
                </ns1:solidFill>
                <ns1:effectLst/>
                <ns1:latin typeface="Open Sans"/>
                <ns1:ea typeface="Open Sans"/>
                <ns1:cs typeface="Open Sans"/>
              </ns1:rPr>
              <ns1:t>The top pain points you listed included:</ns1:t>
            </ns1:r>
            <ns1:r>
              <ns1:rPr lang="en-GB" sz="900" dirty="0">
                <ns1:solidFill>
                  <ns1:srgbClr val="FF6600"/>
                </ns1:solidFill>
                <ns1:effectLst/>
                <ns1:latin typeface="Open Sans"/>
                <ns1:ea typeface="Open Sans"/>
                <ns1:cs typeface="Open Sans"/>
              </ns1:rPr>
              <ns1:t> [Please could we list these in order of the efficiency]</ns1:t>
            </ns1:r>
          </ns1:p>
          <ns1:p>
            <ns1:pPr marL="90170" indent="0">
              <ns1:spcAft>
                <ns1:spcPts val="800"/>
              </ns1:spcAft>
              <ns1:buNone/>
            </ns1:pPr>
            <ns1:r>
              <ns1:rPr lang="en-GB" sz="900" dirty="0">
                <ns1:solidFill>
                  <ns1:schemeClr val="tx1">
                    <ns1:lumMod val="50000"/>
                    <ns1:lumOff val="50000"/>
                  </ns1:schemeClr>
                </ns1:solidFill>
                <ns1:effectLst/>
                <ns1:latin typeface="Open Sans"/>
                <ns1:ea typeface="Open Sans"/>
                <ns1:cs typeface="Open Sans"/>
              </ns1:rPr>
              <ns1:t>Raising Purchase Orders: We anti34,340ate a 30% efficiency </ns1:t>
            </ns1:r>
          </ns1:p>
          <ns1:p>
            <ns1:pPr marL="90170" indent="0">
              <ns1:spcAft>
                <ns1:spcPts val="800"/>
              </ns1:spcAft>
              <ns1:buNone/>
            </ns1:pPr>
            <ns1:r>
              <ns1:rPr lang="en-GB" sz="900" dirty="0">
                <ns1:solidFill>
                  <ns1:schemeClr val="tx1">
                    <ns1:lumMod val="50000"/>
                    <ns1:lumOff val="50000"/>
                  </ns1:schemeClr>
                </ns1:solidFill>
                <ns1:latin typeface="Open Sans"/>
                <ns1:ea typeface="Open Sans"/>
                <ns1:cs typeface="Open Sans"/>
              </ns1:rPr>
              <ns1:t>Purchase Order Approvals: </ns1:t>
            </ns1:r>
            <ns1:r>
              <ns1:rPr lang="en-GB" sz="900" dirty="0">
                <ns1:solidFill>
                  <ns1:schemeClr val="tx1">
                    <ns1:lumMod val="50000"/>
                    <ns1:lumOff val="50000"/>
                  </ns1:schemeClr>
                </ns1:solidFill>
                <ns1:effectLst/>
                <ns1:latin typeface="Open Sans"/>
                <ns1:ea typeface="Open Sans"/>
                <ns1:cs typeface="Open Sans"/>
              </ns1:rPr>
              <ns1:t>We anti34,340ate a 30% efficiency </ns1:t>
            </ns1:r>
            <ns1:endParaRPr lang="en-GB" sz="900" dirty="0">
              <ns1:solidFill>
                <ns1:schemeClr val="tx1">
                  <ns1:lumMod val="50000"/>
                  <ns1:lumOff val="50000"/>
                </ns1:schemeClr>
              </ns1:solidFill>
              <ns1:latin typeface="Open Sans"/>
              <ns1:ea typeface="Open Sans"/>
              <ns1:cs typeface="Open Sans"/>
            </ns1:endParaRPr>
          </ns1:p>
          <ns1:p>
            <ns1:pPr marL="90170" indent="0">
              <ns1:spcAft>
                <ns1:spcPts val="800"/>
              </ns1:spcAft>
              <ns1:buNone/>
            </ns1:pPr>
            <ns1:r>
              <ns1:rPr lang="en-GB" sz="900" dirty="0">
                <ns1:solidFill>
                  <ns1:schemeClr val="tx1">
                    <ns1:lumMod val="50000"/>
                    <ns1:lumOff val="50000"/>
                  </ns1:schemeClr>
                </ns1:solidFill>
                <ns1:effectLst/>
                <ns1:latin typeface="Open Sans"/>
                <ns1:ea typeface="Open Sans"/>
                <ns1:cs typeface="Open Sans"/>
              </ns1:rPr>
              <ns1:t>Coding invoice processes: We anti34,340ate a 30% efficiency </ns1:t>
            </ns1:r>
            <ns1:endParaRPr lang="en-GB" sz="900" dirty="0">
              <ns1:solidFill>
                <ns1:schemeClr val="tx1">
                  <ns1:lumMod val="50000"/>
                  <ns1:lumOff val="50000"/>
                </ns1:schemeClr>
              </ns1:solidFill>
              <ns1:latin typeface="Open Sans"/>
              <ns1:ea typeface="Open Sans"/>
              <ns1:cs typeface="Open Sans"/>
            </ns1:endParaRPr>
          </ns1:p>
          <ns1:p>
            <ns1:pPr marL="90170" indent="0">
              <ns1:spcAft>
                <ns1:spcPts val="800"/>
              </ns1:spcAft>
              <ns1:buNone/>
            </ns1:pPr>
            <ns1:r>
              <ns1:rPr lang="en-GB" sz="900" dirty="0">
                <ns1:solidFill>
                  <ns1:schemeClr val="tx1">
                    <ns1:lumMod val="50000"/>
                    <ns1:lumOff val="50000"/>
                  </ns1:schemeClr>
                </ns1:solidFill>
                <ns1:latin typeface="Open Sans"/>
                <ns1:ea typeface="Open Sans"/>
                <ns1:cs typeface="Open Sans"/>
              </ns1:rPr>
              <ns1:t>Management of supplier and purchase invoices: </ns1:t>
            </ns1:r>
            <ns1:r>
              <ns1:rPr lang="en-GB" sz="900" dirty="0">
                <ns1:solidFill>
                  <ns1:schemeClr val="tx1">
                    <ns1:lumMod val="50000"/>
                    <ns1:lumOff val="50000"/>
                  </ns1:schemeClr>
                </ns1:solidFill>
                <ns1:effectLst/>
                <ns1:latin typeface="Open Sans"/>
                <ns1:ea typeface="Open Sans"/>
                <ns1:cs typeface="Open Sans"/>
              </ns1:rPr>
              <ns1:t>We anti34,340ate a 30% efficiency </ns1:t>
            </ns1:r>
            <ns1:endParaRPr lang="en-GB" sz="900" dirty="0">
              <ns1:solidFill>
                <ns1:schemeClr val="tx1">
                  <ns1:lumMod val="50000"/>
                  <ns1:lumOff val="50000"/>
                </ns1:schemeClr>
              </ns1:solidFill>
              <ns1:latin typeface="Open Sans"/>
              <ns1:ea typeface="Open Sans"/>
              <ns1:cs typeface="Open Sans"/>
            </ns1:endParaRPr>
          </ns1:p>
          <ns1:p>
            <ns1:pPr marL="90170" indent="0">
              <ns1:spcAft>
                <ns1:spcPts val="800"/>
              </ns1:spcAft>
              <ns1:buNone/>
            </ns1:pPr>
            <ns1:r>
              <ns1:rPr lang="en-GB" sz="900" dirty="0">
                <ns1:solidFill>
                  <ns1:schemeClr val="tx1">
                    <ns1:lumMod val="50000"/>
                    <ns1:lumOff val="50000"/>
                  </ns1:schemeClr>
                </ns1:solidFill>
                <ns1:effectLst/>
                <ns1:latin typeface="Open Sans"/>
                <ns1:ea typeface="Open Sans"/>
                <ns1:cs typeface="Open Sans"/>
              </ns1:rPr>
              <ns1:t>Managing spend leakage: We anti34,340ate a 30% efficiency </ns1:t>
            </ns1:r>
          </ns1:p>
          <ns1:p>
            <ns1:pPr marL="90170" indent="0">
              <ns1:spcAft>
                <ns1:spcPts val="800"/>
              </ns1:spcAft>
              <ns1:buNone/>
            </ns1:pPr>
            <ns1:r>
              <ns1:rPr lang="en-GB" sz="900" dirty="0">
                <ns1:solidFill>
                  <ns1:schemeClr val="tx1">
                    <ns1:lumMod val="50000"/>
                    <ns1:lumOff val="50000"/>
                  </ns1:schemeClr>
                </ns1:solidFill>
                <ns1:latin typeface="Open Sans"/>
                <ns1:ea typeface="Open Sans"/>
                <ns1:cs typeface="Open Sans"/>
              </ns1:rPr>
              <ns1:t>Finance query management &amp; reporting: </ns1:t>
            </ns1:r>
            <ns1:r>
              <ns1:rPr lang="en-GB" sz="900" dirty="0">
                <ns1:solidFill>
                  <ns1:schemeClr val="tx1">
                    <ns1:lumMod val="50000"/>
                    <ns1:lumOff val="50000"/>
                  </ns1:schemeClr>
                </ns1:solidFill>
                <ns1:effectLst/>
                <ns1:latin typeface="Open Sans"/>
                <ns1:ea typeface="Open Sans"/>
                <ns1:cs typeface="Open Sans"/>
              </ns1:rPr>
              <ns1:t>We anti34,340ate a 30% efficiency </ns1:t>
            </ns1:r>
            <ns1:endParaRPr lang="en-GB" sz="900" dirty="0">
              <ns1:solidFill>
                <ns1:schemeClr val="tx1">
                  <ns1:lumMod val="50000"/>
                  <ns1:lumOff val="50000"/>
                </ns1:schemeClr>
              </ns1:solidFill>
              <ns1:latin typeface="Open Sans"/>
              <ns1:ea typeface="Open Sans"/>
              <ns1:cs typeface="Open Sans"/>
            </ns1:endParaRPr>
          </ns1:p>
          <ns1:p>
            <ns1:pPr marL="90170" indent="0">
              <ns1:spcAft>
                <ns1:spcPts val="800"/>
              </ns1:spcAft>
              <ns1:buNone/>
            </ns1:pPr>
            <ns1:endParaRPr lang="en-GB" sz="900" dirty="0">
              <ns1:solidFill>
                <ns1:schemeClr val="tx1">
                  <ns1:lumMod val="50000"/>
                  <ns1:lumOff val="50000"/>
                </ns1:schemeClr>
              </ns1:solidFill>
              <ns1:effectLst/>
              <ns1:latin typeface="Open Sans"/>
              <ns1:ea typeface="Open Sans"/>
              <ns1:cs typeface="Open Sans"/>
            </ns1:endParaRPr>
          </ns1:p>
        </ns0:txBody>
      </ns0:sp>
    </ns0:spTree>
    <ns0:extLst>
      <ns0:ext uri="{BB962C8B-B14F-4D97-AF65-F5344CB8AC3E}">
        <ns3:creationId val="2008217589"/>
      </ns0:ext>
    </ns0:extLst>
  </ns0:cSld>
  <ns0:clrMapOvr>
    <ns1:masterClrMapping/>
  </ns0:clrMapOvr>
</ns0:sld>
</file>

<file path=ppt/slides/slide6.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0F303557-C3DF-0A09-A6C3-B95DAC3B7127}"/>
              </ns1:ext>
            </ns1:extLst>
          </ns0:cNvPr>
          <ns0:cNvSpPr>
            <ns1:spLocks noGrp="1"/>
          </ns0:cNvSpPr>
          <ns0:nvPr>
            <ns0:ph type="sldNum" sz="quarter" idx="12"/>
          </ns0:nvPr>
        </ns0:nvSpPr>
        <ns0:spPr/>
        <ns0:txBody>
          <ns1:bodyPr/>
          <ns1:lstStyle/>
          <ns1:p>
            <ns1:fld id="{3531A8E9-B4CF-5643-AF96-CB4C768DAD63}" type="slidenum">
              <ns1:rPr lang="en-US" smtClean="0"/>
              <ns1:t>6</ns1:t>
            </ns1:fld>
            <ns1:endParaRPr lang="en-US"/>
          </ns1:p>
        </ns0:txBody>
      </ns0:sp>
      <ns0:sp>
        <ns0:nvSpPr>
          <ns0:cNvPr id="3" name="Title 2">
            <ns1:extLst>
              <ns1:ext uri="{FF2B5EF4-FFF2-40B4-BE49-F238E27FC236}">
                <ns2:creationId id="{0D27C223-66B0-43E1-F7E0-38D12174F72F}"/>
              </ns1:ext>
            </ns1:extLst>
          </ns0:cNvPr>
          <ns0:cNvSpPr>
            <ns1:spLocks noGrp="1"/>
          </ns0:cNvSpPr>
          <ns0:nvPr>
            <ns0:ph type="title"/>
          </ns0:nvPr>
        </ns0:nvSpPr>
        <ns0:spPr>
          <ns1:xfrm>
            <ns1:off x="695326" y="428401"/>
            <ns1:ext cx="9292735" cy="401594"/>
          </ns1:xfrm>
        </ns0:spPr>
        <ns0:txBody>
          <ns1:bodyPr/>
          <ns1:lstStyle/>
          <ns1:p>
            <ns1:r>
              <ns1:rPr lang="en-GB" dirty="0"/>
              <ns1:t>VARIABLE ESTIMATIONS</ns1:t>
            </ns1:r>
            <ns1:endParaRPr lang="en-US" dirty="0"/>
          </ns1:p>
        </ns0:txBody>
      </ns0:sp>
      <ns0:sp>
        <ns0:nvSpPr>
          <ns0:cNvPr id="4" name="Text Placeholder 3">
            <ns1:extLst>
              <ns1:ext uri="{FF2B5EF4-FFF2-40B4-BE49-F238E27FC236}">
                <ns2:creationId id="{77D034D3-826E-71EB-8E21-FFDB47E1C1EE}"/>
              </ns1:ext>
            </ns1:extLst>
          </ns0:cNvPr>
          <ns0:cNvSpPr>
            <ns1:spLocks noGrp="1"/>
          </ns0:cNvSpPr>
          <ns0:nvPr>
            <ns0:ph type="body" sz="quarter" idx="14"/>
          </ns0:nvPr>
        </ns0:nvSpPr>
        <ns0:spPr>
          <ns1:xfrm>
            <ns1:off x="6017270" y="1717608"/>
            <ns1:ext cx="4638088" cy="3361386"/>
          </ns1:xfrm>
        </ns0:spPr>
        <ns0:txBody>
          <ns1:bodyPr vert="horz" lIns="0" tIns="0" rIns="0" bIns="0" rtlCol="0" anchor="t">
            <ns1:noAutofit/>
          </ns1:bodyPr>
          <ns1:lstStyle/>
          <ns1:p>
            <ns1:pPr marL="341630" indent="-251460">
              <ns1:spcAft>
                <ns1:spcPts val="800"/>
              </ns1:spcAft>
            </ns1:pPr>
            <ns1:r>
              <ns1:rPr lang="en-GB" sz="900" b="1" dirty="0">
                <ns1:solidFill>
                  <ns1:srgbClr val="FF6600"/>
                </ns1:solidFill>
                <ns1:effectLst/>
                <ns1:latin typeface="Open Sans"/>
                <ns1:ea typeface="Open Sans"/>
                <ns1:cs typeface="Open Sans"/>
              </ns1:rPr>
              <ns1:t>Payback Period: </ns1:t>
            </ns1:r>
            <ns1:r>
              <ns1:rPr lang="en-GB" sz="900" dirty="0">
                <ns1:solidFill>
                  <ns1:schemeClr val="tx1">
                    <ns1:lumMod val="50000"/>
                    <ns1:lumOff val="50000"/>
                  </ns1:schemeClr>
                </ns1:solidFill>
                <ns1:effectLst/>
                <ns1:latin typeface="Open Sans"/>
                <ns1:ea typeface="Open Sans"/>
                <ns1:cs typeface="Open Sans"/>
              </ns1:rPr>
              <ns1:t>time at which benefits achieved outweigh amount invested. If you invest £12 and receive £1 per month, your payback period is 1 year, equal to the "break-even point”. This calculation does not consider the time value of money (see NPV)</ns1:t>
            </ns1:r>
          </ns1:p>
          <ns1:p>
            <ns1:pPr marL="341630" indent="-251460">
              <ns1:spcAft>
                <ns1:spcPts val="800"/>
              </ns1:spcAft>
            </ns1:pPr>
            <ns1:r>
              <ns1:rPr lang="en-GB" sz="900" b="1" dirty="0">
                <ns1:solidFill>
                  <ns1:srgbClr val="FF6600"/>
                </ns1:solidFill>
                <ns1:effectLst/>
                <ns1:latin typeface="Open Sans"/>
                <ns1:ea typeface="Open Sans"/>
                <ns1:cs typeface="Open Sans"/>
              </ns1:rPr>
              <ns1:t>Net Present Value (NPV): </ns1:t>
            </ns1:r>
            <ns1:r>
              <ns1:rPr lang="en-GB" sz="900" dirty="0">
                <ns1:solidFill>
                  <ns1:schemeClr val="tx1">
                    <ns1:lumMod val="50000"/>
                    <ns1:lumOff val="50000"/>
                  </ns1:schemeClr>
                </ns1:solidFill>
                <ns1:effectLst/>
                <ns1:latin typeface="Open Sans"/>
                <ns1:ea typeface="Open Sans"/>
                <ns1:cs typeface="Open Sans"/>
              </ns1:rPr>
              <ns1: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ns1:t>
            </ns1:r>
          </ns1:p>
          <ns1:p>
            <ns1:pPr marL="341630" indent="-251460">
              <ns1:spcAft>
                <ns1:spcPts val="800"/>
              </ns1:spcAft>
            </ns1:pPr>
            <ns1:r>
              <ns1:rPr lang="en-GB" sz="900" b="1" dirty="0">
                <ns1:solidFill>
                  <ns1:srgbClr val="FF6600"/>
                </ns1:solidFill>
                <ns1:effectLst/>
                <ns1:latin typeface="Open Sans"/>
                <ns1:ea typeface="Open Sans"/>
                <ns1:cs typeface="Open Sans"/>
              </ns1:rPr>
              <ns1:t>Return on Investment (ROI): </ns1:t>
            </ns1:r>
            <ns1:r>
              <ns1:rPr lang="en-GB" sz="900" dirty="0">
                <ns1:solidFill>
                  <ns1:schemeClr val="tx1">
                    <ns1:lumMod val="50000"/>
                    <ns1:lumOff val="50000"/>
                  </ns1:schemeClr>
                </ns1:solidFill>
                <ns1:effectLst/>
                <ns1:latin typeface="Open Sans"/>
                <ns1:ea typeface="Open Sans"/>
                <ns1:cs typeface="Open Sans"/>
              </ns1:rPr>
              <ns1:t>The ratio of benefits vs its total costs. If you invest £12 and get £24 back, the ROI is 24/12 = 200% (i.e. you receive double what you contributed)</ns1:t>
            </ns1:r>
          </ns1:p>
          <ns1:p>
            <ns1:pPr marL="341630" indent="-251460">
              <ns1:spcAft>
                <ns1:spcPts val="800"/>
              </ns1:spcAft>
            </ns1:pPr>
            <ns1:r>
              <ns1:rPr lang="en-GB" sz="900" b="1" dirty="0">
                <ns1:solidFill>
                  <ns1:srgbClr val="FF6600"/>
                </ns1:solidFill>
                <ns1:effectLst/>
                <ns1:latin typeface="Open Sans"/>
                <ns1:ea typeface="Open Sans"/>
                <ns1:cs typeface="Open Sans"/>
              </ns1:rPr>
              <ns1:t>Adoption rate: </ns1:t>
            </ns1:r>
            <ns1:r>
              <ns1:rPr lang="en-GB" sz="900" dirty="0">
                <ns1:solidFill>
                  <ns1:schemeClr val="tx1">
                    <ns1:lumMod val="50000"/>
                    <ns1:lumOff val="50000"/>
                  </ns1:schemeClr>
                </ns1:solidFill>
                <ns1:effectLst/>
                <ns1:latin typeface="Open Sans"/>
                <ns1:ea typeface="Open Sans"/>
                <ns1:cs typeface="Open Sans"/>
              </ns1:rPr>
              <ns1:t>We have integrated software adoption rate factors into our value return calculations. These reflect reductions in value returns from factors such as staggered releases, ramp up times and more. These ratios can be amended in the Sales Pricing Configurator.</ns1:t>
            </ns1:r>
          </ns1:p>
        </ns0:txBody>
      </ns0:sp>
      <ns0:sp>
        <ns0:nvSpPr>
          <ns0:cNvPr id="6" name="Text Placeholder 3">
            <ns1:extLst>
              <ns1:ext uri="{FF2B5EF4-FFF2-40B4-BE49-F238E27FC236}">
                <ns2:creationId id="{6B2551A1-F783-7ECB-94CE-4492E0A51074}"/>
              </ns1:ext>
            </ns1:extLst>
          </ns0:cNvPr>
          <ns0:cNvSpPr txBox="1">
            <ns1:spLocks/>
          </ns0:cNvSpPr>
          <ns0:nvPr/>
        </ns0:nvSpPr>
        <ns0:spPr>
          <ns1:xfrm>
            <ns1:off x="598832" y="1715549"/>
            <ns1:ext cx="4638088" cy="3898760"/>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r>
              <ns1:rPr lang="en-GB" sz="2800" b="1" dirty="0">
                <ns1:solidFill>
                  <ns1:srgbClr val="FF6600"/>
                </ns1:solidFill>
                <ns1:latin typeface="Open Sans"/>
                <ns1:ea typeface="Open Sans"/>
                <ns1:cs typeface="Open Sans"/>
              </ns1:rPr>
              <ns1:t>Some key phrases we have illustrated in this proposal are detailed for </ns1:t>
            </ns1:r>
            <ns1:br>
              <ns1:rPr lang="en-GB" sz="2800" b="1" dirty="0">
                <ns1:solidFill>
                  <ns1:srgbClr val="FF6600"/>
                </ns1:solidFill>
                <ns1:latin typeface="Open Sans"/>
                <ns1:ea typeface="Open Sans"/>
                <ns1:cs typeface="Open Sans"/>
              </ns1:rPr>
            </ns1:br>
            <ns1:r>
              <ns1:rPr lang="en-GB" sz="2800" b="1" dirty="0">
                <ns1:solidFill>
                  <ns1:srgbClr val="FF6600"/>
                </ns1:solidFill>
                <ns1:latin typeface="Open Sans"/>
                <ns1:ea typeface="Open Sans"/>
                <ns1:cs typeface="Open Sans"/>
              </ns1:rPr>
              <ns1:t>information</ns1:t>
            </ns1:r>
            <ns1:endParaRPr lang="en-GB" sz="2800" b="1" dirty="0">
              <ns1:solidFill>
                <ns1:srgbClr val="FF6600"/>
              </ns1:solidFill>
            </ns1:endParaRPr>
          </ns1:p>
        </ns0:txBody>
      </ns0:sp>
      <ns0:sp>
        <ns0:nvSpPr>
          <ns0:cNvPr id="7" name="TextBox 6">
            <ns1:extLst>
              <ns1:ext uri="{FF2B5EF4-FFF2-40B4-BE49-F238E27FC236}">
                <ns2:creationId id="{3582BB3E-BDED-0937-862C-B206BD0877B8}"/>
              </ns1:ext>
            </ns1:extLst>
          </ns0:cNvPr>
          <ns0:cNvSpPr txBox="1"/>
          <ns0:nvPr/>
        </ns0:nvSpPr>
        <ns0:spPr>
          <ns1:xfrm>
            <ns1:off x="517354" y="4189491"/>
            <ns1:ext cx="4638088" cy="784830"/>
          </ns1:xfrm>
          <ns1:prstGeom prst="rect">
            <ns1:avLst/>
          </ns1:prstGeom>
          <ns1:noFill/>
        </ns0:spPr>
        <ns0:txBody>
          <ns1:bodyPr wrap="square">
            <ns1:spAutoFit/>
          </ns1:bodyPr>
          <ns1:lstStyle/>
          <ns1:p>
            <ns1:pPr marL="90170">
              <ns1:spcAft>
                <ns1:spcPts val="800"/>
              </ns1:spcAft>
            </ns1:pPr>
            <ns1:r>
              <ns1:rPr lang="en-GB" sz="900" b="1" dirty="0">
                <ns1:solidFill>
                  <ns1:srgbClr val="FF6600"/>
                </ns1:solidFill>
                <ns1:latin typeface="Open Sans"/>
                <ns1:ea typeface="Open Sans"/>
                <ns1:cs typeface="Open Sans"/>
              </ns1:rPr>
              <ns1:t>Disclaimer </ns1:t>
            </ns1:r>
            <ns1:r>
              <ns1:rPr lang="en-GB" sz="900" dirty="0">
                <ns1:latin typeface="Open Sans"/>
                <ns1:ea typeface="Open Sans"/>
                <ns1:cs typeface="Open Sans"/>
              </ns1:rPr>
              <ns1:t>We hope these estimations can assist in purchasing decisions and surface value prospects could see. Advanced assumes no responsibility or liability for any errors in the provisions of these estimations. Details listed are provided in good faith, as a guide only, on an "as is" basis with no guarantees of completeness or success. </ns1:t>
            </ns1:r>
            <ns1:endParaRPr lang="en-GB" sz="900" dirty="0"/>
          </ns1:p>
        </ns0:txBody>
      </ns0:sp>
    </ns0:spTree>
    <ns0:extLst>
      <ns0:ext uri="{BB962C8B-B14F-4D97-AF65-F5344CB8AC3E}">
        <ns3:creationId val="4070780101"/>
      </ns0:ext>
    </ns0:extLst>
  </ns0:cSld>
  <ns0:clrMapOvr>
    <ns1:masterClrMapping/>
  </ns0:clrMapOvr>
</ns0:sld>
</file>

<file path=ppt/slides/slide7.xml><?xml version="1.0" encoding="utf-8"?>
<ns0:sld xmlns:ns0="http://schemas.openxmlformats.org/presentationml/2006/main" xmlns:ns1="http://schemas.openxmlformats.org/drawingml/2006/main" xmlns:ns2="http://schemas.microsoft.com/office/drawing/2014/main" xmlns:ns3="http://schemas.microsoft.com/office/powerpoint/2010/main">
  <ns0:cSld>
    <ns0:bg>
      <ns0:bgPr>
        <ns1:solidFill>
          <ns1:schemeClr val="bg1"/>
        </ns1:solidFill>
        <ns1:effectLst/>
      </ns0:bgPr>
    </ns0:bg>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B31256D3-B27A-D9C6-DA8A-CF2A4073A004}"/>
              </ns1:ext>
            </ns1:extLst>
          </ns0:cNvPr>
          <ns0:cNvSpPr>
            <ns1:spLocks noGrp="1"/>
          </ns0:cNvSpPr>
          <ns0:nvPr>
            <ns0:ph type="sldNum" sz="quarter" idx="12"/>
          </ns0:nvPr>
        </ns0:nvSpPr>
        <ns0:spPr/>
        <ns0:txBody>
          <ns1:bodyPr/>
          <ns1:lstStyle/>
          <ns1:p>
            <ns1:fld id="{3531A8E9-B4CF-5643-AF96-CB4C768DAD63}" type="slidenum">
              <ns1:rPr lang="en-US" smtClean="0"/>
              <ns1:t>7</ns1:t>
            </ns1:fld>
            <ns1:endParaRPr lang="en-US"/>
          </ns1:p>
        </ns0:txBody>
      </ns0:sp>
      <ns0:sp>
        <ns0:nvSpPr>
          <ns0:cNvPr id="22" name="Title 1">
            <ns1:extLst>
              <ns1:ext uri="{FF2B5EF4-FFF2-40B4-BE49-F238E27FC236}">
                <ns2:creationId id="{58357287-C1DF-758E-C692-66B6339E43F1}"/>
              </ns1:ext>
            </ns1:extLst>
          </ns0:cNvPr>
          <ns0:cNvSpPr txBox="1">
            <ns1:spLocks/>
          </ns0:cNvSpPr>
          <ns0:nvPr/>
        </ns0:nvSpPr>
        <ns0:spPr>
          <ns1:xfrm>
            <ns1:off x="2532063" y="2328182"/>
            <ns1:ext cx="7127875" cy="494318"/>
          </ns1:xfrm>
          <ns1:prstGeom prst="rect">
            <ns1:avLst/>
          </ns1:prstGeom>
        </ns0:spPr>
        <ns0:txBody>
          <ns1:bodyPr lIns="0" tIns="0" rIns="0" bIns="0"/>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pPr algn="ctr"/>
            <ns1:r>
              <ns1:rPr lang="en-US" sz="4000"/>
              <ns1:t>Connect with us</ns1:t>
            </ns1:r>
          </ns1:p>
        </ns0:txBody>
      </ns0:sp>
    </ns0:spTree>
    <ns0:extLst>
      <ns0:ext uri="{BB962C8B-B14F-4D97-AF65-F5344CB8AC3E}">
        <ns3:creationId val="3049836168"/>
      </ns0:ext>
    </ns0:extLst>
  </ns0:cSld>
  <ns0:clrMapOvr>
    <ns1:masterClrMapping/>
  </ns0:clrMapOvr>
</ns0:sld>
</file>

<file path=ppt/theme/theme1.xml><?xml version="1.0" encoding="utf-8"?>
<a:theme xmlns:a="http://schemas.openxmlformats.org/drawingml/2006/main" name="Advanced 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2.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3.xml><?xml version="1.0" encoding="utf-8"?>
<ds:datastoreItem xmlns:ds="http://schemas.openxmlformats.org/officeDocument/2006/customXml" ds:itemID="{E8B078B6-6DFE-46A1-A0D6-D8F695808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OneAdvanced-Powerpoint-Template (1)</Template>
  <TotalTime>2161</TotalTime>
  <Words>730</Words>
  <Application>Microsoft Office PowerPoint</Application>
  <PresentationFormat>Geniş ekran</PresentationFormat>
  <Paragraphs>133</Paragraphs>
  <Slides>7</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7</vt:i4>
      </vt:variant>
    </vt:vector>
  </HeadingPairs>
  <TitlesOfParts>
    <vt:vector size="15" baseType="lpstr">
      <vt:lpstr>Arial</vt:lpstr>
      <vt:lpstr>Calibri</vt:lpstr>
      <vt:lpstr>Montserrat</vt:lpstr>
      <vt:lpstr>Montserrat Medium</vt:lpstr>
      <vt:lpstr>Montserrat SemiBold</vt:lpstr>
      <vt:lpstr>Open Sans</vt:lpstr>
      <vt:lpstr>Wingdings</vt:lpstr>
      <vt:lpstr>Advanced Theme</vt:lpstr>
      <vt:lpstr>Client Name:valclient Value Business Case</vt:lpstr>
      <vt:lpstr>DOING NOTHING IS NOT AN OPTION</vt:lpstr>
      <vt:lpstr>DOING NOTHING IS NOT AN OPTION</vt:lpstr>
      <vt:lpstr>OUR VALUE OFFERING </vt:lpstr>
      <vt:lpstr>VARIABLE ESTIMATIONS</vt:lpstr>
      <vt:lpstr>VARIABLE ESTIMATIONS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11</cp:revision>
  <dcterms:created xsi:type="dcterms:W3CDTF">2024-07-05T15:05:35Z</dcterms:created>
  <dcterms:modified xsi:type="dcterms:W3CDTF">2024-09-23T10:07:31Z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