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747" r:id="rId5"/>
    <p:sldMasterId id="2147483815" r:id="rId6"/>
  </p:sldMasterIdLst>
  <p:notesMasterIdLst>
    <p:notesMasterId r:id="rId18"/>
  </p:notesMasterIdLst>
  <p:handoutMasterIdLst>
    <p:handoutMasterId r:id="rId19"/>
  </p:handoutMasterIdLst>
  <p:sldIdLst>
    <p:sldId id="289" r:id="rId7"/>
    <p:sldId id="469" r:id="rId8"/>
    <p:sldId id="457" r:id="rId9"/>
    <p:sldId id="458" r:id="rId10"/>
    <p:sldId id="463" r:id="rId11"/>
    <p:sldId id="465" r:id="rId12"/>
    <p:sldId id="470" r:id="rId13"/>
    <p:sldId id="449" r:id="rId14"/>
    <p:sldId id="471" r:id="rId15"/>
    <p:sldId id="462" r:id="rId16"/>
    <p:sldId id="4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A4A4B2"/>
    <a:srgbClr val="4C9ADB"/>
    <a:srgbClr val="40404C"/>
    <a:srgbClr val="2D4FB2"/>
    <a:srgbClr val="FCB415"/>
    <a:srgbClr val="1078CF"/>
    <a:srgbClr val="616173"/>
    <a:srgbClr val="F37721"/>
    <a:srgbClr val="F6911E"/>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E05C6-C6CD-4794-B248-9AAA64DBED33}" v="17" dt="2024-09-19T08:41:34.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snapToGrid="0">
      <p:cViewPr>
        <p:scale>
          <a:sx n="100" d="100"/>
          <a:sy n="100" d="100"/>
        </p:scale>
        <p:origin x="58" y="-101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515014887657293E-2"/>
          <c:y val="0"/>
          <c:w val="0.95898329602646226"/>
          <c:h val="0.9746192862263382"/>
        </c:manualLayout>
      </c:layout>
      <c:doughnutChart>
        <c:varyColors val="0"/>
        <c:ser>
          <c:idx val="0"/>
          <c:order val="0"/>
          <c:spPr>
            <a:solidFill>
              <a:schemeClr val="accent1"/>
            </a:solidFill>
            <a:ln w="19050">
              <a:solidFill>
                <a:schemeClr val="lt1"/>
              </a:solidFill>
            </a:ln>
            <a:effectLst/>
          </c:spPr>
          <c:dPt>
            <c:idx val="0"/>
            <c:bubble3D val="0"/>
            <c:spPr>
              <a:solidFill>
                <a:srgbClr val="F15D23"/>
              </a:solidFill>
              <a:ln w="19050">
                <a:solidFill>
                  <a:schemeClr val="lt1"/>
                </a:solidFill>
              </a:ln>
              <a:effectLst/>
            </c:spPr>
            <c:extLst>
              <c:ext xmlns:c16="http://schemas.microsoft.com/office/drawing/2014/chart" uri="{C3380CC4-5D6E-409C-BE32-E72D297353CC}">
                <c16:uniqueId val="{00000001-43EE-485E-8A25-7437B1F03971}"/>
              </c:ext>
            </c:extLst>
          </c:dPt>
          <c:dPt>
            <c:idx val="1"/>
            <c:bubble3D val="0"/>
            <c:spPr>
              <a:solidFill>
                <a:srgbClr val="F6911E"/>
              </a:solidFill>
              <a:ln w="19050">
                <a:solidFill>
                  <a:schemeClr val="lt1"/>
                </a:solidFill>
              </a:ln>
              <a:effectLst/>
            </c:spPr>
            <c:extLst>
              <c:ext xmlns:c16="http://schemas.microsoft.com/office/drawing/2014/chart" uri="{C3380CC4-5D6E-409C-BE32-E72D297353CC}">
                <c16:uniqueId val="{00000003-43EE-485E-8A25-7437B1F03971}"/>
              </c:ext>
            </c:extLst>
          </c:dPt>
          <c:dPt>
            <c:idx val="2"/>
            <c:bubble3D val="0"/>
            <c:spPr>
              <a:solidFill>
                <a:srgbClr val="F37721"/>
              </a:solidFill>
              <a:ln w="19050">
                <a:solidFill>
                  <a:schemeClr val="lt1"/>
                </a:solidFill>
              </a:ln>
              <a:effectLst/>
            </c:spPr>
            <c:extLst>
              <c:ext xmlns:c16="http://schemas.microsoft.com/office/drawing/2014/chart" uri="{C3380CC4-5D6E-409C-BE32-E72D297353CC}">
                <c16:uniqueId val="{00000005-43EE-485E-8A25-7437B1F03971}"/>
              </c:ext>
            </c:extLst>
          </c:dPt>
          <c:dPt>
            <c:idx val="3"/>
            <c:bubble3D val="0"/>
            <c:spPr>
              <a:solidFill>
                <a:srgbClr val="616173"/>
              </a:solidFill>
              <a:ln w="19050">
                <a:solidFill>
                  <a:schemeClr val="lt1"/>
                </a:solidFill>
              </a:ln>
              <a:effectLst/>
            </c:spPr>
            <c:extLst>
              <c:ext xmlns:c16="http://schemas.microsoft.com/office/drawing/2014/chart" uri="{C3380CC4-5D6E-409C-BE32-E72D297353CC}">
                <c16:uniqueId val="{00000007-43EE-485E-8A25-7437B1F03971}"/>
              </c:ext>
            </c:extLst>
          </c:dPt>
          <c:dPt>
            <c:idx val="4"/>
            <c:bubble3D val="0"/>
            <c:spPr>
              <a:solidFill>
                <a:srgbClr val="1078CF"/>
              </a:solidFill>
              <a:ln w="19050">
                <a:solidFill>
                  <a:schemeClr val="lt1"/>
                </a:solidFill>
              </a:ln>
              <a:effectLst/>
            </c:spPr>
            <c:extLst>
              <c:ext xmlns:c16="http://schemas.microsoft.com/office/drawing/2014/chart" uri="{C3380CC4-5D6E-409C-BE32-E72D297353CC}">
                <c16:uniqueId val="{00000009-43EE-485E-8A25-7437B1F03971}"/>
              </c:ext>
            </c:extLst>
          </c:dPt>
          <c:dPt>
            <c:idx val="5"/>
            <c:bubble3D val="0"/>
            <c:spPr>
              <a:solidFill>
                <a:srgbClr val="FCB415"/>
              </a:solidFill>
              <a:ln w="19050">
                <a:solidFill>
                  <a:schemeClr val="lt1"/>
                </a:solidFill>
              </a:ln>
              <a:effectLst/>
            </c:spPr>
            <c:extLst>
              <c:ext xmlns:c16="http://schemas.microsoft.com/office/drawing/2014/chart" uri="{C3380CC4-5D6E-409C-BE32-E72D297353CC}">
                <c16:uniqueId val="{0000000B-43EE-485E-8A25-7437B1F03971}"/>
              </c:ext>
            </c:extLst>
          </c:dPt>
          <c:dPt>
            <c:idx val="6"/>
            <c:bubble3D val="0"/>
            <c:spPr>
              <a:solidFill>
                <a:srgbClr val="2D4FB2"/>
              </a:solidFill>
              <a:ln w="19050">
                <a:solidFill>
                  <a:schemeClr val="lt1"/>
                </a:solidFill>
              </a:ln>
              <a:effectLst/>
            </c:spPr>
            <c:extLst>
              <c:ext xmlns:c16="http://schemas.microsoft.com/office/drawing/2014/chart" uri="{C3380CC4-5D6E-409C-BE32-E72D297353CC}">
                <c16:uniqueId val="{0000000D-43EE-485E-8A25-7437B1F03971}"/>
              </c:ext>
            </c:extLst>
          </c:dPt>
          <c:dPt>
            <c:idx val="7"/>
            <c:bubble3D val="0"/>
            <c:spPr>
              <a:solidFill>
                <a:srgbClr val="40404C"/>
              </a:solidFill>
              <a:ln w="19050">
                <a:solidFill>
                  <a:schemeClr val="lt1"/>
                </a:solidFill>
              </a:ln>
              <a:effectLst/>
            </c:spPr>
            <c:extLst>
              <c:ext xmlns:c16="http://schemas.microsoft.com/office/drawing/2014/chart" uri="{C3380CC4-5D6E-409C-BE32-E72D297353CC}">
                <c16:uniqueId val="{0000000F-43EE-485E-8A25-7437B1F03971}"/>
              </c:ext>
            </c:extLst>
          </c:dPt>
          <c:dPt>
            <c:idx val="8"/>
            <c:bubble3D val="0"/>
            <c:spPr>
              <a:solidFill>
                <a:srgbClr val="4C9ADB"/>
              </a:solidFill>
              <a:ln w="19050">
                <a:solidFill>
                  <a:schemeClr val="lt1"/>
                </a:solidFill>
              </a:ln>
              <a:effectLst/>
            </c:spPr>
            <c:extLst>
              <c:ext xmlns:c16="http://schemas.microsoft.com/office/drawing/2014/chart" uri="{C3380CC4-5D6E-409C-BE32-E72D297353CC}">
                <c16:uniqueId val="{00000011-43EE-485E-8A25-7437B1F03971}"/>
              </c:ext>
            </c:extLst>
          </c:dPt>
          <c:dPt>
            <c:idx val="9"/>
            <c:bubble3D val="0"/>
            <c:spPr>
              <a:solidFill>
                <a:srgbClr val="A4A4B2"/>
              </a:solidFill>
              <a:ln w="19050">
                <a:solidFill>
                  <a:schemeClr val="lt1"/>
                </a:solidFill>
              </a:ln>
              <a:effectLst/>
            </c:spPr>
            <c:extLst>
              <c:ext xmlns:c16="http://schemas.microsoft.com/office/drawing/2014/chart" uri="{C3380CC4-5D6E-409C-BE32-E72D297353CC}">
                <c16:uniqueId val="{00000013-43EE-485E-8A25-7437B1F03971}"/>
              </c:ext>
            </c:extLst>
          </c:dPt>
          <c:dLbls>
            <c:dLbl>
              <c:idx val="5"/>
              <c:layout>
                <c:manualLayout>
                  <c:x val="5.0932250682121198E-3"/>
                  <c:y val="5.1935496930693922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43EE-485E-8A25-7437B1F0397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90000"/>
                        <a:lumOff val="10000"/>
                      </a:schemeClr>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f>'[Value Calculator_Financials LIVE v9.xlsm]Value Analysis'!$L$45:$L$54</c:f>
              <c:numCache>
                <c:formatCode>"£"#,##0</c:formatCode>
                <c:ptCount val="10"/>
                <c:pt idx="0">
                  <c:v>58750</c:v>
                </c:pt>
                <c:pt idx="1">
                  <c:v>1023555.5555555555</c:v>
                </c:pt>
                <c:pt idx="2">
                  <c:v>767666.66666666663</c:v>
                </c:pt>
                <c:pt idx="3">
                  <c:v>266550.92592592596</c:v>
                </c:pt>
                <c:pt idx="4">
                  <c:v>246293.05555555553</c:v>
                </c:pt>
                <c:pt idx="5">
                  <c:v>16156.25</c:v>
                </c:pt>
                <c:pt idx="6">
                  <c:v>226205.77777777778</c:v>
                </c:pt>
                <c:pt idx="7">
                  <c:v>189153.06666666668</c:v>
                </c:pt>
                <c:pt idx="8">
                  <c:v>13306.222222222221</c:v>
                </c:pt>
                <c:pt idx="9">
                  <c:v>388219.99999999988</c:v>
                </c:pt>
              </c:numCache>
            </c:numRef>
          </c:val>
          <c:extLst>
            <c:ext xmlns:c16="http://schemas.microsoft.com/office/drawing/2014/chart" uri="{C3380CC4-5D6E-409C-BE32-E72D297353CC}">
              <c16:uniqueId val="{00000014-43EE-485E-8A25-7437B1F03971}"/>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02/12/2024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3</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4</a:t>
            </a:fld>
            <a:endParaRPr lang="en-US"/>
          </a:p>
        </p:txBody>
      </p:sp>
    </p:spTree>
    <p:extLst>
      <p:ext uri="{BB962C8B-B14F-4D97-AF65-F5344CB8AC3E}">
        <p14:creationId xmlns:p14="http://schemas.microsoft.com/office/powerpoint/2010/main" val="31448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5</a:t>
            </a:fld>
            <a:endParaRPr lang="en-US"/>
          </a:p>
        </p:txBody>
      </p:sp>
    </p:spTree>
    <p:extLst>
      <p:ext uri="{BB962C8B-B14F-4D97-AF65-F5344CB8AC3E}">
        <p14:creationId xmlns:p14="http://schemas.microsoft.com/office/powerpoint/2010/main" val="179516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E6F5981-AC5E-AE4D-852B-DAB06874D7E5}" type="slidenum">
              <a:rPr lang="en-US" smtClean="0"/>
              <a:t>7</a:t>
            </a:fld>
            <a:endParaRPr lang="en-US"/>
          </a:p>
        </p:txBody>
      </p:sp>
    </p:spTree>
    <p:extLst>
      <p:ext uri="{BB962C8B-B14F-4D97-AF65-F5344CB8AC3E}">
        <p14:creationId xmlns:p14="http://schemas.microsoft.com/office/powerpoint/2010/main" val="1484189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0EFE9-096E-BBE2-A861-3B2CBDD0D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B31EBB-AEE4-5562-DD18-1BCAFA7A6D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555F35-4F50-4B42-9383-54F233E75B8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CAE2750-CAE7-D875-4982-5F13F4AD725B}"/>
              </a:ext>
            </a:extLst>
          </p:cNvPr>
          <p:cNvSpPr>
            <a:spLocks noGrp="1"/>
          </p:cNvSpPr>
          <p:nvPr>
            <p:ph type="sldNum" sz="quarter" idx="5"/>
          </p:nvPr>
        </p:nvSpPr>
        <p:spPr/>
        <p:txBody>
          <a:bodyPr/>
          <a:lstStyle/>
          <a:p>
            <a:fld id="{9E6F5981-AC5E-AE4D-852B-DAB06874D7E5}" type="slidenum">
              <a:rPr lang="en-US" smtClean="0"/>
              <a:t>10</a:t>
            </a:fld>
            <a:endParaRPr lang="en-US"/>
          </a:p>
        </p:txBody>
      </p:sp>
    </p:spTree>
    <p:extLst>
      <p:ext uri="{BB962C8B-B14F-4D97-AF65-F5344CB8AC3E}">
        <p14:creationId xmlns:p14="http://schemas.microsoft.com/office/powerpoint/2010/main" val="3212839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D44FB507-C45B-27B3-4C3A-A961E0A3D8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43A5D2C8-A4CE-432A-D1E5-9815C3ACF03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836D344C-C765-60E2-BCAA-3D4199B1D97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81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D1DA913-584B-7D42-A70E-80ADE2FD48FD}"/>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3CE0A8B9-2E67-E699-8E72-9AE9C3C44B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D8A64A94-3A79-6ECE-3C12-FD2FCD1212F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3076F59A-978A-A229-06F3-E6CDF47FBD3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089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07659B8C-5443-29C0-79E5-01F2FE17D549}"/>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C3AEBAD4-B631-BA39-BD25-AFBC46309F42}"/>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168CE717-EF42-7438-F8D7-0AC3018B907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60D1A625-9751-E8A8-EDE3-B9EC8BA862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686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spTree>
    <p:extLst>
      <p:ext uri="{BB962C8B-B14F-4D97-AF65-F5344CB8AC3E}">
        <p14:creationId xmlns:p14="http://schemas.microsoft.com/office/powerpoint/2010/main" val="238233840"/>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A785323A-63BE-B928-B727-20A0E7272C72}"/>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D4E4E311-6BEF-928C-7082-5236551089E3}"/>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D6E39DD6-FA1D-E01E-5609-CAC2B9C657E0}"/>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9969526-747A-51FD-A3F1-44DDEDEB41C1}"/>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77F2CA08-F305-15EA-6478-5BB8BEA5D1C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9147236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834761385"/>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62768871"/>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3874783575"/>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316106443"/>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4106913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845"/>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003955165"/>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1863835312"/>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3625912379"/>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327412283"/>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13436110"/>
      </p:ext>
    </p:extLst>
  </p:cSld>
  <p:clrMapOvr>
    <a:masterClrMapping/>
  </p:clrMapOvr>
  <p:hf hdr="0" ftr="0" dt="0"/>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59714015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2463053738"/>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1497695463"/>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2196361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85433786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54610065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676014592"/>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1541500572"/>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824888915"/>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96973302"/>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559240109"/>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312155"/>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Tree>
    <p:extLst>
      <p:ext uri="{BB962C8B-B14F-4D97-AF65-F5344CB8AC3E}">
        <p14:creationId xmlns:p14="http://schemas.microsoft.com/office/powerpoint/2010/main" val="1274559613"/>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427515163"/>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07007032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1535404391"/>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651565188"/>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288145485"/>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4216346"/>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4160924917"/>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720439435"/>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587132199"/>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3072362242"/>
      </p:ext>
    </p:extLst>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90070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spTree>
    <p:extLst>
      <p:ext uri="{BB962C8B-B14F-4D97-AF65-F5344CB8AC3E}">
        <p14:creationId xmlns:p14="http://schemas.microsoft.com/office/powerpoint/2010/main" val="3226962075"/>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046194185"/>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675656015"/>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3913723080"/>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3861932056"/>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428049230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Tree>
    <p:extLst>
      <p:ext uri="{BB962C8B-B14F-4D97-AF65-F5344CB8AC3E}">
        <p14:creationId xmlns:p14="http://schemas.microsoft.com/office/powerpoint/2010/main" val="73507330"/>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282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942517355"/>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15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2144508105"/>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74C69C62-20F1-F335-BCAC-865AB14901E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C06AB644-505B-2551-85D1-C8D3B187324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C3B4851-69E4-CD05-10E8-0510C29D3B8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51436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3DC1656-E2BC-587F-B42E-6DF06BB318D1}"/>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2224D207-FE19-05F1-9981-06B8B092E5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85272C2D-1A7B-620D-EF1B-2695A237EEF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BA684DBA-3FFE-6514-16D5-4DE7BD31C29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6624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9769A006-7D4C-3622-615D-0FFB6167705B}"/>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D8F68906-605C-3FF6-1BA8-92499D8263F5}"/>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42813B21-ECAE-947F-606D-60D60C1BF26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8080BF7A-248F-4E25-D40B-593931D686C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21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pic>
        <p:nvPicPr>
          <p:cNvPr id="7" name="Graphic 9">
            <a:extLst>
              <a:ext uri="{FF2B5EF4-FFF2-40B4-BE49-F238E27FC236}">
                <a16:creationId xmlns:a16="http://schemas.microsoft.com/office/drawing/2014/main" id="{0C880040-8F99-F26C-0ED6-2021C2F4E86C}"/>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509068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225558D2-9A84-695A-2BE5-9C44A17B28E6}"/>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B0144F33-5E84-E405-BD3E-84CBC8C17D19}"/>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9EE8F691-D3E2-867A-7B60-7EAFE2D781E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30C0B17-BA64-0C83-844F-DCADF0A03162}"/>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423A607F-A31C-99A6-6610-BE4A922829A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37352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9" name="Group 12">
            <a:extLst>
              <a:ext uri="{FF2B5EF4-FFF2-40B4-BE49-F238E27FC236}">
                <a16:creationId xmlns:a16="http://schemas.microsoft.com/office/drawing/2014/main" id="{C8BE3054-9B9A-9C4C-B88C-852270584161}"/>
              </a:ext>
            </a:extLst>
          </p:cNvPr>
          <p:cNvGrpSpPr/>
          <p:nvPr userDrawn="1"/>
        </p:nvGrpSpPr>
        <p:grpSpPr>
          <a:xfrm>
            <a:off x="6478742" y="11724"/>
            <a:ext cx="5092742" cy="3234091"/>
            <a:chOff x="6478742" y="11724"/>
            <a:chExt cx="5092742" cy="3234091"/>
          </a:xfrm>
        </p:grpSpPr>
        <p:sp>
          <p:nvSpPr>
            <p:cNvPr id="10" name="Freeform 14">
              <a:extLst>
                <a:ext uri="{FF2B5EF4-FFF2-40B4-BE49-F238E27FC236}">
                  <a16:creationId xmlns:a16="http://schemas.microsoft.com/office/drawing/2014/main" id="{63EA555B-208E-6D42-3EF4-B2BF4A66C52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1" name="Freeform 15">
              <a:extLst>
                <a:ext uri="{FF2B5EF4-FFF2-40B4-BE49-F238E27FC236}">
                  <a16:creationId xmlns:a16="http://schemas.microsoft.com/office/drawing/2014/main" id="{2F91AA14-5FD6-DEB3-EB66-CCFD352E8E8C}"/>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12" name="Freeform 17">
            <a:extLst>
              <a:ext uri="{FF2B5EF4-FFF2-40B4-BE49-F238E27FC236}">
                <a16:creationId xmlns:a16="http://schemas.microsoft.com/office/drawing/2014/main" id="{67601A5D-AC33-81DD-BD52-1183FE5D471C}"/>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14" name="Graphic 7">
            <a:extLst>
              <a:ext uri="{FF2B5EF4-FFF2-40B4-BE49-F238E27FC236}">
                <a16:creationId xmlns:a16="http://schemas.microsoft.com/office/drawing/2014/main" id="{27D918D0-D4EA-778B-BD66-5A81D9B483A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5898111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E154D43E-C3E5-A1E7-0D14-64C23D0F6ED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998AC5F4-E191-3E4D-929D-0C514E36CF56}"/>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E564D2E7-8280-1FDF-2AEA-6CE3FBDFB9AA}"/>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E0ED9E75-4789-8B21-30B6-B3A6EEB17C65}"/>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559F7D38-CAB8-10E6-2E99-C65B07D90FC9}"/>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9504900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181787EE-57D9-B662-F5A8-BFEADAD71CF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6CEC7B0F-EAF6-42D4-C903-F9301DBA0570}"/>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808B4CF2-04CD-91C0-9B56-2E31AB0E6225}"/>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94020CA5-9751-694A-729E-C28DD7919D1F}"/>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FEFAB496-A208-FD7B-9374-3D0195830480}"/>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23599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9139CF76-027E-8447-61A3-45B4508497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10C7E53C-BCC2-4FED-244E-35B033D5B0C3}"/>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69303F01-056B-57ED-D384-AC408DCB3E93}"/>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B00AE61-6678-B6A1-09BA-A5D7A3285910}"/>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C65B090D-D30A-96E6-6645-22BA544EFC4B}"/>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70424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C93CEBEC-785F-DFBA-55CE-332B089A164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FF69D3EE-13B6-7BF9-DD9C-C71AC8213CD9}"/>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B7934A6B-9DCE-507C-2A6E-1A05898EEEDE}"/>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67D0CC1-74FB-F9FA-9E83-BB8778F40AD9}"/>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E5938E8F-77C5-4EA8-9C80-72A9430AB3D5}"/>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904626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1291DDD3-4545-05AE-7A7A-743E4564512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raphic 37">
            <a:extLst>
              <a:ext uri="{FF2B5EF4-FFF2-40B4-BE49-F238E27FC236}">
                <a16:creationId xmlns:a16="http://schemas.microsoft.com/office/drawing/2014/main" id="{FF251847-717B-E6AD-384E-953907DF8197}"/>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1809653"/>
            <a:ext cx="360000" cy="360000"/>
          </a:xfrm>
          <a:prstGeom prst="rect">
            <a:avLst/>
          </a:prstGeom>
        </p:spPr>
      </p:pic>
      <p:pic>
        <p:nvPicPr>
          <p:cNvPr id="8" name="Graphic 38">
            <a:extLst>
              <a:ext uri="{FF2B5EF4-FFF2-40B4-BE49-F238E27FC236}">
                <a16:creationId xmlns:a16="http://schemas.microsoft.com/office/drawing/2014/main" id="{A455B247-F473-65A7-E28F-A9A3A8A68AA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3337001"/>
            <a:ext cx="360000" cy="360000"/>
          </a:xfrm>
          <a:prstGeom prst="rect">
            <a:avLst/>
          </a:prstGeom>
        </p:spPr>
      </p:pic>
      <p:pic>
        <p:nvPicPr>
          <p:cNvPr id="9" name="Graphic 45">
            <a:extLst>
              <a:ext uri="{FF2B5EF4-FFF2-40B4-BE49-F238E27FC236}">
                <a16:creationId xmlns:a16="http://schemas.microsoft.com/office/drawing/2014/main" id="{B0796942-3383-68DD-846D-A6D693F18E33}"/>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1809653"/>
            <a:ext cx="360000" cy="360000"/>
          </a:xfrm>
          <a:prstGeom prst="rect">
            <a:avLst/>
          </a:prstGeom>
        </p:spPr>
      </p:pic>
      <p:pic>
        <p:nvPicPr>
          <p:cNvPr id="10" name="Graphic 46">
            <a:extLst>
              <a:ext uri="{FF2B5EF4-FFF2-40B4-BE49-F238E27FC236}">
                <a16:creationId xmlns:a16="http://schemas.microsoft.com/office/drawing/2014/main" id="{1D545F40-8805-990E-88C0-3BEA7966CE8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3337001"/>
            <a:ext cx="360000" cy="360000"/>
          </a:xfrm>
          <a:prstGeom prst="rect">
            <a:avLst/>
          </a:prstGeom>
        </p:spPr>
      </p:pic>
      <p:sp>
        <p:nvSpPr>
          <p:cNvPr id="11" name="Rectangle 47">
            <a:extLst>
              <a:ext uri="{FF2B5EF4-FFF2-40B4-BE49-F238E27FC236}">
                <a16:creationId xmlns:a16="http://schemas.microsoft.com/office/drawing/2014/main" id="{C7A133F8-6B46-A716-52A6-D2A6C8EEA61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cxnSp>
        <p:nvCxnSpPr>
          <p:cNvPr id="5" name="Straight Connector 5">
            <a:extLst>
              <a:ext uri="{FF2B5EF4-FFF2-40B4-BE49-F238E27FC236}">
                <a16:creationId xmlns:a16="http://schemas.microsoft.com/office/drawing/2014/main" id="{8FE7AEA7-AACE-84C8-F8D5-D65FF61023B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FC7471E0-A051-08DB-08FF-F66DA868CBD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304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cxnSp>
        <p:nvCxnSpPr>
          <p:cNvPr id="5" name="Straight Connector 5">
            <a:extLst>
              <a:ext uri="{FF2B5EF4-FFF2-40B4-BE49-F238E27FC236}">
                <a16:creationId xmlns:a16="http://schemas.microsoft.com/office/drawing/2014/main" id="{9C9D571D-6AD0-C4B8-BF37-305B95B237F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5A65B9FA-8D01-17BA-D0C5-75C20B8953B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401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C388E6D2-5BAF-ED44-B2B1-6D908E524C0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CDA4255D-DBEA-2C57-DB91-0F72EE5DC39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4852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cxnSp>
        <p:nvCxnSpPr>
          <p:cNvPr id="5" name="Straight Connector 5">
            <a:extLst>
              <a:ext uri="{FF2B5EF4-FFF2-40B4-BE49-F238E27FC236}">
                <a16:creationId xmlns:a16="http://schemas.microsoft.com/office/drawing/2014/main" id="{CF9BC6B7-55B2-9894-BD2C-A0A760D055D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47">
            <a:extLst>
              <a:ext uri="{FF2B5EF4-FFF2-40B4-BE49-F238E27FC236}">
                <a16:creationId xmlns:a16="http://schemas.microsoft.com/office/drawing/2014/main" id="{917DF6C1-8F42-864F-6DAE-AF91B64A60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7262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71082610"/>
      </p:ext>
    </p:extLst>
  </p:cSld>
  <p:clrMapOvr>
    <a:masterClrMapping/>
  </p:clrMapOvr>
  <p:hf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0EF82928-9B33-C7CD-DB84-51459AE8E85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37D183-269E-F5F0-AABC-C247E55BE8B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25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3852031890"/>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975A7026-2302-D385-6C39-3FFE386D772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919CE32D-F20E-7817-5EEA-226F36B3579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030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5" name="Straight Connector 5">
            <a:extLst>
              <a:ext uri="{FF2B5EF4-FFF2-40B4-BE49-F238E27FC236}">
                <a16:creationId xmlns:a16="http://schemas.microsoft.com/office/drawing/2014/main" id="{FCCC759D-853F-46AB-2BDA-EFE106F10E9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FE4411C-3C8C-E9B3-3660-46FDCEB316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14">
            <a:extLst>
              <a:ext uri="{FF2B5EF4-FFF2-40B4-BE49-F238E27FC236}">
                <a16:creationId xmlns:a16="http://schemas.microsoft.com/office/drawing/2014/main" id="{774C172E-9168-6B09-13A6-E40E9D1E78BD}"/>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16">
            <a:extLst>
              <a:ext uri="{FF2B5EF4-FFF2-40B4-BE49-F238E27FC236}">
                <a16:creationId xmlns:a16="http://schemas.microsoft.com/office/drawing/2014/main" id="{E3F7C1CB-8C04-40F4-FDEC-79C1EDDE9C39}"/>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808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31014928-B237-9014-466D-376C40DB2949}"/>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EB4F7843-9265-AC3A-B1F6-770BE7D575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B4EEDD57-1A50-3A71-D9D5-20CEC77083A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1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51498229-9ED1-F8B1-165C-F65F19CA491E}"/>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78CD64D-D5B3-87C8-23BB-29E3017BCE18}"/>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E919E478-8CB3-9054-B366-F0883D3C23D6}"/>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324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1F5593E1-F694-13CD-4D54-C34421B0B0C5}"/>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F39F4794-14C7-817D-FE36-0AD0F58D6D9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8E7F9761-A7DC-9353-8530-A40053CF6B5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6129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D97ECE9A-FE43-CF1D-4ECA-A391BC028F83}"/>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77E4A7B9-92F3-4EEF-31E7-ED983F34A14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4DB4F4F2-0545-7083-3B4C-DD81A8226B4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05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E7B2789D-7D69-5B7C-1F26-04C307AA021E}"/>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08C4C618-5315-2E7D-74C4-16662254A8C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A88C88E1-D6A2-06C9-B12A-BBA7D6793EC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47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3A7F7438-DF7B-05D8-0411-3EE2768DC82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7DC75387-2818-167B-ECA9-414B8BB8502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400757E9-A7B7-5FB3-F833-E015071915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751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DE7E219A-9524-125A-9BCB-7B3FC9D7BBB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2">
            <a:extLst>
              <a:ext uri="{FF2B5EF4-FFF2-40B4-BE49-F238E27FC236}">
                <a16:creationId xmlns:a16="http://schemas.microsoft.com/office/drawing/2014/main" id="{8B65FC8E-8961-6C19-72F6-5BAA14790EFC}"/>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16870953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4DAE4075-4ADD-DEF6-BFEC-8848C7E025A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2">
            <a:extLst>
              <a:ext uri="{FF2B5EF4-FFF2-40B4-BE49-F238E27FC236}">
                <a16:creationId xmlns:a16="http://schemas.microsoft.com/office/drawing/2014/main" id="{3683874E-3383-107A-68C9-72A4902477B5}"/>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9" name="Rectangle 6">
            <a:extLst>
              <a:ext uri="{FF2B5EF4-FFF2-40B4-BE49-F238E27FC236}">
                <a16:creationId xmlns:a16="http://schemas.microsoft.com/office/drawing/2014/main" id="{45868B0A-B6A5-B488-ED1B-EED4FB77982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70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
        <p:nvSpPr>
          <p:cNvPr id="5" name="Rectangle 21">
            <a:extLst>
              <a:ext uri="{FF2B5EF4-FFF2-40B4-BE49-F238E27FC236}">
                <a16:creationId xmlns:a16="http://schemas.microsoft.com/office/drawing/2014/main" id="{9E56BD2D-F744-1528-9E47-624DE31CC6C9}"/>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a:extLst>
              <a:ext uri="{FF2B5EF4-FFF2-40B4-BE49-F238E27FC236}">
                <a16:creationId xmlns:a16="http://schemas.microsoft.com/office/drawing/2014/main" id="{71B306C9-6090-98DC-0B8E-771BCB9CC44C}"/>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Tree>
    <p:extLst>
      <p:ext uri="{BB962C8B-B14F-4D97-AF65-F5344CB8AC3E}">
        <p14:creationId xmlns:p14="http://schemas.microsoft.com/office/powerpoint/2010/main" val="20190829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cxnSp>
        <p:nvCxnSpPr>
          <p:cNvPr id="5" name="Straight Connector 5">
            <a:extLst>
              <a:ext uri="{FF2B5EF4-FFF2-40B4-BE49-F238E27FC236}">
                <a16:creationId xmlns:a16="http://schemas.microsoft.com/office/drawing/2014/main" id="{EE0F0FB0-D13D-A26C-349D-F98D41F2A30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604C82F1-9BA5-3342-8BA3-EEC05E28C0B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8009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9D216B12-ED20-C45C-E770-CC9EF40BE0D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B3D63F51-88B7-2BA3-6949-BBB64B129C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6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cxnSp>
        <p:nvCxnSpPr>
          <p:cNvPr id="8" name="Straight Connector 5">
            <a:extLst>
              <a:ext uri="{FF2B5EF4-FFF2-40B4-BE49-F238E27FC236}">
                <a16:creationId xmlns:a16="http://schemas.microsoft.com/office/drawing/2014/main" id="{231436AA-1DFD-8A1C-FF0B-48FEBBCD127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D3181E3B-7383-2CFB-AF4B-BBFFF201DB92}"/>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7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D254C749-EFC7-DECC-BA63-0AB3682F86A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699F0D26-AB9A-AFF5-A038-D942CFF995A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0232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67997F0E-64B2-A497-C183-649E075E530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55C5303D-232E-FAE9-D326-287E78F215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4">
            <a:extLst>
              <a:ext uri="{FF2B5EF4-FFF2-40B4-BE49-F238E27FC236}">
                <a16:creationId xmlns:a16="http://schemas.microsoft.com/office/drawing/2014/main" id="{14FCB44B-3D93-0095-7C47-18440698B444}"/>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6">
            <a:extLst>
              <a:ext uri="{FF2B5EF4-FFF2-40B4-BE49-F238E27FC236}">
                <a16:creationId xmlns:a16="http://schemas.microsoft.com/office/drawing/2014/main" id="{269C7EF0-40FD-3727-B2EB-63C8C521AA10}"/>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0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B744DA64-A36B-7ADC-7695-55805584F91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28B83C6B-5102-E059-5018-35A9B8BED2D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EAC8192D-15E4-325E-6E7D-9CA68F79DE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197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FED23412-1BA1-01F1-CB3E-4C0E138EADAB}"/>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DFEE6225-9833-AE3A-FB5F-DE0FFB1F9C3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06C3715-3D08-B5E8-FB69-B918410C9D6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111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C600DBC1-C406-8146-ED9A-46FF6051F2B4}"/>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65EEA3D3-B837-D15C-3828-2CB61FABFF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04615FBE-260E-C298-D780-A8D7053CD9BC}"/>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4838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7F6AF1D1-3544-5C4B-6A1D-ABA37B406E6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207E8408-8A5C-598B-3E78-73FFBC19C2C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E145C8A0-ECC4-A8BB-C5D4-4BA287B1E03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78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08DB4CF7-EAFF-3FCC-9D50-32228AD7B89A}"/>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F2521089-1420-C1B5-6992-F0499E7DFBC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35AFA655-549E-56A6-CC17-4C5AF6DC832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218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ABDDCED8-463B-EAB9-D206-EB7DFFE99C9C}"/>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B89FAE5-AD8B-BB4C-168E-8D27ED4CB5C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B42575B8-438F-4020-E636-BECEC4C359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7073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cxnSp>
        <p:nvCxnSpPr>
          <p:cNvPr id="5" name="Straight Connector 5">
            <a:extLst>
              <a:ext uri="{FF2B5EF4-FFF2-40B4-BE49-F238E27FC236}">
                <a16:creationId xmlns:a16="http://schemas.microsoft.com/office/drawing/2014/main" id="{2830EFB1-D760-150F-9795-A20F5B9FF41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CFD1F3A5-A732-6E06-C2B1-C2EE59E9FC6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4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9ECC211-25FC-72C9-3F76-7DB05567C66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A149F6DC-27B5-8E12-9994-568D12AC5B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0504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7E04E66-EBE8-F773-382C-83FA2289E9B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14F8D4-5037-4780-3AA0-37C6FBED737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176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BDE426C4-3EF3-238B-09BE-6E1433D2CFBE}"/>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E50DF57-0B4F-ABD2-5DC6-7C66C235CDE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599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628BDB2C-B635-5461-146A-A13F93DBFD0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7663338D-0C54-91C5-6035-26D2F44287F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44B8FA6-A974-5B78-1946-23E5126D7B40}"/>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4933425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862F93B8-DF43-D734-FC27-A0C31ACE038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42BBF24D-C8DB-45A6-36CD-E7AE6F76EF3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F59041-CB63-C9F8-D2F9-687CB9BE392E}"/>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530044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cxnSp>
        <p:nvCxnSpPr>
          <p:cNvPr id="5" name="Straight Connector 5">
            <a:extLst>
              <a:ext uri="{FF2B5EF4-FFF2-40B4-BE49-F238E27FC236}">
                <a16:creationId xmlns:a16="http://schemas.microsoft.com/office/drawing/2014/main" id="{573164C9-0840-8249-C276-1E6075BEBBF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DCBD498B-2160-830A-893B-84B3AD159153}"/>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28">
            <a:extLst>
              <a:ext uri="{FF2B5EF4-FFF2-40B4-BE49-F238E27FC236}">
                <a16:creationId xmlns:a16="http://schemas.microsoft.com/office/drawing/2014/main" id="{A3EE71FB-8622-CDF9-0B2E-1BA7F776BE55}"/>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2">
            <a:extLst>
              <a:ext uri="{FF2B5EF4-FFF2-40B4-BE49-F238E27FC236}">
                <a16:creationId xmlns:a16="http://schemas.microsoft.com/office/drawing/2014/main" id="{93636A6F-8997-1B99-7445-4F0E64511C5C}"/>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21331151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0815AF02-23A3-F406-F4D7-4C5C4A11D90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858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cxnSp>
        <p:nvCxnSpPr>
          <p:cNvPr id="5" name="Straight Connector 14">
            <a:extLst>
              <a:ext uri="{FF2B5EF4-FFF2-40B4-BE49-F238E27FC236}">
                <a16:creationId xmlns:a16="http://schemas.microsoft.com/office/drawing/2014/main" id="{9360E71B-3982-F64F-6498-6FB07591995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7">
            <a:extLst>
              <a:ext uri="{FF2B5EF4-FFF2-40B4-BE49-F238E27FC236}">
                <a16:creationId xmlns:a16="http://schemas.microsoft.com/office/drawing/2014/main" id="{B05963FF-2215-FADC-41E1-336915F4CC14}"/>
              </a:ext>
            </a:extLst>
          </p:cNvPr>
          <p:cNvGrpSpPr/>
          <p:nvPr userDrawn="1"/>
        </p:nvGrpSpPr>
        <p:grpSpPr>
          <a:xfrm>
            <a:off x="6417903" y="5486"/>
            <a:ext cx="4883744" cy="6828826"/>
            <a:chOff x="6549356" y="5486"/>
            <a:chExt cx="4883744" cy="6828826"/>
          </a:xfrm>
        </p:grpSpPr>
        <p:sp>
          <p:nvSpPr>
            <p:cNvPr id="12" name="Freeform 8">
              <a:extLst>
                <a:ext uri="{FF2B5EF4-FFF2-40B4-BE49-F238E27FC236}">
                  <a16:creationId xmlns:a16="http://schemas.microsoft.com/office/drawing/2014/main" id="{27483C41-6A61-5A80-FC21-FD42A1D3E537}"/>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4" name="Freeform 9">
              <a:extLst>
                <a:ext uri="{FF2B5EF4-FFF2-40B4-BE49-F238E27FC236}">
                  <a16:creationId xmlns:a16="http://schemas.microsoft.com/office/drawing/2014/main" id="{0921EA16-33C6-A5C3-3F7A-EE73A2C64FBF}"/>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6" name="Freeform 10">
              <a:extLst>
                <a:ext uri="{FF2B5EF4-FFF2-40B4-BE49-F238E27FC236}">
                  <a16:creationId xmlns:a16="http://schemas.microsoft.com/office/drawing/2014/main" id="{4A051DA8-8C25-321E-D5BD-E5F2BF32172E}"/>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7" name="Graphic 12">
            <a:extLst>
              <a:ext uri="{FF2B5EF4-FFF2-40B4-BE49-F238E27FC236}">
                <a16:creationId xmlns:a16="http://schemas.microsoft.com/office/drawing/2014/main" id="{A817BFFB-4285-7B42-33EE-A5AED85FF2E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25082406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4">
            <a:extLst>
              <a:ext uri="{FF2B5EF4-FFF2-40B4-BE49-F238E27FC236}">
                <a16:creationId xmlns:a16="http://schemas.microsoft.com/office/drawing/2014/main" id="{C7497C97-DE11-44BB-A2BC-34E0C3309D3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98ADD3B-81A7-2031-57F5-1A99D359AAF0}"/>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9" name="Rectangle 5">
            <a:extLst>
              <a:ext uri="{FF2B5EF4-FFF2-40B4-BE49-F238E27FC236}">
                <a16:creationId xmlns:a16="http://schemas.microsoft.com/office/drawing/2014/main" id="{6E48ADB2-465F-F892-2DD3-B65538311E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3884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cxnSp>
        <p:nvCxnSpPr>
          <p:cNvPr id="5" name="Straight Connector 14">
            <a:extLst>
              <a:ext uri="{FF2B5EF4-FFF2-40B4-BE49-F238E27FC236}">
                <a16:creationId xmlns:a16="http://schemas.microsoft.com/office/drawing/2014/main" id="{09FA32C9-476F-F67F-2814-FF8BF04CCAC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id="{32D6F5FD-F70E-9F0D-7FA0-3186B0C5BB9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6">
            <a:extLst>
              <a:ext uri="{FF2B5EF4-FFF2-40B4-BE49-F238E27FC236}">
                <a16:creationId xmlns:a16="http://schemas.microsoft.com/office/drawing/2014/main" id="{B3C7A81B-EC9D-EF86-9EBE-BCDA38AC5A98}"/>
              </a:ext>
            </a:extLst>
          </p:cNvPr>
          <p:cNvGrpSpPr/>
          <p:nvPr userDrawn="1"/>
        </p:nvGrpSpPr>
        <p:grpSpPr>
          <a:xfrm>
            <a:off x="1161334" y="3581400"/>
            <a:ext cx="9922400" cy="372831"/>
            <a:chOff x="1383408" y="3927281"/>
            <a:chExt cx="9922400" cy="372831"/>
          </a:xfrm>
        </p:grpSpPr>
        <p:pic>
          <p:nvPicPr>
            <p:cNvPr id="20" name="Graphic 7">
              <a:extLst>
                <a:ext uri="{FF2B5EF4-FFF2-40B4-BE49-F238E27FC236}">
                  <a16:creationId xmlns:a16="http://schemas.microsoft.com/office/drawing/2014/main" id="{4DD988A2-172F-8CB1-DB56-F8DCACE02F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21" name="Title 1">
              <a:extLst>
                <a:ext uri="{FF2B5EF4-FFF2-40B4-BE49-F238E27FC236}">
                  <a16:creationId xmlns:a16="http://schemas.microsoft.com/office/drawing/2014/main" id="{1044E069-4F62-C911-5414-948670F99A0B}"/>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22" name="Graphic 9">
              <a:extLst>
                <a:ext uri="{FF2B5EF4-FFF2-40B4-BE49-F238E27FC236}">
                  <a16:creationId xmlns:a16="http://schemas.microsoft.com/office/drawing/2014/main" id="{7A850EAB-F3EF-CC03-1EB8-9C5A3FEBF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23" name="Title 1">
              <a:extLst>
                <a:ext uri="{FF2B5EF4-FFF2-40B4-BE49-F238E27FC236}">
                  <a16:creationId xmlns:a16="http://schemas.microsoft.com/office/drawing/2014/main" id="{CC18C277-28F9-806E-8702-38F3D2F2C818}"/>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11">
              <a:extLst>
                <a:ext uri="{FF2B5EF4-FFF2-40B4-BE49-F238E27FC236}">
                  <a16:creationId xmlns:a16="http://schemas.microsoft.com/office/drawing/2014/main" id="{50DB6799-53F8-A3D4-CA7A-0668E1884B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25" name="Title 1">
              <a:hlinkClick r:id="rId8"/>
              <a:extLst>
                <a:ext uri="{FF2B5EF4-FFF2-40B4-BE49-F238E27FC236}">
                  <a16:creationId xmlns:a16="http://schemas.microsoft.com/office/drawing/2014/main" id="{5BC97EC9-4A7E-52ED-DD01-A3FC3D0E9469}"/>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26" name="Title 1">
            <a:extLst>
              <a:ext uri="{FF2B5EF4-FFF2-40B4-BE49-F238E27FC236}">
                <a16:creationId xmlns:a16="http://schemas.microsoft.com/office/drawing/2014/main" id="{9E9F954B-E7C8-4F95-9E9C-D2E6EFB85EB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27" name="TextBox 16">
            <a:extLst>
              <a:ext uri="{FF2B5EF4-FFF2-40B4-BE49-F238E27FC236}">
                <a16:creationId xmlns:a16="http://schemas.microsoft.com/office/drawing/2014/main" id="{576A44A6-0E95-F34A-48CF-A54A3DFC46F1}"/>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28" name="Graphic 17">
            <a:extLst>
              <a:ext uri="{FF2B5EF4-FFF2-40B4-BE49-F238E27FC236}">
                <a16:creationId xmlns:a16="http://schemas.microsoft.com/office/drawing/2014/main" id="{7EE3277C-8735-8CD7-ED0D-4E54213CCF98}"/>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19474227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54"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image" Target="../media/image1.pn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slideLayout" Target="../slideLayouts/slideLayout152.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54" Type="http://schemas.openxmlformats.org/officeDocument/2006/relationships/image" Target="../media/image2.svg"/><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3" Type="http://schemas.openxmlformats.org/officeDocument/2006/relationships/image" Target="../media/image1.png"/><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slideLayout" Target="../slideLayouts/slideLayout151.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52" Type="http://schemas.openxmlformats.org/officeDocument/2006/relationships/theme" Target="../theme/theme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slideLayout" Target="../slideLayouts/slideLayout150.xml"/><Relationship Id="rId8" Type="http://schemas.openxmlformats.org/officeDocument/2006/relationships/slideLayout" Target="../slideLayouts/slideLayout110.xml"/><Relationship Id="rId5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F363D3F-3D17-0339-89D1-36797D29FC60}"/>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30001981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00A8D40-61E4-18E9-FC2C-6BC5C1CD242D}"/>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26654914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 id="2147483853" r:id="rId38"/>
    <p:sldLayoutId id="2147483854" r:id="rId39"/>
    <p:sldLayoutId id="2147483855" r:id="rId40"/>
    <p:sldLayoutId id="2147483856" r:id="rId41"/>
    <p:sldLayoutId id="2147483857" r:id="rId42"/>
    <p:sldLayoutId id="2147483858" r:id="rId43"/>
    <p:sldLayoutId id="2147483859" r:id="rId44"/>
    <p:sldLayoutId id="2147483860" r:id="rId45"/>
    <p:sldLayoutId id="2147483861" r:id="rId46"/>
    <p:sldLayoutId id="2147483862" r:id="rId47"/>
    <p:sldLayoutId id="2147483863" r:id="rId48"/>
    <p:sldLayoutId id="2147483864" r:id="rId49"/>
    <p:sldLayoutId id="2147483865" r:id="rId50"/>
    <p:sldLayoutId id="214748386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chart" Target="../charts/chart2.xml"/><Relationship Id="rId16" Type="http://schemas.openxmlformats.org/officeDocument/2006/relationships/image" Target="../media/image30.svg"/><Relationship Id="rId1" Type="http://schemas.openxmlformats.org/officeDocument/2006/relationships/slideLayout" Target="../slideLayouts/slideLayout15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88DF38-F73F-09E2-6B8C-286C3751DC3F}"/>
              </a:ext>
            </a:extLst>
          </p:cNvPr>
          <p:cNvSpPr>
            <a:spLocks noGrp="1"/>
          </p:cNvSpPr>
          <p:nvPr>
            <p:ph type="sldNum" sz="quarter" idx="12"/>
          </p:nvPr>
        </p:nvSpPr>
        <p:spPr/>
        <p:txBody>
          <a:bodyPr/>
          <a:lstStyle/>
          <a:p>
            <a:fld id="{3531A8E9-B4CF-5643-AF96-CB4C768DAD63}" type="slidenum">
              <a:rPr lang="en-US" smtClean="0"/>
              <a:pPr/>
              <a:t>1</a:t>
            </a:fld>
            <a:endParaRPr lang="en-US"/>
          </a:p>
        </p:txBody>
      </p:sp>
      <p:pic>
        <p:nvPicPr>
          <p:cNvPr id="8" name="Picture Placeholder 7">
            <a:extLst>
              <a:ext uri="{FF2B5EF4-FFF2-40B4-BE49-F238E27FC236}">
                <a16:creationId xmlns:a16="http://schemas.microsoft.com/office/drawing/2014/main" id="{8ABF3CB5-1982-E5EA-D401-E797DAE7CB8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val="0"/>
              </a:ext>
            </a:extLst>
          </a:blip>
          <a:srcRect/>
          <a:stretch/>
        </p:blipFill>
        <p:spPr/>
      </p:pic>
      <p:sp>
        <p:nvSpPr>
          <p:cNvPr id="9" name="Title 1">
            <a:extLst>
              <a:ext uri="{FF2B5EF4-FFF2-40B4-BE49-F238E27FC236}">
                <a16:creationId xmlns:a16="http://schemas.microsoft.com/office/drawing/2014/main" id="{40840B04-35F3-C687-C247-43FB863F9ADF}"/>
              </a:ext>
            </a:extLst>
          </p:cNvPr>
          <p:cNvSpPr txBox="1">
            <a:spLocks/>
          </p:cNvSpPr>
          <p:nvPr/>
        </p:nvSpPr>
        <p:spPr>
          <a:xfrm>
            <a:off x="637200" y="1918800"/>
            <a:ext cx="5408109" cy="2694476"/>
          </a:xfrm>
          <a:prstGeom prst="rect">
            <a:avLst/>
          </a:prstGeom>
        </p:spPr>
        <p:txBody>
          <a:bodyPr vert="horz" lIns="0" tIns="0" rIns="0" bIns="0" rtlCol="0" anchor="b" anchorCtr="0">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sz="4400" dirty="0"/>
              <a:t>Accelerating your success through cutting-edge software</a:t>
            </a:r>
            <a:endParaRPr lang="en-GB" sz="4400" dirty="0">
              <a:latin typeface="Montserrat SemiBold"/>
            </a:endParaRPr>
          </a:p>
        </p:txBody>
      </p:sp>
      <p:sp>
        <p:nvSpPr>
          <p:cNvPr id="10" name="Subtitle 8">
            <a:extLst>
              <a:ext uri="{FF2B5EF4-FFF2-40B4-BE49-F238E27FC236}">
                <a16:creationId xmlns:a16="http://schemas.microsoft.com/office/drawing/2014/main" id="{38C27D3F-44CF-B094-85B3-93515E5039F3}"/>
              </a:ext>
            </a:extLst>
          </p:cNvPr>
          <p:cNvSpPr txBox="1">
            <a:spLocks/>
          </p:cNvSpPr>
          <p:nvPr/>
        </p:nvSpPr>
        <p:spPr>
          <a:xfrm>
            <a:off x="640800" y="4838400"/>
            <a:ext cx="5292725" cy="623624"/>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spcAft>
                <a:spcPts val="500"/>
              </a:spcAft>
              <a:buSzPct val="120000"/>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400" rtl="0" eaLnBrk="1" latinLnBrk="0" hangingPunct="1">
              <a:lnSpc>
                <a:spcPct val="120000"/>
              </a:lnSpc>
              <a:spcBef>
                <a:spcPts val="200"/>
              </a:spcBef>
              <a:spcAft>
                <a:spcPts val="0"/>
              </a:spcAft>
              <a:buClr>
                <a:schemeClr val="tx2"/>
              </a:buClr>
              <a:buSzPct val="110000"/>
              <a:buFont typeface="Arial" panose="020B0604020202020204" pitchFamily="34" charset="0"/>
              <a:buNone/>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None/>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400" rtl="0" eaLnBrk="1" latinLnBrk="0" hangingPunct="1">
              <a:lnSpc>
                <a:spcPct val="120000"/>
              </a:lnSpc>
              <a:spcBef>
                <a:spcPts val="100"/>
              </a:spcBef>
              <a:spcAft>
                <a:spcPts val="0"/>
              </a:spcAft>
              <a:buClr>
                <a:schemeClr val="tx2"/>
              </a:buClr>
              <a:buSzPct val="120000"/>
              <a:buFont typeface="Open Sans" panose="020B0606030504020204" pitchFamily="34" charset="0"/>
              <a:buNone/>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None/>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Open Sans"/>
                <a:ea typeface="Open Sans"/>
                <a:cs typeface="Open Sans"/>
              </a:rPr>
              <a:t>Value </a:t>
            </a:r>
            <a:r>
              <a:rPr lang="en-US" dirty="0">
                <a:solidFill>
                  <a:srgbClr val="565666"/>
                </a:solidFill>
                <a:latin typeface="Open Sans"/>
                <a:ea typeface="Open Sans"/>
                <a:cs typeface="Open Sans"/>
              </a:rPr>
              <a:t>Business Case </a:t>
            </a:r>
            <a:br>
              <a:rPr lang="en-US" dirty="0">
                <a:solidFill>
                  <a:srgbClr val="565666"/>
                </a:solidFill>
                <a:latin typeface="Open Sans"/>
                <a:ea typeface="Open Sans"/>
                <a:cs typeface="Open Sans"/>
              </a:rPr>
            </a:br>
            <a:r>
              <a:rPr lang="en-US" dirty="0"/>
              <a:t>Submission ID: </a:t>
            </a:r>
            <a:r>
              <a:rPr lang="tr-TR" dirty="0" err="1"/>
              <a:t>valsubmissionid</a:t>
            </a:r>
            <a:endParaRPr lang="en-US" dirty="0"/>
          </a:p>
          <a:p>
            <a:endParaRPr lang="en-US" dirty="0">
              <a:latin typeface="Open Sans"/>
              <a:ea typeface="Open Sans"/>
              <a:cs typeface="Open Sans"/>
            </a:endParaRPr>
          </a:p>
        </p:txBody>
      </p:sp>
    </p:spTree>
    <p:extLst>
      <p:ext uri="{BB962C8B-B14F-4D97-AF65-F5344CB8AC3E}">
        <p14:creationId xmlns:p14="http://schemas.microsoft.com/office/powerpoint/2010/main" val="380887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E785E-F828-4B72-DC9A-BE799690915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B992C-E9D2-AC69-B187-87D2F1FFD2FF}"/>
              </a:ext>
            </a:extLst>
          </p:cNvPr>
          <p:cNvSpPr>
            <a:spLocks noGrp="1"/>
          </p:cNvSpPr>
          <p:nvPr>
            <p:ph type="sldNum" sz="quarter" idx="12"/>
          </p:nvPr>
        </p:nvSpPr>
        <p:spPr/>
        <p:txBody>
          <a:bodyPr/>
          <a:lstStyle/>
          <a:p>
            <a:fld id="{3531A8E9-B4CF-5643-AF96-CB4C768DAD63}" type="slidenum">
              <a:rPr lang="en-US" smtClean="0"/>
              <a:t>10</a:t>
            </a:fld>
            <a:endParaRPr lang="en-US"/>
          </a:p>
        </p:txBody>
      </p:sp>
      <p:sp>
        <p:nvSpPr>
          <p:cNvPr id="3" name="Title 2">
            <a:extLst>
              <a:ext uri="{FF2B5EF4-FFF2-40B4-BE49-F238E27FC236}">
                <a16:creationId xmlns:a16="http://schemas.microsoft.com/office/drawing/2014/main" id="{B6FE7873-5FE3-B4CB-A3DF-16BD42FB7E52}"/>
              </a:ext>
            </a:extLst>
          </p:cNvPr>
          <p:cNvSpPr>
            <a:spLocks noGrp="1"/>
          </p:cNvSpPr>
          <p:nvPr>
            <p:ph type="title"/>
          </p:nvPr>
        </p:nvSpPr>
        <p:spPr>
          <a:xfrm>
            <a:off x="695326" y="428400"/>
            <a:ext cx="10801349" cy="388773"/>
          </a:xfrm>
        </p:spPr>
        <p:txBody>
          <a:bodyPr/>
          <a:lstStyle/>
          <a:p>
            <a:r>
              <a:rPr lang="en-GB" dirty="0"/>
              <a:t>Summary of your inputs</a:t>
            </a:r>
          </a:p>
        </p:txBody>
      </p:sp>
      <p:graphicFrame>
        <p:nvGraphicFramePr>
          <p:cNvPr id="7" name="Table 6">
            <a:extLst>
              <a:ext uri="{FF2B5EF4-FFF2-40B4-BE49-F238E27FC236}">
                <a16:creationId xmlns:a16="http://schemas.microsoft.com/office/drawing/2014/main" id="{53C5CDA4-7668-B86A-A4BA-6721AB7418C6}"/>
              </a:ext>
            </a:extLst>
          </p:cNvPr>
          <p:cNvGraphicFramePr>
            <a:graphicFrameLocks noGrp="1"/>
          </p:cNvGraphicFramePr>
          <p:nvPr>
            <p:extLst>
              <p:ext uri="{D42A27DB-BD31-4B8C-83A1-F6EECF244321}">
                <p14:modId xmlns:p14="http://schemas.microsoft.com/office/powerpoint/2010/main" val="1060184183"/>
              </p:ext>
            </p:extLst>
          </p:nvPr>
        </p:nvGraphicFramePr>
        <p:xfrm>
          <a:off x="695326" y="1020779"/>
          <a:ext cx="4981197" cy="5540890"/>
        </p:xfrm>
        <a:graphic>
          <a:graphicData uri="http://schemas.openxmlformats.org/drawingml/2006/table">
            <a:tbl>
              <a:tblPr/>
              <a:tblGrid>
                <a:gridCol w="3514535">
                  <a:extLst>
                    <a:ext uri="{9D8B030D-6E8A-4147-A177-3AD203B41FA5}">
                      <a16:colId xmlns:a16="http://schemas.microsoft.com/office/drawing/2014/main" val="1936593662"/>
                    </a:ext>
                  </a:extLst>
                </a:gridCol>
                <a:gridCol w="164835">
                  <a:extLst>
                    <a:ext uri="{9D8B030D-6E8A-4147-A177-3AD203B41FA5}">
                      <a16:colId xmlns:a16="http://schemas.microsoft.com/office/drawing/2014/main" val="4046512273"/>
                    </a:ext>
                  </a:extLst>
                </a:gridCol>
                <a:gridCol w="1301827">
                  <a:extLst>
                    <a:ext uri="{9D8B030D-6E8A-4147-A177-3AD203B41FA5}">
                      <a16:colId xmlns:a16="http://schemas.microsoft.com/office/drawing/2014/main" val="4132532014"/>
                    </a:ext>
                  </a:extLst>
                </a:gridCol>
              </a:tblGrid>
              <a:tr h="160984">
                <a:tc>
                  <a:txBody>
                    <a:bodyPr/>
                    <a:lstStyle/>
                    <a:p>
                      <a:pPr algn="l" fontAlgn="ctr"/>
                      <a:r>
                        <a:rPr lang="en-GB" sz="800" b="1" i="0" u="none" strike="noStrike" dirty="0">
                          <a:solidFill>
                            <a:schemeClr val="tx1"/>
                          </a:solidFill>
                          <a:effectLst/>
                          <a:latin typeface="Open Sans" panose="020B0606030504020204" pitchFamily="34" charset="0"/>
                        </a:rPr>
                        <a:t>IT finance systems </a:t>
                      </a:r>
                    </a:p>
                  </a:txBody>
                  <a:tcPr marL="0" marR="0" marT="0" marB="0" anchor="ctr">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3146613624"/>
                  </a:ext>
                </a:extLst>
              </a:tr>
              <a:tr h="160984">
                <a:tc>
                  <a:txBody>
                    <a:bodyPr/>
                    <a:lstStyle/>
                    <a:p>
                      <a:pPr algn="l" fontAlgn="ctr"/>
                      <a:r>
                        <a:rPr lang="en-GB" sz="800" b="0" i="0" u="none" strike="noStrike" dirty="0">
                          <a:solidFill>
                            <a:srgbClr val="595959"/>
                          </a:solidFill>
                          <a:effectLst/>
                          <a:latin typeface="Open Sans" panose="020B0606030504020204" pitchFamily="34" charset="0"/>
                        </a:rPr>
                        <a:t>Are your IT finance systems currently on prem, hosted or on cloud?</a:t>
                      </a:r>
                    </a:p>
                  </a:txBody>
                  <a:tcPr marL="0" marR="0" marT="0" marB="0" anchor="ctr">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q0itfinance</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716828448"/>
                  </a:ext>
                </a:extLst>
              </a:tr>
              <a:tr h="273674">
                <a:tc>
                  <a:txBody>
                    <a:bodyPr/>
                    <a:lstStyle/>
                    <a:p>
                      <a:pPr algn="l" fontAlgn="ctr"/>
                      <a:r>
                        <a:rPr lang="en-GB" sz="800" b="0" i="0" u="none" strike="noStrike" dirty="0">
                          <a:solidFill>
                            <a:srgbClr val="595959"/>
                          </a:solidFill>
                          <a:effectLst/>
                          <a:latin typeface="Open Sans" panose="020B0606030504020204" pitchFamily="34" charset="0"/>
                        </a:rPr>
                        <a:t>What are your current annual IT infrastructure costs associated with your finance systems (including hosting, VPN, data management, back up and maintenance costs )</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q1itfinance</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316356832"/>
                  </a:ext>
                </a:extLst>
              </a:tr>
              <a:tr h="160984">
                <a:tc>
                  <a:txBody>
                    <a:bodyPr/>
                    <a:lstStyle/>
                    <a:p>
                      <a:pPr algn="l" fontAlgn="ctr"/>
                      <a:endParaRPr lang="en-GB" sz="800" b="0" i="0" u="none" strike="noStrike" dirty="0">
                        <a:solidFill>
                          <a:srgbClr val="D42E12"/>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302927672"/>
                  </a:ext>
                </a:extLst>
              </a:tr>
              <a:tr h="160984">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Raising Purchase Orders</a:t>
                      </a:r>
                    </a:p>
                  </a:txBody>
                  <a:tcPr marL="0" marR="0" marT="0" marB="0" anchor="ctr">
                    <a:lnL>
                      <a:noFill/>
                    </a:lnL>
                    <a:lnR>
                      <a:noFill/>
                    </a:lnR>
                    <a:lnT>
                      <a:noFill/>
                    </a:lnT>
                    <a:lnB>
                      <a:noFill/>
                    </a:lnB>
                    <a:solidFill>
                      <a:srgbClr val="C5C5CE"/>
                    </a:solidFill>
                  </a:tcPr>
                </a:tc>
                <a:tc>
                  <a:txBody>
                    <a:bodyPr/>
                    <a:lstStyle/>
                    <a:p>
                      <a:pPr algn="l" fontAlgn="b"/>
                      <a:endParaRPr lang="en-GB" sz="800" b="1"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71413"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4057326503"/>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efficient is your Purchase Order management process when raising purchase orders?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q0rpo</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3379089737"/>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many Purchase Orders are raised per year?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q1rpo</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043917848"/>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many minutes does it take to raise a Purchase Order on average?</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q2rpo</a:t>
                      </a:r>
                      <a:endParaRPr lang="en-GB" sz="800" b="0" i="0" u="none" strike="noStrike" dirty="0">
                        <a:solidFill>
                          <a:srgbClr val="0000FF"/>
                        </a:solidFill>
                        <a:effectLst/>
                        <a:latin typeface="Open Sans" panose="020B0606030504020204" pitchFamily="34" charset="0"/>
                      </a:endParaRP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187219385"/>
                  </a:ext>
                </a:extLst>
              </a:tr>
              <a:tr h="160984">
                <a:tc>
                  <a:txBody>
                    <a:bodyPr/>
                    <a:lstStyle/>
                    <a:p>
                      <a:pPr algn="l" fontAlgn="ctr"/>
                      <a:r>
                        <a:rPr lang="en-GB" sz="800" b="0" i="0" u="none" strike="noStrike" dirty="0">
                          <a:solidFill>
                            <a:srgbClr val="595959"/>
                          </a:solidFill>
                          <a:effectLst/>
                          <a:latin typeface="Open Sans" panose="020B0606030504020204" pitchFamily="34" charset="0"/>
                        </a:rPr>
                        <a:t>What is the average annual salary of your finance staff (Accounts Payable/Procurement)?</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q3rpo</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530743138"/>
                  </a:ext>
                </a:extLst>
              </a:tr>
              <a:tr h="160984">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1218669547"/>
                  </a:ext>
                </a:extLst>
              </a:tr>
              <a:tr h="160984">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Purchase Order approvals</a:t>
                      </a:r>
                    </a:p>
                  </a:txBody>
                  <a:tcPr marL="0" marR="0" marT="0" marB="0" anchor="ctr">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3805666435"/>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efficient are your Purchase Order approval processes?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q0poa</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897734692"/>
                  </a:ext>
                </a:extLst>
              </a:tr>
              <a:tr h="160984">
                <a:tc>
                  <a:txBody>
                    <a:bodyPr/>
                    <a:lstStyle/>
                    <a:p>
                      <a:pPr algn="l" fontAlgn="ctr"/>
                      <a:r>
                        <a:rPr lang="en-GB" sz="800" b="0" i="0" u="none" strike="noStrike">
                          <a:solidFill>
                            <a:srgbClr val="595959"/>
                          </a:solidFill>
                          <a:effectLst/>
                          <a:latin typeface="Open Sans" panose="020B0606030504020204" pitchFamily="34" charset="0"/>
                        </a:rPr>
                        <a:t>How many minutes does it take you to approve a Purchase Order?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q1poa</a:t>
                      </a:r>
                      <a:endParaRPr lang="en-GB" sz="800" b="0" i="0" u="none" strike="noStrike" dirty="0">
                        <a:solidFill>
                          <a:srgbClr val="0000FF"/>
                        </a:solidFill>
                        <a:effectLst/>
                        <a:latin typeface="Open Sans" panose="020B0606030504020204" pitchFamily="34" charset="0"/>
                      </a:endParaRP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910806635"/>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many Purchase Orders are approved a year?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q2poa</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768719216"/>
                  </a:ext>
                </a:extLst>
              </a:tr>
              <a:tr h="160984">
                <a:tc>
                  <a:txBody>
                    <a:bodyPr/>
                    <a:lstStyle/>
                    <a:p>
                      <a:pPr algn="l" fontAlgn="ctr"/>
                      <a:r>
                        <a:rPr lang="en-GB" sz="800" b="0" i="0" u="none" strike="noStrike">
                          <a:solidFill>
                            <a:srgbClr val="595959"/>
                          </a:solidFill>
                          <a:effectLst/>
                          <a:latin typeface="Open Sans" panose="020B0606030504020204" pitchFamily="34" charset="0"/>
                        </a:rPr>
                        <a:t>What is the average annual salary of your Accounts Payable/Procurement team?</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q3poa</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2430567223"/>
                  </a:ext>
                </a:extLst>
              </a:tr>
              <a:tr h="160984">
                <a:tc>
                  <a:txBody>
                    <a:bodyPr/>
                    <a:lstStyle/>
                    <a:p>
                      <a:pPr algn="l" fontAlgn="ctr"/>
                      <a:endParaRPr lang="en-GB" sz="800" b="0" i="0" u="none" strike="noStrike" dirty="0">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673381832"/>
                  </a:ext>
                </a:extLst>
              </a:tr>
              <a:tr h="160984">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Coding invoice processes</a:t>
                      </a:r>
                    </a:p>
                  </a:txBody>
                  <a:tcPr marL="0" marR="0" marT="0" marB="0" anchor="ctr">
                    <a:lnL>
                      <a:noFill/>
                    </a:lnL>
                    <a:lnR>
                      <a:noFill/>
                    </a:lnR>
                    <a:lnT>
                      <a:noFill/>
                    </a:lnT>
                    <a:lnB>
                      <a:noFill/>
                    </a:lnB>
                    <a:solidFill>
                      <a:srgbClr val="C5C5CE"/>
                    </a:solidFill>
                  </a:tcPr>
                </a:tc>
                <a:tc>
                  <a:txBody>
                    <a:bodyPr/>
                    <a:lstStyle/>
                    <a:p>
                      <a:pPr algn="l" fontAlgn="b"/>
                      <a:endParaRPr lang="en-GB" sz="800" b="1"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71413"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1320294596"/>
                  </a:ext>
                </a:extLst>
              </a:tr>
              <a:tr h="160984">
                <a:tc>
                  <a:txBody>
                    <a:bodyPr/>
                    <a:lstStyle/>
                    <a:p>
                      <a:pPr algn="l" fontAlgn="ctr"/>
                      <a:r>
                        <a:rPr lang="en-GB" sz="800" b="0" i="0" u="none" strike="noStrike">
                          <a:solidFill>
                            <a:srgbClr val="595959"/>
                          </a:solidFill>
                          <a:effectLst/>
                          <a:latin typeface="Open Sans" panose="020B0606030504020204" pitchFamily="34" charset="0"/>
                        </a:rPr>
                        <a:t>How many minutes does it take to code an invoice?</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q1cip</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606002197"/>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many invoices does the team code every year?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q2cip</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72937766"/>
                  </a:ext>
                </a:extLst>
              </a:tr>
              <a:tr h="160984">
                <a:tc>
                  <a:txBody>
                    <a:bodyPr/>
                    <a:lstStyle/>
                    <a:p>
                      <a:pPr algn="l" fontAlgn="ctr"/>
                      <a:r>
                        <a:rPr lang="en-GB" sz="800" b="0" i="0" u="none" strike="noStrike">
                          <a:solidFill>
                            <a:srgbClr val="595959"/>
                          </a:solidFill>
                          <a:effectLst/>
                          <a:latin typeface="Open Sans" panose="020B0606030504020204" pitchFamily="34" charset="0"/>
                        </a:rPr>
                        <a:t>What % of invoice coding could be reduced by use of Purchase Orders?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q3cip</a:t>
                      </a:r>
                      <a:r>
                        <a:rPr lang="en-GB" sz="800" b="0" i="0" u="none" strike="noStrike" dirty="0">
                          <a:solidFill>
                            <a:srgbClr val="0000FF"/>
                          </a:solidFill>
                          <a:effectLst/>
                          <a:latin typeface="Open Sans" panose="020B0606030504020204" pitchFamily="34" charset="0"/>
                        </a:rPr>
                        <a:t>%</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2303950455"/>
                  </a:ext>
                </a:extLst>
              </a:tr>
              <a:tr h="160984">
                <a:tc>
                  <a:txBody>
                    <a:bodyPr/>
                    <a:lstStyle/>
                    <a:p>
                      <a:pPr algn="l" fontAlgn="ctr"/>
                      <a:r>
                        <a:rPr lang="en-GB" sz="800" b="0" i="0" u="none" strike="noStrike">
                          <a:solidFill>
                            <a:srgbClr val="595959"/>
                          </a:solidFill>
                          <a:effectLst/>
                          <a:latin typeface="Open Sans" panose="020B0606030504020204" pitchFamily="34" charset="0"/>
                        </a:rPr>
                        <a:t>What is the average annual salary Accounts Payable Team?</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a:t>
                      </a:r>
                      <a:r>
                        <a:rPr lang="tr-TR" sz="800" b="0" i="0" u="none" strike="noStrike" dirty="0">
                          <a:solidFill>
                            <a:srgbClr val="0000FF"/>
                          </a:solidFill>
                          <a:effectLst/>
                          <a:latin typeface="Open Sans" panose="020B0606030504020204" pitchFamily="34" charset="0"/>
                        </a:rPr>
                        <a:t>q4cip</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520355715"/>
                  </a:ext>
                </a:extLst>
              </a:tr>
              <a:tr h="160984">
                <a:tc>
                  <a:txBody>
                    <a:bodyPr/>
                    <a:lstStyle/>
                    <a:p>
                      <a:pPr algn="l" fontAlgn="ctr"/>
                      <a:endParaRPr lang="en-GB" sz="800" b="0" i="0" u="none" strike="noStrike" dirty="0">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59683220"/>
                  </a:ext>
                </a:extLst>
              </a:tr>
              <a:tr h="241477">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Management of supplier and purchase invoices</a:t>
                      </a:r>
                    </a:p>
                  </a:txBody>
                  <a:tcPr marL="0" marR="0" marT="0" marB="0" anchor="ctr">
                    <a:lnL>
                      <a:noFill/>
                    </a:lnL>
                    <a:lnR>
                      <a:noFill/>
                    </a:lnR>
                    <a:lnT>
                      <a:noFill/>
                    </a:lnT>
                    <a:lnB>
                      <a:noFill/>
                    </a:lnB>
                    <a:solidFill>
                      <a:srgbClr val="C5C5CE"/>
                    </a:solidFill>
                  </a:tcPr>
                </a:tc>
                <a:tc>
                  <a:txBody>
                    <a:bodyPr/>
                    <a:lstStyle/>
                    <a:p>
                      <a:pPr algn="l" fontAlgn="b"/>
                      <a:r>
                        <a:rPr lang="en-GB" sz="800" b="1" i="0" u="none" strike="noStrike">
                          <a:solidFill>
                            <a:srgbClr val="595959"/>
                          </a:solidFill>
                          <a:effectLst/>
                          <a:latin typeface="Open Sans" panose="020B0606030504020204" pitchFamily="34" charset="0"/>
                        </a:rPr>
                        <a:t> </a:t>
                      </a:r>
                    </a:p>
                  </a:txBody>
                  <a:tcPr marL="0" marR="0" marT="0" marB="0" anchor="b">
                    <a:lnL>
                      <a:noFill/>
                    </a:lnL>
                    <a:lnR>
                      <a:noFill/>
                    </a:lnR>
                    <a:lnT>
                      <a:noFill/>
                    </a:lnT>
                    <a:lnB>
                      <a:noFill/>
                    </a:lnB>
                    <a:solidFill>
                      <a:srgbClr val="C5C5CE"/>
                    </a:solidFill>
                  </a:tcPr>
                </a:tc>
                <a:tc>
                  <a:txBody>
                    <a:bodyPr/>
                    <a:lstStyle/>
                    <a:p>
                      <a:pPr algn="r" fontAlgn="b"/>
                      <a:r>
                        <a:rPr lang="en-GB" sz="800" b="0" i="0" u="none" strike="noStrike" dirty="0">
                          <a:solidFill>
                            <a:srgbClr val="595959"/>
                          </a:solidFill>
                          <a:effectLst/>
                          <a:latin typeface="Open Sans" panose="020B0606030504020204" pitchFamily="34" charset="0"/>
                        </a:rPr>
                        <a:t> </a:t>
                      </a:r>
                    </a:p>
                  </a:txBody>
                  <a:tcPr marL="0" marR="71413"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30456855"/>
                  </a:ext>
                </a:extLst>
              </a:tr>
              <a:tr h="241477">
                <a:tc>
                  <a:txBody>
                    <a:bodyPr/>
                    <a:lstStyle/>
                    <a:p>
                      <a:pPr algn="l" fontAlgn="ctr"/>
                      <a:r>
                        <a:rPr lang="en-GB" sz="800" b="0" i="0" u="none" strike="noStrike" dirty="0">
                          <a:solidFill>
                            <a:srgbClr val="595959"/>
                          </a:solidFill>
                          <a:effectLst/>
                          <a:latin typeface="Open Sans" panose="020B0606030504020204" pitchFamily="34" charset="0"/>
                        </a:rPr>
                        <a:t>How do you register your purchase invoices today?</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q0mspi</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00000"/>
                    </a:solidFill>
                  </a:tcPr>
                </a:tc>
                <a:extLst>
                  <a:ext uri="{0D108BD9-81ED-4DB2-BD59-A6C34878D82A}">
                    <a16:rowId xmlns:a16="http://schemas.microsoft.com/office/drawing/2014/main" val="3009481297"/>
                  </a:ext>
                </a:extLst>
              </a:tr>
              <a:tr h="241477">
                <a:tc>
                  <a:txBody>
                    <a:bodyPr/>
                    <a:lstStyle/>
                    <a:p>
                      <a:pPr algn="l" fontAlgn="ctr"/>
                      <a:r>
                        <a:rPr lang="en-GB" sz="800" b="0" i="0" u="none" strike="noStrike" dirty="0">
                          <a:solidFill>
                            <a:srgbClr val="595959"/>
                          </a:solidFill>
                          <a:effectLst/>
                          <a:latin typeface="Open Sans" panose="020B0606030504020204" pitchFamily="34" charset="0"/>
                        </a:rPr>
                        <a:t>How many minutes does it take you to manage one supplier purchase invoice?</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q1mspi</a:t>
                      </a:r>
                      <a:endParaRPr lang="en-GB" sz="800" b="0" i="0" u="none" strike="noStrike" dirty="0">
                        <a:solidFill>
                          <a:srgbClr val="0000FF"/>
                        </a:solidFill>
                        <a:effectLst/>
                        <a:latin typeface="Open Sans" panose="020B0606030504020204" pitchFamily="34" charset="0"/>
                      </a:endParaRP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139869310"/>
                  </a:ext>
                </a:extLst>
              </a:tr>
              <a:tr h="241477">
                <a:tc>
                  <a:txBody>
                    <a:bodyPr/>
                    <a:lstStyle/>
                    <a:p>
                      <a:pPr algn="l" fontAlgn="ctr"/>
                      <a:r>
                        <a:rPr lang="en-GB" sz="800" b="0" i="0" u="none" strike="noStrike">
                          <a:solidFill>
                            <a:srgbClr val="595959"/>
                          </a:solidFill>
                          <a:effectLst/>
                          <a:latin typeface="Open Sans" panose="020B0606030504020204" pitchFamily="34" charset="0"/>
                        </a:rPr>
                        <a:t>How many purchase invoices do you manage every year?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q2mspi</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319117673"/>
                  </a:ext>
                </a:extLst>
              </a:tr>
              <a:tr h="152936">
                <a:tc>
                  <a:txBody>
                    <a:bodyPr/>
                    <a:lstStyle/>
                    <a:p>
                      <a:pPr algn="l" fontAlgn="ctr"/>
                      <a:r>
                        <a:rPr lang="en-GB" sz="800" b="0" i="0" u="none" strike="noStrike" dirty="0">
                          <a:solidFill>
                            <a:srgbClr val="595959"/>
                          </a:solidFill>
                          <a:effectLst/>
                          <a:latin typeface="Open Sans" panose="020B0606030504020204" pitchFamily="34" charset="0"/>
                        </a:rPr>
                        <a:t>What is the average annual salary of your Procurement team?</a:t>
                      </a:r>
                    </a:p>
                  </a:txBody>
                  <a:tcPr marL="0" marR="0" marT="0" marB="0" anchor="ctr">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q3mspi</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407107985"/>
                  </a:ext>
                </a:extLst>
              </a:tr>
            </a:tbl>
          </a:graphicData>
        </a:graphic>
      </p:graphicFrame>
      <p:graphicFrame>
        <p:nvGraphicFramePr>
          <p:cNvPr id="8" name="Table 7">
            <a:extLst>
              <a:ext uri="{FF2B5EF4-FFF2-40B4-BE49-F238E27FC236}">
                <a16:creationId xmlns:a16="http://schemas.microsoft.com/office/drawing/2014/main" id="{797E203B-CFD4-44B3-911C-A09E6231DBCB}"/>
              </a:ext>
            </a:extLst>
          </p:cNvPr>
          <p:cNvGraphicFramePr>
            <a:graphicFrameLocks noGrp="1"/>
          </p:cNvGraphicFramePr>
          <p:nvPr>
            <p:extLst>
              <p:ext uri="{D42A27DB-BD31-4B8C-83A1-F6EECF244321}">
                <p14:modId xmlns:p14="http://schemas.microsoft.com/office/powerpoint/2010/main" val="3946930014"/>
              </p:ext>
            </p:extLst>
          </p:nvPr>
        </p:nvGraphicFramePr>
        <p:xfrm>
          <a:off x="5939074" y="1020779"/>
          <a:ext cx="5210551" cy="5664922"/>
        </p:xfrm>
        <a:graphic>
          <a:graphicData uri="http://schemas.openxmlformats.org/drawingml/2006/table">
            <a:tbl>
              <a:tblPr/>
              <a:tblGrid>
                <a:gridCol w="3712058">
                  <a:extLst>
                    <a:ext uri="{9D8B030D-6E8A-4147-A177-3AD203B41FA5}">
                      <a16:colId xmlns:a16="http://schemas.microsoft.com/office/drawing/2014/main" val="229702491"/>
                    </a:ext>
                  </a:extLst>
                </a:gridCol>
                <a:gridCol w="204425">
                  <a:extLst>
                    <a:ext uri="{9D8B030D-6E8A-4147-A177-3AD203B41FA5}">
                      <a16:colId xmlns:a16="http://schemas.microsoft.com/office/drawing/2014/main" val="2015949863"/>
                    </a:ext>
                  </a:extLst>
                </a:gridCol>
                <a:gridCol w="1294068">
                  <a:extLst>
                    <a:ext uri="{9D8B030D-6E8A-4147-A177-3AD203B41FA5}">
                      <a16:colId xmlns:a16="http://schemas.microsoft.com/office/drawing/2014/main" val="2658432193"/>
                    </a:ext>
                  </a:extLst>
                </a:gridCol>
              </a:tblGrid>
              <a:tr h="164522">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Managing Spend leakage </a:t>
                      </a:r>
                    </a:p>
                  </a:txBody>
                  <a:tcPr marL="0" marR="0" marT="0" marB="0" anchor="ctr">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3278976892"/>
                  </a:ext>
                </a:extLst>
              </a:tr>
              <a:tr h="279613">
                <a:tc>
                  <a:txBody>
                    <a:bodyPr/>
                    <a:lstStyle/>
                    <a:p>
                      <a:pPr algn="l" fontAlgn="ctr"/>
                      <a:r>
                        <a:rPr lang="en-GB" sz="800" b="0" i="0" u="none" strike="noStrike" dirty="0">
                          <a:solidFill>
                            <a:srgbClr val="595959"/>
                          </a:solidFill>
                          <a:effectLst/>
                          <a:latin typeface="Open Sans" panose="020B0606030504020204" pitchFamily="34" charset="0"/>
                        </a:rPr>
                        <a:t>When you raise a PO, do you have the controls in place to check if your spends are meeting budget </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q0msl</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2278376785"/>
                  </a:ext>
                </a:extLst>
              </a:tr>
              <a:tr h="279613">
                <a:tc>
                  <a:txBody>
                    <a:bodyPr/>
                    <a:lstStyle/>
                    <a:p>
                      <a:pPr algn="l" fontAlgn="ctr"/>
                      <a:r>
                        <a:rPr lang="en-GB" sz="800" b="0" i="0" u="none" strike="noStrike" dirty="0">
                          <a:solidFill>
                            <a:srgbClr val="595959"/>
                          </a:solidFill>
                          <a:effectLst/>
                          <a:latin typeface="Open Sans" panose="020B0606030504020204" pitchFamily="34" charset="0"/>
                        </a:rPr>
                        <a:t>Current annual expenditure through Purchase Orders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q1msl</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961822277"/>
                  </a:ext>
                </a:extLst>
              </a:tr>
              <a:tr h="164522">
                <a:tc>
                  <a:txBody>
                    <a:bodyPr/>
                    <a:lstStyle/>
                    <a:p>
                      <a:pPr algn="l" fontAlgn="ctr"/>
                      <a:r>
                        <a:rPr lang="en-GB" sz="800" b="0" i="0" u="none" strike="noStrike" dirty="0">
                          <a:solidFill>
                            <a:srgbClr val="595959"/>
                          </a:solidFill>
                          <a:effectLst/>
                          <a:latin typeface="Open Sans" panose="020B0606030504020204" pitchFamily="34" charset="0"/>
                        </a:rPr>
                        <a:t>% of spend monitored through approvals and budget checks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q2msl</a:t>
                      </a:r>
                      <a:r>
                        <a:rPr lang="en-GB" sz="800" b="0" i="0" u="none" strike="noStrike" dirty="0">
                          <a:solidFill>
                            <a:srgbClr val="0000FF"/>
                          </a:solidFill>
                          <a:effectLst/>
                          <a:latin typeface="Open Sans" panose="020B0606030504020204" pitchFamily="34" charset="0"/>
                        </a:rPr>
                        <a:t>%</a:t>
                      </a: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4227312870"/>
                  </a:ext>
                </a:extLst>
              </a:tr>
              <a:tr h="164522">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1887705528"/>
                  </a:ext>
                </a:extLst>
              </a:tr>
              <a:tr h="164522">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Finance query management &amp; reporting</a:t>
                      </a:r>
                    </a:p>
                  </a:txBody>
                  <a:tcPr marL="0" marR="0" marT="0" marB="0" anchor="ctr">
                    <a:lnL>
                      <a:noFill/>
                    </a:lnL>
                    <a:lnR>
                      <a:noFill/>
                    </a:lnR>
                    <a:lnT>
                      <a:noFill/>
                    </a:lnT>
                    <a:lnB>
                      <a:noFill/>
                    </a:lnB>
                    <a:solidFill>
                      <a:srgbClr val="C5C5CE"/>
                    </a:solidFill>
                  </a:tcPr>
                </a:tc>
                <a:tc>
                  <a:txBody>
                    <a:bodyPr/>
                    <a:lstStyle/>
                    <a:p>
                      <a:pPr algn="l" fontAlgn="b"/>
                      <a:endParaRPr lang="en-GB" sz="800" b="1"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6088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2458819718"/>
                  </a:ext>
                </a:extLst>
              </a:tr>
              <a:tr h="329043">
                <a:tc>
                  <a:txBody>
                    <a:bodyPr/>
                    <a:lstStyle/>
                    <a:p>
                      <a:pPr algn="l" fontAlgn="ctr"/>
                      <a:r>
                        <a:rPr lang="en-GB" sz="800" b="0" i="0" u="none" strike="noStrike" dirty="0">
                          <a:solidFill>
                            <a:srgbClr val="595959"/>
                          </a:solidFill>
                          <a:effectLst/>
                          <a:latin typeface="Open Sans" panose="020B0606030504020204" pitchFamily="34" charset="0"/>
                        </a:rPr>
                        <a:t>How self efficient are your financial query management processes? Would you like to implement self serve processes?</a:t>
                      </a:r>
                    </a:p>
                  </a:txBody>
                  <a:tcPr marL="0" marR="0" marT="0" marB="0" anchor="ctr">
                    <a:lnL>
                      <a:noFill/>
                    </a:lnL>
                    <a:lnR>
                      <a:noFill/>
                    </a:lnR>
                    <a:lnT>
                      <a:noFill/>
                    </a:lnT>
                    <a:lnB>
                      <a:noFill/>
                    </a:lnB>
                    <a:noFill/>
                  </a:tcPr>
                </a:tc>
                <a:tc>
                  <a:txBody>
                    <a:bodyPr/>
                    <a:lstStyle/>
                    <a:p>
                      <a:pPr algn="l" fontAlgn="b"/>
                      <a:r>
                        <a:rPr lang="en-GB" sz="800" b="0" i="0" u="none" strike="noStrike">
                          <a:solidFill>
                            <a:srgbClr val="595959"/>
                          </a:solidFill>
                          <a:effectLst/>
                          <a:latin typeface="Open Sans" panose="020B0606030504020204" pitchFamily="34" charset="0"/>
                        </a:rPr>
                        <a:t> </a:t>
                      </a: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q0fqmr</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a:noFill/>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1125924802"/>
                  </a:ext>
                </a:extLst>
              </a:tr>
              <a:tr h="279613">
                <a:tc>
                  <a:txBody>
                    <a:bodyPr/>
                    <a:lstStyle/>
                    <a:p>
                      <a:pPr algn="l" fontAlgn="ctr"/>
                      <a:r>
                        <a:rPr lang="en-GB" sz="800" b="0" i="0" u="none" strike="noStrike" dirty="0">
                          <a:solidFill>
                            <a:srgbClr val="595959"/>
                          </a:solidFill>
                          <a:effectLst/>
                          <a:latin typeface="Open Sans" panose="020B0606030504020204" pitchFamily="34" charset="0"/>
                        </a:rPr>
                        <a:t>How many staff handle ad hoc internal finance queries for the rest of the business?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q1fqmr</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750626087"/>
                  </a:ext>
                </a:extLst>
              </a:tr>
              <a:tr h="419420">
                <a:tc>
                  <a:txBody>
                    <a:bodyPr/>
                    <a:lstStyle/>
                    <a:p>
                      <a:pPr algn="l" fontAlgn="ctr"/>
                      <a:r>
                        <a:rPr lang="en-GB" sz="800" b="0" i="0" u="none" strike="noStrike" dirty="0">
                          <a:solidFill>
                            <a:srgbClr val="595959"/>
                          </a:solidFill>
                          <a:effectLst/>
                          <a:latin typeface="Open Sans" panose="020B0606030504020204" pitchFamily="34" charset="0"/>
                        </a:rPr>
                        <a:t>How many hours a week does a team member spend answering internal queries for the rest of the business (which could be better managed using self serve systems)?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q2fqmr</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761876232"/>
                  </a:ext>
                </a:extLst>
              </a:tr>
              <a:tr h="419420">
                <a:tc>
                  <a:txBody>
                    <a:bodyPr/>
                    <a:lstStyle/>
                    <a:p>
                      <a:pPr algn="l" fontAlgn="ctr"/>
                      <a:r>
                        <a:rPr lang="en-GB" sz="800" b="0" i="0" u="none" strike="noStrike" dirty="0">
                          <a:solidFill>
                            <a:srgbClr val="595959"/>
                          </a:solidFill>
                          <a:effectLst/>
                          <a:latin typeface="Open Sans" panose="020B0606030504020204" pitchFamily="34" charset="0"/>
                        </a:rPr>
                        <a:t>How many hours a week does a finance team member spend creating ad hoc dashboards and reports for internal queries for the rest of the business (which could be better managed using self serve systems)?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q3fqmr</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594027925"/>
                  </a:ext>
                </a:extLst>
              </a:tr>
              <a:tr h="279613">
                <a:tc>
                  <a:txBody>
                    <a:bodyPr/>
                    <a:lstStyle/>
                    <a:p>
                      <a:pPr algn="l" fontAlgn="ctr"/>
                      <a:r>
                        <a:rPr lang="en-GB" sz="800" b="0" i="0" u="none" strike="noStrike" dirty="0">
                          <a:solidFill>
                            <a:srgbClr val="595959"/>
                          </a:solidFill>
                          <a:effectLst/>
                          <a:latin typeface="Open Sans" panose="020B0606030504020204" pitchFamily="34" charset="0"/>
                        </a:rPr>
                        <a:t>What is the average annual salary of your finance staff?</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808080"/>
                          </a:solidFill>
                          <a:effectLst/>
                          <a:latin typeface="Open Sans" panose="020B0606030504020204" pitchFamily="34" charset="0"/>
                        </a:rPr>
                        <a:t>                                             </a:t>
                      </a:r>
                      <a:r>
                        <a:rPr lang="en-GB" sz="800" b="0" i="0" u="none" strike="noStrike" dirty="0">
                          <a:solidFill>
                            <a:srgbClr val="0000FF"/>
                          </a:solidFill>
                          <a:effectLst/>
                          <a:latin typeface="Open Sans" panose="020B0606030504020204" pitchFamily="34" charset="0"/>
                        </a:rPr>
                        <a:t>£</a:t>
                      </a:r>
                      <a:r>
                        <a:rPr lang="tr-TR" sz="800" b="0" i="0" u="none" strike="noStrike" dirty="0">
                          <a:solidFill>
                            <a:srgbClr val="0000FF"/>
                          </a:solidFill>
                          <a:effectLst/>
                          <a:latin typeface="Open Sans" panose="020B0606030504020204" pitchFamily="34" charset="0"/>
                        </a:rPr>
                        <a:t>q4fqmr</a:t>
                      </a:r>
                      <a:r>
                        <a:rPr lang="en-GB" sz="800" b="0" i="0" u="none" strike="noStrike" dirty="0">
                          <a:solidFill>
                            <a:srgbClr val="0000FF"/>
                          </a:solidFill>
                          <a:effectLst/>
                          <a:latin typeface="Open Sans" panose="020B0606030504020204" pitchFamily="34" charset="0"/>
                        </a:rPr>
                        <a:t> </a:t>
                      </a: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2701152904"/>
                  </a:ext>
                </a:extLst>
              </a:tr>
              <a:tr h="164522">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6088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2661882807"/>
                  </a:ext>
                </a:extLst>
              </a:tr>
              <a:tr h="181838">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Debt collection administration processes</a:t>
                      </a:r>
                    </a:p>
                  </a:txBody>
                  <a:tcPr marL="0" marR="0" marT="0" marB="0" anchor="ctr">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1495603517"/>
                  </a:ext>
                </a:extLst>
              </a:tr>
              <a:tr h="164522">
                <a:tc>
                  <a:txBody>
                    <a:bodyPr/>
                    <a:lstStyle/>
                    <a:p>
                      <a:pPr algn="l" fontAlgn="ctr"/>
                      <a:r>
                        <a:rPr lang="en-GB" sz="800" b="0" i="0" u="none" strike="noStrike">
                          <a:solidFill>
                            <a:srgbClr val="595959"/>
                          </a:solidFill>
                          <a:effectLst/>
                          <a:latin typeface="Open Sans" panose="020B0606030504020204" pitchFamily="34" charset="0"/>
                        </a:rPr>
                        <a:t>How efficient and automated is your debt management?</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q0dcap</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C00000"/>
                    </a:solidFill>
                  </a:tcPr>
                </a:tc>
                <a:extLst>
                  <a:ext uri="{0D108BD9-81ED-4DB2-BD59-A6C34878D82A}">
                    <a16:rowId xmlns:a16="http://schemas.microsoft.com/office/drawing/2014/main" val="3521707361"/>
                  </a:ext>
                </a:extLst>
              </a:tr>
              <a:tr h="279613">
                <a:tc>
                  <a:txBody>
                    <a:bodyPr/>
                    <a:lstStyle/>
                    <a:p>
                      <a:pPr algn="l" fontAlgn="ctr"/>
                      <a:r>
                        <a:rPr lang="en-GB" sz="800" b="0" i="0" u="none" strike="noStrike" dirty="0">
                          <a:solidFill>
                            <a:srgbClr val="595959"/>
                          </a:solidFill>
                          <a:effectLst/>
                          <a:latin typeface="Open Sans" panose="020B0606030504020204" pitchFamily="34" charset="0"/>
                        </a:rPr>
                        <a:t>How many hours a day does a credit control employee spend chasing aged debt?</a:t>
                      </a:r>
                    </a:p>
                  </a:txBody>
                  <a:tcPr marL="0" marR="0" marT="0" marB="0" anchor="ctr">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q1dcap</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859009493"/>
                  </a:ext>
                </a:extLst>
              </a:tr>
              <a:tr h="164522">
                <a:tc>
                  <a:txBody>
                    <a:bodyPr/>
                    <a:lstStyle/>
                    <a:p>
                      <a:pPr algn="l" fontAlgn="ctr"/>
                      <a:r>
                        <a:rPr lang="en-GB" sz="800" b="0" i="0" u="none" strike="noStrike" dirty="0">
                          <a:solidFill>
                            <a:srgbClr val="595959"/>
                          </a:solidFill>
                          <a:effectLst/>
                          <a:latin typeface="Open Sans" panose="020B0606030504020204" pitchFamily="34" charset="0"/>
                        </a:rPr>
                        <a:t>How many credit control employees work on this process?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q2dcap</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850895715"/>
                  </a:ext>
                </a:extLst>
              </a:tr>
              <a:tr h="279613">
                <a:tc>
                  <a:txBody>
                    <a:bodyPr/>
                    <a:lstStyle/>
                    <a:p>
                      <a:pPr algn="l" fontAlgn="ctr"/>
                      <a:r>
                        <a:rPr lang="en-GB" sz="800" b="0" i="0" u="none" strike="noStrike" dirty="0">
                          <a:solidFill>
                            <a:srgbClr val="595959"/>
                          </a:solidFill>
                          <a:effectLst/>
                          <a:latin typeface="Open Sans" panose="020B0606030504020204" pitchFamily="34" charset="0"/>
                        </a:rPr>
                        <a:t>What is the average annual salary of your credit controller/Accounts Receivable?</a:t>
                      </a:r>
                    </a:p>
                  </a:txBody>
                  <a:tcPr marL="0" marR="0" marT="0" marB="0" anchor="ctr">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q3dcap</a:t>
                      </a:r>
                      <a:r>
                        <a:rPr lang="en-GB" sz="800" b="0" i="0" u="none" strike="noStrike" dirty="0">
                          <a:solidFill>
                            <a:srgbClr val="0000FF"/>
                          </a:solidFill>
                          <a:effectLst/>
                          <a:latin typeface="Open Sans" panose="020B0606030504020204" pitchFamily="34" charset="0"/>
                        </a:rPr>
                        <a:t> </a:t>
                      </a: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988802222"/>
                  </a:ext>
                </a:extLst>
              </a:tr>
              <a:tr h="164522">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1074435688"/>
                  </a:ext>
                </a:extLst>
              </a:tr>
              <a:tr h="164522">
                <a:tc>
                  <a:txBody>
                    <a:bodyPr/>
                    <a:lstStyle/>
                    <a:p>
                      <a:pPr algn="l" fontAlgn="b"/>
                      <a:r>
                        <a:rPr lang="en-GB" sz="800" b="1" i="0" u="none" strike="noStrike" kern="1200" dirty="0">
                          <a:solidFill>
                            <a:schemeClr val="tx1"/>
                          </a:solidFill>
                          <a:effectLst/>
                          <a:latin typeface="Open Sans" panose="020B0606030504020204" pitchFamily="34" charset="0"/>
                          <a:ea typeface="+mn-ea"/>
                          <a:cs typeface="+mn-cs"/>
                        </a:rPr>
                        <a:t>Customer Invoicing &amp; Finance Workflow</a:t>
                      </a: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2047428804"/>
                  </a:ext>
                </a:extLst>
              </a:tr>
              <a:tr h="419420">
                <a:tc>
                  <a:txBody>
                    <a:bodyPr/>
                    <a:lstStyle/>
                    <a:p>
                      <a:pPr algn="l" fontAlgn="ctr"/>
                      <a:r>
                        <a:rPr lang="en-GB" sz="800" b="0" i="0" u="none" strike="noStrike" dirty="0">
                          <a:solidFill>
                            <a:srgbClr val="595959"/>
                          </a:solidFill>
                          <a:effectLst/>
                          <a:latin typeface="Open Sans" panose="020B0606030504020204" pitchFamily="34" charset="0"/>
                        </a:rPr>
                        <a:t>Is there a process in place for light user requests such as requesting a new supplier or customer, sales invoice or credit note, new general ledger codes?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q0cifw</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C00000"/>
                    </a:solidFill>
                  </a:tcPr>
                </a:tc>
                <a:extLst>
                  <a:ext uri="{0D108BD9-81ED-4DB2-BD59-A6C34878D82A}">
                    <a16:rowId xmlns:a16="http://schemas.microsoft.com/office/drawing/2014/main" val="3229590296"/>
                  </a:ext>
                </a:extLst>
              </a:tr>
              <a:tr h="329043">
                <a:tc>
                  <a:txBody>
                    <a:bodyPr/>
                    <a:lstStyle/>
                    <a:p>
                      <a:pPr algn="l" fontAlgn="ctr"/>
                      <a:r>
                        <a:rPr lang="en-GB" sz="800" b="0" i="0" u="none" strike="noStrike" dirty="0">
                          <a:solidFill>
                            <a:srgbClr val="595959"/>
                          </a:solidFill>
                          <a:effectLst/>
                          <a:latin typeface="Open Sans" panose="020B0606030504020204" pitchFamily="34" charset="0"/>
                        </a:rPr>
                        <a:t>How many hours a week does the finance team spend answering queries relating to the creation of such items?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q1cifw</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047323610"/>
                  </a:ext>
                </a:extLst>
              </a:tr>
              <a:tr h="204942">
                <a:tc>
                  <a:txBody>
                    <a:bodyPr/>
                    <a:lstStyle/>
                    <a:p>
                      <a:pPr algn="l" fontAlgn="ctr"/>
                      <a:r>
                        <a:rPr lang="en-GB" sz="800" b="0" i="0" u="none" strike="noStrike" dirty="0">
                          <a:solidFill>
                            <a:srgbClr val="595959"/>
                          </a:solidFill>
                          <a:effectLst/>
                          <a:latin typeface="Open Sans" panose="020B0606030504020204" pitchFamily="34" charset="0"/>
                        </a:rPr>
                        <a:t>What is the average annual salary of your finance staff?</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808080"/>
                          </a:solidFill>
                          <a:effectLst/>
                          <a:latin typeface="Open Sans" panose="020B0606030504020204" pitchFamily="34" charset="0"/>
                        </a:rPr>
                        <a:t>                                              </a:t>
                      </a:r>
                      <a:r>
                        <a:rPr lang="en-GB" sz="800" b="0" i="0" u="none" strike="noStrike" dirty="0">
                          <a:solidFill>
                            <a:srgbClr val="0000FF"/>
                          </a:solidFill>
                          <a:effectLst/>
                          <a:latin typeface="Open Sans" panose="020B0606030504020204" pitchFamily="34" charset="0"/>
                        </a:rPr>
                        <a:t>£</a:t>
                      </a:r>
                      <a:r>
                        <a:rPr lang="tr-TR" sz="800" b="0" i="0" u="none" strike="noStrike" dirty="0">
                          <a:solidFill>
                            <a:srgbClr val="0000FF"/>
                          </a:solidFill>
                          <a:effectLst/>
                          <a:latin typeface="Open Sans" panose="020B0606030504020204" pitchFamily="34" charset="0"/>
                        </a:rPr>
                        <a:t>q2cifw</a:t>
                      </a:r>
                      <a:r>
                        <a:rPr lang="en-GB" sz="800" b="0" i="0" u="none" strike="noStrike" dirty="0">
                          <a:solidFill>
                            <a:srgbClr val="0000FF"/>
                          </a:solidFill>
                          <a:effectLst/>
                          <a:latin typeface="Open Sans" panose="020B0606030504020204" pitchFamily="34" charset="0"/>
                        </a:rPr>
                        <a:t> </a:t>
                      </a: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772793849"/>
                  </a:ext>
                </a:extLst>
              </a:tr>
              <a:tr h="164522">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ctr"/>
                      <a:endParaRPr lang="en-GB" sz="800" b="0" i="0" u="none" strike="noStrike" dirty="0">
                        <a:solidFill>
                          <a:srgbClr val="595959"/>
                        </a:solidFill>
                        <a:effectLst/>
                        <a:latin typeface="Open Sans" panose="020B0606030504020204"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3076449369"/>
                  </a:ext>
                </a:extLst>
              </a:tr>
            </a:tbl>
          </a:graphicData>
        </a:graphic>
      </p:graphicFrame>
      <p:sp>
        <p:nvSpPr>
          <p:cNvPr id="18" name="Rectangle 1">
            <a:extLst>
              <a:ext uri="{FF2B5EF4-FFF2-40B4-BE49-F238E27FC236}">
                <a16:creationId xmlns:a16="http://schemas.microsoft.com/office/drawing/2014/main" id="{C29226F1-7C7B-6778-A848-9E7FBFC854FD}"/>
              </a:ext>
            </a:extLst>
          </p:cNvPr>
          <p:cNvSpPr>
            <a:spLocks noChangeArrowheads="1"/>
          </p:cNvSpPr>
          <p:nvPr/>
        </p:nvSpPr>
        <p:spPr bwMode="auto">
          <a:xfrm>
            <a:off x="11691700" y="7141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485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256D3-B27A-D9C6-DA8A-CF2A4073A004}"/>
              </a:ext>
            </a:extLst>
          </p:cNvPr>
          <p:cNvSpPr>
            <a:spLocks noGrp="1"/>
          </p:cNvSpPr>
          <p:nvPr>
            <p:ph type="sldNum" sz="quarter" idx="12"/>
          </p:nvPr>
        </p:nvSpPr>
        <p:spPr/>
        <p:txBody>
          <a:bodyPr/>
          <a:lstStyle/>
          <a:p>
            <a:fld id="{3531A8E9-B4CF-5643-AF96-CB4C768DAD63}" type="slidenum">
              <a:rPr lang="en-US" smtClean="0"/>
              <a:t>11</a:t>
            </a:fld>
            <a:endParaRPr lang="en-US"/>
          </a:p>
        </p:txBody>
      </p:sp>
      <p:sp>
        <p:nvSpPr>
          <p:cNvPr id="22" name="Title 1">
            <a:extLst>
              <a:ext uri="{FF2B5EF4-FFF2-40B4-BE49-F238E27FC236}">
                <a16:creationId xmlns:a16="http://schemas.microsoft.com/office/drawing/2014/main" id="{58357287-C1DF-758E-C692-66B6339E43F1}"/>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Tree>
    <p:extLst>
      <p:ext uri="{BB962C8B-B14F-4D97-AF65-F5344CB8AC3E}">
        <p14:creationId xmlns:p14="http://schemas.microsoft.com/office/powerpoint/2010/main" val="353274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DD09D-F853-3F2A-D875-7E49493B866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1C9D4F-EC49-1758-DD74-31CD557B8FE1}"/>
              </a:ext>
            </a:extLst>
          </p:cNvPr>
          <p:cNvSpPr>
            <a:spLocks noGrp="1"/>
          </p:cNvSpPr>
          <p:nvPr>
            <p:ph type="sldNum" sz="quarter" idx="12"/>
          </p:nvPr>
        </p:nvSpPr>
        <p:spPr>
          <a:xfrm>
            <a:off x="11301647" y="6242050"/>
            <a:ext cx="390053" cy="365125"/>
          </a:xfrm>
        </p:spPr>
        <p:txBody>
          <a:bodyPr/>
          <a:lstStyle/>
          <a:p>
            <a:fld id="{3531A8E9-B4CF-5643-AF96-CB4C768DAD63}" type="slidenum">
              <a:rPr lang="en-US" smtClean="0"/>
              <a:t>2</a:t>
            </a:fld>
            <a:endParaRPr lang="en-US"/>
          </a:p>
        </p:txBody>
      </p:sp>
      <p:sp>
        <p:nvSpPr>
          <p:cNvPr id="3" name="Title 2">
            <a:extLst>
              <a:ext uri="{FF2B5EF4-FFF2-40B4-BE49-F238E27FC236}">
                <a16:creationId xmlns:a16="http://schemas.microsoft.com/office/drawing/2014/main" id="{44F97937-A739-9491-BEF1-2E7AEA1CE7FA}"/>
              </a:ext>
            </a:extLst>
          </p:cNvPr>
          <p:cNvSpPr>
            <a:spLocks noGrp="1"/>
          </p:cNvSpPr>
          <p:nvPr>
            <p:ph type="title"/>
          </p:nvPr>
        </p:nvSpPr>
        <p:spPr>
          <a:xfrm>
            <a:off x="695326" y="428401"/>
            <a:ext cx="9292735" cy="401594"/>
          </a:xfrm>
        </p:spPr>
        <p:txBody>
          <a:bodyPr>
            <a:normAutofit/>
          </a:bodyPr>
          <a:lstStyle/>
          <a:p>
            <a:r>
              <a:rPr lang="en-US" dirty="0"/>
              <a:t>Understanding our estimated savings</a:t>
            </a:r>
          </a:p>
        </p:txBody>
      </p:sp>
      <p:sp>
        <p:nvSpPr>
          <p:cNvPr id="6" name="Text Placeholder 3">
            <a:extLst>
              <a:ext uri="{FF2B5EF4-FFF2-40B4-BE49-F238E27FC236}">
                <a16:creationId xmlns:a16="http://schemas.microsoft.com/office/drawing/2014/main" id="{821D78B2-6198-0CDA-5459-8B070E1E9A21}"/>
              </a:ext>
            </a:extLst>
          </p:cNvPr>
          <p:cNvSpPr txBox="1">
            <a:spLocks/>
          </p:cNvSpPr>
          <p:nvPr/>
        </p:nvSpPr>
        <p:spPr>
          <a:xfrm>
            <a:off x="598832" y="1495751"/>
            <a:ext cx="4638088" cy="2371819"/>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endParaRPr lang="en-GB" sz="2800" b="1">
              <a:solidFill>
                <a:srgbClr val="FF6600"/>
              </a:solidFill>
              <a:latin typeface="Open Sans"/>
              <a:ea typeface="Open Sans"/>
              <a:cs typeface="Open Sans"/>
            </a:endParaRPr>
          </a:p>
        </p:txBody>
      </p:sp>
      <p:sp>
        <p:nvSpPr>
          <p:cNvPr id="9" name="Text Placeholder 3">
            <a:extLst>
              <a:ext uri="{FF2B5EF4-FFF2-40B4-BE49-F238E27FC236}">
                <a16:creationId xmlns:a16="http://schemas.microsoft.com/office/drawing/2014/main" id="{949A1AD1-AFF3-C642-26B3-A68C5076E748}"/>
              </a:ext>
            </a:extLst>
          </p:cNvPr>
          <p:cNvSpPr>
            <a:spLocks noGrp="1"/>
          </p:cNvSpPr>
          <p:nvPr>
            <p:ph type="body" sz="quarter" idx="14"/>
          </p:nvPr>
        </p:nvSpPr>
        <p:spPr>
          <a:xfrm>
            <a:off x="606312" y="1234520"/>
            <a:ext cx="4760569" cy="5052508"/>
          </a:xfrm>
        </p:spPr>
        <p:txBody>
          <a:bodyPr vert="horz" lIns="0" tIns="0" rIns="0" bIns="0" rtlCol="0" anchor="t">
            <a:noAutofit/>
          </a:bodyPr>
          <a:lstStyle/>
          <a:p>
            <a:pPr marL="89535" indent="0">
              <a:buNone/>
            </a:pPr>
            <a:r>
              <a:rPr lang="en-GB" sz="1400" dirty="0">
                <a:solidFill>
                  <a:schemeClr val="tx2"/>
                </a:solidFill>
              </a:rPr>
              <a:t>By reviewing your pain points, and your current solutions and processes, we’ve created a tailored value proposal based on your business’s circumstances. </a:t>
            </a:r>
            <a:endParaRPr lang="en-US" dirty="0"/>
          </a:p>
          <a:p>
            <a:pPr marL="89535" indent="0">
              <a:buNone/>
            </a:pPr>
            <a:r>
              <a:rPr lang="en-US" sz="1400" dirty="0">
                <a:solidFill>
                  <a:schemeClr val="tx2"/>
                </a:solidFill>
                <a:ea typeface="Open Sans" panose="020B0606030504020204" pitchFamily="34" charset="0"/>
                <a:cs typeface="Open Sans" panose="020B0606030504020204" pitchFamily="34" charset="0"/>
              </a:rPr>
              <a:t>The efficiency projections presented in this report are based on a combination of industry benchmarks and data from similar customers who have experienced improvements using our solution. </a:t>
            </a:r>
            <a:endParaRPr lang="en-US" sz="1400" dirty="0">
              <a:solidFill>
                <a:schemeClr val="tx2"/>
              </a:solidFill>
            </a:endParaRPr>
          </a:p>
          <a:p>
            <a:pPr marL="89535" indent="0">
              <a:buNone/>
            </a:pPr>
            <a:r>
              <a:rPr lang="en-US" sz="1400" dirty="0">
                <a:solidFill>
                  <a:schemeClr val="tx2"/>
                </a:solidFill>
                <a:ea typeface="Open Sans" panose="020B0606030504020204" pitchFamily="34" charset="0"/>
                <a:cs typeface="Open Sans" panose="020B0606030504020204" pitchFamily="34" charset="0"/>
              </a:rPr>
              <a:t>This assessment </a:t>
            </a:r>
            <a:r>
              <a:rPr lang="en-US" sz="1400" dirty="0">
                <a:solidFill>
                  <a:schemeClr val="tx2"/>
                </a:solidFill>
              </a:rPr>
              <a:t>i</a:t>
            </a:r>
            <a:r>
              <a:rPr lang="en-US" sz="1400" dirty="0">
                <a:solidFill>
                  <a:schemeClr val="tx2"/>
                </a:solidFill>
                <a:ea typeface="Open Sans" panose="020B0606030504020204" pitchFamily="34" charset="0"/>
                <a:cs typeface="Open Sans" panose="020B0606030504020204" pitchFamily="34" charset="0"/>
              </a:rPr>
              <a:t>s a starting point for further discussions, highlighting </a:t>
            </a:r>
            <a:r>
              <a:rPr lang="en-US" sz="1400">
                <a:solidFill>
                  <a:schemeClr val="tx2"/>
                </a:solidFill>
                <a:ea typeface="Open Sans" panose="020B0606030504020204" pitchFamily="34" charset="0"/>
                <a:cs typeface="Open Sans" panose="020B0606030504020204" pitchFamily="34" charset="0"/>
              </a:rPr>
              <a:t>potential value. </a:t>
            </a:r>
            <a:r>
              <a:rPr lang="en-GB" sz="1400">
                <a:solidFill>
                  <a:schemeClr val="tx2"/>
                </a:solidFill>
                <a:ea typeface="Open Sans" panose="020B0606030504020204" pitchFamily="34" charset="0"/>
                <a:cs typeface="Open Sans" panose="020B0606030504020204" pitchFamily="34" charset="0"/>
              </a:rPr>
              <a:t>We </a:t>
            </a:r>
            <a:r>
              <a:rPr lang="en-GB" sz="1400" dirty="0">
                <a:solidFill>
                  <a:schemeClr val="tx2"/>
                </a:solidFill>
                <a:ea typeface="Open Sans" panose="020B0606030504020204" pitchFamily="34" charset="0"/>
                <a:cs typeface="Open Sans" panose="020B0606030504020204" pitchFamily="34" charset="0"/>
              </a:rPr>
              <a:t>also hope these discussions help set the foundation for tracking real value delivered.</a:t>
            </a:r>
            <a:endParaRPr lang="en-GB" sz="1400" dirty="0">
              <a:solidFill>
                <a:schemeClr val="tx2"/>
              </a:solidFill>
            </a:endParaRPr>
          </a:p>
          <a:p>
            <a:pPr marL="89535" indent="0" rtl="0">
              <a:lnSpc>
                <a:spcPct val="110000"/>
              </a:lnSpc>
              <a:buNone/>
            </a:pPr>
            <a:endParaRPr lang="en-GB" sz="1000" dirty="0">
              <a:solidFill>
                <a:schemeClr val="tx1">
                  <a:lumMod val="50000"/>
                  <a:lumOff val="50000"/>
                </a:schemeClr>
              </a:solidFill>
              <a:latin typeface="Open Sans"/>
              <a:ea typeface="Open Sans"/>
              <a:cs typeface="Open Sans"/>
            </a:endParaRPr>
          </a:p>
          <a:p>
            <a:pPr marL="89535" indent="0" rtl="0">
              <a:lnSpc>
                <a:spcPct val="110000"/>
              </a:lnSpc>
              <a:buNone/>
            </a:pPr>
            <a:r>
              <a:rPr lang="en-GB" sz="1200" dirty="0">
                <a:solidFill>
                  <a:schemeClr val="tx1">
                    <a:lumMod val="50000"/>
                    <a:lumOff val="50000"/>
                  </a:schemeClr>
                </a:solidFill>
                <a:latin typeface="Open Sans"/>
                <a:ea typeface="Open Sans"/>
                <a:cs typeface="Open Sans"/>
              </a:rPr>
              <a:t>About OneAdvanced</a:t>
            </a:r>
          </a:p>
          <a:p>
            <a:pPr marL="89535" indent="0">
              <a:lnSpc>
                <a:spcPct val="110000"/>
              </a:lnSpc>
              <a:buNone/>
            </a:pPr>
            <a:r>
              <a:rPr lang="en-GB" sz="1200" dirty="0">
                <a:solidFill>
                  <a:srgbClr val="8A8A9D"/>
                </a:solidFill>
                <a:latin typeface="Open Sans"/>
                <a:ea typeface="Open Sans"/>
                <a:cs typeface="Open Sans"/>
              </a:rPr>
              <a:t>OneAdvanced is a leading provider of sector-focussed SaaS software</a:t>
            </a:r>
            <a:r>
              <a:rPr lang="en-GB" sz="1200" dirty="0">
                <a:solidFill>
                  <a:schemeClr val="tx1">
                    <a:lumMod val="50000"/>
                    <a:lumOff val="50000"/>
                  </a:schemeClr>
                </a:solidFill>
                <a:latin typeface="Open Sans"/>
                <a:ea typeface="Open Sans"/>
                <a:cs typeface="Open Sans"/>
              </a:rPr>
              <a:t>. We are focused on helping your key people deliver better and faster outcomes. Growing your revenue, managing cost and reducing risk. All delivered on a seamless platform built for scalability, security and connectedness.</a:t>
            </a:r>
            <a:endParaRPr lang="en-GB" sz="1200" b="1" dirty="0">
              <a:solidFill>
                <a:schemeClr val="tx1">
                  <a:lumMod val="50000"/>
                  <a:lumOff val="50000"/>
                </a:schemeClr>
              </a:solidFill>
              <a:latin typeface="Open Sans"/>
              <a:ea typeface="Open Sans"/>
              <a:cs typeface="Open Sans"/>
            </a:endParaRPr>
          </a:p>
          <a:p>
            <a:pPr marL="89535" indent="0">
              <a:buNone/>
            </a:pPr>
            <a:endParaRPr lang="en-GB" sz="1400" dirty="0">
              <a:effectLst/>
              <a:latin typeface="Aptos" panose="020B0004020202020204" pitchFamily="34" charset="0"/>
              <a:ea typeface="Aptos" panose="020B0004020202020204" pitchFamily="34" charset="0"/>
              <a:cs typeface="Aptos" panose="020B0004020202020204" pitchFamily="34" charset="0"/>
            </a:endParaRPr>
          </a:p>
        </p:txBody>
      </p:sp>
      <p:sp>
        <p:nvSpPr>
          <p:cNvPr id="7" name="TextBox 6">
            <a:extLst>
              <a:ext uri="{FF2B5EF4-FFF2-40B4-BE49-F238E27FC236}">
                <a16:creationId xmlns:a16="http://schemas.microsoft.com/office/drawing/2014/main" id="{A0A15F0F-594D-F73B-1029-83203EB6646B}"/>
              </a:ext>
            </a:extLst>
          </p:cNvPr>
          <p:cNvSpPr txBox="1"/>
          <p:nvPr/>
        </p:nvSpPr>
        <p:spPr>
          <a:xfrm>
            <a:off x="5674260" y="1148459"/>
            <a:ext cx="5627387" cy="954107"/>
          </a:xfrm>
          <a:prstGeom prst="rect">
            <a:avLst/>
          </a:prstGeom>
          <a:noFill/>
        </p:spPr>
        <p:txBody>
          <a:bodyPr wrap="square" lIns="91440" tIns="45720" rIns="91440" bIns="45720" anchor="t">
            <a:spAutoFit/>
          </a:bodyPr>
          <a:lstStyle/>
          <a:p>
            <a:r>
              <a:rPr lang="en-GB" sz="2800" dirty="0">
                <a:solidFill>
                  <a:srgbClr val="FF6600"/>
                </a:solidFill>
                <a:latin typeface="Montserrat SemiBold"/>
                <a:ea typeface="Open Sans"/>
                <a:cs typeface="Open Sans"/>
              </a:rPr>
              <a:t>Uncover the long-term value our products can offer</a:t>
            </a:r>
          </a:p>
        </p:txBody>
      </p:sp>
      <p:sp>
        <p:nvSpPr>
          <p:cNvPr id="14" name="Rectangle: Rounded Corners 13">
            <a:extLst>
              <a:ext uri="{FF2B5EF4-FFF2-40B4-BE49-F238E27FC236}">
                <a16:creationId xmlns:a16="http://schemas.microsoft.com/office/drawing/2014/main" id="{89803B08-808B-C76B-AEAB-37E8DEB8D1E1}"/>
              </a:ext>
            </a:extLst>
          </p:cNvPr>
          <p:cNvSpPr/>
          <p:nvPr/>
        </p:nvSpPr>
        <p:spPr>
          <a:xfrm>
            <a:off x="5730016" y="2633474"/>
            <a:ext cx="5539899" cy="84570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59C7A17-045E-0221-7A7E-D7FF4643F7F0}"/>
              </a:ext>
            </a:extLst>
          </p:cNvPr>
          <p:cNvSpPr/>
          <p:nvPr/>
        </p:nvSpPr>
        <p:spPr>
          <a:xfrm>
            <a:off x="5758031" y="3817210"/>
            <a:ext cx="5539899" cy="82139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D8BE040-ABCE-CBF1-8E6D-9AD889503327}"/>
              </a:ext>
            </a:extLst>
          </p:cNvPr>
          <p:cNvSpPr txBox="1"/>
          <p:nvPr/>
        </p:nvSpPr>
        <p:spPr>
          <a:xfrm>
            <a:off x="6141824" y="3040335"/>
            <a:ext cx="89768" cy="276999"/>
          </a:xfrm>
          <a:prstGeom prst="rect">
            <a:avLst/>
          </a:prstGeom>
        </p:spPr>
        <p:txBody>
          <a:bodyPr wrap="none" lIns="0" tIns="0" rIns="0" bIns="0" rtlCol="0">
            <a:spAutoFit/>
          </a:bodyPr>
          <a:lstStyle/>
          <a:p>
            <a:pPr algn="l"/>
            <a:r>
              <a:rPr lang="en-US" b="1" dirty="0">
                <a:latin typeface="Montserrat" pitchFamily="2" charset="77"/>
              </a:rPr>
              <a:t>1</a:t>
            </a:r>
          </a:p>
        </p:txBody>
      </p:sp>
      <p:sp>
        <p:nvSpPr>
          <p:cNvPr id="18" name="TextBox 17">
            <a:extLst>
              <a:ext uri="{FF2B5EF4-FFF2-40B4-BE49-F238E27FC236}">
                <a16:creationId xmlns:a16="http://schemas.microsoft.com/office/drawing/2014/main" id="{FDFC61C0-DF28-3146-D7F7-7F480F82070A}"/>
              </a:ext>
            </a:extLst>
          </p:cNvPr>
          <p:cNvSpPr txBox="1"/>
          <p:nvPr/>
        </p:nvSpPr>
        <p:spPr>
          <a:xfrm>
            <a:off x="6106848" y="4251292"/>
            <a:ext cx="136256" cy="276999"/>
          </a:xfrm>
          <a:prstGeom prst="rect">
            <a:avLst/>
          </a:prstGeom>
        </p:spPr>
        <p:txBody>
          <a:bodyPr wrap="none" lIns="0" tIns="0" rIns="0" bIns="0" rtlCol="0">
            <a:spAutoFit/>
          </a:bodyPr>
          <a:lstStyle/>
          <a:p>
            <a:pPr algn="l"/>
            <a:r>
              <a:rPr lang="en-US" b="1" dirty="0">
                <a:latin typeface="Montserrat" pitchFamily="2" charset="77"/>
              </a:rPr>
              <a:t>2</a:t>
            </a:r>
          </a:p>
        </p:txBody>
      </p:sp>
      <p:sp>
        <p:nvSpPr>
          <p:cNvPr id="21" name="Title 3">
            <a:extLst>
              <a:ext uri="{FF2B5EF4-FFF2-40B4-BE49-F238E27FC236}">
                <a16:creationId xmlns:a16="http://schemas.microsoft.com/office/drawing/2014/main" id="{0767210A-7AB6-7464-9DB9-0EFA134ABE4A}"/>
              </a:ext>
            </a:extLst>
          </p:cNvPr>
          <p:cNvSpPr txBox="1">
            <a:spLocks/>
          </p:cNvSpPr>
          <p:nvPr/>
        </p:nvSpPr>
        <p:spPr>
          <a:xfrm>
            <a:off x="6553894" y="3941278"/>
            <a:ext cx="4680836" cy="52807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1400" dirty="0"/>
              <a:t>Get a tailored value business case </a:t>
            </a:r>
          </a:p>
          <a:p>
            <a:r>
              <a:rPr lang="en-GB" sz="1200" b="0" dirty="0">
                <a:solidFill>
                  <a:srgbClr val="25252C"/>
                </a:solidFill>
                <a:latin typeface="+mn-lt"/>
                <a:ea typeface="+mn-ea"/>
                <a:cs typeface="+mn-cs"/>
              </a:rPr>
              <a:t>Your value report will give you full details on potential value returns</a:t>
            </a:r>
            <a:endParaRPr lang="en-US" sz="1200" b="0" dirty="0">
              <a:solidFill>
                <a:srgbClr val="25252C"/>
              </a:solidFill>
              <a:latin typeface="+mn-lt"/>
              <a:ea typeface="+mn-ea"/>
              <a:cs typeface="+mn-cs"/>
            </a:endParaRPr>
          </a:p>
        </p:txBody>
      </p:sp>
      <p:sp>
        <p:nvSpPr>
          <p:cNvPr id="23" name="Diagonal Stripe 22">
            <a:extLst>
              <a:ext uri="{FF2B5EF4-FFF2-40B4-BE49-F238E27FC236}">
                <a16:creationId xmlns:a16="http://schemas.microsoft.com/office/drawing/2014/main" id="{758AD2FE-2939-661E-5B76-C81581F0038A}"/>
              </a:ext>
            </a:extLst>
          </p:cNvPr>
          <p:cNvSpPr/>
          <p:nvPr/>
        </p:nvSpPr>
        <p:spPr>
          <a:xfrm>
            <a:off x="5705992" y="2587754"/>
            <a:ext cx="880947" cy="825190"/>
          </a:xfrm>
          <a:prstGeom prst="diagStripe">
            <a:avLst/>
          </a:prstGeom>
          <a:solidFill>
            <a:schemeClr val="tx1">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lstStyle/>
          <a:p>
            <a:pPr algn="ctr"/>
            <a:endParaRPr lang="en-US" sz="700" dirty="0">
              <a:solidFill>
                <a:schemeClr val="tx1"/>
              </a:solidFill>
              <a:latin typeface="Montserrat" pitchFamily="2" charset="77"/>
            </a:endParaRPr>
          </a:p>
        </p:txBody>
      </p:sp>
      <p:sp>
        <p:nvSpPr>
          <p:cNvPr id="24" name="TextBox 23">
            <a:extLst>
              <a:ext uri="{FF2B5EF4-FFF2-40B4-BE49-F238E27FC236}">
                <a16:creationId xmlns:a16="http://schemas.microsoft.com/office/drawing/2014/main" id="{6E366C48-39B0-057C-3595-F2335F964A85}"/>
              </a:ext>
            </a:extLst>
          </p:cNvPr>
          <p:cNvSpPr txBox="1"/>
          <p:nvPr/>
        </p:nvSpPr>
        <p:spPr>
          <a:xfrm rot="18994118">
            <a:off x="5790080" y="2843117"/>
            <a:ext cx="524182" cy="123111"/>
          </a:xfrm>
          <a:prstGeom prst="rect">
            <a:avLst/>
          </a:prstGeom>
        </p:spPr>
        <p:txBody>
          <a:bodyPr wrap="none" lIns="0" tIns="0" rIns="0" bIns="0" rtlCol="0">
            <a:spAutoFit/>
          </a:bodyPr>
          <a:lstStyle/>
          <a:p>
            <a:pPr algn="l"/>
            <a:r>
              <a:rPr lang="en-US" sz="800" b="1" dirty="0">
                <a:solidFill>
                  <a:schemeClr val="bg1"/>
                </a:solidFill>
                <a:latin typeface="Montserrat" pitchFamily="2" charset="77"/>
              </a:rPr>
              <a:t>Complete</a:t>
            </a:r>
          </a:p>
        </p:txBody>
      </p:sp>
      <p:sp>
        <p:nvSpPr>
          <p:cNvPr id="25" name="Diagonal Stripe 24">
            <a:extLst>
              <a:ext uri="{FF2B5EF4-FFF2-40B4-BE49-F238E27FC236}">
                <a16:creationId xmlns:a16="http://schemas.microsoft.com/office/drawing/2014/main" id="{4BD6EA59-CCBE-DD2D-7F60-A8B89D34EA32}"/>
              </a:ext>
            </a:extLst>
          </p:cNvPr>
          <p:cNvSpPr/>
          <p:nvPr/>
        </p:nvSpPr>
        <p:spPr>
          <a:xfrm>
            <a:off x="5702275" y="3772602"/>
            <a:ext cx="880947" cy="825190"/>
          </a:xfrm>
          <a:prstGeom prst="diagStripe">
            <a:avLst/>
          </a:prstGeom>
          <a:solidFill>
            <a:schemeClr val="tx1">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lstStyle/>
          <a:p>
            <a:pPr algn="ctr"/>
            <a:endParaRPr lang="en-US" sz="700" dirty="0">
              <a:solidFill>
                <a:schemeClr val="tx1"/>
              </a:solidFill>
              <a:latin typeface="Montserrat" pitchFamily="2" charset="77"/>
            </a:endParaRPr>
          </a:p>
        </p:txBody>
      </p:sp>
      <p:sp>
        <p:nvSpPr>
          <p:cNvPr id="26" name="TextBox 25">
            <a:extLst>
              <a:ext uri="{FF2B5EF4-FFF2-40B4-BE49-F238E27FC236}">
                <a16:creationId xmlns:a16="http://schemas.microsoft.com/office/drawing/2014/main" id="{4EDB1257-5D19-3EE6-AD04-791E5AC72BF8}"/>
              </a:ext>
            </a:extLst>
          </p:cNvPr>
          <p:cNvSpPr txBox="1"/>
          <p:nvPr/>
        </p:nvSpPr>
        <p:spPr>
          <a:xfrm rot="18994118">
            <a:off x="5786363" y="4027965"/>
            <a:ext cx="524182" cy="123111"/>
          </a:xfrm>
          <a:prstGeom prst="rect">
            <a:avLst/>
          </a:prstGeom>
        </p:spPr>
        <p:txBody>
          <a:bodyPr wrap="none" lIns="0" tIns="0" rIns="0" bIns="0" rtlCol="0">
            <a:spAutoFit/>
          </a:bodyPr>
          <a:lstStyle/>
          <a:p>
            <a:pPr algn="l"/>
            <a:r>
              <a:rPr lang="en-US" sz="800" b="1" dirty="0">
                <a:solidFill>
                  <a:schemeClr val="bg1"/>
                </a:solidFill>
                <a:latin typeface="Montserrat" pitchFamily="2" charset="77"/>
              </a:rPr>
              <a:t>Complete</a:t>
            </a:r>
          </a:p>
        </p:txBody>
      </p:sp>
      <p:sp>
        <p:nvSpPr>
          <p:cNvPr id="8" name="Rectangle: Rounded Corners 7">
            <a:extLst>
              <a:ext uri="{FF2B5EF4-FFF2-40B4-BE49-F238E27FC236}">
                <a16:creationId xmlns:a16="http://schemas.microsoft.com/office/drawing/2014/main" id="{96E09C2B-6903-74A1-A2A9-3996929C4C73}"/>
              </a:ext>
            </a:extLst>
          </p:cNvPr>
          <p:cNvSpPr/>
          <p:nvPr/>
        </p:nvSpPr>
        <p:spPr>
          <a:xfrm>
            <a:off x="5730016" y="4971424"/>
            <a:ext cx="5539899" cy="9262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83E1012-7804-321B-AA22-5C51B3FE361C}"/>
              </a:ext>
            </a:extLst>
          </p:cNvPr>
          <p:cNvSpPr txBox="1"/>
          <p:nvPr/>
        </p:nvSpPr>
        <p:spPr>
          <a:xfrm>
            <a:off x="6096000" y="5430786"/>
            <a:ext cx="136256" cy="276999"/>
          </a:xfrm>
          <a:prstGeom prst="rect">
            <a:avLst/>
          </a:prstGeom>
        </p:spPr>
        <p:txBody>
          <a:bodyPr wrap="none" lIns="0" tIns="0" rIns="0" bIns="0" rtlCol="0">
            <a:spAutoFit/>
          </a:bodyPr>
          <a:lstStyle/>
          <a:p>
            <a:pPr algn="l"/>
            <a:r>
              <a:rPr lang="en-US" b="1" dirty="0">
                <a:latin typeface="Montserrat" pitchFamily="2" charset="77"/>
              </a:rPr>
              <a:t>3</a:t>
            </a:r>
          </a:p>
        </p:txBody>
      </p:sp>
      <p:sp>
        <p:nvSpPr>
          <p:cNvPr id="11" name="Title 3">
            <a:extLst>
              <a:ext uri="{FF2B5EF4-FFF2-40B4-BE49-F238E27FC236}">
                <a16:creationId xmlns:a16="http://schemas.microsoft.com/office/drawing/2014/main" id="{54C09452-5741-F680-3967-D9DC5AFB3E04}"/>
              </a:ext>
            </a:extLst>
          </p:cNvPr>
          <p:cNvSpPr txBox="1">
            <a:spLocks/>
          </p:cNvSpPr>
          <p:nvPr/>
        </p:nvSpPr>
        <p:spPr>
          <a:xfrm>
            <a:off x="6553894" y="2725292"/>
            <a:ext cx="4680836" cy="73796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1400" dirty="0"/>
              <a:t>Book a full value assessment with a dedicated Sales or Account Manager</a:t>
            </a:r>
          </a:p>
          <a:p>
            <a:r>
              <a:rPr lang="en-GB" sz="1200" b="0" dirty="0">
                <a:solidFill>
                  <a:srgbClr val="25252C"/>
                </a:solidFill>
                <a:latin typeface="+mn-lt"/>
                <a:ea typeface="+mn-ea"/>
                <a:cs typeface="+mn-cs"/>
              </a:rPr>
              <a:t>Together we can review your business requirements, and look at the full range of support our products can offer </a:t>
            </a:r>
            <a:endParaRPr lang="en-US" sz="1200" b="0" dirty="0">
              <a:solidFill>
                <a:srgbClr val="25252C"/>
              </a:solidFill>
              <a:latin typeface="+mn-lt"/>
              <a:ea typeface="+mn-ea"/>
              <a:cs typeface="+mn-cs"/>
            </a:endParaRPr>
          </a:p>
        </p:txBody>
      </p:sp>
      <p:sp>
        <p:nvSpPr>
          <p:cNvPr id="12" name="Diagonal Stripe 11">
            <a:extLst>
              <a:ext uri="{FF2B5EF4-FFF2-40B4-BE49-F238E27FC236}">
                <a16:creationId xmlns:a16="http://schemas.microsoft.com/office/drawing/2014/main" id="{D898935D-D781-FB74-4512-3ABED433959D}"/>
              </a:ext>
            </a:extLst>
          </p:cNvPr>
          <p:cNvSpPr/>
          <p:nvPr/>
        </p:nvSpPr>
        <p:spPr>
          <a:xfrm>
            <a:off x="5674260" y="4926816"/>
            <a:ext cx="880947" cy="825190"/>
          </a:xfrm>
          <a:prstGeom prst="diagStrip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lstStyle/>
          <a:p>
            <a:pPr algn="ctr"/>
            <a:endParaRPr lang="en-US" sz="700" dirty="0">
              <a:solidFill>
                <a:schemeClr val="tx1"/>
              </a:solidFill>
              <a:latin typeface="Montserrat" pitchFamily="2" charset="77"/>
            </a:endParaRPr>
          </a:p>
        </p:txBody>
      </p:sp>
      <p:sp>
        <p:nvSpPr>
          <p:cNvPr id="13" name="TextBox 12">
            <a:extLst>
              <a:ext uri="{FF2B5EF4-FFF2-40B4-BE49-F238E27FC236}">
                <a16:creationId xmlns:a16="http://schemas.microsoft.com/office/drawing/2014/main" id="{D25FD13C-0FBC-BE9D-3EBF-0A0F6B535DFA}"/>
              </a:ext>
            </a:extLst>
          </p:cNvPr>
          <p:cNvSpPr txBox="1"/>
          <p:nvPr/>
        </p:nvSpPr>
        <p:spPr>
          <a:xfrm rot="18994118">
            <a:off x="5630910" y="5182179"/>
            <a:ext cx="779059" cy="123111"/>
          </a:xfrm>
          <a:prstGeom prst="rect">
            <a:avLst/>
          </a:prstGeom>
        </p:spPr>
        <p:txBody>
          <a:bodyPr wrap="none" lIns="0" tIns="0" rIns="0" bIns="0" rtlCol="0">
            <a:spAutoFit/>
          </a:bodyPr>
          <a:lstStyle/>
          <a:p>
            <a:pPr algn="l"/>
            <a:r>
              <a:rPr lang="en-US" sz="800" b="1" dirty="0">
                <a:solidFill>
                  <a:schemeClr val="bg1"/>
                </a:solidFill>
                <a:latin typeface="Montserrat" pitchFamily="2" charset="77"/>
              </a:rPr>
              <a:t>Request today</a:t>
            </a:r>
          </a:p>
        </p:txBody>
      </p:sp>
      <p:sp>
        <p:nvSpPr>
          <p:cNvPr id="4" name="Title 3">
            <a:extLst>
              <a:ext uri="{FF2B5EF4-FFF2-40B4-BE49-F238E27FC236}">
                <a16:creationId xmlns:a16="http://schemas.microsoft.com/office/drawing/2014/main" id="{D5328EFC-F456-DA72-6191-F01A308D6F2B}"/>
              </a:ext>
            </a:extLst>
          </p:cNvPr>
          <p:cNvSpPr txBox="1">
            <a:spLocks/>
          </p:cNvSpPr>
          <p:nvPr/>
        </p:nvSpPr>
        <p:spPr>
          <a:xfrm>
            <a:off x="6553894" y="5098365"/>
            <a:ext cx="4680836" cy="69382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GB" sz="1400" dirty="0"/>
              <a:t>Book a proposal review to ensure we have the right figures, and get company wide buy in</a:t>
            </a:r>
          </a:p>
          <a:p>
            <a:r>
              <a:rPr lang="en-GB" sz="1200" b="0" dirty="0">
                <a:solidFill>
                  <a:srgbClr val="25252C"/>
                </a:solidFill>
                <a:latin typeface="+mn-lt"/>
                <a:ea typeface="+mn-ea"/>
                <a:cs typeface="+mn-cs"/>
              </a:rPr>
              <a:t>Armed with feedback from your internal stakeholder team, we can adjust our calculations to mirror feedback from your business </a:t>
            </a:r>
            <a:endParaRPr lang="en-US" sz="1200" b="0" dirty="0">
              <a:solidFill>
                <a:srgbClr val="25252C"/>
              </a:solidFill>
              <a:latin typeface="+mn-lt"/>
              <a:ea typeface="+mn-ea"/>
              <a:cs typeface="+mn-cs"/>
            </a:endParaRPr>
          </a:p>
        </p:txBody>
      </p:sp>
    </p:spTree>
    <p:extLst>
      <p:ext uri="{BB962C8B-B14F-4D97-AF65-F5344CB8AC3E}">
        <p14:creationId xmlns:p14="http://schemas.microsoft.com/office/powerpoint/2010/main" val="241757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3</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grpSp>
        <p:nvGrpSpPr>
          <p:cNvPr id="24" name="Group 23">
            <a:extLst>
              <a:ext uri="{FF2B5EF4-FFF2-40B4-BE49-F238E27FC236}">
                <a16:creationId xmlns:a16="http://schemas.microsoft.com/office/drawing/2014/main" id="{F2F03CFE-B2DF-8A34-6FA4-EDA86F820F40}"/>
              </a:ext>
            </a:extLst>
          </p:cNvPr>
          <p:cNvGrpSpPr/>
          <p:nvPr/>
        </p:nvGrpSpPr>
        <p:grpSpPr>
          <a:xfrm>
            <a:off x="2773872" y="1903894"/>
            <a:ext cx="1918801" cy="3641251"/>
            <a:chOff x="2757246" y="1903894"/>
            <a:chExt cx="1918801" cy="3641251"/>
          </a:xfrm>
        </p:grpSpPr>
        <p:sp>
          <p:nvSpPr>
            <p:cNvPr id="45" name="Off-page Connector 9">
              <a:extLst>
                <a:ext uri="{FF2B5EF4-FFF2-40B4-BE49-F238E27FC236}">
                  <a16:creationId xmlns:a16="http://schemas.microsoft.com/office/drawing/2014/main" id="{14F02441-381E-E675-0973-5995D3C09337}"/>
                </a:ext>
              </a:extLst>
            </p:cNvPr>
            <p:cNvSpPr/>
            <p:nvPr/>
          </p:nvSpPr>
          <p:spPr>
            <a:xfrm>
              <a:off x="2757246"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structured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manual entry</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7247" y="2096918"/>
              <a:ext cx="1918800" cy="3017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925" y="2094631"/>
              <a:ext cx="1869443"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Raising Purchase Order </a:t>
              </a:r>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2646"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801"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2646" y="5118504"/>
              <a:ext cx="1908000"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valrpo</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3" name="Group 22">
            <a:extLst>
              <a:ext uri="{FF2B5EF4-FFF2-40B4-BE49-F238E27FC236}">
                <a16:creationId xmlns:a16="http://schemas.microsoft.com/office/drawing/2014/main" id="{54C48C09-9A97-7C0C-2506-51E356526F18}"/>
              </a:ext>
            </a:extLst>
          </p:cNvPr>
          <p:cNvGrpSpPr/>
          <p:nvPr/>
        </p:nvGrpSpPr>
        <p:grpSpPr>
          <a:xfrm>
            <a:off x="4912803" y="1629340"/>
            <a:ext cx="1918801" cy="3918826"/>
            <a:chOff x="4871238" y="1629340"/>
            <a:chExt cx="1918801" cy="3918826"/>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638"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1238"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accounts  payable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workflow customisation</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1239" y="2139161"/>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479" y="1629340"/>
              <a:ext cx="1914319" cy="1077218"/>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Purchase Order Approvals</a:t>
              </a:r>
            </a:p>
          </p:txBody>
        </p:sp>
        <p:sp>
          <p:nvSpPr>
            <p:cNvPr id="65" name="TextBox 64">
              <a:extLst>
                <a:ext uri="{FF2B5EF4-FFF2-40B4-BE49-F238E27FC236}">
                  <a16:creationId xmlns:a16="http://schemas.microsoft.com/office/drawing/2014/main" id="{CCDBA8E2-2E49-D3DC-8F70-3EBC50517161}"/>
                </a:ext>
              </a:extLst>
            </p:cNvPr>
            <p:cNvSpPr txBox="1"/>
            <p:nvPr/>
          </p:nvSpPr>
          <p:spPr>
            <a:xfrm>
              <a:off x="4873479"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5002"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valpoa</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373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95326" y="5905124"/>
            <a:ext cx="10372705" cy="461665"/>
          </a:xfrm>
          <a:prstGeom prst="rect">
            <a:avLst/>
          </a:prstGeom>
          <a:noFill/>
        </p:spPr>
        <p:txBody>
          <a:bodyPr wrap="square" rtlCol="0">
            <a:spAutoFit/>
          </a:bodyPr>
          <a:lstStyle/>
          <a:p>
            <a:pPr algn="ct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Your</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current</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estimated</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process</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costs</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0" name="Group 19">
            <a:extLst>
              <a:ext uri="{FF2B5EF4-FFF2-40B4-BE49-F238E27FC236}">
                <a16:creationId xmlns:a16="http://schemas.microsoft.com/office/drawing/2014/main" id="{8813920C-430B-3234-4CBE-A3267939523E}"/>
              </a:ext>
            </a:extLst>
          </p:cNvPr>
          <p:cNvGrpSpPr/>
          <p:nvPr/>
        </p:nvGrpSpPr>
        <p:grpSpPr>
          <a:xfrm>
            <a:off x="640932" y="1903895"/>
            <a:ext cx="1921713" cy="3742978"/>
            <a:chOff x="640932" y="1903895"/>
            <a:chExt cx="1921713" cy="3742978"/>
          </a:xfrm>
        </p:grpSpPr>
        <p:sp>
          <p:nvSpPr>
            <p:cNvPr id="41" name="Off-page Connector 9">
              <a:extLst>
                <a:ext uri="{FF2B5EF4-FFF2-40B4-BE49-F238E27FC236}">
                  <a16:creationId xmlns:a16="http://schemas.microsoft.com/office/drawing/2014/main" id="{579E8B31-C28B-B9F8-070D-943247388A6B}"/>
                </a:ext>
              </a:extLst>
            </p:cNvPr>
            <p:cNvSpPr/>
            <p:nvPr/>
          </p:nvSpPr>
          <p:spPr>
            <a:xfrm>
              <a:off x="640932"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systems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data management</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3845" y="2130268"/>
              <a:ext cx="1918800" cy="298367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2" name="TextBox 41">
              <a:extLst>
                <a:ext uri="{FF2B5EF4-FFF2-40B4-BE49-F238E27FC236}">
                  <a16:creationId xmlns:a16="http://schemas.microsoft.com/office/drawing/2014/main" id="{A01E455A-2DE5-AA6B-952A-5F99CA73916D}"/>
                </a:ext>
              </a:extLst>
            </p:cNvPr>
            <p:cNvSpPr txBox="1"/>
            <p:nvPr/>
          </p:nvSpPr>
          <p:spPr>
            <a:xfrm>
              <a:off x="666366"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IT finance systems </a:t>
              </a:r>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4952"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366" y="4383297"/>
              <a:ext cx="1873758"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Outdated IT infrastructure costs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49245" y="5123653"/>
              <a:ext cx="1908000" cy="52322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itfinance</a:t>
              </a:r>
              <a:r>
                <a:rPr lang="tr-TR" sz="2000" b="1" dirty="0">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6" name="Group 25">
            <a:extLst>
              <a:ext uri="{FF2B5EF4-FFF2-40B4-BE49-F238E27FC236}">
                <a16:creationId xmlns:a16="http://schemas.microsoft.com/office/drawing/2014/main" id="{2F0A8551-1260-BA00-CEB9-2F1DFA3AC89D}"/>
              </a:ext>
            </a:extLst>
          </p:cNvPr>
          <p:cNvGrpSpPr/>
          <p:nvPr/>
        </p:nvGrpSpPr>
        <p:grpSpPr>
          <a:xfrm>
            <a:off x="7031443" y="1903894"/>
            <a:ext cx="1921948" cy="3647400"/>
            <a:chOff x="6973253" y="1903894"/>
            <a:chExt cx="1921948" cy="3647400"/>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227" y="5002301"/>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827"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974314" y="2130171"/>
              <a:ext cx="1919827"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Coding invoice processes</a:t>
              </a:r>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827" y="2135924"/>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 name="TextBox 4">
              <a:extLst>
                <a:ext uri="{FF2B5EF4-FFF2-40B4-BE49-F238E27FC236}">
                  <a16:creationId xmlns:a16="http://schemas.microsoft.com/office/drawing/2014/main" id="{02B73898-242B-B542-A13B-5A46CF540B50}"/>
                </a:ext>
              </a:extLst>
            </p:cNvPr>
            <p:cNvSpPr txBox="1"/>
            <p:nvPr/>
          </p:nvSpPr>
          <p:spPr>
            <a:xfrm>
              <a:off x="6977068" y="4381097"/>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Coding processes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253" y="5113482"/>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7" name="Group 26">
            <a:extLst>
              <a:ext uri="{FF2B5EF4-FFF2-40B4-BE49-F238E27FC236}">
                <a16:creationId xmlns:a16="http://schemas.microsoft.com/office/drawing/2014/main" id="{9DEFFE14-7335-325C-3227-F53DD0F4C1A8}"/>
              </a:ext>
            </a:extLst>
          </p:cNvPr>
          <p:cNvGrpSpPr/>
          <p:nvPr/>
        </p:nvGrpSpPr>
        <p:grpSpPr>
          <a:xfrm>
            <a:off x="9080384" y="1886908"/>
            <a:ext cx="2094684" cy="3666283"/>
            <a:chOff x="9097010" y="1886908"/>
            <a:chExt cx="2094684" cy="3666283"/>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89787" y="5004198"/>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184952" y="1886908"/>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Limited self-service capabilities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automation</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97010" y="2089349"/>
              <a:ext cx="209468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Management of supplier and purchase invoices</a:t>
              </a:r>
              <a:endParaRPr lang="en-US" sz="1600" b="1" dirty="0">
                <a:latin typeface="Montserrat SemiBold" panose="00000700000000000000" pitchFamily="2" charset="0"/>
                <a:ea typeface="League Spartan" charset="0"/>
                <a:cs typeface="Poppins" pitchFamily="2" charset="77"/>
              </a:endParaRPr>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184952" y="2134927"/>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TextBox 14">
              <a:extLst>
                <a:ext uri="{FF2B5EF4-FFF2-40B4-BE49-F238E27FC236}">
                  <a16:creationId xmlns:a16="http://schemas.microsoft.com/office/drawing/2014/main" id="{78087AEC-86F9-E8B2-C10B-A49DA1E431AE}"/>
                </a:ext>
              </a:extLst>
            </p:cNvPr>
            <p:cNvSpPr txBox="1"/>
            <p:nvPr/>
          </p:nvSpPr>
          <p:spPr>
            <a:xfrm>
              <a:off x="9187193"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Supplier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97865" y="5114320"/>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mspi</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8" name="TextBox 19">
            <a:extLst>
              <a:ext uri="{FF2B5EF4-FFF2-40B4-BE49-F238E27FC236}">
                <a16:creationId xmlns:a16="http://schemas.microsoft.com/office/drawing/2014/main" id="{81A8D7B0-D94B-EF3E-9105-A22FB7B2395B}"/>
              </a:ext>
            </a:extLst>
          </p:cNvPr>
          <p:cNvSpPr txBox="1"/>
          <p:nvPr/>
        </p:nvSpPr>
        <p:spPr>
          <a:xfrm>
            <a:off x="664160" y="1091354"/>
            <a:ext cx="10364338" cy="461665"/>
          </a:xfrm>
          <a:prstGeom prst="rect">
            <a:avLst/>
          </a:prstGeom>
          <a:noFill/>
        </p:spPr>
        <p:txBody>
          <a:bodyPr wrap="square" rtlCol="0">
            <a:spAutoFit/>
          </a:bodyPr>
          <a:lstStyle>
            <a:defPPr>
              <a:defRPr lang="en-US"/>
            </a:defPPr>
            <a:lvl1pPr>
              <a:defRPr sz="1200">
                <a:solidFill>
                  <a:srgbClr val="25252C"/>
                </a:solidFill>
                <a:highlight>
                  <a:srgbClr val="FFFFFF"/>
                </a:highlight>
                <a:latin typeface="+mj-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Detailed below are the potential total estimated costs of your processes, for example, if it is taking your team five hours a week to produce business reports or manage queries, the below figures highlight the total current process cost to your business</a:t>
            </a:r>
          </a:p>
        </p:txBody>
      </p:sp>
      <p:sp>
        <p:nvSpPr>
          <p:cNvPr id="17" name="TextBox 73">
            <a:extLst>
              <a:ext uri="{FF2B5EF4-FFF2-40B4-BE49-F238E27FC236}">
                <a16:creationId xmlns:a16="http://schemas.microsoft.com/office/drawing/2014/main" id="{26C72DA0-7F4F-2463-57EE-C54629B38CE5}"/>
              </a:ext>
            </a:extLst>
          </p:cNvPr>
          <p:cNvSpPr txBox="1"/>
          <p:nvPr/>
        </p:nvSpPr>
        <p:spPr>
          <a:xfrm>
            <a:off x="635504" y="823804"/>
            <a:ext cx="22973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Tree>
    <p:extLst>
      <p:ext uri="{BB962C8B-B14F-4D97-AF65-F5344CB8AC3E}">
        <p14:creationId xmlns:p14="http://schemas.microsoft.com/office/powerpoint/2010/main" val="1503669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4</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855314" y="2075256"/>
            <a:ext cx="223132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Customer Invoicing &amp; Finance Workflow</a:t>
            </a:r>
            <a:endParaRPr lang="en-US" sz="1600" b="1" dirty="0">
              <a:latin typeface="Montserrat SemiBold" panose="00000700000000000000" pitchFamily="2" charset="0"/>
              <a:ea typeface="League Spartan" charset="0"/>
              <a:cs typeface="Poppins" pitchFamily="2" charset="77"/>
            </a:endParaRPr>
          </a:p>
        </p:txBody>
      </p:sp>
      <p:sp>
        <p:nvSpPr>
          <p:cNvPr id="67" name="TextBox 66">
            <a:extLst>
              <a:ext uri="{FF2B5EF4-FFF2-40B4-BE49-F238E27FC236}">
                <a16:creationId xmlns:a16="http://schemas.microsoft.com/office/drawing/2014/main" id="{66DB37B9-37E7-B851-DABF-B428C6026ADB}"/>
              </a:ext>
            </a:extLst>
          </p:cNvPr>
          <p:cNvSpPr txBox="1"/>
          <p:nvPr/>
        </p:nvSpPr>
        <p:spPr>
          <a:xfrm>
            <a:off x="6952097" y="4521222"/>
            <a:ext cx="2424554"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Lack of self-service and poor reporting could be costing you</a:t>
            </a:r>
          </a:p>
        </p:txBody>
      </p:sp>
      <p:grpSp>
        <p:nvGrpSpPr>
          <p:cNvPr id="7" name="Group 6">
            <a:extLst>
              <a:ext uri="{FF2B5EF4-FFF2-40B4-BE49-F238E27FC236}">
                <a16:creationId xmlns:a16="http://schemas.microsoft.com/office/drawing/2014/main" id="{79F0A832-F1F3-1479-819D-E11524CF6375}"/>
              </a:ext>
            </a:extLst>
          </p:cNvPr>
          <p:cNvGrpSpPr/>
          <p:nvPr/>
        </p:nvGrpSpPr>
        <p:grpSpPr>
          <a:xfrm>
            <a:off x="2773130" y="1903894"/>
            <a:ext cx="1918801" cy="3641251"/>
            <a:chOff x="2756504" y="1903894"/>
            <a:chExt cx="1918801" cy="3641251"/>
          </a:xfrm>
        </p:grpSpPr>
        <p:sp>
          <p:nvSpPr>
            <p:cNvPr id="45" name="Off-page Connector 9">
              <a:extLst>
                <a:ext uri="{FF2B5EF4-FFF2-40B4-BE49-F238E27FC236}">
                  <a16:creationId xmlns:a16="http://schemas.microsoft.com/office/drawing/2014/main" id="{14F02441-381E-E675-0973-5995D3C09337}"/>
                </a:ext>
              </a:extLst>
            </p:cNvPr>
            <p:cNvSpPr/>
            <p:nvPr/>
          </p:nvSpPr>
          <p:spPr>
            <a:xfrm>
              <a:off x="2756504"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Standardised dashboard and reporting functionality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formatting and drill down ability </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6505" y="2025496"/>
              <a:ext cx="1918800" cy="3096761"/>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183" y="2082013"/>
              <a:ext cx="1869443"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Finance query management &amp; reporting</a:t>
              </a:r>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1904"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059"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finance reporting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3363" y="5143443"/>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valfqmr</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7" name="Group 16">
            <a:extLst>
              <a:ext uri="{FF2B5EF4-FFF2-40B4-BE49-F238E27FC236}">
                <a16:creationId xmlns:a16="http://schemas.microsoft.com/office/drawing/2014/main" id="{9C36B47D-43D9-185A-98CD-D65837B25AAE}"/>
              </a:ext>
            </a:extLst>
          </p:cNvPr>
          <p:cNvGrpSpPr/>
          <p:nvPr/>
        </p:nvGrpSpPr>
        <p:grpSpPr>
          <a:xfrm>
            <a:off x="4912447" y="1590252"/>
            <a:ext cx="1918801" cy="3957914"/>
            <a:chOff x="4870882" y="1590252"/>
            <a:chExt cx="1918801" cy="3957914"/>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282"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0882"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0883" y="2122536"/>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123" y="1590252"/>
              <a:ext cx="1914319" cy="1323439"/>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Debt collection administration processes</a:t>
              </a:r>
            </a:p>
          </p:txBody>
        </p:sp>
        <p:sp>
          <p:nvSpPr>
            <p:cNvPr id="65" name="TextBox 64">
              <a:extLst>
                <a:ext uri="{FF2B5EF4-FFF2-40B4-BE49-F238E27FC236}">
                  <a16:creationId xmlns:a16="http://schemas.microsoft.com/office/drawing/2014/main" id="{CCDBA8E2-2E49-D3DC-8F70-3EBC50517161}"/>
                </a:ext>
              </a:extLst>
            </p:cNvPr>
            <p:cNvSpPr txBox="1"/>
            <p:nvPr/>
          </p:nvSpPr>
          <p:spPr>
            <a:xfrm>
              <a:off x="4873123"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Debt collection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4646"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valdcap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426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78699" y="5904972"/>
            <a:ext cx="10411181" cy="461665"/>
          </a:xfrm>
          <a:prstGeom prst="rect">
            <a:avLst/>
          </a:prstGeom>
          <a:noFill/>
        </p:spPr>
        <p:txBody>
          <a:bodyPr wrap="square" rtlCol="0">
            <a:spAutoFit/>
          </a:bodyPr>
          <a:lstStyle/>
          <a:p>
            <a:pPr algn="ct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Your</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current</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estimated</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process</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costs</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a:extLst>
              <a:ext uri="{FF2B5EF4-FFF2-40B4-BE49-F238E27FC236}">
                <a16:creationId xmlns:a16="http://schemas.microsoft.com/office/drawing/2014/main" id="{FF786152-FEAF-A170-B663-448B52CE968F}"/>
              </a:ext>
            </a:extLst>
          </p:cNvPr>
          <p:cNvGrpSpPr/>
          <p:nvPr/>
        </p:nvGrpSpPr>
        <p:grpSpPr>
          <a:xfrm>
            <a:off x="644200" y="1903895"/>
            <a:ext cx="1918800" cy="3641250"/>
            <a:chOff x="644200" y="1903895"/>
            <a:chExt cx="1918800" cy="3641250"/>
          </a:xfrm>
        </p:grpSpPr>
        <p:sp>
          <p:nvSpPr>
            <p:cNvPr id="41" name="Off-page Connector 9">
              <a:extLst>
                <a:ext uri="{FF2B5EF4-FFF2-40B4-BE49-F238E27FC236}">
                  <a16:creationId xmlns:a16="http://schemas.microsoft.com/office/drawing/2014/main" id="{579E8B31-C28B-B9F8-070D-943247388A6B}"/>
                </a:ext>
              </a:extLst>
            </p:cNvPr>
            <p:cNvSpPr/>
            <p:nvPr/>
          </p:nvSpPr>
          <p:spPr>
            <a:xfrm>
              <a:off x="644200"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Ineffective authorisation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Uncontrolled spend</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4200" y="2072848"/>
              <a:ext cx="1918800" cy="304109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A01E455A-2DE5-AA6B-952A-5F99CA73916D}"/>
                </a:ext>
              </a:extLst>
            </p:cNvPr>
            <p:cNvSpPr txBox="1"/>
            <p:nvPr/>
          </p:nvSpPr>
          <p:spPr>
            <a:xfrm>
              <a:off x="666721"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Managing spend leakage </a:t>
              </a:r>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9600"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721" y="4383297"/>
              <a:ext cx="1873758"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Spend leakage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51059" y="5140279"/>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valmsl</a:t>
              </a:r>
              <a:r>
                <a:rPr lang="en-GB" sz="20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8" name="Group 17">
            <a:extLst>
              <a:ext uri="{FF2B5EF4-FFF2-40B4-BE49-F238E27FC236}">
                <a16:creationId xmlns:a16="http://schemas.microsoft.com/office/drawing/2014/main" id="{19ED103D-2B59-253D-574C-3CF94ADF0C56}"/>
              </a:ext>
            </a:extLst>
          </p:cNvPr>
          <p:cNvGrpSpPr/>
          <p:nvPr/>
        </p:nvGrpSpPr>
        <p:grpSpPr>
          <a:xfrm>
            <a:off x="7043253" y="1895581"/>
            <a:ext cx="1921948" cy="3659649"/>
            <a:chOff x="6973186" y="1903894"/>
            <a:chExt cx="1921948" cy="3659649"/>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160" y="5014550"/>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760"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processes due to poorly configured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automation</a:t>
              </a:r>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760" y="2133070"/>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Box 4">
              <a:extLst>
                <a:ext uri="{FF2B5EF4-FFF2-40B4-BE49-F238E27FC236}">
                  <a16:creationId xmlns:a16="http://schemas.microsoft.com/office/drawing/2014/main" id="{02B73898-242B-B542-A13B-5A46CF540B50}"/>
                </a:ext>
              </a:extLst>
            </p:cNvPr>
            <p:cNvSpPr txBox="1"/>
            <p:nvPr/>
          </p:nvSpPr>
          <p:spPr>
            <a:xfrm>
              <a:off x="6977001" y="4381097"/>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Invoicing and finance workflows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186" y="5136881"/>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valcifw</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9" name="Group 18">
            <a:extLst>
              <a:ext uri="{FF2B5EF4-FFF2-40B4-BE49-F238E27FC236}">
                <a16:creationId xmlns:a16="http://schemas.microsoft.com/office/drawing/2014/main" id="{70CEE381-477C-8434-1941-80B81EAE7B48}"/>
              </a:ext>
            </a:extLst>
          </p:cNvPr>
          <p:cNvGrpSpPr/>
          <p:nvPr/>
        </p:nvGrpSpPr>
        <p:grpSpPr>
          <a:xfrm>
            <a:off x="9078326" y="1881333"/>
            <a:ext cx="2094684" cy="3659649"/>
            <a:chOff x="9011822" y="1889646"/>
            <a:chExt cx="2094684" cy="3659649"/>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05164" y="5000302"/>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099764" y="1889646"/>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11822" y="2082316"/>
              <a:ext cx="2094684"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Online expense management</a:t>
              </a:r>
              <a:endParaRPr lang="en-US" sz="1600" b="1" dirty="0">
                <a:latin typeface="Montserrat SemiBold" panose="00000700000000000000" pitchFamily="2" charset="0"/>
                <a:ea typeface="League Spartan" charset="0"/>
                <a:cs typeface="Poppins" pitchFamily="2" charset="77"/>
              </a:endParaRPr>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099764" y="2127135"/>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extBox 14">
              <a:extLst>
                <a:ext uri="{FF2B5EF4-FFF2-40B4-BE49-F238E27FC236}">
                  <a16:creationId xmlns:a16="http://schemas.microsoft.com/office/drawing/2014/main" id="{78087AEC-86F9-E8B2-C10B-A49DA1E431AE}"/>
                </a:ext>
              </a:extLst>
            </p:cNvPr>
            <p:cNvSpPr txBox="1"/>
            <p:nvPr/>
          </p:nvSpPr>
          <p:spPr>
            <a:xfrm>
              <a:off x="9102005"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Expense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12677" y="5122633"/>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valoem</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21" name="TextBox 73">
            <a:extLst>
              <a:ext uri="{FF2B5EF4-FFF2-40B4-BE49-F238E27FC236}">
                <a16:creationId xmlns:a16="http://schemas.microsoft.com/office/drawing/2014/main" id="{D8BB4BD5-1D25-1181-9F8B-53ED189151D0}"/>
              </a:ext>
            </a:extLst>
          </p:cNvPr>
          <p:cNvSpPr txBox="1"/>
          <p:nvPr/>
        </p:nvSpPr>
        <p:spPr>
          <a:xfrm>
            <a:off x="635504" y="823804"/>
            <a:ext cx="22973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2" name="TextBox 19">
            <a:extLst>
              <a:ext uri="{FF2B5EF4-FFF2-40B4-BE49-F238E27FC236}">
                <a16:creationId xmlns:a16="http://schemas.microsoft.com/office/drawing/2014/main" id="{D8F7451D-A751-0E2A-B63C-6261BD87094A}"/>
              </a:ext>
            </a:extLst>
          </p:cNvPr>
          <p:cNvSpPr txBox="1"/>
          <p:nvPr/>
        </p:nvSpPr>
        <p:spPr>
          <a:xfrm>
            <a:off x="664160" y="1082022"/>
            <a:ext cx="10364338" cy="461665"/>
          </a:xfrm>
          <a:prstGeom prst="rect">
            <a:avLst/>
          </a:prstGeom>
          <a:noFill/>
        </p:spPr>
        <p:txBody>
          <a:bodyPr wrap="square" rtlCol="0">
            <a:spAutoFit/>
          </a:bodyPr>
          <a:lstStyle>
            <a:defPPr>
              <a:defRPr lang="en-US"/>
            </a:defPPr>
            <a:lvl1pPr>
              <a:defRPr sz="1200">
                <a:solidFill>
                  <a:srgbClr val="25252C"/>
                </a:solidFill>
                <a:highlight>
                  <a:srgbClr val="FFFFFF"/>
                </a:highlight>
                <a:latin typeface="+mj-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Detailed below are the potential total estimated costs of your processes, for example, if it is taking your team five hours a week to produce business reports or manage queries, the below figures highlight the total current process cost to your business</a:t>
            </a:r>
          </a:p>
        </p:txBody>
      </p:sp>
    </p:spTree>
    <p:extLst>
      <p:ext uri="{BB962C8B-B14F-4D97-AF65-F5344CB8AC3E}">
        <p14:creationId xmlns:p14="http://schemas.microsoft.com/office/powerpoint/2010/main" val="65390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5</a:t>
            </a:fld>
            <a:endParaRPr lang="en-US"/>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5" name="Text Placeholder 3">
            <a:extLst>
              <a:ext uri="{FF2B5EF4-FFF2-40B4-BE49-F238E27FC236}">
                <a16:creationId xmlns:a16="http://schemas.microsoft.com/office/drawing/2014/main" id="{7F81EBE2-7AFB-D001-79A4-902951872C31}"/>
              </a:ext>
            </a:extLst>
          </p:cNvPr>
          <p:cNvSpPr txBox="1">
            <a:spLocks/>
          </p:cNvSpPr>
          <p:nvPr/>
        </p:nvSpPr>
        <p:spPr>
          <a:xfrm>
            <a:off x="1409838" y="3311277"/>
            <a:ext cx="3544235" cy="647919"/>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lgn="ctr">
              <a:spcAft>
                <a:spcPts val="800"/>
              </a:spcAft>
              <a:buFont typeface="Arial" panose="020B0604020202020204" pitchFamily="34" charset="0"/>
              <a:buNone/>
            </a:pPr>
            <a:r>
              <a:rPr lang="tr-TR" sz="3600" dirty="0">
                <a:solidFill>
                  <a:srgbClr val="FF5A1F"/>
                </a:solidFill>
                <a:latin typeface="+mj-lt"/>
                <a:ea typeface="Open Sans"/>
                <a:cs typeface="Open Sans"/>
              </a:rPr>
              <a:t>£ </a:t>
            </a:r>
            <a:r>
              <a:rPr lang="tr-TR" sz="3600" dirty="0" err="1">
                <a:solidFill>
                  <a:srgbClr val="FF5A1F"/>
                </a:solidFill>
                <a:latin typeface="+mj-lt"/>
                <a:ea typeface="Open Sans"/>
                <a:cs typeface="Open Sans"/>
              </a:rPr>
              <a:t>totalcostval</a:t>
            </a:r>
            <a:r>
              <a:rPr lang="tr-TR" sz="3600" dirty="0">
                <a:solidFill>
                  <a:srgbClr val="FF5A1F"/>
                </a:solidFill>
                <a:latin typeface="+mj-lt"/>
                <a:ea typeface="Open Sans"/>
                <a:cs typeface="Open Sans"/>
              </a:rPr>
              <a:t> </a:t>
            </a:r>
            <a:endParaRPr lang="en-GB" sz="3600" dirty="0">
              <a:solidFill>
                <a:srgbClr val="FF5A1F"/>
              </a:solidFill>
              <a:latin typeface="+mj-lt"/>
              <a:ea typeface="Open Sans"/>
              <a:cs typeface="Open Sans"/>
            </a:endParaRPr>
          </a:p>
        </p:txBody>
      </p:sp>
      <p:graphicFrame>
        <p:nvGraphicFramePr>
          <p:cNvPr id="19" name="Chart 9">
            <a:extLst>
              <a:ext uri="{FF2B5EF4-FFF2-40B4-BE49-F238E27FC236}">
                <a16:creationId xmlns:a16="http://schemas.microsoft.com/office/drawing/2014/main" id="{CB2957A3-C29F-EA0C-D4F9-6E1774FD7D32}"/>
              </a:ext>
            </a:extLst>
          </p:cNvPr>
          <p:cNvGraphicFramePr>
            <a:graphicFrameLocks/>
          </p:cNvGraphicFramePr>
          <p:nvPr>
            <p:extLst>
              <p:ext uri="{D42A27DB-BD31-4B8C-83A1-F6EECF244321}">
                <p14:modId xmlns:p14="http://schemas.microsoft.com/office/powerpoint/2010/main" val="3697842235"/>
              </p:ext>
            </p:extLst>
          </p:nvPr>
        </p:nvGraphicFramePr>
        <p:xfrm>
          <a:off x="695326" y="1392132"/>
          <a:ext cx="4987017" cy="489068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6">
            <a:extLst>
              <a:ext uri="{FF2B5EF4-FFF2-40B4-BE49-F238E27FC236}">
                <a16:creationId xmlns:a16="http://schemas.microsoft.com/office/drawing/2014/main" id="{2C272AF8-2197-51B5-CD77-5ABC943D88DB}"/>
              </a:ext>
            </a:extLst>
          </p:cNvPr>
          <p:cNvSpPr txBox="1"/>
          <p:nvPr/>
        </p:nvSpPr>
        <p:spPr>
          <a:xfrm>
            <a:off x="2070000" y="2833200"/>
            <a:ext cx="223772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3200" dirty="0">
                <a:solidFill>
                  <a:schemeClr val="tx1">
                    <a:lumMod val="50000"/>
                    <a:lumOff val="50000"/>
                  </a:schemeClr>
                </a:solidFill>
                <a:ea typeface="Open Sans" panose="020B0606030504020204" pitchFamily="34" charset="0"/>
                <a:cs typeface="Open Sans" panose="020B0606030504020204" pitchFamily="34" charset="0"/>
              </a:rPr>
              <a:t>Save</a:t>
            </a:r>
          </a:p>
        </p:txBody>
      </p:sp>
      <p:sp>
        <p:nvSpPr>
          <p:cNvPr id="20" name="TextBox 5">
            <a:extLst>
              <a:ext uri="{FF2B5EF4-FFF2-40B4-BE49-F238E27FC236}">
                <a16:creationId xmlns:a16="http://schemas.microsoft.com/office/drawing/2014/main" id="{E98D4C97-5354-D2A4-0E9C-B113753AE082}"/>
              </a:ext>
            </a:extLst>
          </p:cNvPr>
          <p:cNvSpPr txBox="1"/>
          <p:nvPr/>
        </p:nvSpPr>
        <p:spPr>
          <a:xfrm>
            <a:off x="2178000" y="3880800"/>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across the term of the contract</a:t>
            </a:r>
          </a:p>
        </p:txBody>
      </p:sp>
      <p:sp>
        <p:nvSpPr>
          <p:cNvPr id="25" name="Title 2">
            <a:extLst>
              <a:ext uri="{FF2B5EF4-FFF2-40B4-BE49-F238E27FC236}">
                <a16:creationId xmlns:a16="http://schemas.microsoft.com/office/drawing/2014/main" id="{DFF31CD9-EFB0-7309-DF66-BAC888141A00}"/>
              </a:ext>
            </a:extLst>
          </p:cNvPr>
          <p:cNvSpPr>
            <a:spLocks noGrp="1"/>
          </p:cNvSpPr>
          <p:nvPr>
            <p:ph type="title"/>
          </p:nvPr>
        </p:nvSpPr>
        <p:spPr>
          <a:xfrm>
            <a:off x="694800" y="428400"/>
            <a:ext cx="10801349" cy="388773"/>
          </a:xfrm>
        </p:spPr>
        <p:txBody>
          <a:bodyPr>
            <a:normAutofit/>
          </a:bodyPr>
          <a:lstStyle/>
          <a:p>
            <a:r>
              <a:rPr lang="en-GB" dirty="0">
                <a:solidFill>
                  <a:srgbClr val="25252C"/>
                </a:solidFill>
                <a:latin typeface="Montserrat SemiBold"/>
              </a:rPr>
              <a:t>Estimated savings and benefits from our solution</a:t>
            </a:r>
            <a:endParaRPr lang="en-GB" dirty="0"/>
          </a:p>
        </p:txBody>
      </p:sp>
      <p:sp>
        <p:nvSpPr>
          <p:cNvPr id="26" name="TextBox 4">
            <a:extLst>
              <a:ext uri="{FF2B5EF4-FFF2-40B4-BE49-F238E27FC236}">
                <a16:creationId xmlns:a16="http://schemas.microsoft.com/office/drawing/2014/main" id="{1AC042D4-08C0-C6D6-0AA9-2DD718B00C97}"/>
              </a:ext>
            </a:extLst>
          </p:cNvPr>
          <p:cNvSpPr txBox="1"/>
          <p:nvPr/>
        </p:nvSpPr>
        <p:spPr>
          <a:xfrm>
            <a:off x="6176844" y="1144452"/>
            <a:ext cx="531983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5252C"/>
                </a:solidFill>
                <a:highlight>
                  <a:srgbClr val="FFFFFF"/>
                </a:highlight>
                <a:latin typeface="+mj-lt"/>
              </a:rPr>
              <a:t>If you purchase our systems and deploy our software, your revenue could grow in the following areas</a:t>
            </a:r>
          </a:p>
        </p:txBody>
      </p:sp>
      <p:grpSp>
        <p:nvGrpSpPr>
          <p:cNvPr id="27" name="Grup 26">
            <a:extLst>
              <a:ext uri="{FF2B5EF4-FFF2-40B4-BE49-F238E27FC236}">
                <a16:creationId xmlns:a16="http://schemas.microsoft.com/office/drawing/2014/main" id="{FAEA58D2-7BAF-A4C4-3FBF-40D7532FD41C}"/>
              </a:ext>
            </a:extLst>
          </p:cNvPr>
          <p:cNvGrpSpPr/>
          <p:nvPr/>
        </p:nvGrpSpPr>
        <p:grpSpPr>
          <a:xfrm>
            <a:off x="8821682" y="5463229"/>
            <a:ext cx="2644839" cy="417662"/>
            <a:chOff x="6172590" y="1840342"/>
            <a:chExt cx="2644839" cy="417662"/>
          </a:xfrm>
        </p:grpSpPr>
        <p:sp>
          <p:nvSpPr>
            <p:cNvPr id="28" name="Metin kutusu 27">
              <a:extLst>
                <a:ext uri="{FF2B5EF4-FFF2-40B4-BE49-F238E27FC236}">
                  <a16:creationId xmlns:a16="http://schemas.microsoft.com/office/drawing/2014/main" id="{7911E554-127C-0AD4-B904-533B1D5A146C}"/>
                </a:ext>
              </a:extLst>
            </p:cNvPr>
            <p:cNvSpPr txBox="1"/>
            <p:nvPr/>
          </p:nvSpPr>
          <p:spPr>
            <a:xfrm>
              <a:off x="6172590" y="1840342"/>
              <a:ext cx="991377" cy="307777"/>
            </a:xfrm>
            <a:prstGeom prst="rect">
              <a:avLst/>
            </a:prstGeom>
            <a:noFill/>
          </p:spPr>
          <p:txBody>
            <a:bodyPr wrap="square">
              <a:spAutoFit/>
            </a:bodyPr>
            <a:lstStyle/>
            <a:p>
              <a:r>
                <a:rPr lang="tr-TR" sz="1200" b="1" i="0" dirty="0">
                  <a:solidFill>
                    <a:srgbClr val="A4A4B2"/>
                  </a:solidFill>
                  <a:effectLst/>
                  <a:highlight>
                    <a:srgbClr val="FFFFFF"/>
                  </a:highlight>
                  <a:latin typeface="Montserrat SemiBold" panose="00000700000000000000" pitchFamily="2" charset="0"/>
                </a:rPr>
                <a:t>per1x</a:t>
              </a:r>
              <a:r>
                <a:rPr lang="tr-TR" sz="1400" b="1" i="0" dirty="0">
                  <a:solidFill>
                    <a:srgbClr val="A4A4B2"/>
                  </a:solidFill>
                  <a:effectLst/>
                  <a:highlight>
                    <a:srgbClr val="FFFFFF"/>
                  </a:highlight>
                  <a:latin typeface="Montserrat SemiBold" panose="00000700000000000000" pitchFamily="2" charset="0"/>
                </a:rPr>
                <a:t>%</a:t>
              </a:r>
              <a:endParaRPr lang="tr-TR" sz="1400" dirty="0">
                <a:latin typeface="Montserrat SemiBold" panose="00000700000000000000" pitchFamily="2" charset="0"/>
              </a:endParaRPr>
            </a:p>
          </p:txBody>
        </p:sp>
        <p:sp>
          <p:nvSpPr>
            <p:cNvPr id="29" name="Metin kutusu 28">
              <a:extLst>
                <a:ext uri="{FF2B5EF4-FFF2-40B4-BE49-F238E27FC236}">
                  <a16:creationId xmlns:a16="http://schemas.microsoft.com/office/drawing/2014/main" id="{A17DDD29-6176-9FF3-79B6-7512FE586597}"/>
                </a:ext>
              </a:extLst>
            </p:cNvPr>
            <p:cNvSpPr txBox="1"/>
            <p:nvPr/>
          </p:nvSpPr>
          <p:spPr>
            <a:xfrm>
              <a:off x="6846728" y="1870822"/>
              <a:ext cx="1970701" cy="276999"/>
            </a:xfrm>
            <a:prstGeom prst="rect">
              <a:avLst/>
            </a:prstGeom>
            <a:noFill/>
          </p:spPr>
          <p:txBody>
            <a:bodyPr wrap="square">
              <a:spAutoFit/>
            </a:bodyPr>
            <a:lstStyle/>
            <a:p>
              <a:r>
                <a:rPr lang="tr-TR" sz="1200" b="0" i="0">
                  <a:solidFill>
                    <a:srgbClr val="25252C"/>
                  </a:solidFill>
                  <a:effectLst/>
                  <a:highlight>
                    <a:srgbClr val="FFFFFF"/>
                  </a:highlight>
                  <a:latin typeface="+mj-lt"/>
                </a:rPr>
                <a:t>IT fınance systems</a:t>
              </a:r>
              <a:endParaRPr lang="tr-TR" sz="1200">
                <a:latin typeface="+mj-lt"/>
              </a:endParaRPr>
            </a:p>
          </p:txBody>
        </p:sp>
        <p:cxnSp>
          <p:nvCxnSpPr>
            <p:cNvPr id="30" name="Düz Bağlayıcı 29">
              <a:extLst>
                <a:ext uri="{FF2B5EF4-FFF2-40B4-BE49-F238E27FC236}">
                  <a16:creationId xmlns:a16="http://schemas.microsoft.com/office/drawing/2014/main" id="{42047237-6464-6B7E-FB30-65A323F1C99E}"/>
                </a:ext>
              </a:extLst>
            </p:cNvPr>
            <p:cNvCxnSpPr>
              <a:cxnSpLocks/>
            </p:cNvCxnSpPr>
            <p:nvPr/>
          </p:nvCxnSpPr>
          <p:spPr>
            <a:xfrm>
              <a:off x="6279502" y="2258004"/>
              <a:ext cx="2304661" cy="0"/>
            </a:xfrm>
            <a:prstGeom prst="line">
              <a:avLst/>
            </a:prstGeom>
          </p:spPr>
          <p:style>
            <a:lnRef idx="1">
              <a:schemeClr val="dk1"/>
            </a:lnRef>
            <a:fillRef idx="0">
              <a:schemeClr val="dk1"/>
            </a:fillRef>
            <a:effectRef idx="0">
              <a:schemeClr val="dk1"/>
            </a:effectRef>
            <a:fontRef idx="minor">
              <a:schemeClr val="tx1"/>
            </a:fontRef>
          </p:style>
        </p:cxnSp>
      </p:grpSp>
      <p:grpSp>
        <p:nvGrpSpPr>
          <p:cNvPr id="31" name="Grup 30">
            <a:extLst>
              <a:ext uri="{FF2B5EF4-FFF2-40B4-BE49-F238E27FC236}">
                <a16:creationId xmlns:a16="http://schemas.microsoft.com/office/drawing/2014/main" id="{1FAB3CB9-83E3-2462-F248-DCC5CE05A9A1}"/>
              </a:ext>
            </a:extLst>
          </p:cNvPr>
          <p:cNvGrpSpPr/>
          <p:nvPr/>
        </p:nvGrpSpPr>
        <p:grpSpPr>
          <a:xfrm>
            <a:off x="6172590" y="1994549"/>
            <a:ext cx="2644839" cy="538965"/>
            <a:chOff x="6172590" y="2470186"/>
            <a:chExt cx="2644839" cy="538965"/>
          </a:xfrm>
        </p:grpSpPr>
        <p:sp>
          <p:nvSpPr>
            <p:cNvPr id="64" name="Metin kutusu 63">
              <a:extLst>
                <a:ext uri="{FF2B5EF4-FFF2-40B4-BE49-F238E27FC236}">
                  <a16:creationId xmlns:a16="http://schemas.microsoft.com/office/drawing/2014/main" id="{E308E6CF-27A1-694C-74C5-3782E7F03047}"/>
                </a:ext>
              </a:extLst>
            </p:cNvPr>
            <p:cNvSpPr txBox="1"/>
            <p:nvPr/>
          </p:nvSpPr>
          <p:spPr>
            <a:xfrm>
              <a:off x="6172590" y="2561626"/>
              <a:ext cx="991377" cy="307777"/>
            </a:xfrm>
            <a:prstGeom prst="rect">
              <a:avLst/>
            </a:prstGeom>
            <a:noFill/>
          </p:spPr>
          <p:txBody>
            <a:bodyPr wrap="square">
              <a:spAutoFit/>
            </a:bodyPr>
            <a:lstStyle/>
            <a:p>
              <a:r>
                <a:rPr lang="tr-TR" sz="1200" b="1" i="0" dirty="0">
                  <a:solidFill>
                    <a:srgbClr val="F15D23"/>
                  </a:solidFill>
                  <a:effectLst/>
                  <a:highlight>
                    <a:srgbClr val="FFFFFF"/>
                  </a:highlight>
                  <a:latin typeface="Montserrat SemiBold" panose="00000700000000000000" pitchFamily="2" charset="0"/>
                </a:rPr>
                <a:t>per2x</a:t>
              </a:r>
              <a:r>
                <a:rPr lang="tr-TR" sz="1400" b="1" i="0" dirty="0">
                  <a:solidFill>
                    <a:srgbClr val="F15D23"/>
                  </a:solidFill>
                  <a:effectLst/>
                  <a:highlight>
                    <a:srgbClr val="FFFFFF"/>
                  </a:highlight>
                  <a:latin typeface="Montserrat SemiBold" panose="00000700000000000000" pitchFamily="2" charset="0"/>
                </a:rPr>
                <a:t>%</a:t>
              </a:r>
              <a:endParaRPr lang="tr-TR" sz="1400" dirty="0">
                <a:solidFill>
                  <a:srgbClr val="F15D23"/>
                </a:solidFill>
                <a:latin typeface="Montserrat SemiBold" panose="00000700000000000000" pitchFamily="2" charset="0"/>
              </a:endParaRPr>
            </a:p>
          </p:txBody>
        </p:sp>
        <p:sp>
          <p:nvSpPr>
            <p:cNvPr id="65" name="Metin kutusu 64">
              <a:extLst>
                <a:ext uri="{FF2B5EF4-FFF2-40B4-BE49-F238E27FC236}">
                  <a16:creationId xmlns:a16="http://schemas.microsoft.com/office/drawing/2014/main" id="{7E46C588-9613-A20B-4D08-22898CF6AA2C}"/>
                </a:ext>
              </a:extLst>
            </p:cNvPr>
            <p:cNvSpPr txBox="1"/>
            <p:nvPr/>
          </p:nvSpPr>
          <p:spPr>
            <a:xfrm>
              <a:off x="6846728" y="2470186"/>
              <a:ext cx="1970701" cy="461665"/>
            </a:xfrm>
            <a:prstGeom prst="rect">
              <a:avLst/>
            </a:prstGeom>
            <a:noFill/>
          </p:spPr>
          <p:txBody>
            <a:bodyPr wrap="square">
              <a:spAutoFit/>
            </a:bodyPr>
            <a:lstStyle/>
            <a:p>
              <a:r>
                <a:rPr lang="tr-TR" sz="1200" b="0" i="0">
                  <a:solidFill>
                    <a:srgbClr val="25252C"/>
                  </a:solidFill>
                  <a:effectLst/>
                  <a:highlight>
                    <a:srgbClr val="FFFFFF"/>
                  </a:highlight>
                  <a:latin typeface="+mj-lt"/>
                </a:rPr>
                <a:t>Raısıng purchase orders</a:t>
              </a:r>
              <a:endParaRPr lang="tr-TR" sz="1200">
                <a:latin typeface="+mj-lt"/>
              </a:endParaRPr>
            </a:p>
          </p:txBody>
        </p:sp>
        <p:cxnSp>
          <p:nvCxnSpPr>
            <p:cNvPr id="66" name="Düz Bağlayıcı 65">
              <a:extLst>
                <a:ext uri="{FF2B5EF4-FFF2-40B4-BE49-F238E27FC236}">
                  <a16:creationId xmlns:a16="http://schemas.microsoft.com/office/drawing/2014/main" id="{20D4542E-C156-9B52-6F1A-85E25636A920}"/>
                </a:ext>
              </a:extLst>
            </p:cNvPr>
            <p:cNvCxnSpPr>
              <a:cxnSpLocks/>
            </p:cNvCxnSpPr>
            <p:nvPr/>
          </p:nvCxnSpPr>
          <p:spPr>
            <a:xfrm>
              <a:off x="6279501" y="3009151"/>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67" name="Grup 66">
            <a:extLst>
              <a:ext uri="{FF2B5EF4-FFF2-40B4-BE49-F238E27FC236}">
                <a16:creationId xmlns:a16="http://schemas.microsoft.com/office/drawing/2014/main" id="{7FBF819C-A770-A05B-5702-E5FD9D6AB798}"/>
              </a:ext>
            </a:extLst>
          </p:cNvPr>
          <p:cNvGrpSpPr/>
          <p:nvPr/>
        </p:nvGrpSpPr>
        <p:grpSpPr>
          <a:xfrm>
            <a:off x="8813352" y="2007131"/>
            <a:ext cx="2644839" cy="529631"/>
            <a:chOff x="6172590" y="3329543"/>
            <a:chExt cx="2644839" cy="529631"/>
          </a:xfrm>
        </p:grpSpPr>
        <p:sp>
          <p:nvSpPr>
            <p:cNvPr id="68" name="Metin kutusu 67">
              <a:extLst>
                <a:ext uri="{FF2B5EF4-FFF2-40B4-BE49-F238E27FC236}">
                  <a16:creationId xmlns:a16="http://schemas.microsoft.com/office/drawing/2014/main" id="{8838FEEC-4391-E390-2F2E-825795DE60F4}"/>
                </a:ext>
              </a:extLst>
            </p:cNvPr>
            <p:cNvSpPr txBox="1"/>
            <p:nvPr/>
          </p:nvSpPr>
          <p:spPr>
            <a:xfrm>
              <a:off x="6172590" y="3420983"/>
              <a:ext cx="991377" cy="307777"/>
            </a:xfrm>
            <a:prstGeom prst="rect">
              <a:avLst/>
            </a:prstGeom>
            <a:noFill/>
          </p:spPr>
          <p:txBody>
            <a:bodyPr wrap="square">
              <a:spAutoFit/>
            </a:bodyPr>
            <a:lstStyle/>
            <a:p>
              <a:r>
                <a:rPr lang="tr-TR" sz="1200" b="1" dirty="0">
                  <a:solidFill>
                    <a:srgbClr val="F6911E"/>
                  </a:solidFill>
                  <a:highlight>
                    <a:srgbClr val="FFFFFF"/>
                  </a:highlight>
                  <a:latin typeface="Montserrat SemiBold" panose="00000700000000000000" pitchFamily="2" charset="0"/>
                </a:rPr>
                <a:t>per3x</a:t>
              </a:r>
              <a:r>
                <a:rPr lang="tr-TR" sz="1400" b="1" i="0" dirty="0">
                  <a:solidFill>
                    <a:srgbClr val="F6911E"/>
                  </a:solidFill>
                  <a:effectLst/>
                  <a:highlight>
                    <a:srgbClr val="FFFFFF"/>
                  </a:highlight>
                  <a:latin typeface="Montserrat SemiBold" panose="00000700000000000000" pitchFamily="2" charset="0"/>
                </a:rPr>
                <a:t>%</a:t>
              </a:r>
              <a:endParaRPr lang="tr-TR" sz="1400" dirty="0">
                <a:solidFill>
                  <a:srgbClr val="F6911E"/>
                </a:solidFill>
                <a:latin typeface="Montserrat SemiBold" panose="00000700000000000000" pitchFamily="2" charset="0"/>
              </a:endParaRPr>
            </a:p>
          </p:txBody>
        </p:sp>
        <p:sp>
          <p:nvSpPr>
            <p:cNvPr id="69" name="Metin kutusu 68">
              <a:extLst>
                <a:ext uri="{FF2B5EF4-FFF2-40B4-BE49-F238E27FC236}">
                  <a16:creationId xmlns:a16="http://schemas.microsoft.com/office/drawing/2014/main" id="{C4B6A28E-92E9-0F00-6A1F-C699648B3E04}"/>
                </a:ext>
              </a:extLst>
            </p:cNvPr>
            <p:cNvSpPr txBox="1"/>
            <p:nvPr/>
          </p:nvSpPr>
          <p:spPr>
            <a:xfrm>
              <a:off x="6846728" y="3329543"/>
              <a:ext cx="1970701" cy="461665"/>
            </a:xfrm>
            <a:prstGeom prst="rect">
              <a:avLst/>
            </a:prstGeom>
            <a:noFill/>
          </p:spPr>
          <p:txBody>
            <a:bodyPr wrap="square">
              <a:spAutoFit/>
            </a:bodyPr>
            <a:lstStyle/>
            <a:p>
              <a:r>
                <a:rPr lang="tr-TR" sz="1200" b="0" i="0">
                  <a:solidFill>
                    <a:srgbClr val="25252C"/>
                  </a:solidFill>
                  <a:effectLst/>
                  <a:highlight>
                    <a:srgbClr val="FFFFFF"/>
                  </a:highlight>
                  <a:latin typeface="+mj-lt"/>
                </a:rPr>
                <a:t>Purchase order approvals</a:t>
              </a:r>
              <a:endParaRPr lang="tr-TR" sz="1200">
                <a:latin typeface="+mj-lt"/>
              </a:endParaRPr>
            </a:p>
          </p:txBody>
        </p:sp>
        <p:cxnSp>
          <p:nvCxnSpPr>
            <p:cNvPr id="70" name="Düz Bağlayıcı 69">
              <a:extLst>
                <a:ext uri="{FF2B5EF4-FFF2-40B4-BE49-F238E27FC236}">
                  <a16:creationId xmlns:a16="http://schemas.microsoft.com/office/drawing/2014/main" id="{B00151C2-66FC-8A79-CCF3-644D99A94FC2}"/>
                </a:ext>
              </a:extLst>
            </p:cNvPr>
            <p:cNvCxnSpPr>
              <a:cxnSpLocks/>
            </p:cNvCxnSpPr>
            <p:nvPr/>
          </p:nvCxnSpPr>
          <p:spPr>
            <a:xfrm>
              <a:off x="6279502" y="385917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71" name="Grup 70">
            <a:extLst>
              <a:ext uri="{FF2B5EF4-FFF2-40B4-BE49-F238E27FC236}">
                <a16:creationId xmlns:a16="http://schemas.microsoft.com/office/drawing/2014/main" id="{6ED50429-72D5-3EF9-4484-CBD1503187B0}"/>
              </a:ext>
            </a:extLst>
          </p:cNvPr>
          <p:cNvGrpSpPr/>
          <p:nvPr/>
        </p:nvGrpSpPr>
        <p:grpSpPr>
          <a:xfrm>
            <a:off x="6176843" y="5463229"/>
            <a:ext cx="2644839" cy="734900"/>
            <a:chOff x="6180613" y="4056396"/>
            <a:chExt cx="2644839" cy="734900"/>
          </a:xfrm>
        </p:grpSpPr>
        <p:sp>
          <p:nvSpPr>
            <p:cNvPr id="72" name="Metin kutusu 71">
              <a:extLst>
                <a:ext uri="{FF2B5EF4-FFF2-40B4-BE49-F238E27FC236}">
                  <a16:creationId xmlns:a16="http://schemas.microsoft.com/office/drawing/2014/main" id="{BC234FC5-79C3-39F1-FC57-52880FF0F667}"/>
                </a:ext>
              </a:extLst>
            </p:cNvPr>
            <p:cNvSpPr txBox="1"/>
            <p:nvPr/>
          </p:nvSpPr>
          <p:spPr>
            <a:xfrm>
              <a:off x="6180613" y="4208796"/>
              <a:ext cx="991377" cy="307777"/>
            </a:xfrm>
            <a:prstGeom prst="rect">
              <a:avLst/>
            </a:prstGeom>
            <a:noFill/>
          </p:spPr>
          <p:txBody>
            <a:bodyPr wrap="square">
              <a:spAutoFit/>
            </a:bodyPr>
            <a:lstStyle/>
            <a:p>
              <a:r>
                <a:rPr lang="tr-TR" sz="1200" b="1" dirty="0">
                  <a:solidFill>
                    <a:srgbClr val="2D4FB2"/>
                  </a:solidFill>
                  <a:highlight>
                    <a:srgbClr val="FFFFFF"/>
                  </a:highlight>
                  <a:latin typeface="Montserrat SemiBold" panose="00000700000000000000" pitchFamily="2" charset="0"/>
                </a:rPr>
                <a:t>per4x</a:t>
              </a:r>
              <a:r>
                <a:rPr lang="tr-TR" sz="1400" b="1" i="0" dirty="0">
                  <a:solidFill>
                    <a:srgbClr val="2D4FB2"/>
                  </a:solidFill>
                  <a:effectLst/>
                  <a:highlight>
                    <a:srgbClr val="FFFFFF"/>
                  </a:highlight>
                  <a:latin typeface="Montserrat SemiBold" panose="00000700000000000000" pitchFamily="2" charset="0"/>
                </a:rPr>
                <a:t>%</a:t>
              </a:r>
              <a:endParaRPr lang="tr-TR" sz="1400" dirty="0">
                <a:solidFill>
                  <a:srgbClr val="2D4FB2"/>
                </a:solidFill>
                <a:latin typeface="Montserrat SemiBold" panose="00000700000000000000" pitchFamily="2" charset="0"/>
              </a:endParaRPr>
            </a:p>
          </p:txBody>
        </p:sp>
        <p:sp>
          <p:nvSpPr>
            <p:cNvPr id="73" name="Metin kutusu 72">
              <a:extLst>
                <a:ext uri="{FF2B5EF4-FFF2-40B4-BE49-F238E27FC236}">
                  <a16:creationId xmlns:a16="http://schemas.microsoft.com/office/drawing/2014/main" id="{78F8CDA6-839B-FDDF-63E6-B77E836DA934}"/>
                </a:ext>
              </a:extLst>
            </p:cNvPr>
            <p:cNvSpPr txBox="1"/>
            <p:nvPr/>
          </p:nvSpPr>
          <p:spPr>
            <a:xfrm>
              <a:off x="6854751" y="4056396"/>
              <a:ext cx="1970701" cy="646331"/>
            </a:xfrm>
            <a:prstGeom prst="rect">
              <a:avLst/>
            </a:prstGeom>
            <a:noFill/>
          </p:spPr>
          <p:txBody>
            <a:bodyPr wrap="square">
              <a:spAutoFit/>
            </a:bodyPr>
            <a:lstStyle/>
            <a:p>
              <a:r>
                <a:rPr lang="tr-TR" sz="1200" b="0" i="0">
                  <a:solidFill>
                    <a:srgbClr val="25252C"/>
                  </a:solidFill>
                  <a:effectLst/>
                  <a:highlight>
                    <a:srgbClr val="FFFFFF"/>
                  </a:highlight>
                  <a:latin typeface="+mj-lt"/>
                </a:rPr>
                <a:t>Debt collectıon admınıstratıon processes</a:t>
              </a:r>
              <a:endParaRPr lang="tr-TR" sz="1200">
                <a:latin typeface="+mj-lt"/>
              </a:endParaRPr>
            </a:p>
          </p:txBody>
        </p:sp>
        <p:cxnSp>
          <p:nvCxnSpPr>
            <p:cNvPr id="75" name="Düz Bağlayıcı 74">
              <a:extLst>
                <a:ext uri="{FF2B5EF4-FFF2-40B4-BE49-F238E27FC236}">
                  <a16:creationId xmlns:a16="http://schemas.microsoft.com/office/drawing/2014/main" id="{BF2A245A-CF0E-DFE3-1173-32DC2205FA9C}"/>
                </a:ext>
              </a:extLst>
            </p:cNvPr>
            <p:cNvCxnSpPr>
              <a:cxnSpLocks/>
            </p:cNvCxnSpPr>
            <p:nvPr/>
          </p:nvCxnSpPr>
          <p:spPr>
            <a:xfrm>
              <a:off x="6287525" y="4791296"/>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76" name="Grup 75">
            <a:extLst>
              <a:ext uri="{FF2B5EF4-FFF2-40B4-BE49-F238E27FC236}">
                <a16:creationId xmlns:a16="http://schemas.microsoft.com/office/drawing/2014/main" id="{ECD3A274-7192-DD61-6B30-22BE99AE4F36}"/>
              </a:ext>
            </a:extLst>
          </p:cNvPr>
          <p:cNvGrpSpPr/>
          <p:nvPr/>
        </p:nvGrpSpPr>
        <p:grpSpPr>
          <a:xfrm>
            <a:off x="6168513" y="4696932"/>
            <a:ext cx="2644839" cy="557625"/>
            <a:chOff x="6172590" y="4943043"/>
            <a:chExt cx="2644839" cy="557625"/>
          </a:xfrm>
        </p:grpSpPr>
        <p:sp>
          <p:nvSpPr>
            <p:cNvPr id="77" name="Metin kutusu 76">
              <a:extLst>
                <a:ext uri="{FF2B5EF4-FFF2-40B4-BE49-F238E27FC236}">
                  <a16:creationId xmlns:a16="http://schemas.microsoft.com/office/drawing/2014/main" id="{D3EA0762-58CE-B193-136E-BE78E744028E}"/>
                </a:ext>
              </a:extLst>
            </p:cNvPr>
            <p:cNvSpPr txBox="1"/>
            <p:nvPr/>
          </p:nvSpPr>
          <p:spPr>
            <a:xfrm>
              <a:off x="6172590" y="5034483"/>
              <a:ext cx="991377" cy="307777"/>
            </a:xfrm>
            <a:prstGeom prst="rect">
              <a:avLst/>
            </a:prstGeom>
            <a:noFill/>
          </p:spPr>
          <p:txBody>
            <a:bodyPr wrap="square">
              <a:spAutoFit/>
            </a:bodyPr>
            <a:lstStyle/>
            <a:p>
              <a:r>
                <a:rPr lang="tr-TR" sz="1200" b="1" dirty="0">
                  <a:solidFill>
                    <a:srgbClr val="F37721"/>
                  </a:solidFill>
                  <a:highlight>
                    <a:srgbClr val="FFFFFF"/>
                  </a:highlight>
                  <a:latin typeface="Montserrat SemiBold" panose="00000700000000000000" pitchFamily="2" charset="0"/>
                </a:rPr>
                <a:t>per5x</a:t>
              </a:r>
              <a:r>
                <a:rPr lang="tr-TR" sz="1400" b="1" i="0" dirty="0">
                  <a:solidFill>
                    <a:srgbClr val="F37721"/>
                  </a:solidFill>
                  <a:effectLst/>
                  <a:highlight>
                    <a:srgbClr val="FFFFFF"/>
                  </a:highlight>
                  <a:latin typeface="Montserrat SemiBold" panose="00000700000000000000" pitchFamily="2" charset="0"/>
                </a:rPr>
                <a:t>%</a:t>
              </a:r>
              <a:endParaRPr lang="tr-TR" sz="1400" dirty="0">
                <a:solidFill>
                  <a:srgbClr val="F37721"/>
                </a:solidFill>
                <a:latin typeface="Montserrat SemiBold" panose="00000700000000000000" pitchFamily="2" charset="0"/>
              </a:endParaRPr>
            </a:p>
          </p:txBody>
        </p:sp>
        <p:sp>
          <p:nvSpPr>
            <p:cNvPr id="78" name="Metin kutusu 77">
              <a:extLst>
                <a:ext uri="{FF2B5EF4-FFF2-40B4-BE49-F238E27FC236}">
                  <a16:creationId xmlns:a16="http://schemas.microsoft.com/office/drawing/2014/main" id="{F1A11DD3-8249-1C6A-EEB2-81C0AA6D5312}"/>
                </a:ext>
              </a:extLst>
            </p:cNvPr>
            <p:cNvSpPr txBox="1"/>
            <p:nvPr/>
          </p:nvSpPr>
          <p:spPr>
            <a:xfrm>
              <a:off x="6846728" y="4943043"/>
              <a:ext cx="1970701" cy="461665"/>
            </a:xfrm>
            <a:prstGeom prst="rect">
              <a:avLst/>
            </a:prstGeom>
            <a:noFill/>
          </p:spPr>
          <p:txBody>
            <a:bodyPr wrap="square">
              <a:spAutoFit/>
            </a:bodyPr>
            <a:lstStyle/>
            <a:p>
              <a:pPr algn="l"/>
              <a:r>
                <a:rPr lang="tr-TR" sz="1200" b="0" i="0">
                  <a:solidFill>
                    <a:srgbClr val="25252C"/>
                  </a:solidFill>
                  <a:effectLst/>
                  <a:highlight>
                    <a:srgbClr val="FFFFFF"/>
                  </a:highlight>
                  <a:latin typeface="+mj-lt"/>
                </a:rPr>
                <a:t>Codıng ınvoıce processes</a:t>
              </a:r>
            </a:p>
          </p:txBody>
        </p:sp>
        <p:cxnSp>
          <p:nvCxnSpPr>
            <p:cNvPr id="79" name="Düz Bağlayıcı 78">
              <a:extLst>
                <a:ext uri="{FF2B5EF4-FFF2-40B4-BE49-F238E27FC236}">
                  <a16:creationId xmlns:a16="http://schemas.microsoft.com/office/drawing/2014/main" id="{4D76E608-64B1-380A-C731-D0D56EB8E37F}"/>
                </a:ext>
              </a:extLst>
            </p:cNvPr>
            <p:cNvCxnSpPr>
              <a:cxnSpLocks/>
            </p:cNvCxnSpPr>
            <p:nvPr/>
          </p:nvCxnSpPr>
          <p:spPr>
            <a:xfrm>
              <a:off x="6279502" y="550066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83" name="Grup 82">
            <a:extLst>
              <a:ext uri="{FF2B5EF4-FFF2-40B4-BE49-F238E27FC236}">
                <a16:creationId xmlns:a16="http://schemas.microsoft.com/office/drawing/2014/main" id="{342AF8E9-BD96-6E2C-F14B-B0D9903602B6}"/>
              </a:ext>
            </a:extLst>
          </p:cNvPr>
          <p:cNvGrpSpPr/>
          <p:nvPr/>
        </p:nvGrpSpPr>
        <p:grpSpPr>
          <a:xfrm>
            <a:off x="6168513" y="2764506"/>
            <a:ext cx="2644839" cy="697587"/>
            <a:chOff x="8817429" y="1840342"/>
            <a:chExt cx="2644839" cy="697587"/>
          </a:xfrm>
        </p:grpSpPr>
        <p:sp>
          <p:nvSpPr>
            <p:cNvPr id="87" name="Metin kutusu 86">
              <a:extLst>
                <a:ext uri="{FF2B5EF4-FFF2-40B4-BE49-F238E27FC236}">
                  <a16:creationId xmlns:a16="http://schemas.microsoft.com/office/drawing/2014/main" id="{AE2BBCFB-A275-BFC5-4042-DB2814AC2A44}"/>
                </a:ext>
              </a:extLst>
            </p:cNvPr>
            <p:cNvSpPr txBox="1"/>
            <p:nvPr/>
          </p:nvSpPr>
          <p:spPr>
            <a:xfrm>
              <a:off x="8817429" y="1982582"/>
              <a:ext cx="991377" cy="307777"/>
            </a:xfrm>
            <a:prstGeom prst="rect">
              <a:avLst/>
            </a:prstGeom>
            <a:noFill/>
          </p:spPr>
          <p:txBody>
            <a:bodyPr wrap="square">
              <a:spAutoFit/>
            </a:bodyPr>
            <a:lstStyle/>
            <a:p>
              <a:r>
                <a:rPr lang="tr-TR" sz="1200" b="1" i="0" dirty="0">
                  <a:solidFill>
                    <a:srgbClr val="616173"/>
                  </a:solidFill>
                  <a:effectLst/>
                  <a:highlight>
                    <a:srgbClr val="FFFFFF"/>
                  </a:highlight>
                  <a:latin typeface="Montserrat SemiBold" panose="00000700000000000000" pitchFamily="2" charset="0"/>
                </a:rPr>
                <a:t>per6x</a:t>
              </a:r>
              <a:r>
                <a:rPr lang="tr-TR" sz="1400" b="1" i="0" dirty="0">
                  <a:solidFill>
                    <a:srgbClr val="616173"/>
                  </a:solidFill>
                  <a:effectLst/>
                  <a:highlight>
                    <a:srgbClr val="FFFFFF"/>
                  </a:highlight>
                  <a:latin typeface="Montserrat SemiBold" panose="00000700000000000000" pitchFamily="2" charset="0"/>
                </a:rPr>
                <a:t>%</a:t>
              </a:r>
              <a:endParaRPr lang="tr-TR" sz="1400" dirty="0">
                <a:solidFill>
                  <a:srgbClr val="616173"/>
                </a:solidFill>
                <a:latin typeface="Montserrat SemiBold" panose="00000700000000000000" pitchFamily="2" charset="0"/>
              </a:endParaRPr>
            </a:p>
          </p:txBody>
        </p:sp>
        <p:sp>
          <p:nvSpPr>
            <p:cNvPr id="91" name="Metin kutusu 90">
              <a:extLst>
                <a:ext uri="{FF2B5EF4-FFF2-40B4-BE49-F238E27FC236}">
                  <a16:creationId xmlns:a16="http://schemas.microsoft.com/office/drawing/2014/main" id="{D6BE1E0D-0ADD-0D4D-F648-53062E622DF6}"/>
                </a:ext>
              </a:extLst>
            </p:cNvPr>
            <p:cNvSpPr txBox="1"/>
            <p:nvPr/>
          </p:nvSpPr>
          <p:spPr>
            <a:xfrm>
              <a:off x="9491567" y="1840342"/>
              <a:ext cx="1970701" cy="646331"/>
            </a:xfrm>
            <a:prstGeom prst="rect">
              <a:avLst/>
            </a:prstGeom>
            <a:noFill/>
          </p:spPr>
          <p:txBody>
            <a:bodyPr wrap="square">
              <a:spAutoFit/>
            </a:bodyPr>
            <a:lstStyle/>
            <a:p>
              <a:r>
                <a:rPr lang="en-US" sz="1200" b="0" i="0">
                  <a:solidFill>
                    <a:srgbClr val="25252C"/>
                  </a:solidFill>
                  <a:effectLst/>
                  <a:highlight>
                    <a:srgbClr val="FFFFFF"/>
                  </a:highlight>
                  <a:latin typeface="+mj-lt"/>
                </a:rPr>
                <a:t>Management of supplier and purchase invoices</a:t>
              </a:r>
              <a:endParaRPr lang="tr-TR" sz="1200">
                <a:latin typeface="+mj-lt"/>
              </a:endParaRPr>
            </a:p>
          </p:txBody>
        </p:sp>
        <p:cxnSp>
          <p:nvCxnSpPr>
            <p:cNvPr id="95" name="Düz Bağlayıcı 94">
              <a:extLst>
                <a:ext uri="{FF2B5EF4-FFF2-40B4-BE49-F238E27FC236}">
                  <a16:creationId xmlns:a16="http://schemas.microsoft.com/office/drawing/2014/main" id="{FBD2E8F2-F4D2-3572-043F-3F159FADC069}"/>
                </a:ext>
              </a:extLst>
            </p:cNvPr>
            <p:cNvCxnSpPr>
              <a:cxnSpLocks/>
            </p:cNvCxnSpPr>
            <p:nvPr/>
          </p:nvCxnSpPr>
          <p:spPr>
            <a:xfrm>
              <a:off x="8924341" y="2537929"/>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99" name="Grup 98">
            <a:extLst>
              <a:ext uri="{FF2B5EF4-FFF2-40B4-BE49-F238E27FC236}">
                <a16:creationId xmlns:a16="http://schemas.microsoft.com/office/drawing/2014/main" id="{038696A2-20F0-08B5-5CA8-89E3ADA3DA9C}"/>
              </a:ext>
            </a:extLst>
          </p:cNvPr>
          <p:cNvGrpSpPr/>
          <p:nvPr/>
        </p:nvGrpSpPr>
        <p:grpSpPr>
          <a:xfrm>
            <a:off x="8813352" y="2741473"/>
            <a:ext cx="2644839" cy="716239"/>
            <a:chOff x="8817429" y="2741189"/>
            <a:chExt cx="2644839" cy="716239"/>
          </a:xfrm>
        </p:grpSpPr>
        <p:sp>
          <p:nvSpPr>
            <p:cNvPr id="103" name="Metin kutusu 102">
              <a:extLst>
                <a:ext uri="{FF2B5EF4-FFF2-40B4-BE49-F238E27FC236}">
                  <a16:creationId xmlns:a16="http://schemas.microsoft.com/office/drawing/2014/main" id="{68710BF1-1B13-9EF8-694C-196CC62FB86D}"/>
                </a:ext>
              </a:extLst>
            </p:cNvPr>
            <p:cNvSpPr txBox="1"/>
            <p:nvPr/>
          </p:nvSpPr>
          <p:spPr>
            <a:xfrm>
              <a:off x="8817429" y="2893589"/>
              <a:ext cx="991377" cy="307777"/>
            </a:xfrm>
            <a:prstGeom prst="rect">
              <a:avLst/>
            </a:prstGeom>
            <a:noFill/>
          </p:spPr>
          <p:txBody>
            <a:bodyPr wrap="square">
              <a:spAutoFit/>
            </a:bodyPr>
            <a:lstStyle/>
            <a:p>
              <a:r>
                <a:rPr lang="tr-TR" sz="1200" b="1" i="0" dirty="0">
                  <a:solidFill>
                    <a:srgbClr val="1078CF"/>
                  </a:solidFill>
                  <a:effectLst/>
                  <a:highlight>
                    <a:srgbClr val="FFFFFF"/>
                  </a:highlight>
                  <a:latin typeface="Montserrat SemiBold" panose="00000700000000000000" pitchFamily="2" charset="0"/>
                </a:rPr>
                <a:t>per7x</a:t>
              </a:r>
              <a:r>
                <a:rPr lang="tr-TR" sz="1400" b="1" i="0" dirty="0">
                  <a:solidFill>
                    <a:srgbClr val="1078CF"/>
                  </a:solidFill>
                  <a:effectLst/>
                  <a:highlight>
                    <a:srgbClr val="FFFFFF"/>
                  </a:highlight>
                  <a:latin typeface="Montserrat SemiBold" panose="00000700000000000000" pitchFamily="2" charset="0"/>
                </a:rPr>
                <a:t>%</a:t>
              </a:r>
              <a:endParaRPr lang="tr-TR" sz="1400" dirty="0">
                <a:solidFill>
                  <a:srgbClr val="1078CF"/>
                </a:solidFill>
                <a:latin typeface="Montserrat SemiBold" panose="00000700000000000000" pitchFamily="2" charset="0"/>
              </a:endParaRPr>
            </a:p>
          </p:txBody>
        </p:sp>
        <p:sp>
          <p:nvSpPr>
            <p:cNvPr id="107" name="Metin kutusu 106">
              <a:extLst>
                <a:ext uri="{FF2B5EF4-FFF2-40B4-BE49-F238E27FC236}">
                  <a16:creationId xmlns:a16="http://schemas.microsoft.com/office/drawing/2014/main" id="{413C18CC-36B1-1E53-13E8-58155FFDE700}"/>
                </a:ext>
              </a:extLst>
            </p:cNvPr>
            <p:cNvSpPr txBox="1"/>
            <p:nvPr/>
          </p:nvSpPr>
          <p:spPr>
            <a:xfrm>
              <a:off x="9491567" y="2741189"/>
              <a:ext cx="1970701" cy="461665"/>
            </a:xfrm>
            <a:prstGeom prst="rect">
              <a:avLst/>
            </a:prstGeom>
            <a:noFill/>
          </p:spPr>
          <p:txBody>
            <a:bodyPr wrap="square">
              <a:spAutoFit/>
            </a:bodyPr>
            <a:lstStyle/>
            <a:p>
              <a:r>
                <a:rPr lang="en-US" sz="1200" b="0" i="0">
                  <a:solidFill>
                    <a:srgbClr val="25252C"/>
                  </a:solidFill>
                  <a:effectLst/>
                  <a:highlight>
                    <a:srgbClr val="FFFFFF"/>
                  </a:highlight>
                  <a:latin typeface="+mj-lt"/>
                </a:rPr>
                <a:t>Managing maverick spend &amp; spend leakage</a:t>
              </a:r>
              <a:endParaRPr lang="tr-TR" sz="1200">
                <a:latin typeface="+mj-lt"/>
              </a:endParaRPr>
            </a:p>
          </p:txBody>
        </p:sp>
        <p:cxnSp>
          <p:nvCxnSpPr>
            <p:cNvPr id="111" name="Düz Bağlayıcı 110">
              <a:extLst>
                <a:ext uri="{FF2B5EF4-FFF2-40B4-BE49-F238E27FC236}">
                  <a16:creationId xmlns:a16="http://schemas.microsoft.com/office/drawing/2014/main" id="{B82ED4E0-21F1-6AC0-E440-5057EB32CA99}"/>
                </a:ext>
              </a:extLst>
            </p:cNvPr>
            <p:cNvCxnSpPr>
              <a:cxnSpLocks/>
            </p:cNvCxnSpPr>
            <p:nvPr/>
          </p:nvCxnSpPr>
          <p:spPr>
            <a:xfrm>
              <a:off x="8924341" y="345742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up 114">
            <a:extLst>
              <a:ext uri="{FF2B5EF4-FFF2-40B4-BE49-F238E27FC236}">
                <a16:creationId xmlns:a16="http://schemas.microsoft.com/office/drawing/2014/main" id="{48E63255-1A32-4418-DB06-B8EE49B674CC}"/>
              </a:ext>
            </a:extLst>
          </p:cNvPr>
          <p:cNvGrpSpPr/>
          <p:nvPr/>
        </p:nvGrpSpPr>
        <p:grpSpPr>
          <a:xfrm>
            <a:off x="8813352" y="3635833"/>
            <a:ext cx="2644839" cy="921514"/>
            <a:chOff x="8817429" y="3656286"/>
            <a:chExt cx="2644839" cy="921514"/>
          </a:xfrm>
        </p:grpSpPr>
        <p:sp>
          <p:nvSpPr>
            <p:cNvPr id="116" name="Metin kutusu 115">
              <a:extLst>
                <a:ext uri="{FF2B5EF4-FFF2-40B4-BE49-F238E27FC236}">
                  <a16:creationId xmlns:a16="http://schemas.microsoft.com/office/drawing/2014/main" id="{BF69FACE-C75D-437B-B51A-B892CDC78DA1}"/>
                </a:ext>
              </a:extLst>
            </p:cNvPr>
            <p:cNvSpPr txBox="1"/>
            <p:nvPr/>
          </p:nvSpPr>
          <p:spPr>
            <a:xfrm>
              <a:off x="8817429" y="3930606"/>
              <a:ext cx="991377" cy="307777"/>
            </a:xfrm>
            <a:prstGeom prst="rect">
              <a:avLst/>
            </a:prstGeom>
            <a:noFill/>
          </p:spPr>
          <p:txBody>
            <a:bodyPr wrap="square">
              <a:spAutoFit/>
            </a:bodyPr>
            <a:lstStyle/>
            <a:p>
              <a:r>
                <a:rPr lang="tr-TR" sz="1200" b="1" i="0" dirty="0">
                  <a:solidFill>
                    <a:srgbClr val="FCB415"/>
                  </a:solidFill>
                  <a:effectLst/>
                  <a:highlight>
                    <a:srgbClr val="FFFFFF"/>
                  </a:highlight>
                  <a:latin typeface="Montserrat SemiBold" panose="00000700000000000000" pitchFamily="2" charset="0"/>
                </a:rPr>
                <a:t>per8x</a:t>
              </a:r>
              <a:r>
                <a:rPr lang="tr-TR" sz="1400" b="1" i="0" dirty="0">
                  <a:solidFill>
                    <a:srgbClr val="FCB415"/>
                  </a:solidFill>
                  <a:effectLst/>
                  <a:highlight>
                    <a:srgbClr val="FFFFFF"/>
                  </a:highlight>
                  <a:latin typeface="Montserrat SemiBold" panose="00000700000000000000" pitchFamily="2" charset="0"/>
                </a:rPr>
                <a:t>%</a:t>
              </a:r>
              <a:endParaRPr lang="tr-TR" sz="1400" dirty="0">
                <a:solidFill>
                  <a:srgbClr val="FCB415"/>
                </a:solidFill>
                <a:latin typeface="Montserrat SemiBold" panose="00000700000000000000" pitchFamily="2" charset="0"/>
              </a:endParaRPr>
            </a:p>
          </p:txBody>
        </p:sp>
        <p:sp>
          <p:nvSpPr>
            <p:cNvPr id="117" name="Metin kutusu 116">
              <a:extLst>
                <a:ext uri="{FF2B5EF4-FFF2-40B4-BE49-F238E27FC236}">
                  <a16:creationId xmlns:a16="http://schemas.microsoft.com/office/drawing/2014/main" id="{874CFC86-8BF3-D64B-6609-409EA092EBBF}"/>
                </a:ext>
              </a:extLst>
            </p:cNvPr>
            <p:cNvSpPr txBox="1"/>
            <p:nvPr/>
          </p:nvSpPr>
          <p:spPr>
            <a:xfrm>
              <a:off x="9491567" y="3656286"/>
              <a:ext cx="1970701" cy="646331"/>
            </a:xfrm>
            <a:prstGeom prst="rect">
              <a:avLst/>
            </a:prstGeom>
            <a:noFill/>
          </p:spPr>
          <p:txBody>
            <a:bodyPr wrap="square">
              <a:spAutoFit/>
            </a:bodyPr>
            <a:lstStyle/>
            <a:p>
              <a:r>
                <a:rPr lang="en-US" sz="1200" b="0" i="0">
                  <a:solidFill>
                    <a:srgbClr val="25252C"/>
                  </a:solidFill>
                  <a:effectLst/>
                  <a:highlight>
                    <a:srgbClr val="FFFFFF"/>
                  </a:highlight>
                  <a:latin typeface="+mj-lt"/>
                </a:rPr>
                <a:t>Finance query management and dashboard reporting</a:t>
              </a:r>
              <a:endParaRPr lang="tr-TR" sz="1200">
                <a:latin typeface="+mj-lt"/>
              </a:endParaRPr>
            </a:p>
          </p:txBody>
        </p:sp>
        <p:cxnSp>
          <p:nvCxnSpPr>
            <p:cNvPr id="118" name="Düz Bağlayıcı 117">
              <a:extLst>
                <a:ext uri="{FF2B5EF4-FFF2-40B4-BE49-F238E27FC236}">
                  <a16:creationId xmlns:a16="http://schemas.microsoft.com/office/drawing/2014/main" id="{20D802E3-5989-ADD9-338F-C8225F6B2D4B}"/>
                </a:ext>
              </a:extLst>
            </p:cNvPr>
            <p:cNvCxnSpPr>
              <a:cxnSpLocks/>
            </p:cNvCxnSpPr>
            <p:nvPr/>
          </p:nvCxnSpPr>
          <p:spPr>
            <a:xfrm>
              <a:off x="8924341" y="4577800"/>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19" name="Grup 118">
            <a:extLst>
              <a:ext uri="{FF2B5EF4-FFF2-40B4-BE49-F238E27FC236}">
                <a16:creationId xmlns:a16="http://schemas.microsoft.com/office/drawing/2014/main" id="{0A351ACB-BCD2-1722-EF89-6E63D70D7E9E}"/>
              </a:ext>
            </a:extLst>
          </p:cNvPr>
          <p:cNvGrpSpPr/>
          <p:nvPr/>
        </p:nvGrpSpPr>
        <p:grpSpPr>
          <a:xfrm>
            <a:off x="6168513" y="3688439"/>
            <a:ext cx="2644839" cy="896633"/>
            <a:chOff x="8817429" y="4788821"/>
            <a:chExt cx="2644839" cy="896633"/>
          </a:xfrm>
        </p:grpSpPr>
        <p:sp>
          <p:nvSpPr>
            <p:cNvPr id="120" name="Metin kutusu 119">
              <a:extLst>
                <a:ext uri="{FF2B5EF4-FFF2-40B4-BE49-F238E27FC236}">
                  <a16:creationId xmlns:a16="http://schemas.microsoft.com/office/drawing/2014/main" id="{D6D93538-75D9-745F-3AEF-38C96AFE8C28}"/>
                </a:ext>
              </a:extLst>
            </p:cNvPr>
            <p:cNvSpPr txBox="1"/>
            <p:nvPr/>
          </p:nvSpPr>
          <p:spPr>
            <a:xfrm>
              <a:off x="8817429" y="5002181"/>
              <a:ext cx="991377" cy="307777"/>
            </a:xfrm>
            <a:prstGeom prst="rect">
              <a:avLst/>
            </a:prstGeom>
            <a:noFill/>
          </p:spPr>
          <p:txBody>
            <a:bodyPr wrap="square">
              <a:spAutoFit/>
            </a:bodyPr>
            <a:lstStyle/>
            <a:p>
              <a:r>
                <a:rPr lang="tr-TR" sz="1200" b="1" i="0" dirty="0">
                  <a:solidFill>
                    <a:srgbClr val="40404C"/>
                  </a:solidFill>
                  <a:effectLst/>
                  <a:highlight>
                    <a:srgbClr val="FFFFFF"/>
                  </a:highlight>
                  <a:latin typeface="Montserrat SemiBold" panose="00000700000000000000" pitchFamily="2" charset="0"/>
                </a:rPr>
                <a:t>per9x</a:t>
              </a:r>
              <a:r>
                <a:rPr lang="tr-TR" sz="1400" b="1" i="0" dirty="0">
                  <a:solidFill>
                    <a:srgbClr val="40404C"/>
                  </a:solidFill>
                  <a:effectLst/>
                  <a:highlight>
                    <a:srgbClr val="FFFFFF"/>
                  </a:highlight>
                  <a:latin typeface="Montserrat SemiBold" panose="00000700000000000000" pitchFamily="2" charset="0"/>
                </a:rPr>
                <a:t>%</a:t>
              </a:r>
              <a:endParaRPr lang="tr-TR" sz="1400" dirty="0">
                <a:solidFill>
                  <a:srgbClr val="40404C"/>
                </a:solidFill>
                <a:latin typeface="Montserrat SemiBold" panose="00000700000000000000" pitchFamily="2" charset="0"/>
              </a:endParaRPr>
            </a:p>
          </p:txBody>
        </p:sp>
        <p:sp>
          <p:nvSpPr>
            <p:cNvPr id="121" name="Metin kutusu 120">
              <a:extLst>
                <a:ext uri="{FF2B5EF4-FFF2-40B4-BE49-F238E27FC236}">
                  <a16:creationId xmlns:a16="http://schemas.microsoft.com/office/drawing/2014/main" id="{4B8C5699-54A3-B402-3FBC-B5B12E0BEA59}"/>
                </a:ext>
              </a:extLst>
            </p:cNvPr>
            <p:cNvSpPr txBox="1"/>
            <p:nvPr/>
          </p:nvSpPr>
          <p:spPr>
            <a:xfrm>
              <a:off x="9491567" y="4788821"/>
              <a:ext cx="1970701" cy="646331"/>
            </a:xfrm>
            <a:prstGeom prst="rect">
              <a:avLst/>
            </a:prstGeom>
            <a:noFill/>
          </p:spPr>
          <p:txBody>
            <a:bodyPr wrap="square">
              <a:spAutoFit/>
            </a:bodyPr>
            <a:lstStyle/>
            <a:p>
              <a:r>
                <a:rPr lang="en-US" sz="1200" b="0" i="0" dirty="0">
                  <a:solidFill>
                    <a:srgbClr val="25252C"/>
                  </a:solidFill>
                  <a:effectLst/>
                  <a:highlight>
                    <a:srgbClr val="FFFFFF"/>
                  </a:highlight>
                  <a:latin typeface="+mj-lt"/>
                </a:rPr>
                <a:t>Customer invoicing &amp; finance workflow management</a:t>
              </a:r>
              <a:endParaRPr lang="tr-TR" sz="1200" dirty="0">
                <a:latin typeface="+mj-lt"/>
              </a:endParaRPr>
            </a:p>
          </p:txBody>
        </p:sp>
        <p:cxnSp>
          <p:nvCxnSpPr>
            <p:cNvPr id="122" name="Düz Bağlayıcı 121">
              <a:extLst>
                <a:ext uri="{FF2B5EF4-FFF2-40B4-BE49-F238E27FC236}">
                  <a16:creationId xmlns:a16="http://schemas.microsoft.com/office/drawing/2014/main" id="{629F5E90-DA28-1EFC-F600-C6E7F2600487}"/>
                </a:ext>
              </a:extLst>
            </p:cNvPr>
            <p:cNvCxnSpPr>
              <a:cxnSpLocks/>
            </p:cNvCxnSpPr>
            <p:nvPr/>
          </p:nvCxnSpPr>
          <p:spPr>
            <a:xfrm>
              <a:off x="8924341" y="568545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23" name="Grup 122">
            <a:extLst>
              <a:ext uri="{FF2B5EF4-FFF2-40B4-BE49-F238E27FC236}">
                <a16:creationId xmlns:a16="http://schemas.microsoft.com/office/drawing/2014/main" id="{E8160797-F9E2-0D9A-374D-B14B75974513}"/>
              </a:ext>
            </a:extLst>
          </p:cNvPr>
          <p:cNvGrpSpPr/>
          <p:nvPr/>
        </p:nvGrpSpPr>
        <p:grpSpPr>
          <a:xfrm>
            <a:off x="8821682" y="4700582"/>
            <a:ext cx="2644839" cy="588934"/>
            <a:chOff x="8817429" y="5816406"/>
            <a:chExt cx="2644839" cy="588934"/>
          </a:xfrm>
        </p:grpSpPr>
        <p:sp>
          <p:nvSpPr>
            <p:cNvPr id="124" name="Metin kutusu 123">
              <a:extLst>
                <a:ext uri="{FF2B5EF4-FFF2-40B4-BE49-F238E27FC236}">
                  <a16:creationId xmlns:a16="http://schemas.microsoft.com/office/drawing/2014/main" id="{49DA2141-6D2C-A68B-E272-1E99ADDD05E5}"/>
                </a:ext>
              </a:extLst>
            </p:cNvPr>
            <p:cNvSpPr txBox="1"/>
            <p:nvPr/>
          </p:nvSpPr>
          <p:spPr>
            <a:xfrm>
              <a:off x="8817429" y="5938326"/>
              <a:ext cx="991377" cy="307777"/>
            </a:xfrm>
            <a:prstGeom prst="rect">
              <a:avLst/>
            </a:prstGeom>
            <a:noFill/>
          </p:spPr>
          <p:txBody>
            <a:bodyPr wrap="square">
              <a:spAutoFit/>
            </a:bodyPr>
            <a:lstStyle/>
            <a:p>
              <a:r>
                <a:rPr lang="tr-TR" sz="1200" b="1" i="0" dirty="0">
                  <a:solidFill>
                    <a:srgbClr val="4C9ADB"/>
                  </a:solidFill>
                  <a:effectLst/>
                  <a:highlight>
                    <a:srgbClr val="FFFFFF"/>
                  </a:highlight>
                  <a:latin typeface="Montserrat SemiBold" panose="00000700000000000000" pitchFamily="2" charset="0"/>
                </a:rPr>
                <a:t>per10x</a:t>
              </a:r>
              <a:r>
                <a:rPr lang="tr-TR" sz="1400" b="1" i="0" dirty="0">
                  <a:solidFill>
                    <a:srgbClr val="4C9ADB"/>
                  </a:solidFill>
                  <a:effectLst/>
                  <a:highlight>
                    <a:srgbClr val="FFFFFF"/>
                  </a:highlight>
                  <a:latin typeface="Montserrat SemiBold" panose="00000700000000000000" pitchFamily="2" charset="0"/>
                </a:rPr>
                <a:t>%</a:t>
              </a:r>
              <a:endParaRPr lang="tr-TR" sz="1400" dirty="0">
                <a:solidFill>
                  <a:srgbClr val="4C9ADB"/>
                </a:solidFill>
                <a:latin typeface="Montserrat SemiBold" panose="00000700000000000000" pitchFamily="2" charset="0"/>
              </a:endParaRPr>
            </a:p>
          </p:txBody>
        </p:sp>
        <p:sp>
          <p:nvSpPr>
            <p:cNvPr id="125" name="Metin kutusu 124">
              <a:extLst>
                <a:ext uri="{FF2B5EF4-FFF2-40B4-BE49-F238E27FC236}">
                  <a16:creationId xmlns:a16="http://schemas.microsoft.com/office/drawing/2014/main" id="{BFE127FC-5FFD-79E6-2322-21C67D8080BF}"/>
                </a:ext>
              </a:extLst>
            </p:cNvPr>
            <p:cNvSpPr txBox="1"/>
            <p:nvPr/>
          </p:nvSpPr>
          <p:spPr>
            <a:xfrm>
              <a:off x="9491567" y="5816406"/>
              <a:ext cx="1970701" cy="461665"/>
            </a:xfrm>
            <a:prstGeom prst="rect">
              <a:avLst/>
            </a:prstGeom>
            <a:noFill/>
          </p:spPr>
          <p:txBody>
            <a:bodyPr wrap="square">
              <a:spAutoFit/>
            </a:bodyPr>
            <a:lstStyle/>
            <a:p>
              <a:r>
                <a:rPr lang="tr-TR" sz="1200" b="0" i="0">
                  <a:solidFill>
                    <a:srgbClr val="25252C"/>
                  </a:solidFill>
                  <a:effectLst/>
                  <a:highlight>
                    <a:srgbClr val="FFFFFF"/>
                  </a:highlight>
                  <a:latin typeface="+mj-lt"/>
                </a:rPr>
                <a:t>Onlıne expense management</a:t>
              </a:r>
              <a:endParaRPr lang="tr-TR" sz="1200">
                <a:latin typeface="+mj-lt"/>
              </a:endParaRPr>
            </a:p>
          </p:txBody>
        </p:sp>
        <p:cxnSp>
          <p:nvCxnSpPr>
            <p:cNvPr id="126" name="Düz Bağlayıcı 125">
              <a:extLst>
                <a:ext uri="{FF2B5EF4-FFF2-40B4-BE49-F238E27FC236}">
                  <a16:creationId xmlns:a16="http://schemas.microsoft.com/office/drawing/2014/main" id="{C53A98EF-1640-E6BB-EDC3-6CA637969FD8}"/>
                </a:ext>
              </a:extLst>
            </p:cNvPr>
            <p:cNvCxnSpPr>
              <a:cxnSpLocks/>
            </p:cNvCxnSpPr>
            <p:nvPr/>
          </p:nvCxnSpPr>
          <p:spPr>
            <a:xfrm>
              <a:off x="8924341" y="6405340"/>
              <a:ext cx="2304000"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5789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4799F497-A7B6-4959-CA18-E0445795558A}"/>
              </a:ext>
            </a:extLst>
          </p:cNvPr>
          <p:cNvSpPr>
            <a:spLocks noGrp="1"/>
          </p:cNvSpPr>
          <p:nvPr>
            <p:ph type="sldNum" sz="quarter" idx="12"/>
          </p:nvPr>
        </p:nvSpPr>
        <p:spPr/>
        <p:txBody>
          <a:bodyPr/>
          <a:lstStyle/>
          <a:p>
            <a:fld id="{3531A8E9-B4CF-5643-AF96-CB4C768DAD63}" type="slidenum">
              <a:rPr lang="en-US" smtClean="0"/>
              <a:t>6</a:t>
            </a:fld>
            <a:endParaRPr lang="en-US"/>
          </a:p>
        </p:txBody>
      </p:sp>
      <p:sp>
        <p:nvSpPr>
          <p:cNvPr id="11" name="Title 2">
            <a:extLst>
              <a:ext uri="{FF2B5EF4-FFF2-40B4-BE49-F238E27FC236}">
                <a16:creationId xmlns:a16="http://schemas.microsoft.com/office/drawing/2014/main" id="{E19F5257-CA14-E385-A07A-4B0E64226F7D}"/>
              </a:ext>
            </a:extLst>
          </p:cNvPr>
          <p:cNvSpPr>
            <a:spLocks noGrp="1"/>
          </p:cNvSpPr>
          <p:nvPr>
            <p:ph type="title"/>
          </p:nvPr>
        </p:nvSpPr>
        <p:spPr>
          <a:xfrm>
            <a:off x="694800" y="429459"/>
            <a:ext cx="10801349" cy="388773"/>
          </a:xfrm>
        </p:spPr>
        <p:txBody>
          <a:bodyPr>
            <a:normAutofit/>
          </a:bodyPr>
          <a:lstStyle/>
          <a:p>
            <a:pPr rtl="0"/>
            <a:r>
              <a:rPr lang="en-GB" dirty="0">
                <a:solidFill>
                  <a:srgbClr val="25252C"/>
                </a:solidFill>
                <a:latin typeface="Montserrat SemiBold"/>
              </a:rPr>
              <a:t>Breakdown of potential savings</a:t>
            </a:r>
            <a:endParaRPr lang="en-US" dirty="0"/>
          </a:p>
        </p:txBody>
      </p:sp>
      <p:sp>
        <p:nvSpPr>
          <p:cNvPr id="12" name="Metin kutusu 11">
            <a:extLst>
              <a:ext uri="{FF2B5EF4-FFF2-40B4-BE49-F238E27FC236}">
                <a16:creationId xmlns:a16="http://schemas.microsoft.com/office/drawing/2014/main" id="{16523C53-98D2-A1C7-60D2-A396C8E7756B}"/>
              </a:ext>
            </a:extLst>
          </p:cNvPr>
          <p:cNvSpPr txBox="1"/>
          <p:nvPr/>
        </p:nvSpPr>
        <p:spPr>
          <a:xfrm>
            <a:off x="631988" y="928715"/>
            <a:ext cx="10707208" cy="461665"/>
          </a:xfrm>
          <a:prstGeom prst="rect">
            <a:avLst/>
          </a:prstGeom>
          <a:noFill/>
        </p:spPr>
        <p:txBody>
          <a:bodyPr wrap="square">
            <a:spAutoFit/>
          </a:bodyPr>
          <a:lstStyle/>
          <a:p>
            <a:r>
              <a:rPr lang="en-GB" sz="1200" dirty="0">
                <a:solidFill>
                  <a:schemeClr val="tx1">
                    <a:lumMod val="90000"/>
                    <a:lumOff val="10000"/>
                  </a:schemeClr>
                </a:solidFill>
                <a:latin typeface="+mj-lt"/>
                <a:ea typeface="Open Sans" panose="020B0606030504020204" pitchFamily="34" charset="0"/>
                <a:cs typeface="Open Sans" panose="020B0606030504020204" pitchFamily="34" charset="0"/>
              </a:rPr>
              <a:t>If you purchase our software, over the term of your contract with us, you could save the following amounts for each of your processes. Our systems are designed to assist you streamline your workflow and maximise returns.</a:t>
            </a:r>
          </a:p>
        </p:txBody>
      </p:sp>
      <p:grpSp>
        <p:nvGrpSpPr>
          <p:cNvPr id="45" name="Grup 44">
            <a:extLst>
              <a:ext uri="{FF2B5EF4-FFF2-40B4-BE49-F238E27FC236}">
                <a16:creationId xmlns:a16="http://schemas.microsoft.com/office/drawing/2014/main" id="{CEE0D594-8801-A660-5B11-9D94A2853991}"/>
              </a:ext>
            </a:extLst>
          </p:cNvPr>
          <p:cNvGrpSpPr/>
          <p:nvPr/>
        </p:nvGrpSpPr>
        <p:grpSpPr>
          <a:xfrm>
            <a:off x="612523" y="1555506"/>
            <a:ext cx="2738027" cy="1134010"/>
            <a:chOff x="323184" y="683777"/>
            <a:chExt cx="3395944" cy="1201040"/>
          </a:xfrm>
        </p:grpSpPr>
        <p:sp>
          <p:nvSpPr>
            <p:cNvPr id="46" name="TextBox 41">
              <a:extLst>
                <a:ext uri="{FF2B5EF4-FFF2-40B4-BE49-F238E27FC236}">
                  <a16:creationId xmlns:a16="http://schemas.microsoft.com/office/drawing/2014/main" id="{C4D85C97-BEE9-BEB7-9576-7C7072E75B7A}"/>
                </a:ext>
              </a:extLst>
            </p:cNvPr>
            <p:cNvSpPr txBox="1"/>
            <p:nvPr/>
          </p:nvSpPr>
          <p:spPr>
            <a:xfrm>
              <a:off x="356496" y="683777"/>
              <a:ext cx="2612846" cy="391163"/>
            </a:xfrm>
            <a:prstGeom prst="rect">
              <a:avLst/>
            </a:prstGeom>
            <a:noFill/>
          </p:spPr>
          <p:txBody>
            <a:bodyPr wrap="square" rtlCol="0" anchor="b" anchorCtr="0">
              <a:spAutoFit/>
            </a:bodyPr>
            <a:lstStyle/>
            <a:p>
              <a:r>
                <a:rPr lang="tr-TR" b="1" i="0" dirty="0">
                  <a:solidFill>
                    <a:srgbClr val="F15D23"/>
                  </a:solidFill>
                  <a:effectLst/>
                  <a:latin typeface="Open Sans" panose="020B0606030504020204" pitchFamily="34" charset="0"/>
                </a:rPr>
                <a:t>£</a:t>
              </a:r>
              <a:r>
                <a:rPr lang="tr-TR" b="1" dirty="0" err="1">
                  <a:solidFill>
                    <a:srgbClr val="F15D23"/>
                  </a:solidFill>
                  <a:latin typeface="Montserrat SemiBold" panose="00000700000000000000" pitchFamily="2" charset="0"/>
                </a:rPr>
                <a:t>prpoval</a:t>
              </a:r>
              <a:endParaRPr lang="en-US" b="1" dirty="0">
                <a:latin typeface="Montserrat SemiBold" panose="00000700000000000000" pitchFamily="2" charset="0"/>
                <a:ea typeface="League Spartan" charset="0"/>
                <a:cs typeface="Poppins" pitchFamily="2" charset="77"/>
              </a:endParaRPr>
            </a:p>
          </p:txBody>
        </p:sp>
        <p:sp>
          <p:nvSpPr>
            <p:cNvPr id="47" name="Metin kutusu 46">
              <a:extLst>
                <a:ext uri="{FF2B5EF4-FFF2-40B4-BE49-F238E27FC236}">
                  <a16:creationId xmlns:a16="http://schemas.microsoft.com/office/drawing/2014/main" id="{D01E826F-9700-9156-7AE9-86CFFE5629D7}"/>
                </a:ext>
              </a:extLst>
            </p:cNvPr>
            <p:cNvSpPr txBox="1"/>
            <p:nvPr/>
          </p:nvSpPr>
          <p:spPr>
            <a:xfrm>
              <a:off x="356496" y="1098031"/>
              <a:ext cx="3362632" cy="277074"/>
            </a:xfrm>
            <a:prstGeom prst="rect">
              <a:avLst/>
            </a:prstGeom>
            <a:noFill/>
          </p:spPr>
          <p:txBody>
            <a:bodyPr wrap="square">
              <a:spAutoFit/>
            </a:bodyPr>
            <a:lstStyle/>
            <a:p>
              <a:pPr algn="l"/>
              <a:r>
                <a:rPr lang="tr-TR" sz="1100" b="1" i="0">
                  <a:solidFill>
                    <a:srgbClr val="555555"/>
                  </a:solidFill>
                  <a:effectLst/>
                  <a:latin typeface="Montserrat SemiBold" panose="00000700000000000000" pitchFamily="2" charset="0"/>
                </a:rPr>
                <a:t>Raısıng purchase orders</a:t>
              </a:r>
            </a:p>
          </p:txBody>
        </p:sp>
        <p:sp>
          <p:nvSpPr>
            <p:cNvPr id="48" name="Metin kutusu 47">
              <a:extLst>
                <a:ext uri="{FF2B5EF4-FFF2-40B4-BE49-F238E27FC236}">
                  <a16:creationId xmlns:a16="http://schemas.microsoft.com/office/drawing/2014/main" id="{455451DF-47D0-52F0-80E1-98BE73D9698B}"/>
                </a:ext>
              </a:extLst>
            </p:cNvPr>
            <p:cNvSpPr txBox="1"/>
            <p:nvPr/>
          </p:nvSpPr>
          <p:spPr>
            <a:xfrm>
              <a:off x="323184" y="1477355"/>
              <a:ext cx="3261775" cy="407462"/>
            </a:xfrm>
            <a:prstGeom prst="rect">
              <a:avLst/>
            </a:prstGeom>
            <a:noFill/>
          </p:spPr>
          <p:txBody>
            <a:bodyPr wrap="square">
              <a:spAutoFit/>
            </a:bodyPr>
            <a:lstStyle/>
            <a:p>
              <a:r>
                <a:rPr lang="en-US" sz="950" b="0" i="0" err="1">
                  <a:solidFill>
                    <a:srgbClr val="555555"/>
                  </a:solidFill>
                  <a:effectLst/>
                  <a:latin typeface="Open Sans" panose="020B0606030504020204" pitchFamily="34" charset="0"/>
                </a:rPr>
                <a:t>Optimise</a:t>
              </a:r>
              <a:r>
                <a:rPr lang="en-US" sz="950" b="0" i="0">
                  <a:solidFill>
                    <a:srgbClr val="555555"/>
                  </a:solidFill>
                  <a:effectLst/>
                  <a:latin typeface="Open Sans" panose="020B0606030504020204" pitchFamily="34" charset="0"/>
                </a:rPr>
                <a:t> purchasing processes, </a:t>
              </a:r>
              <a:r>
                <a:rPr lang="en-US" sz="950" b="0" i="0" err="1">
                  <a:solidFill>
                    <a:srgbClr val="555555"/>
                  </a:solidFill>
                  <a:effectLst/>
                  <a:latin typeface="Open Sans" panose="020B0606030504020204" pitchFamily="34" charset="0"/>
                </a:rPr>
                <a:t>minimise</a:t>
              </a:r>
              <a:r>
                <a:rPr lang="en-US" sz="950" b="0" i="0">
                  <a:solidFill>
                    <a:srgbClr val="555555"/>
                  </a:solidFill>
                  <a:effectLst/>
                  <a:latin typeface="Open Sans" panose="020B0606030504020204" pitchFamily="34" charset="0"/>
                </a:rPr>
                <a:t> errors, and ensure timely procurement</a:t>
              </a:r>
              <a:endParaRPr lang="tr-TR" sz="950"/>
            </a:p>
          </p:txBody>
        </p:sp>
      </p:grpSp>
      <p:grpSp>
        <p:nvGrpSpPr>
          <p:cNvPr id="49" name="Grup 48">
            <a:extLst>
              <a:ext uri="{FF2B5EF4-FFF2-40B4-BE49-F238E27FC236}">
                <a16:creationId xmlns:a16="http://schemas.microsoft.com/office/drawing/2014/main" id="{4FF9C5E8-EF88-FB9B-A88F-FE47CE346D4E}"/>
              </a:ext>
            </a:extLst>
          </p:cNvPr>
          <p:cNvGrpSpPr/>
          <p:nvPr/>
        </p:nvGrpSpPr>
        <p:grpSpPr>
          <a:xfrm>
            <a:off x="3283824" y="1555506"/>
            <a:ext cx="2711169" cy="1254544"/>
            <a:chOff x="356496" y="683777"/>
            <a:chExt cx="3362632" cy="1328701"/>
          </a:xfrm>
        </p:grpSpPr>
        <p:sp>
          <p:nvSpPr>
            <p:cNvPr id="50" name="TextBox 41">
              <a:extLst>
                <a:ext uri="{FF2B5EF4-FFF2-40B4-BE49-F238E27FC236}">
                  <a16:creationId xmlns:a16="http://schemas.microsoft.com/office/drawing/2014/main" id="{17B519E8-DA2E-A2A0-435B-5C97F30D99C8}"/>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6911E"/>
                  </a:solidFill>
                  <a:effectLst/>
                  <a:latin typeface="Open Sans" panose="020B0606030504020204" pitchFamily="34" charset="0"/>
                </a:rPr>
                <a:t>£</a:t>
              </a:r>
              <a:r>
                <a:rPr lang="tr-TR" b="1" dirty="0" err="1">
                  <a:solidFill>
                    <a:srgbClr val="F6911E"/>
                  </a:solidFill>
                  <a:latin typeface="Montserrat SemiBold" panose="00000700000000000000" pitchFamily="2" charset="0"/>
                </a:rPr>
                <a:t>ppoaval</a:t>
              </a:r>
              <a:endParaRPr lang="en-US" b="1" dirty="0">
                <a:solidFill>
                  <a:srgbClr val="F6911E"/>
                </a:solidFill>
                <a:latin typeface="Montserrat SemiBold" panose="00000700000000000000" pitchFamily="2" charset="0"/>
                <a:ea typeface="League Spartan" charset="0"/>
                <a:cs typeface="Poppins" pitchFamily="2" charset="77"/>
              </a:endParaRPr>
            </a:p>
          </p:txBody>
        </p:sp>
        <p:sp>
          <p:nvSpPr>
            <p:cNvPr id="51" name="Metin kutusu 50">
              <a:extLst>
                <a:ext uri="{FF2B5EF4-FFF2-40B4-BE49-F238E27FC236}">
                  <a16:creationId xmlns:a16="http://schemas.microsoft.com/office/drawing/2014/main" id="{E9E7E3EA-C2A7-C158-DCB0-AE4442A88A6C}"/>
                </a:ext>
              </a:extLst>
            </p:cNvPr>
            <p:cNvSpPr txBox="1"/>
            <p:nvPr/>
          </p:nvSpPr>
          <p:spPr>
            <a:xfrm>
              <a:off x="356496" y="1098031"/>
              <a:ext cx="3362632" cy="277074"/>
            </a:xfrm>
            <a:prstGeom prst="rect">
              <a:avLst/>
            </a:prstGeom>
            <a:noFill/>
          </p:spPr>
          <p:txBody>
            <a:bodyPr wrap="square">
              <a:spAutoFit/>
            </a:bodyPr>
            <a:lstStyle/>
            <a:p>
              <a:pPr algn="l"/>
              <a:r>
                <a:rPr lang="tr-TR" sz="1100" b="1">
                  <a:solidFill>
                    <a:srgbClr val="555555"/>
                  </a:solidFill>
                  <a:latin typeface="Montserrat SemiBold" panose="00000700000000000000" pitchFamily="2" charset="0"/>
                </a:rPr>
                <a:t>Purchase order approvals</a:t>
              </a:r>
            </a:p>
          </p:txBody>
        </p:sp>
        <p:sp>
          <p:nvSpPr>
            <p:cNvPr id="52" name="Metin kutusu 51">
              <a:extLst>
                <a:ext uri="{FF2B5EF4-FFF2-40B4-BE49-F238E27FC236}">
                  <a16:creationId xmlns:a16="http://schemas.microsoft.com/office/drawing/2014/main" id="{44718EAD-97F8-2F97-214F-865B501588E9}"/>
                </a:ext>
              </a:extLst>
            </p:cNvPr>
            <p:cNvSpPr txBox="1"/>
            <p:nvPr/>
          </p:nvSpPr>
          <p:spPr>
            <a:xfrm>
              <a:off x="356496" y="1450180"/>
              <a:ext cx="3261775" cy="562298"/>
            </a:xfrm>
            <a:prstGeom prst="rect">
              <a:avLst/>
            </a:prstGeom>
            <a:noFill/>
          </p:spPr>
          <p:txBody>
            <a:bodyPr wrap="square">
              <a:spAutoFit/>
            </a:bodyPr>
            <a:lstStyle/>
            <a:p>
              <a:r>
                <a:rPr lang="en-US" sz="950">
                  <a:solidFill>
                    <a:srgbClr val="555555"/>
                  </a:solidFill>
                  <a:latin typeface="Open Sans" panose="020B0606030504020204" pitchFamily="34" charset="0"/>
                </a:rPr>
                <a:t>Improve precision and ensure timely purchase order processes, ultimately enhancing operational efficiency.</a:t>
              </a:r>
              <a:endParaRPr lang="tr-TR" sz="950">
                <a:solidFill>
                  <a:srgbClr val="555555"/>
                </a:solidFill>
                <a:latin typeface="Open Sans" panose="020B0606030504020204" pitchFamily="34" charset="0"/>
              </a:endParaRPr>
            </a:p>
          </p:txBody>
        </p:sp>
      </p:grpSp>
      <p:grpSp>
        <p:nvGrpSpPr>
          <p:cNvPr id="53" name="Grup 52">
            <a:extLst>
              <a:ext uri="{FF2B5EF4-FFF2-40B4-BE49-F238E27FC236}">
                <a16:creationId xmlns:a16="http://schemas.microsoft.com/office/drawing/2014/main" id="{31BB5069-0922-C65B-2DC8-8B525046EDC6}"/>
              </a:ext>
            </a:extLst>
          </p:cNvPr>
          <p:cNvGrpSpPr/>
          <p:nvPr/>
        </p:nvGrpSpPr>
        <p:grpSpPr>
          <a:xfrm>
            <a:off x="5928267" y="1555507"/>
            <a:ext cx="2711169" cy="1236422"/>
            <a:chOff x="356496" y="683777"/>
            <a:chExt cx="3362632" cy="1309506"/>
          </a:xfrm>
        </p:grpSpPr>
        <p:sp>
          <p:nvSpPr>
            <p:cNvPr id="54" name="TextBox 41">
              <a:extLst>
                <a:ext uri="{FF2B5EF4-FFF2-40B4-BE49-F238E27FC236}">
                  <a16:creationId xmlns:a16="http://schemas.microsoft.com/office/drawing/2014/main" id="{91A49303-69CB-529B-B40F-65E11F4A1A00}"/>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37721"/>
                  </a:solidFill>
                  <a:effectLst/>
                  <a:latin typeface="Open Sans" panose="020B0606030504020204" pitchFamily="34" charset="0"/>
                </a:rPr>
                <a:t>£</a:t>
              </a:r>
              <a:r>
                <a:rPr lang="tr-TR" b="1" dirty="0" err="1">
                  <a:solidFill>
                    <a:srgbClr val="F37721"/>
                  </a:solidFill>
                  <a:latin typeface="Montserrat SemiBold" panose="00000700000000000000" pitchFamily="2" charset="0"/>
                </a:rPr>
                <a:t>pcipval</a:t>
              </a:r>
              <a:endParaRPr lang="en-US" b="1" dirty="0">
                <a:solidFill>
                  <a:srgbClr val="F37721"/>
                </a:solidFill>
                <a:latin typeface="Montserrat SemiBold" panose="00000700000000000000" pitchFamily="2" charset="0"/>
                <a:ea typeface="League Spartan" charset="0"/>
                <a:cs typeface="Poppins" pitchFamily="2" charset="77"/>
              </a:endParaRPr>
            </a:p>
          </p:txBody>
        </p:sp>
        <p:sp>
          <p:nvSpPr>
            <p:cNvPr id="55" name="Metin kutusu 54">
              <a:extLst>
                <a:ext uri="{FF2B5EF4-FFF2-40B4-BE49-F238E27FC236}">
                  <a16:creationId xmlns:a16="http://schemas.microsoft.com/office/drawing/2014/main" id="{06333279-1E23-A335-D021-DBACE458C3CF}"/>
                </a:ext>
              </a:extLst>
            </p:cNvPr>
            <p:cNvSpPr txBox="1"/>
            <p:nvPr/>
          </p:nvSpPr>
          <p:spPr>
            <a:xfrm>
              <a:off x="356496" y="1063999"/>
              <a:ext cx="3362632" cy="277074"/>
            </a:xfrm>
            <a:prstGeom prst="rect">
              <a:avLst/>
            </a:prstGeom>
            <a:noFill/>
          </p:spPr>
          <p:txBody>
            <a:bodyPr wrap="square">
              <a:spAutoFit/>
            </a:bodyPr>
            <a:lstStyle/>
            <a:p>
              <a:pPr algn="l"/>
              <a:r>
                <a:rPr lang="tr-TR" sz="1100" b="1">
                  <a:solidFill>
                    <a:srgbClr val="555555"/>
                  </a:solidFill>
                  <a:latin typeface="Montserrat SemiBold" panose="00000700000000000000" pitchFamily="2" charset="0"/>
                </a:rPr>
                <a:t>Cod</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ng </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nvo</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ce processes</a:t>
              </a:r>
            </a:p>
          </p:txBody>
        </p:sp>
        <p:sp>
          <p:nvSpPr>
            <p:cNvPr id="56" name="Metin kutusu 55">
              <a:extLst>
                <a:ext uri="{FF2B5EF4-FFF2-40B4-BE49-F238E27FC236}">
                  <a16:creationId xmlns:a16="http://schemas.microsoft.com/office/drawing/2014/main" id="{2813337C-910A-4008-76C9-8BE2B8A098C6}"/>
                </a:ext>
              </a:extLst>
            </p:cNvPr>
            <p:cNvSpPr txBox="1"/>
            <p:nvPr/>
          </p:nvSpPr>
          <p:spPr>
            <a:xfrm>
              <a:off x="356496" y="1430986"/>
              <a:ext cx="3261775" cy="562297"/>
            </a:xfrm>
            <a:prstGeom prst="rect">
              <a:avLst/>
            </a:prstGeom>
            <a:noFill/>
          </p:spPr>
          <p:txBody>
            <a:bodyPr wrap="square">
              <a:spAutoFit/>
            </a:bodyPr>
            <a:lstStyle/>
            <a:p>
              <a:r>
                <a:rPr lang="en-US" sz="950" err="1">
                  <a:solidFill>
                    <a:srgbClr val="555555"/>
                  </a:solidFill>
                  <a:latin typeface="Open Sans" panose="020B0606030504020204" pitchFamily="34" charset="0"/>
                </a:rPr>
                <a:t>Minimise</a:t>
              </a:r>
              <a:r>
                <a:rPr lang="en-US" sz="950">
                  <a:solidFill>
                    <a:srgbClr val="555555"/>
                  </a:solidFill>
                  <a:latin typeface="Open Sans" panose="020B0606030504020204" pitchFamily="34" charset="0"/>
                </a:rPr>
                <a:t> errors and boost customer satisfaction by ensuring invoices are accurate and timely.</a:t>
              </a:r>
              <a:endParaRPr lang="tr-TR" sz="950">
                <a:solidFill>
                  <a:srgbClr val="555555"/>
                </a:solidFill>
                <a:latin typeface="Open Sans" panose="020B0606030504020204" pitchFamily="34" charset="0"/>
              </a:endParaRPr>
            </a:p>
          </p:txBody>
        </p:sp>
      </p:grpSp>
      <p:grpSp>
        <p:nvGrpSpPr>
          <p:cNvPr id="69" name="Grup 68">
            <a:extLst>
              <a:ext uri="{FF2B5EF4-FFF2-40B4-BE49-F238E27FC236}">
                <a16:creationId xmlns:a16="http://schemas.microsoft.com/office/drawing/2014/main" id="{7E5B3A35-E723-0018-0C1D-0302490B7CE5}"/>
              </a:ext>
            </a:extLst>
          </p:cNvPr>
          <p:cNvGrpSpPr/>
          <p:nvPr/>
        </p:nvGrpSpPr>
        <p:grpSpPr>
          <a:xfrm>
            <a:off x="8572711" y="1555506"/>
            <a:ext cx="2817024" cy="1236422"/>
            <a:chOff x="356496" y="683777"/>
            <a:chExt cx="3362632" cy="1309507"/>
          </a:xfrm>
        </p:grpSpPr>
        <p:sp>
          <p:nvSpPr>
            <p:cNvPr id="70" name="TextBox 41">
              <a:extLst>
                <a:ext uri="{FF2B5EF4-FFF2-40B4-BE49-F238E27FC236}">
                  <a16:creationId xmlns:a16="http://schemas.microsoft.com/office/drawing/2014/main" id="{1551781C-6D17-1D01-D87E-AE1DADD26F33}"/>
                </a:ext>
              </a:extLst>
            </p:cNvPr>
            <p:cNvSpPr txBox="1"/>
            <p:nvPr/>
          </p:nvSpPr>
          <p:spPr>
            <a:xfrm>
              <a:off x="356496" y="683777"/>
              <a:ext cx="2612845" cy="391163"/>
            </a:xfrm>
            <a:prstGeom prst="rect">
              <a:avLst/>
            </a:prstGeom>
            <a:noFill/>
          </p:spPr>
          <p:txBody>
            <a:bodyPr wrap="square" rtlCol="0" anchor="b" anchorCtr="0">
              <a:spAutoFit/>
            </a:bodyPr>
            <a:lstStyle/>
            <a:p>
              <a:r>
                <a:rPr lang="tr-TR" b="1" i="0" dirty="0">
                  <a:solidFill>
                    <a:srgbClr val="616173"/>
                  </a:solidFill>
                  <a:effectLst/>
                  <a:latin typeface="Open Sans" panose="020B0606030504020204" pitchFamily="34" charset="0"/>
                </a:rPr>
                <a:t>£</a:t>
              </a:r>
              <a:r>
                <a:rPr lang="tr-TR" b="1" dirty="0" err="1">
                  <a:solidFill>
                    <a:srgbClr val="616173"/>
                  </a:solidFill>
                  <a:latin typeface="Montserrat SemiBold" panose="00000700000000000000" pitchFamily="2" charset="0"/>
                </a:rPr>
                <a:t>pmspival</a:t>
              </a:r>
              <a:endParaRPr lang="en-US" b="1" dirty="0">
                <a:solidFill>
                  <a:srgbClr val="616173"/>
                </a:solidFill>
                <a:latin typeface="Montserrat SemiBold" panose="00000700000000000000" pitchFamily="2" charset="0"/>
                <a:ea typeface="League Spartan" charset="0"/>
                <a:cs typeface="Poppins" pitchFamily="2" charset="77"/>
              </a:endParaRPr>
            </a:p>
          </p:txBody>
        </p:sp>
        <p:sp>
          <p:nvSpPr>
            <p:cNvPr id="71" name="Metin kutusu 70">
              <a:extLst>
                <a:ext uri="{FF2B5EF4-FFF2-40B4-BE49-F238E27FC236}">
                  <a16:creationId xmlns:a16="http://schemas.microsoft.com/office/drawing/2014/main" id="{6F1BDDAE-E645-9EBA-D501-C6D9E4F6692C}"/>
                </a:ext>
              </a:extLst>
            </p:cNvPr>
            <p:cNvSpPr txBox="1"/>
            <p:nvPr/>
          </p:nvSpPr>
          <p:spPr>
            <a:xfrm>
              <a:off x="356496" y="1035612"/>
              <a:ext cx="3362632" cy="456357"/>
            </a:xfrm>
            <a:prstGeom prst="rect">
              <a:avLst/>
            </a:prstGeom>
            <a:noFill/>
          </p:spPr>
          <p:txBody>
            <a:bodyPr wrap="square">
              <a:spAutoFit/>
            </a:bodyPr>
            <a:lstStyle/>
            <a:p>
              <a:pPr algn="l"/>
              <a:r>
                <a:rPr lang="en-US" sz="1100" b="1">
                  <a:solidFill>
                    <a:srgbClr val="555555"/>
                  </a:solidFill>
                  <a:latin typeface="Montserrat SemiBold" panose="00000700000000000000" pitchFamily="2" charset="0"/>
                </a:rPr>
                <a:t>Management of supplier and purchase invoices</a:t>
              </a:r>
              <a:endParaRPr lang="tr-TR" sz="1100" b="1">
                <a:solidFill>
                  <a:srgbClr val="555555"/>
                </a:solidFill>
                <a:latin typeface="Montserrat SemiBold" panose="00000700000000000000" pitchFamily="2" charset="0"/>
              </a:endParaRPr>
            </a:p>
          </p:txBody>
        </p:sp>
        <p:sp>
          <p:nvSpPr>
            <p:cNvPr id="72" name="Metin kutusu 71">
              <a:extLst>
                <a:ext uri="{FF2B5EF4-FFF2-40B4-BE49-F238E27FC236}">
                  <a16:creationId xmlns:a16="http://schemas.microsoft.com/office/drawing/2014/main" id="{84E4D1EF-14E6-0AD5-8297-8C74677C88C4}"/>
                </a:ext>
              </a:extLst>
            </p:cNvPr>
            <p:cNvSpPr txBox="1"/>
            <p:nvPr/>
          </p:nvSpPr>
          <p:spPr>
            <a:xfrm>
              <a:off x="356496" y="1430987"/>
              <a:ext cx="3261775" cy="562297"/>
            </a:xfrm>
            <a:prstGeom prst="rect">
              <a:avLst/>
            </a:prstGeom>
            <a:noFill/>
          </p:spPr>
          <p:txBody>
            <a:bodyPr wrap="square">
              <a:spAutoFit/>
            </a:bodyPr>
            <a:lstStyle/>
            <a:p>
              <a:r>
                <a:rPr lang="en-US" sz="950">
                  <a:solidFill>
                    <a:srgbClr val="555555"/>
                  </a:solidFill>
                  <a:latin typeface="Open Sans" panose="020B0606030504020204" pitchFamily="34" charset="0"/>
                </a:rPr>
                <a:t>Ensure timely payments, maintain good supplier relationships, and contribute to efficient financial operations.</a:t>
              </a:r>
              <a:endParaRPr lang="tr-TR" sz="950">
                <a:solidFill>
                  <a:srgbClr val="555555"/>
                </a:solidFill>
                <a:latin typeface="Open Sans" panose="020B0606030504020204" pitchFamily="34" charset="0"/>
              </a:endParaRPr>
            </a:p>
          </p:txBody>
        </p:sp>
      </p:grpSp>
      <p:grpSp>
        <p:nvGrpSpPr>
          <p:cNvPr id="73" name="Grup 72">
            <a:extLst>
              <a:ext uri="{FF2B5EF4-FFF2-40B4-BE49-F238E27FC236}">
                <a16:creationId xmlns:a16="http://schemas.microsoft.com/office/drawing/2014/main" id="{2865B4AC-CEDE-B198-8823-F65733A7D6EC}"/>
              </a:ext>
            </a:extLst>
          </p:cNvPr>
          <p:cNvGrpSpPr/>
          <p:nvPr/>
        </p:nvGrpSpPr>
        <p:grpSpPr>
          <a:xfrm>
            <a:off x="639381" y="3093878"/>
            <a:ext cx="2711169" cy="1370981"/>
            <a:chOff x="356496" y="683777"/>
            <a:chExt cx="3362632" cy="1452020"/>
          </a:xfrm>
        </p:grpSpPr>
        <p:sp>
          <p:nvSpPr>
            <p:cNvPr id="74" name="TextBox 41">
              <a:extLst>
                <a:ext uri="{FF2B5EF4-FFF2-40B4-BE49-F238E27FC236}">
                  <a16:creationId xmlns:a16="http://schemas.microsoft.com/office/drawing/2014/main" id="{C6BB370F-4052-27E3-0C65-3E4B268F8318}"/>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1078CF"/>
                  </a:solidFill>
                  <a:effectLst/>
                  <a:latin typeface="Open Sans" panose="020B0606030504020204" pitchFamily="34" charset="0"/>
                </a:rPr>
                <a:t>£</a:t>
              </a:r>
              <a:r>
                <a:rPr lang="tr-TR" b="1" dirty="0" err="1">
                  <a:solidFill>
                    <a:srgbClr val="1078CF"/>
                  </a:solidFill>
                  <a:latin typeface="Montserrat SemiBold" panose="00000700000000000000" pitchFamily="2" charset="0"/>
                </a:rPr>
                <a:t>pmsval</a:t>
              </a:r>
              <a:endParaRPr lang="en-US" b="1" dirty="0">
                <a:solidFill>
                  <a:srgbClr val="1078CF"/>
                </a:solidFill>
                <a:latin typeface="Montserrat SemiBold" panose="00000700000000000000" pitchFamily="2" charset="0"/>
                <a:ea typeface="League Spartan" charset="0"/>
                <a:cs typeface="Poppins" pitchFamily="2" charset="77"/>
              </a:endParaRPr>
            </a:p>
          </p:txBody>
        </p:sp>
        <p:sp>
          <p:nvSpPr>
            <p:cNvPr id="75" name="Metin kutusu 74">
              <a:extLst>
                <a:ext uri="{FF2B5EF4-FFF2-40B4-BE49-F238E27FC236}">
                  <a16:creationId xmlns:a16="http://schemas.microsoft.com/office/drawing/2014/main" id="{50E001AB-8FF1-E94B-B712-5A290A6E18DC}"/>
                </a:ext>
              </a:extLst>
            </p:cNvPr>
            <p:cNvSpPr txBox="1"/>
            <p:nvPr/>
          </p:nvSpPr>
          <p:spPr>
            <a:xfrm>
              <a:off x="356496" y="1035612"/>
              <a:ext cx="3362632" cy="456357"/>
            </a:xfrm>
            <a:prstGeom prst="rect">
              <a:avLst/>
            </a:prstGeom>
            <a:noFill/>
          </p:spPr>
          <p:txBody>
            <a:bodyPr wrap="square">
              <a:spAutoFit/>
            </a:bodyPr>
            <a:lstStyle/>
            <a:p>
              <a:r>
                <a:rPr lang="en-US" sz="1100" b="1">
                  <a:solidFill>
                    <a:srgbClr val="555555"/>
                  </a:solidFill>
                  <a:latin typeface="Montserrat SemiBold" panose="00000700000000000000" pitchFamily="2" charset="0"/>
                </a:rPr>
                <a:t>Managing maverick spend &amp; spend leakage</a:t>
              </a:r>
              <a:endParaRPr lang="tr-TR" sz="1100" b="1">
                <a:solidFill>
                  <a:srgbClr val="555555"/>
                </a:solidFill>
                <a:latin typeface="Montserrat SemiBold" panose="00000700000000000000" pitchFamily="2" charset="0"/>
              </a:endParaRPr>
            </a:p>
          </p:txBody>
        </p:sp>
        <p:sp>
          <p:nvSpPr>
            <p:cNvPr id="76" name="Metin kutusu 75">
              <a:extLst>
                <a:ext uri="{FF2B5EF4-FFF2-40B4-BE49-F238E27FC236}">
                  <a16:creationId xmlns:a16="http://schemas.microsoft.com/office/drawing/2014/main" id="{5E3D4A24-7F4A-C1AC-C3AB-CBCE8E598898}"/>
                </a:ext>
              </a:extLst>
            </p:cNvPr>
            <p:cNvSpPr txBox="1"/>
            <p:nvPr/>
          </p:nvSpPr>
          <p:spPr>
            <a:xfrm>
              <a:off x="356496" y="1418665"/>
              <a:ext cx="3261775" cy="717132"/>
            </a:xfrm>
            <a:prstGeom prst="rect">
              <a:avLst/>
            </a:prstGeom>
            <a:noFill/>
          </p:spPr>
          <p:txBody>
            <a:bodyPr wrap="square">
              <a:spAutoFit/>
            </a:bodyPr>
            <a:lstStyle/>
            <a:p>
              <a:r>
                <a:rPr lang="en-US" sz="950">
                  <a:solidFill>
                    <a:srgbClr val="555555"/>
                  </a:solidFill>
                  <a:latin typeface="Open Sans" panose="020B0606030504020204" pitchFamily="34" charset="0"/>
                </a:rPr>
                <a:t>Enable significant cost savings, empowering your business to allocate resources more effectively and achieve greater financial stability.</a:t>
              </a:r>
              <a:endParaRPr lang="tr-TR" sz="950">
                <a:solidFill>
                  <a:srgbClr val="555555"/>
                </a:solidFill>
                <a:latin typeface="Open Sans" panose="020B0606030504020204" pitchFamily="34" charset="0"/>
              </a:endParaRPr>
            </a:p>
          </p:txBody>
        </p:sp>
      </p:grpSp>
      <p:grpSp>
        <p:nvGrpSpPr>
          <p:cNvPr id="77" name="Grup 76">
            <a:extLst>
              <a:ext uri="{FF2B5EF4-FFF2-40B4-BE49-F238E27FC236}">
                <a16:creationId xmlns:a16="http://schemas.microsoft.com/office/drawing/2014/main" id="{118F5D80-1BA8-57AB-9004-64A09A82D87B}"/>
              </a:ext>
            </a:extLst>
          </p:cNvPr>
          <p:cNvGrpSpPr/>
          <p:nvPr/>
        </p:nvGrpSpPr>
        <p:grpSpPr>
          <a:xfrm>
            <a:off x="3283824" y="3093877"/>
            <a:ext cx="2711169" cy="1392109"/>
            <a:chOff x="356496" y="683777"/>
            <a:chExt cx="3362632" cy="1474396"/>
          </a:xfrm>
        </p:grpSpPr>
        <p:sp>
          <p:nvSpPr>
            <p:cNvPr id="78" name="TextBox 41">
              <a:extLst>
                <a:ext uri="{FF2B5EF4-FFF2-40B4-BE49-F238E27FC236}">
                  <a16:creationId xmlns:a16="http://schemas.microsoft.com/office/drawing/2014/main" id="{FBDA022D-B820-80DD-3407-D3B36C0068F6}"/>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CB415"/>
                  </a:solidFill>
                  <a:effectLst/>
                  <a:latin typeface="Open Sans" panose="020B0606030504020204" pitchFamily="34" charset="0"/>
                </a:rPr>
                <a:t>£</a:t>
              </a:r>
              <a:r>
                <a:rPr lang="tr-TR" b="1" dirty="0" err="1">
                  <a:solidFill>
                    <a:srgbClr val="FCB415"/>
                  </a:solidFill>
                  <a:latin typeface="Montserrat SemiBold" panose="00000700000000000000" pitchFamily="2" charset="0"/>
                </a:rPr>
                <a:t>pfqmrval</a:t>
              </a:r>
              <a:endParaRPr lang="en-US" b="1" dirty="0">
                <a:solidFill>
                  <a:srgbClr val="FCB415"/>
                </a:solidFill>
                <a:latin typeface="Montserrat SemiBold" panose="00000700000000000000" pitchFamily="2" charset="0"/>
                <a:ea typeface="League Spartan" charset="0"/>
                <a:cs typeface="Poppins" pitchFamily="2" charset="77"/>
              </a:endParaRPr>
            </a:p>
          </p:txBody>
        </p:sp>
        <p:sp>
          <p:nvSpPr>
            <p:cNvPr id="79" name="Metin kutusu 78">
              <a:extLst>
                <a:ext uri="{FF2B5EF4-FFF2-40B4-BE49-F238E27FC236}">
                  <a16:creationId xmlns:a16="http://schemas.microsoft.com/office/drawing/2014/main" id="{6558F8BD-4CC4-59FD-F0D0-ADF38AC04CBF}"/>
                </a:ext>
              </a:extLst>
            </p:cNvPr>
            <p:cNvSpPr txBox="1"/>
            <p:nvPr/>
          </p:nvSpPr>
          <p:spPr>
            <a:xfrm>
              <a:off x="356496" y="1035612"/>
              <a:ext cx="3362632" cy="456357"/>
            </a:xfrm>
            <a:prstGeom prst="rect">
              <a:avLst/>
            </a:prstGeom>
            <a:noFill/>
          </p:spPr>
          <p:txBody>
            <a:bodyPr wrap="square">
              <a:spAutoFit/>
            </a:bodyPr>
            <a:lstStyle/>
            <a:p>
              <a:pPr algn="l"/>
              <a:r>
                <a:rPr lang="en-US" sz="1100" b="1">
                  <a:solidFill>
                    <a:srgbClr val="555555"/>
                  </a:solidFill>
                  <a:latin typeface="Montserrat SemiBold" panose="00000700000000000000" pitchFamily="2" charset="0"/>
                </a:rPr>
                <a:t>Finance query management and dashboard reporting</a:t>
              </a:r>
              <a:endParaRPr lang="tr-TR" sz="1100" b="1">
                <a:solidFill>
                  <a:srgbClr val="555555"/>
                </a:solidFill>
                <a:latin typeface="Montserrat SemiBold" panose="00000700000000000000" pitchFamily="2" charset="0"/>
              </a:endParaRPr>
            </a:p>
          </p:txBody>
        </p:sp>
        <p:sp>
          <p:nvSpPr>
            <p:cNvPr id="80" name="Metin kutusu 79">
              <a:extLst>
                <a:ext uri="{FF2B5EF4-FFF2-40B4-BE49-F238E27FC236}">
                  <a16:creationId xmlns:a16="http://schemas.microsoft.com/office/drawing/2014/main" id="{8C7FAF5C-CC9D-8233-B796-8E75C1E24FCE}"/>
                </a:ext>
              </a:extLst>
            </p:cNvPr>
            <p:cNvSpPr txBox="1"/>
            <p:nvPr/>
          </p:nvSpPr>
          <p:spPr>
            <a:xfrm>
              <a:off x="356496" y="1441042"/>
              <a:ext cx="3261775" cy="717131"/>
            </a:xfrm>
            <a:prstGeom prst="rect">
              <a:avLst/>
            </a:prstGeom>
            <a:noFill/>
          </p:spPr>
          <p:txBody>
            <a:bodyPr wrap="square">
              <a:spAutoFit/>
            </a:bodyPr>
            <a:lstStyle/>
            <a:p>
              <a:r>
                <a:rPr lang="en-US" sz="950">
                  <a:solidFill>
                    <a:srgbClr val="555555"/>
                  </a:solidFill>
                  <a:latin typeface="Open Sans" panose="020B0606030504020204" pitchFamily="34" charset="0"/>
                </a:rPr>
                <a:t>Quicker decision-making, increased accuracy and enhanced visibility into financial performance, ultimately drives customer success and satisfaction.</a:t>
              </a:r>
              <a:endParaRPr lang="tr-TR" sz="950">
                <a:solidFill>
                  <a:srgbClr val="555555"/>
                </a:solidFill>
                <a:latin typeface="Open Sans" panose="020B0606030504020204" pitchFamily="34" charset="0"/>
              </a:endParaRPr>
            </a:p>
          </p:txBody>
        </p:sp>
      </p:grpSp>
      <p:grpSp>
        <p:nvGrpSpPr>
          <p:cNvPr id="81" name="Grup 80">
            <a:extLst>
              <a:ext uri="{FF2B5EF4-FFF2-40B4-BE49-F238E27FC236}">
                <a16:creationId xmlns:a16="http://schemas.microsoft.com/office/drawing/2014/main" id="{547AC10B-3F32-3D2A-4977-3D386C0C493D}"/>
              </a:ext>
            </a:extLst>
          </p:cNvPr>
          <p:cNvGrpSpPr/>
          <p:nvPr/>
        </p:nvGrpSpPr>
        <p:grpSpPr>
          <a:xfrm>
            <a:off x="5928267" y="3093877"/>
            <a:ext cx="2711169" cy="1397126"/>
            <a:chOff x="356496" y="683777"/>
            <a:chExt cx="3362632" cy="1479709"/>
          </a:xfrm>
        </p:grpSpPr>
        <p:sp>
          <p:nvSpPr>
            <p:cNvPr id="82" name="TextBox 41">
              <a:extLst>
                <a:ext uri="{FF2B5EF4-FFF2-40B4-BE49-F238E27FC236}">
                  <a16:creationId xmlns:a16="http://schemas.microsoft.com/office/drawing/2014/main" id="{E3B4E250-763C-58C9-0054-9F4C78D6F0E1}"/>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2D4FB2"/>
                  </a:solidFill>
                  <a:effectLst/>
                  <a:latin typeface="Open Sans" panose="020B0606030504020204" pitchFamily="34" charset="0"/>
                </a:rPr>
                <a:t>£</a:t>
              </a:r>
              <a:r>
                <a:rPr lang="tr-TR" b="1" dirty="0" err="1">
                  <a:solidFill>
                    <a:srgbClr val="2D4FB2"/>
                  </a:solidFill>
                  <a:latin typeface="Montserrat SemiBold" panose="00000700000000000000" pitchFamily="2" charset="0"/>
                </a:rPr>
                <a:t>pdcapval</a:t>
              </a:r>
              <a:endParaRPr lang="en-US" b="1" dirty="0">
                <a:solidFill>
                  <a:srgbClr val="2D4FB2"/>
                </a:solidFill>
                <a:latin typeface="Montserrat SemiBold" panose="00000700000000000000" pitchFamily="2" charset="0"/>
                <a:ea typeface="League Spartan" charset="0"/>
                <a:cs typeface="Poppins" pitchFamily="2" charset="77"/>
              </a:endParaRPr>
            </a:p>
          </p:txBody>
        </p:sp>
        <p:sp>
          <p:nvSpPr>
            <p:cNvPr id="83" name="Metin kutusu 82">
              <a:extLst>
                <a:ext uri="{FF2B5EF4-FFF2-40B4-BE49-F238E27FC236}">
                  <a16:creationId xmlns:a16="http://schemas.microsoft.com/office/drawing/2014/main" id="{B18B83CF-638A-02E5-7BFE-F45E37ED32F8}"/>
                </a:ext>
              </a:extLst>
            </p:cNvPr>
            <p:cNvSpPr txBox="1"/>
            <p:nvPr/>
          </p:nvSpPr>
          <p:spPr>
            <a:xfrm>
              <a:off x="356496" y="1035612"/>
              <a:ext cx="3362632" cy="456357"/>
            </a:xfrm>
            <a:prstGeom prst="rect">
              <a:avLst/>
            </a:prstGeom>
            <a:noFill/>
          </p:spPr>
          <p:txBody>
            <a:bodyPr wrap="square">
              <a:spAutoFit/>
            </a:bodyPr>
            <a:lstStyle/>
            <a:p>
              <a:r>
                <a:rPr lang="tr-TR" sz="1100" b="1">
                  <a:solidFill>
                    <a:srgbClr val="555555"/>
                  </a:solidFill>
                  <a:latin typeface="Montserrat SemiBold" panose="00000700000000000000" pitchFamily="2" charset="0"/>
                </a:rPr>
                <a:t>Debt collectıon adm</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n</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strat</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on processes</a:t>
              </a:r>
            </a:p>
          </p:txBody>
        </p:sp>
        <p:sp>
          <p:nvSpPr>
            <p:cNvPr id="84" name="Metin kutusu 83">
              <a:extLst>
                <a:ext uri="{FF2B5EF4-FFF2-40B4-BE49-F238E27FC236}">
                  <a16:creationId xmlns:a16="http://schemas.microsoft.com/office/drawing/2014/main" id="{C1737B73-17B8-85F5-C847-79D01E6AC6B2}"/>
                </a:ext>
              </a:extLst>
            </p:cNvPr>
            <p:cNvSpPr txBox="1"/>
            <p:nvPr/>
          </p:nvSpPr>
          <p:spPr>
            <a:xfrm>
              <a:off x="356496" y="1446355"/>
              <a:ext cx="3261775" cy="717131"/>
            </a:xfrm>
            <a:prstGeom prst="rect">
              <a:avLst/>
            </a:prstGeom>
            <a:noFill/>
          </p:spPr>
          <p:txBody>
            <a:bodyPr wrap="square">
              <a:spAutoFit/>
            </a:bodyPr>
            <a:lstStyle/>
            <a:p>
              <a:r>
                <a:rPr lang="en-US" sz="950">
                  <a:solidFill>
                    <a:srgbClr val="555555"/>
                  </a:solidFill>
                  <a:latin typeface="Open Sans" panose="020B0606030504020204" pitchFamily="34" charset="0"/>
                </a:rPr>
                <a:t>Boost efficiency, cut costs, and elevate customer satisfaction by ensuring tailored and responsive debt collection processes, which  are timely and accurate.</a:t>
              </a:r>
              <a:endParaRPr lang="tr-TR" sz="950">
                <a:solidFill>
                  <a:srgbClr val="555555"/>
                </a:solidFill>
                <a:latin typeface="Open Sans" panose="020B0606030504020204" pitchFamily="34" charset="0"/>
              </a:endParaRPr>
            </a:p>
          </p:txBody>
        </p:sp>
      </p:grpSp>
      <p:grpSp>
        <p:nvGrpSpPr>
          <p:cNvPr id="85" name="Grup 84">
            <a:extLst>
              <a:ext uri="{FF2B5EF4-FFF2-40B4-BE49-F238E27FC236}">
                <a16:creationId xmlns:a16="http://schemas.microsoft.com/office/drawing/2014/main" id="{D1BC1DB1-2174-6511-F107-A3A31E49A290}"/>
              </a:ext>
            </a:extLst>
          </p:cNvPr>
          <p:cNvGrpSpPr/>
          <p:nvPr/>
        </p:nvGrpSpPr>
        <p:grpSpPr>
          <a:xfrm>
            <a:off x="8558119" y="3094926"/>
            <a:ext cx="2711169" cy="1281712"/>
            <a:chOff x="356496" y="651180"/>
            <a:chExt cx="3362632" cy="1357473"/>
          </a:xfrm>
        </p:grpSpPr>
        <p:sp>
          <p:nvSpPr>
            <p:cNvPr id="86" name="TextBox 41">
              <a:extLst>
                <a:ext uri="{FF2B5EF4-FFF2-40B4-BE49-F238E27FC236}">
                  <a16:creationId xmlns:a16="http://schemas.microsoft.com/office/drawing/2014/main" id="{FAD98C92-BDEA-DF29-26C7-2E5CC8A2763B}"/>
                </a:ext>
              </a:extLst>
            </p:cNvPr>
            <p:cNvSpPr txBox="1"/>
            <p:nvPr/>
          </p:nvSpPr>
          <p:spPr>
            <a:xfrm>
              <a:off x="356496" y="651180"/>
              <a:ext cx="2612847" cy="423761"/>
            </a:xfrm>
            <a:prstGeom prst="rect">
              <a:avLst/>
            </a:prstGeom>
            <a:noFill/>
          </p:spPr>
          <p:txBody>
            <a:bodyPr wrap="square" rtlCol="0" anchor="b" anchorCtr="0">
              <a:spAutoFit/>
            </a:bodyPr>
            <a:lstStyle/>
            <a:p>
              <a:r>
                <a:rPr lang="tr-TR" sz="2000" b="1" i="0" dirty="0">
                  <a:solidFill>
                    <a:srgbClr val="40404C"/>
                  </a:solidFill>
                  <a:effectLst/>
                  <a:latin typeface="Open Sans" panose="020B0606030504020204" pitchFamily="34" charset="0"/>
                </a:rPr>
                <a:t>£</a:t>
              </a:r>
              <a:r>
                <a:rPr lang="tr-TR" sz="2000" b="1" dirty="0" err="1">
                  <a:solidFill>
                    <a:srgbClr val="40404C"/>
                  </a:solidFill>
                  <a:latin typeface="Montserrat SemiBold" panose="00000700000000000000" pitchFamily="2" charset="0"/>
                </a:rPr>
                <a:t>pcifwval</a:t>
              </a:r>
              <a:endParaRPr lang="en-US" sz="2000" b="1" dirty="0">
                <a:solidFill>
                  <a:srgbClr val="40404C"/>
                </a:solidFill>
                <a:latin typeface="Montserrat SemiBold" panose="00000700000000000000" pitchFamily="2" charset="0"/>
                <a:ea typeface="League Spartan" charset="0"/>
                <a:cs typeface="Poppins" pitchFamily="2" charset="77"/>
              </a:endParaRPr>
            </a:p>
          </p:txBody>
        </p:sp>
        <p:sp>
          <p:nvSpPr>
            <p:cNvPr id="87" name="Metin kutusu 86">
              <a:extLst>
                <a:ext uri="{FF2B5EF4-FFF2-40B4-BE49-F238E27FC236}">
                  <a16:creationId xmlns:a16="http://schemas.microsoft.com/office/drawing/2014/main" id="{B25403EB-7BEC-A4A1-50CD-924F1344F101}"/>
                </a:ext>
              </a:extLst>
            </p:cNvPr>
            <p:cNvSpPr txBox="1"/>
            <p:nvPr/>
          </p:nvSpPr>
          <p:spPr>
            <a:xfrm>
              <a:off x="356496" y="1035613"/>
              <a:ext cx="3362632" cy="456357"/>
            </a:xfrm>
            <a:prstGeom prst="rect">
              <a:avLst/>
            </a:prstGeom>
            <a:noFill/>
          </p:spPr>
          <p:txBody>
            <a:bodyPr wrap="square">
              <a:spAutoFit/>
            </a:bodyPr>
            <a:lstStyle/>
            <a:p>
              <a:pPr algn="l"/>
              <a:r>
                <a:rPr lang="en-US" sz="1100" b="1">
                  <a:solidFill>
                    <a:srgbClr val="555555"/>
                  </a:solidFill>
                  <a:latin typeface="Montserrat SemiBold" panose="00000700000000000000" pitchFamily="2" charset="0"/>
                </a:rPr>
                <a:t>Customer invoicing &amp; finance workflow management</a:t>
              </a:r>
              <a:endParaRPr lang="tr-TR" sz="1100" b="1">
                <a:solidFill>
                  <a:srgbClr val="555555"/>
                </a:solidFill>
                <a:latin typeface="Montserrat SemiBold" panose="00000700000000000000" pitchFamily="2" charset="0"/>
              </a:endParaRPr>
            </a:p>
          </p:txBody>
        </p:sp>
        <p:sp>
          <p:nvSpPr>
            <p:cNvPr id="88" name="Metin kutusu 87">
              <a:extLst>
                <a:ext uri="{FF2B5EF4-FFF2-40B4-BE49-F238E27FC236}">
                  <a16:creationId xmlns:a16="http://schemas.microsoft.com/office/drawing/2014/main" id="{6244A896-3A03-786F-B4A8-4D24D5D91655}"/>
                </a:ext>
              </a:extLst>
            </p:cNvPr>
            <p:cNvSpPr txBox="1"/>
            <p:nvPr/>
          </p:nvSpPr>
          <p:spPr>
            <a:xfrm>
              <a:off x="356496" y="1446356"/>
              <a:ext cx="3261775" cy="562297"/>
            </a:xfrm>
            <a:prstGeom prst="rect">
              <a:avLst/>
            </a:prstGeom>
            <a:noFill/>
          </p:spPr>
          <p:txBody>
            <a:bodyPr wrap="square">
              <a:spAutoFit/>
            </a:bodyPr>
            <a:lstStyle/>
            <a:p>
              <a:r>
                <a:rPr lang="en-US" sz="950">
                  <a:solidFill>
                    <a:srgbClr val="555555"/>
                  </a:solidFill>
                  <a:latin typeface="Open Sans" panose="020B0606030504020204" pitchFamily="34" charset="0"/>
                </a:rPr>
                <a:t>Enhance accuracy, efficiency and customer satisfaction by streamlining processes and reducing errors.</a:t>
              </a:r>
              <a:endParaRPr lang="tr-TR" sz="950">
                <a:solidFill>
                  <a:srgbClr val="555555"/>
                </a:solidFill>
                <a:latin typeface="Open Sans" panose="020B0606030504020204" pitchFamily="34" charset="0"/>
              </a:endParaRPr>
            </a:p>
          </p:txBody>
        </p:sp>
      </p:grpSp>
      <p:grpSp>
        <p:nvGrpSpPr>
          <p:cNvPr id="89" name="Grup 88">
            <a:extLst>
              <a:ext uri="{FF2B5EF4-FFF2-40B4-BE49-F238E27FC236}">
                <a16:creationId xmlns:a16="http://schemas.microsoft.com/office/drawing/2014/main" id="{B6FC5DC2-9816-C28A-49C6-905324CF16FD}"/>
              </a:ext>
            </a:extLst>
          </p:cNvPr>
          <p:cNvGrpSpPr/>
          <p:nvPr/>
        </p:nvGrpSpPr>
        <p:grpSpPr>
          <a:xfrm>
            <a:off x="639381" y="4898950"/>
            <a:ext cx="2711169" cy="1137569"/>
            <a:chOff x="356496" y="683777"/>
            <a:chExt cx="3362632" cy="1204811"/>
          </a:xfrm>
        </p:grpSpPr>
        <p:sp>
          <p:nvSpPr>
            <p:cNvPr id="90" name="TextBox 41">
              <a:extLst>
                <a:ext uri="{FF2B5EF4-FFF2-40B4-BE49-F238E27FC236}">
                  <a16:creationId xmlns:a16="http://schemas.microsoft.com/office/drawing/2014/main" id="{040C7596-B0EB-2210-DE04-4429F84B17E9}"/>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4C9ADB"/>
                  </a:solidFill>
                  <a:effectLst/>
                  <a:latin typeface="Open Sans" panose="020B0606030504020204" pitchFamily="34" charset="0"/>
                </a:rPr>
                <a:t>£</a:t>
              </a:r>
              <a:r>
                <a:rPr lang="tr-TR" b="1" dirty="0" err="1">
                  <a:solidFill>
                    <a:srgbClr val="4C9ADB"/>
                  </a:solidFill>
                  <a:latin typeface="Montserrat SemiBold" panose="00000700000000000000" pitchFamily="2" charset="0"/>
                </a:rPr>
                <a:t>poemval</a:t>
              </a:r>
              <a:endParaRPr lang="en-US" b="1" dirty="0">
                <a:solidFill>
                  <a:srgbClr val="4C9ADB"/>
                </a:solidFill>
                <a:latin typeface="Montserrat SemiBold" panose="00000700000000000000" pitchFamily="2" charset="0"/>
                <a:ea typeface="League Spartan" charset="0"/>
                <a:cs typeface="Poppins" pitchFamily="2" charset="77"/>
              </a:endParaRPr>
            </a:p>
          </p:txBody>
        </p:sp>
        <p:sp>
          <p:nvSpPr>
            <p:cNvPr id="91" name="Metin kutusu 90">
              <a:extLst>
                <a:ext uri="{FF2B5EF4-FFF2-40B4-BE49-F238E27FC236}">
                  <a16:creationId xmlns:a16="http://schemas.microsoft.com/office/drawing/2014/main" id="{DA6471D3-6233-27D4-7B5E-975CF7A4B7C4}"/>
                </a:ext>
              </a:extLst>
            </p:cNvPr>
            <p:cNvSpPr txBox="1"/>
            <p:nvPr/>
          </p:nvSpPr>
          <p:spPr>
            <a:xfrm>
              <a:off x="356496" y="1035612"/>
              <a:ext cx="3362632" cy="277074"/>
            </a:xfrm>
            <a:prstGeom prst="rect">
              <a:avLst/>
            </a:prstGeom>
            <a:noFill/>
          </p:spPr>
          <p:txBody>
            <a:bodyPr wrap="square">
              <a:spAutoFit/>
            </a:bodyPr>
            <a:lstStyle/>
            <a:p>
              <a:pPr algn="l"/>
              <a:r>
                <a:rPr lang="tr-TR" sz="1100" b="1">
                  <a:solidFill>
                    <a:srgbClr val="555555"/>
                  </a:solidFill>
                  <a:latin typeface="Montserrat SemiBold" panose="00000700000000000000" pitchFamily="2" charset="0"/>
                </a:rPr>
                <a:t>Onl</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ne expense management</a:t>
              </a:r>
            </a:p>
          </p:txBody>
        </p:sp>
        <p:sp>
          <p:nvSpPr>
            <p:cNvPr id="92" name="Metin kutusu 91">
              <a:extLst>
                <a:ext uri="{FF2B5EF4-FFF2-40B4-BE49-F238E27FC236}">
                  <a16:creationId xmlns:a16="http://schemas.microsoft.com/office/drawing/2014/main" id="{3EAE79DF-C418-D07D-C392-EFDC35397642}"/>
                </a:ext>
              </a:extLst>
            </p:cNvPr>
            <p:cNvSpPr txBox="1"/>
            <p:nvPr/>
          </p:nvSpPr>
          <p:spPr>
            <a:xfrm>
              <a:off x="356496" y="1326290"/>
              <a:ext cx="3261775" cy="562298"/>
            </a:xfrm>
            <a:prstGeom prst="rect">
              <a:avLst/>
            </a:prstGeom>
            <a:noFill/>
          </p:spPr>
          <p:txBody>
            <a:bodyPr wrap="square">
              <a:spAutoFit/>
            </a:bodyPr>
            <a:lstStyle/>
            <a:p>
              <a:r>
                <a:rPr lang="en-US" sz="950">
                  <a:solidFill>
                    <a:srgbClr val="555555"/>
                  </a:solidFill>
                  <a:latin typeface="Open Sans" panose="020B0606030504020204" pitchFamily="34" charset="0"/>
                </a:rPr>
                <a:t>Simplify financial expenses tracking, reduce claim errors and enhance expense budget controls easily.</a:t>
              </a:r>
              <a:endParaRPr lang="tr-TR" sz="950">
                <a:solidFill>
                  <a:srgbClr val="555555"/>
                </a:solidFill>
                <a:latin typeface="Open Sans" panose="020B0606030504020204" pitchFamily="34" charset="0"/>
              </a:endParaRPr>
            </a:p>
          </p:txBody>
        </p:sp>
      </p:grpSp>
      <p:grpSp>
        <p:nvGrpSpPr>
          <p:cNvPr id="93" name="Grup 92">
            <a:extLst>
              <a:ext uri="{FF2B5EF4-FFF2-40B4-BE49-F238E27FC236}">
                <a16:creationId xmlns:a16="http://schemas.microsoft.com/office/drawing/2014/main" id="{54312CB7-4E77-3AA7-4110-43950988EA1A}"/>
              </a:ext>
            </a:extLst>
          </p:cNvPr>
          <p:cNvGrpSpPr/>
          <p:nvPr/>
        </p:nvGrpSpPr>
        <p:grpSpPr>
          <a:xfrm>
            <a:off x="3283824" y="4898950"/>
            <a:ext cx="2711169" cy="1283762"/>
            <a:chOff x="356496" y="683777"/>
            <a:chExt cx="3362632" cy="1359644"/>
          </a:xfrm>
        </p:grpSpPr>
        <p:sp>
          <p:nvSpPr>
            <p:cNvPr id="94" name="TextBox 41">
              <a:extLst>
                <a:ext uri="{FF2B5EF4-FFF2-40B4-BE49-F238E27FC236}">
                  <a16:creationId xmlns:a16="http://schemas.microsoft.com/office/drawing/2014/main" id="{2A168926-C88B-805A-ED57-1F59F264B1CD}"/>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A4A4B2"/>
                  </a:solidFill>
                  <a:effectLst/>
                  <a:latin typeface="Open Sans" panose="020B0606030504020204" pitchFamily="34" charset="0"/>
                </a:rPr>
                <a:t>£</a:t>
              </a:r>
              <a:r>
                <a:rPr lang="tr-TR" b="1" dirty="0" err="1">
                  <a:solidFill>
                    <a:srgbClr val="A4A4B2"/>
                  </a:solidFill>
                  <a:latin typeface="Montserrat SemiBold" panose="00000700000000000000" pitchFamily="2" charset="0"/>
                </a:rPr>
                <a:t>pitfinanceval</a:t>
              </a:r>
              <a:endParaRPr lang="en-US" b="1" dirty="0">
                <a:solidFill>
                  <a:srgbClr val="A4A4B2"/>
                </a:solidFill>
                <a:latin typeface="Montserrat SemiBold" panose="00000700000000000000" pitchFamily="2" charset="0"/>
                <a:ea typeface="League Spartan" charset="0"/>
                <a:cs typeface="Poppins" pitchFamily="2" charset="77"/>
              </a:endParaRPr>
            </a:p>
          </p:txBody>
        </p:sp>
        <p:sp>
          <p:nvSpPr>
            <p:cNvPr id="95" name="Metin kutusu 94">
              <a:extLst>
                <a:ext uri="{FF2B5EF4-FFF2-40B4-BE49-F238E27FC236}">
                  <a16:creationId xmlns:a16="http://schemas.microsoft.com/office/drawing/2014/main" id="{1B0B9E77-0BC7-1340-37BC-435C4454D2A3}"/>
                </a:ext>
              </a:extLst>
            </p:cNvPr>
            <p:cNvSpPr txBox="1"/>
            <p:nvPr/>
          </p:nvSpPr>
          <p:spPr>
            <a:xfrm>
              <a:off x="356496" y="1035612"/>
              <a:ext cx="3362632" cy="277074"/>
            </a:xfrm>
            <a:prstGeom prst="rect">
              <a:avLst/>
            </a:prstGeom>
            <a:noFill/>
          </p:spPr>
          <p:txBody>
            <a:bodyPr wrap="square">
              <a:spAutoFit/>
            </a:bodyPr>
            <a:lstStyle/>
            <a:p>
              <a:pPr algn="l"/>
              <a:r>
                <a:rPr lang="tr-TR" sz="1100" b="1">
                  <a:solidFill>
                    <a:srgbClr val="555555"/>
                  </a:solidFill>
                  <a:latin typeface="Montserrat SemiBold" panose="00000700000000000000" pitchFamily="2" charset="0"/>
                </a:rPr>
                <a:t>IT fınance systems</a:t>
              </a:r>
            </a:p>
          </p:txBody>
        </p:sp>
        <p:sp>
          <p:nvSpPr>
            <p:cNvPr id="96" name="Metin kutusu 95">
              <a:extLst>
                <a:ext uri="{FF2B5EF4-FFF2-40B4-BE49-F238E27FC236}">
                  <a16:creationId xmlns:a16="http://schemas.microsoft.com/office/drawing/2014/main" id="{623DE048-137F-994B-DDD9-9B98D8548085}"/>
                </a:ext>
              </a:extLst>
            </p:cNvPr>
            <p:cNvSpPr txBox="1"/>
            <p:nvPr/>
          </p:nvSpPr>
          <p:spPr>
            <a:xfrm>
              <a:off x="356496" y="1326290"/>
              <a:ext cx="3261775" cy="717131"/>
            </a:xfrm>
            <a:prstGeom prst="rect">
              <a:avLst/>
            </a:prstGeom>
            <a:noFill/>
          </p:spPr>
          <p:txBody>
            <a:bodyPr wrap="square">
              <a:spAutoFit/>
            </a:bodyPr>
            <a:lstStyle/>
            <a:p>
              <a:r>
                <a:rPr lang="en-US" sz="950">
                  <a:solidFill>
                    <a:srgbClr val="555555"/>
                  </a:solidFill>
                  <a:latin typeface="Open Sans" panose="020B0606030504020204" pitchFamily="34" charset="0"/>
                </a:rPr>
                <a:t>Enhance operational efficiency, strengthen security, and support business growth by ensuring systems are </a:t>
              </a:r>
              <a:r>
                <a:rPr lang="en-US" sz="950" err="1">
                  <a:solidFill>
                    <a:srgbClr val="555555"/>
                  </a:solidFill>
                  <a:latin typeface="Open Sans" panose="020B0606030504020204" pitchFamily="34" charset="0"/>
                </a:rPr>
                <a:t>optimised</a:t>
              </a:r>
              <a:r>
                <a:rPr lang="en-US" sz="950">
                  <a:solidFill>
                    <a:srgbClr val="555555"/>
                  </a:solidFill>
                  <a:latin typeface="Open Sans" panose="020B0606030504020204" pitchFamily="34" charset="0"/>
                </a:rPr>
                <a:t>, reliable and scalable.</a:t>
              </a:r>
              <a:endParaRPr lang="tr-TR" sz="950">
                <a:solidFill>
                  <a:srgbClr val="555555"/>
                </a:solidFill>
                <a:latin typeface="Open Sans" panose="020B0606030504020204" pitchFamily="34" charset="0"/>
              </a:endParaRPr>
            </a:p>
          </p:txBody>
        </p:sp>
      </p:grpSp>
    </p:spTree>
    <p:extLst>
      <p:ext uri="{BB962C8B-B14F-4D97-AF65-F5344CB8AC3E}">
        <p14:creationId xmlns:p14="http://schemas.microsoft.com/office/powerpoint/2010/main" val="69252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7</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Summary of possible value</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11" name="Text Placeholder 3">
            <a:extLst>
              <a:ext uri="{FF2B5EF4-FFF2-40B4-BE49-F238E27FC236}">
                <a16:creationId xmlns:a16="http://schemas.microsoft.com/office/drawing/2014/main" id="{E11A7449-0F94-58D4-D1A8-AABE95370FFD}"/>
              </a:ext>
            </a:extLst>
          </p:cNvPr>
          <p:cNvSpPr txBox="1">
            <a:spLocks/>
          </p:cNvSpPr>
          <p:nvPr/>
        </p:nvSpPr>
        <p:spPr>
          <a:xfrm>
            <a:off x="635504" y="1121531"/>
            <a:ext cx="10666143" cy="5599944"/>
          </a:xfrm>
          <a:prstGeom prst="rect">
            <a:avLst/>
          </a:prstGeom>
        </p:spPr>
        <p:txBody>
          <a:bodyPr vert="horz" lIns="0" tIns="0" rIns="0" bIns="0" numCol="3" spcCol="36000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IT finance systems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itfinanceper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pitfinanceval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asitfinance</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Raising purchase orders</a:t>
            </a:r>
            <a:r>
              <a:rPr lang="en-GB" sz="1000" b="1" dirty="0">
                <a:solidFill>
                  <a:srgbClr val="E23F13"/>
                </a:solidFill>
                <a:latin typeface="Open Sans"/>
                <a:ea typeface="Open Sans"/>
                <a:cs typeface="Open Sans"/>
              </a:rPr>
              <a:t>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rpoper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prpoval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asrpoval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eytimerpo</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Purchase order approvals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poaper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ppoaval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aspoaval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eytimepoa</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Coding invoice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cipper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pcipval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eytimecip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Management of supplier and purchase invoices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mspiper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pmspival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asmspival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eytimemspi</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Managing spend leakage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valmslper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pmslval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asmslval</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Finance query management &amp; reporting</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valfqmrper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pfqmrval</a:t>
            </a:r>
            <a:r>
              <a:rPr lang="tr-TR" sz="1000" dirty="0">
                <a:solidFill>
                  <a:schemeClr val="tx1">
                    <a:lumMod val="50000"/>
                    <a:lumOff val="50000"/>
                  </a:schemeClr>
                </a:solidFill>
                <a:latin typeface="Open Sans"/>
                <a:ea typeface="Open Sans"/>
                <a:cs typeface="Open Sans"/>
              </a:rPr>
              <a:t> </a:t>
            </a:r>
            <a:r>
              <a:rPr lang="en-GB" sz="1000" dirty="0">
                <a:solidFill>
                  <a:schemeClr val="tx1">
                    <a:lumMod val="50000"/>
                    <a:lumOff val="50000"/>
                  </a:schemeClr>
                </a:solidFill>
                <a:latin typeface="Open Sans"/>
                <a:ea typeface="Open Sans"/>
                <a:cs typeface="Open Sans"/>
              </a:rPr>
              <a:t>across the term of the contract, and £</a:t>
            </a:r>
            <a:r>
              <a:rPr lang="tr-TR" sz="1000" dirty="0" err="1">
                <a:solidFill>
                  <a:schemeClr val="tx1">
                    <a:lumMod val="50000"/>
                    <a:lumOff val="50000"/>
                  </a:schemeClr>
                </a:solidFill>
                <a:latin typeface="Open Sans"/>
                <a:ea typeface="Open Sans"/>
                <a:cs typeface="Open Sans"/>
              </a:rPr>
              <a:t>asfqmrval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eytimefqmr</a:t>
            </a:r>
            <a:r>
              <a:rPr lang="tr-TR" sz="1000" dirty="0">
                <a:solidFill>
                  <a:schemeClr val="tx1">
                    <a:lumMod val="50000"/>
                    <a:lumOff val="50000"/>
                  </a:schemeClr>
                </a:solidFill>
                <a:latin typeface="Open Sans"/>
                <a:ea typeface="Open Sans"/>
                <a:cs typeface="Open Sans"/>
              </a:rPr>
              <a:t> </a:t>
            </a:r>
            <a:r>
              <a:rPr lang="en-GB" sz="1000" dirty="0">
                <a:solidFill>
                  <a:schemeClr val="tx1">
                    <a:lumMod val="50000"/>
                    <a:lumOff val="50000"/>
                  </a:schemeClr>
                </a:solidFill>
                <a:latin typeface="Open Sans"/>
                <a:ea typeface="Open Sans"/>
                <a:cs typeface="Open Sans"/>
              </a:rPr>
              <a:t>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Debt collection administration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valdcapper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pdcapval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asdcapval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eytimedcap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Customer invoicing &amp; finance workflow</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valcifwper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pcifwval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ascifwval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eytimecifw</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Online expense management</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poemval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asoemval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eytimeoem</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endParaRPr lang="en-GB" sz="1000" dirty="0">
              <a:solidFill>
                <a:schemeClr val="tx1">
                  <a:lumMod val="50000"/>
                  <a:lumOff val="50000"/>
                </a:schemeClr>
              </a:solidFill>
              <a:latin typeface="Open Sans"/>
              <a:ea typeface="Open Sans"/>
              <a:cs typeface="Open Sans"/>
            </a:endParaRPr>
          </a:p>
        </p:txBody>
      </p:sp>
    </p:spTree>
    <p:extLst>
      <p:ext uri="{BB962C8B-B14F-4D97-AF65-F5344CB8AC3E}">
        <p14:creationId xmlns:p14="http://schemas.microsoft.com/office/powerpoint/2010/main" val="231408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BC53D8-9D7C-941A-CC2A-4063486EB986}"/>
              </a:ext>
            </a:extLst>
          </p:cNvPr>
          <p:cNvSpPr>
            <a:spLocks noGrp="1"/>
          </p:cNvSpPr>
          <p:nvPr>
            <p:ph type="sldNum" sz="quarter" idx="12"/>
          </p:nvPr>
        </p:nvSpPr>
        <p:spPr/>
        <p:txBody>
          <a:bodyPr/>
          <a:lstStyle/>
          <a:p>
            <a:fld id="{3531A8E9-B4CF-5643-AF96-CB4C768DAD63}" type="slidenum">
              <a:rPr lang="en-US" smtClean="0"/>
              <a:t>8</a:t>
            </a:fld>
            <a:endParaRPr lang="en-US"/>
          </a:p>
        </p:txBody>
      </p:sp>
      <p:graphicFrame>
        <p:nvGraphicFramePr>
          <p:cNvPr id="8" name="Chart 7">
            <a:extLst>
              <a:ext uri="{FF2B5EF4-FFF2-40B4-BE49-F238E27FC236}">
                <a16:creationId xmlns:a16="http://schemas.microsoft.com/office/drawing/2014/main" id="{EFCB1EEA-BDEC-08E7-276C-322204CC06FC}"/>
              </a:ext>
            </a:extLst>
          </p:cNvPr>
          <p:cNvGraphicFramePr>
            <a:graphicFrameLocks/>
          </p:cNvGraphicFramePr>
          <p:nvPr/>
        </p:nvGraphicFramePr>
        <p:xfrm>
          <a:off x="5669907" y="2657753"/>
          <a:ext cx="5531728" cy="186631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E94A281-D1A0-E5FD-CB82-72B642FBC7D5}"/>
              </a:ext>
            </a:extLst>
          </p:cNvPr>
          <p:cNvSpPr txBox="1"/>
          <p:nvPr/>
        </p:nvSpPr>
        <p:spPr>
          <a:xfrm>
            <a:off x="6318909"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1</a:t>
            </a:r>
          </a:p>
        </p:txBody>
      </p:sp>
      <p:cxnSp>
        <p:nvCxnSpPr>
          <p:cNvPr id="10" name="Straight Connector 9">
            <a:extLst>
              <a:ext uri="{FF2B5EF4-FFF2-40B4-BE49-F238E27FC236}">
                <a16:creationId xmlns:a16="http://schemas.microsoft.com/office/drawing/2014/main" id="{8449F8A7-FC6D-313E-A2DF-2680E8BEA7AC}"/>
              </a:ext>
            </a:extLst>
          </p:cNvPr>
          <p:cNvCxnSpPr>
            <a:cxnSpLocks/>
          </p:cNvCxnSpPr>
          <p:nvPr/>
        </p:nvCxnSpPr>
        <p:spPr>
          <a:xfrm>
            <a:off x="6303932" y="4505358"/>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7965C874-7CD2-69FC-F01E-31A1F1F36C0E}"/>
              </a:ext>
            </a:extLst>
          </p:cNvPr>
          <p:cNvSpPr txBox="1"/>
          <p:nvPr/>
        </p:nvSpPr>
        <p:spPr>
          <a:xfrm>
            <a:off x="9521321"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4</a:t>
            </a:r>
          </a:p>
        </p:txBody>
      </p:sp>
      <p:sp>
        <p:nvSpPr>
          <p:cNvPr id="12" name="Rectangle 11">
            <a:extLst>
              <a:ext uri="{FF2B5EF4-FFF2-40B4-BE49-F238E27FC236}">
                <a16:creationId xmlns:a16="http://schemas.microsoft.com/office/drawing/2014/main" id="{C17307F1-3E9F-31AB-602F-D0B447E51DF3}"/>
              </a:ext>
            </a:extLst>
          </p:cNvPr>
          <p:cNvSpPr/>
          <p:nvPr/>
        </p:nvSpPr>
        <p:spPr>
          <a:xfrm>
            <a:off x="7671223" y="4871633"/>
            <a:ext cx="172687" cy="160235"/>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19F8ECD-4880-724C-097B-DAE96AEC930F}"/>
              </a:ext>
            </a:extLst>
          </p:cNvPr>
          <p:cNvSpPr txBox="1"/>
          <p:nvPr/>
        </p:nvSpPr>
        <p:spPr>
          <a:xfrm>
            <a:off x="7772940" y="4862500"/>
            <a:ext cx="906240"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14" name="Rectangle 13">
            <a:extLst>
              <a:ext uri="{FF2B5EF4-FFF2-40B4-BE49-F238E27FC236}">
                <a16:creationId xmlns:a16="http://schemas.microsoft.com/office/drawing/2014/main" id="{23547995-0EAD-1650-0828-399741769E1F}"/>
              </a:ext>
            </a:extLst>
          </p:cNvPr>
          <p:cNvSpPr/>
          <p:nvPr/>
        </p:nvSpPr>
        <p:spPr>
          <a:xfrm>
            <a:off x="9086850" y="4871613"/>
            <a:ext cx="184133" cy="160235"/>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B381449-0B76-F1EF-4F55-C41BCD50E42A}"/>
              </a:ext>
            </a:extLst>
          </p:cNvPr>
          <p:cNvSpPr txBox="1"/>
          <p:nvPr/>
        </p:nvSpPr>
        <p:spPr>
          <a:xfrm>
            <a:off x="9209014" y="4862500"/>
            <a:ext cx="624613"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BENEFIT</a:t>
            </a:r>
          </a:p>
        </p:txBody>
      </p:sp>
      <p:sp>
        <p:nvSpPr>
          <p:cNvPr id="16" name="TextBox 15">
            <a:extLst>
              <a:ext uri="{FF2B5EF4-FFF2-40B4-BE49-F238E27FC236}">
                <a16:creationId xmlns:a16="http://schemas.microsoft.com/office/drawing/2014/main" id="{81F4BBBE-B522-6819-ADDD-AA352D356F1F}"/>
              </a:ext>
            </a:extLst>
          </p:cNvPr>
          <p:cNvSpPr txBox="1"/>
          <p:nvPr/>
        </p:nvSpPr>
        <p:spPr>
          <a:xfrm>
            <a:off x="7370173" y="4534313"/>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2</a:t>
            </a:r>
          </a:p>
        </p:txBody>
      </p:sp>
      <p:sp>
        <p:nvSpPr>
          <p:cNvPr id="17" name="TextBox 16">
            <a:extLst>
              <a:ext uri="{FF2B5EF4-FFF2-40B4-BE49-F238E27FC236}">
                <a16:creationId xmlns:a16="http://schemas.microsoft.com/office/drawing/2014/main" id="{A6E8D07E-173B-6337-B44A-85A484F1B09A}"/>
              </a:ext>
            </a:extLst>
          </p:cNvPr>
          <p:cNvSpPr txBox="1"/>
          <p:nvPr/>
        </p:nvSpPr>
        <p:spPr>
          <a:xfrm>
            <a:off x="5614506" y="2016672"/>
            <a:ext cx="4884244" cy="378886"/>
          </a:xfrm>
          <a:prstGeom prst="rect">
            <a:avLst/>
          </a:prstGeom>
          <a:noFill/>
        </p:spPr>
        <p:txBody>
          <a:bodyPr wrap="square">
            <a:spAutoFit/>
          </a:bodyPr>
          <a:lstStyle/>
          <a:p>
            <a:r>
              <a:rPr lang="tr-TR" sz="1862" b="1" dirty="0" err="1">
                <a:solidFill>
                  <a:srgbClr val="25252C"/>
                </a:solidFill>
                <a:latin typeface="Montserrat SemiBold" pitchFamily="2" charset="77"/>
              </a:rPr>
              <a:t>valclient</a:t>
            </a:r>
            <a:r>
              <a:rPr lang="en-GB" sz="1862" b="1" dirty="0">
                <a:solidFill>
                  <a:srgbClr val="25252C"/>
                </a:solidFill>
                <a:latin typeface="Montserrat SemiBold" pitchFamily="2" charset="77"/>
              </a:rPr>
              <a:t> RETURNS</a:t>
            </a:r>
          </a:p>
        </p:txBody>
      </p:sp>
      <p:cxnSp>
        <p:nvCxnSpPr>
          <p:cNvPr id="18" name="Straight Connector 17">
            <a:extLst>
              <a:ext uri="{FF2B5EF4-FFF2-40B4-BE49-F238E27FC236}">
                <a16:creationId xmlns:a16="http://schemas.microsoft.com/office/drawing/2014/main" id="{2B8A4694-80A8-24F1-7161-7605BE1AF04A}"/>
              </a:ext>
            </a:extLst>
          </p:cNvPr>
          <p:cNvCxnSpPr>
            <a:cxnSpLocks/>
          </p:cNvCxnSpPr>
          <p:nvPr/>
        </p:nvCxnSpPr>
        <p:spPr>
          <a:xfrm>
            <a:off x="7351123" y="4499703"/>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19" name="Straight Connector 18">
            <a:extLst>
              <a:ext uri="{FF2B5EF4-FFF2-40B4-BE49-F238E27FC236}">
                <a16:creationId xmlns:a16="http://schemas.microsoft.com/office/drawing/2014/main" id="{267887AB-D86D-4FCE-C90D-139F3D439E0F}"/>
              </a:ext>
            </a:extLst>
          </p:cNvPr>
          <p:cNvCxnSpPr>
            <a:cxnSpLocks/>
          </p:cNvCxnSpPr>
          <p:nvPr/>
        </p:nvCxnSpPr>
        <p:spPr>
          <a:xfrm>
            <a:off x="8422593"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0" name="Straight Connector 19">
            <a:extLst>
              <a:ext uri="{FF2B5EF4-FFF2-40B4-BE49-F238E27FC236}">
                <a16:creationId xmlns:a16="http://schemas.microsoft.com/office/drawing/2014/main" id="{1E5FF4BC-4ACC-E8C4-02E3-9CC3261AAF43}"/>
              </a:ext>
            </a:extLst>
          </p:cNvPr>
          <p:cNvCxnSpPr>
            <a:cxnSpLocks/>
          </p:cNvCxnSpPr>
          <p:nvPr/>
        </p:nvCxnSpPr>
        <p:spPr>
          <a:xfrm>
            <a:off x="9479995"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1" name="Straight Connector 20">
            <a:extLst>
              <a:ext uri="{FF2B5EF4-FFF2-40B4-BE49-F238E27FC236}">
                <a16:creationId xmlns:a16="http://schemas.microsoft.com/office/drawing/2014/main" id="{13E78D28-15B3-66E5-6E12-C0FA26BF754B}"/>
              </a:ext>
            </a:extLst>
          </p:cNvPr>
          <p:cNvCxnSpPr>
            <a:cxnSpLocks/>
          </p:cNvCxnSpPr>
          <p:nvPr/>
        </p:nvCxnSpPr>
        <p:spPr>
          <a:xfrm>
            <a:off x="10550332"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E56198AE-6EB5-C51F-409C-26B8F7F86BEF}"/>
              </a:ext>
            </a:extLst>
          </p:cNvPr>
          <p:cNvSpPr txBox="1"/>
          <p:nvPr/>
        </p:nvSpPr>
        <p:spPr>
          <a:xfrm>
            <a:off x="8444646" y="453755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3</a:t>
            </a:r>
          </a:p>
        </p:txBody>
      </p:sp>
      <p:sp>
        <p:nvSpPr>
          <p:cNvPr id="23" name="TextBox 22">
            <a:extLst>
              <a:ext uri="{FF2B5EF4-FFF2-40B4-BE49-F238E27FC236}">
                <a16:creationId xmlns:a16="http://schemas.microsoft.com/office/drawing/2014/main" id="{0EB2181E-C4A0-6999-3B29-5141DD713FE1}"/>
              </a:ext>
            </a:extLst>
          </p:cNvPr>
          <p:cNvSpPr txBox="1"/>
          <p:nvPr/>
        </p:nvSpPr>
        <p:spPr>
          <a:xfrm>
            <a:off x="10589451" y="4550022"/>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5</a:t>
            </a:r>
          </a:p>
        </p:txBody>
      </p:sp>
      <p:sp>
        <p:nvSpPr>
          <p:cNvPr id="41" name="TextBox 40">
            <a:extLst>
              <a:ext uri="{FF2B5EF4-FFF2-40B4-BE49-F238E27FC236}">
                <a16:creationId xmlns:a16="http://schemas.microsoft.com/office/drawing/2014/main" id="{854C1CF3-49C6-7197-7CCD-F4A045119A8D}"/>
              </a:ext>
            </a:extLst>
          </p:cNvPr>
          <p:cNvSpPr txBox="1"/>
          <p:nvPr/>
        </p:nvSpPr>
        <p:spPr>
          <a:xfrm>
            <a:off x="1491097" y="2200685"/>
            <a:ext cx="1408328"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valbnft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1CA5A673-91FC-2C94-7F57-6F75AF00332C}"/>
              </a:ext>
            </a:extLst>
          </p:cNvPr>
          <p:cNvSpPr txBox="1"/>
          <p:nvPr/>
        </p:nvSpPr>
        <p:spPr>
          <a:xfrm>
            <a:off x="3797628" y="4027026"/>
            <a:ext cx="1260000" cy="584775"/>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valmonths</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month</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s</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B51CD36F-4B90-CBDF-E4CA-2F7753CCAD0D}"/>
              </a:ext>
            </a:extLst>
          </p:cNvPr>
          <p:cNvSpPr txBox="1"/>
          <p:nvPr/>
        </p:nvSpPr>
        <p:spPr>
          <a:xfrm>
            <a:off x="1491097" y="4017274"/>
            <a:ext cx="1599526" cy="584775"/>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valinvestment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1B3924B1-6D93-5AF9-68DF-307D783C4301}"/>
              </a:ext>
            </a:extLst>
          </p:cNvPr>
          <p:cNvSpPr txBox="1"/>
          <p:nvPr/>
        </p:nvSpPr>
        <p:spPr>
          <a:xfrm>
            <a:off x="1491097" y="3192818"/>
            <a:ext cx="1278041"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valacd</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059F857E-0C32-6C1E-C411-71299828D62F}"/>
              </a:ext>
            </a:extLst>
          </p:cNvPr>
          <p:cNvSpPr txBox="1"/>
          <p:nvPr/>
        </p:nvSpPr>
        <p:spPr>
          <a:xfrm>
            <a:off x="3797628" y="3184326"/>
            <a:ext cx="1260000"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valroi</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TextBox 50">
            <a:extLst>
              <a:ext uri="{FF2B5EF4-FFF2-40B4-BE49-F238E27FC236}">
                <a16:creationId xmlns:a16="http://schemas.microsoft.com/office/drawing/2014/main" id="{919B2869-F7B8-C766-B4DF-19CA5F6D8E9E}"/>
              </a:ext>
            </a:extLst>
          </p:cNvPr>
          <p:cNvSpPr txBox="1"/>
          <p:nvPr/>
        </p:nvSpPr>
        <p:spPr>
          <a:xfrm>
            <a:off x="3797628" y="2204508"/>
            <a:ext cx="1260000" cy="338554"/>
          </a:xfrm>
          <a:prstGeom prst="rect">
            <a:avLst/>
          </a:prstGeom>
          <a:noFill/>
        </p:spPr>
        <p:txBody>
          <a:bodyPr wrap="square">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valnpvv</a:t>
            </a:r>
            <a:r>
              <a:rPr lang="en-GB" sz="160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a:extLst>
              <a:ext uri="{FF2B5EF4-FFF2-40B4-BE49-F238E27FC236}">
                <a16:creationId xmlns:a16="http://schemas.microsoft.com/office/drawing/2014/main" id="{012C8D2C-9662-93C5-9673-63020C005BD9}"/>
              </a:ext>
            </a:extLst>
          </p:cNvPr>
          <p:cNvSpPr txBox="1"/>
          <p:nvPr/>
        </p:nvSpPr>
        <p:spPr>
          <a:xfrm>
            <a:off x="1491097" y="5063705"/>
            <a:ext cx="1599526"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valhours</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itle 2">
            <a:extLst>
              <a:ext uri="{FF2B5EF4-FFF2-40B4-BE49-F238E27FC236}">
                <a16:creationId xmlns:a16="http://schemas.microsoft.com/office/drawing/2014/main" id="{BE99C84D-EB8B-35C2-8142-51DF807A0E06}"/>
              </a:ext>
            </a:extLst>
          </p:cNvPr>
          <p:cNvSpPr>
            <a:spLocks noGrp="1"/>
          </p:cNvSpPr>
          <p:nvPr>
            <p:ph type="title"/>
          </p:nvPr>
        </p:nvSpPr>
        <p:spPr>
          <a:xfrm>
            <a:off x="694800" y="428400"/>
            <a:ext cx="4664324" cy="737967"/>
          </a:xfrm>
        </p:spPr>
        <p:txBody>
          <a:bodyPr>
            <a:normAutofit fontScale="90000"/>
          </a:bodyPr>
          <a:lstStyle/>
          <a:p>
            <a:r>
              <a:rPr lang="en-GB" sz="3100" dirty="0"/>
              <a:t>Potential value and ROI offering for the contract</a:t>
            </a:r>
            <a:endParaRPr lang="en-US" dirty="0"/>
          </a:p>
        </p:txBody>
      </p:sp>
      <p:sp>
        <p:nvSpPr>
          <p:cNvPr id="35" name="TextBox 52">
            <a:extLst>
              <a:ext uri="{FF2B5EF4-FFF2-40B4-BE49-F238E27FC236}">
                <a16:creationId xmlns:a16="http://schemas.microsoft.com/office/drawing/2014/main" id="{D723D1D1-CE90-57A4-D3A6-947C597A70F1}"/>
              </a:ext>
            </a:extLst>
          </p:cNvPr>
          <p:cNvSpPr txBox="1"/>
          <p:nvPr/>
        </p:nvSpPr>
        <p:spPr>
          <a:xfrm>
            <a:off x="627159" y="1279130"/>
            <a:ext cx="24062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pic>
        <p:nvPicPr>
          <p:cNvPr id="36" name="Graphic 32" descr="Coins outline">
            <a:extLst>
              <a:ext uri="{FF2B5EF4-FFF2-40B4-BE49-F238E27FC236}">
                <a16:creationId xmlns:a16="http://schemas.microsoft.com/office/drawing/2014/main" id="{0673799F-07EF-7160-859B-A1BB8B5505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107" y="2016302"/>
            <a:ext cx="493118" cy="493118"/>
          </a:xfrm>
          <a:prstGeom prst="rect">
            <a:avLst/>
          </a:prstGeom>
        </p:spPr>
      </p:pic>
      <p:pic>
        <p:nvPicPr>
          <p:cNvPr id="37" name="Graphic 37" descr="Downward trend graph outline">
            <a:extLst>
              <a:ext uri="{FF2B5EF4-FFF2-40B4-BE49-F238E27FC236}">
                <a16:creationId xmlns:a16="http://schemas.microsoft.com/office/drawing/2014/main" id="{5D32E35F-AC22-9D7B-80ED-F6F60001EA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1368" y="2930773"/>
            <a:ext cx="394596" cy="394596"/>
          </a:xfrm>
          <a:prstGeom prst="rect">
            <a:avLst/>
          </a:prstGeom>
        </p:spPr>
      </p:pic>
      <p:pic>
        <p:nvPicPr>
          <p:cNvPr id="38" name="Graphic 51" descr="Bank with solid fill">
            <a:extLst>
              <a:ext uri="{FF2B5EF4-FFF2-40B4-BE49-F238E27FC236}">
                <a16:creationId xmlns:a16="http://schemas.microsoft.com/office/drawing/2014/main" id="{111E1EF3-0AD5-7F59-7B30-C16DB6E7F0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5332" y="3943217"/>
            <a:ext cx="486669" cy="486669"/>
          </a:xfrm>
          <a:prstGeom prst="rect">
            <a:avLst/>
          </a:prstGeom>
        </p:spPr>
      </p:pic>
      <p:pic>
        <p:nvPicPr>
          <p:cNvPr id="39" name="Graphic 5" descr="Clock with solid fill">
            <a:extLst>
              <a:ext uri="{FF2B5EF4-FFF2-40B4-BE49-F238E27FC236}">
                <a16:creationId xmlns:a16="http://schemas.microsoft.com/office/drawing/2014/main" id="{08CDFC7E-E054-711C-7BB3-815B0F2038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0291" y="4872929"/>
            <a:ext cx="584134" cy="584134"/>
          </a:xfrm>
          <a:prstGeom prst="rect">
            <a:avLst/>
          </a:prstGeom>
        </p:spPr>
      </p:pic>
      <p:pic>
        <p:nvPicPr>
          <p:cNvPr id="40" name="Graphic 46" descr="Diamond with solid fill">
            <a:extLst>
              <a:ext uri="{FF2B5EF4-FFF2-40B4-BE49-F238E27FC236}">
                <a16:creationId xmlns:a16="http://schemas.microsoft.com/office/drawing/2014/main" id="{68C0B8CA-0A45-F947-790D-32C63CC2E8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16481" y="2033136"/>
            <a:ext cx="420646" cy="521262"/>
          </a:xfrm>
          <a:prstGeom prst="rect">
            <a:avLst/>
          </a:prstGeom>
        </p:spPr>
      </p:pic>
      <p:sp>
        <p:nvSpPr>
          <p:cNvPr id="42" name="TextBox 49">
            <a:extLst>
              <a:ext uri="{FF2B5EF4-FFF2-40B4-BE49-F238E27FC236}">
                <a16:creationId xmlns:a16="http://schemas.microsoft.com/office/drawing/2014/main" id="{998E16DF-94E7-BDDB-651F-1D277330E822}"/>
              </a:ext>
            </a:extLst>
          </p:cNvPr>
          <p:cNvSpPr txBox="1"/>
          <p:nvPr/>
        </p:nvSpPr>
        <p:spPr>
          <a:xfrm>
            <a:off x="2986505" y="3171616"/>
            <a:ext cx="680598" cy="369332"/>
          </a:xfrm>
          <a:prstGeom prst="rect">
            <a:avLst/>
          </a:prstGeom>
          <a:noFill/>
        </p:spPr>
        <p:txBody>
          <a:bodyPr wrap="square" rtlCol="0">
            <a:spAutoFit/>
          </a:bodyPr>
          <a:lstStyle/>
          <a:p>
            <a:r>
              <a:rPr lang="en-GB" b="1" dirty="0">
                <a:solidFill>
                  <a:schemeClr val="tx2"/>
                </a:solidFill>
                <a:latin typeface="Open Sans" panose="020B0606030504020204" pitchFamily="34" charset="0"/>
                <a:ea typeface="Open Sans" panose="020B0606030504020204" pitchFamily="34" charset="0"/>
                <a:cs typeface="Open Sans" panose="020B0606030504020204" pitchFamily="34" charset="0"/>
              </a:rPr>
              <a:t>ROI</a:t>
            </a:r>
          </a:p>
        </p:txBody>
      </p:sp>
      <p:pic>
        <p:nvPicPr>
          <p:cNvPr id="47" name="Graphic 33" descr="Open hand outline">
            <a:extLst>
              <a:ext uri="{FF2B5EF4-FFF2-40B4-BE49-F238E27FC236}">
                <a16:creationId xmlns:a16="http://schemas.microsoft.com/office/drawing/2014/main" id="{B333B779-A4DC-C8D5-0780-E1A644CFF51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129506" y="4042808"/>
            <a:ext cx="394596" cy="394596"/>
          </a:xfrm>
          <a:prstGeom prst="rect">
            <a:avLst/>
          </a:prstGeom>
        </p:spPr>
      </p:pic>
      <p:grpSp>
        <p:nvGrpSpPr>
          <p:cNvPr id="48" name="Group 24">
            <a:extLst>
              <a:ext uri="{FF2B5EF4-FFF2-40B4-BE49-F238E27FC236}">
                <a16:creationId xmlns:a16="http://schemas.microsoft.com/office/drawing/2014/main" id="{B8CE66C4-0CCC-1E4D-ECF7-0DC468AA78E5}"/>
              </a:ext>
            </a:extLst>
          </p:cNvPr>
          <p:cNvGrpSpPr/>
          <p:nvPr/>
        </p:nvGrpSpPr>
        <p:grpSpPr>
          <a:xfrm>
            <a:off x="3299656" y="4004190"/>
            <a:ext cx="144000" cy="144000"/>
            <a:chOff x="3274765" y="4031786"/>
            <a:chExt cx="106557" cy="106557"/>
          </a:xfrm>
          <a:noFill/>
        </p:grpSpPr>
        <p:pic>
          <p:nvPicPr>
            <p:cNvPr id="50" name="Graphic 34" descr="Dollar outline">
              <a:extLst>
                <a:ext uri="{FF2B5EF4-FFF2-40B4-BE49-F238E27FC236}">
                  <a16:creationId xmlns:a16="http://schemas.microsoft.com/office/drawing/2014/main" id="{2F43913E-063D-43D0-0F9E-A60E7B65C5A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79681" y="4037294"/>
              <a:ext cx="99414" cy="99414"/>
            </a:xfrm>
            <a:prstGeom prst="rect">
              <a:avLst/>
            </a:prstGeom>
          </p:spPr>
        </p:pic>
        <p:sp>
          <p:nvSpPr>
            <p:cNvPr id="52" name="Oval 51">
              <a:extLst>
                <a:ext uri="{FF2B5EF4-FFF2-40B4-BE49-F238E27FC236}">
                  <a16:creationId xmlns:a16="http://schemas.microsoft.com/office/drawing/2014/main" id="{4A62297F-9A2D-A0B7-956E-A0A210B2FB1C}"/>
                </a:ext>
              </a:extLst>
            </p:cNvPr>
            <p:cNvSpPr/>
            <p:nvPr/>
          </p:nvSpPr>
          <p:spPr>
            <a:xfrm>
              <a:off x="3274765" y="4031786"/>
              <a:ext cx="106557" cy="106557"/>
            </a:xfrm>
            <a:prstGeom prst="ellips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solidFill>
              </a:endParaRPr>
            </a:p>
          </p:txBody>
        </p:sp>
      </p:grpSp>
      <p:sp>
        <p:nvSpPr>
          <p:cNvPr id="58" name="TextBox 36">
            <a:extLst>
              <a:ext uri="{FF2B5EF4-FFF2-40B4-BE49-F238E27FC236}">
                <a16:creationId xmlns:a16="http://schemas.microsoft.com/office/drawing/2014/main" id="{9B5EBB4A-55B6-48D7-2163-2E590BB89A8C}"/>
              </a:ext>
            </a:extLst>
          </p:cNvPr>
          <p:cNvSpPr txBox="1"/>
          <p:nvPr/>
        </p:nvSpPr>
        <p:spPr>
          <a:xfrm>
            <a:off x="529012" y="2462878"/>
            <a:ext cx="799309" cy="253916"/>
          </a:xfrm>
          <a:prstGeom prst="rect">
            <a:avLst/>
          </a:prstGeom>
          <a:noFill/>
        </p:spPr>
        <p:txBody>
          <a:bodyPr wrap="square" rtlCol="0">
            <a:spAutoFit/>
          </a:bodyPr>
          <a:lstStyle/>
          <a:p>
            <a:pPr algn="ctr"/>
            <a:r>
              <a:rPr lang="en-GB" sz="1050" b="1" dirty="0">
                <a:solidFill>
                  <a:schemeClr val="bg1"/>
                </a:solidFill>
                <a:latin typeface="Open Sans" panose="020B0606030504020204" pitchFamily="34" charset="0"/>
                <a:ea typeface="Open Sans" panose="020B0606030504020204" pitchFamily="34" charset="0"/>
                <a:cs typeface="Open Sans" panose="020B0606030504020204" pitchFamily="34" charset="0"/>
              </a:rPr>
              <a:t>Benefit</a:t>
            </a:r>
          </a:p>
        </p:txBody>
      </p:sp>
      <p:sp>
        <p:nvSpPr>
          <p:cNvPr id="59" name="TextBox 35">
            <a:extLst>
              <a:ext uri="{FF2B5EF4-FFF2-40B4-BE49-F238E27FC236}">
                <a16:creationId xmlns:a16="http://schemas.microsoft.com/office/drawing/2014/main" id="{FEC72E14-CC9D-4ED7-7D9F-2F87C58C1824}"/>
              </a:ext>
            </a:extLst>
          </p:cNvPr>
          <p:cNvSpPr txBox="1"/>
          <p:nvPr/>
        </p:nvSpPr>
        <p:spPr>
          <a:xfrm>
            <a:off x="385167" y="3361760"/>
            <a:ext cx="1086998" cy="400110"/>
          </a:xfrm>
          <a:prstGeom prst="rect">
            <a:avLst/>
          </a:prstGeom>
          <a:noFill/>
        </p:spPr>
        <p:txBody>
          <a:bodyPr wrap="square" rtlCol="0">
            <a:spAutoFit/>
          </a:bodyPr>
          <a:lstStyle/>
          <a:p>
            <a:pPr algn="ctr"/>
            <a:r>
              <a:rPr lang="en-GB" sz="1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Annual cost of delay</a:t>
            </a:r>
          </a:p>
        </p:txBody>
      </p:sp>
      <p:sp>
        <p:nvSpPr>
          <p:cNvPr id="60" name="TextBox 38">
            <a:extLst>
              <a:ext uri="{FF2B5EF4-FFF2-40B4-BE49-F238E27FC236}">
                <a16:creationId xmlns:a16="http://schemas.microsoft.com/office/drawing/2014/main" id="{4786ED05-53F8-ECD7-324D-E7014C43A757}"/>
              </a:ext>
            </a:extLst>
          </p:cNvPr>
          <p:cNvSpPr txBox="1"/>
          <p:nvPr/>
        </p:nvSpPr>
        <p:spPr>
          <a:xfrm>
            <a:off x="385167" y="4381620"/>
            <a:ext cx="1086998" cy="253916"/>
          </a:xfrm>
          <a:prstGeom prst="rect">
            <a:avLst/>
          </a:prstGeom>
          <a:noFill/>
        </p:spPr>
        <p:txBody>
          <a:bodyPr wrap="square" rtlCol="0">
            <a:spAutoFit/>
          </a:bodyPr>
          <a:lstStyle/>
          <a:p>
            <a:pPr algn="ctr"/>
            <a:r>
              <a:rPr lang="en-GB" sz="1050" b="1" dirty="0">
                <a:solidFill>
                  <a:schemeClr val="bg1"/>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61" name="TextBox 6">
            <a:extLst>
              <a:ext uri="{FF2B5EF4-FFF2-40B4-BE49-F238E27FC236}">
                <a16:creationId xmlns:a16="http://schemas.microsoft.com/office/drawing/2014/main" id="{6ADCF610-4EAE-F9B9-BFED-3443E48EDA4F}"/>
              </a:ext>
            </a:extLst>
          </p:cNvPr>
          <p:cNvSpPr txBox="1"/>
          <p:nvPr/>
        </p:nvSpPr>
        <p:spPr>
          <a:xfrm>
            <a:off x="403273" y="5457063"/>
            <a:ext cx="1086998" cy="253916"/>
          </a:xfrm>
          <a:prstGeom prst="rect">
            <a:avLst/>
          </a:prstGeom>
          <a:noFill/>
        </p:spPr>
        <p:txBody>
          <a:bodyPr wrap="square" rtlCol="0">
            <a:spAutoFit/>
          </a:bodyPr>
          <a:lstStyle/>
          <a:p>
            <a:pPr algn="ctr"/>
            <a:r>
              <a:rPr lang="en-GB" sz="105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Hours saved</a:t>
            </a:r>
          </a:p>
        </p:txBody>
      </p:sp>
      <p:sp>
        <p:nvSpPr>
          <p:cNvPr id="62" name="TextBox 47">
            <a:extLst>
              <a:ext uri="{FF2B5EF4-FFF2-40B4-BE49-F238E27FC236}">
                <a16:creationId xmlns:a16="http://schemas.microsoft.com/office/drawing/2014/main" id="{9331F7F0-7C4A-2727-AB7A-0B689477B520}"/>
              </a:ext>
            </a:extLst>
          </p:cNvPr>
          <p:cNvSpPr txBox="1"/>
          <p:nvPr/>
        </p:nvSpPr>
        <p:spPr>
          <a:xfrm>
            <a:off x="2906368" y="2516728"/>
            <a:ext cx="840873" cy="253916"/>
          </a:xfrm>
          <a:prstGeom prst="rect">
            <a:avLst/>
          </a:prstGeom>
          <a:noFill/>
        </p:spPr>
        <p:txBody>
          <a:bodyPr wrap="square" rtlCol="0">
            <a:spAutoFit/>
          </a:bodyPr>
          <a:lstStyle/>
          <a:p>
            <a:pPr algn="ctr"/>
            <a:r>
              <a:rPr lang="en-GB" sz="1050" b="1" dirty="0">
                <a:solidFill>
                  <a:schemeClr val="bg1"/>
                </a:solidFill>
                <a:latin typeface="Open Sans" panose="020B0606030504020204" pitchFamily="34" charset="0"/>
                <a:ea typeface="Open Sans" panose="020B0606030504020204" pitchFamily="34" charset="0"/>
                <a:cs typeface="Open Sans" panose="020B0606030504020204" pitchFamily="34" charset="0"/>
              </a:rPr>
              <a:t>NPV</a:t>
            </a:r>
          </a:p>
        </p:txBody>
      </p:sp>
      <p:sp>
        <p:nvSpPr>
          <p:cNvPr id="63" name="TextBox 39">
            <a:extLst>
              <a:ext uri="{FF2B5EF4-FFF2-40B4-BE49-F238E27FC236}">
                <a16:creationId xmlns:a16="http://schemas.microsoft.com/office/drawing/2014/main" id="{23781FB7-7702-18F8-E9F2-378BE0E70133}"/>
              </a:ext>
            </a:extLst>
          </p:cNvPr>
          <p:cNvSpPr txBox="1"/>
          <p:nvPr/>
        </p:nvSpPr>
        <p:spPr>
          <a:xfrm>
            <a:off x="2962265" y="4316345"/>
            <a:ext cx="729079" cy="400110"/>
          </a:xfrm>
          <a:prstGeom prst="rect">
            <a:avLst/>
          </a:prstGeom>
          <a:noFill/>
        </p:spPr>
        <p:txBody>
          <a:bodyPr wrap="square" rtlCol="0">
            <a:spAutoFit/>
          </a:bodyPr>
          <a:lstStyle/>
          <a:p>
            <a:pPr algn="ctr"/>
            <a:r>
              <a:rPr lang="en-GB" sz="1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Payback</a:t>
            </a:r>
            <a:r>
              <a:rPr lang="en-GB"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1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Period</a:t>
            </a:r>
          </a:p>
        </p:txBody>
      </p:sp>
    </p:spTree>
    <p:extLst>
      <p:ext uri="{BB962C8B-B14F-4D97-AF65-F5344CB8AC3E}">
        <p14:creationId xmlns:p14="http://schemas.microsoft.com/office/powerpoint/2010/main" val="236580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03557-C3DF-0A09-A6C3-B95DAC3B7127}"/>
              </a:ext>
            </a:extLst>
          </p:cNvPr>
          <p:cNvSpPr>
            <a:spLocks noGrp="1"/>
          </p:cNvSpPr>
          <p:nvPr>
            <p:ph type="sldNum" sz="quarter" idx="12"/>
          </p:nvPr>
        </p:nvSpPr>
        <p:spPr/>
        <p:txBody>
          <a:bodyPr/>
          <a:lstStyle/>
          <a:p>
            <a:fld id="{3531A8E9-B4CF-5643-AF96-CB4C768DAD63}" type="slidenum">
              <a:rPr lang="en-US" smtClean="0"/>
              <a:t>9</a:t>
            </a:fld>
            <a:endParaRPr lang="en-US"/>
          </a:p>
        </p:txBody>
      </p:sp>
      <p:sp>
        <p:nvSpPr>
          <p:cNvPr id="3" name="Title 2">
            <a:extLst>
              <a:ext uri="{FF2B5EF4-FFF2-40B4-BE49-F238E27FC236}">
                <a16:creationId xmlns:a16="http://schemas.microsoft.com/office/drawing/2014/main" id="{0D27C223-66B0-43E1-F7E0-38D12174F72F}"/>
              </a:ext>
            </a:extLst>
          </p:cNvPr>
          <p:cNvSpPr>
            <a:spLocks noGrp="1"/>
          </p:cNvSpPr>
          <p:nvPr>
            <p:ph type="title"/>
          </p:nvPr>
        </p:nvSpPr>
        <p:spPr>
          <a:xfrm>
            <a:off x="695326" y="428401"/>
            <a:ext cx="9292735" cy="401594"/>
          </a:xfrm>
        </p:spPr>
        <p:txBody>
          <a:bodyPr>
            <a:normAutofit/>
          </a:bodyPr>
          <a:lstStyle/>
          <a:p>
            <a:r>
              <a:rPr lang="tr-TR" dirty="0"/>
              <a:t>Def</a:t>
            </a:r>
            <a:r>
              <a:rPr lang="en-GB" dirty="0" err="1"/>
              <a:t>i</a:t>
            </a:r>
            <a:r>
              <a:rPr lang="tr-TR" dirty="0"/>
              <a:t>n</a:t>
            </a:r>
            <a:r>
              <a:rPr lang="en-GB" dirty="0" err="1"/>
              <a:t>i</a:t>
            </a:r>
            <a:r>
              <a:rPr lang="tr-TR" dirty="0"/>
              <a:t>t</a:t>
            </a:r>
            <a:r>
              <a:rPr lang="en-GB" dirty="0" err="1"/>
              <a:t>i</a:t>
            </a:r>
            <a:r>
              <a:rPr lang="tr-TR" dirty="0"/>
              <a:t>on of </a:t>
            </a:r>
            <a:r>
              <a:rPr lang="tr-TR" dirty="0" err="1"/>
              <a:t>terms</a:t>
            </a:r>
            <a:endParaRPr lang="en-US" dirty="0"/>
          </a:p>
        </p:txBody>
      </p:sp>
      <p:sp>
        <p:nvSpPr>
          <p:cNvPr id="6" name="Text Placeholder 3">
            <a:extLst>
              <a:ext uri="{FF2B5EF4-FFF2-40B4-BE49-F238E27FC236}">
                <a16:creationId xmlns:a16="http://schemas.microsoft.com/office/drawing/2014/main" id="{6B2551A1-F783-7ECB-94CE-4492E0A51074}"/>
              </a:ext>
            </a:extLst>
          </p:cNvPr>
          <p:cNvSpPr txBox="1">
            <a:spLocks/>
          </p:cNvSpPr>
          <p:nvPr/>
        </p:nvSpPr>
        <p:spPr>
          <a:xfrm>
            <a:off x="599450" y="1612679"/>
            <a:ext cx="4638088" cy="3402941"/>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r>
              <a:rPr lang="en-GB" sz="2800" b="1" dirty="0">
                <a:solidFill>
                  <a:srgbClr val="FF6600"/>
                </a:solidFill>
                <a:latin typeface="Open Sans"/>
                <a:ea typeface="Open Sans"/>
                <a:cs typeface="Open Sans"/>
              </a:rPr>
              <a:t>The key phrases used in this proposal are outlined here for reference</a:t>
            </a:r>
            <a:endParaRPr lang="en-GB" sz="2800" b="1" dirty="0">
              <a:solidFill>
                <a:srgbClr val="FF6600"/>
              </a:solidFill>
            </a:endParaRPr>
          </a:p>
        </p:txBody>
      </p:sp>
      <p:sp>
        <p:nvSpPr>
          <p:cNvPr id="7" name="TextBox 6">
            <a:extLst>
              <a:ext uri="{FF2B5EF4-FFF2-40B4-BE49-F238E27FC236}">
                <a16:creationId xmlns:a16="http://schemas.microsoft.com/office/drawing/2014/main" id="{3582BB3E-BDED-0937-862C-B206BD0877B8}"/>
              </a:ext>
            </a:extLst>
          </p:cNvPr>
          <p:cNvSpPr txBox="1"/>
          <p:nvPr/>
        </p:nvSpPr>
        <p:spPr>
          <a:xfrm>
            <a:off x="599450" y="5231781"/>
            <a:ext cx="4638088" cy="1072088"/>
          </a:xfrm>
          <a:prstGeom prst="rect">
            <a:avLst/>
          </a:prstGeom>
          <a:noFill/>
        </p:spPr>
        <p:txBody>
          <a:bodyPr wrap="square">
            <a:spAutoFit/>
          </a:bodyPr>
          <a:lstStyle/>
          <a:p>
            <a:pPr marL="90170">
              <a:spcAft>
                <a:spcPts val="800"/>
              </a:spcAft>
            </a:pPr>
            <a:r>
              <a:rPr lang="en-GB" sz="900" b="1" dirty="0">
                <a:solidFill>
                  <a:srgbClr val="FF6600"/>
                </a:solidFill>
                <a:latin typeface="Open Sans"/>
                <a:ea typeface="Open Sans"/>
                <a:cs typeface="Open Sans"/>
              </a:rPr>
              <a:t>Clarification</a:t>
            </a:r>
          </a:p>
          <a:p>
            <a:pPr marL="90170">
              <a:spcAft>
                <a:spcPts val="800"/>
              </a:spcAft>
            </a:pPr>
            <a:r>
              <a:rPr lang="en-GB" sz="1200" b="1" dirty="0">
                <a:latin typeface="Open Sans"/>
                <a:ea typeface="Open Sans"/>
                <a:cs typeface="Open Sans"/>
              </a:rPr>
              <a:t>These estimates are intended to support purchasing decisions and highlight potential value opportunities. The information provided is given in good faith and should be considered as a general guide, offered “as is.”</a:t>
            </a:r>
            <a:endParaRPr lang="en-GB" sz="1200" dirty="0"/>
          </a:p>
        </p:txBody>
      </p:sp>
      <p:sp>
        <p:nvSpPr>
          <p:cNvPr id="9" name="Text Placeholder 3">
            <a:extLst>
              <a:ext uri="{FF2B5EF4-FFF2-40B4-BE49-F238E27FC236}">
                <a16:creationId xmlns:a16="http://schemas.microsoft.com/office/drawing/2014/main" id="{FE9A52EA-2450-17E3-9B10-640AC1F685D7}"/>
              </a:ext>
            </a:extLst>
          </p:cNvPr>
          <p:cNvSpPr>
            <a:spLocks noGrp="1"/>
          </p:cNvSpPr>
          <p:nvPr>
            <p:ph type="body" sz="quarter" idx="14"/>
          </p:nvPr>
        </p:nvSpPr>
        <p:spPr>
          <a:xfrm>
            <a:off x="6017270" y="1717608"/>
            <a:ext cx="4638088" cy="4638742"/>
          </a:xfrm>
        </p:spPr>
        <p:txBody>
          <a:bodyPr vert="horz" lIns="0" tIns="0" rIns="0" bIns="0" rtlCol="0" anchor="t">
            <a:noAutofit/>
          </a:bodyPr>
          <a:lstStyle/>
          <a:p>
            <a:pPr marL="341630" indent="-251460">
              <a:spcAft>
                <a:spcPts val="800"/>
              </a:spcAft>
              <a:buClr>
                <a:srgbClr val="E23F13"/>
              </a:buClr>
            </a:pPr>
            <a:r>
              <a:rPr lang="en-GB" sz="1200" b="1" dirty="0">
                <a:solidFill>
                  <a:srgbClr val="FF6600"/>
                </a:solidFill>
                <a:effectLst/>
                <a:latin typeface="Open Sans"/>
                <a:ea typeface="Open Sans"/>
                <a:cs typeface="Open Sans"/>
              </a:rPr>
              <a:t>Payback Period: </a:t>
            </a:r>
            <a:r>
              <a:rPr lang="en-GB" sz="1200" dirty="0">
                <a:solidFill>
                  <a:schemeClr val="tx1">
                    <a:lumMod val="50000"/>
                    <a:lumOff val="50000"/>
                  </a:schemeClr>
                </a:solidFill>
                <a:effectLst/>
                <a:latin typeface="Open Sans"/>
                <a:ea typeface="Open Sans"/>
                <a:cs typeface="Open Sans"/>
              </a:rPr>
              <a:t>time at which benefits achieved outweigh amount invested. If you invest £12 and receive £1 per month, your payback period is 1 year, equal to the "break-even point”. This calculation does not consider the time value of money (see NPV)</a:t>
            </a:r>
          </a:p>
          <a:p>
            <a:pPr marL="341630" indent="-251460">
              <a:spcAft>
                <a:spcPts val="800"/>
              </a:spcAft>
            </a:pPr>
            <a:r>
              <a:rPr lang="en-GB" sz="1200" b="1" dirty="0">
                <a:solidFill>
                  <a:srgbClr val="FF6600"/>
                </a:solidFill>
                <a:effectLst/>
                <a:latin typeface="Open Sans"/>
                <a:ea typeface="Open Sans"/>
                <a:cs typeface="Open Sans"/>
              </a:rPr>
              <a:t>Net Present Value (NPV): </a:t>
            </a:r>
            <a:r>
              <a:rPr lang="en-GB" sz="1200" dirty="0">
                <a:solidFill>
                  <a:schemeClr val="tx1">
                    <a:lumMod val="50000"/>
                    <a:lumOff val="50000"/>
                  </a:schemeClr>
                </a:solidFill>
                <a:effectLst/>
                <a:latin typeface="Open Sans"/>
                <a:ea typeface="Open Sans"/>
                <a:cs typeface="Open Sans"/>
              </a:rPr>
              <a: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a:t>
            </a:r>
          </a:p>
          <a:p>
            <a:pPr marL="341630" indent="-251460">
              <a:spcAft>
                <a:spcPts val="800"/>
              </a:spcAft>
            </a:pPr>
            <a:r>
              <a:rPr lang="en-GB" sz="1200" b="1" dirty="0">
                <a:solidFill>
                  <a:srgbClr val="FF6600"/>
                </a:solidFill>
                <a:effectLst/>
                <a:latin typeface="Open Sans"/>
                <a:ea typeface="Open Sans"/>
                <a:cs typeface="Open Sans"/>
              </a:rPr>
              <a:t>Return on Investment (ROI): </a:t>
            </a:r>
            <a:r>
              <a:rPr lang="en-GB" sz="1200" dirty="0">
                <a:solidFill>
                  <a:schemeClr val="tx1">
                    <a:lumMod val="50000"/>
                    <a:lumOff val="50000"/>
                  </a:schemeClr>
                </a:solidFill>
                <a:effectLst/>
                <a:latin typeface="Open Sans"/>
                <a:ea typeface="Open Sans"/>
                <a:cs typeface="Open Sans"/>
              </a:rPr>
              <a:t>The ratio of benefits vs its total costs. If you invest £12 and get £24 back, the ROI is 24/12 = 200% (i.e. you receive double what you contributed)</a:t>
            </a:r>
          </a:p>
          <a:p>
            <a:pPr marL="341630" indent="-251460">
              <a:spcAft>
                <a:spcPts val="800"/>
              </a:spcAft>
            </a:pPr>
            <a:r>
              <a:rPr lang="en-GB" sz="1200" b="1" dirty="0">
                <a:solidFill>
                  <a:srgbClr val="FF6600"/>
                </a:solidFill>
                <a:effectLst/>
                <a:latin typeface="Open Sans"/>
                <a:ea typeface="Open Sans"/>
                <a:cs typeface="Open Sans"/>
              </a:rPr>
              <a:t>Adoption rate: </a:t>
            </a:r>
            <a:r>
              <a:rPr lang="en-GB" sz="1200" dirty="0">
                <a:solidFill>
                  <a:schemeClr val="tx1">
                    <a:lumMod val="50000"/>
                    <a:lumOff val="50000"/>
                  </a:schemeClr>
                </a:solidFill>
                <a:effectLst/>
                <a:latin typeface="Open Sans"/>
                <a:ea typeface="Open Sans"/>
                <a:cs typeface="Open Sans"/>
              </a:rPr>
              <a:t>We have integrated software adoption rate factors into our value return calculations. These reflect reductions in value returns from factors such as staggered releases, ramp up times and more. </a:t>
            </a:r>
          </a:p>
        </p:txBody>
      </p:sp>
    </p:spTree>
    <p:extLst>
      <p:ext uri="{BB962C8B-B14F-4D97-AF65-F5344CB8AC3E}">
        <p14:creationId xmlns:p14="http://schemas.microsoft.com/office/powerpoint/2010/main" val="218973407"/>
      </p:ext>
    </p:extLst>
  </p:cSld>
  <p:clrMapOvr>
    <a:masterClrMapping/>
  </p:clrMapOvr>
</p:sld>
</file>

<file path=ppt/theme/theme1.xml><?xml version="1.0" encoding="utf-8"?>
<a:theme xmlns:a="http://schemas.openxmlformats.org/drawingml/2006/main" name="Advanced Theme">
  <a:themeElements>
    <a:clrScheme name="Özel 1">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7295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1_Advanced Theme">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Sales calculator power point template_Digiblu" id="{F8A4BC13-4ABA-47B2-BBD2-F236607B1F8D}" vid="{60824ED8-93D0-4FA8-8757-A038DD0BD55F}"/>
    </a:ext>
  </a:extLst>
</a:theme>
</file>

<file path=ppt/theme/theme3.xml><?xml version="1.0" encoding="utf-8"?>
<a:theme xmlns:a="http://schemas.openxmlformats.org/drawingml/2006/main" name="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theme" id="{B1C8EFA5-E4EC-4C07-8DBD-0CB7124425DE}" vid="{C3DE6B69-DCAB-4BC9-8468-0C4D14CD30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2.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3.xml><?xml version="1.0" encoding="utf-8"?>
<ds:datastoreItem xmlns:ds="http://schemas.openxmlformats.org/officeDocument/2006/customXml" ds:itemID="{2042E9DC-885B-4A24-9C3C-039F8335C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
  <TotalTime>2647</TotalTime>
  <Words>2339</Words>
  <Application>Microsoft Office PowerPoint</Application>
  <PresentationFormat>Geniş ekran</PresentationFormat>
  <Paragraphs>335</Paragraphs>
  <Slides>11</Slides>
  <Notes>5</Notes>
  <HiddenSlides>0</HiddenSlides>
  <MMClips>0</MMClips>
  <ScaleCrop>false</ScaleCrop>
  <HeadingPairs>
    <vt:vector size="6" baseType="variant">
      <vt:variant>
        <vt:lpstr>Kullanılan Yazı Tipleri</vt:lpstr>
      </vt:variant>
      <vt:variant>
        <vt:i4>9</vt:i4>
      </vt:variant>
      <vt:variant>
        <vt:lpstr>Tema</vt:lpstr>
      </vt:variant>
      <vt:variant>
        <vt:i4>3</vt:i4>
      </vt:variant>
      <vt:variant>
        <vt:lpstr>Slayt Başlıkları</vt:lpstr>
      </vt:variant>
      <vt:variant>
        <vt:i4>11</vt:i4>
      </vt:variant>
    </vt:vector>
  </HeadingPairs>
  <TitlesOfParts>
    <vt:vector size="23" baseType="lpstr">
      <vt:lpstr>Aptos</vt:lpstr>
      <vt:lpstr>Arial</vt:lpstr>
      <vt:lpstr>Calibri</vt:lpstr>
      <vt:lpstr>Montserrat</vt:lpstr>
      <vt:lpstr>Montserrat Medium</vt:lpstr>
      <vt:lpstr>Montserrat SemiBold</vt:lpstr>
      <vt:lpstr>Open Sans</vt:lpstr>
      <vt:lpstr>Times New Roman</vt:lpstr>
      <vt:lpstr>Wingdings</vt:lpstr>
      <vt:lpstr>Advanced Theme</vt:lpstr>
      <vt:lpstr>1_Advanced Theme</vt:lpstr>
      <vt:lpstr>theme</vt:lpstr>
      <vt:lpstr>PowerPoint Sunusu</vt:lpstr>
      <vt:lpstr>Understanding our estimated savings</vt:lpstr>
      <vt:lpstr>DOING NOTHING IS NOT AN OPTION</vt:lpstr>
      <vt:lpstr>DOING NOTHING IS NOT AN OPTION</vt:lpstr>
      <vt:lpstr>Estimated savings and benefits from our solution</vt:lpstr>
      <vt:lpstr>Breakdown of potential savings</vt:lpstr>
      <vt:lpstr>Summary of possible value</vt:lpstr>
      <vt:lpstr>Potential value and ROI offering for the contract</vt:lpstr>
      <vt:lpstr>Definition of terms</vt:lpstr>
      <vt:lpstr>Summary of your inputs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94</cp:revision>
  <dcterms:created xsi:type="dcterms:W3CDTF">2024-07-05T15:05:35Z</dcterms:created>
  <dcterms:modified xsi:type="dcterms:W3CDTF">2024-12-02T12:38:51Z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