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2.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747" r:id="rId5"/>
    <p:sldMasterId id="2147483815" r:id="rId6"/>
  </p:sldMasterIdLst>
  <p:notesMasterIdLst>
    <p:notesMasterId r:id="rId16"/>
  </p:notesMasterIdLst>
  <p:handoutMasterIdLst>
    <p:handoutMasterId r:id="rId17"/>
  </p:handoutMasterIdLst>
  <p:sldIdLst>
    <p:sldId id="289" r:id="rId7"/>
    <p:sldId id="457" r:id="rId8"/>
    <p:sldId id="458" r:id="rId9"/>
    <p:sldId id="463" r:id="rId10"/>
    <p:sldId id="465" r:id="rId11"/>
    <p:sldId id="466" r:id="rId12"/>
    <p:sldId id="449" r:id="rId13"/>
    <p:sldId id="461" r:id="rId14"/>
    <p:sldId id="4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A4B2"/>
    <a:srgbClr val="4C9ADB"/>
    <a:srgbClr val="40404C"/>
    <a:srgbClr val="2D4FB2"/>
    <a:srgbClr val="FCB415"/>
    <a:srgbClr val="1078CF"/>
    <a:srgbClr val="616173"/>
    <a:srgbClr val="F37721"/>
    <a:srgbClr val="F6911E"/>
    <a:srgbClr val="F15D23"/>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3E05C6-C6CD-4794-B248-9AAA64DBED33}" v="17" dt="2024-09-19T08:41:34.9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79" autoAdjust="0"/>
  </p:normalViewPr>
  <p:slideViewPr>
    <p:cSldViewPr snapToGrid="0">
      <p:cViewPr varScale="1">
        <p:scale>
          <a:sx n="78" d="100"/>
          <a:sy n="78" d="100"/>
        </p:scale>
        <p:origin x="850" y="5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https://advcomp.sharepoint.com/sites/Value-Creation/Shared%20Documents/Financials/Value%20Calculator_Financials%20LIVE%20v9.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advcomp-my.sharepoint.com/personal/angela_dcruz_oneadvanced_com/Documents/Angela's%20Stuff/Value%20Creation/Products/Clear%20Review/ROI%20Pack/FINALS/LIVE%20Clear%20Review%20Value%20Proposition%20Calculator%20v7.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515014887657293E-2"/>
          <c:y val="0"/>
          <c:w val="0.95898329602646226"/>
          <c:h val="0.9746192862263382"/>
        </c:manualLayout>
      </c:layout>
      <c:doughnutChart>
        <c:varyColors val="0"/>
        <c:ser>
          <c:idx val="0"/>
          <c:order val="0"/>
          <c:spPr>
            <a:solidFill>
              <a:schemeClr val="accent1"/>
            </a:solidFill>
            <a:ln w="19050">
              <a:solidFill>
                <a:schemeClr val="lt1"/>
              </a:solidFill>
            </a:ln>
            <a:effectLst/>
          </c:spPr>
          <c:dPt>
            <c:idx val="0"/>
            <c:bubble3D val="0"/>
            <c:spPr>
              <a:solidFill>
                <a:srgbClr val="F15D23"/>
              </a:solidFill>
              <a:ln w="19050">
                <a:solidFill>
                  <a:schemeClr val="lt1"/>
                </a:solidFill>
              </a:ln>
              <a:effectLst/>
            </c:spPr>
            <c:extLst>
              <c:ext xmlns:c16="http://schemas.microsoft.com/office/drawing/2014/chart" uri="{C3380CC4-5D6E-409C-BE32-E72D297353CC}">
                <c16:uniqueId val="{00000001-43EE-485E-8A25-7437B1F03971}"/>
              </c:ext>
            </c:extLst>
          </c:dPt>
          <c:dPt>
            <c:idx val="1"/>
            <c:bubble3D val="0"/>
            <c:spPr>
              <a:solidFill>
                <a:srgbClr val="F6911E"/>
              </a:solidFill>
              <a:ln w="19050">
                <a:solidFill>
                  <a:schemeClr val="lt1"/>
                </a:solidFill>
              </a:ln>
              <a:effectLst/>
            </c:spPr>
            <c:extLst>
              <c:ext xmlns:c16="http://schemas.microsoft.com/office/drawing/2014/chart" uri="{C3380CC4-5D6E-409C-BE32-E72D297353CC}">
                <c16:uniqueId val="{00000003-43EE-485E-8A25-7437B1F03971}"/>
              </c:ext>
            </c:extLst>
          </c:dPt>
          <c:dPt>
            <c:idx val="2"/>
            <c:bubble3D val="0"/>
            <c:spPr>
              <a:solidFill>
                <a:srgbClr val="F37721"/>
              </a:solidFill>
              <a:ln w="19050">
                <a:solidFill>
                  <a:schemeClr val="lt1"/>
                </a:solidFill>
              </a:ln>
              <a:effectLst/>
            </c:spPr>
            <c:extLst>
              <c:ext xmlns:c16="http://schemas.microsoft.com/office/drawing/2014/chart" uri="{C3380CC4-5D6E-409C-BE32-E72D297353CC}">
                <c16:uniqueId val="{00000005-43EE-485E-8A25-7437B1F03971}"/>
              </c:ext>
            </c:extLst>
          </c:dPt>
          <c:dPt>
            <c:idx val="3"/>
            <c:bubble3D val="0"/>
            <c:spPr>
              <a:solidFill>
                <a:srgbClr val="616173"/>
              </a:solidFill>
              <a:ln w="19050">
                <a:solidFill>
                  <a:schemeClr val="lt1"/>
                </a:solidFill>
              </a:ln>
              <a:effectLst/>
            </c:spPr>
            <c:extLst>
              <c:ext xmlns:c16="http://schemas.microsoft.com/office/drawing/2014/chart" uri="{C3380CC4-5D6E-409C-BE32-E72D297353CC}">
                <c16:uniqueId val="{00000007-43EE-485E-8A25-7437B1F03971}"/>
              </c:ext>
            </c:extLst>
          </c:dPt>
          <c:dPt>
            <c:idx val="4"/>
            <c:bubble3D val="0"/>
            <c:spPr>
              <a:solidFill>
                <a:srgbClr val="1078CF"/>
              </a:solidFill>
              <a:ln w="19050">
                <a:solidFill>
                  <a:schemeClr val="lt1"/>
                </a:solidFill>
              </a:ln>
              <a:effectLst/>
            </c:spPr>
            <c:extLst>
              <c:ext xmlns:c16="http://schemas.microsoft.com/office/drawing/2014/chart" uri="{C3380CC4-5D6E-409C-BE32-E72D297353CC}">
                <c16:uniqueId val="{00000009-43EE-485E-8A25-7437B1F03971}"/>
              </c:ext>
            </c:extLst>
          </c:dPt>
          <c:dPt>
            <c:idx val="5"/>
            <c:bubble3D val="0"/>
            <c:spPr>
              <a:solidFill>
                <a:srgbClr val="FCB415"/>
              </a:solidFill>
              <a:ln w="19050">
                <a:solidFill>
                  <a:schemeClr val="lt1"/>
                </a:solidFill>
              </a:ln>
              <a:effectLst/>
            </c:spPr>
            <c:extLst>
              <c:ext xmlns:c16="http://schemas.microsoft.com/office/drawing/2014/chart" uri="{C3380CC4-5D6E-409C-BE32-E72D297353CC}">
                <c16:uniqueId val="{0000000B-43EE-485E-8A25-7437B1F03971}"/>
              </c:ext>
            </c:extLst>
          </c:dPt>
          <c:dPt>
            <c:idx val="6"/>
            <c:bubble3D val="0"/>
            <c:spPr>
              <a:solidFill>
                <a:srgbClr val="2D4FB2"/>
              </a:solidFill>
              <a:ln w="19050">
                <a:solidFill>
                  <a:schemeClr val="lt1"/>
                </a:solidFill>
              </a:ln>
              <a:effectLst/>
            </c:spPr>
            <c:extLst>
              <c:ext xmlns:c16="http://schemas.microsoft.com/office/drawing/2014/chart" uri="{C3380CC4-5D6E-409C-BE32-E72D297353CC}">
                <c16:uniqueId val="{0000000D-43EE-485E-8A25-7437B1F03971}"/>
              </c:ext>
            </c:extLst>
          </c:dPt>
          <c:dPt>
            <c:idx val="7"/>
            <c:bubble3D val="0"/>
            <c:spPr>
              <a:solidFill>
                <a:srgbClr val="40404C"/>
              </a:solidFill>
              <a:ln w="19050">
                <a:solidFill>
                  <a:schemeClr val="lt1"/>
                </a:solidFill>
              </a:ln>
              <a:effectLst/>
            </c:spPr>
            <c:extLst>
              <c:ext xmlns:c16="http://schemas.microsoft.com/office/drawing/2014/chart" uri="{C3380CC4-5D6E-409C-BE32-E72D297353CC}">
                <c16:uniqueId val="{0000000F-43EE-485E-8A25-7437B1F03971}"/>
              </c:ext>
            </c:extLst>
          </c:dPt>
          <c:dPt>
            <c:idx val="8"/>
            <c:bubble3D val="0"/>
            <c:spPr>
              <a:solidFill>
                <a:srgbClr val="4C9ADB"/>
              </a:solidFill>
              <a:ln w="19050">
                <a:solidFill>
                  <a:schemeClr val="lt1"/>
                </a:solidFill>
              </a:ln>
              <a:effectLst/>
            </c:spPr>
            <c:extLst>
              <c:ext xmlns:c16="http://schemas.microsoft.com/office/drawing/2014/chart" uri="{C3380CC4-5D6E-409C-BE32-E72D297353CC}">
                <c16:uniqueId val="{00000011-43EE-485E-8A25-7437B1F03971}"/>
              </c:ext>
            </c:extLst>
          </c:dPt>
          <c:dPt>
            <c:idx val="9"/>
            <c:bubble3D val="0"/>
            <c:spPr>
              <a:solidFill>
                <a:srgbClr val="A4A4B2"/>
              </a:solidFill>
              <a:ln w="19050">
                <a:solidFill>
                  <a:schemeClr val="lt1"/>
                </a:solidFill>
              </a:ln>
              <a:effectLst/>
            </c:spPr>
            <c:extLst>
              <c:ext xmlns:c16="http://schemas.microsoft.com/office/drawing/2014/chart" uri="{C3380CC4-5D6E-409C-BE32-E72D297353CC}">
                <c16:uniqueId val="{00000013-43EE-485E-8A25-7437B1F03971}"/>
              </c:ext>
            </c:extLst>
          </c:dPt>
          <c:dLbls>
            <c:dLbl>
              <c:idx val="5"/>
              <c:layout>
                <c:manualLayout>
                  <c:x val="5.0932250682121198E-3"/>
                  <c:y val="5.1935496930693922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B-43EE-485E-8A25-7437B1F03971}"/>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6">
                        <a:lumMod val="90000"/>
                        <a:lumOff val="10000"/>
                      </a:schemeClr>
                    </a:solidFill>
                    <a:latin typeface="+mn-lt"/>
                    <a:ea typeface="+mn-ea"/>
                    <a:cs typeface="+mn-cs"/>
                  </a:defRPr>
                </a:pPr>
                <a:endParaRPr lang="tr-TR"/>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'[Value Calculator_Financials LIVE v9.xlsm]Value Analysis'!$C$46:$C$54</c:f>
              <c:strCache>
                <c:ptCount val="9"/>
                <c:pt idx="0">
                  <c:v>Raising Purchase Orders</c:v>
                </c:pt>
                <c:pt idx="1">
                  <c:v>Purchase Order approvals</c:v>
                </c:pt>
                <c:pt idx="2">
                  <c:v>Coding invoice processes</c:v>
                </c:pt>
                <c:pt idx="3">
                  <c:v>Management of supplier and purchase invoices</c:v>
                </c:pt>
                <c:pt idx="4">
                  <c:v>Managing Spend leakage </c:v>
                </c:pt>
                <c:pt idx="5">
                  <c:v>Finance query management &amp; reporting</c:v>
                </c:pt>
                <c:pt idx="6">
                  <c:v>Debt collection administration processes</c:v>
                </c:pt>
                <c:pt idx="7">
                  <c:v>Customer Invoicing &amp; Finance Workflow</c:v>
                </c:pt>
                <c:pt idx="8">
                  <c:v>Online expense management</c:v>
                </c:pt>
              </c:strCache>
            </c:strRef>
          </c:cat>
          <c:val>
            <c:numRef>
              <c:f>'[Value Calculator_Financials LIVE v9.xlsm]Value Analysis'!$L$45:$L$54</c:f>
              <c:numCache>
                <c:formatCode>"£"#,##0</c:formatCode>
                <c:ptCount val="10"/>
                <c:pt idx="0">
                  <c:v>58750</c:v>
                </c:pt>
                <c:pt idx="1">
                  <c:v>1023555.5555555555</c:v>
                </c:pt>
                <c:pt idx="2">
                  <c:v>767666.66666666663</c:v>
                </c:pt>
                <c:pt idx="3">
                  <c:v>266550.92592592596</c:v>
                </c:pt>
                <c:pt idx="4">
                  <c:v>246293.05555555553</c:v>
                </c:pt>
                <c:pt idx="5">
                  <c:v>16156.25</c:v>
                </c:pt>
                <c:pt idx="6">
                  <c:v>226205.77777777778</c:v>
                </c:pt>
                <c:pt idx="7">
                  <c:v>189153.06666666668</c:v>
                </c:pt>
                <c:pt idx="8">
                  <c:v>13306.222222222221</c:v>
                </c:pt>
                <c:pt idx="9">
                  <c:v>388219.99999999988</c:v>
                </c:pt>
              </c:numCache>
            </c:numRef>
          </c:val>
          <c:extLst>
            <c:ext xmlns:c16="http://schemas.microsoft.com/office/drawing/2014/chart" uri="{C3380CC4-5D6E-409C-BE32-E72D297353CC}">
              <c16:uniqueId val="{00000014-43EE-485E-8A25-7437B1F03971}"/>
            </c:ext>
          </c:extLst>
        </c:ser>
        <c:dLbls>
          <c:showLegendKey val="0"/>
          <c:showVal val="0"/>
          <c:showCatName val="0"/>
          <c:showSerName val="0"/>
          <c:showPercent val="1"/>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42140890092332E-2"/>
          <c:y val="3.108893616642484E-2"/>
          <c:w val="0.92859981406902237"/>
          <c:h val="0.85615280534809812"/>
        </c:manualLayout>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chemeClr val="accent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3F9-4BC0-8CB9-9896CA7D3BE8}"/>
              </c:ext>
            </c:extLst>
          </c:dPt>
          <c:dPt>
            <c:idx val="1"/>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3F9-4BC0-8CB9-9896CA7D3BE8}"/>
              </c:ext>
            </c:extLst>
          </c:dPt>
          <c:dPt>
            <c:idx val="3"/>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83F9-4BC0-8CB9-9896CA7D3BE8}"/>
              </c:ext>
            </c:extLst>
          </c:dPt>
          <c:dPt>
            <c:idx val="4"/>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83F9-4BC0-8CB9-9896CA7D3BE8}"/>
              </c:ext>
            </c:extLst>
          </c:dPt>
          <c:dPt>
            <c:idx val="6"/>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83F9-4BC0-8CB9-9896CA7D3BE8}"/>
              </c:ext>
            </c:extLst>
          </c:dPt>
          <c:dPt>
            <c:idx val="7"/>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83F9-4BC0-8CB9-9896CA7D3BE8}"/>
              </c:ext>
            </c:extLst>
          </c:dPt>
          <c:dPt>
            <c:idx val="9"/>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83F9-4BC0-8CB9-9896CA7D3BE8}"/>
              </c:ext>
            </c:extLst>
          </c:dPt>
          <c:dPt>
            <c:idx val="10"/>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83F9-4BC0-8CB9-9896CA7D3BE8}"/>
              </c:ext>
            </c:extLst>
          </c:dPt>
          <c:dPt>
            <c:idx val="12"/>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83F9-4BC0-8CB9-9896CA7D3BE8}"/>
              </c:ext>
            </c:extLst>
          </c:dPt>
          <c:dPt>
            <c:idx val="13"/>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83F9-4BC0-8CB9-9896CA7D3BE8}"/>
              </c:ext>
            </c:extLst>
          </c:dPt>
          <c:cat>
            <c:multiLvlStrRef>
              <c:f>'Value Proposition Analysis'!$B$25:$F$38</c:f>
              <c:multiLvlStrCache>
                <c:ptCount val="14"/>
                <c:lvl>
                  <c:pt idx="0">
                    <c:v>£</c:v>
                  </c:pt>
                  <c:pt idx="1">
                    <c:v>£</c:v>
                  </c:pt>
                  <c:pt idx="3">
                    <c:v>£</c:v>
                  </c:pt>
                  <c:pt idx="4">
                    <c:v>£</c:v>
                  </c:pt>
                  <c:pt idx="6">
                    <c:v>£</c:v>
                  </c:pt>
                  <c:pt idx="7">
                    <c:v>£</c:v>
                  </c:pt>
                  <c:pt idx="9">
                    <c:v>£</c:v>
                  </c:pt>
                  <c:pt idx="10">
                    <c:v>£</c:v>
                  </c:pt>
                  <c:pt idx="12">
                    <c:v>£</c:v>
                  </c:pt>
                  <c:pt idx="13">
                    <c:v>£</c:v>
                  </c:pt>
                </c:lvl>
                <c:lvl>
                  <c:pt idx="0">
                    <c:v> 1 Year Investment </c:v>
                  </c:pt>
                  <c:pt idx="1">
                    <c:v> 1 Year Return </c:v>
                  </c:pt>
                  <c:pt idx="3">
                    <c:v> 2 Year Investment </c:v>
                  </c:pt>
                  <c:pt idx="4">
                    <c:v> 2 Year Return </c:v>
                  </c:pt>
                  <c:pt idx="6">
                    <c:v> 3 Year Investment </c:v>
                  </c:pt>
                  <c:pt idx="7">
                    <c:v> 3 Year Return </c:v>
                  </c:pt>
                  <c:pt idx="9">
                    <c:v> 4 Year Investment </c:v>
                  </c:pt>
                  <c:pt idx="10">
                    <c:v> 4 Year Return </c:v>
                  </c:pt>
                  <c:pt idx="12">
                    <c:v> 5 Year Investment </c:v>
                  </c:pt>
                  <c:pt idx="13">
                    <c:v> 5 Year Return </c:v>
                  </c:pt>
                </c:lvl>
              </c:multiLvlStrCache>
            </c:multiLvlStrRef>
          </c:cat>
          <c:val>
            <c:numRef>
              <c:f>'Value Proposition Analysis'!$G$25:$G$38</c:f>
              <c:numCache>
                <c:formatCode>_(* #,##0_);_(* \(#,##0\);_(* "-"??_);_(@_)</c:formatCode>
                <c:ptCount val="14"/>
                <c:pt idx="0">
                  <c:v>33000</c:v>
                </c:pt>
                <c:pt idx="1">
                  <c:v>66430.547826086971</c:v>
                </c:pt>
                <c:pt idx="3">
                  <c:v>29400</c:v>
                </c:pt>
                <c:pt idx="4">
                  <c:v>80665.665217391332</c:v>
                </c:pt>
                <c:pt idx="6">
                  <c:v>30870</c:v>
                </c:pt>
                <c:pt idx="7">
                  <c:v>94900.782608695677</c:v>
                </c:pt>
                <c:pt idx="9">
                  <c:v>32413.5</c:v>
                </c:pt>
                <c:pt idx="10">
                  <c:v>94900.782608695677</c:v>
                </c:pt>
                <c:pt idx="12">
                  <c:v>34034.175000000003</c:v>
                </c:pt>
                <c:pt idx="13">
                  <c:v>94900.782608695677</c:v>
                </c:pt>
              </c:numCache>
            </c:numRef>
          </c:val>
          <c:extLst>
            <c:ext xmlns:c16="http://schemas.microsoft.com/office/drawing/2014/chart" uri="{C3380CC4-5D6E-409C-BE32-E72D297353CC}">
              <c16:uniqueId val="{00000014-83F9-4BC0-8CB9-9896CA7D3BE8}"/>
            </c:ext>
          </c:extLst>
        </c:ser>
        <c:dLbls>
          <c:showLegendKey val="0"/>
          <c:showVal val="0"/>
          <c:showCatName val="0"/>
          <c:showSerName val="0"/>
          <c:showPercent val="0"/>
          <c:showBubbleSize val="0"/>
        </c:dLbls>
        <c:gapWidth val="100"/>
        <c:overlap val="-24"/>
        <c:axId val="945546352"/>
        <c:axId val="945550928"/>
      </c:barChart>
      <c:catAx>
        <c:axId val="945546352"/>
        <c:scaling>
          <c:orientation val="minMax"/>
        </c:scaling>
        <c:delete val="1"/>
        <c:axPos val="b"/>
        <c:numFmt formatCode="General" sourceLinked="1"/>
        <c:majorTickMark val="none"/>
        <c:minorTickMark val="none"/>
        <c:tickLblPos val="nextTo"/>
        <c:crossAx val="945550928"/>
        <c:crosses val="autoZero"/>
        <c:auto val="1"/>
        <c:lblAlgn val="ctr"/>
        <c:lblOffset val="100"/>
        <c:noMultiLvlLbl val="0"/>
      </c:catAx>
      <c:valAx>
        <c:axId val="945550928"/>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945546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53995B-D5C5-E9F3-74E1-867BB85FAC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58775A38-0062-6C38-0B8A-6561F09F2D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EE6207-6821-4DAB-B818-E4F4F6AB12F5}" type="datetimeFigureOut">
              <a:rPr lang="en-GB" smtClean="0"/>
              <a:t>16/10/2024</a:t>
            </a:fld>
            <a:endParaRPr lang="en-GB"/>
          </a:p>
        </p:txBody>
      </p:sp>
      <p:sp>
        <p:nvSpPr>
          <p:cNvPr id="4" name="Footer Placeholder 3">
            <a:extLst>
              <a:ext uri="{FF2B5EF4-FFF2-40B4-BE49-F238E27FC236}">
                <a16:creationId xmlns:a16="http://schemas.microsoft.com/office/drawing/2014/main" id="{1276C68E-BDFC-0BFF-7F14-6B953611F6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3CFAFE3-268E-270F-8A32-C160C96483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E5AB6-E7A7-49F2-B3EF-8EA64FA4A41F}" type="slidenum">
              <a:rPr lang="en-GB" smtClean="0"/>
              <a:t>‹#›</a:t>
            </a:fld>
            <a:endParaRPr lang="en-GB"/>
          </a:p>
        </p:txBody>
      </p:sp>
    </p:spTree>
    <p:extLst>
      <p:ext uri="{BB962C8B-B14F-4D97-AF65-F5344CB8AC3E}">
        <p14:creationId xmlns:p14="http://schemas.microsoft.com/office/powerpoint/2010/main" val="256575209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936EE0-4F6D-274D-8902-95CDFEF84C8C}" type="datetimeFigureOut">
              <a:rPr lang="en-US" smtClean="0"/>
              <a:t>10/16/2024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6F5981-AC5E-AE4D-852B-DAB06874D7E5}" type="slidenum">
              <a:rPr lang="en-US" smtClean="0"/>
              <a:t>‹#›</a:t>
            </a:fld>
            <a:endParaRPr lang="en-US"/>
          </a:p>
        </p:txBody>
      </p:sp>
    </p:spTree>
    <p:extLst>
      <p:ext uri="{BB962C8B-B14F-4D97-AF65-F5344CB8AC3E}">
        <p14:creationId xmlns:p14="http://schemas.microsoft.com/office/powerpoint/2010/main" val="331649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2</a:t>
            </a:fld>
            <a:endParaRPr lang="en-US"/>
          </a:p>
        </p:txBody>
      </p:sp>
    </p:spTree>
    <p:extLst>
      <p:ext uri="{BB962C8B-B14F-4D97-AF65-F5344CB8AC3E}">
        <p14:creationId xmlns:p14="http://schemas.microsoft.com/office/powerpoint/2010/main" val="4004429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3</a:t>
            </a:fld>
            <a:endParaRPr lang="en-US"/>
          </a:p>
        </p:txBody>
      </p:sp>
    </p:spTree>
    <p:extLst>
      <p:ext uri="{BB962C8B-B14F-4D97-AF65-F5344CB8AC3E}">
        <p14:creationId xmlns:p14="http://schemas.microsoft.com/office/powerpoint/2010/main" val="3144894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4</a:t>
            </a:fld>
            <a:endParaRPr lang="en-US"/>
          </a:p>
        </p:txBody>
      </p:sp>
    </p:spTree>
    <p:extLst>
      <p:ext uri="{BB962C8B-B14F-4D97-AF65-F5344CB8AC3E}">
        <p14:creationId xmlns:p14="http://schemas.microsoft.com/office/powerpoint/2010/main" val="1795165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6</a:t>
            </a:fld>
            <a:endParaRPr lang="en-US"/>
          </a:p>
        </p:txBody>
      </p:sp>
    </p:spTree>
    <p:extLst>
      <p:ext uri="{BB962C8B-B14F-4D97-AF65-F5344CB8AC3E}">
        <p14:creationId xmlns:p14="http://schemas.microsoft.com/office/powerpoint/2010/main" val="14841898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5.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16/10/2024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pic>
        <p:nvPicPr>
          <p:cNvPr id="10" name="Graphic 9">
            <a:extLst>
              <a:ext uri="{FF2B5EF4-FFF2-40B4-BE49-F238E27FC236}">
                <a16:creationId xmlns:a16="http://schemas.microsoft.com/office/drawing/2014/main" id="{2BA657EF-F445-0102-2BA7-44A9F51D8325}"/>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en-US"/>
              <a:t>Click icon to add picture</a:t>
            </a:r>
          </a:p>
        </p:txBody>
      </p:sp>
    </p:spTree>
    <p:extLst>
      <p:ext uri="{BB962C8B-B14F-4D97-AF65-F5344CB8AC3E}">
        <p14:creationId xmlns:p14="http://schemas.microsoft.com/office/powerpoint/2010/main" val="124975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Tree>
    <p:extLst>
      <p:ext uri="{BB962C8B-B14F-4D97-AF65-F5344CB8AC3E}">
        <p14:creationId xmlns:p14="http://schemas.microsoft.com/office/powerpoint/2010/main" val="277779131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pic>
        <p:nvPicPr>
          <p:cNvPr id="8" name="Picture 4" descr="Logo&#10;&#10;Description automatically generated">
            <a:extLst>
              <a:ext uri="{FF2B5EF4-FFF2-40B4-BE49-F238E27FC236}">
                <a16:creationId xmlns:a16="http://schemas.microsoft.com/office/drawing/2014/main" id="{D44FB507-C45B-27B3-4C3A-A961E0A3D88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0" name="Straight Connector 5">
            <a:extLst>
              <a:ext uri="{FF2B5EF4-FFF2-40B4-BE49-F238E27FC236}">
                <a16:creationId xmlns:a16="http://schemas.microsoft.com/office/drawing/2014/main" id="{43A5D2C8-A4CE-432A-D1E5-9815C3ACF03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836D344C-C765-60E2-BCAA-3D4199B1D97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74818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Rectangle 7">
            <a:extLst>
              <a:ext uri="{FF2B5EF4-FFF2-40B4-BE49-F238E27FC236}">
                <a16:creationId xmlns:a16="http://schemas.microsoft.com/office/drawing/2014/main" id="{2D1DA913-584B-7D42-A70E-80ADE2FD48FD}"/>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pic>
        <p:nvPicPr>
          <p:cNvPr id="10" name="Picture 4" descr="Logo&#10;&#10;Description automatically generated">
            <a:extLst>
              <a:ext uri="{FF2B5EF4-FFF2-40B4-BE49-F238E27FC236}">
                <a16:creationId xmlns:a16="http://schemas.microsoft.com/office/drawing/2014/main" id="{3CE0A8B9-2E67-E699-8E72-9AE9C3C44B0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1" name="Straight Connector 5">
            <a:extLst>
              <a:ext uri="{FF2B5EF4-FFF2-40B4-BE49-F238E27FC236}">
                <a16:creationId xmlns:a16="http://schemas.microsoft.com/office/drawing/2014/main" id="{D8A64A94-3A79-6ECE-3C12-FD2FCD1212F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Rectangle 47">
            <a:extLst>
              <a:ext uri="{FF2B5EF4-FFF2-40B4-BE49-F238E27FC236}">
                <a16:creationId xmlns:a16="http://schemas.microsoft.com/office/drawing/2014/main" id="{3076F59A-978A-A229-06F3-E6CDF47FBD3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30899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5" name="Picture 12" descr="A orange triangle on a black background&#10;&#10;Description automatically generated">
            <a:extLst>
              <a:ext uri="{FF2B5EF4-FFF2-40B4-BE49-F238E27FC236}">
                <a16:creationId xmlns:a16="http://schemas.microsoft.com/office/drawing/2014/main" id="{07659B8C-5443-29C0-79E5-01F2FE17D549}"/>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17" name="Rectangle 7">
            <a:extLst>
              <a:ext uri="{FF2B5EF4-FFF2-40B4-BE49-F238E27FC236}">
                <a16:creationId xmlns:a16="http://schemas.microsoft.com/office/drawing/2014/main" id="{C3AEBAD4-B631-BA39-BD25-AFBC46309F42}"/>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5">
            <a:extLst>
              <a:ext uri="{FF2B5EF4-FFF2-40B4-BE49-F238E27FC236}">
                <a16:creationId xmlns:a16="http://schemas.microsoft.com/office/drawing/2014/main" id="{168CE717-EF42-7438-F8D7-0AC3018B907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Rectangle 47">
            <a:extLst>
              <a:ext uri="{FF2B5EF4-FFF2-40B4-BE49-F238E27FC236}">
                <a16:creationId xmlns:a16="http://schemas.microsoft.com/office/drawing/2014/main" id="{60D1A625-9751-E8A8-EDE3-B9EC8BA8620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86861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16/10/2024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GB" smtClean="0"/>
              <a:pPr/>
              <a:t>‹#›</a:t>
            </a:fld>
            <a:endParaRPr lang="en-GB"/>
          </a:p>
        </p:txBody>
      </p:sp>
      <p:pic>
        <p:nvPicPr>
          <p:cNvPr id="10" name="Graphic 9">
            <a:extLst>
              <a:ext uri="{FF2B5EF4-FFF2-40B4-BE49-F238E27FC236}">
                <a16:creationId xmlns:a16="http://schemas.microsoft.com/office/drawing/2014/main" id="{2BA657EF-F445-0102-2BA7-44A9F51D8325}"/>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tr-TR"/>
              <a:t>Resim eklemek için simgeye tıklayın</a:t>
            </a:r>
            <a:endParaRPr lang="en-US"/>
          </a:p>
        </p:txBody>
      </p:sp>
    </p:spTree>
    <p:extLst>
      <p:ext uri="{BB962C8B-B14F-4D97-AF65-F5344CB8AC3E}">
        <p14:creationId xmlns:p14="http://schemas.microsoft.com/office/powerpoint/2010/main" val="238233840"/>
      </p:ext>
    </p:extLst>
  </p:cSld>
  <p:clrMapOvr>
    <a:masterClrMapping/>
  </p:clrMapOvr>
  <p:hf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16/10/2024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tr-TR"/>
              <a:t>Resim eklemek için simgeye tıklayın</a:t>
            </a:r>
            <a:endParaRPr lang="en-US"/>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2" name="Group 12">
            <a:extLst>
              <a:ext uri="{FF2B5EF4-FFF2-40B4-BE49-F238E27FC236}">
                <a16:creationId xmlns:a16="http://schemas.microsoft.com/office/drawing/2014/main" id="{A785323A-63BE-B928-B727-20A0E7272C72}"/>
              </a:ext>
            </a:extLst>
          </p:cNvPr>
          <p:cNvGrpSpPr/>
          <p:nvPr userDrawn="1"/>
        </p:nvGrpSpPr>
        <p:grpSpPr>
          <a:xfrm>
            <a:off x="6478742" y="11724"/>
            <a:ext cx="5092742" cy="3234091"/>
            <a:chOff x="6478742" y="11724"/>
            <a:chExt cx="5092742" cy="3234091"/>
          </a:xfrm>
        </p:grpSpPr>
        <p:sp>
          <p:nvSpPr>
            <p:cNvPr id="3" name="Freeform 14">
              <a:extLst>
                <a:ext uri="{FF2B5EF4-FFF2-40B4-BE49-F238E27FC236}">
                  <a16:creationId xmlns:a16="http://schemas.microsoft.com/office/drawing/2014/main" id="{D4E4E311-6BEF-928C-7082-5236551089E3}"/>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7" name="Freeform 15">
              <a:extLst>
                <a:ext uri="{FF2B5EF4-FFF2-40B4-BE49-F238E27FC236}">
                  <a16:creationId xmlns:a16="http://schemas.microsoft.com/office/drawing/2014/main" id="{D6E39DD6-FA1D-E01E-5609-CAC2B9C657E0}"/>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8" name="Freeform 17">
            <a:extLst>
              <a:ext uri="{FF2B5EF4-FFF2-40B4-BE49-F238E27FC236}">
                <a16:creationId xmlns:a16="http://schemas.microsoft.com/office/drawing/2014/main" id="{09969526-747A-51FD-A3F1-44DDEDEB41C1}"/>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9" name="Graphic 13">
            <a:extLst>
              <a:ext uri="{FF2B5EF4-FFF2-40B4-BE49-F238E27FC236}">
                <a16:creationId xmlns:a16="http://schemas.microsoft.com/office/drawing/2014/main" id="{77F2CA08-F305-15EA-6478-5BB8BEA5D1CE}"/>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9147236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16/10/2024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GB" smtClean="0"/>
              <a:pPr/>
              <a:t>‹#›</a:t>
            </a:fld>
            <a:endParaRPr lang="en-GB"/>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834761385"/>
      </p:ext>
    </p:extLst>
  </p:cSld>
  <p:clrMapOvr>
    <a:masterClrMapping/>
  </p:clrMapOvr>
  <p:hf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16/10/2024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062768871"/>
      </p:ext>
    </p:extLst>
  </p:cSld>
  <p:clrMapOvr>
    <a:masterClrMapping/>
  </p:clrMapOvr>
  <p:hf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16/10/2024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3874783575"/>
      </p:ext>
    </p:extLst>
  </p:cSld>
  <p:clrMapOvr>
    <a:masterClrMapping/>
  </p:clrMapOvr>
  <p:hf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16/10/2024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316106443"/>
      </p:ext>
    </p:extLst>
  </p:cSld>
  <p:clrMapOvr>
    <a:masterClrMapping/>
  </p:clrMapOvr>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16/10/2024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4106913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10041887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28845"/>
      </p:ext>
    </p:extLst>
  </p:cSld>
  <p:clrMapOvr>
    <a:masterClrMapping/>
  </p:clrMapOvr>
  <p:hf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spTree>
    <p:extLst>
      <p:ext uri="{BB962C8B-B14F-4D97-AF65-F5344CB8AC3E}">
        <p14:creationId xmlns:p14="http://schemas.microsoft.com/office/powerpoint/2010/main" val="1003955165"/>
      </p:ext>
    </p:extLst>
  </p:cSld>
  <p:clrMapOvr>
    <a:masterClrMapping/>
  </p:clrMapOvr>
  <p:hf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Tree>
    <p:extLst>
      <p:ext uri="{BB962C8B-B14F-4D97-AF65-F5344CB8AC3E}">
        <p14:creationId xmlns:p14="http://schemas.microsoft.com/office/powerpoint/2010/main" val="1863835312"/>
      </p:ext>
    </p:extLst>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3625912379"/>
      </p:ext>
    </p:extLst>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Tree>
    <p:extLst>
      <p:ext uri="{BB962C8B-B14F-4D97-AF65-F5344CB8AC3E}">
        <p14:creationId xmlns:p14="http://schemas.microsoft.com/office/powerpoint/2010/main" val="327412283"/>
      </p:ext>
    </p:extLst>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İçeri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13436110"/>
      </p:ext>
    </p:extLst>
  </p:cSld>
  <p:clrMapOvr>
    <a:masterClrMapping/>
  </p:clrMapOvr>
  <p:hf hdr="0" ftr="0" dt="0"/>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597140159"/>
      </p:ext>
    </p:extLst>
  </p:cSld>
  <p:clrMapOvr>
    <a:masterClrMapping/>
  </p:clrMapOvr>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3 Sütu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2463053738"/>
      </p:ext>
    </p:extLst>
  </p:cSld>
  <p:clrMapOvr>
    <a:masterClrMapping/>
  </p:clrMapOvr>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Tree>
    <p:extLst>
      <p:ext uri="{BB962C8B-B14F-4D97-AF65-F5344CB8AC3E}">
        <p14:creationId xmlns:p14="http://schemas.microsoft.com/office/powerpoint/2010/main" val="1497695463"/>
      </p:ext>
    </p:extLst>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121963610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Tree>
    <p:extLst>
      <p:ext uri="{BB962C8B-B14F-4D97-AF65-F5344CB8AC3E}">
        <p14:creationId xmlns:p14="http://schemas.microsoft.com/office/powerpoint/2010/main" val="233401286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2854337869"/>
      </p:ext>
    </p:extLst>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546100654"/>
      </p:ext>
    </p:extLst>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2676014592"/>
      </p:ext>
    </p:extLst>
  </p:cSld>
  <p:clrMapOvr>
    <a:masterClrMapping/>
  </p:clrMapOvr>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1541500572"/>
      </p:ext>
    </p:extLst>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824888915"/>
      </p:ext>
    </p:extLst>
  </p:cSld>
  <p:clrMapOvr>
    <a:masterClrMapping/>
  </p:clrMapOvr>
  <p:hf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496973302"/>
      </p:ext>
    </p:extLst>
  </p:cSld>
  <p:clrMapOvr>
    <a:masterClrMapping/>
  </p:clrMapOvr>
  <p:hf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559240109"/>
      </p:ext>
    </p:extLst>
  </p:cSld>
  <p:clrMapOvr>
    <a:masterClrMapping/>
  </p:clrMapOvr>
  <p:hf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7" name="Rectangle 6">
            <a:extLst>
              <a:ext uri="{FF2B5EF4-FFF2-40B4-BE49-F238E27FC236}">
                <a16:creationId xmlns:a16="http://schemas.microsoft.com/office/drawing/2014/main" id="{052EE144-5BB5-C5BE-3211-4ACE9671E42F}"/>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0312155"/>
      </p:ext>
    </p:extLst>
  </p:cSld>
  <p:clrMapOvr>
    <a:masterClrMapping/>
  </p:clrMapOvr>
  <p:hf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tr-TR"/>
              <a:t>Asıl başlık stilini düzenlemek için tıklayın</a:t>
            </a:r>
            <a:endParaRPr lang="en-US"/>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tr-TR"/>
              <a:t>Resim eklemek için simgeye tıklayın</a:t>
            </a:r>
            <a:endParaRPr lang="en-US"/>
          </a:p>
        </p:txBody>
      </p:sp>
    </p:spTree>
    <p:extLst>
      <p:ext uri="{BB962C8B-B14F-4D97-AF65-F5344CB8AC3E}">
        <p14:creationId xmlns:p14="http://schemas.microsoft.com/office/powerpoint/2010/main" val="1274559613"/>
      </p:ext>
    </p:extLst>
  </p:cSld>
  <p:clrMapOvr>
    <a:masterClrMapping/>
  </p:clrMapOvr>
  <p:hf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2427515163"/>
      </p:ext>
    </p:extLst>
  </p:cSld>
  <p:clrMapOvr>
    <a:masterClrMapping/>
  </p:clrMapOvr>
  <p:hf hdr="0" ftr="0" dt="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961600"/>
      </p:ext>
    </p:extLst>
  </p:cSld>
  <p:clrMapOvr>
    <a:masterClrMapping/>
  </p:clrMapOvr>
  <p:extLst>
    <p:ext uri="{DCECCB84-F9BA-43D5-87BE-67443E8EF086}">
      <p15:sldGuideLst xmlns:p15="http://schemas.microsoft.com/office/powerpoint/2012/main"/>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4070070323"/>
      </p:ext>
    </p:extLst>
  </p:cSld>
  <p:clrMapOvr>
    <a:masterClrMapping/>
  </p:clrMapOvr>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1535404391"/>
      </p:ext>
    </p:extLst>
  </p:cSld>
  <p:clrMapOvr>
    <a:masterClrMapping/>
  </p:clrMapOvr>
  <p:hf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Tree>
    <p:extLst>
      <p:ext uri="{BB962C8B-B14F-4D97-AF65-F5344CB8AC3E}">
        <p14:creationId xmlns:p14="http://schemas.microsoft.com/office/powerpoint/2010/main" val="651565188"/>
      </p:ext>
    </p:extLst>
  </p:cSld>
  <p:clrMapOvr>
    <a:masterClrMapping/>
  </p:clrMapOvr>
  <p:hf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288145485"/>
      </p:ext>
    </p:extLst>
  </p:cSld>
  <p:clrMapOvr>
    <a:masterClrMapping/>
  </p:clrMapOvr>
  <p:hf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334216346"/>
      </p:ext>
    </p:extLst>
  </p:cSld>
  <p:clrMapOvr>
    <a:masterClrMapping/>
  </p:clrMapOvr>
  <p:hf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4160924917"/>
      </p:ext>
    </p:extLst>
  </p:cSld>
  <p:clrMapOvr>
    <a:masterClrMapping/>
  </p:clrMapOvr>
  <p:hf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720439435"/>
      </p:ext>
    </p:extLst>
  </p:cSld>
  <p:clrMapOvr>
    <a:masterClrMapping/>
  </p:clrMapOvr>
  <p:hf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2587132199"/>
      </p:ext>
    </p:extLst>
  </p:cSld>
  <p:clrMapOvr>
    <a:masterClrMapping/>
  </p:clrMapOvr>
  <p:hf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3072362242"/>
      </p:ext>
    </p:extLst>
  </p:cSld>
  <p:clrMapOvr>
    <a:masterClrMapping/>
  </p:clrMapOvr>
  <p:hf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9007006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590085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tr-TR"/>
              <a:t>Tablo eklemek için simgeye tıklayın</a:t>
            </a:r>
            <a:endParaRPr lang="en-GB"/>
          </a:p>
        </p:txBody>
      </p:sp>
    </p:spTree>
    <p:extLst>
      <p:ext uri="{BB962C8B-B14F-4D97-AF65-F5344CB8AC3E}">
        <p14:creationId xmlns:p14="http://schemas.microsoft.com/office/powerpoint/2010/main" val="3226962075"/>
      </p:ext>
    </p:extLst>
  </p:cSld>
  <p:clrMapOvr>
    <a:masterClrMapping/>
  </p:clrMapOvr>
  <p:hf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2046194185"/>
      </p:ext>
    </p:extLst>
  </p:cSld>
  <p:clrMapOvr>
    <a:masterClrMapping/>
  </p:clrMapOvr>
  <p:hf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2675656015"/>
      </p:ext>
    </p:extLst>
  </p:cSld>
  <p:clrMapOvr>
    <a:masterClrMapping/>
  </p:clrMapOvr>
  <p:hf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3913723080"/>
      </p:ext>
    </p:extLst>
  </p:cSld>
  <p:clrMapOvr>
    <a:masterClrMapping/>
  </p:clrMapOvr>
  <p:hf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spTree>
    <p:extLst>
      <p:ext uri="{BB962C8B-B14F-4D97-AF65-F5344CB8AC3E}">
        <p14:creationId xmlns:p14="http://schemas.microsoft.com/office/powerpoint/2010/main" val="3861932056"/>
      </p:ext>
    </p:extLst>
  </p:cSld>
  <p:clrMapOvr>
    <a:masterClrMapping/>
  </p:clrMapOvr>
  <p:hf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spTree>
    <p:extLst>
      <p:ext uri="{BB962C8B-B14F-4D97-AF65-F5344CB8AC3E}">
        <p14:creationId xmlns:p14="http://schemas.microsoft.com/office/powerpoint/2010/main" val="4280492301"/>
      </p:ext>
    </p:extLst>
  </p:cSld>
  <p:clrMapOvr>
    <a:masterClrMapping/>
  </p:clrMapOvr>
  <p:hf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Tree>
    <p:extLst>
      <p:ext uri="{BB962C8B-B14F-4D97-AF65-F5344CB8AC3E}">
        <p14:creationId xmlns:p14="http://schemas.microsoft.com/office/powerpoint/2010/main" val="73507330"/>
      </p:ext>
    </p:extLst>
  </p:cSld>
  <p:clrMapOvr>
    <a:masterClrMapping/>
  </p:clrMapOvr>
  <p:hf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02828"/>
      </p:ext>
    </p:extLst>
  </p:cSld>
  <p:clrMapOvr>
    <a:masterClrMapping/>
  </p:clrMapOvr>
  <p:hf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942517355"/>
      </p:ext>
    </p:extLst>
  </p:cSld>
  <p:clrMapOvr>
    <a:masterClrMapping/>
  </p:clrMapOvr>
  <p:hf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74154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8731633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2144508105"/>
      </p:ext>
    </p:extLst>
  </p:cSld>
  <p:clrMapOvr>
    <a:masterClrMapping/>
  </p:clrMapOvr>
  <p:hf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pic>
        <p:nvPicPr>
          <p:cNvPr id="8" name="Picture 4" descr="Logo&#10;&#10;Description automatically generated">
            <a:extLst>
              <a:ext uri="{FF2B5EF4-FFF2-40B4-BE49-F238E27FC236}">
                <a16:creationId xmlns:a16="http://schemas.microsoft.com/office/drawing/2014/main" id="{74C69C62-20F1-F335-BCAC-865AB14901E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0" name="Straight Connector 5">
            <a:extLst>
              <a:ext uri="{FF2B5EF4-FFF2-40B4-BE49-F238E27FC236}">
                <a16:creationId xmlns:a16="http://schemas.microsoft.com/office/drawing/2014/main" id="{C06AB644-505B-2551-85D1-C8D3B187324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3C3B4851-69E4-CD05-10E8-0510C29D3B8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951436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Rectangle 7">
            <a:extLst>
              <a:ext uri="{FF2B5EF4-FFF2-40B4-BE49-F238E27FC236}">
                <a16:creationId xmlns:a16="http://schemas.microsoft.com/office/drawing/2014/main" id="{23DC1656-E2BC-587F-B42E-6DF06BB318D1}"/>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pic>
        <p:nvPicPr>
          <p:cNvPr id="10" name="Picture 4" descr="Logo&#10;&#10;Description automatically generated">
            <a:extLst>
              <a:ext uri="{FF2B5EF4-FFF2-40B4-BE49-F238E27FC236}">
                <a16:creationId xmlns:a16="http://schemas.microsoft.com/office/drawing/2014/main" id="{2224D207-FE19-05F1-9981-06B8B092E56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1" name="Straight Connector 5">
            <a:extLst>
              <a:ext uri="{FF2B5EF4-FFF2-40B4-BE49-F238E27FC236}">
                <a16:creationId xmlns:a16="http://schemas.microsoft.com/office/drawing/2014/main" id="{85272C2D-1A7B-620D-EF1B-2695A237EEF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Rectangle 47">
            <a:extLst>
              <a:ext uri="{FF2B5EF4-FFF2-40B4-BE49-F238E27FC236}">
                <a16:creationId xmlns:a16="http://schemas.microsoft.com/office/drawing/2014/main" id="{BA684DBA-3FFE-6514-16D5-4DE7BD31C29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966244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5" name="Picture 12" descr="A orange triangle on a black background&#10;&#10;Description automatically generated">
            <a:extLst>
              <a:ext uri="{FF2B5EF4-FFF2-40B4-BE49-F238E27FC236}">
                <a16:creationId xmlns:a16="http://schemas.microsoft.com/office/drawing/2014/main" id="{9769A006-7D4C-3622-615D-0FFB6167705B}"/>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17" name="Rectangle 7">
            <a:extLst>
              <a:ext uri="{FF2B5EF4-FFF2-40B4-BE49-F238E27FC236}">
                <a16:creationId xmlns:a16="http://schemas.microsoft.com/office/drawing/2014/main" id="{D8F68906-605C-3FF6-1BA8-92499D8263F5}"/>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5">
            <a:extLst>
              <a:ext uri="{FF2B5EF4-FFF2-40B4-BE49-F238E27FC236}">
                <a16:creationId xmlns:a16="http://schemas.microsoft.com/office/drawing/2014/main" id="{42813B21-ECAE-947F-606D-60D60C1BF26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Rectangle 47">
            <a:extLst>
              <a:ext uri="{FF2B5EF4-FFF2-40B4-BE49-F238E27FC236}">
                <a16:creationId xmlns:a16="http://schemas.microsoft.com/office/drawing/2014/main" id="{8080BF7A-248F-4E25-D40B-593931D686C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2321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82694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en-US"/>
              <a:t>Click to edit Master title style</a:t>
            </a:r>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086293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430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11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a:t>Click to edit Master title style</a:t>
            </a:r>
          </a:p>
        </p:txBody>
      </p:sp>
      <p:grpSp>
        <p:nvGrpSpPr>
          <p:cNvPr id="13" name="Group 12">
            <a:extLst>
              <a:ext uri="{FF2B5EF4-FFF2-40B4-BE49-F238E27FC236}">
                <a16:creationId xmlns:a16="http://schemas.microsoft.com/office/drawing/2014/main" id="{9EADAE5C-AB56-334E-55D5-580A0F311684}"/>
              </a:ext>
            </a:extLst>
          </p:cNvPr>
          <p:cNvGrpSpPr/>
          <p:nvPr userDrawn="1"/>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16/10/2024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sp>
        <p:nvSpPr>
          <p:cNvPr id="18" name="Freeform 17">
            <a:extLst>
              <a:ext uri="{FF2B5EF4-FFF2-40B4-BE49-F238E27FC236}">
                <a16:creationId xmlns:a16="http://schemas.microsoft.com/office/drawing/2014/main" id="{75412991-0C78-34EB-A601-7A8E3F7EE776}"/>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en-US"/>
              <a:t>Click icon to add picture</a:t>
            </a:r>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518702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570975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2176414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530157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645974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userDrawn="1">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260993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userDrawn="1">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Rectangle 6">
            <a:extLst>
              <a:ext uri="{FF2B5EF4-FFF2-40B4-BE49-F238E27FC236}">
                <a16:creationId xmlns:a16="http://schemas.microsoft.com/office/drawing/2014/main" id="{052EE144-5BB5-C5BE-3211-4ACE9671E42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629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userDrawn="1"/>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userDrawn="1"/>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en-US"/>
              <a:t>Click to edit Master title style</a:t>
            </a:r>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en-US"/>
              <a:t>Click icon to add picture</a:t>
            </a:r>
          </a:p>
        </p:txBody>
      </p:sp>
    </p:spTree>
    <p:extLst>
      <p:ext uri="{BB962C8B-B14F-4D97-AF65-F5344CB8AC3E}">
        <p14:creationId xmlns:p14="http://schemas.microsoft.com/office/powerpoint/2010/main" val="310376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007598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38017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0835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userDrawn="1"/>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16/10/2024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18" name="Freeform 17">
            <a:extLst>
              <a:ext uri="{FF2B5EF4-FFF2-40B4-BE49-F238E27FC236}">
                <a16:creationId xmlns:a16="http://schemas.microsoft.com/office/drawing/2014/main" id="{75412991-0C78-34EB-A601-7A8E3F7EE776}"/>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6853026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842145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en-US"/>
              <a:t>Click to edit Master title style</a:t>
            </a:r>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859841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08136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04697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8659162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0626113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082584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487074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en-US"/>
              <a:t>Click icon to add table</a:t>
            </a:r>
            <a:endParaRPr lang="en-GB"/>
          </a:p>
        </p:txBody>
      </p:sp>
    </p:spTree>
    <p:extLst>
      <p:ext uri="{BB962C8B-B14F-4D97-AF65-F5344CB8AC3E}">
        <p14:creationId xmlns:p14="http://schemas.microsoft.com/office/powerpoint/2010/main" val="21008197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32526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16/10/2024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1122295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248444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9638660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en-US"/>
              <a:t>Click to edit Master text styles</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en-US"/>
              <a:t>Click to edit Master text styles</a:t>
            </a:r>
          </a:p>
        </p:txBody>
      </p:sp>
    </p:spTree>
    <p:extLst>
      <p:ext uri="{BB962C8B-B14F-4D97-AF65-F5344CB8AC3E}">
        <p14:creationId xmlns:p14="http://schemas.microsoft.com/office/powerpoint/2010/main" val="37197524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en-US"/>
              <a:t>Click to edit Master text styles</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en-US"/>
              <a:t>Click to edit Master text styles</a:t>
            </a:r>
          </a:p>
        </p:txBody>
      </p:sp>
    </p:spTree>
    <p:extLst>
      <p:ext uri="{BB962C8B-B14F-4D97-AF65-F5344CB8AC3E}">
        <p14:creationId xmlns:p14="http://schemas.microsoft.com/office/powerpoint/2010/main" val="26218172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userDrawn="1"/>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userDrawn="1">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851875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6872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userDrawn="1"/>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38833721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userDrawn="1"/>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89225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userDrawn="1"/>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userDrawn="1"/>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userDrawn="1"/>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34604557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en-GB"/>
              <a:t>Click to edit Master title style</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en-GB"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Click to edit Master text styles</a:t>
            </a:r>
          </a:p>
          <a:p>
            <a:pPr marL="864000" marR="0" lvl="1" indent="-216000" algn="l" defTabSz="914400" rtl="0" eaLnBrk="1" fontAlgn="auto" latinLnBrk="0" hangingPunct="1">
              <a:lnSpc>
                <a:spcPct val="140000"/>
              </a:lnSpc>
              <a:spcBef>
                <a:spcPts val="200"/>
              </a:spcBef>
              <a:spcAft>
                <a:spcPts val="0"/>
              </a:spcAft>
              <a:buClr>
                <a:srgbClr val="F15D22"/>
              </a:buClr>
              <a:buSzPct val="110000"/>
              <a:buFont typeface="Arial" panose="020B0604020202020204" pitchFamily="34" charset="0"/>
              <a:buChar char="•"/>
              <a:tabLst/>
              <a:defRPr/>
            </a:pPr>
            <a:r>
              <a:rPr kumimoji="0" lang="en-GB" sz="18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Second level</a:t>
            </a:r>
          </a:p>
          <a:p>
            <a:pPr marL="1368000" marR="0" lvl="2" indent="-180000" algn="l" defTabSz="914400" rtl="0" eaLnBrk="1" fontAlgn="auto" latinLnBrk="0" hangingPunct="1">
              <a:lnSpc>
                <a:spcPct val="140000"/>
              </a:lnSpc>
              <a:spcBef>
                <a:spcPts val="100"/>
              </a:spcBef>
              <a:spcAft>
                <a:spcPts val="0"/>
              </a:spcAft>
              <a:buClr>
                <a:srgbClr val="25252C">
                  <a:lumMod val="75000"/>
                  <a:lumOff val="25000"/>
                </a:srgbClr>
              </a:buClr>
              <a:buSzPct val="130000"/>
              <a:buFont typeface="Open Sans" panose="020B0606030504020204" pitchFamily="34" charset="0"/>
              <a:buChar char="›"/>
              <a:tabLst/>
              <a:defRPr/>
            </a:pPr>
            <a:r>
              <a:rPr kumimoji="0" lang="en-GB" sz="14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Third level</a:t>
            </a:r>
          </a:p>
          <a:p>
            <a:pPr marL="1728000" marR="0" lvl="3" indent="-144000" algn="l" defTabSz="914400" rtl="0" eaLnBrk="1" fontAlgn="auto" latinLnBrk="0" hangingPunct="1">
              <a:lnSpc>
                <a:spcPct val="140000"/>
              </a:lnSpc>
              <a:spcBef>
                <a:spcPts val="100"/>
              </a:spcBef>
              <a:spcAft>
                <a:spcPts val="0"/>
              </a:spcAft>
              <a:buClr>
                <a:srgbClr val="F15D22"/>
              </a:buClr>
              <a:buSzPct val="120000"/>
              <a:buFont typeface="Open Sans" panose="020B0606030504020204" pitchFamily="34" charset="0"/>
              <a:buChar char="›"/>
              <a:tabLst/>
              <a:defRPr/>
            </a:pPr>
            <a:r>
              <a:rPr kumimoji="0" lang="en-GB" sz="12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Fourth Level</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en-GB"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Click to edit Master text styles</a:t>
            </a:r>
          </a:p>
          <a:p>
            <a:pPr marL="864000" marR="0" lvl="1" indent="-216000" algn="l" defTabSz="914400" rtl="0" eaLnBrk="1" fontAlgn="auto" latinLnBrk="0" hangingPunct="1">
              <a:lnSpc>
                <a:spcPct val="140000"/>
              </a:lnSpc>
              <a:spcBef>
                <a:spcPts val="200"/>
              </a:spcBef>
              <a:spcAft>
                <a:spcPts val="0"/>
              </a:spcAft>
              <a:buClr>
                <a:srgbClr val="F15D22"/>
              </a:buClr>
              <a:buSzPct val="110000"/>
              <a:buFont typeface="Arial" panose="020B0604020202020204" pitchFamily="34" charset="0"/>
              <a:buChar char="•"/>
              <a:tabLst/>
              <a:defRPr/>
            </a:pPr>
            <a:r>
              <a:rPr kumimoji="0" lang="en-GB" sz="18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Second level</a:t>
            </a:r>
          </a:p>
          <a:p>
            <a:pPr marL="1368000" marR="0" lvl="2" indent="-180000" algn="l" defTabSz="914400" rtl="0" eaLnBrk="1" fontAlgn="auto" latinLnBrk="0" hangingPunct="1">
              <a:lnSpc>
                <a:spcPct val="140000"/>
              </a:lnSpc>
              <a:spcBef>
                <a:spcPts val="100"/>
              </a:spcBef>
              <a:spcAft>
                <a:spcPts val="0"/>
              </a:spcAft>
              <a:buClr>
                <a:srgbClr val="25252C">
                  <a:lumMod val="75000"/>
                  <a:lumOff val="25000"/>
                </a:srgbClr>
              </a:buClr>
              <a:buSzPct val="130000"/>
              <a:buFont typeface="Open Sans" panose="020B0606030504020204" pitchFamily="34" charset="0"/>
              <a:buChar char="›"/>
              <a:tabLst/>
              <a:defRPr/>
            </a:pPr>
            <a:r>
              <a:rPr kumimoji="0" lang="en-GB" sz="14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Third level</a:t>
            </a:r>
          </a:p>
          <a:p>
            <a:pPr marL="1728000" marR="0" lvl="3" indent="-144000" algn="l" defTabSz="914400" rtl="0" eaLnBrk="1" fontAlgn="auto" latinLnBrk="0" hangingPunct="1">
              <a:lnSpc>
                <a:spcPct val="140000"/>
              </a:lnSpc>
              <a:spcBef>
                <a:spcPts val="100"/>
              </a:spcBef>
              <a:spcAft>
                <a:spcPts val="0"/>
              </a:spcAft>
              <a:buClr>
                <a:srgbClr val="F15D22"/>
              </a:buClr>
              <a:buSzPct val="120000"/>
              <a:buFont typeface="Open Sans" panose="020B0606030504020204" pitchFamily="34" charset="0"/>
              <a:buChar char="›"/>
              <a:tabLst/>
              <a:defRPr/>
            </a:pPr>
            <a:r>
              <a:rPr kumimoji="0" lang="en-GB" sz="12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Fourth Level</a:t>
            </a:r>
          </a:p>
        </p:txBody>
      </p:sp>
    </p:spTree>
    <p:extLst>
      <p:ext uri="{BB962C8B-B14F-4D97-AF65-F5344CB8AC3E}">
        <p14:creationId xmlns:p14="http://schemas.microsoft.com/office/powerpoint/2010/main" val="2683044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16/10/2024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2053638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94823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0336262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16/10/2024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pic>
        <p:nvPicPr>
          <p:cNvPr id="10" name="Graphic 9">
            <a:extLst>
              <a:ext uri="{FF2B5EF4-FFF2-40B4-BE49-F238E27FC236}">
                <a16:creationId xmlns:a16="http://schemas.microsoft.com/office/drawing/2014/main" id="{2BA657EF-F445-0102-2BA7-44A9F51D8325}"/>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tr-TR"/>
              <a:t>Resim eklemek için simgeye tıklayın</a:t>
            </a:r>
            <a:endParaRPr lang="en-US"/>
          </a:p>
        </p:txBody>
      </p:sp>
      <p:pic>
        <p:nvPicPr>
          <p:cNvPr id="7" name="Graphic 9">
            <a:extLst>
              <a:ext uri="{FF2B5EF4-FFF2-40B4-BE49-F238E27FC236}">
                <a16:creationId xmlns:a16="http://schemas.microsoft.com/office/drawing/2014/main" id="{0C880040-8F99-F26C-0ED6-2021C2F4E86C}"/>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5090683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16/10/2024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tr-TR"/>
              <a:t>Resim eklemek için simgeye tıklayın</a:t>
            </a:r>
            <a:endParaRPr lang="en-US"/>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2" name="Group 12">
            <a:extLst>
              <a:ext uri="{FF2B5EF4-FFF2-40B4-BE49-F238E27FC236}">
                <a16:creationId xmlns:a16="http://schemas.microsoft.com/office/drawing/2014/main" id="{225558D2-9A84-695A-2BE5-9C44A17B28E6}"/>
              </a:ext>
            </a:extLst>
          </p:cNvPr>
          <p:cNvGrpSpPr/>
          <p:nvPr userDrawn="1"/>
        </p:nvGrpSpPr>
        <p:grpSpPr>
          <a:xfrm>
            <a:off x="6478742" y="11724"/>
            <a:ext cx="5092742" cy="3234091"/>
            <a:chOff x="6478742" y="11724"/>
            <a:chExt cx="5092742" cy="3234091"/>
          </a:xfrm>
        </p:grpSpPr>
        <p:sp>
          <p:nvSpPr>
            <p:cNvPr id="3" name="Freeform 14">
              <a:extLst>
                <a:ext uri="{FF2B5EF4-FFF2-40B4-BE49-F238E27FC236}">
                  <a16:creationId xmlns:a16="http://schemas.microsoft.com/office/drawing/2014/main" id="{B0144F33-5E84-E405-BD3E-84CBC8C17D19}"/>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7" name="Freeform 15">
              <a:extLst>
                <a:ext uri="{FF2B5EF4-FFF2-40B4-BE49-F238E27FC236}">
                  <a16:creationId xmlns:a16="http://schemas.microsoft.com/office/drawing/2014/main" id="{9EE8F691-D3E2-867A-7B60-7EAFE2D781E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8" name="Freeform 17">
            <a:extLst>
              <a:ext uri="{FF2B5EF4-FFF2-40B4-BE49-F238E27FC236}">
                <a16:creationId xmlns:a16="http://schemas.microsoft.com/office/drawing/2014/main" id="{030C0B17-BA64-0C83-844F-DCADF0A03162}"/>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9" name="Graphic 13">
            <a:extLst>
              <a:ext uri="{FF2B5EF4-FFF2-40B4-BE49-F238E27FC236}">
                <a16:creationId xmlns:a16="http://schemas.microsoft.com/office/drawing/2014/main" id="{423A607F-A31C-99A6-6610-BE4A922829AE}"/>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23735239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16/10/2024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9" name="Group 12">
            <a:extLst>
              <a:ext uri="{FF2B5EF4-FFF2-40B4-BE49-F238E27FC236}">
                <a16:creationId xmlns:a16="http://schemas.microsoft.com/office/drawing/2014/main" id="{C8BE3054-9B9A-9C4C-B88C-852270584161}"/>
              </a:ext>
            </a:extLst>
          </p:cNvPr>
          <p:cNvGrpSpPr/>
          <p:nvPr userDrawn="1"/>
        </p:nvGrpSpPr>
        <p:grpSpPr>
          <a:xfrm>
            <a:off x="6478742" y="11724"/>
            <a:ext cx="5092742" cy="3234091"/>
            <a:chOff x="6478742" y="11724"/>
            <a:chExt cx="5092742" cy="3234091"/>
          </a:xfrm>
        </p:grpSpPr>
        <p:sp>
          <p:nvSpPr>
            <p:cNvPr id="10" name="Freeform 14">
              <a:extLst>
                <a:ext uri="{FF2B5EF4-FFF2-40B4-BE49-F238E27FC236}">
                  <a16:creationId xmlns:a16="http://schemas.microsoft.com/office/drawing/2014/main" id="{63EA555B-208E-6D42-3EF4-B2BF4A66C52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1" name="Freeform 15">
              <a:extLst>
                <a:ext uri="{FF2B5EF4-FFF2-40B4-BE49-F238E27FC236}">
                  <a16:creationId xmlns:a16="http://schemas.microsoft.com/office/drawing/2014/main" id="{2F91AA14-5FD6-DEB3-EB66-CCFD352E8E8C}"/>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12" name="Freeform 17">
            <a:extLst>
              <a:ext uri="{FF2B5EF4-FFF2-40B4-BE49-F238E27FC236}">
                <a16:creationId xmlns:a16="http://schemas.microsoft.com/office/drawing/2014/main" id="{67601A5D-AC33-81DD-BD52-1183FE5D471C}"/>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14" name="Graphic 7">
            <a:extLst>
              <a:ext uri="{FF2B5EF4-FFF2-40B4-BE49-F238E27FC236}">
                <a16:creationId xmlns:a16="http://schemas.microsoft.com/office/drawing/2014/main" id="{27D918D0-D4EA-778B-BD66-5A81D9B483AA}"/>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25898111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16/10/2024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E154D43E-C3E5-A1E7-0D14-64C23D0F6ED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998AC5F4-E191-3E4D-929D-0C514E36CF56}"/>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E564D2E7-8280-1FDF-2AEA-6CE3FBDFB9AA}"/>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E0ED9E75-4789-8B21-30B6-B3A6EEB17C65}"/>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559F7D38-CAB8-10E6-2E99-C65B07D90FC9}"/>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9504900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16/10/2024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181787EE-57D9-B662-F5A8-BFEADAD71CF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6CEC7B0F-EAF6-42D4-C903-F9301DBA0570}"/>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808B4CF2-04CD-91C0-9B56-2E31AB0E6225}"/>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94020CA5-9751-694A-729E-C28DD7919D1F}"/>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FEFAB496-A208-FD7B-9374-3D0195830480}"/>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2359953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16/10/2024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9139CF76-027E-8447-61A3-45B4508497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10C7E53C-BCC2-4FED-244E-35B033D5B0C3}"/>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69303F01-056B-57ED-D384-AC408DCB3E93}"/>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5B00AE61-6678-B6A1-09BA-A5D7A3285910}"/>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C65B090D-D30A-96E6-6645-22BA544EFC4B}"/>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0704243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16/10/2024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C93CEBEC-785F-DFBA-55CE-332B089A164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FF69D3EE-13B6-7BF9-DD9C-C71AC8213CD9}"/>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B7934A6B-9DCE-507C-2A6E-1A05898EEEDE}"/>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567D0CC1-74FB-F9FA-9E83-BB8778F40AD9}"/>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E5938E8F-77C5-4EA8-9C80-72A9430AB3D5}"/>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9046262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5">
            <a:extLst>
              <a:ext uri="{FF2B5EF4-FFF2-40B4-BE49-F238E27FC236}">
                <a16:creationId xmlns:a16="http://schemas.microsoft.com/office/drawing/2014/main" id="{1291DDD3-4545-05AE-7A7A-743E4564512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 name="Graphic 37">
            <a:extLst>
              <a:ext uri="{FF2B5EF4-FFF2-40B4-BE49-F238E27FC236}">
                <a16:creationId xmlns:a16="http://schemas.microsoft.com/office/drawing/2014/main" id="{FF251847-717B-E6AD-384E-953907DF8197}"/>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695325" y="1809653"/>
            <a:ext cx="360000" cy="360000"/>
          </a:xfrm>
          <a:prstGeom prst="rect">
            <a:avLst/>
          </a:prstGeom>
        </p:spPr>
      </p:pic>
      <p:pic>
        <p:nvPicPr>
          <p:cNvPr id="8" name="Graphic 38">
            <a:extLst>
              <a:ext uri="{FF2B5EF4-FFF2-40B4-BE49-F238E27FC236}">
                <a16:creationId xmlns:a16="http://schemas.microsoft.com/office/drawing/2014/main" id="{A455B247-F473-65A7-E28F-A9A3A8A68AAA}"/>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695325" y="3337001"/>
            <a:ext cx="360000" cy="360000"/>
          </a:xfrm>
          <a:prstGeom prst="rect">
            <a:avLst/>
          </a:prstGeom>
        </p:spPr>
      </p:pic>
      <p:pic>
        <p:nvPicPr>
          <p:cNvPr id="9" name="Graphic 45">
            <a:extLst>
              <a:ext uri="{FF2B5EF4-FFF2-40B4-BE49-F238E27FC236}">
                <a16:creationId xmlns:a16="http://schemas.microsoft.com/office/drawing/2014/main" id="{B0796942-3383-68DD-846D-A6D693F18E33}"/>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4332828" y="1809653"/>
            <a:ext cx="360000" cy="360000"/>
          </a:xfrm>
          <a:prstGeom prst="rect">
            <a:avLst/>
          </a:prstGeom>
        </p:spPr>
      </p:pic>
      <p:pic>
        <p:nvPicPr>
          <p:cNvPr id="10" name="Graphic 46">
            <a:extLst>
              <a:ext uri="{FF2B5EF4-FFF2-40B4-BE49-F238E27FC236}">
                <a16:creationId xmlns:a16="http://schemas.microsoft.com/office/drawing/2014/main" id="{1D545F40-8805-990E-88C0-3BEA7966CE8D}"/>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4332828" y="3337001"/>
            <a:ext cx="360000" cy="360000"/>
          </a:xfrm>
          <a:prstGeom prst="rect">
            <a:avLst/>
          </a:prstGeom>
        </p:spPr>
      </p:pic>
      <p:sp>
        <p:nvSpPr>
          <p:cNvPr id="11" name="Rectangle 47">
            <a:extLst>
              <a:ext uri="{FF2B5EF4-FFF2-40B4-BE49-F238E27FC236}">
                <a16:creationId xmlns:a16="http://schemas.microsoft.com/office/drawing/2014/main" id="{C7A133F8-6B46-A716-52A6-D2A6C8EEA61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50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16/10/2024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74646681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cxnSp>
        <p:nvCxnSpPr>
          <p:cNvPr id="5" name="Straight Connector 5">
            <a:extLst>
              <a:ext uri="{FF2B5EF4-FFF2-40B4-BE49-F238E27FC236}">
                <a16:creationId xmlns:a16="http://schemas.microsoft.com/office/drawing/2014/main" id="{8FE7AEA7-AACE-84C8-F8D5-D65FF61023BA}"/>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FC7471E0-A051-08DB-08FF-F66DA868CBD5}"/>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63043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cxnSp>
        <p:nvCxnSpPr>
          <p:cNvPr id="5" name="Straight Connector 5">
            <a:extLst>
              <a:ext uri="{FF2B5EF4-FFF2-40B4-BE49-F238E27FC236}">
                <a16:creationId xmlns:a16="http://schemas.microsoft.com/office/drawing/2014/main" id="{9C9D571D-6AD0-C4B8-BF37-305B95B237F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5A65B9FA-8D01-17BA-D0C5-75C20B8953B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52401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C388E6D2-5BAF-ED44-B2B1-6D908E524C0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CDA4255D-DBEA-2C57-DB91-0F72EE5DC39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54852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cxnSp>
        <p:nvCxnSpPr>
          <p:cNvPr id="5" name="Straight Connector 5">
            <a:extLst>
              <a:ext uri="{FF2B5EF4-FFF2-40B4-BE49-F238E27FC236}">
                <a16:creationId xmlns:a16="http://schemas.microsoft.com/office/drawing/2014/main" id="{CF9BC6B7-55B2-9894-BD2C-A0A760D055D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Rectangle 47">
            <a:extLst>
              <a:ext uri="{FF2B5EF4-FFF2-40B4-BE49-F238E27FC236}">
                <a16:creationId xmlns:a16="http://schemas.microsoft.com/office/drawing/2014/main" id="{917DF6C1-8F42-864F-6DAE-AF91B64A600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72627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İçeri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3371082610"/>
      </p:ext>
    </p:extLst>
  </p:cSld>
  <p:clrMapOvr>
    <a:masterClrMapping/>
  </p:clrMapOvr>
  <p:hf hdr="0" ftr="0" dt="0"/>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0EF82928-9B33-C7CD-DB84-51459AE8E85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1837D183-269E-F5F0-AABC-C247E55BE8B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782537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Sütu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16/10/2024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3852031890"/>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cxnSp>
        <p:nvCxnSpPr>
          <p:cNvPr id="5" name="Straight Connector 5">
            <a:extLst>
              <a:ext uri="{FF2B5EF4-FFF2-40B4-BE49-F238E27FC236}">
                <a16:creationId xmlns:a16="http://schemas.microsoft.com/office/drawing/2014/main" id="{975A7026-2302-D385-6C39-3FFE386D772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919CE32D-F20E-7817-5EEA-226F36B3579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03034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cxnSp>
        <p:nvCxnSpPr>
          <p:cNvPr id="5" name="Straight Connector 5">
            <a:extLst>
              <a:ext uri="{FF2B5EF4-FFF2-40B4-BE49-F238E27FC236}">
                <a16:creationId xmlns:a16="http://schemas.microsoft.com/office/drawing/2014/main" id="{FCCC759D-853F-46AB-2BDA-EFE106F10E9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2FE4411C-3C8C-E9B3-3660-46FDCEB316F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14">
            <a:extLst>
              <a:ext uri="{FF2B5EF4-FFF2-40B4-BE49-F238E27FC236}">
                <a16:creationId xmlns:a16="http://schemas.microsoft.com/office/drawing/2014/main" id="{774C172E-9168-6B09-13A6-E40E9D1E78BD}"/>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16">
            <a:extLst>
              <a:ext uri="{FF2B5EF4-FFF2-40B4-BE49-F238E27FC236}">
                <a16:creationId xmlns:a16="http://schemas.microsoft.com/office/drawing/2014/main" id="{E3F7C1CB-8C04-40F4-FDEC-79C1EDDE9C39}"/>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4808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31014928-B237-9014-466D-376C40DB2949}"/>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cxnSp>
        <p:nvCxnSpPr>
          <p:cNvPr id="9" name="Straight Connector 5">
            <a:extLst>
              <a:ext uri="{FF2B5EF4-FFF2-40B4-BE49-F238E27FC236}">
                <a16:creationId xmlns:a16="http://schemas.microsoft.com/office/drawing/2014/main" id="{EB4F7843-9265-AC3A-B1F6-770BE7D5758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B4EEDD57-1A50-3A71-D9D5-20CEC77083A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166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16/10/2024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04678854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51498229-9ED1-F8B1-165C-F65F19CA491E}"/>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378CD64D-D5B3-87C8-23BB-29E3017BCE18}"/>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E919E478-8CB3-9054-B366-F0883D3C23D6}"/>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2324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1F5593E1-F694-13CD-4D54-C34421B0B0C5}"/>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F39F4794-14C7-817D-FE36-0AD0F58D6D9A}"/>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8E7F9761-A7DC-9353-8530-A40053CF6B5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61297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D97ECE9A-FE43-CF1D-4ECA-A391BC028F83}"/>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77E4A7B9-92F3-4EEF-31E7-ED983F34A14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4DB4F4F2-0545-7083-3B4C-DD81A8226B4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520505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E7B2789D-7D69-5B7C-1F26-04C307AA021E}"/>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5">
            <a:extLst>
              <a:ext uri="{FF2B5EF4-FFF2-40B4-BE49-F238E27FC236}">
                <a16:creationId xmlns:a16="http://schemas.microsoft.com/office/drawing/2014/main" id="{08C4C618-5315-2E7D-74C4-16662254A8C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A88C88E1-D6A2-06C9-B12A-BBA7D6793EC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064794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3A7F7438-DF7B-05D8-0411-3EE2768DC82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7DC75387-2818-167B-ECA9-414B8BB8502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400757E9-A7B7-5FB3-F833-E015071915E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07517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DE7E219A-9524-125A-9BCB-7B3FC9D7BBB9}"/>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22">
            <a:extLst>
              <a:ext uri="{FF2B5EF4-FFF2-40B4-BE49-F238E27FC236}">
                <a16:creationId xmlns:a16="http://schemas.microsoft.com/office/drawing/2014/main" id="{8B65FC8E-8961-6C19-72F6-5BAA14790EFC}"/>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Tree>
    <p:extLst>
      <p:ext uri="{BB962C8B-B14F-4D97-AF65-F5344CB8AC3E}">
        <p14:creationId xmlns:p14="http://schemas.microsoft.com/office/powerpoint/2010/main" val="168709530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7" name="Rectangle 6">
            <a:extLst>
              <a:ext uri="{FF2B5EF4-FFF2-40B4-BE49-F238E27FC236}">
                <a16:creationId xmlns:a16="http://schemas.microsoft.com/office/drawing/2014/main" id="{052EE144-5BB5-C5BE-3211-4ACE9671E42F}"/>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5">
            <a:extLst>
              <a:ext uri="{FF2B5EF4-FFF2-40B4-BE49-F238E27FC236}">
                <a16:creationId xmlns:a16="http://schemas.microsoft.com/office/drawing/2014/main" id="{4DAE4075-4ADD-DEF6-BFEC-8848C7E025A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2">
            <a:extLst>
              <a:ext uri="{FF2B5EF4-FFF2-40B4-BE49-F238E27FC236}">
                <a16:creationId xmlns:a16="http://schemas.microsoft.com/office/drawing/2014/main" id="{3683874E-3383-107A-68C9-72A4902477B5}"/>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9" name="Rectangle 6">
            <a:extLst>
              <a:ext uri="{FF2B5EF4-FFF2-40B4-BE49-F238E27FC236}">
                <a16:creationId xmlns:a16="http://schemas.microsoft.com/office/drawing/2014/main" id="{45868B0A-B6A5-B488-ED1B-EED4FB77982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6700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tr-TR"/>
              <a:t>Asıl başlık stilini düzenlemek için tıklayın</a:t>
            </a:r>
            <a:endParaRPr lang="en-US"/>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tr-TR"/>
              <a:t>Resim eklemek için simgeye tıklayın</a:t>
            </a:r>
            <a:endParaRPr lang="en-US"/>
          </a:p>
        </p:txBody>
      </p:sp>
      <p:sp>
        <p:nvSpPr>
          <p:cNvPr id="5" name="Rectangle 21">
            <a:extLst>
              <a:ext uri="{FF2B5EF4-FFF2-40B4-BE49-F238E27FC236}">
                <a16:creationId xmlns:a16="http://schemas.microsoft.com/office/drawing/2014/main" id="{9E56BD2D-F744-1528-9E47-624DE31CC6C9}"/>
              </a:ext>
            </a:extLst>
          </p:cNvPr>
          <p:cNvSpPr/>
          <p:nvPr userDrawn="1"/>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1">
            <a:extLst>
              <a:ext uri="{FF2B5EF4-FFF2-40B4-BE49-F238E27FC236}">
                <a16:creationId xmlns:a16="http://schemas.microsoft.com/office/drawing/2014/main" id="{71B306C9-6090-98DC-0B8E-771BCB9CC44C}"/>
              </a:ext>
            </a:extLst>
          </p:cNvPr>
          <p:cNvSpPr txBox="1">
            <a:spLocks/>
          </p:cNvSpPr>
          <p:nvPr userDrawn="1"/>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Tree>
    <p:extLst>
      <p:ext uri="{BB962C8B-B14F-4D97-AF65-F5344CB8AC3E}">
        <p14:creationId xmlns:p14="http://schemas.microsoft.com/office/powerpoint/2010/main" val="201908294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cxnSp>
        <p:nvCxnSpPr>
          <p:cNvPr id="5" name="Straight Connector 5">
            <a:extLst>
              <a:ext uri="{FF2B5EF4-FFF2-40B4-BE49-F238E27FC236}">
                <a16:creationId xmlns:a16="http://schemas.microsoft.com/office/drawing/2014/main" id="{EE0F0FB0-D13D-A26C-349D-F98D41F2A30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604C82F1-9BA5-3342-8BA3-EEC05E28C0B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180096"/>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9D216B12-ED20-C45C-E770-CC9EF40BE0D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B3D63F51-88B7-2BA3-6949-BBB64B129C0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6620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50902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cxnSp>
        <p:nvCxnSpPr>
          <p:cNvPr id="8" name="Straight Connector 5">
            <a:extLst>
              <a:ext uri="{FF2B5EF4-FFF2-40B4-BE49-F238E27FC236}">
                <a16:creationId xmlns:a16="http://schemas.microsoft.com/office/drawing/2014/main" id="{231436AA-1DFD-8A1C-FF0B-48FEBBCD127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D3181E3B-7383-2CFB-AF4B-BBFFF201DB92}"/>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1706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cxnSp>
        <p:nvCxnSpPr>
          <p:cNvPr id="5" name="Straight Connector 5">
            <a:extLst>
              <a:ext uri="{FF2B5EF4-FFF2-40B4-BE49-F238E27FC236}">
                <a16:creationId xmlns:a16="http://schemas.microsoft.com/office/drawing/2014/main" id="{D254C749-EFC7-DECC-BA63-0AB3682F86A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699F0D26-AB9A-AFF5-A038-D942CFF995A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70232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67997F0E-64B2-A497-C183-649E075E530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55C5303D-232E-FAE9-D326-287E78F2150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4">
            <a:extLst>
              <a:ext uri="{FF2B5EF4-FFF2-40B4-BE49-F238E27FC236}">
                <a16:creationId xmlns:a16="http://schemas.microsoft.com/office/drawing/2014/main" id="{14FCB44B-3D93-0095-7C47-18440698B444}"/>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6">
            <a:extLst>
              <a:ext uri="{FF2B5EF4-FFF2-40B4-BE49-F238E27FC236}">
                <a16:creationId xmlns:a16="http://schemas.microsoft.com/office/drawing/2014/main" id="{269C7EF0-40FD-3727-B2EB-63C8C521AA10}"/>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027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B744DA64-A36B-7ADC-7695-55805584F91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cxnSp>
        <p:nvCxnSpPr>
          <p:cNvPr id="9" name="Straight Connector 5">
            <a:extLst>
              <a:ext uri="{FF2B5EF4-FFF2-40B4-BE49-F238E27FC236}">
                <a16:creationId xmlns:a16="http://schemas.microsoft.com/office/drawing/2014/main" id="{28B83C6B-5102-E059-5018-35A9B8BED2D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EAC8192D-15E4-325E-6E7D-9CA68F79DEE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71976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FED23412-1BA1-01F1-CB3E-4C0E138EADAB}"/>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DFEE6225-9833-AE3A-FB5F-DE0FFB1F9C3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306C3715-3D08-B5E8-FB69-B918410C9D6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5111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C600DBC1-C406-8146-ED9A-46FF6051F2B4}"/>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65EEA3D3-B837-D15C-3828-2CB61FABFF8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04615FBE-260E-C298-D780-A8D7053CD9BC}"/>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34838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7F6AF1D1-3544-5C4B-6A1D-ABA37B406E6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207E8408-8A5C-598B-3E78-73FFBC19C2C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E145C8A0-ECC4-A8BB-C5D4-4BA287B1E03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77785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08DB4CF7-EAFF-3FCC-9D50-32228AD7B89A}"/>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5">
            <a:extLst>
              <a:ext uri="{FF2B5EF4-FFF2-40B4-BE49-F238E27FC236}">
                <a16:creationId xmlns:a16="http://schemas.microsoft.com/office/drawing/2014/main" id="{F2521089-1420-C1B5-6992-F0499E7DFBC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35AFA655-549E-56A6-CC17-4C5AF6DC832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02184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ABDDCED8-463B-EAB9-D206-EB7DFFE99C9C}"/>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3B89FAE5-AD8B-BB4C-168E-8D27ED4CB5C9}"/>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B42575B8-438F-4020-E636-BECEC4C359F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170732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tr-TR"/>
              <a:t>Tablo eklemek için simgeye tıklayın</a:t>
            </a:r>
            <a:endParaRPr lang="en-GB"/>
          </a:p>
        </p:txBody>
      </p:sp>
      <p:cxnSp>
        <p:nvCxnSpPr>
          <p:cNvPr id="5" name="Straight Connector 5">
            <a:extLst>
              <a:ext uri="{FF2B5EF4-FFF2-40B4-BE49-F238E27FC236}">
                <a16:creationId xmlns:a16="http://schemas.microsoft.com/office/drawing/2014/main" id="{2830EFB1-D760-150F-9795-A20F5B9FF41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CFD1F3A5-A732-6E06-C2B1-C2EE59E9FC6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44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spTree>
    <p:extLst>
      <p:ext uri="{BB962C8B-B14F-4D97-AF65-F5344CB8AC3E}">
        <p14:creationId xmlns:p14="http://schemas.microsoft.com/office/powerpoint/2010/main" val="18354633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D9ECC211-25FC-72C9-3F76-7DB05567C66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A149F6DC-27B5-8E12-9994-568D12AC5BF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05041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D7E04E66-EBE8-F773-382C-83FA2289E9B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1814F8D4-5037-4780-3AA0-37C6FBED737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1766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BDE426C4-3EF3-238B-09BE-6E1433D2CFBE}"/>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2E50DF57-0B4F-ABD2-5DC6-7C66C235CDE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85998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628BDB2C-B635-5461-146A-A13F93DBFD0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7663338D-0C54-91C5-6035-26D2F44287F5}"/>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A44B8FA6-A974-5B78-1946-23E5126D7B40}"/>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Tree>
    <p:extLst>
      <p:ext uri="{BB962C8B-B14F-4D97-AF65-F5344CB8AC3E}">
        <p14:creationId xmlns:p14="http://schemas.microsoft.com/office/powerpoint/2010/main" val="249334252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862F93B8-DF43-D734-FC27-A0C31ACE038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42BBF24D-C8DB-45A6-36CD-E7AE6F76EF3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F9F59041-CB63-C9F8-D2F9-687CB9BE392E}"/>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Tree>
    <p:extLst>
      <p:ext uri="{BB962C8B-B14F-4D97-AF65-F5344CB8AC3E}">
        <p14:creationId xmlns:p14="http://schemas.microsoft.com/office/powerpoint/2010/main" val="253004478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cxnSp>
        <p:nvCxnSpPr>
          <p:cNvPr id="5" name="Straight Connector 5">
            <a:extLst>
              <a:ext uri="{FF2B5EF4-FFF2-40B4-BE49-F238E27FC236}">
                <a16:creationId xmlns:a16="http://schemas.microsoft.com/office/drawing/2014/main" id="{573164C9-0840-8249-C276-1E6075BEBBF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DCBD498B-2160-830A-893B-84B3AD159153}"/>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28">
            <a:extLst>
              <a:ext uri="{FF2B5EF4-FFF2-40B4-BE49-F238E27FC236}">
                <a16:creationId xmlns:a16="http://schemas.microsoft.com/office/drawing/2014/main" id="{A3EE71FB-8622-CDF9-0B2E-1BA7F776BE55}"/>
              </a:ext>
            </a:extLst>
          </p:cNvPr>
          <p:cNvCxnSpPr>
            <a:cxnSpLocks/>
          </p:cNvCxnSpPr>
          <p:nvPr userDrawn="1"/>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 Placeholder 22">
            <a:extLst>
              <a:ext uri="{FF2B5EF4-FFF2-40B4-BE49-F238E27FC236}">
                <a16:creationId xmlns:a16="http://schemas.microsoft.com/office/drawing/2014/main" id="{93636A6F-8997-1B99-7445-4F0E64511C5C}"/>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Tree>
    <p:extLst>
      <p:ext uri="{BB962C8B-B14F-4D97-AF65-F5344CB8AC3E}">
        <p14:creationId xmlns:p14="http://schemas.microsoft.com/office/powerpoint/2010/main" val="213311511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14">
            <a:extLst>
              <a:ext uri="{FF2B5EF4-FFF2-40B4-BE49-F238E27FC236}">
                <a16:creationId xmlns:a16="http://schemas.microsoft.com/office/drawing/2014/main" id="{0815AF02-23A3-F406-F4D7-4C5C4A11D90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7858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cxnSp>
        <p:nvCxnSpPr>
          <p:cNvPr id="5" name="Straight Connector 14">
            <a:extLst>
              <a:ext uri="{FF2B5EF4-FFF2-40B4-BE49-F238E27FC236}">
                <a16:creationId xmlns:a16="http://schemas.microsoft.com/office/drawing/2014/main" id="{9360E71B-3982-F64F-6498-6FB07591995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 name="Group 7">
            <a:extLst>
              <a:ext uri="{FF2B5EF4-FFF2-40B4-BE49-F238E27FC236}">
                <a16:creationId xmlns:a16="http://schemas.microsoft.com/office/drawing/2014/main" id="{B05963FF-2215-FADC-41E1-336915F4CC14}"/>
              </a:ext>
            </a:extLst>
          </p:cNvPr>
          <p:cNvGrpSpPr/>
          <p:nvPr userDrawn="1"/>
        </p:nvGrpSpPr>
        <p:grpSpPr>
          <a:xfrm>
            <a:off x="6417903" y="5486"/>
            <a:ext cx="4883744" cy="6828826"/>
            <a:chOff x="6549356" y="5486"/>
            <a:chExt cx="4883744" cy="6828826"/>
          </a:xfrm>
        </p:grpSpPr>
        <p:sp>
          <p:nvSpPr>
            <p:cNvPr id="12" name="Freeform 8">
              <a:extLst>
                <a:ext uri="{FF2B5EF4-FFF2-40B4-BE49-F238E27FC236}">
                  <a16:creationId xmlns:a16="http://schemas.microsoft.com/office/drawing/2014/main" id="{27483C41-6A61-5A80-FC21-FD42A1D3E537}"/>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4" name="Freeform 9">
              <a:extLst>
                <a:ext uri="{FF2B5EF4-FFF2-40B4-BE49-F238E27FC236}">
                  <a16:creationId xmlns:a16="http://schemas.microsoft.com/office/drawing/2014/main" id="{0921EA16-33C6-A5C3-3F7A-EE73A2C64FBF}"/>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6" name="Freeform 10">
              <a:extLst>
                <a:ext uri="{FF2B5EF4-FFF2-40B4-BE49-F238E27FC236}">
                  <a16:creationId xmlns:a16="http://schemas.microsoft.com/office/drawing/2014/main" id="{4A051DA8-8C25-321E-D5BD-E5F2BF32172E}"/>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7" name="Graphic 12">
            <a:extLst>
              <a:ext uri="{FF2B5EF4-FFF2-40B4-BE49-F238E27FC236}">
                <a16:creationId xmlns:a16="http://schemas.microsoft.com/office/drawing/2014/main" id="{A817BFFB-4285-7B42-33EE-A5AED85FF2E3}"/>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250824067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14">
            <a:extLst>
              <a:ext uri="{FF2B5EF4-FFF2-40B4-BE49-F238E27FC236}">
                <a16:creationId xmlns:a16="http://schemas.microsoft.com/office/drawing/2014/main" id="{C7497C97-DE11-44BB-A2BC-34E0C3309D3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998ADD3B-81A7-2031-57F5-1A99D359AAF0}"/>
              </a:ext>
            </a:extLst>
          </p:cNvPr>
          <p:cNvSpPr txBox="1">
            <a:spLocks/>
          </p:cNvSpPr>
          <p:nvPr userDrawn="1"/>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9" name="Rectangle 5">
            <a:extLst>
              <a:ext uri="{FF2B5EF4-FFF2-40B4-BE49-F238E27FC236}">
                <a16:creationId xmlns:a16="http://schemas.microsoft.com/office/drawing/2014/main" id="{6E48ADB2-465F-F892-2DD3-B65538311EF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38848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16/10/2024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cxnSp>
        <p:nvCxnSpPr>
          <p:cNvPr id="5" name="Straight Connector 14">
            <a:extLst>
              <a:ext uri="{FF2B5EF4-FFF2-40B4-BE49-F238E27FC236}">
                <a16:creationId xmlns:a16="http://schemas.microsoft.com/office/drawing/2014/main" id="{09FA32C9-476F-F67F-2814-FF8BF04CCAC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Rectangle 5">
            <a:extLst>
              <a:ext uri="{FF2B5EF4-FFF2-40B4-BE49-F238E27FC236}">
                <a16:creationId xmlns:a16="http://schemas.microsoft.com/office/drawing/2014/main" id="{32D6F5FD-F70E-9F0D-7FA0-3186B0C5BB9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6">
            <a:extLst>
              <a:ext uri="{FF2B5EF4-FFF2-40B4-BE49-F238E27FC236}">
                <a16:creationId xmlns:a16="http://schemas.microsoft.com/office/drawing/2014/main" id="{B3C7A81B-EC9D-EF86-9EBE-BCDA38AC5A98}"/>
              </a:ext>
            </a:extLst>
          </p:cNvPr>
          <p:cNvGrpSpPr/>
          <p:nvPr userDrawn="1"/>
        </p:nvGrpSpPr>
        <p:grpSpPr>
          <a:xfrm>
            <a:off x="1161334" y="3581400"/>
            <a:ext cx="9922400" cy="372831"/>
            <a:chOff x="1383408" y="3927281"/>
            <a:chExt cx="9922400" cy="372831"/>
          </a:xfrm>
        </p:grpSpPr>
        <p:pic>
          <p:nvPicPr>
            <p:cNvPr id="20" name="Graphic 7">
              <a:extLst>
                <a:ext uri="{FF2B5EF4-FFF2-40B4-BE49-F238E27FC236}">
                  <a16:creationId xmlns:a16="http://schemas.microsoft.com/office/drawing/2014/main" id="{4DD988A2-172F-8CB1-DB56-F8DCACE02F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21" name="Title 1">
              <a:extLst>
                <a:ext uri="{FF2B5EF4-FFF2-40B4-BE49-F238E27FC236}">
                  <a16:creationId xmlns:a16="http://schemas.microsoft.com/office/drawing/2014/main" id="{1044E069-4F62-C911-5414-948670F99A0B}"/>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22" name="Graphic 9">
              <a:extLst>
                <a:ext uri="{FF2B5EF4-FFF2-40B4-BE49-F238E27FC236}">
                  <a16:creationId xmlns:a16="http://schemas.microsoft.com/office/drawing/2014/main" id="{7A850EAB-F3EF-CC03-1EB8-9C5A3FEBF1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23" name="Title 1">
              <a:extLst>
                <a:ext uri="{FF2B5EF4-FFF2-40B4-BE49-F238E27FC236}">
                  <a16:creationId xmlns:a16="http://schemas.microsoft.com/office/drawing/2014/main" id="{CC18C277-28F9-806E-8702-38F3D2F2C818}"/>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24" name="Graphic 11">
              <a:extLst>
                <a:ext uri="{FF2B5EF4-FFF2-40B4-BE49-F238E27FC236}">
                  <a16:creationId xmlns:a16="http://schemas.microsoft.com/office/drawing/2014/main" id="{50DB6799-53F8-A3D4-CA7A-0668E1884B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25" name="Title 1">
              <a:hlinkClick r:id="rId8"/>
              <a:extLst>
                <a:ext uri="{FF2B5EF4-FFF2-40B4-BE49-F238E27FC236}">
                  <a16:creationId xmlns:a16="http://schemas.microsoft.com/office/drawing/2014/main" id="{5BC97EC9-4A7E-52ED-DD01-A3FC3D0E9469}"/>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26" name="Title 1">
            <a:extLst>
              <a:ext uri="{FF2B5EF4-FFF2-40B4-BE49-F238E27FC236}">
                <a16:creationId xmlns:a16="http://schemas.microsoft.com/office/drawing/2014/main" id="{9E9F954B-E7C8-4F95-9E9C-D2E6EFB85EBD}"/>
              </a:ext>
            </a:extLst>
          </p:cNvPr>
          <p:cNvSpPr txBox="1">
            <a:spLocks/>
          </p:cNvSpPr>
          <p:nvPr userDrawn="1"/>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27" name="TextBox 16">
            <a:extLst>
              <a:ext uri="{FF2B5EF4-FFF2-40B4-BE49-F238E27FC236}">
                <a16:creationId xmlns:a16="http://schemas.microsoft.com/office/drawing/2014/main" id="{576A44A6-0E95-F34A-48CF-A54A3DFC46F1}"/>
              </a:ext>
            </a:extLst>
          </p:cNvPr>
          <p:cNvSpPr txBox="1"/>
          <p:nvPr userDrawn="1"/>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28" name="Graphic 17">
            <a:extLst>
              <a:ext uri="{FF2B5EF4-FFF2-40B4-BE49-F238E27FC236}">
                <a16:creationId xmlns:a16="http://schemas.microsoft.com/office/drawing/2014/main" id="{7EE3277C-8735-8CD7-ED0D-4E54213CCF98}"/>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194742278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slideLayout" Target="../slideLayouts/slideLayout93.xml"/><Relationship Id="rId47" Type="http://schemas.openxmlformats.org/officeDocument/2006/relationships/slideLayout" Target="../slideLayouts/slideLayout98.xml"/><Relationship Id="rId50" Type="http://schemas.openxmlformats.org/officeDocument/2006/relationships/slideLayout" Target="../slideLayouts/slideLayout101.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46" Type="http://schemas.openxmlformats.org/officeDocument/2006/relationships/slideLayout" Target="../slideLayouts/slideLayout97.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41" Type="http://schemas.openxmlformats.org/officeDocument/2006/relationships/slideLayout" Target="../slideLayouts/slideLayout92.xml"/><Relationship Id="rId54" Type="http://schemas.openxmlformats.org/officeDocument/2006/relationships/image" Target="../media/image2.sv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45" Type="http://schemas.openxmlformats.org/officeDocument/2006/relationships/slideLayout" Target="../slideLayouts/slideLayout96.xml"/><Relationship Id="rId53" Type="http://schemas.openxmlformats.org/officeDocument/2006/relationships/image" Target="../media/image1.png"/><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49" Type="http://schemas.openxmlformats.org/officeDocument/2006/relationships/slideLayout" Target="../slideLayouts/slideLayout100.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4" Type="http://schemas.openxmlformats.org/officeDocument/2006/relationships/slideLayout" Target="../slideLayouts/slideLayout95.xml"/><Relationship Id="rId52" Type="http://schemas.openxmlformats.org/officeDocument/2006/relationships/theme" Target="../theme/theme2.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43" Type="http://schemas.openxmlformats.org/officeDocument/2006/relationships/slideLayout" Target="../slideLayouts/slideLayout94.xml"/><Relationship Id="rId48" Type="http://schemas.openxmlformats.org/officeDocument/2006/relationships/slideLayout" Target="../slideLayouts/slideLayout99.xml"/><Relationship Id="rId8" Type="http://schemas.openxmlformats.org/officeDocument/2006/relationships/slideLayout" Target="../slideLayouts/slideLayout59.xml"/><Relationship Id="rId51" Type="http://schemas.openxmlformats.org/officeDocument/2006/relationships/slideLayout" Target="../slideLayouts/slideLayout10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26" Type="http://schemas.openxmlformats.org/officeDocument/2006/relationships/slideLayout" Target="../slideLayouts/slideLayout128.xml"/><Relationship Id="rId39" Type="http://schemas.openxmlformats.org/officeDocument/2006/relationships/slideLayout" Target="../slideLayouts/slideLayout141.xml"/><Relationship Id="rId3" Type="http://schemas.openxmlformats.org/officeDocument/2006/relationships/slideLayout" Target="../slideLayouts/slideLayout105.xml"/><Relationship Id="rId21" Type="http://schemas.openxmlformats.org/officeDocument/2006/relationships/slideLayout" Target="../slideLayouts/slideLayout123.xml"/><Relationship Id="rId34" Type="http://schemas.openxmlformats.org/officeDocument/2006/relationships/slideLayout" Target="../slideLayouts/slideLayout136.xml"/><Relationship Id="rId42" Type="http://schemas.openxmlformats.org/officeDocument/2006/relationships/slideLayout" Target="../slideLayouts/slideLayout144.xml"/><Relationship Id="rId47" Type="http://schemas.openxmlformats.org/officeDocument/2006/relationships/slideLayout" Target="../slideLayouts/slideLayout149.xml"/><Relationship Id="rId50" Type="http://schemas.openxmlformats.org/officeDocument/2006/relationships/slideLayout" Target="../slideLayouts/slideLayout152.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5" Type="http://schemas.openxmlformats.org/officeDocument/2006/relationships/slideLayout" Target="../slideLayouts/slideLayout127.xml"/><Relationship Id="rId33" Type="http://schemas.openxmlformats.org/officeDocument/2006/relationships/slideLayout" Target="../slideLayouts/slideLayout135.xml"/><Relationship Id="rId38" Type="http://schemas.openxmlformats.org/officeDocument/2006/relationships/slideLayout" Target="../slideLayouts/slideLayout140.xml"/><Relationship Id="rId46" Type="http://schemas.openxmlformats.org/officeDocument/2006/relationships/slideLayout" Target="../slideLayouts/slideLayout148.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slideLayout" Target="../slideLayouts/slideLayout122.xml"/><Relationship Id="rId29" Type="http://schemas.openxmlformats.org/officeDocument/2006/relationships/slideLayout" Target="../slideLayouts/slideLayout131.xml"/><Relationship Id="rId41" Type="http://schemas.openxmlformats.org/officeDocument/2006/relationships/slideLayout" Target="../slideLayouts/slideLayout143.xml"/><Relationship Id="rId54" Type="http://schemas.openxmlformats.org/officeDocument/2006/relationships/image" Target="../media/image2.svg"/><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24" Type="http://schemas.openxmlformats.org/officeDocument/2006/relationships/slideLayout" Target="../slideLayouts/slideLayout126.xml"/><Relationship Id="rId32" Type="http://schemas.openxmlformats.org/officeDocument/2006/relationships/slideLayout" Target="../slideLayouts/slideLayout134.xml"/><Relationship Id="rId37" Type="http://schemas.openxmlformats.org/officeDocument/2006/relationships/slideLayout" Target="../slideLayouts/slideLayout139.xml"/><Relationship Id="rId40" Type="http://schemas.openxmlformats.org/officeDocument/2006/relationships/slideLayout" Target="../slideLayouts/slideLayout142.xml"/><Relationship Id="rId45" Type="http://schemas.openxmlformats.org/officeDocument/2006/relationships/slideLayout" Target="../slideLayouts/slideLayout147.xml"/><Relationship Id="rId53" Type="http://schemas.openxmlformats.org/officeDocument/2006/relationships/image" Target="../media/image1.png"/><Relationship Id="rId5" Type="http://schemas.openxmlformats.org/officeDocument/2006/relationships/slideLayout" Target="../slideLayouts/slideLayout107.xml"/><Relationship Id="rId15" Type="http://schemas.openxmlformats.org/officeDocument/2006/relationships/slideLayout" Target="../slideLayouts/slideLayout117.xml"/><Relationship Id="rId23" Type="http://schemas.openxmlformats.org/officeDocument/2006/relationships/slideLayout" Target="../slideLayouts/slideLayout125.xml"/><Relationship Id="rId28" Type="http://schemas.openxmlformats.org/officeDocument/2006/relationships/slideLayout" Target="../slideLayouts/slideLayout130.xml"/><Relationship Id="rId36" Type="http://schemas.openxmlformats.org/officeDocument/2006/relationships/slideLayout" Target="../slideLayouts/slideLayout138.xml"/><Relationship Id="rId49" Type="http://schemas.openxmlformats.org/officeDocument/2006/relationships/slideLayout" Target="../slideLayouts/slideLayout151.xml"/><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31" Type="http://schemas.openxmlformats.org/officeDocument/2006/relationships/slideLayout" Target="../slideLayouts/slideLayout133.xml"/><Relationship Id="rId44" Type="http://schemas.openxmlformats.org/officeDocument/2006/relationships/slideLayout" Target="../slideLayouts/slideLayout146.xml"/><Relationship Id="rId52" Type="http://schemas.openxmlformats.org/officeDocument/2006/relationships/theme" Target="../theme/theme3.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 Id="rId22" Type="http://schemas.openxmlformats.org/officeDocument/2006/relationships/slideLayout" Target="../slideLayouts/slideLayout124.xml"/><Relationship Id="rId27" Type="http://schemas.openxmlformats.org/officeDocument/2006/relationships/slideLayout" Target="../slideLayouts/slideLayout129.xml"/><Relationship Id="rId30" Type="http://schemas.openxmlformats.org/officeDocument/2006/relationships/slideLayout" Target="../slideLayouts/slideLayout132.xml"/><Relationship Id="rId35" Type="http://schemas.openxmlformats.org/officeDocument/2006/relationships/slideLayout" Target="../slideLayouts/slideLayout137.xml"/><Relationship Id="rId43" Type="http://schemas.openxmlformats.org/officeDocument/2006/relationships/slideLayout" Target="../slideLayouts/slideLayout145.xml"/><Relationship Id="rId48" Type="http://schemas.openxmlformats.org/officeDocument/2006/relationships/slideLayout" Target="../slideLayouts/slideLayout150.xml"/><Relationship Id="rId8" Type="http://schemas.openxmlformats.org/officeDocument/2006/relationships/slideLayout" Target="../slideLayouts/slideLayout110.xml"/><Relationship Id="rId51" Type="http://schemas.openxmlformats.org/officeDocument/2006/relationships/slideLayout" Target="../slideLayouts/slideLayout1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16/10/2024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1123278588"/>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84" r:id="rId4"/>
    <p:sldLayoutId id="2147483685" r:id="rId5"/>
    <p:sldLayoutId id="2147483651" r:id="rId6"/>
    <p:sldLayoutId id="2147483660" r:id="rId7"/>
    <p:sldLayoutId id="2147483661" r:id="rId8"/>
    <p:sldLayoutId id="2147483717" r:id="rId9"/>
    <p:sldLayoutId id="2147483718" r:id="rId10"/>
    <p:sldLayoutId id="2147483662" r:id="rId11"/>
    <p:sldLayoutId id="2147483663" r:id="rId12"/>
    <p:sldLayoutId id="2147483731" r:id="rId13"/>
    <p:sldLayoutId id="2147483733" r:id="rId14"/>
    <p:sldLayoutId id="2147483734" r:id="rId15"/>
    <p:sldLayoutId id="2147483735" r:id="rId16"/>
    <p:sldLayoutId id="2147483719" r:id="rId17"/>
    <p:sldLayoutId id="2147483673" r:id="rId18"/>
    <p:sldLayoutId id="2147483676" r:id="rId19"/>
    <p:sldLayoutId id="2147483674" r:id="rId20"/>
    <p:sldLayoutId id="2147483677" r:id="rId21"/>
    <p:sldLayoutId id="2147483741" r:id="rId22"/>
    <p:sldLayoutId id="2147483742" r:id="rId23"/>
    <p:sldLayoutId id="2147483666" r:id="rId24"/>
    <p:sldLayoutId id="2147483667" r:id="rId25"/>
    <p:sldLayoutId id="2147483668" r:id="rId26"/>
    <p:sldLayoutId id="2147483680" r:id="rId27"/>
    <p:sldLayoutId id="2147483675" r:id="rId28"/>
    <p:sldLayoutId id="2147483723" r:id="rId29"/>
    <p:sldLayoutId id="2147483722" r:id="rId30"/>
    <p:sldLayoutId id="2147483732" r:id="rId31"/>
    <p:sldLayoutId id="2147483737" r:id="rId32"/>
    <p:sldLayoutId id="2147483738" r:id="rId33"/>
    <p:sldLayoutId id="2147483739" r:id="rId34"/>
    <p:sldLayoutId id="2147483740" r:id="rId35"/>
    <p:sldLayoutId id="2147483682" r:id="rId36"/>
    <p:sldLayoutId id="2147483683" r:id="rId37"/>
    <p:sldLayoutId id="2147483725" r:id="rId38"/>
    <p:sldLayoutId id="2147483670" r:id="rId39"/>
    <p:sldLayoutId id="2147483671" r:id="rId40"/>
    <p:sldLayoutId id="2147483669" r:id="rId41"/>
    <p:sldLayoutId id="2147483664" r:id="rId42"/>
    <p:sldLayoutId id="2147483665" r:id="rId43"/>
    <p:sldLayoutId id="2147483681" r:id="rId44"/>
    <p:sldLayoutId id="2147483655" r:id="rId45"/>
    <p:sldLayoutId id="2147483672" r:id="rId46"/>
    <p:sldLayoutId id="2147483678" r:id="rId47"/>
    <p:sldLayoutId id="2147483679" r:id="rId48"/>
    <p:sldLayoutId id="2147483743" r:id="rId49"/>
    <p:sldLayoutId id="2147483744" r:id="rId50"/>
    <p:sldLayoutId id="2147483746"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17" orient="horz" pos="890" userDrawn="1">
          <p15:clr>
            <a:srgbClr val="F26B43"/>
          </p15:clr>
        </p15:guide>
        <p15:guide id="18" orient="horz" pos="3861" userDrawn="1">
          <p15:clr>
            <a:srgbClr val="F26B43"/>
          </p15:clr>
        </p15:guide>
        <p15:guide id="19" pos="438" userDrawn="1">
          <p15:clr>
            <a:srgbClr val="F26B43"/>
          </p15:clr>
        </p15:guide>
        <p15:guide id="20" pos="712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16/10/2024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pic>
        <p:nvPicPr>
          <p:cNvPr id="7" name="Graphic 8">
            <a:extLst>
              <a:ext uri="{FF2B5EF4-FFF2-40B4-BE49-F238E27FC236}">
                <a16:creationId xmlns:a16="http://schemas.microsoft.com/office/drawing/2014/main" id="{5F363D3F-3D17-0339-89D1-36797D29FC60}"/>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300019813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 id="2147483768" r:id="rId21"/>
    <p:sldLayoutId id="2147483769" r:id="rId22"/>
    <p:sldLayoutId id="2147483770" r:id="rId23"/>
    <p:sldLayoutId id="2147483771" r:id="rId24"/>
    <p:sldLayoutId id="2147483772" r:id="rId25"/>
    <p:sldLayoutId id="2147483773" r:id="rId26"/>
    <p:sldLayoutId id="2147483774" r:id="rId27"/>
    <p:sldLayoutId id="2147483775" r:id="rId28"/>
    <p:sldLayoutId id="2147483776" r:id="rId29"/>
    <p:sldLayoutId id="2147483777" r:id="rId30"/>
    <p:sldLayoutId id="2147483778" r:id="rId31"/>
    <p:sldLayoutId id="2147483779" r:id="rId32"/>
    <p:sldLayoutId id="2147483780" r:id="rId33"/>
    <p:sldLayoutId id="2147483781" r:id="rId34"/>
    <p:sldLayoutId id="2147483782" r:id="rId35"/>
    <p:sldLayoutId id="2147483783" r:id="rId36"/>
    <p:sldLayoutId id="2147483784" r:id="rId37"/>
    <p:sldLayoutId id="2147483785" r:id="rId38"/>
    <p:sldLayoutId id="2147483786" r:id="rId39"/>
    <p:sldLayoutId id="2147483787" r:id="rId40"/>
    <p:sldLayoutId id="2147483788" r:id="rId41"/>
    <p:sldLayoutId id="2147483789" r:id="rId42"/>
    <p:sldLayoutId id="2147483790" r:id="rId43"/>
    <p:sldLayoutId id="2147483791" r:id="rId44"/>
    <p:sldLayoutId id="2147483792" r:id="rId45"/>
    <p:sldLayoutId id="2147483793" r:id="rId46"/>
    <p:sldLayoutId id="2147483794" r:id="rId47"/>
    <p:sldLayoutId id="2147483795" r:id="rId48"/>
    <p:sldLayoutId id="2147483796" r:id="rId49"/>
    <p:sldLayoutId id="2147483797" r:id="rId50"/>
    <p:sldLayoutId id="2147483798"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21" orient="horz" pos="890" userDrawn="1">
          <p15:clr>
            <a:srgbClr val="F26B43"/>
          </p15:clr>
        </p15:guide>
        <p15:guide id="22" orient="horz" pos="3861" userDrawn="1">
          <p15:clr>
            <a:srgbClr val="F26B43"/>
          </p15:clr>
        </p15:guide>
        <p15:guide id="23" pos="438" userDrawn="1">
          <p15:clr>
            <a:srgbClr val="F26B43"/>
          </p15:clr>
        </p15:guide>
        <p15:guide id="24" pos="7129"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16/10/2024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pic>
        <p:nvPicPr>
          <p:cNvPr id="7" name="Graphic 8">
            <a:extLst>
              <a:ext uri="{FF2B5EF4-FFF2-40B4-BE49-F238E27FC236}">
                <a16:creationId xmlns:a16="http://schemas.microsoft.com/office/drawing/2014/main" id="{500A8D40-61E4-18E9-FC2C-6BC5C1CD242D}"/>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2665491415"/>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35" r:id="rId20"/>
    <p:sldLayoutId id="2147483836" r:id="rId21"/>
    <p:sldLayoutId id="2147483837" r:id="rId22"/>
    <p:sldLayoutId id="2147483838" r:id="rId23"/>
    <p:sldLayoutId id="2147483839" r:id="rId24"/>
    <p:sldLayoutId id="2147483840" r:id="rId25"/>
    <p:sldLayoutId id="2147483841" r:id="rId26"/>
    <p:sldLayoutId id="2147483842" r:id="rId27"/>
    <p:sldLayoutId id="2147483843" r:id="rId28"/>
    <p:sldLayoutId id="2147483844" r:id="rId29"/>
    <p:sldLayoutId id="2147483845" r:id="rId30"/>
    <p:sldLayoutId id="2147483846" r:id="rId31"/>
    <p:sldLayoutId id="2147483847" r:id="rId32"/>
    <p:sldLayoutId id="2147483848" r:id="rId33"/>
    <p:sldLayoutId id="2147483849" r:id="rId34"/>
    <p:sldLayoutId id="2147483850" r:id="rId35"/>
    <p:sldLayoutId id="2147483851" r:id="rId36"/>
    <p:sldLayoutId id="2147483852" r:id="rId37"/>
    <p:sldLayoutId id="2147483853" r:id="rId38"/>
    <p:sldLayoutId id="2147483854" r:id="rId39"/>
    <p:sldLayoutId id="2147483855" r:id="rId40"/>
    <p:sldLayoutId id="2147483856" r:id="rId41"/>
    <p:sldLayoutId id="2147483857" r:id="rId42"/>
    <p:sldLayoutId id="2147483858" r:id="rId43"/>
    <p:sldLayoutId id="2147483859" r:id="rId44"/>
    <p:sldLayoutId id="2147483860" r:id="rId45"/>
    <p:sldLayoutId id="2147483861" r:id="rId46"/>
    <p:sldLayoutId id="2147483862" r:id="rId47"/>
    <p:sldLayoutId id="2147483863" r:id="rId48"/>
    <p:sldLayoutId id="2147483864" r:id="rId49"/>
    <p:sldLayoutId id="2147483865" r:id="rId50"/>
    <p:sldLayoutId id="2147483866"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21" orient="horz" pos="890" userDrawn="1">
          <p15:clr>
            <a:srgbClr val="F26B43"/>
          </p15:clr>
        </p15:guide>
        <p15:guide id="22" orient="horz" pos="3861" userDrawn="1">
          <p15:clr>
            <a:srgbClr val="F26B43"/>
          </p15:clr>
        </p15:guide>
        <p15:guide id="23" pos="438" userDrawn="1">
          <p15:clr>
            <a:srgbClr val="F26B43"/>
          </p15:clr>
        </p15:guide>
        <p15:guide id="24" pos="712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1.xml"/></Relationships>
</file>

<file path=ppt/slides/_rels/slide7.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chart" Target="../charts/chart2.xml"/><Relationship Id="rId16" Type="http://schemas.openxmlformats.org/officeDocument/2006/relationships/image" Target="../media/image30.svg"/><Relationship Id="rId1" Type="http://schemas.openxmlformats.org/officeDocument/2006/relationships/slideLayout" Target="../slideLayouts/slideLayout152.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1328-38B7-3594-7FBB-BE55921788B1}"/>
              </a:ext>
            </a:extLst>
          </p:cNvPr>
          <p:cNvSpPr>
            <a:spLocks noGrp="1"/>
          </p:cNvSpPr>
          <p:nvPr>
            <p:ph type="ctrTitle"/>
          </p:nvPr>
        </p:nvSpPr>
        <p:spPr/>
        <p:txBody>
          <a:bodyPr/>
          <a:lstStyle/>
          <a:p>
            <a:r>
              <a:rPr lang="tr-TR" dirty="0" err="1">
                <a:latin typeface="Montserrat SemiBold"/>
              </a:rPr>
              <a:t>valclient</a:t>
            </a:r>
            <a:r>
              <a:rPr lang="en-US" dirty="0">
                <a:latin typeface="Montserrat SemiBold"/>
              </a:rPr>
              <a:t> Value Business Case</a:t>
            </a:r>
          </a:p>
        </p:txBody>
      </p:sp>
      <p:sp>
        <p:nvSpPr>
          <p:cNvPr id="3" name="Slide Number Placeholder 2">
            <a:extLst>
              <a:ext uri="{FF2B5EF4-FFF2-40B4-BE49-F238E27FC236}">
                <a16:creationId xmlns:a16="http://schemas.microsoft.com/office/drawing/2014/main" id="{D588DF38-F73F-09E2-6B8C-286C3751DC3F}"/>
              </a:ext>
            </a:extLst>
          </p:cNvPr>
          <p:cNvSpPr>
            <a:spLocks noGrp="1"/>
          </p:cNvSpPr>
          <p:nvPr>
            <p:ph type="sldNum" sz="quarter" idx="12"/>
          </p:nvPr>
        </p:nvSpPr>
        <p:spPr/>
        <p:txBody>
          <a:bodyPr/>
          <a:lstStyle/>
          <a:p>
            <a:fld id="{3531A8E9-B4CF-5643-AF96-CB4C768DAD63}" type="slidenum">
              <a:rPr lang="en-US" smtClean="0"/>
              <a:pPr/>
              <a:t>1</a:t>
            </a:fld>
            <a:endParaRPr lang="en-US"/>
          </a:p>
        </p:txBody>
      </p:sp>
      <p:sp>
        <p:nvSpPr>
          <p:cNvPr id="4" name="Subtitle 3">
            <a:extLst>
              <a:ext uri="{FF2B5EF4-FFF2-40B4-BE49-F238E27FC236}">
                <a16:creationId xmlns:a16="http://schemas.microsoft.com/office/drawing/2014/main" id="{04B16102-7F03-D98C-5599-59D403A4A6A5}"/>
              </a:ext>
            </a:extLst>
          </p:cNvPr>
          <p:cNvSpPr>
            <a:spLocks noGrp="1"/>
          </p:cNvSpPr>
          <p:nvPr>
            <p:ph type="subTitle" idx="1"/>
          </p:nvPr>
        </p:nvSpPr>
        <p:spPr/>
        <p:txBody>
          <a:bodyPr/>
          <a:lstStyle/>
          <a:p>
            <a:r>
              <a:rPr lang="en-US" dirty="0"/>
              <a:t>Financials</a:t>
            </a:r>
          </a:p>
        </p:txBody>
      </p:sp>
      <p:sp>
        <p:nvSpPr>
          <p:cNvPr id="5" name="Text Placeholder 4">
            <a:extLst>
              <a:ext uri="{FF2B5EF4-FFF2-40B4-BE49-F238E27FC236}">
                <a16:creationId xmlns:a16="http://schemas.microsoft.com/office/drawing/2014/main" id="{4BAC2211-2BF5-0F3E-134E-6D7CA1E5AA57}"/>
              </a:ext>
            </a:extLst>
          </p:cNvPr>
          <p:cNvSpPr>
            <a:spLocks noGrp="1"/>
          </p:cNvSpPr>
          <p:nvPr>
            <p:ph type="body" sz="quarter" idx="13"/>
          </p:nvPr>
        </p:nvSpPr>
        <p:spPr/>
        <p:txBody>
          <a:bodyPr/>
          <a:lstStyle/>
          <a:p>
            <a:r>
              <a:rPr lang="en-US" dirty="0"/>
              <a:t>Presented by OneAdvanced</a:t>
            </a:r>
          </a:p>
        </p:txBody>
      </p:sp>
      <p:pic>
        <p:nvPicPr>
          <p:cNvPr id="8" name="Picture Placeholder 7">
            <a:extLst>
              <a:ext uri="{FF2B5EF4-FFF2-40B4-BE49-F238E27FC236}">
                <a16:creationId xmlns:a16="http://schemas.microsoft.com/office/drawing/2014/main" id="{8ABF3CB5-1982-E5EA-D401-E797DAE7CB81}"/>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808875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2</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a:t>DOING NOTHING IS NOT AN OPTION</a:t>
            </a:r>
          </a:p>
        </p:txBody>
      </p:sp>
      <p:grpSp>
        <p:nvGrpSpPr>
          <p:cNvPr id="24" name="Group 23">
            <a:extLst>
              <a:ext uri="{FF2B5EF4-FFF2-40B4-BE49-F238E27FC236}">
                <a16:creationId xmlns:a16="http://schemas.microsoft.com/office/drawing/2014/main" id="{F2F03CFE-B2DF-8A34-6FA4-EDA86F820F40}"/>
              </a:ext>
            </a:extLst>
          </p:cNvPr>
          <p:cNvGrpSpPr/>
          <p:nvPr/>
        </p:nvGrpSpPr>
        <p:grpSpPr>
          <a:xfrm>
            <a:off x="2773872" y="1552929"/>
            <a:ext cx="1918801" cy="3992216"/>
            <a:chOff x="2757246" y="1552929"/>
            <a:chExt cx="1918801" cy="3992216"/>
          </a:xfrm>
        </p:grpSpPr>
        <p:sp>
          <p:nvSpPr>
            <p:cNvPr id="45" name="Off-page Connector 9">
              <a:extLst>
                <a:ext uri="{FF2B5EF4-FFF2-40B4-BE49-F238E27FC236}">
                  <a16:creationId xmlns:a16="http://schemas.microsoft.com/office/drawing/2014/main" id="{14F02441-381E-E675-0973-5995D3C09337}"/>
                </a:ext>
              </a:extLst>
            </p:cNvPr>
            <p:cNvSpPr/>
            <p:nvPr/>
          </p:nvSpPr>
          <p:spPr>
            <a:xfrm>
              <a:off x="2757246" y="1903894"/>
              <a:ext cx="1918800" cy="2544655"/>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structured workflows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Time consuming manual entry</a:t>
              </a:r>
            </a:p>
          </p:txBody>
        </p:sp>
        <p:sp>
          <p:nvSpPr>
            <p:cNvPr id="44" name="Freeform 44">
              <a:extLst>
                <a:ext uri="{FF2B5EF4-FFF2-40B4-BE49-F238E27FC236}">
                  <a16:creationId xmlns:a16="http://schemas.microsoft.com/office/drawing/2014/main" id="{9D6AF1DB-D2A2-3A99-8911-3637D8BF1298}"/>
                </a:ext>
              </a:extLst>
            </p:cNvPr>
            <p:cNvSpPr/>
            <p:nvPr/>
          </p:nvSpPr>
          <p:spPr>
            <a:xfrm rot="10800000">
              <a:off x="2757247" y="2096918"/>
              <a:ext cx="1918800" cy="3017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43364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43364 h 9144000"/>
                <a:gd name="connsiteX0" fmla="*/ 16778 w 4872690"/>
                <a:gd name="connsiteY0" fmla="*/ 8400634 h 8400636"/>
                <a:gd name="connsiteX1" fmla="*/ 4872690 w 4872690"/>
                <a:gd name="connsiteY1" fmla="*/ 8400634 h 8400636"/>
                <a:gd name="connsiteX2" fmla="*/ 4872690 w 4872690"/>
                <a:gd name="connsiteY2" fmla="*/ 8400636 h 8400636"/>
                <a:gd name="connsiteX3" fmla="*/ 16778 w 4872690"/>
                <a:gd name="connsiteY3" fmla="*/ 8400636 h 8400636"/>
                <a:gd name="connsiteX4" fmla="*/ 16778 w 4872690"/>
                <a:gd name="connsiteY4" fmla="*/ 8400634 h 8400636"/>
                <a:gd name="connsiteX5" fmla="*/ 0 w 4872690"/>
                <a:gd name="connsiteY5" fmla="*/ 0 h 8400636"/>
                <a:gd name="connsiteX6" fmla="*/ 4872690 w 4872690"/>
                <a:gd name="connsiteY6" fmla="*/ 33789 h 8400636"/>
                <a:gd name="connsiteX7" fmla="*/ 4872690 w 4872690"/>
                <a:gd name="connsiteY7" fmla="*/ 3472502 h 8400636"/>
                <a:gd name="connsiteX8" fmla="*/ 2444734 w 4872690"/>
                <a:gd name="connsiteY8" fmla="*/ 2240469 h 8400636"/>
                <a:gd name="connsiteX9" fmla="*/ 16778 w 4872690"/>
                <a:gd name="connsiteY9" fmla="*/ 3472502 h 8400636"/>
                <a:gd name="connsiteX10" fmla="*/ 0 w 4872690"/>
                <a:gd name="connsiteY10" fmla="*/ 0 h 8400636"/>
                <a:gd name="connsiteX0" fmla="*/ 16778 w 4906246"/>
                <a:gd name="connsiteY0" fmla="*/ 8400634 h 8400636"/>
                <a:gd name="connsiteX1" fmla="*/ 4872690 w 4906246"/>
                <a:gd name="connsiteY1" fmla="*/ 8400634 h 8400636"/>
                <a:gd name="connsiteX2" fmla="*/ 4872690 w 4906246"/>
                <a:gd name="connsiteY2" fmla="*/ 8400636 h 8400636"/>
                <a:gd name="connsiteX3" fmla="*/ 16778 w 4906246"/>
                <a:gd name="connsiteY3" fmla="*/ 8400636 h 8400636"/>
                <a:gd name="connsiteX4" fmla="*/ 16778 w 4906246"/>
                <a:gd name="connsiteY4" fmla="*/ 8400634 h 8400636"/>
                <a:gd name="connsiteX5" fmla="*/ 0 w 4906246"/>
                <a:gd name="connsiteY5" fmla="*/ 0 h 8400636"/>
                <a:gd name="connsiteX6" fmla="*/ 4906246 w 4906246"/>
                <a:gd name="connsiteY6" fmla="*/ 16895 h 8400636"/>
                <a:gd name="connsiteX7" fmla="*/ 4872690 w 4906246"/>
                <a:gd name="connsiteY7" fmla="*/ 3472502 h 8400636"/>
                <a:gd name="connsiteX8" fmla="*/ 2444734 w 4906246"/>
                <a:gd name="connsiteY8" fmla="*/ 2240469 h 8400636"/>
                <a:gd name="connsiteX9" fmla="*/ 16778 w 4906246"/>
                <a:gd name="connsiteY9" fmla="*/ 3472502 h 8400636"/>
                <a:gd name="connsiteX10" fmla="*/ 0 w 4906246"/>
                <a:gd name="connsiteY10" fmla="*/ 0 h 8400636"/>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06246"/>
                <a:gd name="connsiteY0" fmla="*/ 8451318 h 8451320"/>
                <a:gd name="connsiteX1" fmla="*/ 4872690 w 4906246"/>
                <a:gd name="connsiteY1" fmla="*/ 8451318 h 8451320"/>
                <a:gd name="connsiteX2" fmla="*/ 4872690 w 4906246"/>
                <a:gd name="connsiteY2" fmla="*/ 8451320 h 8451320"/>
                <a:gd name="connsiteX3" fmla="*/ 16778 w 4906246"/>
                <a:gd name="connsiteY3" fmla="*/ 8451320 h 8451320"/>
                <a:gd name="connsiteX4" fmla="*/ 16778 w 4906246"/>
                <a:gd name="connsiteY4" fmla="*/ 8451318 h 8451320"/>
                <a:gd name="connsiteX5" fmla="*/ 0 w 4906246"/>
                <a:gd name="connsiteY5" fmla="*/ 50684 h 8451320"/>
                <a:gd name="connsiteX6" fmla="*/ 4906246 w 4906246"/>
                <a:gd name="connsiteY6" fmla="*/ 0 h 8451320"/>
                <a:gd name="connsiteX7" fmla="*/ 4872690 w 4906246"/>
                <a:gd name="connsiteY7" fmla="*/ 3523186 h 8451320"/>
                <a:gd name="connsiteX8" fmla="*/ 2444734 w 4906246"/>
                <a:gd name="connsiteY8" fmla="*/ 2291153 h 8451320"/>
                <a:gd name="connsiteX9" fmla="*/ 16778 w 4906246"/>
                <a:gd name="connsiteY9" fmla="*/ 3523186 h 8451320"/>
                <a:gd name="connsiteX10" fmla="*/ 0 w 4906246"/>
                <a:gd name="connsiteY10" fmla="*/ 50684 h 8451320"/>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3024" h="8400636">
                  <a:moveTo>
                    <a:pt x="16778" y="8400634"/>
                  </a:moveTo>
                  <a:lnTo>
                    <a:pt x="4872690" y="8400634"/>
                  </a:lnTo>
                  <a:lnTo>
                    <a:pt x="4872690" y="8400636"/>
                  </a:lnTo>
                  <a:lnTo>
                    <a:pt x="16778" y="8400636"/>
                  </a:lnTo>
                  <a:lnTo>
                    <a:pt x="16778" y="8400634"/>
                  </a:lnTo>
                  <a:close/>
                  <a:moveTo>
                    <a:pt x="0" y="0"/>
                  </a:moveTo>
                  <a:lnTo>
                    <a:pt x="4923024" y="0"/>
                  </a:lnTo>
                  <a:lnTo>
                    <a:pt x="4872690" y="3472502"/>
                  </a:lnTo>
                  <a:lnTo>
                    <a:pt x="2444734" y="2240469"/>
                  </a:lnTo>
                  <a:lnTo>
                    <a:pt x="16778" y="3472502"/>
                  </a:lnTo>
                  <a:cubicBezTo>
                    <a:pt x="16778" y="2067213"/>
                    <a:pt x="0" y="1405289"/>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6" name="TextBox 45">
              <a:extLst>
                <a:ext uri="{FF2B5EF4-FFF2-40B4-BE49-F238E27FC236}">
                  <a16:creationId xmlns:a16="http://schemas.microsoft.com/office/drawing/2014/main" id="{C093E2E9-4057-3AFE-50E4-C89A59C82461}"/>
                </a:ext>
              </a:extLst>
            </p:cNvPr>
            <p:cNvSpPr txBox="1"/>
            <p:nvPr/>
          </p:nvSpPr>
          <p:spPr>
            <a:xfrm>
              <a:off x="2781925" y="2094631"/>
              <a:ext cx="1869443" cy="584775"/>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Raising Purchase Order </a:t>
              </a:r>
            </a:p>
          </p:txBody>
        </p:sp>
        <p:sp>
          <p:nvSpPr>
            <p:cNvPr id="47" name="Freeform 1015">
              <a:extLst>
                <a:ext uri="{FF2B5EF4-FFF2-40B4-BE49-F238E27FC236}">
                  <a16:creationId xmlns:a16="http://schemas.microsoft.com/office/drawing/2014/main" id="{16EC12E5-48F2-89E2-C305-C96DCB49C49B}"/>
                </a:ext>
              </a:extLst>
            </p:cNvPr>
            <p:cNvSpPr>
              <a:spLocks noChangeAspect="1"/>
            </p:cNvSpPr>
            <p:nvPr/>
          </p:nvSpPr>
          <p:spPr bwMode="auto">
            <a:xfrm>
              <a:off x="3468697" y="1552929"/>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57" name="Rectangle: Rounded Corners 56">
              <a:extLst>
                <a:ext uri="{FF2B5EF4-FFF2-40B4-BE49-F238E27FC236}">
                  <a16:creationId xmlns:a16="http://schemas.microsoft.com/office/drawing/2014/main" id="{374261D7-47BE-80C9-627F-3124A46B03B6}"/>
                </a:ext>
              </a:extLst>
            </p:cNvPr>
            <p:cNvSpPr/>
            <p:nvPr/>
          </p:nvSpPr>
          <p:spPr>
            <a:xfrm>
              <a:off x="2762646" y="4999173"/>
              <a:ext cx="1908000" cy="545972"/>
            </a:xfrm>
            <a:prstGeom prst="roundRect">
              <a:avLst/>
            </a:prstGeom>
            <a:solidFill>
              <a:schemeClr val="accent1">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95C09C31-B441-840E-A767-4F86861E1F2E}"/>
                </a:ext>
              </a:extLst>
            </p:cNvPr>
            <p:cNvSpPr txBox="1"/>
            <p:nvPr/>
          </p:nvSpPr>
          <p:spPr>
            <a:xfrm>
              <a:off x="2781801" y="4372605"/>
              <a:ext cx="1869690"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accounts processes could be costing you</a:t>
              </a:r>
            </a:p>
          </p:txBody>
        </p:sp>
        <p:sp>
          <p:nvSpPr>
            <p:cNvPr id="68" name="TextBox 67">
              <a:extLst>
                <a:ext uri="{FF2B5EF4-FFF2-40B4-BE49-F238E27FC236}">
                  <a16:creationId xmlns:a16="http://schemas.microsoft.com/office/drawing/2014/main" id="{C0EA8CB8-D6F8-2002-811C-82D845F0C462}"/>
                </a:ext>
              </a:extLst>
            </p:cNvPr>
            <p:cNvSpPr txBox="1"/>
            <p:nvPr/>
          </p:nvSpPr>
          <p:spPr>
            <a:xfrm>
              <a:off x="2762646" y="5118504"/>
              <a:ext cx="1908000"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valrpo</a:t>
              </a:r>
              <a:r>
                <a:rPr lang="en-GB" sz="20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23" name="Group 22">
            <a:extLst>
              <a:ext uri="{FF2B5EF4-FFF2-40B4-BE49-F238E27FC236}">
                <a16:creationId xmlns:a16="http://schemas.microsoft.com/office/drawing/2014/main" id="{54C48C09-9A97-7C0C-2506-51E356526F18}"/>
              </a:ext>
            </a:extLst>
          </p:cNvPr>
          <p:cNvGrpSpPr/>
          <p:nvPr/>
        </p:nvGrpSpPr>
        <p:grpSpPr>
          <a:xfrm>
            <a:off x="4912803" y="1556836"/>
            <a:ext cx="1918801" cy="3991330"/>
            <a:chOff x="4871238" y="1556836"/>
            <a:chExt cx="1918801" cy="3991330"/>
          </a:xfrm>
        </p:grpSpPr>
        <p:sp>
          <p:nvSpPr>
            <p:cNvPr id="59" name="Rectangle: Rounded Corners 58">
              <a:extLst>
                <a:ext uri="{FF2B5EF4-FFF2-40B4-BE49-F238E27FC236}">
                  <a16:creationId xmlns:a16="http://schemas.microsoft.com/office/drawing/2014/main" id="{483145D9-A5D5-4A29-9000-3FD97569E5F5}"/>
                </a:ext>
              </a:extLst>
            </p:cNvPr>
            <p:cNvSpPr/>
            <p:nvPr/>
          </p:nvSpPr>
          <p:spPr>
            <a:xfrm>
              <a:off x="4876638" y="4999173"/>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ff-page Connector 9">
              <a:extLst>
                <a:ext uri="{FF2B5EF4-FFF2-40B4-BE49-F238E27FC236}">
                  <a16:creationId xmlns:a16="http://schemas.microsoft.com/office/drawing/2014/main" id="{A97AE63F-0C53-AB7A-E6A8-5650E994B32B}"/>
                </a:ext>
              </a:extLst>
            </p:cNvPr>
            <p:cNvSpPr/>
            <p:nvPr/>
          </p:nvSpPr>
          <p:spPr>
            <a:xfrm>
              <a:off x="4871238" y="1903894"/>
              <a:ext cx="1918800" cy="2548563"/>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accounts  payable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Poor workflow customisation</a:t>
              </a: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8" name="Freeform 50">
              <a:extLst>
                <a:ext uri="{FF2B5EF4-FFF2-40B4-BE49-F238E27FC236}">
                  <a16:creationId xmlns:a16="http://schemas.microsoft.com/office/drawing/2014/main" id="{13C7AA69-72E1-AD20-DD7E-436E6E31F470}"/>
                </a:ext>
              </a:extLst>
            </p:cNvPr>
            <p:cNvSpPr/>
            <p:nvPr/>
          </p:nvSpPr>
          <p:spPr>
            <a:xfrm rot="10800000">
              <a:off x="4871239" y="2139161"/>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0" name="TextBox 49">
              <a:extLst>
                <a:ext uri="{FF2B5EF4-FFF2-40B4-BE49-F238E27FC236}">
                  <a16:creationId xmlns:a16="http://schemas.microsoft.com/office/drawing/2014/main" id="{7B34D05C-D2DC-8FEC-1A30-2541B1BBDE4B}"/>
                </a:ext>
              </a:extLst>
            </p:cNvPr>
            <p:cNvSpPr txBox="1"/>
            <p:nvPr/>
          </p:nvSpPr>
          <p:spPr>
            <a:xfrm>
              <a:off x="4873479" y="1629340"/>
              <a:ext cx="1914319" cy="1077218"/>
            </a:xfrm>
            <a:prstGeom prst="rect">
              <a:avLst/>
            </a:prstGeom>
            <a:noFill/>
          </p:spPr>
          <p:txBody>
            <a:bodyPr wrap="square" rtlCol="0" anchor="b" anchorCtr="0">
              <a:spAutoFit/>
            </a:bodyPr>
            <a:lstStyle/>
            <a:p>
              <a:pPr algn="ctr"/>
              <a:endParaRPr lang="en-US" sz="1600" b="1" dirty="0">
                <a:latin typeface="Montserrat SemiBold" panose="00000700000000000000" pitchFamily="2" charset="0"/>
                <a:ea typeface="League Spartan" charset="0"/>
                <a:cs typeface="Poppins" pitchFamily="2" charset="77"/>
              </a:endParaRPr>
            </a:p>
            <a:p>
              <a:pPr algn="ctr"/>
              <a:endParaRPr lang="en-US" sz="1600" b="1" dirty="0">
                <a:latin typeface="Montserrat SemiBold" panose="00000700000000000000" pitchFamily="2" charset="0"/>
                <a:ea typeface="League Spartan" charset="0"/>
                <a:cs typeface="Poppins" pitchFamily="2" charset="77"/>
              </a:endParaRPr>
            </a:p>
            <a:p>
              <a:pPr algn="ctr"/>
              <a:r>
                <a:rPr lang="en-US" sz="1600" b="1" dirty="0">
                  <a:latin typeface="Montserrat SemiBold" panose="00000700000000000000" pitchFamily="2" charset="0"/>
                  <a:ea typeface="League Spartan" charset="0"/>
                  <a:cs typeface="Poppins" pitchFamily="2" charset="77"/>
                </a:rPr>
                <a:t>Purchase Order Approvals</a:t>
              </a:r>
            </a:p>
          </p:txBody>
        </p:sp>
        <p:sp>
          <p:nvSpPr>
            <p:cNvPr id="51" name="Freeform 1015">
              <a:extLst>
                <a:ext uri="{FF2B5EF4-FFF2-40B4-BE49-F238E27FC236}">
                  <a16:creationId xmlns:a16="http://schemas.microsoft.com/office/drawing/2014/main" id="{063F48A3-FD39-6FB1-4A70-698D0FF8C694}"/>
                </a:ext>
              </a:extLst>
            </p:cNvPr>
            <p:cNvSpPr>
              <a:spLocks noChangeAspect="1"/>
            </p:cNvSpPr>
            <p:nvPr/>
          </p:nvSpPr>
          <p:spPr bwMode="auto">
            <a:xfrm>
              <a:off x="5582689" y="1556836"/>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65" name="TextBox 64">
              <a:extLst>
                <a:ext uri="{FF2B5EF4-FFF2-40B4-BE49-F238E27FC236}">
                  <a16:creationId xmlns:a16="http://schemas.microsoft.com/office/drawing/2014/main" id="{CCDBA8E2-2E49-D3DC-8F70-3EBC50517161}"/>
                </a:ext>
              </a:extLst>
            </p:cNvPr>
            <p:cNvSpPr txBox="1"/>
            <p:nvPr/>
          </p:nvSpPr>
          <p:spPr>
            <a:xfrm>
              <a:off x="4873479" y="4365181"/>
              <a:ext cx="1914319"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accounts processes could be costing you</a:t>
              </a:r>
            </a:p>
          </p:txBody>
        </p:sp>
        <p:sp>
          <p:nvSpPr>
            <p:cNvPr id="69" name="TextBox 68">
              <a:extLst>
                <a:ext uri="{FF2B5EF4-FFF2-40B4-BE49-F238E27FC236}">
                  <a16:creationId xmlns:a16="http://schemas.microsoft.com/office/drawing/2014/main" id="{3C634A47-D927-FE8D-6324-130A75E52781}"/>
                </a:ext>
              </a:extLst>
            </p:cNvPr>
            <p:cNvSpPr txBox="1"/>
            <p:nvPr/>
          </p:nvSpPr>
          <p:spPr>
            <a:xfrm>
              <a:off x="4885002" y="5118034"/>
              <a:ext cx="1891272"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valpoa</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1" name="Rectangle 70">
            <a:extLst>
              <a:ext uri="{FF2B5EF4-FFF2-40B4-BE49-F238E27FC236}">
                <a16:creationId xmlns:a16="http://schemas.microsoft.com/office/drawing/2014/main" id="{64A6E194-9E68-2DD5-DD40-F6B630830462}"/>
              </a:ext>
            </a:extLst>
          </p:cNvPr>
          <p:cNvSpPr/>
          <p:nvPr/>
        </p:nvSpPr>
        <p:spPr>
          <a:xfrm>
            <a:off x="664160" y="5880683"/>
            <a:ext cx="10437352" cy="5189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Box 71">
            <a:extLst>
              <a:ext uri="{FF2B5EF4-FFF2-40B4-BE49-F238E27FC236}">
                <a16:creationId xmlns:a16="http://schemas.microsoft.com/office/drawing/2014/main" id="{0BFC616B-B131-2AE7-F109-2FC9C9900A7B}"/>
              </a:ext>
            </a:extLst>
          </p:cNvPr>
          <p:cNvSpPr txBox="1"/>
          <p:nvPr/>
        </p:nvSpPr>
        <p:spPr>
          <a:xfrm>
            <a:off x="695326" y="5905124"/>
            <a:ext cx="10372705" cy="461665"/>
          </a:xfrm>
          <a:prstGeom prst="rect">
            <a:avLst/>
          </a:prstGeom>
          <a:noFill/>
        </p:spPr>
        <p:txBody>
          <a:bodyPr wrap="square" rtlCol="0">
            <a:spAutoFit/>
          </a:bodyPr>
          <a:lstStyle/>
          <a:p>
            <a:pPr algn="ct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YOUR CURRENT PROCESS COSTS ARE</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GB"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24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valcostof</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ANNUAL</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LY</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0" name="Group 19">
            <a:extLst>
              <a:ext uri="{FF2B5EF4-FFF2-40B4-BE49-F238E27FC236}">
                <a16:creationId xmlns:a16="http://schemas.microsoft.com/office/drawing/2014/main" id="{8813920C-430B-3234-4CBE-A3267939523E}"/>
              </a:ext>
            </a:extLst>
          </p:cNvPr>
          <p:cNvGrpSpPr/>
          <p:nvPr/>
        </p:nvGrpSpPr>
        <p:grpSpPr>
          <a:xfrm>
            <a:off x="640932" y="1552929"/>
            <a:ext cx="1921713" cy="4093944"/>
            <a:chOff x="640932" y="1552929"/>
            <a:chExt cx="1921713" cy="4093944"/>
          </a:xfrm>
        </p:grpSpPr>
        <p:sp>
          <p:nvSpPr>
            <p:cNvPr id="41" name="Off-page Connector 9">
              <a:extLst>
                <a:ext uri="{FF2B5EF4-FFF2-40B4-BE49-F238E27FC236}">
                  <a16:creationId xmlns:a16="http://schemas.microsoft.com/office/drawing/2014/main" id="{579E8B31-C28B-B9F8-070D-943247388A6B}"/>
                </a:ext>
              </a:extLst>
            </p:cNvPr>
            <p:cNvSpPr/>
            <p:nvPr/>
          </p:nvSpPr>
          <p:spPr>
            <a:xfrm>
              <a:off x="640932" y="1903895"/>
              <a:ext cx="1918800" cy="2544656"/>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Slow systems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data management</a:t>
              </a: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Freeform 4">
              <a:extLst>
                <a:ext uri="{FF2B5EF4-FFF2-40B4-BE49-F238E27FC236}">
                  <a16:creationId xmlns:a16="http://schemas.microsoft.com/office/drawing/2014/main" id="{775A7557-207F-823B-8E7F-4AA7DB2E6D01}"/>
                </a:ext>
              </a:extLst>
            </p:cNvPr>
            <p:cNvSpPr/>
            <p:nvPr/>
          </p:nvSpPr>
          <p:spPr>
            <a:xfrm rot="10800000">
              <a:off x="643845" y="2130268"/>
              <a:ext cx="1918800" cy="2983678"/>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26469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26469 h 9144000"/>
                <a:gd name="connsiteX0" fmla="*/ 16778 w 4889468"/>
                <a:gd name="connsiteY0" fmla="*/ 8468213 h 8468215"/>
                <a:gd name="connsiteX1" fmla="*/ 4872690 w 4889468"/>
                <a:gd name="connsiteY1" fmla="*/ 8468213 h 8468215"/>
                <a:gd name="connsiteX2" fmla="*/ 4872690 w 4889468"/>
                <a:gd name="connsiteY2" fmla="*/ 8468215 h 8468215"/>
                <a:gd name="connsiteX3" fmla="*/ 16778 w 4889468"/>
                <a:gd name="connsiteY3" fmla="*/ 8468215 h 8468215"/>
                <a:gd name="connsiteX4" fmla="*/ 16778 w 4889468"/>
                <a:gd name="connsiteY4" fmla="*/ 8468213 h 8468215"/>
                <a:gd name="connsiteX5" fmla="*/ 0 w 4889468"/>
                <a:gd name="connsiteY5" fmla="*/ 50684 h 8468215"/>
                <a:gd name="connsiteX6" fmla="*/ 4889468 w 4889468"/>
                <a:gd name="connsiteY6" fmla="*/ 0 h 8468215"/>
                <a:gd name="connsiteX7" fmla="*/ 4872690 w 4889468"/>
                <a:gd name="connsiteY7" fmla="*/ 3540081 h 8468215"/>
                <a:gd name="connsiteX8" fmla="*/ 2444734 w 4889468"/>
                <a:gd name="connsiteY8" fmla="*/ 2308048 h 8468215"/>
                <a:gd name="connsiteX9" fmla="*/ 16778 w 4889468"/>
                <a:gd name="connsiteY9" fmla="*/ 3540081 h 8468215"/>
                <a:gd name="connsiteX10" fmla="*/ 0 w 4889468"/>
                <a:gd name="connsiteY10" fmla="*/ 50684 h 8468215"/>
                <a:gd name="connsiteX0" fmla="*/ 16778 w 4889468"/>
                <a:gd name="connsiteY0" fmla="*/ 8417529 h 8417531"/>
                <a:gd name="connsiteX1" fmla="*/ 4872690 w 4889468"/>
                <a:gd name="connsiteY1" fmla="*/ 8417529 h 8417531"/>
                <a:gd name="connsiteX2" fmla="*/ 4872690 w 4889468"/>
                <a:gd name="connsiteY2" fmla="*/ 8417531 h 8417531"/>
                <a:gd name="connsiteX3" fmla="*/ 16778 w 4889468"/>
                <a:gd name="connsiteY3" fmla="*/ 8417531 h 8417531"/>
                <a:gd name="connsiteX4" fmla="*/ 16778 w 4889468"/>
                <a:gd name="connsiteY4" fmla="*/ 8417529 h 8417531"/>
                <a:gd name="connsiteX5" fmla="*/ 0 w 4889468"/>
                <a:gd name="connsiteY5" fmla="*/ 0 h 8417531"/>
                <a:gd name="connsiteX6" fmla="*/ 4889468 w 4889468"/>
                <a:gd name="connsiteY6" fmla="*/ 0 h 8417531"/>
                <a:gd name="connsiteX7" fmla="*/ 4872690 w 4889468"/>
                <a:gd name="connsiteY7" fmla="*/ 3489397 h 8417531"/>
                <a:gd name="connsiteX8" fmla="*/ 2444734 w 4889468"/>
                <a:gd name="connsiteY8" fmla="*/ 2257364 h 8417531"/>
                <a:gd name="connsiteX9" fmla="*/ 16778 w 4889468"/>
                <a:gd name="connsiteY9" fmla="*/ 3489397 h 8417531"/>
                <a:gd name="connsiteX10" fmla="*/ 0 w 4889468"/>
                <a:gd name="connsiteY10" fmla="*/ 0 h 841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89468" h="8417531">
                  <a:moveTo>
                    <a:pt x="16778" y="8417529"/>
                  </a:moveTo>
                  <a:lnTo>
                    <a:pt x="4872690" y="8417529"/>
                  </a:lnTo>
                  <a:lnTo>
                    <a:pt x="4872690" y="8417531"/>
                  </a:lnTo>
                  <a:lnTo>
                    <a:pt x="16778" y="8417531"/>
                  </a:lnTo>
                  <a:lnTo>
                    <a:pt x="16778" y="8417529"/>
                  </a:lnTo>
                  <a:close/>
                  <a:moveTo>
                    <a:pt x="0" y="0"/>
                  </a:moveTo>
                  <a:lnTo>
                    <a:pt x="4889468" y="0"/>
                  </a:lnTo>
                  <a:cubicBezTo>
                    <a:pt x="4883875" y="1180027"/>
                    <a:pt x="4878283" y="2309370"/>
                    <a:pt x="4872690" y="3489397"/>
                  </a:cubicBezTo>
                  <a:lnTo>
                    <a:pt x="2444734" y="2257364"/>
                  </a:lnTo>
                  <a:lnTo>
                    <a:pt x="16778" y="3489397"/>
                  </a:lnTo>
                  <a:cubicBezTo>
                    <a:pt x="16778" y="2084108"/>
                    <a:pt x="0" y="1405289"/>
                    <a:pt x="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2" name="TextBox 41">
              <a:extLst>
                <a:ext uri="{FF2B5EF4-FFF2-40B4-BE49-F238E27FC236}">
                  <a16:creationId xmlns:a16="http://schemas.microsoft.com/office/drawing/2014/main" id="{A01E455A-2DE5-AA6B-952A-5F99CA73916D}"/>
                </a:ext>
              </a:extLst>
            </p:cNvPr>
            <p:cNvSpPr txBox="1"/>
            <p:nvPr/>
          </p:nvSpPr>
          <p:spPr>
            <a:xfrm>
              <a:off x="666366" y="2082991"/>
              <a:ext cx="1873758" cy="584775"/>
            </a:xfrm>
            <a:prstGeom prst="rect">
              <a:avLst/>
            </a:prstGeom>
            <a:noFill/>
          </p:spPr>
          <p:txBody>
            <a:bodyPr wrap="square" rtlCol="0" anchor="b" anchorCtr="0">
              <a:spAutoFit/>
            </a:bodyPr>
            <a:lstStyle/>
            <a:p>
              <a:pPr algn="ctr"/>
              <a:r>
                <a:rPr lang="en-US" sz="1600" b="1" dirty="0">
                  <a:latin typeface="Montserrat SemiBold" panose="00000700000000000000" pitchFamily="2" charset="0"/>
                  <a:ea typeface="League Spartan" charset="0"/>
                  <a:cs typeface="Poppins" pitchFamily="2" charset="77"/>
                </a:rPr>
                <a:t>IT finance systems </a:t>
              </a:r>
            </a:p>
          </p:txBody>
        </p:sp>
        <p:sp>
          <p:nvSpPr>
            <p:cNvPr id="43" name="Freeform 1015">
              <a:extLst>
                <a:ext uri="{FF2B5EF4-FFF2-40B4-BE49-F238E27FC236}">
                  <a16:creationId xmlns:a16="http://schemas.microsoft.com/office/drawing/2014/main" id="{5222BCAB-8DAE-9ECC-55ED-CAF94FD73E96}"/>
                </a:ext>
              </a:extLst>
            </p:cNvPr>
            <p:cNvSpPr>
              <a:spLocks noChangeAspect="1"/>
            </p:cNvSpPr>
            <p:nvPr/>
          </p:nvSpPr>
          <p:spPr bwMode="auto">
            <a:xfrm>
              <a:off x="1355296" y="1552929"/>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56" name="Rectangle: Rounded Corners 55">
              <a:extLst>
                <a:ext uri="{FF2B5EF4-FFF2-40B4-BE49-F238E27FC236}">
                  <a16:creationId xmlns:a16="http://schemas.microsoft.com/office/drawing/2014/main" id="{D39ED94A-B4FD-84A0-6CF0-1C23682FB399}"/>
                </a:ext>
              </a:extLst>
            </p:cNvPr>
            <p:cNvSpPr/>
            <p:nvPr/>
          </p:nvSpPr>
          <p:spPr>
            <a:xfrm>
              <a:off x="644952" y="4986527"/>
              <a:ext cx="1908000" cy="558618"/>
            </a:xfrm>
            <a:prstGeom prst="roundRect">
              <a:avLst/>
            </a:prstGeom>
            <a:solidFill>
              <a:schemeClr val="tx2">
                <a:alpha val="26000"/>
              </a:schemeClr>
            </a:solidFill>
            <a:ln>
              <a:solidFill>
                <a:srgbClr val="F15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a:extLst>
                <a:ext uri="{FF2B5EF4-FFF2-40B4-BE49-F238E27FC236}">
                  <a16:creationId xmlns:a16="http://schemas.microsoft.com/office/drawing/2014/main" id="{39DF4247-E50B-19D8-DDEA-15B91EFA84A9}"/>
                </a:ext>
              </a:extLst>
            </p:cNvPr>
            <p:cNvSpPr txBox="1"/>
            <p:nvPr/>
          </p:nvSpPr>
          <p:spPr>
            <a:xfrm>
              <a:off x="666366" y="4383297"/>
              <a:ext cx="1873758"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Outdated IT infrastructure costs could be costing you</a:t>
              </a:r>
            </a:p>
          </p:txBody>
        </p:sp>
        <p:sp>
          <p:nvSpPr>
            <p:cNvPr id="73" name="TextBox 72">
              <a:extLst>
                <a:ext uri="{FF2B5EF4-FFF2-40B4-BE49-F238E27FC236}">
                  <a16:creationId xmlns:a16="http://schemas.microsoft.com/office/drawing/2014/main" id="{78369866-8BC6-33CD-42B1-8C4AEA93FDD2}"/>
                </a:ext>
              </a:extLst>
            </p:cNvPr>
            <p:cNvSpPr txBox="1"/>
            <p:nvPr/>
          </p:nvSpPr>
          <p:spPr>
            <a:xfrm>
              <a:off x="649245" y="5123653"/>
              <a:ext cx="1908000" cy="52322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itfinance</a:t>
              </a:r>
              <a:r>
                <a:rPr lang="tr-TR" sz="2000" b="1" dirty="0">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grpSp>
        <p:nvGrpSpPr>
          <p:cNvPr id="26" name="Group 25">
            <a:extLst>
              <a:ext uri="{FF2B5EF4-FFF2-40B4-BE49-F238E27FC236}">
                <a16:creationId xmlns:a16="http://schemas.microsoft.com/office/drawing/2014/main" id="{2F0A8551-1260-BA00-CEB9-2F1DFA3AC89D}"/>
              </a:ext>
            </a:extLst>
          </p:cNvPr>
          <p:cNvGrpSpPr/>
          <p:nvPr/>
        </p:nvGrpSpPr>
        <p:grpSpPr>
          <a:xfrm>
            <a:off x="7031443" y="1582040"/>
            <a:ext cx="1921948" cy="3969254"/>
            <a:chOff x="6973253" y="1582040"/>
            <a:chExt cx="1921948" cy="3969254"/>
          </a:xfrm>
        </p:grpSpPr>
        <p:sp>
          <p:nvSpPr>
            <p:cNvPr id="9" name="Rectangle: Rounded Corners 8">
              <a:extLst>
                <a:ext uri="{FF2B5EF4-FFF2-40B4-BE49-F238E27FC236}">
                  <a16:creationId xmlns:a16="http://schemas.microsoft.com/office/drawing/2014/main" id="{643A6339-EE20-5ED6-6696-7763D8C68FB0}"/>
                </a:ext>
              </a:extLst>
            </p:cNvPr>
            <p:cNvSpPr/>
            <p:nvPr/>
          </p:nvSpPr>
          <p:spPr>
            <a:xfrm>
              <a:off x="6980227" y="5002301"/>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ff-page Connector 9">
              <a:extLst>
                <a:ext uri="{FF2B5EF4-FFF2-40B4-BE49-F238E27FC236}">
                  <a16:creationId xmlns:a16="http://schemas.microsoft.com/office/drawing/2014/main" id="{A01973A7-1FA4-0C98-249C-23CD8984ED1A}"/>
                </a:ext>
              </a:extLst>
            </p:cNvPr>
            <p:cNvSpPr/>
            <p:nvPr/>
          </p:nvSpPr>
          <p:spPr>
            <a:xfrm>
              <a:off x="6974827" y="1903894"/>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Time consuming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High risk of errors </a:t>
              </a:r>
            </a:p>
          </p:txBody>
        </p:sp>
        <p:sp>
          <p:nvSpPr>
            <p:cNvPr id="54" name="TextBox 53">
              <a:extLst>
                <a:ext uri="{FF2B5EF4-FFF2-40B4-BE49-F238E27FC236}">
                  <a16:creationId xmlns:a16="http://schemas.microsoft.com/office/drawing/2014/main" id="{69CD4A24-0FC5-F6C8-0A71-820A70E43CB1}"/>
                </a:ext>
              </a:extLst>
            </p:cNvPr>
            <p:cNvSpPr txBox="1"/>
            <p:nvPr/>
          </p:nvSpPr>
          <p:spPr>
            <a:xfrm>
              <a:off x="6974314" y="2130171"/>
              <a:ext cx="1919827" cy="584775"/>
            </a:xfrm>
            <a:prstGeom prst="rect">
              <a:avLst/>
            </a:prstGeom>
            <a:noFill/>
          </p:spPr>
          <p:txBody>
            <a:bodyPr wrap="square" rtlCol="0" anchor="b" anchorCtr="0">
              <a:spAutoFit/>
            </a:bodyPr>
            <a:lstStyle/>
            <a:p>
              <a:pPr algn="ctr"/>
              <a:r>
                <a:rPr lang="en-US" sz="1600" b="1" dirty="0">
                  <a:latin typeface="Montserrat SemiBold" panose="00000700000000000000" pitchFamily="2" charset="0"/>
                  <a:ea typeface="League Spartan" charset="0"/>
                  <a:cs typeface="Poppins" pitchFamily="2" charset="77"/>
                </a:rPr>
                <a:t>Coding invoice processes</a:t>
              </a:r>
            </a:p>
          </p:txBody>
        </p:sp>
        <p:sp>
          <p:nvSpPr>
            <p:cNvPr id="55" name="Freeform 1015">
              <a:extLst>
                <a:ext uri="{FF2B5EF4-FFF2-40B4-BE49-F238E27FC236}">
                  <a16:creationId xmlns:a16="http://schemas.microsoft.com/office/drawing/2014/main" id="{49379704-A7E9-6EF1-10D5-4FD212A90D8B}"/>
                </a:ext>
              </a:extLst>
            </p:cNvPr>
            <p:cNvSpPr>
              <a:spLocks noChangeAspect="1"/>
            </p:cNvSpPr>
            <p:nvPr/>
          </p:nvSpPr>
          <p:spPr bwMode="auto">
            <a:xfrm>
              <a:off x="7686278" y="1582040"/>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4" name="Freeform 50">
              <a:extLst>
                <a:ext uri="{FF2B5EF4-FFF2-40B4-BE49-F238E27FC236}">
                  <a16:creationId xmlns:a16="http://schemas.microsoft.com/office/drawing/2014/main" id="{9F9B2520-FD51-DC24-704C-0BB7BDAC0376}"/>
                </a:ext>
              </a:extLst>
            </p:cNvPr>
            <p:cNvSpPr/>
            <p:nvPr/>
          </p:nvSpPr>
          <p:spPr>
            <a:xfrm rot="10800000">
              <a:off x="6974827" y="2135924"/>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5" name="TextBox 4">
              <a:extLst>
                <a:ext uri="{FF2B5EF4-FFF2-40B4-BE49-F238E27FC236}">
                  <a16:creationId xmlns:a16="http://schemas.microsoft.com/office/drawing/2014/main" id="{02B73898-242B-B542-A13B-5A46CF540B50}"/>
                </a:ext>
              </a:extLst>
            </p:cNvPr>
            <p:cNvSpPr txBox="1"/>
            <p:nvPr/>
          </p:nvSpPr>
          <p:spPr>
            <a:xfrm>
              <a:off x="6977068" y="4381097"/>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Coding processes could be costing you</a:t>
              </a:r>
            </a:p>
          </p:txBody>
        </p:sp>
        <p:sp>
          <p:nvSpPr>
            <p:cNvPr id="6" name="TextBox 5">
              <a:extLst>
                <a:ext uri="{FF2B5EF4-FFF2-40B4-BE49-F238E27FC236}">
                  <a16:creationId xmlns:a16="http://schemas.microsoft.com/office/drawing/2014/main" id="{17F0DF48-C88F-66C2-241D-A456E4C5498F}"/>
                </a:ext>
              </a:extLst>
            </p:cNvPr>
            <p:cNvSpPr txBox="1"/>
            <p:nvPr/>
          </p:nvSpPr>
          <p:spPr>
            <a:xfrm>
              <a:off x="6973253" y="5113482"/>
              <a:ext cx="1921948"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valcip</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27" name="Group 26">
            <a:extLst>
              <a:ext uri="{FF2B5EF4-FFF2-40B4-BE49-F238E27FC236}">
                <a16:creationId xmlns:a16="http://schemas.microsoft.com/office/drawing/2014/main" id="{9DEFFE14-7335-325C-3227-F53DD0F4C1A8}"/>
              </a:ext>
            </a:extLst>
          </p:cNvPr>
          <p:cNvGrpSpPr/>
          <p:nvPr/>
        </p:nvGrpSpPr>
        <p:grpSpPr>
          <a:xfrm>
            <a:off x="9080384" y="1567792"/>
            <a:ext cx="2094684" cy="3985399"/>
            <a:chOff x="9097010" y="1567792"/>
            <a:chExt cx="2094684" cy="3985399"/>
          </a:xfrm>
        </p:grpSpPr>
        <p:sp>
          <p:nvSpPr>
            <p:cNvPr id="10" name="Rectangle: Rounded Corners 9">
              <a:extLst>
                <a:ext uri="{FF2B5EF4-FFF2-40B4-BE49-F238E27FC236}">
                  <a16:creationId xmlns:a16="http://schemas.microsoft.com/office/drawing/2014/main" id="{01805B4A-2C0D-368E-E75D-FC2CDC15A66B}"/>
                </a:ext>
              </a:extLst>
            </p:cNvPr>
            <p:cNvSpPr/>
            <p:nvPr/>
          </p:nvSpPr>
          <p:spPr>
            <a:xfrm>
              <a:off x="9189787" y="5004198"/>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ff-page Connector 9">
              <a:extLst>
                <a:ext uri="{FF2B5EF4-FFF2-40B4-BE49-F238E27FC236}">
                  <a16:creationId xmlns:a16="http://schemas.microsoft.com/office/drawing/2014/main" id="{CF4D6202-C07E-1976-8619-E66844709A39}"/>
                </a:ext>
              </a:extLst>
            </p:cNvPr>
            <p:cNvSpPr/>
            <p:nvPr/>
          </p:nvSpPr>
          <p:spPr>
            <a:xfrm>
              <a:off x="9184952" y="1886908"/>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Limited self-service capabilities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automation</a:t>
              </a:r>
            </a:p>
          </p:txBody>
        </p:sp>
        <p:sp>
          <p:nvSpPr>
            <p:cNvPr id="12" name="TextBox 11">
              <a:extLst>
                <a:ext uri="{FF2B5EF4-FFF2-40B4-BE49-F238E27FC236}">
                  <a16:creationId xmlns:a16="http://schemas.microsoft.com/office/drawing/2014/main" id="{7A466DEC-9423-B95B-0DAB-B91A852EC795}"/>
                </a:ext>
              </a:extLst>
            </p:cNvPr>
            <p:cNvSpPr txBox="1"/>
            <p:nvPr/>
          </p:nvSpPr>
          <p:spPr>
            <a:xfrm>
              <a:off x="9097010" y="2089349"/>
              <a:ext cx="2094684" cy="830997"/>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Management of supplier and purchase invoices</a:t>
              </a:r>
              <a:endParaRPr lang="en-US" sz="1600" b="1" dirty="0">
                <a:latin typeface="Montserrat SemiBold" panose="00000700000000000000" pitchFamily="2" charset="0"/>
                <a:ea typeface="League Spartan" charset="0"/>
                <a:cs typeface="Poppins" pitchFamily="2" charset="77"/>
              </a:endParaRPr>
            </a:p>
          </p:txBody>
        </p:sp>
        <p:sp>
          <p:nvSpPr>
            <p:cNvPr id="13" name="Freeform 1015">
              <a:extLst>
                <a:ext uri="{FF2B5EF4-FFF2-40B4-BE49-F238E27FC236}">
                  <a16:creationId xmlns:a16="http://schemas.microsoft.com/office/drawing/2014/main" id="{2DFBB6BE-A3C1-C95A-4287-54102AC9E823}"/>
                </a:ext>
              </a:extLst>
            </p:cNvPr>
            <p:cNvSpPr>
              <a:spLocks noChangeAspect="1"/>
            </p:cNvSpPr>
            <p:nvPr/>
          </p:nvSpPr>
          <p:spPr bwMode="auto">
            <a:xfrm>
              <a:off x="9896403" y="1567792"/>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14" name="Freeform 50">
              <a:extLst>
                <a:ext uri="{FF2B5EF4-FFF2-40B4-BE49-F238E27FC236}">
                  <a16:creationId xmlns:a16="http://schemas.microsoft.com/office/drawing/2014/main" id="{37A97CCD-C015-E1E9-40B7-A97B59A03B2B}"/>
                </a:ext>
              </a:extLst>
            </p:cNvPr>
            <p:cNvSpPr/>
            <p:nvPr/>
          </p:nvSpPr>
          <p:spPr>
            <a:xfrm rot="10800000">
              <a:off x="9184952" y="2134927"/>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5" name="TextBox 14">
              <a:extLst>
                <a:ext uri="{FF2B5EF4-FFF2-40B4-BE49-F238E27FC236}">
                  <a16:creationId xmlns:a16="http://schemas.microsoft.com/office/drawing/2014/main" id="{78087AEC-86F9-E8B2-C10B-A49DA1E431AE}"/>
                </a:ext>
              </a:extLst>
            </p:cNvPr>
            <p:cNvSpPr txBox="1"/>
            <p:nvPr/>
          </p:nvSpPr>
          <p:spPr>
            <a:xfrm>
              <a:off x="9187193" y="4351351"/>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Supplier management could be costing you</a:t>
              </a:r>
            </a:p>
          </p:txBody>
        </p:sp>
        <p:sp>
          <p:nvSpPr>
            <p:cNvPr id="16" name="TextBox 15">
              <a:extLst>
                <a:ext uri="{FF2B5EF4-FFF2-40B4-BE49-F238E27FC236}">
                  <a16:creationId xmlns:a16="http://schemas.microsoft.com/office/drawing/2014/main" id="{758C2988-077F-715B-4765-2E7B0D4C1F34}"/>
                </a:ext>
              </a:extLst>
            </p:cNvPr>
            <p:cNvSpPr txBox="1"/>
            <p:nvPr/>
          </p:nvSpPr>
          <p:spPr>
            <a:xfrm>
              <a:off x="9197865" y="5114320"/>
              <a:ext cx="1892974"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mspi</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 name="TextBox 19">
            <a:extLst>
              <a:ext uri="{FF2B5EF4-FFF2-40B4-BE49-F238E27FC236}">
                <a16:creationId xmlns:a16="http://schemas.microsoft.com/office/drawing/2014/main" id="{CB38C44D-4237-7DFE-5E09-ABE52345E77F}"/>
              </a:ext>
            </a:extLst>
          </p:cNvPr>
          <p:cNvSpPr txBox="1"/>
          <p:nvPr/>
        </p:nvSpPr>
        <p:spPr>
          <a:xfrm>
            <a:off x="664160" y="1063705"/>
            <a:ext cx="10364338"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tx1">
                    <a:lumMod val="50000"/>
                    <a:lumOff val="50000"/>
                  </a:schemeClr>
                </a:solidFill>
                <a:ea typeface="Open Sans" panose="020B0606030504020204" pitchFamily="34" charset="0"/>
                <a:cs typeface="Open Sans" panose="020B0606030504020204" pitchFamily="34" charset="0"/>
              </a:rPr>
              <a:t>The total cost of your current processes are detailed below. For example, if it is taking your team five hours a week to produce business reports or manage queries, the below figures highlight the total current process cost to your business</a:t>
            </a:r>
          </a:p>
        </p:txBody>
      </p:sp>
    </p:spTree>
    <p:extLst>
      <p:ext uri="{BB962C8B-B14F-4D97-AF65-F5344CB8AC3E}">
        <p14:creationId xmlns:p14="http://schemas.microsoft.com/office/powerpoint/2010/main" val="1503669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3</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a:t>DOING NOTHING IS NOT AN OPTION</a:t>
            </a:r>
          </a:p>
        </p:txBody>
      </p:sp>
      <p:sp>
        <p:nvSpPr>
          <p:cNvPr id="54" name="TextBox 53">
            <a:extLst>
              <a:ext uri="{FF2B5EF4-FFF2-40B4-BE49-F238E27FC236}">
                <a16:creationId xmlns:a16="http://schemas.microsoft.com/office/drawing/2014/main" id="{69CD4A24-0FC5-F6C8-0A71-820A70E43CB1}"/>
              </a:ext>
            </a:extLst>
          </p:cNvPr>
          <p:cNvSpPr txBox="1"/>
          <p:nvPr/>
        </p:nvSpPr>
        <p:spPr>
          <a:xfrm>
            <a:off x="6855314" y="2075256"/>
            <a:ext cx="2231324" cy="830997"/>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Customer Invoicing &amp; Finance Workflow</a:t>
            </a:r>
            <a:endParaRPr lang="en-US" sz="1600" b="1" dirty="0">
              <a:latin typeface="Montserrat SemiBold" panose="00000700000000000000" pitchFamily="2" charset="0"/>
              <a:ea typeface="League Spartan" charset="0"/>
              <a:cs typeface="Poppins" pitchFamily="2" charset="77"/>
            </a:endParaRPr>
          </a:p>
        </p:txBody>
      </p:sp>
      <p:sp>
        <p:nvSpPr>
          <p:cNvPr id="67" name="TextBox 66">
            <a:extLst>
              <a:ext uri="{FF2B5EF4-FFF2-40B4-BE49-F238E27FC236}">
                <a16:creationId xmlns:a16="http://schemas.microsoft.com/office/drawing/2014/main" id="{66DB37B9-37E7-B851-DABF-B428C6026ADB}"/>
              </a:ext>
            </a:extLst>
          </p:cNvPr>
          <p:cNvSpPr txBox="1"/>
          <p:nvPr/>
        </p:nvSpPr>
        <p:spPr>
          <a:xfrm>
            <a:off x="6952097" y="4521222"/>
            <a:ext cx="2424554"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Lack of self-service and poor reporting could be costing you</a:t>
            </a:r>
          </a:p>
        </p:txBody>
      </p:sp>
      <p:grpSp>
        <p:nvGrpSpPr>
          <p:cNvPr id="7" name="Group 6">
            <a:extLst>
              <a:ext uri="{FF2B5EF4-FFF2-40B4-BE49-F238E27FC236}">
                <a16:creationId xmlns:a16="http://schemas.microsoft.com/office/drawing/2014/main" id="{79F0A832-F1F3-1479-819D-E11524CF6375}"/>
              </a:ext>
            </a:extLst>
          </p:cNvPr>
          <p:cNvGrpSpPr/>
          <p:nvPr/>
        </p:nvGrpSpPr>
        <p:grpSpPr>
          <a:xfrm>
            <a:off x="2773130" y="1552929"/>
            <a:ext cx="1918801" cy="3992216"/>
            <a:chOff x="2756504" y="1552929"/>
            <a:chExt cx="1918801" cy="3992216"/>
          </a:xfrm>
        </p:grpSpPr>
        <p:sp>
          <p:nvSpPr>
            <p:cNvPr id="45" name="Off-page Connector 9">
              <a:extLst>
                <a:ext uri="{FF2B5EF4-FFF2-40B4-BE49-F238E27FC236}">
                  <a16:creationId xmlns:a16="http://schemas.microsoft.com/office/drawing/2014/main" id="{14F02441-381E-E675-0973-5995D3C09337}"/>
                </a:ext>
              </a:extLst>
            </p:cNvPr>
            <p:cNvSpPr/>
            <p:nvPr/>
          </p:nvSpPr>
          <p:spPr>
            <a:xfrm>
              <a:off x="2756504" y="1903894"/>
              <a:ext cx="1918800" cy="2544655"/>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Standardised dashboard and reporting functionality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Poor formatting and drill down ability </a:t>
              </a:r>
            </a:p>
          </p:txBody>
        </p:sp>
        <p:sp>
          <p:nvSpPr>
            <p:cNvPr id="44" name="Freeform 44">
              <a:extLst>
                <a:ext uri="{FF2B5EF4-FFF2-40B4-BE49-F238E27FC236}">
                  <a16:creationId xmlns:a16="http://schemas.microsoft.com/office/drawing/2014/main" id="{9D6AF1DB-D2A2-3A99-8911-3637D8BF1298}"/>
                </a:ext>
              </a:extLst>
            </p:cNvPr>
            <p:cNvSpPr/>
            <p:nvPr/>
          </p:nvSpPr>
          <p:spPr>
            <a:xfrm rot="10800000">
              <a:off x="2756505" y="2025496"/>
              <a:ext cx="1918800" cy="3096761"/>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43364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43364 h 9144000"/>
                <a:gd name="connsiteX0" fmla="*/ 16778 w 4872690"/>
                <a:gd name="connsiteY0" fmla="*/ 8400634 h 8400636"/>
                <a:gd name="connsiteX1" fmla="*/ 4872690 w 4872690"/>
                <a:gd name="connsiteY1" fmla="*/ 8400634 h 8400636"/>
                <a:gd name="connsiteX2" fmla="*/ 4872690 w 4872690"/>
                <a:gd name="connsiteY2" fmla="*/ 8400636 h 8400636"/>
                <a:gd name="connsiteX3" fmla="*/ 16778 w 4872690"/>
                <a:gd name="connsiteY3" fmla="*/ 8400636 h 8400636"/>
                <a:gd name="connsiteX4" fmla="*/ 16778 w 4872690"/>
                <a:gd name="connsiteY4" fmla="*/ 8400634 h 8400636"/>
                <a:gd name="connsiteX5" fmla="*/ 0 w 4872690"/>
                <a:gd name="connsiteY5" fmla="*/ 0 h 8400636"/>
                <a:gd name="connsiteX6" fmla="*/ 4872690 w 4872690"/>
                <a:gd name="connsiteY6" fmla="*/ 33789 h 8400636"/>
                <a:gd name="connsiteX7" fmla="*/ 4872690 w 4872690"/>
                <a:gd name="connsiteY7" fmla="*/ 3472502 h 8400636"/>
                <a:gd name="connsiteX8" fmla="*/ 2444734 w 4872690"/>
                <a:gd name="connsiteY8" fmla="*/ 2240469 h 8400636"/>
                <a:gd name="connsiteX9" fmla="*/ 16778 w 4872690"/>
                <a:gd name="connsiteY9" fmla="*/ 3472502 h 8400636"/>
                <a:gd name="connsiteX10" fmla="*/ 0 w 4872690"/>
                <a:gd name="connsiteY10" fmla="*/ 0 h 8400636"/>
                <a:gd name="connsiteX0" fmla="*/ 16778 w 4906246"/>
                <a:gd name="connsiteY0" fmla="*/ 8400634 h 8400636"/>
                <a:gd name="connsiteX1" fmla="*/ 4872690 w 4906246"/>
                <a:gd name="connsiteY1" fmla="*/ 8400634 h 8400636"/>
                <a:gd name="connsiteX2" fmla="*/ 4872690 w 4906246"/>
                <a:gd name="connsiteY2" fmla="*/ 8400636 h 8400636"/>
                <a:gd name="connsiteX3" fmla="*/ 16778 w 4906246"/>
                <a:gd name="connsiteY3" fmla="*/ 8400636 h 8400636"/>
                <a:gd name="connsiteX4" fmla="*/ 16778 w 4906246"/>
                <a:gd name="connsiteY4" fmla="*/ 8400634 h 8400636"/>
                <a:gd name="connsiteX5" fmla="*/ 0 w 4906246"/>
                <a:gd name="connsiteY5" fmla="*/ 0 h 8400636"/>
                <a:gd name="connsiteX6" fmla="*/ 4906246 w 4906246"/>
                <a:gd name="connsiteY6" fmla="*/ 16895 h 8400636"/>
                <a:gd name="connsiteX7" fmla="*/ 4872690 w 4906246"/>
                <a:gd name="connsiteY7" fmla="*/ 3472502 h 8400636"/>
                <a:gd name="connsiteX8" fmla="*/ 2444734 w 4906246"/>
                <a:gd name="connsiteY8" fmla="*/ 2240469 h 8400636"/>
                <a:gd name="connsiteX9" fmla="*/ 16778 w 4906246"/>
                <a:gd name="connsiteY9" fmla="*/ 3472502 h 8400636"/>
                <a:gd name="connsiteX10" fmla="*/ 0 w 4906246"/>
                <a:gd name="connsiteY10" fmla="*/ 0 h 8400636"/>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06246"/>
                <a:gd name="connsiteY0" fmla="*/ 8451318 h 8451320"/>
                <a:gd name="connsiteX1" fmla="*/ 4872690 w 4906246"/>
                <a:gd name="connsiteY1" fmla="*/ 8451318 h 8451320"/>
                <a:gd name="connsiteX2" fmla="*/ 4872690 w 4906246"/>
                <a:gd name="connsiteY2" fmla="*/ 8451320 h 8451320"/>
                <a:gd name="connsiteX3" fmla="*/ 16778 w 4906246"/>
                <a:gd name="connsiteY3" fmla="*/ 8451320 h 8451320"/>
                <a:gd name="connsiteX4" fmla="*/ 16778 w 4906246"/>
                <a:gd name="connsiteY4" fmla="*/ 8451318 h 8451320"/>
                <a:gd name="connsiteX5" fmla="*/ 0 w 4906246"/>
                <a:gd name="connsiteY5" fmla="*/ 50684 h 8451320"/>
                <a:gd name="connsiteX6" fmla="*/ 4906246 w 4906246"/>
                <a:gd name="connsiteY6" fmla="*/ 0 h 8451320"/>
                <a:gd name="connsiteX7" fmla="*/ 4872690 w 4906246"/>
                <a:gd name="connsiteY7" fmla="*/ 3523186 h 8451320"/>
                <a:gd name="connsiteX8" fmla="*/ 2444734 w 4906246"/>
                <a:gd name="connsiteY8" fmla="*/ 2291153 h 8451320"/>
                <a:gd name="connsiteX9" fmla="*/ 16778 w 4906246"/>
                <a:gd name="connsiteY9" fmla="*/ 3523186 h 8451320"/>
                <a:gd name="connsiteX10" fmla="*/ 0 w 4906246"/>
                <a:gd name="connsiteY10" fmla="*/ 50684 h 8451320"/>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3024" h="8400636">
                  <a:moveTo>
                    <a:pt x="16778" y="8400634"/>
                  </a:moveTo>
                  <a:lnTo>
                    <a:pt x="4872690" y="8400634"/>
                  </a:lnTo>
                  <a:lnTo>
                    <a:pt x="4872690" y="8400636"/>
                  </a:lnTo>
                  <a:lnTo>
                    <a:pt x="16778" y="8400636"/>
                  </a:lnTo>
                  <a:lnTo>
                    <a:pt x="16778" y="8400634"/>
                  </a:lnTo>
                  <a:close/>
                  <a:moveTo>
                    <a:pt x="0" y="0"/>
                  </a:moveTo>
                  <a:lnTo>
                    <a:pt x="4923024" y="0"/>
                  </a:lnTo>
                  <a:lnTo>
                    <a:pt x="4872690" y="3472502"/>
                  </a:lnTo>
                  <a:lnTo>
                    <a:pt x="2444734" y="2240469"/>
                  </a:lnTo>
                  <a:lnTo>
                    <a:pt x="16778" y="3472502"/>
                  </a:lnTo>
                  <a:cubicBezTo>
                    <a:pt x="16778" y="2067213"/>
                    <a:pt x="0" y="1405289"/>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6" name="TextBox 45">
              <a:extLst>
                <a:ext uri="{FF2B5EF4-FFF2-40B4-BE49-F238E27FC236}">
                  <a16:creationId xmlns:a16="http://schemas.microsoft.com/office/drawing/2014/main" id="{C093E2E9-4057-3AFE-50E4-C89A59C82461}"/>
                </a:ext>
              </a:extLst>
            </p:cNvPr>
            <p:cNvSpPr txBox="1"/>
            <p:nvPr/>
          </p:nvSpPr>
          <p:spPr>
            <a:xfrm>
              <a:off x="2781183" y="2082013"/>
              <a:ext cx="1869443" cy="830997"/>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Finance query management &amp; reporting</a:t>
              </a:r>
            </a:p>
          </p:txBody>
        </p:sp>
        <p:sp>
          <p:nvSpPr>
            <p:cNvPr id="47" name="Freeform 1015">
              <a:extLst>
                <a:ext uri="{FF2B5EF4-FFF2-40B4-BE49-F238E27FC236}">
                  <a16:creationId xmlns:a16="http://schemas.microsoft.com/office/drawing/2014/main" id="{16EC12E5-48F2-89E2-C305-C96DCB49C49B}"/>
                </a:ext>
              </a:extLst>
            </p:cNvPr>
            <p:cNvSpPr>
              <a:spLocks noChangeAspect="1"/>
            </p:cNvSpPr>
            <p:nvPr/>
          </p:nvSpPr>
          <p:spPr bwMode="auto">
            <a:xfrm>
              <a:off x="3467955" y="1552929"/>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57" name="Rectangle: Rounded Corners 56">
              <a:extLst>
                <a:ext uri="{FF2B5EF4-FFF2-40B4-BE49-F238E27FC236}">
                  <a16:creationId xmlns:a16="http://schemas.microsoft.com/office/drawing/2014/main" id="{374261D7-47BE-80C9-627F-3124A46B03B6}"/>
                </a:ext>
              </a:extLst>
            </p:cNvPr>
            <p:cNvSpPr/>
            <p:nvPr/>
          </p:nvSpPr>
          <p:spPr>
            <a:xfrm>
              <a:off x="2761904" y="4999173"/>
              <a:ext cx="1908000" cy="545972"/>
            </a:xfrm>
            <a:prstGeom prst="roundRect">
              <a:avLst/>
            </a:prstGeom>
            <a:solidFill>
              <a:schemeClr val="accent1">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95C09C31-B441-840E-A767-4F86861E1F2E}"/>
                </a:ext>
              </a:extLst>
            </p:cNvPr>
            <p:cNvSpPr txBox="1"/>
            <p:nvPr/>
          </p:nvSpPr>
          <p:spPr>
            <a:xfrm>
              <a:off x="2781059" y="4372605"/>
              <a:ext cx="1869690"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finance reporting could be costing you</a:t>
              </a:r>
            </a:p>
          </p:txBody>
        </p:sp>
        <p:sp>
          <p:nvSpPr>
            <p:cNvPr id="68" name="TextBox 67">
              <a:extLst>
                <a:ext uri="{FF2B5EF4-FFF2-40B4-BE49-F238E27FC236}">
                  <a16:creationId xmlns:a16="http://schemas.microsoft.com/office/drawing/2014/main" id="{C0EA8CB8-D6F8-2002-811C-82D845F0C462}"/>
                </a:ext>
              </a:extLst>
            </p:cNvPr>
            <p:cNvSpPr txBox="1"/>
            <p:nvPr/>
          </p:nvSpPr>
          <p:spPr>
            <a:xfrm>
              <a:off x="2763363" y="5143443"/>
              <a:ext cx="1905083"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valfqmr</a:t>
              </a:r>
              <a:r>
                <a:rPr lang="en-GB" sz="20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17" name="Group 16">
            <a:extLst>
              <a:ext uri="{FF2B5EF4-FFF2-40B4-BE49-F238E27FC236}">
                <a16:creationId xmlns:a16="http://schemas.microsoft.com/office/drawing/2014/main" id="{9C36B47D-43D9-185A-98CD-D65837B25AAE}"/>
              </a:ext>
            </a:extLst>
          </p:cNvPr>
          <p:cNvGrpSpPr/>
          <p:nvPr/>
        </p:nvGrpSpPr>
        <p:grpSpPr>
          <a:xfrm>
            <a:off x="4912447" y="1556836"/>
            <a:ext cx="1918801" cy="3991330"/>
            <a:chOff x="4870882" y="1556836"/>
            <a:chExt cx="1918801" cy="3991330"/>
          </a:xfrm>
        </p:grpSpPr>
        <p:sp>
          <p:nvSpPr>
            <p:cNvPr id="59" name="Rectangle: Rounded Corners 58">
              <a:extLst>
                <a:ext uri="{FF2B5EF4-FFF2-40B4-BE49-F238E27FC236}">
                  <a16:creationId xmlns:a16="http://schemas.microsoft.com/office/drawing/2014/main" id="{483145D9-A5D5-4A29-9000-3FD97569E5F5}"/>
                </a:ext>
              </a:extLst>
            </p:cNvPr>
            <p:cNvSpPr/>
            <p:nvPr/>
          </p:nvSpPr>
          <p:spPr>
            <a:xfrm>
              <a:off x="4876282" y="4999173"/>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ff-page Connector 9">
              <a:extLst>
                <a:ext uri="{FF2B5EF4-FFF2-40B4-BE49-F238E27FC236}">
                  <a16:creationId xmlns:a16="http://schemas.microsoft.com/office/drawing/2014/main" id="{A97AE63F-0C53-AB7A-E6A8-5650E994B32B}"/>
                </a:ext>
              </a:extLst>
            </p:cNvPr>
            <p:cNvSpPr/>
            <p:nvPr/>
          </p:nvSpPr>
          <p:spPr>
            <a:xfrm>
              <a:off x="4870882" y="1903894"/>
              <a:ext cx="1918800" cy="2548563"/>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self-serve solutions</a:t>
              </a:r>
            </a:p>
          </p:txBody>
        </p:sp>
        <p:sp>
          <p:nvSpPr>
            <p:cNvPr id="48" name="Freeform 50">
              <a:extLst>
                <a:ext uri="{FF2B5EF4-FFF2-40B4-BE49-F238E27FC236}">
                  <a16:creationId xmlns:a16="http://schemas.microsoft.com/office/drawing/2014/main" id="{13C7AA69-72E1-AD20-DD7E-436E6E31F470}"/>
                </a:ext>
              </a:extLst>
            </p:cNvPr>
            <p:cNvSpPr/>
            <p:nvPr/>
          </p:nvSpPr>
          <p:spPr>
            <a:xfrm rot="10800000">
              <a:off x="4870883" y="2122536"/>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0" name="TextBox 49">
              <a:extLst>
                <a:ext uri="{FF2B5EF4-FFF2-40B4-BE49-F238E27FC236}">
                  <a16:creationId xmlns:a16="http://schemas.microsoft.com/office/drawing/2014/main" id="{7B34D05C-D2DC-8FEC-1A30-2541B1BBDE4B}"/>
                </a:ext>
              </a:extLst>
            </p:cNvPr>
            <p:cNvSpPr txBox="1"/>
            <p:nvPr/>
          </p:nvSpPr>
          <p:spPr>
            <a:xfrm>
              <a:off x="4873123" y="1590252"/>
              <a:ext cx="1914319" cy="1323439"/>
            </a:xfrm>
            <a:prstGeom prst="rect">
              <a:avLst/>
            </a:prstGeom>
            <a:noFill/>
          </p:spPr>
          <p:txBody>
            <a:bodyPr wrap="square" rtlCol="0" anchor="b" anchorCtr="0">
              <a:spAutoFit/>
            </a:bodyPr>
            <a:lstStyle/>
            <a:p>
              <a:pPr algn="ctr"/>
              <a:endParaRPr lang="en-US" sz="1600" b="1" dirty="0">
                <a:latin typeface="Montserrat SemiBold" panose="00000700000000000000" pitchFamily="2" charset="0"/>
                <a:ea typeface="League Spartan" charset="0"/>
                <a:cs typeface="Poppins" pitchFamily="2" charset="77"/>
              </a:endParaRPr>
            </a:p>
            <a:p>
              <a:pPr algn="ctr"/>
              <a:endParaRPr lang="en-US" sz="1600" b="1" dirty="0">
                <a:latin typeface="Montserrat SemiBold" panose="00000700000000000000" pitchFamily="2" charset="0"/>
                <a:ea typeface="League Spartan" charset="0"/>
                <a:cs typeface="Poppins" pitchFamily="2" charset="77"/>
              </a:endParaRPr>
            </a:p>
            <a:p>
              <a:pPr algn="ctr"/>
              <a:r>
                <a:rPr lang="en-US" sz="1600" b="1" dirty="0">
                  <a:latin typeface="Montserrat SemiBold" panose="00000700000000000000" pitchFamily="2" charset="0"/>
                  <a:ea typeface="League Spartan" charset="0"/>
                  <a:cs typeface="Poppins" pitchFamily="2" charset="77"/>
                </a:rPr>
                <a:t>Debt collection administration processes</a:t>
              </a:r>
            </a:p>
          </p:txBody>
        </p:sp>
        <p:sp>
          <p:nvSpPr>
            <p:cNvPr id="51" name="Freeform 1015">
              <a:extLst>
                <a:ext uri="{FF2B5EF4-FFF2-40B4-BE49-F238E27FC236}">
                  <a16:creationId xmlns:a16="http://schemas.microsoft.com/office/drawing/2014/main" id="{063F48A3-FD39-6FB1-4A70-698D0FF8C694}"/>
                </a:ext>
              </a:extLst>
            </p:cNvPr>
            <p:cNvSpPr>
              <a:spLocks noChangeAspect="1"/>
            </p:cNvSpPr>
            <p:nvPr/>
          </p:nvSpPr>
          <p:spPr bwMode="auto">
            <a:xfrm>
              <a:off x="5582333" y="1556836"/>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65" name="TextBox 64">
              <a:extLst>
                <a:ext uri="{FF2B5EF4-FFF2-40B4-BE49-F238E27FC236}">
                  <a16:creationId xmlns:a16="http://schemas.microsoft.com/office/drawing/2014/main" id="{CCDBA8E2-2E49-D3DC-8F70-3EBC50517161}"/>
                </a:ext>
              </a:extLst>
            </p:cNvPr>
            <p:cNvSpPr txBox="1"/>
            <p:nvPr/>
          </p:nvSpPr>
          <p:spPr>
            <a:xfrm>
              <a:off x="4873123" y="4365181"/>
              <a:ext cx="1914319"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Debt collection processes could be costing you</a:t>
              </a:r>
            </a:p>
          </p:txBody>
        </p:sp>
        <p:sp>
          <p:nvSpPr>
            <p:cNvPr id="69" name="TextBox 68">
              <a:extLst>
                <a:ext uri="{FF2B5EF4-FFF2-40B4-BE49-F238E27FC236}">
                  <a16:creationId xmlns:a16="http://schemas.microsoft.com/office/drawing/2014/main" id="{3C634A47-D927-FE8D-6324-130A75E52781}"/>
                </a:ext>
              </a:extLst>
            </p:cNvPr>
            <p:cNvSpPr txBox="1"/>
            <p:nvPr/>
          </p:nvSpPr>
          <p:spPr>
            <a:xfrm>
              <a:off x="4884646" y="5118034"/>
              <a:ext cx="1891272"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valdcap</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1" name="Rectangle 70">
            <a:extLst>
              <a:ext uri="{FF2B5EF4-FFF2-40B4-BE49-F238E27FC236}">
                <a16:creationId xmlns:a16="http://schemas.microsoft.com/office/drawing/2014/main" id="{64A6E194-9E68-2DD5-DD40-F6B630830462}"/>
              </a:ext>
            </a:extLst>
          </p:cNvPr>
          <p:cNvSpPr/>
          <p:nvPr/>
        </p:nvSpPr>
        <p:spPr>
          <a:xfrm>
            <a:off x="664160" y="5880683"/>
            <a:ext cx="10442652" cy="5189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Box 71">
            <a:extLst>
              <a:ext uri="{FF2B5EF4-FFF2-40B4-BE49-F238E27FC236}">
                <a16:creationId xmlns:a16="http://schemas.microsoft.com/office/drawing/2014/main" id="{0BFC616B-B131-2AE7-F109-2FC9C9900A7B}"/>
              </a:ext>
            </a:extLst>
          </p:cNvPr>
          <p:cNvSpPr txBox="1"/>
          <p:nvPr/>
        </p:nvSpPr>
        <p:spPr>
          <a:xfrm>
            <a:off x="678699" y="5904972"/>
            <a:ext cx="10411181" cy="461665"/>
          </a:xfrm>
          <a:prstGeom prst="rect">
            <a:avLst/>
          </a:prstGeom>
          <a:noFill/>
        </p:spPr>
        <p:txBody>
          <a:bodyPr wrap="square" rtlCol="0">
            <a:spAutoFit/>
          </a:bodyPr>
          <a:lstStyle/>
          <a:p>
            <a:pPr algn="ct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YOUR CURRENT PROCESS COSTS ARE</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GB"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24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valcostof</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ANNUAL</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LY</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8" name="Group 7">
            <a:extLst>
              <a:ext uri="{FF2B5EF4-FFF2-40B4-BE49-F238E27FC236}">
                <a16:creationId xmlns:a16="http://schemas.microsoft.com/office/drawing/2014/main" id="{FF786152-FEAF-A170-B663-448B52CE968F}"/>
              </a:ext>
            </a:extLst>
          </p:cNvPr>
          <p:cNvGrpSpPr/>
          <p:nvPr/>
        </p:nvGrpSpPr>
        <p:grpSpPr>
          <a:xfrm>
            <a:off x="644200" y="1552929"/>
            <a:ext cx="1918800" cy="3992216"/>
            <a:chOff x="644200" y="1552929"/>
            <a:chExt cx="1918800" cy="3992216"/>
          </a:xfrm>
        </p:grpSpPr>
        <p:sp>
          <p:nvSpPr>
            <p:cNvPr id="41" name="Off-page Connector 9">
              <a:extLst>
                <a:ext uri="{FF2B5EF4-FFF2-40B4-BE49-F238E27FC236}">
                  <a16:creationId xmlns:a16="http://schemas.microsoft.com/office/drawing/2014/main" id="{579E8B31-C28B-B9F8-070D-943247388A6B}"/>
                </a:ext>
              </a:extLst>
            </p:cNvPr>
            <p:cNvSpPr/>
            <p:nvPr/>
          </p:nvSpPr>
          <p:spPr>
            <a:xfrm>
              <a:off x="644200" y="1903895"/>
              <a:ext cx="1918800" cy="2544656"/>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Ineffective authorisation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Uncontrolled spend</a:t>
              </a: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Freeform 4">
              <a:extLst>
                <a:ext uri="{FF2B5EF4-FFF2-40B4-BE49-F238E27FC236}">
                  <a16:creationId xmlns:a16="http://schemas.microsoft.com/office/drawing/2014/main" id="{775A7557-207F-823B-8E7F-4AA7DB2E6D01}"/>
                </a:ext>
              </a:extLst>
            </p:cNvPr>
            <p:cNvSpPr/>
            <p:nvPr/>
          </p:nvSpPr>
          <p:spPr>
            <a:xfrm rot="10800000">
              <a:off x="644200" y="2072848"/>
              <a:ext cx="1918800" cy="3041098"/>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26469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26469 h 9144000"/>
                <a:gd name="connsiteX0" fmla="*/ 16778 w 4889468"/>
                <a:gd name="connsiteY0" fmla="*/ 8468213 h 8468215"/>
                <a:gd name="connsiteX1" fmla="*/ 4872690 w 4889468"/>
                <a:gd name="connsiteY1" fmla="*/ 8468213 h 8468215"/>
                <a:gd name="connsiteX2" fmla="*/ 4872690 w 4889468"/>
                <a:gd name="connsiteY2" fmla="*/ 8468215 h 8468215"/>
                <a:gd name="connsiteX3" fmla="*/ 16778 w 4889468"/>
                <a:gd name="connsiteY3" fmla="*/ 8468215 h 8468215"/>
                <a:gd name="connsiteX4" fmla="*/ 16778 w 4889468"/>
                <a:gd name="connsiteY4" fmla="*/ 8468213 h 8468215"/>
                <a:gd name="connsiteX5" fmla="*/ 0 w 4889468"/>
                <a:gd name="connsiteY5" fmla="*/ 50684 h 8468215"/>
                <a:gd name="connsiteX6" fmla="*/ 4889468 w 4889468"/>
                <a:gd name="connsiteY6" fmla="*/ 0 h 8468215"/>
                <a:gd name="connsiteX7" fmla="*/ 4872690 w 4889468"/>
                <a:gd name="connsiteY7" fmla="*/ 3540081 h 8468215"/>
                <a:gd name="connsiteX8" fmla="*/ 2444734 w 4889468"/>
                <a:gd name="connsiteY8" fmla="*/ 2308048 h 8468215"/>
                <a:gd name="connsiteX9" fmla="*/ 16778 w 4889468"/>
                <a:gd name="connsiteY9" fmla="*/ 3540081 h 8468215"/>
                <a:gd name="connsiteX10" fmla="*/ 0 w 4889468"/>
                <a:gd name="connsiteY10" fmla="*/ 50684 h 8468215"/>
                <a:gd name="connsiteX0" fmla="*/ 16778 w 4889468"/>
                <a:gd name="connsiteY0" fmla="*/ 8417529 h 8417531"/>
                <a:gd name="connsiteX1" fmla="*/ 4872690 w 4889468"/>
                <a:gd name="connsiteY1" fmla="*/ 8417529 h 8417531"/>
                <a:gd name="connsiteX2" fmla="*/ 4872690 w 4889468"/>
                <a:gd name="connsiteY2" fmla="*/ 8417531 h 8417531"/>
                <a:gd name="connsiteX3" fmla="*/ 16778 w 4889468"/>
                <a:gd name="connsiteY3" fmla="*/ 8417531 h 8417531"/>
                <a:gd name="connsiteX4" fmla="*/ 16778 w 4889468"/>
                <a:gd name="connsiteY4" fmla="*/ 8417529 h 8417531"/>
                <a:gd name="connsiteX5" fmla="*/ 0 w 4889468"/>
                <a:gd name="connsiteY5" fmla="*/ 0 h 8417531"/>
                <a:gd name="connsiteX6" fmla="*/ 4889468 w 4889468"/>
                <a:gd name="connsiteY6" fmla="*/ 0 h 8417531"/>
                <a:gd name="connsiteX7" fmla="*/ 4872690 w 4889468"/>
                <a:gd name="connsiteY7" fmla="*/ 3489397 h 8417531"/>
                <a:gd name="connsiteX8" fmla="*/ 2444734 w 4889468"/>
                <a:gd name="connsiteY8" fmla="*/ 2257364 h 8417531"/>
                <a:gd name="connsiteX9" fmla="*/ 16778 w 4889468"/>
                <a:gd name="connsiteY9" fmla="*/ 3489397 h 8417531"/>
                <a:gd name="connsiteX10" fmla="*/ 0 w 4889468"/>
                <a:gd name="connsiteY10" fmla="*/ 0 h 841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89468" h="8417531">
                  <a:moveTo>
                    <a:pt x="16778" y="8417529"/>
                  </a:moveTo>
                  <a:lnTo>
                    <a:pt x="4872690" y="8417529"/>
                  </a:lnTo>
                  <a:lnTo>
                    <a:pt x="4872690" y="8417531"/>
                  </a:lnTo>
                  <a:lnTo>
                    <a:pt x="16778" y="8417531"/>
                  </a:lnTo>
                  <a:lnTo>
                    <a:pt x="16778" y="8417529"/>
                  </a:lnTo>
                  <a:close/>
                  <a:moveTo>
                    <a:pt x="0" y="0"/>
                  </a:moveTo>
                  <a:lnTo>
                    <a:pt x="4889468" y="0"/>
                  </a:lnTo>
                  <a:cubicBezTo>
                    <a:pt x="4883875" y="1180027"/>
                    <a:pt x="4878283" y="2309370"/>
                    <a:pt x="4872690" y="3489397"/>
                  </a:cubicBezTo>
                  <a:lnTo>
                    <a:pt x="2444734" y="2257364"/>
                  </a:lnTo>
                  <a:lnTo>
                    <a:pt x="16778" y="3489397"/>
                  </a:lnTo>
                  <a:cubicBezTo>
                    <a:pt x="16778" y="2084108"/>
                    <a:pt x="0" y="1405289"/>
                    <a:pt x="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2" name="TextBox 41">
              <a:extLst>
                <a:ext uri="{FF2B5EF4-FFF2-40B4-BE49-F238E27FC236}">
                  <a16:creationId xmlns:a16="http://schemas.microsoft.com/office/drawing/2014/main" id="{A01E455A-2DE5-AA6B-952A-5F99CA73916D}"/>
                </a:ext>
              </a:extLst>
            </p:cNvPr>
            <p:cNvSpPr txBox="1"/>
            <p:nvPr/>
          </p:nvSpPr>
          <p:spPr>
            <a:xfrm>
              <a:off x="666721" y="2082991"/>
              <a:ext cx="1873758" cy="584775"/>
            </a:xfrm>
            <a:prstGeom prst="rect">
              <a:avLst/>
            </a:prstGeom>
            <a:noFill/>
          </p:spPr>
          <p:txBody>
            <a:bodyPr wrap="square" rtlCol="0" anchor="b" anchorCtr="0">
              <a:spAutoFit/>
            </a:bodyPr>
            <a:lstStyle/>
            <a:p>
              <a:pPr algn="ctr"/>
              <a:r>
                <a:rPr lang="en-US" sz="1600" b="1" dirty="0">
                  <a:latin typeface="Montserrat SemiBold" panose="00000700000000000000" pitchFamily="2" charset="0"/>
                  <a:ea typeface="League Spartan" charset="0"/>
                  <a:cs typeface="Poppins" pitchFamily="2" charset="77"/>
                </a:rPr>
                <a:t>Managing spend leakage </a:t>
              </a:r>
            </a:p>
          </p:txBody>
        </p:sp>
        <p:sp>
          <p:nvSpPr>
            <p:cNvPr id="43" name="Freeform 1015">
              <a:extLst>
                <a:ext uri="{FF2B5EF4-FFF2-40B4-BE49-F238E27FC236}">
                  <a16:creationId xmlns:a16="http://schemas.microsoft.com/office/drawing/2014/main" id="{5222BCAB-8DAE-9ECC-55ED-CAF94FD73E96}"/>
                </a:ext>
              </a:extLst>
            </p:cNvPr>
            <p:cNvSpPr>
              <a:spLocks noChangeAspect="1"/>
            </p:cNvSpPr>
            <p:nvPr/>
          </p:nvSpPr>
          <p:spPr bwMode="auto">
            <a:xfrm>
              <a:off x="1355651" y="1552929"/>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56" name="Rectangle: Rounded Corners 55">
              <a:extLst>
                <a:ext uri="{FF2B5EF4-FFF2-40B4-BE49-F238E27FC236}">
                  <a16:creationId xmlns:a16="http://schemas.microsoft.com/office/drawing/2014/main" id="{D39ED94A-B4FD-84A0-6CF0-1C23682FB399}"/>
                </a:ext>
              </a:extLst>
            </p:cNvPr>
            <p:cNvSpPr/>
            <p:nvPr/>
          </p:nvSpPr>
          <p:spPr>
            <a:xfrm>
              <a:off x="649600" y="4986527"/>
              <a:ext cx="1908000" cy="558618"/>
            </a:xfrm>
            <a:prstGeom prst="roundRect">
              <a:avLst/>
            </a:prstGeom>
            <a:solidFill>
              <a:schemeClr val="tx2">
                <a:alpha val="26000"/>
              </a:schemeClr>
            </a:solidFill>
            <a:ln>
              <a:solidFill>
                <a:srgbClr val="F15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a:extLst>
                <a:ext uri="{FF2B5EF4-FFF2-40B4-BE49-F238E27FC236}">
                  <a16:creationId xmlns:a16="http://schemas.microsoft.com/office/drawing/2014/main" id="{39DF4247-E50B-19D8-DDEA-15B91EFA84A9}"/>
                </a:ext>
              </a:extLst>
            </p:cNvPr>
            <p:cNvSpPr txBox="1"/>
            <p:nvPr/>
          </p:nvSpPr>
          <p:spPr>
            <a:xfrm>
              <a:off x="666721" y="4383297"/>
              <a:ext cx="1873758"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Spend leakage could be costing you</a:t>
              </a:r>
            </a:p>
          </p:txBody>
        </p:sp>
        <p:sp>
          <p:nvSpPr>
            <p:cNvPr id="73" name="TextBox 72">
              <a:extLst>
                <a:ext uri="{FF2B5EF4-FFF2-40B4-BE49-F238E27FC236}">
                  <a16:creationId xmlns:a16="http://schemas.microsoft.com/office/drawing/2014/main" id="{78369866-8BC6-33CD-42B1-8C4AEA93FDD2}"/>
                </a:ext>
              </a:extLst>
            </p:cNvPr>
            <p:cNvSpPr txBox="1"/>
            <p:nvPr/>
          </p:nvSpPr>
          <p:spPr>
            <a:xfrm>
              <a:off x="651059" y="5140279"/>
              <a:ext cx="1905083"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valmsl</a:t>
              </a:r>
              <a:r>
                <a:rPr lang="en-GB" sz="20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grpSp>
        <p:nvGrpSpPr>
          <p:cNvPr id="18" name="Group 17">
            <a:extLst>
              <a:ext uri="{FF2B5EF4-FFF2-40B4-BE49-F238E27FC236}">
                <a16:creationId xmlns:a16="http://schemas.microsoft.com/office/drawing/2014/main" id="{19ED103D-2B59-253D-574C-3CF94ADF0C56}"/>
              </a:ext>
            </a:extLst>
          </p:cNvPr>
          <p:cNvGrpSpPr/>
          <p:nvPr/>
        </p:nvGrpSpPr>
        <p:grpSpPr>
          <a:xfrm>
            <a:off x="7043253" y="1573727"/>
            <a:ext cx="1921948" cy="3981503"/>
            <a:chOff x="6973186" y="1582040"/>
            <a:chExt cx="1921948" cy="3981503"/>
          </a:xfrm>
        </p:grpSpPr>
        <p:sp>
          <p:nvSpPr>
            <p:cNvPr id="9" name="Rectangle: Rounded Corners 8">
              <a:extLst>
                <a:ext uri="{FF2B5EF4-FFF2-40B4-BE49-F238E27FC236}">
                  <a16:creationId xmlns:a16="http://schemas.microsoft.com/office/drawing/2014/main" id="{643A6339-EE20-5ED6-6696-7763D8C68FB0}"/>
                </a:ext>
              </a:extLst>
            </p:cNvPr>
            <p:cNvSpPr/>
            <p:nvPr/>
          </p:nvSpPr>
          <p:spPr>
            <a:xfrm>
              <a:off x="6980160" y="5014550"/>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ff-page Connector 9">
              <a:extLst>
                <a:ext uri="{FF2B5EF4-FFF2-40B4-BE49-F238E27FC236}">
                  <a16:creationId xmlns:a16="http://schemas.microsoft.com/office/drawing/2014/main" id="{A01973A7-1FA4-0C98-249C-23CD8984ED1A}"/>
                </a:ext>
              </a:extLst>
            </p:cNvPr>
            <p:cNvSpPr/>
            <p:nvPr/>
          </p:nvSpPr>
          <p:spPr>
            <a:xfrm>
              <a:off x="6974760" y="1903894"/>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Slow processes due to poorly configured workflows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automation</a:t>
              </a:r>
            </a:p>
          </p:txBody>
        </p:sp>
        <p:sp>
          <p:nvSpPr>
            <p:cNvPr id="55" name="Freeform 1015">
              <a:extLst>
                <a:ext uri="{FF2B5EF4-FFF2-40B4-BE49-F238E27FC236}">
                  <a16:creationId xmlns:a16="http://schemas.microsoft.com/office/drawing/2014/main" id="{49379704-A7E9-6EF1-10D5-4FD212A90D8B}"/>
                </a:ext>
              </a:extLst>
            </p:cNvPr>
            <p:cNvSpPr>
              <a:spLocks noChangeAspect="1"/>
            </p:cNvSpPr>
            <p:nvPr/>
          </p:nvSpPr>
          <p:spPr bwMode="auto">
            <a:xfrm>
              <a:off x="7686211" y="1582040"/>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4" name="Freeform 50">
              <a:extLst>
                <a:ext uri="{FF2B5EF4-FFF2-40B4-BE49-F238E27FC236}">
                  <a16:creationId xmlns:a16="http://schemas.microsoft.com/office/drawing/2014/main" id="{9F9B2520-FD51-DC24-704C-0BB7BDAC0376}"/>
                </a:ext>
              </a:extLst>
            </p:cNvPr>
            <p:cNvSpPr/>
            <p:nvPr/>
          </p:nvSpPr>
          <p:spPr>
            <a:xfrm rot="10800000">
              <a:off x="6974760" y="2133070"/>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TextBox 4">
              <a:extLst>
                <a:ext uri="{FF2B5EF4-FFF2-40B4-BE49-F238E27FC236}">
                  <a16:creationId xmlns:a16="http://schemas.microsoft.com/office/drawing/2014/main" id="{02B73898-242B-B542-A13B-5A46CF540B50}"/>
                </a:ext>
              </a:extLst>
            </p:cNvPr>
            <p:cNvSpPr txBox="1"/>
            <p:nvPr/>
          </p:nvSpPr>
          <p:spPr>
            <a:xfrm>
              <a:off x="6977001" y="4381097"/>
              <a:ext cx="1914319"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Invoicing and finance workflows could be costing you</a:t>
              </a:r>
            </a:p>
          </p:txBody>
        </p:sp>
        <p:sp>
          <p:nvSpPr>
            <p:cNvPr id="6" name="TextBox 5">
              <a:extLst>
                <a:ext uri="{FF2B5EF4-FFF2-40B4-BE49-F238E27FC236}">
                  <a16:creationId xmlns:a16="http://schemas.microsoft.com/office/drawing/2014/main" id="{17F0DF48-C88F-66C2-241D-A456E4C5498F}"/>
                </a:ext>
              </a:extLst>
            </p:cNvPr>
            <p:cNvSpPr txBox="1"/>
            <p:nvPr/>
          </p:nvSpPr>
          <p:spPr>
            <a:xfrm>
              <a:off x="6973186" y="5136881"/>
              <a:ext cx="1921948"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valcifw</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19" name="Group 18">
            <a:extLst>
              <a:ext uri="{FF2B5EF4-FFF2-40B4-BE49-F238E27FC236}">
                <a16:creationId xmlns:a16="http://schemas.microsoft.com/office/drawing/2014/main" id="{70CEE381-477C-8434-1941-80B81EAE7B48}"/>
              </a:ext>
            </a:extLst>
          </p:cNvPr>
          <p:cNvGrpSpPr/>
          <p:nvPr/>
        </p:nvGrpSpPr>
        <p:grpSpPr>
          <a:xfrm>
            <a:off x="9078326" y="1559479"/>
            <a:ext cx="2094684" cy="3981503"/>
            <a:chOff x="9011822" y="1567792"/>
            <a:chExt cx="2094684" cy="3981503"/>
          </a:xfrm>
        </p:grpSpPr>
        <p:sp>
          <p:nvSpPr>
            <p:cNvPr id="10" name="Rectangle: Rounded Corners 9">
              <a:extLst>
                <a:ext uri="{FF2B5EF4-FFF2-40B4-BE49-F238E27FC236}">
                  <a16:creationId xmlns:a16="http://schemas.microsoft.com/office/drawing/2014/main" id="{01805B4A-2C0D-368E-E75D-FC2CDC15A66B}"/>
                </a:ext>
              </a:extLst>
            </p:cNvPr>
            <p:cNvSpPr/>
            <p:nvPr/>
          </p:nvSpPr>
          <p:spPr>
            <a:xfrm>
              <a:off x="9105164" y="5000302"/>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ff-page Connector 9">
              <a:extLst>
                <a:ext uri="{FF2B5EF4-FFF2-40B4-BE49-F238E27FC236}">
                  <a16:creationId xmlns:a16="http://schemas.microsoft.com/office/drawing/2014/main" id="{CF4D6202-C07E-1976-8619-E66844709A39}"/>
                </a:ext>
              </a:extLst>
            </p:cNvPr>
            <p:cNvSpPr/>
            <p:nvPr/>
          </p:nvSpPr>
          <p:spPr>
            <a:xfrm>
              <a:off x="9099764" y="1889646"/>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self-serve solutions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High risk of errors </a:t>
              </a:r>
            </a:p>
          </p:txBody>
        </p:sp>
        <p:sp>
          <p:nvSpPr>
            <p:cNvPr id="12" name="TextBox 11">
              <a:extLst>
                <a:ext uri="{FF2B5EF4-FFF2-40B4-BE49-F238E27FC236}">
                  <a16:creationId xmlns:a16="http://schemas.microsoft.com/office/drawing/2014/main" id="{7A466DEC-9423-B95B-0DAB-B91A852EC795}"/>
                </a:ext>
              </a:extLst>
            </p:cNvPr>
            <p:cNvSpPr txBox="1"/>
            <p:nvPr/>
          </p:nvSpPr>
          <p:spPr>
            <a:xfrm>
              <a:off x="9011822" y="2082316"/>
              <a:ext cx="2094684" cy="584775"/>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Online expense management</a:t>
              </a:r>
              <a:endParaRPr lang="en-US" sz="1600" b="1" dirty="0">
                <a:latin typeface="Montserrat SemiBold" panose="00000700000000000000" pitchFamily="2" charset="0"/>
                <a:ea typeface="League Spartan" charset="0"/>
                <a:cs typeface="Poppins" pitchFamily="2" charset="77"/>
              </a:endParaRPr>
            </a:p>
          </p:txBody>
        </p:sp>
        <p:sp>
          <p:nvSpPr>
            <p:cNvPr id="13" name="Freeform 1015">
              <a:extLst>
                <a:ext uri="{FF2B5EF4-FFF2-40B4-BE49-F238E27FC236}">
                  <a16:creationId xmlns:a16="http://schemas.microsoft.com/office/drawing/2014/main" id="{2DFBB6BE-A3C1-C95A-4287-54102AC9E823}"/>
                </a:ext>
              </a:extLst>
            </p:cNvPr>
            <p:cNvSpPr>
              <a:spLocks noChangeAspect="1"/>
            </p:cNvSpPr>
            <p:nvPr/>
          </p:nvSpPr>
          <p:spPr bwMode="auto">
            <a:xfrm>
              <a:off x="9811215" y="1567792"/>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14" name="Freeform 50">
              <a:extLst>
                <a:ext uri="{FF2B5EF4-FFF2-40B4-BE49-F238E27FC236}">
                  <a16:creationId xmlns:a16="http://schemas.microsoft.com/office/drawing/2014/main" id="{37A97CCD-C015-E1E9-40B7-A97B59A03B2B}"/>
                </a:ext>
              </a:extLst>
            </p:cNvPr>
            <p:cNvSpPr/>
            <p:nvPr/>
          </p:nvSpPr>
          <p:spPr>
            <a:xfrm rot="10800000">
              <a:off x="9099764" y="2127135"/>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TextBox 14">
              <a:extLst>
                <a:ext uri="{FF2B5EF4-FFF2-40B4-BE49-F238E27FC236}">
                  <a16:creationId xmlns:a16="http://schemas.microsoft.com/office/drawing/2014/main" id="{78087AEC-86F9-E8B2-C10B-A49DA1E431AE}"/>
                </a:ext>
              </a:extLst>
            </p:cNvPr>
            <p:cNvSpPr txBox="1"/>
            <p:nvPr/>
          </p:nvSpPr>
          <p:spPr>
            <a:xfrm>
              <a:off x="9102005" y="4351351"/>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Expense management could be costing you</a:t>
              </a:r>
            </a:p>
          </p:txBody>
        </p:sp>
        <p:sp>
          <p:nvSpPr>
            <p:cNvPr id="16" name="TextBox 15">
              <a:extLst>
                <a:ext uri="{FF2B5EF4-FFF2-40B4-BE49-F238E27FC236}">
                  <a16:creationId xmlns:a16="http://schemas.microsoft.com/office/drawing/2014/main" id="{758C2988-077F-715B-4765-2E7B0D4C1F34}"/>
                </a:ext>
              </a:extLst>
            </p:cNvPr>
            <p:cNvSpPr txBox="1"/>
            <p:nvPr/>
          </p:nvSpPr>
          <p:spPr>
            <a:xfrm>
              <a:off x="9112677" y="5122633"/>
              <a:ext cx="1892974"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valoem</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20" name="TextBox 19">
            <a:extLst>
              <a:ext uri="{FF2B5EF4-FFF2-40B4-BE49-F238E27FC236}">
                <a16:creationId xmlns:a16="http://schemas.microsoft.com/office/drawing/2014/main" id="{CB763372-9E0F-0805-2777-ABCA01E264C0}"/>
              </a:ext>
            </a:extLst>
          </p:cNvPr>
          <p:cNvSpPr txBox="1"/>
          <p:nvPr/>
        </p:nvSpPr>
        <p:spPr>
          <a:xfrm>
            <a:off x="664160" y="1063705"/>
            <a:ext cx="10364338"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tx1">
                    <a:lumMod val="50000"/>
                    <a:lumOff val="50000"/>
                  </a:schemeClr>
                </a:solidFill>
                <a:ea typeface="Open Sans" panose="020B0606030504020204" pitchFamily="34" charset="0"/>
                <a:cs typeface="Open Sans" panose="020B0606030504020204" pitchFamily="34" charset="0"/>
              </a:rPr>
              <a:t>The total cost of your current processes are detailed below. For example, if it is taking your team five hours a week to produce business reports or manage queries, the below figures highlight the total current process cost to your business</a:t>
            </a:r>
          </a:p>
        </p:txBody>
      </p:sp>
    </p:spTree>
    <p:extLst>
      <p:ext uri="{BB962C8B-B14F-4D97-AF65-F5344CB8AC3E}">
        <p14:creationId xmlns:p14="http://schemas.microsoft.com/office/powerpoint/2010/main" val="65390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4</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dirty="0"/>
              <a:t>TOTAL COST OF DELAY</a:t>
            </a:r>
          </a:p>
        </p:txBody>
      </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23" name="Text Placeholder 3">
            <a:extLst>
              <a:ext uri="{FF2B5EF4-FFF2-40B4-BE49-F238E27FC236}">
                <a16:creationId xmlns:a16="http://schemas.microsoft.com/office/drawing/2014/main" id="{AA587991-B968-87C5-E911-A82B2A2883D5}"/>
              </a:ext>
            </a:extLst>
          </p:cNvPr>
          <p:cNvSpPr txBox="1">
            <a:spLocks/>
          </p:cNvSpPr>
          <p:nvPr/>
        </p:nvSpPr>
        <p:spPr>
          <a:xfrm>
            <a:off x="6180613" y="1036350"/>
            <a:ext cx="4638088" cy="289847"/>
          </a:xfrm>
          <a:prstGeom prst="rect">
            <a:avLst/>
          </a:prstGeom>
        </p:spPr>
        <p:txBody>
          <a:bodyPr vert="horz" lIns="0" tIns="0" rIns="0" bIns="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spcAft>
                <a:spcPts val="800"/>
              </a:spcAft>
              <a:buFont typeface="Arial" panose="020B0604020202020204" pitchFamily="34" charset="0"/>
              <a:buNone/>
            </a:pPr>
            <a:r>
              <a:rPr lang="en-GB" dirty="0">
                <a:latin typeface="Open Sans"/>
                <a:ea typeface="Open Sans"/>
                <a:cs typeface="Open Sans"/>
              </a:rPr>
              <a:t>PAIN POINTS</a:t>
            </a:r>
          </a:p>
        </p:txBody>
      </p:sp>
      <p:sp>
        <p:nvSpPr>
          <p:cNvPr id="5" name="Text Placeholder 3">
            <a:extLst>
              <a:ext uri="{FF2B5EF4-FFF2-40B4-BE49-F238E27FC236}">
                <a16:creationId xmlns:a16="http://schemas.microsoft.com/office/drawing/2014/main" id="{7F81EBE2-7AFB-D001-79A4-902951872C31}"/>
              </a:ext>
            </a:extLst>
          </p:cNvPr>
          <p:cNvSpPr txBox="1">
            <a:spLocks/>
          </p:cNvSpPr>
          <p:nvPr/>
        </p:nvSpPr>
        <p:spPr>
          <a:xfrm>
            <a:off x="1409838" y="3311277"/>
            <a:ext cx="3544235" cy="647919"/>
          </a:xfrm>
          <a:prstGeom prst="rect">
            <a:avLst/>
          </a:prstGeom>
        </p:spPr>
        <p:txBody>
          <a:bodyPr vert="horz" lIns="0" tIns="0" rIns="0" bIns="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lgn="ctr">
              <a:spcAft>
                <a:spcPts val="800"/>
              </a:spcAft>
              <a:buFont typeface="Arial" panose="020B0604020202020204" pitchFamily="34" charset="0"/>
              <a:buNone/>
            </a:pPr>
            <a:r>
              <a:rPr lang="tr-TR" sz="3600" dirty="0">
                <a:solidFill>
                  <a:srgbClr val="FF5A1F"/>
                </a:solidFill>
                <a:latin typeface="+mj-lt"/>
                <a:ea typeface="Open Sans"/>
                <a:cs typeface="Open Sans"/>
              </a:rPr>
              <a:t>£ </a:t>
            </a:r>
            <a:r>
              <a:rPr lang="tr-TR" sz="3600" dirty="0" err="1">
                <a:solidFill>
                  <a:srgbClr val="FF5A1F"/>
                </a:solidFill>
                <a:latin typeface="+mj-lt"/>
                <a:ea typeface="Open Sans"/>
                <a:cs typeface="Open Sans"/>
              </a:rPr>
              <a:t>totalcostval</a:t>
            </a:r>
            <a:r>
              <a:rPr lang="tr-TR" sz="3600" dirty="0">
                <a:solidFill>
                  <a:srgbClr val="FF5A1F"/>
                </a:solidFill>
                <a:latin typeface="+mj-lt"/>
                <a:ea typeface="Open Sans"/>
                <a:cs typeface="Open Sans"/>
              </a:rPr>
              <a:t> </a:t>
            </a:r>
            <a:endParaRPr lang="en-GB" sz="3600" dirty="0">
              <a:solidFill>
                <a:srgbClr val="FF5A1F"/>
              </a:solidFill>
              <a:latin typeface="+mj-lt"/>
              <a:ea typeface="Open Sans"/>
              <a:cs typeface="Open Sans"/>
            </a:endParaRPr>
          </a:p>
        </p:txBody>
      </p:sp>
      <p:grpSp>
        <p:nvGrpSpPr>
          <p:cNvPr id="6" name="Grup 5">
            <a:extLst>
              <a:ext uri="{FF2B5EF4-FFF2-40B4-BE49-F238E27FC236}">
                <a16:creationId xmlns:a16="http://schemas.microsoft.com/office/drawing/2014/main" id="{8D4348BB-F96D-5635-CB00-3C861C330F48}"/>
              </a:ext>
            </a:extLst>
          </p:cNvPr>
          <p:cNvGrpSpPr/>
          <p:nvPr/>
        </p:nvGrpSpPr>
        <p:grpSpPr>
          <a:xfrm>
            <a:off x="8821682" y="5463229"/>
            <a:ext cx="2644839" cy="417662"/>
            <a:chOff x="6172590" y="1840342"/>
            <a:chExt cx="2644839" cy="417662"/>
          </a:xfrm>
        </p:grpSpPr>
        <p:sp>
          <p:nvSpPr>
            <p:cNvPr id="7" name="Metin kutusu 6">
              <a:extLst>
                <a:ext uri="{FF2B5EF4-FFF2-40B4-BE49-F238E27FC236}">
                  <a16:creationId xmlns:a16="http://schemas.microsoft.com/office/drawing/2014/main" id="{430EFD69-CEE9-E9D9-71E0-1615D0723927}"/>
                </a:ext>
              </a:extLst>
            </p:cNvPr>
            <p:cNvSpPr txBox="1"/>
            <p:nvPr/>
          </p:nvSpPr>
          <p:spPr>
            <a:xfrm>
              <a:off x="6172590" y="1840342"/>
              <a:ext cx="991377" cy="307777"/>
            </a:xfrm>
            <a:prstGeom prst="rect">
              <a:avLst/>
            </a:prstGeom>
            <a:noFill/>
          </p:spPr>
          <p:txBody>
            <a:bodyPr wrap="square">
              <a:spAutoFit/>
            </a:bodyPr>
            <a:lstStyle/>
            <a:p>
              <a:r>
                <a:rPr lang="tr-TR" sz="1200" b="1" i="0" dirty="0">
                  <a:solidFill>
                    <a:srgbClr val="A4A4B2"/>
                  </a:solidFill>
                  <a:effectLst/>
                  <a:highlight>
                    <a:srgbClr val="FFFFFF"/>
                  </a:highlight>
                  <a:latin typeface="Montserrat SemiBold" panose="00000700000000000000" pitchFamily="2" charset="0"/>
                </a:rPr>
                <a:t>per1x</a:t>
              </a:r>
              <a:r>
                <a:rPr lang="tr-TR" sz="1400" b="1" i="0" dirty="0">
                  <a:solidFill>
                    <a:srgbClr val="A4A4B2"/>
                  </a:solidFill>
                  <a:effectLst/>
                  <a:highlight>
                    <a:srgbClr val="FFFFFF"/>
                  </a:highlight>
                  <a:latin typeface="Montserrat SemiBold" panose="00000700000000000000" pitchFamily="2" charset="0"/>
                </a:rPr>
                <a:t>%</a:t>
              </a:r>
              <a:endParaRPr lang="tr-TR" sz="1400" dirty="0">
                <a:latin typeface="Montserrat SemiBold" panose="00000700000000000000" pitchFamily="2" charset="0"/>
              </a:endParaRPr>
            </a:p>
          </p:txBody>
        </p:sp>
        <p:sp>
          <p:nvSpPr>
            <p:cNvPr id="10" name="Metin kutusu 9">
              <a:extLst>
                <a:ext uri="{FF2B5EF4-FFF2-40B4-BE49-F238E27FC236}">
                  <a16:creationId xmlns:a16="http://schemas.microsoft.com/office/drawing/2014/main" id="{46522F1D-EAED-03B8-D2A2-C4A737BA8E96}"/>
                </a:ext>
              </a:extLst>
            </p:cNvPr>
            <p:cNvSpPr txBox="1"/>
            <p:nvPr/>
          </p:nvSpPr>
          <p:spPr>
            <a:xfrm>
              <a:off x="6846728" y="1870822"/>
              <a:ext cx="1970701" cy="276999"/>
            </a:xfrm>
            <a:prstGeom prst="rect">
              <a:avLst/>
            </a:prstGeom>
            <a:noFill/>
          </p:spPr>
          <p:txBody>
            <a:bodyPr wrap="square">
              <a:spAutoFit/>
            </a:bodyPr>
            <a:lstStyle/>
            <a:p>
              <a:r>
                <a:rPr lang="tr-TR" sz="1200" b="0" i="0" cap="all" dirty="0">
                  <a:solidFill>
                    <a:srgbClr val="25252C"/>
                  </a:solidFill>
                  <a:effectLst/>
                  <a:highlight>
                    <a:srgbClr val="FFFFFF"/>
                  </a:highlight>
                  <a:latin typeface="+mj-lt"/>
                </a:rPr>
                <a:t>IT </a:t>
              </a:r>
              <a:r>
                <a:rPr lang="tr-TR" sz="1200" b="0" i="0" cap="all" dirty="0" err="1">
                  <a:solidFill>
                    <a:srgbClr val="25252C"/>
                  </a:solidFill>
                  <a:effectLst/>
                  <a:highlight>
                    <a:srgbClr val="FFFFFF"/>
                  </a:highlight>
                  <a:latin typeface="+mj-lt"/>
                </a:rPr>
                <a:t>fInance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systems</a:t>
              </a:r>
              <a:endParaRPr lang="tr-TR" sz="1200" dirty="0">
                <a:latin typeface="+mj-lt"/>
              </a:endParaRPr>
            </a:p>
          </p:txBody>
        </p:sp>
        <p:cxnSp>
          <p:nvCxnSpPr>
            <p:cNvPr id="14" name="Düz Bağlayıcı 13">
              <a:extLst>
                <a:ext uri="{FF2B5EF4-FFF2-40B4-BE49-F238E27FC236}">
                  <a16:creationId xmlns:a16="http://schemas.microsoft.com/office/drawing/2014/main" id="{3B8F86E5-511F-1BC5-9156-20EA2EE75EB8}"/>
                </a:ext>
              </a:extLst>
            </p:cNvPr>
            <p:cNvCxnSpPr>
              <a:cxnSpLocks/>
            </p:cNvCxnSpPr>
            <p:nvPr/>
          </p:nvCxnSpPr>
          <p:spPr>
            <a:xfrm>
              <a:off x="6279502" y="2258004"/>
              <a:ext cx="2304661" cy="0"/>
            </a:xfrm>
            <a:prstGeom prst="line">
              <a:avLst/>
            </a:prstGeom>
          </p:spPr>
          <p:style>
            <a:lnRef idx="1">
              <a:schemeClr val="dk1"/>
            </a:lnRef>
            <a:fillRef idx="0">
              <a:schemeClr val="dk1"/>
            </a:fillRef>
            <a:effectRef idx="0">
              <a:schemeClr val="dk1"/>
            </a:effectRef>
            <a:fontRef idx="minor">
              <a:schemeClr val="tx1"/>
            </a:fontRef>
          </p:style>
        </p:cxnSp>
      </p:grpSp>
      <p:grpSp>
        <p:nvGrpSpPr>
          <p:cNvPr id="8" name="Grup 7">
            <a:extLst>
              <a:ext uri="{FF2B5EF4-FFF2-40B4-BE49-F238E27FC236}">
                <a16:creationId xmlns:a16="http://schemas.microsoft.com/office/drawing/2014/main" id="{0C803E05-53C2-12CE-F497-0354F05F2166}"/>
              </a:ext>
            </a:extLst>
          </p:cNvPr>
          <p:cNvGrpSpPr/>
          <p:nvPr/>
        </p:nvGrpSpPr>
        <p:grpSpPr>
          <a:xfrm>
            <a:off x="6172590" y="1994549"/>
            <a:ext cx="2644839" cy="538965"/>
            <a:chOff x="6172590" y="2470186"/>
            <a:chExt cx="2644839" cy="538965"/>
          </a:xfrm>
        </p:grpSpPr>
        <p:sp>
          <p:nvSpPr>
            <p:cNvPr id="80" name="Metin kutusu 79">
              <a:extLst>
                <a:ext uri="{FF2B5EF4-FFF2-40B4-BE49-F238E27FC236}">
                  <a16:creationId xmlns:a16="http://schemas.microsoft.com/office/drawing/2014/main" id="{68CDE79D-95BF-0EB6-60D9-AF04B6549CB3}"/>
                </a:ext>
              </a:extLst>
            </p:cNvPr>
            <p:cNvSpPr txBox="1"/>
            <p:nvPr/>
          </p:nvSpPr>
          <p:spPr>
            <a:xfrm>
              <a:off x="6172590" y="2561626"/>
              <a:ext cx="991377" cy="307777"/>
            </a:xfrm>
            <a:prstGeom prst="rect">
              <a:avLst/>
            </a:prstGeom>
            <a:noFill/>
          </p:spPr>
          <p:txBody>
            <a:bodyPr wrap="square">
              <a:spAutoFit/>
            </a:bodyPr>
            <a:lstStyle/>
            <a:p>
              <a:r>
                <a:rPr lang="tr-TR" sz="1200" b="1" i="0" dirty="0">
                  <a:solidFill>
                    <a:srgbClr val="F15D23"/>
                  </a:solidFill>
                  <a:effectLst/>
                  <a:highlight>
                    <a:srgbClr val="FFFFFF"/>
                  </a:highlight>
                  <a:latin typeface="Montserrat SemiBold" panose="00000700000000000000" pitchFamily="2" charset="0"/>
                </a:rPr>
                <a:t>per2x</a:t>
              </a:r>
              <a:r>
                <a:rPr lang="tr-TR" sz="1400" b="1" i="0" dirty="0">
                  <a:solidFill>
                    <a:srgbClr val="F15D23"/>
                  </a:solidFill>
                  <a:effectLst/>
                  <a:highlight>
                    <a:srgbClr val="FFFFFF"/>
                  </a:highlight>
                  <a:latin typeface="Montserrat SemiBold" panose="00000700000000000000" pitchFamily="2" charset="0"/>
                </a:rPr>
                <a:t>%</a:t>
              </a:r>
              <a:endParaRPr lang="tr-TR" sz="1400" dirty="0">
                <a:solidFill>
                  <a:srgbClr val="F15D23"/>
                </a:solidFill>
                <a:latin typeface="Montserrat SemiBold" panose="00000700000000000000" pitchFamily="2" charset="0"/>
              </a:endParaRPr>
            </a:p>
          </p:txBody>
        </p:sp>
        <p:sp>
          <p:nvSpPr>
            <p:cNvPr id="81" name="Metin kutusu 80">
              <a:extLst>
                <a:ext uri="{FF2B5EF4-FFF2-40B4-BE49-F238E27FC236}">
                  <a16:creationId xmlns:a16="http://schemas.microsoft.com/office/drawing/2014/main" id="{B02C7387-F34D-6E3D-47CB-850336305775}"/>
                </a:ext>
              </a:extLst>
            </p:cNvPr>
            <p:cNvSpPr txBox="1"/>
            <p:nvPr/>
          </p:nvSpPr>
          <p:spPr>
            <a:xfrm>
              <a:off x="6846728" y="2470186"/>
              <a:ext cx="1970701" cy="461665"/>
            </a:xfrm>
            <a:prstGeom prst="rect">
              <a:avLst/>
            </a:prstGeom>
            <a:noFill/>
          </p:spPr>
          <p:txBody>
            <a:bodyPr wrap="square">
              <a:spAutoFit/>
            </a:bodyPr>
            <a:lstStyle/>
            <a:p>
              <a:r>
                <a:rPr lang="tr-TR" sz="1200" b="0" i="0" cap="all" dirty="0" err="1">
                  <a:solidFill>
                    <a:srgbClr val="25252C"/>
                  </a:solidFill>
                  <a:effectLst/>
                  <a:highlight>
                    <a:srgbClr val="FFFFFF"/>
                  </a:highlight>
                  <a:latin typeface="+mj-lt"/>
                </a:rPr>
                <a:t>RaIsIng</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Purchase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Orders</a:t>
              </a:r>
              <a:endParaRPr lang="tr-TR" sz="1200" dirty="0">
                <a:latin typeface="+mj-lt"/>
              </a:endParaRPr>
            </a:p>
          </p:txBody>
        </p:sp>
        <p:cxnSp>
          <p:nvCxnSpPr>
            <p:cNvPr id="82" name="Düz Bağlayıcı 81">
              <a:extLst>
                <a:ext uri="{FF2B5EF4-FFF2-40B4-BE49-F238E27FC236}">
                  <a16:creationId xmlns:a16="http://schemas.microsoft.com/office/drawing/2014/main" id="{F867A425-2630-F877-4DD8-31BFC2A9B67F}"/>
                </a:ext>
              </a:extLst>
            </p:cNvPr>
            <p:cNvCxnSpPr>
              <a:cxnSpLocks/>
            </p:cNvCxnSpPr>
            <p:nvPr/>
          </p:nvCxnSpPr>
          <p:spPr>
            <a:xfrm>
              <a:off x="6279501" y="3009151"/>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9" name="Grup 8">
            <a:extLst>
              <a:ext uri="{FF2B5EF4-FFF2-40B4-BE49-F238E27FC236}">
                <a16:creationId xmlns:a16="http://schemas.microsoft.com/office/drawing/2014/main" id="{496E04BD-90D6-CA08-FD18-862E4800796B}"/>
              </a:ext>
            </a:extLst>
          </p:cNvPr>
          <p:cNvGrpSpPr/>
          <p:nvPr/>
        </p:nvGrpSpPr>
        <p:grpSpPr>
          <a:xfrm>
            <a:off x="8813352" y="2007131"/>
            <a:ext cx="2644839" cy="529631"/>
            <a:chOff x="6172590" y="3329543"/>
            <a:chExt cx="2644839" cy="529631"/>
          </a:xfrm>
        </p:grpSpPr>
        <p:sp>
          <p:nvSpPr>
            <p:cNvPr id="84" name="Metin kutusu 83">
              <a:extLst>
                <a:ext uri="{FF2B5EF4-FFF2-40B4-BE49-F238E27FC236}">
                  <a16:creationId xmlns:a16="http://schemas.microsoft.com/office/drawing/2014/main" id="{278DB918-1A97-DC06-4F94-A617F35652C6}"/>
                </a:ext>
              </a:extLst>
            </p:cNvPr>
            <p:cNvSpPr txBox="1"/>
            <p:nvPr/>
          </p:nvSpPr>
          <p:spPr>
            <a:xfrm>
              <a:off x="6172590" y="3420983"/>
              <a:ext cx="991377" cy="307777"/>
            </a:xfrm>
            <a:prstGeom prst="rect">
              <a:avLst/>
            </a:prstGeom>
            <a:noFill/>
          </p:spPr>
          <p:txBody>
            <a:bodyPr wrap="square">
              <a:spAutoFit/>
            </a:bodyPr>
            <a:lstStyle/>
            <a:p>
              <a:r>
                <a:rPr lang="tr-TR" sz="1200" b="1" dirty="0">
                  <a:solidFill>
                    <a:srgbClr val="F6911E"/>
                  </a:solidFill>
                  <a:highlight>
                    <a:srgbClr val="FFFFFF"/>
                  </a:highlight>
                  <a:latin typeface="Montserrat SemiBold" panose="00000700000000000000" pitchFamily="2" charset="0"/>
                </a:rPr>
                <a:t>per3x</a:t>
              </a:r>
              <a:r>
                <a:rPr lang="tr-TR" sz="1400" b="1" i="0" dirty="0">
                  <a:solidFill>
                    <a:srgbClr val="F6911E"/>
                  </a:solidFill>
                  <a:effectLst/>
                  <a:highlight>
                    <a:srgbClr val="FFFFFF"/>
                  </a:highlight>
                  <a:latin typeface="Montserrat SemiBold" panose="00000700000000000000" pitchFamily="2" charset="0"/>
                </a:rPr>
                <a:t>%</a:t>
              </a:r>
              <a:endParaRPr lang="tr-TR" sz="1400" dirty="0">
                <a:solidFill>
                  <a:srgbClr val="F6911E"/>
                </a:solidFill>
                <a:latin typeface="Montserrat SemiBold" panose="00000700000000000000" pitchFamily="2" charset="0"/>
              </a:endParaRPr>
            </a:p>
          </p:txBody>
        </p:sp>
        <p:sp>
          <p:nvSpPr>
            <p:cNvPr id="85" name="Metin kutusu 84">
              <a:extLst>
                <a:ext uri="{FF2B5EF4-FFF2-40B4-BE49-F238E27FC236}">
                  <a16:creationId xmlns:a16="http://schemas.microsoft.com/office/drawing/2014/main" id="{9DF16FC7-4A23-94C8-A50C-134D96320123}"/>
                </a:ext>
              </a:extLst>
            </p:cNvPr>
            <p:cNvSpPr txBox="1"/>
            <p:nvPr/>
          </p:nvSpPr>
          <p:spPr>
            <a:xfrm>
              <a:off x="6846728" y="3329543"/>
              <a:ext cx="1970701" cy="461665"/>
            </a:xfrm>
            <a:prstGeom prst="rect">
              <a:avLst/>
            </a:prstGeom>
            <a:noFill/>
          </p:spPr>
          <p:txBody>
            <a:bodyPr wrap="square">
              <a:spAutoFit/>
            </a:bodyPr>
            <a:lstStyle/>
            <a:p>
              <a:r>
                <a:rPr lang="tr-TR" sz="1200" b="0" i="0" cap="all" dirty="0" err="1">
                  <a:solidFill>
                    <a:srgbClr val="25252C"/>
                  </a:solidFill>
                  <a:effectLst/>
                  <a:highlight>
                    <a:srgbClr val="FFFFFF"/>
                  </a:highlight>
                  <a:latin typeface="+mj-lt"/>
                </a:rPr>
                <a:t>Purchase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Order</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approvals</a:t>
              </a:r>
              <a:endParaRPr lang="tr-TR" sz="1200" dirty="0">
                <a:latin typeface="+mj-lt"/>
              </a:endParaRPr>
            </a:p>
          </p:txBody>
        </p:sp>
        <p:cxnSp>
          <p:nvCxnSpPr>
            <p:cNvPr id="86" name="Düz Bağlayıcı 85">
              <a:extLst>
                <a:ext uri="{FF2B5EF4-FFF2-40B4-BE49-F238E27FC236}">
                  <a16:creationId xmlns:a16="http://schemas.microsoft.com/office/drawing/2014/main" id="{5C05B148-EA34-BD35-D0F3-71C8B9F4F205}"/>
                </a:ext>
              </a:extLst>
            </p:cNvPr>
            <p:cNvCxnSpPr>
              <a:cxnSpLocks/>
            </p:cNvCxnSpPr>
            <p:nvPr/>
          </p:nvCxnSpPr>
          <p:spPr>
            <a:xfrm>
              <a:off x="6279502" y="3859174"/>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1" name="Grup 10">
            <a:extLst>
              <a:ext uri="{FF2B5EF4-FFF2-40B4-BE49-F238E27FC236}">
                <a16:creationId xmlns:a16="http://schemas.microsoft.com/office/drawing/2014/main" id="{B95D10E0-88BF-5D21-4657-0A35465732AF}"/>
              </a:ext>
            </a:extLst>
          </p:cNvPr>
          <p:cNvGrpSpPr/>
          <p:nvPr/>
        </p:nvGrpSpPr>
        <p:grpSpPr>
          <a:xfrm>
            <a:off x="6176843" y="5463229"/>
            <a:ext cx="2644839" cy="734900"/>
            <a:chOff x="6180613" y="4056396"/>
            <a:chExt cx="2644839" cy="734900"/>
          </a:xfrm>
        </p:grpSpPr>
        <p:sp>
          <p:nvSpPr>
            <p:cNvPr id="88" name="Metin kutusu 87">
              <a:extLst>
                <a:ext uri="{FF2B5EF4-FFF2-40B4-BE49-F238E27FC236}">
                  <a16:creationId xmlns:a16="http://schemas.microsoft.com/office/drawing/2014/main" id="{653BBD85-B2E2-226C-949E-3DC7E109DC41}"/>
                </a:ext>
              </a:extLst>
            </p:cNvPr>
            <p:cNvSpPr txBox="1"/>
            <p:nvPr/>
          </p:nvSpPr>
          <p:spPr>
            <a:xfrm>
              <a:off x="6180613" y="4208796"/>
              <a:ext cx="991377" cy="307777"/>
            </a:xfrm>
            <a:prstGeom prst="rect">
              <a:avLst/>
            </a:prstGeom>
            <a:noFill/>
          </p:spPr>
          <p:txBody>
            <a:bodyPr wrap="square">
              <a:spAutoFit/>
            </a:bodyPr>
            <a:lstStyle/>
            <a:p>
              <a:r>
                <a:rPr lang="tr-TR" sz="1200" b="1" dirty="0">
                  <a:solidFill>
                    <a:srgbClr val="2D4FB2"/>
                  </a:solidFill>
                  <a:highlight>
                    <a:srgbClr val="FFFFFF"/>
                  </a:highlight>
                  <a:latin typeface="Montserrat SemiBold" panose="00000700000000000000" pitchFamily="2" charset="0"/>
                </a:rPr>
                <a:t>per4x</a:t>
              </a:r>
              <a:r>
                <a:rPr lang="tr-TR" sz="1400" b="1" i="0" dirty="0">
                  <a:solidFill>
                    <a:srgbClr val="2D4FB2"/>
                  </a:solidFill>
                  <a:effectLst/>
                  <a:highlight>
                    <a:srgbClr val="FFFFFF"/>
                  </a:highlight>
                  <a:latin typeface="Montserrat SemiBold" panose="00000700000000000000" pitchFamily="2" charset="0"/>
                </a:rPr>
                <a:t>%</a:t>
              </a:r>
              <a:endParaRPr lang="tr-TR" sz="1400" dirty="0">
                <a:solidFill>
                  <a:srgbClr val="2D4FB2"/>
                </a:solidFill>
                <a:latin typeface="Montserrat SemiBold" panose="00000700000000000000" pitchFamily="2" charset="0"/>
              </a:endParaRPr>
            </a:p>
          </p:txBody>
        </p:sp>
        <p:sp>
          <p:nvSpPr>
            <p:cNvPr id="89" name="Metin kutusu 88">
              <a:extLst>
                <a:ext uri="{FF2B5EF4-FFF2-40B4-BE49-F238E27FC236}">
                  <a16:creationId xmlns:a16="http://schemas.microsoft.com/office/drawing/2014/main" id="{859A4E2B-C213-824B-34CE-8F02C1237BEC}"/>
                </a:ext>
              </a:extLst>
            </p:cNvPr>
            <p:cNvSpPr txBox="1"/>
            <p:nvPr/>
          </p:nvSpPr>
          <p:spPr>
            <a:xfrm>
              <a:off x="6854751" y="4056396"/>
              <a:ext cx="1970701" cy="646331"/>
            </a:xfrm>
            <a:prstGeom prst="rect">
              <a:avLst/>
            </a:prstGeom>
            <a:noFill/>
          </p:spPr>
          <p:txBody>
            <a:bodyPr wrap="square">
              <a:spAutoFit/>
            </a:bodyPr>
            <a:lstStyle/>
            <a:p>
              <a:r>
                <a:rPr lang="tr-TR" sz="1200" b="0" i="0" cap="all" dirty="0" err="1">
                  <a:solidFill>
                    <a:srgbClr val="25252C"/>
                  </a:solidFill>
                  <a:effectLst/>
                  <a:highlight>
                    <a:srgbClr val="FFFFFF"/>
                  </a:highlight>
                  <a:latin typeface="+mj-lt"/>
                </a:rPr>
                <a:t>Debt</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collectIon</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admInIstratIon</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processes</a:t>
              </a:r>
              <a:endParaRPr lang="tr-TR" sz="1200" dirty="0">
                <a:latin typeface="+mj-lt"/>
              </a:endParaRPr>
            </a:p>
          </p:txBody>
        </p:sp>
        <p:cxnSp>
          <p:nvCxnSpPr>
            <p:cNvPr id="90" name="Düz Bağlayıcı 89">
              <a:extLst>
                <a:ext uri="{FF2B5EF4-FFF2-40B4-BE49-F238E27FC236}">
                  <a16:creationId xmlns:a16="http://schemas.microsoft.com/office/drawing/2014/main" id="{736BD238-3225-F4E7-5477-79A5C3B32112}"/>
                </a:ext>
              </a:extLst>
            </p:cNvPr>
            <p:cNvCxnSpPr>
              <a:cxnSpLocks/>
            </p:cNvCxnSpPr>
            <p:nvPr/>
          </p:nvCxnSpPr>
          <p:spPr>
            <a:xfrm>
              <a:off x="6287525" y="4791296"/>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2" name="Grup 11">
            <a:extLst>
              <a:ext uri="{FF2B5EF4-FFF2-40B4-BE49-F238E27FC236}">
                <a16:creationId xmlns:a16="http://schemas.microsoft.com/office/drawing/2014/main" id="{20AC2C88-CC4F-B11A-EB34-E04D7FA22B0F}"/>
              </a:ext>
            </a:extLst>
          </p:cNvPr>
          <p:cNvGrpSpPr/>
          <p:nvPr/>
        </p:nvGrpSpPr>
        <p:grpSpPr>
          <a:xfrm>
            <a:off x="6168513" y="4696932"/>
            <a:ext cx="2644839" cy="557625"/>
            <a:chOff x="6172590" y="4943043"/>
            <a:chExt cx="2644839" cy="557625"/>
          </a:xfrm>
        </p:grpSpPr>
        <p:sp>
          <p:nvSpPr>
            <p:cNvPr id="92" name="Metin kutusu 91">
              <a:extLst>
                <a:ext uri="{FF2B5EF4-FFF2-40B4-BE49-F238E27FC236}">
                  <a16:creationId xmlns:a16="http://schemas.microsoft.com/office/drawing/2014/main" id="{558F4771-8C04-217B-32FF-6C357ED3235A}"/>
                </a:ext>
              </a:extLst>
            </p:cNvPr>
            <p:cNvSpPr txBox="1"/>
            <p:nvPr/>
          </p:nvSpPr>
          <p:spPr>
            <a:xfrm>
              <a:off x="6172590" y="5034483"/>
              <a:ext cx="991377" cy="307777"/>
            </a:xfrm>
            <a:prstGeom prst="rect">
              <a:avLst/>
            </a:prstGeom>
            <a:noFill/>
          </p:spPr>
          <p:txBody>
            <a:bodyPr wrap="square">
              <a:spAutoFit/>
            </a:bodyPr>
            <a:lstStyle/>
            <a:p>
              <a:r>
                <a:rPr lang="tr-TR" sz="1200" b="1" dirty="0">
                  <a:solidFill>
                    <a:srgbClr val="F37721"/>
                  </a:solidFill>
                  <a:highlight>
                    <a:srgbClr val="FFFFFF"/>
                  </a:highlight>
                  <a:latin typeface="Montserrat SemiBold" panose="00000700000000000000" pitchFamily="2" charset="0"/>
                </a:rPr>
                <a:t>per5x</a:t>
              </a:r>
              <a:r>
                <a:rPr lang="tr-TR" sz="1400" b="1" i="0" dirty="0">
                  <a:solidFill>
                    <a:srgbClr val="F37721"/>
                  </a:solidFill>
                  <a:effectLst/>
                  <a:highlight>
                    <a:srgbClr val="FFFFFF"/>
                  </a:highlight>
                  <a:latin typeface="Montserrat SemiBold" panose="00000700000000000000" pitchFamily="2" charset="0"/>
                </a:rPr>
                <a:t>%</a:t>
              </a:r>
              <a:endParaRPr lang="tr-TR" sz="1400" dirty="0">
                <a:solidFill>
                  <a:srgbClr val="F37721"/>
                </a:solidFill>
                <a:latin typeface="Montserrat SemiBold" panose="00000700000000000000" pitchFamily="2" charset="0"/>
              </a:endParaRPr>
            </a:p>
          </p:txBody>
        </p:sp>
        <p:sp>
          <p:nvSpPr>
            <p:cNvPr id="93" name="Metin kutusu 92">
              <a:extLst>
                <a:ext uri="{FF2B5EF4-FFF2-40B4-BE49-F238E27FC236}">
                  <a16:creationId xmlns:a16="http://schemas.microsoft.com/office/drawing/2014/main" id="{CE555165-C8F9-95E8-F188-CF8507B7FBD1}"/>
                </a:ext>
              </a:extLst>
            </p:cNvPr>
            <p:cNvSpPr txBox="1"/>
            <p:nvPr/>
          </p:nvSpPr>
          <p:spPr>
            <a:xfrm>
              <a:off x="6846728" y="4943043"/>
              <a:ext cx="1970701" cy="461665"/>
            </a:xfrm>
            <a:prstGeom prst="rect">
              <a:avLst/>
            </a:prstGeom>
            <a:noFill/>
          </p:spPr>
          <p:txBody>
            <a:bodyPr wrap="square">
              <a:spAutoFit/>
            </a:bodyPr>
            <a:lstStyle/>
            <a:p>
              <a:pPr algn="l"/>
              <a:r>
                <a:rPr lang="tr-TR" sz="1200" b="0" i="0" cap="all" dirty="0" err="1">
                  <a:solidFill>
                    <a:srgbClr val="25252C"/>
                  </a:solidFill>
                  <a:effectLst/>
                  <a:highlight>
                    <a:srgbClr val="FFFFFF"/>
                  </a:highlight>
                  <a:latin typeface="+mj-lt"/>
                </a:rPr>
                <a:t>CodIng</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InvoIce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processes</a:t>
              </a:r>
              <a:endParaRPr lang="tr-TR" sz="1200" b="0" i="0" cap="all" dirty="0">
                <a:solidFill>
                  <a:srgbClr val="25252C"/>
                </a:solidFill>
                <a:effectLst/>
                <a:highlight>
                  <a:srgbClr val="FFFFFF"/>
                </a:highlight>
                <a:latin typeface="+mj-lt"/>
              </a:endParaRPr>
            </a:p>
          </p:txBody>
        </p:sp>
        <p:cxnSp>
          <p:nvCxnSpPr>
            <p:cNvPr id="94" name="Düz Bağlayıcı 93">
              <a:extLst>
                <a:ext uri="{FF2B5EF4-FFF2-40B4-BE49-F238E27FC236}">
                  <a16:creationId xmlns:a16="http://schemas.microsoft.com/office/drawing/2014/main" id="{AD13DE8B-792D-A507-5270-94A87326C8B6}"/>
                </a:ext>
              </a:extLst>
            </p:cNvPr>
            <p:cNvCxnSpPr>
              <a:cxnSpLocks/>
            </p:cNvCxnSpPr>
            <p:nvPr/>
          </p:nvCxnSpPr>
          <p:spPr>
            <a:xfrm>
              <a:off x="6279502" y="5500668"/>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3" name="Grup 12">
            <a:extLst>
              <a:ext uri="{FF2B5EF4-FFF2-40B4-BE49-F238E27FC236}">
                <a16:creationId xmlns:a16="http://schemas.microsoft.com/office/drawing/2014/main" id="{391FA04C-B207-6A3F-3AAC-B63E820BA5E4}"/>
              </a:ext>
            </a:extLst>
          </p:cNvPr>
          <p:cNvGrpSpPr/>
          <p:nvPr/>
        </p:nvGrpSpPr>
        <p:grpSpPr>
          <a:xfrm>
            <a:off x="6168513" y="2764506"/>
            <a:ext cx="2644839" cy="697587"/>
            <a:chOff x="8817429" y="1840342"/>
            <a:chExt cx="2644839" cy="697587"/>
          </a:xfrm>
        </p:grpSpPr>
        <p:sp>
          <p:nvSpPr>
            <p:cNvPr id="96" name="Metin kutusu 95">
              <a:extLst>
                <a:ext uri="{FF2B5EF4-FFF2-40B4-BE49-F238E27FC236}">
                  <a16:creationId xmlns:a16="http://schemas.microsoft.com/office/drawing/2014/main" id="{E371E906-4791-D4FB-13CB-98044AC4EE8F}"/>
                </a:ext>
              </a:extLst>
            </p:cNvPr>
            <p:cNvSpPr txBox="1"/>
            <p:nvPr/>
          </p:nvSpPr>
          <p:spPr>
            <a:xfrm>
              <a:off x="8817429" y="1982582"/>
              <a:ext cx="991377" cy="307777"/>
            </a:xfrm>
            <a:prstGeom prst="rect">
              <a:avLst/>
            </a:prstGeom>
            <a:noFill/>
          </p:spPr>
          <p:txBody>
            <a:bodyPr wrap="square">
              <a:spAutoFit/>
            </a:bodyPr>
            <a:lstStyle/>
            <a:p>
              <a:r>
                <a:rPr lang="tr-TR" sz="1200" b="1" i="0" dirty="0">
                  <a:solidFill>
                    <a:srgbClr val="616173"/>
                  </a:solidFill>
                  <a:effectLst/>
                  <a:highlight>
                    <a:srgbClr val="FFFFFF"/>
                  </a:highlight>
                  <a:latin typeface="Montserrat SemiBold" panose="00000700000000000000" pitchFamily="2" charset="0"/>
                </a:rPr>
                <a:t>per6x</a:t>
              </a:r>
              <a:r>
                <a:rPr lang="tr-TR" sz="1400" b="1" i="0" dirty="0">
                  <a:solidFill>
                    <a:srgbClr val="616173"/>
                  </a:solidFill>
                  <a:effectLst/>
                  <a:highlight>
                    <a:srgbClr val="FFFFFF"/>
                  </a:highlight>
                  <a:latin typeface="Montserrat SemiBold" panose="00000700000000000000" pitchFamily="2" charset="0"/>
                </a:rPr>
                <a:t>%</a:t>
              </a:r>
              <a:endParaRPr lang="tr-TR" sz="1400" dirty="0">
                <a:solidFill>
                  <a:srgbClr val="616173"/>
                </a:solidFill>
                <a:latin typeface="Montserrat SemiBold" panose="00000700000000000000" pitchFamily="2" charset="0"/>
              </a:endParaRPr>
            </a:p>
          </p:txBody>
        </p:sp>
        <p:sp>
          <p:nvSpPr>
            <p:cNvPr id="97" name="Metin kutusu 96">
              <a:extLst>
                <a:ext uri="{FF2B5EF4-FFF2-40B4-BE49-F238E27FC236}">
                  <a16:creationId xmlns:a16="http://schemas.microsoft.com/office/drawing/2014/main" id="{8BACD38B-61AC-8EA5-183D-C2E4348F4DFD}"/>
                </a:ext>
              </a:extLst>
            </p:cNvPr>
            <p:cNvSpPr txBox="1"/>
            <p:nvPr/>
          </p:nvSpPr>
          <p:spPr>
            <a:xfrm>
              <a:off x="9491567" y="1840342"/>
              <a:ext cx="1970701" cy="646331"/>
            </a:xfrm>
            <a:prstGeom prst="rect">
              <a:avLst/>
            </a:prstGeom>
            <a:noFill/>
          </p:spPr>
          <p:txBody>
            <a:bodyPr wrap="square">
              <a:spAutoFit/>
            </a:bodyPr>
            <a:lstStyle/>
            <a:p>
              <a:r>
                <a:rPr lang="en-US" sz="1200" b="0" i="0" cap="all" dirty="0">
                  <a:solidFill>
                    <a:srgbClr val="25252C"/>
                  </a:solidFill>
                  <a:effectLst/>
                  <a:highlight>
                    <a:srgbClr val="FFFFFF"/>
                  </a:highlight>
                  <a:latin typeface="+mj-lt"/>
                </a:rPr>
                <a:t>Management of supplier and purchase invoices</a:t>
              </a:r>
              <a:endParaRPr lang="tr-TR" sz="1200" dirty="0">
                <a:latin typeface="+mj-lt"/>
              </a:endParaRPr>
            </a:p>
          </p:txBody>
        </p:sp>
        <p:cxnSp>
          <p:nvCxnSpPr>
            <p:cNvPr id="98" name="Düz Bağlayıcı 97">
              <a:extLst>
                <a:ext uri="{FF2B5EF4-FFF2-40B4-BE49-F238E27FC236}">
                  <a16:creationId xmlns:a16="http://schemas.microsoft.com/office/drawing/2014/main" id="{19580D41-4D79-F44C-DAAE-CEC8B5FA1C6E}"/>
                </a:ext>
              </a:extLst>
            </p:cNvPr>
            <p:cNvCxnSpPr>
              <a:cxnSpLocks/>
            </p:cNvCxnSpPr>
            <p:nvPr/>
          </p:nvCxnSpPr>
          <p:spPr>
            <a:xfrm>
              <a:off x="8924341" y="2537929"/>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5" name="Grup 14">
            <a:extLst>
              <a:ext uri="{FF2B5EF4-FFF2-40B4-BE49-F238E27FC236}">
                <a16:creationId xmlns:a16="http://schemas.microsoft.com/office/drawing/2014/main" id="{E3815792-34AE-34EA-A4E6-D8697FD0659D}"/>
              </a:ext>
            </a:extLst>
          </p:cNvPr>
          <p:cNvGrpSpPr/>
          <p:nvPr/>
        </p:nvGrpSpPr>
        <p:grpSpPr>
          <a:xfrm>
            <a:off x="8813352" y="2741473"/>
            <a:ext cx="2644839" cy="716239"/>
            <a:chOff x="8817429" y="2741189"/>
            <a:chExt cx="2644839" cy="716239"/>
          </a:xfrm>
        </p:grpSpPr>
        <p:sp>
          <p:nvSpPr>
            <p:cNvPr id="100" name="Metin kutusu 99">
              <a:extLst>
                <a:ext uri="{FF2B5EF4-FFF2-40B4-BE49-F238E27FC236}">
                  <a16:creationId xmlns:a16="http://schemas.microsoft.com/office/drawing/2014/main" id="{FD7CAE49-F18D-367E-752C-761C39CE6C9E}"/>
                </a:ext>
              </a:extLst>
            </p:cNvPr>
            <p:cNvSpPr txBox="1"/>
            <p:nvPr/>
          </p:nvSpPr>
          <p:spPr>
            <a:xfrm>
              <a:off x="8817429" y="2893589"/>
              <a:ext cx="991377" cy="307777"/>
            </a:xfrm>
            <a:prstGeom prst="rect">
              <a:avLst/>
            </a:prstGeom>
            <a:noFill/>
          </p:spPr>
          <p:txBody>
            <a:bodyPr wrap="square">
              <a:spAutoFit/>
            </a:bodyPr>
            <a:lstStyle/>
            <a:p>
              <a:r>
                <a:rPr lang="tr-TR" sz="1200" b="1" i="0" dirty="0">
                  <a:solidFill>
                    <a:srgbClr val="1078CF"/>
                  </a:solidFill>
                  <a:effectLst/>
                  <a:highlight>
                    <a:srgbClr val="FFFFFF"/>
                  </a:highlight>
                  <a:latin typeface="Montserrat SemiBold" panose="00000700000000000000" pitchFamily="2" charset="0"/>
                </a:rPr>
                <a:t>per7x</a:t>
              </a:r>
              <a:r>
                <a:rPr lang="tr-TR" sz="1400" b="1" i="0" dirty="0">
                  <a:solidFill>
                    <a:srgbClr val="1078CF"/>
                  </a:solidFill>
                  <a:effectLst/>
                  <a:highlight>
                    <a:srgbClr val="FFFFFF"/>
                  </a:highlight>
                  <a:latin typeface="Montserrat SemiBold" panose="00000700000000000000" pitchFamily="2" charset="0"/>
                </a:rPr>
                <a:t>%</a:t>
              </a:r>
              <a:endParaRPr lang="tr-TR" sz="1400" dirty="0">
                <a:solidFill>
                  <a:srgbClr val="1078CF"/>
                </a:solidFill>
                <a:latin typeface="Montserrat SemiBold" panose="00000700000000000000" pitchFamily="2" charset="0"/>
              </a:endParaRPr>
            </a:p>
          </p:txBody>
        </p:sp>
        <p:sp>
          <p:nvSpPr>
            <p:cNvPr id="101" name="Metin kutusu 100">
              <a:extLst>
                <a:ext uri="{FF2B5EF4-FFF2-40B4-BE49-F238E27FC236}">
                  <a16:creationId xmlns:a16="http://schemas.microsoft.com/office/drawing/2014/main" id="{4E8335D8-ABCA-7E95-E77E-A9A9B1E4C505}"/>
                </a:ext>
              </a:extLst>
            </p:cNvPr>
            <p:cNvSpPr txBox="1"/>
            <p:nvPr/>
          </p:nvSpPr>
          <p:spPr>
            <a:xfrm>
              <a:off x="9491567" y="2741189"/>
              <a:ext cx="1970701" cy="646331"/>
            </a:xfrm>
            <a:prstGeom prst="rect">
              <a:avLst/>
            </a:prstGeom>
            <a:noFill/>
          </p:spPr>
          <p:txBody>
            <a:bodyPr wrap="square">
              <a:spAutoFit/>
            </a:bodyPr>
            <a:lstStyle/>
            <a:p>
              <a:r>
                <a:rPr lang="en-US" sz="1200" b="0" i="0" cap="all" dirty="0">
                  <a:solidFill>
                    <a:srgbClr val="25252C"/>
                  </a:solidFill>
                  <a:effectLst/>
                  <a:highlight>
                    <a:srgbClr val="FFFFFF"/>
                  </a:highlight>
                  <a:latin typeface="+mj-lt"/>
                </a:rPr>
                <a:t>Managing Maverick spend &amp; Spend leakage</a:t>
              </a:r>
              <a:endParaRPr lang="tr-TR" sz="1200" dirty="0">
                <a:latin typeface="+mj-lt"/>
              </a:endParaRPr>
            </a:p>
          </p:txBody>
        </p:sp>
        <p:cxnSp>
          <p:nvCxnSpPr>
            <p:cNvPr id="102" name="Düz Bağlayıcı 101">
              <a:extLst>
                <a:ext uri="{FF2B5EF4-FFF2-40B4-BE49-F238E27FC236}">
                  <a16:creationId xmlns:a16="http://schemas.microsoft.com/office/drawing/2014/main" id="{87409FF8-8F43-CBCD-E45F-A1465170BB84}"/>
                </a:ext>
              </a:extLst>
            </p:cNvPr>
            <p:cNvCxnSpPr>
              <a:cxnSpLocks/>
            </p:cNvCxnSpPr>
            <p:nvPr/>
          </p:nvCxnSpPr>
          <p:spPr>
            <a:xfrm>
              <a:off x="8924341" y="3457428"/>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6" name="Grup 15">
            <a:extLst>
              <a:ext uri="{FF2B5EF4-FFF2-40B4-BE49-F238E27FC236}">
                <a16:creationId xmlns:a16="http://schemas.microsoft.com/office/drawing/2014/main" id="{4FDF228D-4A53-C066-5082-528D3F1606C2}"/>
              </a:ext>
            </a:extLst>
          </p:cNvPr>
          <p:cNvGrpSpPr/>
          <p:nvPr/>
        </p:nvGrpSpPr>
        <p:grpSpPr>
          <a:xfrm>
            <a:off x="8813352" y="3635833"/>
            <a:ext cx="2644839" cy="921514"/>
            <a:chOff x="8817429" y="3656286"/>
            <a:chExt cx="2644839" cy="921514"/>
          </a:xfrm>
        </p:grpSpPr>
        <p:sp>
          <p:nvSpPr>
            <p:cNvPr id="104" name="Metin kutusu 103">
              <a:extLst>
                <a:ext uri="{FF2B5EF4-FFF2-40B4-BE49-F238E27FC236}">
                  <a16:creationId xmlns:a16="http://schemas.microsoft.com/office/drawing/2014/main" id="{E388BB5C-C9EF-9DC1-19B5-AD8823F87CA9}"/>
                </a:ext>
              </a:extLst>
            </p:cNvPr>
            <p:cNvSpPr txBox="1"/>
            <p:nvPr/>
          </p:nvSpPr>
          <p:spPr>
            <a:xfrm>
              <a:off x="8817429" y="3930606"/>
              <a:ext cx="991377" cy="307777"/>
            </a:xfrm>
            <a:prstGeom prst="rect">
              <a:avLst/>
            </a:prstGeom>
            <a:noFill/>
          </p:spPr>
          <p:txBody>
            <a:bodyPr wrap="square">
              <a:spAutoFit/>
            </a:bodyPr>
            <a:lstStyle/>
            <a:p>
              <a:r>
                <a:rPr lang="tr-TR" sz="1200" b="1" i="0" dirty="0">
                  <a:solidFill>
                    <a:srgbClr val="FCB415"/>
                  </a:solidFill>
                  <a:effectLst/>
                  <a:highlight>
                    <a:srgbClr val="FFFFFF"/>
                  </a:highlight>
                  <a:latin typeface="Montserrat SemiBold" panose="00000700000000000000" pitchFamily="2" charset="0"/>
                </a:rPr>
                <a:t>per8x</a:t>
              </a:r>
              <a:r>
                <a:rPr lang="tr-TR" sz="1400" b="1" i="0" dirty="0">
                  <a:solidFill>
                    <a:srgbClr val="FCB415"/>
                  </a:solidFill>
                  <a:effectLst/>
                  <a:highlight>
                    <a:srgbClr val="FFFFFF"/>
                  </a:highlight>
                  <a:latin typeface="Montserrat SemiBold" panose="00000700000000000000" pitchFamily="2" charset="0"/>
                </a:rPr>
                <a:t>%</a:t>
              </a:r>
              <a:endParaRPr lang="tr-TR" sz="1400" dirty="0">
                <a:solidFill>
                  <a:srgbClr val="FCB415"/>
                </a:solidFill>
                <a:latin typeface="Montserrat SemiBold" panose="00000700000000000000" pitchFamily="2" charset="0"/>
              </a:endParaRPr>
            </a:p>
          </p:txBody>
        </p:sp>
        <p:sp>
          <p:nvSpPr>
            <p:cNvPr id="105" name="Metin kutusu 104">
              <a:extLst>
                <a:ext uri="{FF2B5EF4-FFF2-40B4-BE49-F238E27FC236}">
                  <a16:creationId xmlns:a16="http://schemas.microsoft.com/office/drawing/2014/main" id="{A984B308-B2DC-7D51-BE88-33E4DB0B9ABD}"/>
                </a:ext>
              </a:extLst>
            </p:cNvPr>
            <p:cNvSpPr txBox="1"/>
            <p:nvPr/>
          </p:nvSpPr>
          <p:spPr>
            <a:xfrm>
              <a:off x="9491567" y="3656286"/>
              <a:ext cx="1970701" cy="830997"/>
            </a:xfrm>
            <a:prstGeom prst="rect">
              <a:avLst/>
            </a:prstGeom>
            <a:noFill/>
          </p:spPr>
          <p:txBody>
            <a:bodyPr wrap="square">
              <a:spAutoFit/>
            </a:bodyPr>
            <a:lstStyle/>
            <a:p>
              <a:r>
                <a:rPr lang="en-US" sz="1200" b="0" i="0" cap="all" dirty="0">
                  <a:solidFill>
                    <a:srgbClr val="25252C"/>
                  </a:solidFill>
                  <a:effectLst/>
                  <a:highlight>
                    <a:srgbClr val="FFFFFF"/>
                  </a:highlight>
                  <a:latin typeface="+mj-lt"/>
                </a:rPr>
                <a:t>Finance query management and dashboard reporting</a:t>
              </a:r>
              <a:endParaRPr lang="tr-TR" sz="1200" dirty="0">
                <a:latin typeface="+mj-lt"/>
              </a:endParaRPr>
            </a:p>
          </p:txBody>
        </p:sp>
        <p:cxnSp>
          <p:nvCxnSpPr>
            <p:cNvPr id="106" name="Düz Bağlayıcı 105">
              <a:extLst>
                <a:ext uri="{FF2B5EF4-FFF2-40B4-BE49-F238E27FC236}">
                  <a16:creationId xmlns:a16="http://schemas.microsoft.com/office/drawing/2014/main" id="{781FEE8A-8B62-E95E-11A3-56EF1D6C1FF9}"/>
                </a:ext>
              </a:extLst>
            </p:cNvPr>
            <p:cNvCxnSpPr>
              <a:cxnSpLocks/>
            </p:cNvCxnSpPr>
            <p:nvPr/>
          </p:nvCxnSpPr>
          <p:spPr>
            <a:xfrm>
              <a:off x="8924341" y="4577800"/>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7" name="Grup 16">
            <a:extLst>
              <a:ext uri="{FF2B5EF4-FFF2-40B4-BE49-F238E27FC236}">
                <a16:creationId xmlns:a16="http://schemas.microsoft.com/office/drawing/2014/main" id="{A447F7FB-0EA7-79A6-407C-2A20A3E89138}"/>
              </a:ext>
            </a:extLst>
          </p:cNvPr>
          <p:cNvGrpSpPr/>
          <p:nvPr/>
        </p:nvGrpSpPr>
        <p:grpSpPr>
          <a:xfrm>
            <a:off x="6168513" y="3688439"/>
            <a:ext cx="2644839" cy="896633"/>
            <a:chOff x="8817429" y="4788821"/>
            <a:chExt cx="2644839" cy="896633"/>
          </a:xfrm>
        </p:grpSpPr>
        <p:sp>
          <p:nvSpPr>
            <p:cNvPr id="108" name="Metin kutusu 107">
              <a:extLst>
                <a:ext uri="{FF2B5EF4-FFF2-40B4-BE49-F238E27FC236}">
                  <a16:creationId xmlns:a16="http://schemas.microsoft.com/office/drawing/2014/main" id="{B82BF7D9-C6A6-18BC-7236-5DAFEE7CB7E6}"/>
                </a:ext>
              </a:extLst>
            </p:cNvPr>
            <p:cNvSpPr txBox="1"/>
            <p:nvPr/>
          </p:nvSpPr>
          <p:spPr>
            <a:xfrm>
              <a:off x="8817429" y="5002181"/>
              <a:ext cx="991377" cy="307777"/>
            </a:xfrm>
            <a:prstGeom prst="rect">
              <a:avLst/>
            </a:prstGeom>
            <a:noFill/>
          </p:spPr>
          <p:txBody>
            <a:bodyPr wrap="square">
              <a:spAutoFit/>
            </a:bodyPr>
            <a:lstStyle/>
            <a:p>
              <a:r>
                <a:rPr lang="tr-TR" sz="1200" b="1" i="0" dirty="0">
                  <a:solidFill>
                    <a:srgbClr val="40404C"/>
                  </a:solidFill>
                  <a:effectLst/>
                  <a:highlight>
                    <a:srgbClr val="FFFFFF"/>
                  </a:highlight>
                  <a:latin typeface="Montserrat SemiBold" panose="00000700000000000000" pitchFamily="2" charset="0"/>
                </a:rPr>
                <a:t>per9x</a:t>
              </a:r>
              <a:r>
                <a:rPr lang="tr-TR" sz="1400" b="1" i="0" dirty="0">
                  <a:solidFill>
                    <a:srgbClr val="40404C"/>
                  </a:solidFill>
                  <a:effectLst/>
                  <a:highlight>
                    <a:srgbClr val="FFFFFF"/>
                  </a:highlight>
                  <a:latin typeface="Montserrat SemiBold" panose="00000700000000000000" pitchFamily="2" charset="0"/>
                </a:rPr>
                <a:t>%</a:t>
              </a:r>
              <a:endParaRPr lang="tr-TR" sz="1400" dirty="0">
                <a:solidFill>
                  <a:srgbClr val="40404C"/>
                </a:solidFill>
                <a:latin typeface="Montserrat SemiBold" panose="00000700000000000000" pitchFamily="2" charset="0"/>
              </a:endParaRPr>
            </a:p>
          </p:txBody>
        </p:sp>
        <p:sp>
          <p:nvSpPr>
            <p:cNvPr id="109" name="Metin kutusu 108">
              <a:extLst>
                <a:ext uri="{FF2B5EF4-FFF2-40B4-BE49-F238E27FC236}">
                  <a16:creationId xmlns:a16="http://schemas.microsoft.com/office/drawing/2014/main" id="{CAC382F4-FB39-6FC5-0D34-17B558A73657}"/>
                </a:ext>
              </a:extLst>
            </p:cNvPr>
            <p:cNvSpPr txBox="1"/>
            <p:nvPr/>
          </p:nvSpPr>
          <p:spPr>
            <a:xfrm>
              <a:off x="9491567" y="4788821"/>
              <a:ext cx="1970701" cy="830997"/>
            </a:xfrm>
            <a:prstGeom prst="rect">
              <a:avLst/>
            </a:prstGeom>
            <a:noFill/>
          </p:spPr>
          <p:txBody>
            <a:bodyPr wrap="square">
              <a:spAutoFit/>
            </a:bodyPr>
            <a:lstStyle/>
            <a:p>
              <a:r>
                <a:rPr lang="en-US" sz="1200" b="0" i="0" cap="all" dirty="0">
                  <a:solidFill>
                    <a:srgbClr val="25252C"/>
                  </a:solidFill>
                  <a:effectLst/>
                  <a:highlight>
                    <a:srgbClr val="FFFFFF"/>
                  </a:highlight>
                  <a:latin typeface="+mj-lt"/>
                </a:rPr>
                <a:t>Customer Invoicing &amp; Finance Workflow Management</a:t>
              </a:r>
              <a:endParaRPr lang="tr-TR" sz="1200" dirty="0">
                <a:latin typeface="+mj-lt"/>
              </a:endParaRPr>
            </a:p>
          </p:txBody>
        </p:sp>
        <p:cxnSp>
          <p:nvCxnSpPr>
            <p:cNvPr id="110" name="Düz Bağlayıcı 109">
              <a:extLst>
                <a:ext uri="{FF2B5EF4-FFF2-40B4-BE49-F238E27FC236}">
                  <a16:creationId xmlns:a16="http://schemas.microsoft.com/office/drawing/2014/main" id="{A4347154-C127-FFC1-08D3-FB0EF51C4824}"/>
                </a:ext>
              </a:extLst>
            </p:cNvPr>
            <p:cNvCxnSpPr>
              <a:cxnSpLocks/>
            </p:cNvCxnSpPr>
            <p:nvPr/>
          </p:nvCxnSpPr>
          <p:spPr>
            <a:xfrm>
              <a:off x="8924341" y="5685454"/>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8" name="Grup 17">
            <a:extLst>
              <a:ext uri="{FF2B5EF4-FFF2-40B4-BE49-F238E27FC236}">
                <a16:creationId xmlns:a16="http://schemas.microsoft.com/office/drawing/2014/main" id="{8AF031B6-445D-051F-E70B-9B3120E69AB5}"/>
              </a:ext>
            </a:extLst>
          </p:cNvPr>
          <p:cNvGrpSpPr/>
          <p:nvPr/>
        </p:nvGrpSpPr>
        <p:grpSpPr>
          <a:xfrm>
            <a:off x="8821682" y="4700582"/>
            <a:ext cx="2644839" cy="588934"/>
            <a:chOff x="8817429" y="5816406"/>
            <a:chExt cx="2644839" cy="588934"/>
          </a:xfrm>
        </p:grpSpPr>
        <p:sp>
          <p:nvSpPr>
            <p:cNvPr id="112" name="Metin kutusu 111">
              <a:extLst>
                <a:ext uri="{FF2B5EF4-FFF2-40B4-BE49-F238E27FC236}">
                  <a16:creationId xmlns:a16="http://schemas.microsoft.com/office/drawing/2014/main" id="{CC84724E-414F-4032-7E50-6A3377C93D5B}"/>
                </a:ext>
              </a:extLst>
            </p:cNvPr>
            <p:cNvSpPr txBox="1"/>
            <p:nvPr/>
          </p:nvSpPr>
          <p:spPr>
            <a:xfrm>
              <a:off x="8817429" y="5938326"/>
              <a:ext cx="991377" cy="307777"/>
            </a:xfrm>
            <a:prstGeom prst="rect">
              <a:avLst/>
            </a:prstGeom>
            <a:noFill/>
          </p:spPr>
          <p:txBody>
            <a:bodyPr wrap="square">
              <a:spAutoFit/>
            </a:bodyPr>
            <a:lstStyle/>
            <a:p>
              <a:r>
                <a:rPr lang="tr-TR" sz="1200" b="1" i="0" dirty="0">
                  <a:solidFill>
                    <a:srgbClr val="4C9ADB"/>
                  </a:solidFill>
                  <a:effectLst/>
                  <a:highlight>
                    <a:srgbClr val="FFFFFF"/>
                  </a:highlight>
                  <a:latin typeface="Montserrat SemiBold" panose="00000700000000000000" pitchFamily="2" charset="0"/>
                </a:rPr>
                <a:t>per10x</a:t>
              </a:r>
              <a:r>
                <a:rPr lang="tr-TR" sz="1400" b="1" i="0" dirty="0">
                  <a:solidFill>
                    <a:srgbClr val="4C9ADB"/>
                  </a:solidFill>
                  <a:effectLst/>
                  <a:highlight>
                    <a:srgbClr val="FFFFFF"/>
                  </a:highlight>
                  <a:latin typeface="Montserrat SemiBold" panose="00000700000000000000" pitchFamily="2" charset="0"/>
                </a:rPr>
                <a:t>%</a:t>
              </a:r>
              <a:endParaRPr lang="tr-TR" sz="1400" dirty="0">
                <a:solidFill>
                  <a:srgbClr val="4C9ADB"/>
                </a:solidFill>
                <a:latin typeface="Montserrat SemiBold" panose="00000700000000000000" pitchFamily="2" charset="0"/>
              </a:endParaRPr>
            </a:p>
          </p:txBody>
        </p:sp>
        <p:sp>
          <p:nvSpPr>
            <p:cNvPr id="113" name="Metin kutusu 112">
              <a:extLst>
                <a:ext uri="{FF2B5EF4-FFF2-40B4-BE49-F238E27FC236}">
                  <a16:creationId xmlns:a16="http://schemas.microsoft.com/office/drawing/2014/main" id="{8ECA3C71-B90C-5C79-92BE-D4A43231630C}"/>
                </a:ext>
              </a:extLst>
            </p:cNvPr>
            <p:cNvSpPr txBox="1"/>
            <p:nvPr/>
          </p:nvSpPr>
          <p:spPr>
            <a:xfrm>
              <a:off x="9491567" y="5816406"/>
              <a:ext cx="1970701" cy="461665"/>
            </a:xfrm>
            <a:prstGeom prst="rect">
              <a:avLst/>
            </a:prstGeom>
            <a:noFill/>
          </p:spPr>
          <p:txBody>
            <a:bodyPr wrap="square">
              <a:spAutoFit/>
            </a:bodyPr>
            <a:lstStyle/>
            <a:p>
              <a:r>
                <a:rPr lang="tr-TR" sz="1200" b="0" i="0" cap="all" dirty="0" err="1">
                  <a:solidFill>
                    <a:srgbClr val="25252C"/>
                  </a:solidFill>
                  <a:effectLst/>
                  <a:highlight>
                    <a:srgbClr val="FFFFFF"/>
                  </a:highlight>
                  <a:latin typeface="+mj-lt"/>
                </a:rPr>
                <a:t>OnlIne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expense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management</a:t>
              </a:r>
              <a:endParaRPr lang="tr-TR" sz="1200" dirty="0">
                <a:latin typeface="+mj-lt"/>
              </a:endParaRPr>
            </a:p>
          </p:txBody>
        </p:sp>
        <p:cxnSp>
          <p:nvCxnSpPr>
            <p:cNvPr id="114" name="Düz Bağlayıcı 113">
              <a:extLst>
                <a:ext uri="{FF2B5EF4-FFF2-40B4-BE49-F238E27FC236}">
                  <a16:creationId xmlns:a16="http://schemas.microsoft.com/office/drawing/2014/main" id="{18380BCB-3B68-498E-6E7C-C5B6B59EDEE3}"/>
                </a:ext>
              </a:extLst>
            </p:cNvPr>
            <p:cNvCxnSpPr>
              <a:cxnSpLocks/>
            </p:cNvCxnSpPr>
            <p:nvPr/>
          </p:nvCxnSpPr>
          <p:spPr>
            <a:xfrm>
              <a:off x="8924341" y="6405340"/>
              <a:ext cx="2304000" cy="0"/>
            </a:xfrm>
            <a:prstGeom prst="line">
              <a:avLst/>
            </a:prstGeom>
          </p:spPr>
          <p:style>
            <a:lnRef idx="1">
              <a:schemeClr val="dk1"/>
            </a:lnRef>
            <a:fillRef idx="0">
              <a:schemeClr val="dk1"/>
            </a:fillRef>
            <a:effectRef idx="0">
              <a:schemeClr val="dk1"/>
            </a:effectRef>
            <a:fontRef idx="minor">
              <a:schemeClr val="tx1"/>
            </a:fontRef>
          </p:style>
        </p:cxnSp>
      </p:grpSp>
      <p:graphicFrame>
        <p:nvGraphicFramePr>
          <p:cNvPr id="19" name="Chart 9">
            <a:extLst>
              <a:ext uri="{FF2B5EF4-FFF2-40B4-BE49-F238E27FC236}">
                <a16:creationId xmlns:a16="http://schemas.microsoft.com/office/drawing/2014/main" id="{CB2957A3-C29F-EA0C-D4F9-6E1774FD7D32}"/>
              </a:ext>
            </a:extLst>
          </p:cNvPr>
          <p:cNvGraphicFramePr>
            <a:graphicFrameLocks/>
          </p:cNvGraphicFramePr>
          <p:nvPr>
            <p:extLst>
              <p:ext uri="{D42A27DB-BD31-4B8C-83A1-F6EECF244321}">
                <p14:modId xmlns:p14="http://schemas.microsoft.com/office/powerpoint/2010/main" val="3697842235"/>
              </p:ext>
            </p:extLst>
          </p:nvPr>
        </p:nvGraphicFramePr>
        <p:xfrm>
          <a:off x="695326" y="1392132"/>
          <a:ext cx="4987017" cy="4890682"/>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6">
            <a:extLst>
              <a:ext uri="{FF2B5EF4-FFF2-40B4-BE49-F238E27FC236}">
                <a16:creationId xmlns:a16="http://schemas.microsoft.com/office/drawing/2014/main" id="{2C272AF8-2197-51B5-CD77-5ABC943D88DB}"/>
              </a:ext>
            </a:extLst>
          </p:cNvPr>
          <p:cNvSpPr txBox="1"/>
          <p:nvPr/>
        </p:nvSpPr>
        <p:spPr>
          <a:xfrm>
            <a:off x="2083966" y="2951930"/>
            <a:ext cx="223772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dirty="0">
                <a:solidFill>
                  <a:schemeClr val="tx1">
                    <a:lumMod val="50000"/>
                    <a:lumOff val="50000"/>
                  </a:schemeClr>
                </a:solidFill>
                <a:ea typeface="Open Sans" panose="020B0606030504020204" pitchFamily="34" charset="0"/>
                <a:cs typeface="Open Sans" panose="020B0606030504020204" pitchFamily="34" charset="0"/>
              </a:rPr>
              <a:t>Save</a:t>
            </a:r>
          </a:p>
        </p:txBody>
      </p:sp>
      <p:sp>
        <p:nvSpPr>
          <p:cNvPr id="20" name="TextBox 5">
            <a:extLst>
              <a:ext uri="{FF2B5EF4-FFF2-40B4-BE49-F238E27FC236}">
                <a16:creationId xmlns:a16="http://schemas.microsoft.com/office/drawing/2014/main" id="{E98D4C97-5354-D2A4-0E9C-B113753AE082}"/>
              </a:ext>
            </a:extLst>
          </p:cNvPr>
          <p:cNvSpPr txBox="1"/>
          <p:nvPr/>
        </p:nvSpPr>
        <p:spPr>
          <a:xfrm>
            <a:off x="2083966" y="4098608"/>
            <a:ext cx="223772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tx1">
                    <a:lumMod val="50000"/>
                    <a:lumOff val="50000"/>
                  </a:schemeClr>
                </a:solidFill>
                <a:ea typeface="Open Sans" panose="020B0606030504020204" pitchFamily="34" charset="0"/>
                <a:cs typeface="Open Sans" panose="020B0606030504020204" pitchFamily="34" charset="0"/>
              </a:rPr>
              <a:t>across the term of the contract</a:t>
            </a:r>
          </a:p>
        </p:txBody>
      </p:sp>
      <p:sp>
        <p:nvSpPr>
          <p:cNvPr id="21" name="TextBox 4">
            <a:extLst>
              <a:ext uri="{FF2B5EF4-FFF2-40B4-BE49-F238E27FC236}">
                <a16:creationId xmlns:a16="http://schemas.microsoft.com/office/drawing/2014/main" id="{896BC969-B546-8012-870B-E36E9D9D9F9E}"/>
              </a:ext>
            </a:extLst>
          </p:cNvPr>
          <p:cNvSpPr txBox="1"/>
          <p:nvPr/>
        </p:nvSpPr>
        <p:spPr>
          <a:xfrm>
            <a:off x="6176844" y="1361440"/>
            <a:ext cx="5319832" cy="6001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tx1">
                    <a:lumMod val="50000"/>
                    <a:lumOff val="50000"/>
                  </a:schemeClr>
                </a:solidFill>
                <a:ea typeface="Open Sans" panose="020B0606030504020204" pitchFamily="34" charset="0"/>
                <a:cs typeface="Open Sans" panose="020B0606030504020204" pitchFamily="34" charset="0"/>
              </a:rPr>
              <a:t>If you purchase our systems and employ our software, our savings will help alleviate the following pain points across your organisation, and support revenue growth</a:t>
            </a:r>
          </a:p>
        </p:txBody>
      </p:sp>
    </p:spTree>
    <p:extLst>
      <p:ext uri="{BB962C8B-B14F-4D97-AF65-F5344CB8AC3E}">
        <p14:creationId xmlns:p14="http://schemas.microsoft.com/office/powerpoint/2010/main" val="657890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4799F497-A7B6-4959-CA18-E0445795558A}"/>
              </a:ext>
            </a:extLst>
          </p:cNvPr>
          <p:cNvSpPr>
            <a:spLocks noGrp="1"/>
          </p:cNvSpPr>
          <p:nvPr>
            <p:ph type="sldNum" sz="quarter" idx="12"/>
          </p:nvPr>
        </p:nvSpPr>
        <p:spPr/>
        <p:txBody>
          <a:bodyPr/>
          <a:lstStyle/>
          <a:p>
            <a:fld id="{3531A8E9-B4CF-5643-AF96-CB4C768DAD63}" type="slidenum">
              <a:rPr lang="en-US" smtClean="0"/>
              <a:t>5</a:t>
            </a:fld>
            <a:endParaRPr lang="en-US"/>
          </a:p>
        </p:txBody>
      </p:sp>
      <p:sp>
        <p:nvSpPr>
          <p:cNvPr id="4" name="Title 2">
            <a:extLst>
              <a:ext uri="{FF2B5EF4-FFF2-40B4-BE49-F238E27FC236}">
                <a16:creationId xmlns:a16="http://schemas.microsoft.com/office/drawing/2014/main" id="{86DF87E2-0A1C-D1BB-361D-C6ECA4633BB3}"/>
              </a:ext>
            </a:extLst>
          </p:cNvPr>
          <p:cNvSpPr>
            <a:spLocks noGrp="1"/>
          </p:cNvSpPr>
          <p:nvPr>
            <p:ph type="title"/>
          </p:nvPr>
        </p:nvSpPr>
        <p:spPr>
          <a:xfrm>
            <a:off x="694800" y="429459"/>
            <a:ext cx="10801349" cy="388773"/>
          </a:xfrm>
        </p:spPr>
        <p:txBody>
          <a:bodyPr>
            <a:normAutofit/>
          </a:bodyPr>
          <a:lstStyle/>
          <a:p>
            <a:r>
              <a:rPr lang="en-GB" dirty="0"/>
              <a:t>TOTAL COST OF DELAY</a:t>
            </a:r>
            <a:r>
              <a:rPr lang="tr-TR" dirty="0"/>
              <a:t> : BREAKDOWN</a:t>
            </a:r>
            <a:endParaRPr lang="en-GB" dirty="0"/>
          </a:p>
        </p:txBody>
      </p:sp>
      <p:grpSp>
        <p:nvGrpSpPr>
          <p:cNvPr id="8" name="Grup 7">
            <a:extLst>
              <a:ext uri="{FF2B5EF4-FFF2-40B4-BE49-F238E27FC236}">
                <a16:creationId xmlns:a16="http://schemas.microsoft.com/office/drawing/2014/main" id="{D652DCD0-C009-2081-FA82-3662C7BF1E7B}"/>
              </a:ext>
            </a:extLst>
          </p:cNvPr>
          <p:cNvGrpSpPr/>
          <p:nvPr/>
        </p:nvGrpSpPr>
        <p:grpSpPr>
          <a:xfrm>
            <a:off x="612523" y="1555506"/>
            <a:ext cx="2738027" cy="1134010"/>
            <a:chOff x="323184" y="683777"/>
            <a:chExt cx="3395944" cy="1201040"/>
          </a:xfrm>
        </p:grpSpPr>
        <p:sp>
          <p:nvSpPr>
            <p:cNvPr id="3" name="TextBox 41">
              <a:extLst>
                <a:ext uri="{FF2B5EF4-FFF2-40B4-BE49-F238E27FC236}">
                  <a16:creationId xmlns:a16="http://schemas.microsoft.com/office/drawing/2014/main" id="{22F32B97-3F00-B750-6AA5-DA551F12C778}"/>
                </a:ext>
              </a:extLst>
            </p:cNvPr>
            <p:cNvSpPr txBox="1"/>
            <p:nvPr/>
          </p:nvSpPr>
          <p:spPr>
            <a:xfrm>
              <a:off x="356496" y="683777"/>
              <a:ext cx="2612846" cy="391163"/>
            </a:xfrm>
            <a:prstGeom prst="rect">
              <a:avLst/>
            </a:prstGeom>
            <a:noFill/>
          </p:spPr>
          <p:txBody>
            <a:bodyPr wrap="square" rtlCol="0" anchor="b" anchorCtr="0">
              <a:spAutoFit/>
            </a:bodyPr>
            <a:lstStyle/>
            <a:p>
              <a:r>
                <a:rPr lang="tr-TR" b="1" i="0" dirty="0">
                  <a:solidFill>
                    <a:srgbClr val="F15D23"/>
                  </a:solidFill>
                  <a:effectLst/>
                  <a:latin typeface="Open Sans" panose="020B0606030504020204" pitchFamily="34" charset="0"/>
                </a:rPr>
                <a:t>£</a:t>
              </a:r>
              <a:r>
                <a:rPr lang="tr-TR" b="1" dirty="0" err="1">
                  <a:solidFill>
                    <a:srgbClr val="F15D23"/>
                  </a:solidFill>
                  <a:latin typeface="Montserrat SemiBold" panose="00000700000000000000" pitchFamily="2" charset="0"/>
                </a:rPr>
                <a:t>prpoval</a:t>
              </a:r>
              <a:endParaRPr lang="en-US" b="1" dirty="0">
                <a:latin typeface="Montserrat SemiBold" panose="00000700000000000000" pitchFamily="2" charset="0"/>
                <a:ea typeface="League Spartan" charset="0"/>
                <a:cs typeface="Poppins" pitchFamily="2" charset="77"/>
              </a:endParaRPr>
            </a:p>
          </p:txBody>
        </p:sp>
        <p:sp>
          <p:nvSpPr>
            <p:cNvPr id="5" name="Metin kutusu 4">
              <a:extLst>
                <a:ext uri="{FF2B5EF4-FFF2-40B4-BE49-F238E27FC236}">
                  <a16:creationId xmlns:a16="http://schemas.microsoft.com/office/drawing/2014/main" id="{11C0659B-B953-2BD7-B07D-1642C2DDDF68}"/>
                </a:ext>
              </a:extLst>
            </p:cNvPr>
            <p:cNvSpPr txBox="1"/>
            <p:nvPr/>
          </p:nvSpPr>
          <p:spPr>
            <a:xfrm>
              <a:off x="356496" y="1098031"/>
              <a:ext cx="3362632" cy="277074"/>
            </a:xfrm>
            <a:prstGeom prst="rect">
              <a:avLst/>
            </a:prstGeom>
            <a:noFill/>
          </p:spPr>
          <p:txBody>
            <a:bodyPr wrap="square">
              <a:spAutoFit/>
            </a:bodyPr>
            <a:lstStyle/>
            <a:p>
              <a:pPr algn="l"/>
              <a:r>
                <a:rPr lang="tr-TR" sz="1100" b="1" i="0" cap="all" dirty="0" err="1">
                  <a:solidFill>
                    <a:srgbClr val="555555"/>
                  </a:solidFill>
                  <a:effectLst/>
                  <a:latin typeface="Montserrat SemiBold" panose="00000700000000000000" pitchFamily="2" charset="0"/>
                </a:rPr>
                <a:t>RaIsIng</a:t>
              </a:r>
              <a:r>
                <a:rPr lang="tr-TR" sz="1100" b="1" i="0" cap="all" dirty="0">
                  <a:solidFill>
                    <a:srgbClr val="555555"/>
                  </a:solidFill>
                  <a:effectLst/>
                  <a:latin typeface="Montserrat SemiBold" panose="00000700000000000000" pitchFamily="2" charset="0"/>
                </a:rPr>
                <a:t> </a:t>
              </a:r>
              <a:r>
                <a:rPr lang="tr-TR" sz="1100" b="1" i="0" cap="all" dirty="0" err="1">
                  <a:solidFill>
                    <a:srgbClr val="555555"/>
                  </a:solidFill>
                  <a:effectLst/>
                  <a:latin typeface="Montserrat SemiBold" panose="00000700000000000000" pitchFamily="2" charset="0"/>
                </a:rPr>
                <a:t>Purchase</a:t>
              </a:r>
              <a:r>
                <a:rPr lang="tr-TR" sz="1100" b="1" i="0" cap="all" dirty="0">
                  <a:solidFill>
                    <a:srgbClr val="555555"/>
                  </a:solidFill>
                  <a:effectLst/>
                  <a:latin typeface="Montserrat SemiBold" panose="00000700000000000000" pitchFamily="2" charset="0"/>
                </a:rPr>
                <a:t> </a:t>
              </a:r>
              <a:r>
                <a:rPr lang="tr-TR" sz="1100" b="1" i="0" cap="all" dirty="0" err="1">
                  <a:solidFill>
                    <a:srgbClr val="555555"/>
                  </a:solidFill>
                  <a:effectLst/>
                  <a:latin typeface="Montserrat SemiBold" panose="00000700000000000000" pitchFamily="2" charset="0"/>
                </a:rPr>
                <a:t>Orders</a:t>
              </a:r>
              <a:endParaRPr lang="tr-TR" sz="1100" b="1" i="0" cap="all" dirty="0">
                <a:solidFill>
                  <a:srgbClr val="555555"/>
                </a:solidFill>
                <a:effectLst/>
                <a:latin typeface="Montserrat SemiBold" panose="00000700000000000000" pitchFamily="2" charset="0"/>
              </a:endParaRPr>
            </a:p>
          </p:txBody>
        </p:sp>
        <p:sp>
          <p:nvSpPr>
            <p:cNvPr id="7" name="Metin kutusu 6">
              <a:extLst>
                <a:ext uri="{FF2B5EF4-FFF2-40B4-BE49-F238E27FC236}">
                  <a16:creationId xmlns:a16="http://schemas.microsoft.com/office/drawing/2014/main" id="{CE5DD493-8C8B-7B2F-C609-120E02BD117D}"/>
                </a:ext>
              </a:extLst>
            </p:cNvPr>
            <p:cNvSpPr txBox="1"/>
            <p:nvPr/>
          </p:nvSpPr>
          <p:spPr>
            <a:xfrm>
              <a:off x="323184" y="1477355"/>
              <a:ext cx="3261775" cy="407462"/>
            </a:xfrm>
            <a:prstGeom prst="rect">
              <a:avLst/>
            </a:prstGeom>
            <a:noFill/>
          </p:spPr>
          <p:txBody>
            <a:bodyPr wrap="square">
              <a:spAutoFit/>
            </a:bodyPr>
            <a:lstStyle/>
            <a:p>
              <a:r>
                <a:rPr lang="en-US" sz="950" b="0" i="0" dirty="0" err="1">
                  <a:solidFill>
                    <a:srgbClr val="555555"/>
                  </a:solidFill>
                  <a:effectLst/>
                  <a:latin typeface="Open Sans" panose="020B0606030504020204" pitchFamily="34" charset="0"/>
                </a:rPr>
                <a:t>Optimise</a:t>
              </a:r>
              <a:r>
                <a:rPr lang="en-US" sz="950" b="0" i="0" dirty="0">
                  <a:solidFill>
                    <a:srgbClr val="555555"/>
                  </a:solidFill>
                  <a:effectLst/>
                  <a:latin typeface="Open Sans" panose="020B0606030504020204" pitchFamily="34" charset="0"/>
                </a:rPr>
                <a:t> purchasing processes, </a:t>
              </a:r>
              <a:r>
                <a:rPr lang="en-US" sz="950" b="0" i="0" dirty="0" err="1">
                  <a:solidFill>
                    <a:srgbClr val="555555"/>
                  </a:solidFill>
                  <a:effectLst/>
                  <a:latin typeface="Open Sans" panose="020B0606030504020204" pitchFamily="34" charset="0"/>
                </a:rPr>
                <a:t>minimise</a:t>
              </a:r>
              <a:r>
                <a:rPr lang="en-US" sz="950" b="0" i="0" dirty="0">
                  <a:solidFill>
                    <a:srgbClr val="555555"/>
                  </a:solidFill>
                  <a:effectLst/>
                  <a:latin typeface="Open Sans" panose="020B0606030504020204" pitchFamily="34" charset="0"/>
                </a:rPr>
                <a:t> errors, and ensure timely procurement</a:t>
              </a:r>
              <a:endParaRPr lang="tr-TR" sz="950" dirty="0"/>
            </a:p>
          </p:txBody>
        </p:sp>
      </p:grpSp>
      <p:grpSp>
        <p:nvGrpSpPr>
          <p:cNvPr id="57" name="Grup 56">
            <a:extLst>
              <a:ext uri="{FF2B5EF4-FFF2-40B4-BE49-F238E27FC236}">
                <a16:creationId xmlns:a16="http://schemas.microsoft.com/office/drawing/2014/main" id="{F98E25A5-05E0-0F5A-B0CE-8A07D9D5A161}"/>
              </a:ext>
            </a:extLst>
          </p:cNvPr>
          <p:cNvGrpSpPr/>
          <p:nvPr/>
        </p:nvGrpSpPr>
        <p:grpSpPr>
          <a:xfrm>
            <a:off x="3283824" y="1555506"/>
            <a:ext cx="2711169" cy="1254544"/>
            <a:chOff x="356496" y="683777"/>
            <a:chExt cx="3362632" cy="1328701"/>
          </a:xfrm>
        </p:grpSpPr>
        <p:sp>
          <p:nvSpPr>
            <p:cNvPr id="58" name="TextBox 41">
              <a:extLst>
                <a:ext uri="{FF2B5EF4-FFF2-40B4-BE49-F238E27FC236}">
                  <a16:creationId xmlns:a16="http://schemas.microsoft.com/office/drawing/2014/main" id="{4F8C3667-588B-01E3-6ABC-422A96BD3866}"/>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F6911E"/>
                  </a:solidFill>
                  <a:effectLst/>
                  <a:latin typeface="Open Sans" panose="020B0606030504020204" pitchFamily="34" charset="0"/>
                </a:rPr>
                <a:t>£</a:t>
              </a:r>
              <a:r>
                <a:rPr lang="tr-TR" b="1" dirty="0" err="1">
                  <a:solidFill>
                    <a:srgbClr val="F6911E"/>
                  </a:solidFill>
                  <a:latin typeface="Montserrat SemiBold" panose="00000700000000000000" pitchFamily="2" charset="0"/>
                </a:rPr>
                <a:t>ppoaval</a:t>
              </a:r>
              <a:endParaRPr lang="en-US" b="1" dirty="0">
                <a:solidFill>
                  <a:srgbClr val="F6911E"/>
                </a:solidFill>
                <a:latin typeface="Montserrat SemiBold" panose="00000700000000000000" pitchFamily="2" charset="0"/>
                <a:ea typeface="League Spartan" charset="0"/>
                <a:cs typeface="Poppins" pitchFamily="2" charset="77"/>
              </a:endParaRPr>
            </a:p>
          </p:txBody>
        </p:sp>
        <p:sp>
          <p:nvSpPr>
            <p:cNvPr id="59" name="Metin kutusu 58">
              <a:extLst>
                <a:ext uri="{FF2B5EF4-FFF2-40B4-BE49-F238E27FC236}">
                  <a16:creationId xmlns:a16="http://schemas.microsoft.com/office/drawing/2014/main" id="{52EF5415-BE16-643E-44C5-4FB74BB57C6B}"/>
                </a:ext>
              </a:extLst>
            </p:cNvPr>
            <p:cNvSpPr txBox="1"/>
            <p:nvPr/>
          </p:nvSpPr>
          <p:spPr>
            <a:xfrm>
              <a:off x="356496" y="1098031"/>
              <a:ext cx="3362632" cy="277074"/>
            </a:xfrm>
            <a:prstGeom prst="rect">
              <a:avLst/>
            </a:prstGeom>
            <a:noFill/>
          </p:spPr>
          <p:txBody>
            <a:bodyPr wrap="square">
              <a:spAutoFit/>
            </a:bodyPr>
            <a:lstStyle/>
            <a:p>
              <a:pPr algn="l"/>
              <a:r>
                <a:rPr lang="tr-TR" sz="1100" b="1" cap="all" dirty="0" err="1">
                  <a:solidFill>
                    <a:srgbClr val="555555"/>
                  </a:solidFill>
                  <a:latin typeface="Montserrat SemiBold" panose="00000700000000000000" pitchFamily="2" charset="0"/>
                </a:rPr>
                <a:t>Purchase</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Order</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approvals</a:t>
              </a:r>
              <a:endParaRPr lang="tr-TR" sz="1100" b="1" cap="all" dirty="0">
                <a:solidFill>
                  <a:srgbClr val="555555"/>
                </a:solidFill>
                <a:latin typeface="Montserrat SemiBold" panose="00000700000000000000" pitchFamily="2" charset="0"/>
              </a:endParaRPr>
            </a:p>
          </p:txBody>
        </p:sp>
        <p:sp>
          <p:nvSpPr>
            <p:cNvPr id="60" name="Metin kutusu 59">
              <a:extLst>
                <a:ext uri="{FF2B5EF4-FFF2-40B4-BE49-F238E27FC236}">
                  <a16:creationId xmlns:a16="http://schemas.microsoft.com/office/drawing/2014/main" id="{89890676-43BD-C906-5D2A-09FAB0D2B707}"/>
                </a:ext>
              </a:extLst>
            </p:cNvPr>
            <p:cNvSpPr txBox="1"/>
            <p:nvPr/>
          </p:nvSpPr>
          <p:spPr>
            <a:xfrm>
              <a:off x="356496" y="1450180"/>
              <a:ext cx="3261775" cy="562298"/>
            </a:xfrm>
            <a:prstGeom prst="rect">
              <a:avLst/>
            </a:prstGeom>
            <a:noFill/>
          </p:spPr>
          <p:txBody>
            <a:bodyPr wrap="square">
              <a:spAutoFit/>
            </a:bodyPr>
            <a:lstStyle/>
            <a:p>
              <a:r>
                <a:rPr lang="en-US" sz="950" dirty="0">
                  <a:solidFill>
                    <a:srgbClr val="555555"/>
                  </a:solidFill>
                  <a:latin typeface="Open Sans" panose="020B0606030504020204" pitchFamily="34" charset="0"/>
                </a:rPr>
                <a:t>Improve precision and ensure timely purchase order processes, ultimately enhancing operational efficiency.</a:t>
              </a:r>
              <a:endParaRPr lang="tr-TR" sz="950" dirty="0">
                <a:solidFill>
                  <a:srgbClr val="555555"/>
                </a:solidFill>
                <a:latin typeface="Open Sans" panose="020B0606030504020204" pitchFamily="34" charset="0"/>
              </a:endParaRPr>
            </a:p>
          </p:txBody>
        </p:sp>
      </p:grpSp>
      <p:grpSp>
        <p:nvGrpSpPr>
          <p:cNvPr id="61" name="Grup 60">
            <a:extLst>
              <a:ext uri="{FF2B5EF4-FFF2-40B4-BE49-F238E27FC236}">
                <a16:creationId xmlns:a16="http://schemas.microsoft.com/office/drawing/2014/main" id="{6348A403-BBD3-7C03-63D8-71DB33FCEC60}"/>
              </a:ext>
            </a:extLst>
          </p:cNvPr>
          <p:cNvGrpSpPr/>
          <p:nvPr/>
        </p:nvGrpSpPr>
        <p:grpSpPr>
          <a:xfrm>
            <a:off x="5928267" y="1555507"/>
            <a:ext cx="2711169" cy="1236422"/>
            <a:chOff x="356496" y="683777"/>
            <a:chExt cx="3362632" cy="1309506"/>
          </a:xfrm>
        </p:grpSpPr>
        <p:sp>
          <p:nvSpPr>
            <p:cNvPr id="62" name="TextBox 41">
              <a:extLst>
                <a:ext uri="{FF2B5EF4-FFF2-40B4-BE49-F238E27FC236}">
                  <a16:creationId xmlns:a16="http://schemas.microsoft.com/office/drawing/2014/main" id="{76824EF2-887D-D375-D8A5-111DB55811D2}"/>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F37721"/>
                  </a:solidFill>
                  <a:effectLst/>
                  <a:latin typeface="Open Sans" panose="020B0606030504020204" pitchFamily="34" charset="0"/>
                </a:rPr>
                <a:t>£</a:t>
              </a:r>
              <a:r>
                <a:rPr lang="tr-TR" b="1" dirty="0" err="1">
                  <a:solidFill>
                    <a:srgbClr val="F37721"/>
                  </a:solidFill>
                  <a:latin typeface="Montserrat SemiBold" panose="00000700000000000000" pitchFamily="2" charset="0"/>
                </a:rPr>
                <a:t>pcipval</a:t>
              </a:r>
              <a:endParaRPr lang="en-US" b="1" dirty="0">
                <a:solidFill>
                  <a:srgbClr val="F37721"/>
                </a:solidFill>
                <a:latin typeface="Montserrat SemiBold" panose="00000700000000000000" pitchFamily="2" charset="0"/>
                <a:ea typeface="League Spartan" charset="0"/>
                <a:cs typeface="Poppins" pitchFamily="2" charset="77"/>
              </a:endParaRPr>
            </a:p>
          </p:txBody>
        </p:sp>
        <p:sp>
          <p:nvSpPr>
            <p:cNvPr id="63" name="Metin kutusu 62">
              <a:extLst>
                <a:ext uri="{FF2B5EF4-FFF2-40B4-BE49-F238E27FC236}">
                  <a16:creationId xmlns:a16="http://schemas.microsoft.com/office/drawing/2014/main" id="{01DB5729-5F76-DD4E-DECD-00DBA4631227}"/>
                </a:ext>
              </a:extLst>
            </p:cNvPr>
            <p:cNvSpPr txBox="1"/>
            <p:nvPr/>
          </p:nvSpPr>
          <p:spPr>
            <a:xfrm>
              <a:off x="356496" y="1063999"/>
              <a:ext cx="3362632" cy="277074"/>
            </a:xfrm>
            <a:prstGeom prst="rect">
              <a:avLst/>
            </a:prstGeom>
            <a:noFill/>
          </p:spPr>
          <p:txBody>
            <a:bodyPr wrap="square">
              <a:spAutoFit/>
            </a:bodyPr>
            <a:lstStyle/>
            <a:p>
              <a:pPr algn="l"/>
              <a:r>
                <a:rPr lang="tr-TR" sz="1100" b="1" cap="all" dirty="0" err="1">
                  <a:solidFill>
                    <a:srgbClr val="555555"/>
                  </a:solidFill>
                  <a:latin typeface="Montserrat SemiBold" panose="00000700000000000000" pitchFamily="2" charset="0"/>
                </a:rPr>
                <a:t>Cod</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ng</a:t>
              </a:r>
              <a:r>
                <a:rPr lang="tr-TR" sz="1100" b="1" cap="all" dirty="0">
                  <a:solidFill>
                    <a:srgbClr val="555555"/>
                  </a:solidFill>
                  <a:latin typeface="Montserrat SemiBold" panose="00000700000000000000" pitchFamily="2" charset="0"/>
                </a:rPr>
                <a:t> </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nvo</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ce</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processes</a:t>
              </a:r>
              <a:endParaRPr lang="tr-TR" sz="1100" b="1" cap="all" dirty="0">
                <a:solidFill>
                  <a:srgbClr val="555555"/>
                </a:solidFill>
                <a:latin typeface="Montserrat SemiBold" panose="00000700000000000000" pitchFamily="2" charset="0"/>
              </a:endParaRPr>
            </a:p>
          </p:txBody>
        </p:sp>
        <p:sp>
          <p:nvSpPr>
            <p:cNvPr id="64" name="Metin kutusu 63">
              <a:extLst>
                <a:ext uri="{FF2B5EF4-FFF2-40B4-BE49-F238E27FC236}">
                  <a16:creationId xmlns:a16="http://schemas.microsoft.com/office/drawing/2014/main" id="{70B7DF68-A6B1-A7D1-1FE0-C4BC70BD0EDD}"/>
                </a:ext>
              </a:extLst>
            </p:cNvPr>
            <p:cNvSpPr txBox="1"/>
            <p:nvPr/>
          </p:nvSpPr>
          <p:spPr>
            <a:xfrm>
              <a:off x="356496" y="1430986"/>
              <a:ext cx="3261775" cy="562297"/>
            </a:xfrm>
            <a:prstGeom prst="rect">
              <a:avLst/>
            </a:prstGeom>
            <a:noFill/>
          </p:spPr>
          <p:txBody>
            <a:bodyPr wrap="square">
              <a:spAutoFit/>
            </a:bodyPr>
            <a:lstStyle/>
            <a:p>
              <a:r>
                <a:rPr lang="en-US" sz="950" dirty="0" err="1">
                  <a:solidFill>
                    <a:srgbClr val="555555"/>
                  </a:solidFill>
                  <a:latin typeface="Open Sans" panose="020B0606030504020204" pitchFamily="34" charset="0"/>
                </a:rPr>
                <a:t>Minimise</a:t>
              </a:r>
              <a:r>
                <a:rPr lang="en-US" sz="950" dirty="0">
                  <a:solidFill>
                    <a:srgbClr val="555555"/>
                  </a:solidFill>
                  <a:latin typeface="Open Sans" panose="020B0606030504020204" pitchFamily="34" charset="0"/>
                </a:rPr>
                <a:t> errors and boost customer satisfaction by ensuring invoices are accurate and timely.</a:t>
              </a:r>
              <a:endParaRPr lang="tr-TR" sz="950" dirty="0">
                <a:solidFill>
                  <a:srgbClr val="555555"/>
                </a:solidFill>
                <a:latin typeface="Open Sans" panose="020B0606030504020204" pitchFamily="34" charset="0"/>
              </a:endParaRPr>
            </a:p>
          </p:txBody>
        </p:sp>
      </p:grpSp>
      <p:grpSp>
        <p:nvGrpSpPr>
          <p:cNvPr id="65" name="Grup 64">
            <a:extLst>
              <a:ext uri="{FF2B5EF4-FFF2-40B4-BE49-F238E27FC236}">
                <a16:creationId xmlns:a16="http://schemas.microsoft.com/office/drawing/2014/main" id="{7470ADB2-C72B-CAF1-540B-C342E3A40EE7}"/>
              </a:ext>
            </a:extLst>
          </p:cNvPr>
          <p:cNvGrpSpPr/>
          <p:nvPr/>
        </p:nvGrpSpPr>
        <p:grpSpPr>
          <a:xfrm>
            <a:off x="8572711" y="1555506"/>
            <a:ext cx="2817024" cy="1236422"/>
            <a:chOff x="356496" y="683777"/>
            <a:chExt cx="3362632" cy="1309507"/>
          </a:xfrm>
        </p:grpSpPr>
        <p:sp>
          <p:nvSpPr>
            <p:cNvPr id="66" name="TextBox 41">
              <a:extLst>
                <a:ext uri="{FF2B5EF4-FFF2-40B4-BE49-F238E27FC236}">
                  <a16:creationId xmlns:a16="http://schemas.microsoft.com/office/drawing/2014/main" id="{1EB35EE1-4666-4F9B-E86F-8E125084A501}"/>
                </a:ext>
              </a:extLst>
            </p:cNvPr>
            <p:cNvSpPr txBox="1"/>
            <p:nvPr/>
          </p:nvSpPr>
          <p:spPr>
            <a:xfrm>
              <a:off x="356496" y="683777"/>
              <a:ext cx="2612845" cy="391163"/>
            </a:xfrm>
            <a:prstGeom prst="rect">
              <a:avLst/>
            </a:prstGeom>
            <a:noFill/>
          </p:spPr>
          <p:txBody>
            <a:bodyPr wrap="square" rtlCol="0" anchor="b" anchorCtr="0">
              <a:spAutoFit/>
            </a:bodyPr>
            <a:lstStyle/>
            <a:p>
              <a:r>
                <a:rPr lang="tr-TR" b="1" i="0" dirty="0">
                  <a:solidFill>
                    <a:srgbClr val="616173"/>
                  </a:solidFill>
                  <a:effectLst/>
                  <a:latin typeface="Open Sans" panose="020B0606030504020204" pitchFamily="34" charset="0"/>
                </a:rPr>
                <a:t>£</a:t>
              </a:r>
              <a:r>
                <a:rPr lang="tr-TR" b="1" dirty="0" err="1">
                  <a:solidFill>
                    <a:srgbClr val="616173"/>
                  </a:solidFill>
                  <a:latin typeface="Montserrat SemiBold" panose="00000700000000000000" pitchFamily="2" charset="0"/>
                </a:rPr>
                <a:t>pmspival</a:t>
              </a:r>
              <a:endParaRPr lang="en-US" b="1" dirty="0">
                <a:solidFill>
                  <a:srgbClr val="616173"/>
                </a:solidFill>
                <a:latin typeface="Montserrat SemiBold" panose="00000700000000000000" pitchFamily="2" charset="0"/>
                <a:ea typeface="League Spartan" charset="0"/>
                <a:cs typeface="Poppins" pitchFamily="2" charset="77"/>
              </a:endParaRPr>
            </a:p>
          </p:txBody>
        </p:sp>
        <p:sp>
          <p:nvSpPr>
            <p:cNvPr id="67" name="Metin kutusu 66">
              <a:extLst>
                <a:ext uri="{FF2B5EF4-FFF2-40B4-BE49-F238E27FC236}">
                  <a16:creationId xmlns:a16="http://schemas.microsoft.com/office/drawing/2014/main" id="{B4C366F9-7CA7-D5CB-D168-B331177566FD}"/>
                </a:ext>
              </a:extLst>
            </p:cNvPr>
            <p:cNvSpPr txBox="1"/>
            <p:nvPr/>
          </p:nvSpPr>
          <p:spPr>
            <a:xfrm>
              <a:off x="356496" y="1035612"/>
              <a:ext cx="3362632" cy="456357"/>
            </a:xfrm>
            <a:prstGeom prst="rect">
              <a:avLst/>
            </a:prstGeom>
            <a:noFill/>
          </p:spPr>
          <p:txBody>
            <a:bodyPr wrap="square">
              <a:spAutoFit/>
            </a:bodyPr>
            <a:lstStyle/>
            <a:p>
              <a:pPr algn="l"/>
              <a:r>
                <a:rPr lang="en-US" sz="1100" b="1" cap="all" dirty="0">
                  <a:solidFill>
                    <a:srgbClr val="555555"/>
                  </a:solidFill>
                  <a:latin typeface="Montserrat SemiBold" panose="00000700000000000000" pitchFamily="2" charset="0"/>
                </a:rPr>
                <a:t>Management of supplier and purchase invoices</a:t>
              </a:r>
              <a:endParaRPr lang="tr-TR" sz="1100" b="1" cap="all" dirty="0">
                <a:solidFill>
                  <a:srgbClr val="555555"/>
                </a:solidFill>
                <a:latin typeface="Montserrat SemiBold" panose="00000700000000000000" pitchFamily="2" charset="0"/>
              </a:endParaRPr>
            </a:p>
          </p:txBody>
        </p:sp>
        <p:sp>
          <p:nvSpPr>
            <p:cNvPr id="68" name="Metin kutusu 67">
              <a:extLst>
                <a:ext uri="{FF2B5EF4-FFF2-40B4-BE49-F238E27FC236}">
                  <a16:creationId xmlns:a16="http://schemas.microsoft.com/office/drawing/2014/main" id="{A513D85B-78B3-DBE2-BD9A-ABE5F9E43C18}"/>
                </a:ext>
              </a:extLst>
            </p:cNvPr>
            <p:cNvSpPr txBox="1"/>
            <p:nvPr/>
          </p:nvSpPr>
          <p:spPr>
            <a:xfrm>
              <a:off x="356496" y="1430987"/>
              <a:ext cx="3261775" cy="562297"/>
            </a:xfrm>
            <a:prstGeom prst="rect">
              <a:avLst/>
            </a:prstGeom>
            <a:noFill/>
          </p:spPr>
          <p:txBody>
            <a:bodyPr wrap="square">
              <a:spAutoFit/>
            </a:bodyPr>
            <a:lstStyle/>
            <a:p>
              <a:r>
                <a:rPr lang="en-US" sz="950" dirty="0">
                  <a:solidFill>
                    <a:srgbClr val="555555"/>
                  </a:solidFill>
                  <a:latin typeface="Open Sans" panose="020B0606030504020204" pitchFamily="34" charset="0"/>
                </a:rPr>
                <a:t>Ensure timely payments, maintain good supplier relationships, and contribute to efficient financial operations.</a:t>
              </a:r>
              <a:endParaRPr lang="tr-TR" sz="950" dirty="0">
                <a:solidFill>
                  <a:srgbClr val="555555"/>
                </a:solidFill>
                <a:latin typeface="Open Sans" panose="020B0606030504020204" pitchFamily="34" charset="0"/>
              </a:endParaRPr>
            </a:p>
          </p:txBody>
        </p:sp>
      </p:grpSp>
      <p:grpSp>
        <p:nvGrpSpPr>
          <p:cNvPr id="101" name="Grup 100">
            <a:extLst>
              <a:ext uri="{FF2B5EF4-FFF2-40B4-BE49-F238E27FC236}">
                <a16:creationId xmlns:a16="http://schemas.microsoft.com/office/drawing/2014/main" id="{63970938-07D4-7FBB-C212-E5A391FCEEBA}"/>
              </a:ext>
            </a:extLst>
          </p:cNvPr>
          <p:cNvGrpSpPr/>
          <p:nvPr/>
        </p:nvGrpSpPr>
        <p:grpSpPr>
          <a:xfrm>
            <a:off x="639381" y="3093878"/>
            <a:ext cx="2711169" cy="1370981"/>
            <a:chOff x="356496" y="683777"/>
            <a:chExt cx="3362632" cy="1452020"/>
          </a:xfrm>
        </p:grpSpPr>
        <p:sp>
          <p:nvSpPr>
            <p:cNvPr id="102" name="TextBox 41">
              <a:extLst>
                <a:ext uri="{FF2B5EF4-FFF2-40B4-BE49-F238E27FC236}">
                  <a16:creationId xmlns:a16="http://schemas.microsoft.com/office/drawing/2014/main" id="{8405EFC9-E102-49D6-6EF0-82763702D37E}"/>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1078CF"/>
                  </a:solidFill>
                  <a:effectLst/>
                  <a:latin typeface="Open Sans" panose="020B0606030504020204" pitchFamily="34" charset="0"/>
                </a:rPr>
                <a:t>£</a:t>
              </a:r>
              <a:r>
                <a:rPr lang="tr-TR" b="1" dirty="0" err="1">
                  <a:solidFill>
                    <a:srgbClr val="1078CF"/>
                  </a:solidFill>
                  <a:latin typeface="Montserrat SemiBold" panose="00000700000000000000" pitchFamily="2" charset="0"/>
                </a:rPr>
                <a:t>pmslval</a:t>
              </a:r>
              <a:endParaRPr lang="en-US" b="1" dirty="0">
                <a:solidFill>
                  <a:srgbClr val="1078CF"/>
                </a:solidFill>
                <a:latin typeface="Montserrat SemiBold" panose="00000700000000000000" pitchFamily="2" charset="0"/>
                <a:ea typeface="League Spartan" charset="0"/>
                <a:cs typeface="Poppins" pitchFamily="2" charset="77"/>
              </a:endParaRPr>
            </a:p>
          </p:txBody>
        </p:sp>
        <p:sp>
          <p:nvSpPr>
            <p:cNvPr id="103" name="Metin kutusu 102">
              <a:extLst>
                <a:ext uri="{FF2B5EF4-FFF2-40B4-BE49-F238E27FC236}">
                  <a16:creationId xmlns:a16="http://schemas.microsoft.com/office/drawing/2014/main" id="{EE4731C8-E691-F24C-1264-5D180A9D9577}"/>
                </a:ext>
              </a:extLst>
            </p:cNvPr>
            <p:cNvSpPr txBox="1"/>
            <p:nvPr/>
          </p:nvSpPr>
          <p:spPr>
            <a:xfrm>
              <a:off x="356496" y="1035612"/>
              <a:ext cx="3362632" cy="456357"/>
            </a:xfrm>
            <a:prstGeom prst="rect">
              <a:avLst/>
            </a:prstGeom>
            <a:noFill/>
          </p:spPr>
          <p:txBody>
            <a:bodyPr wrap="square">
              <a:spAutoFit/>
            </a:bodyPr>
            <a:lstStyle/>
            <a:p>
              <a:r>
                <a:rPr lang="en-US" sz="1100" b="1" cap="all" dirty="0">
                  <a:solidFill>
                    <a:srgbClr val="555555"/>
                  </a:solidFill>
                  <a:latin typeface="Montserrat SemiBold" panose="00000700000000000000" pitchFamily="2" charset="0"/>
                </a:rPr>
                <a:t>Managing Maverick spend &amp; Spend leakage</a:t>
              </a:r>
              <a:endParaRPr lang="tr-TR" sz="1100" b="1" cap="all" dirty="0">
                <a:solidFill>
                  <a:srgbClr val="555555"/>
                </a:solidFill>
                <a:latin typeface="Montserrat SemiBold" panose="00000700000000000000" pitchFamily="2" charset="0"/>
              </a:endParaRPr>
            </a:p>
          </p:txBody>
        </p:sp>
        <p:sp>
          <p:nvSpPr>
            <p:cNvPr id="104" name="Metin kutusu 103">
              <a:extLst>
                <a:ext uri="{FF2B5EF4-FFF2-40B4-BE49-F238E27FC236}">
                  <a16:creationId xmlns:a16="http://schemas.microsoft.com/office/drawing/2014/main" id="{FDEF0E98-0A9F-48CE-8429-19F6641A7B0A}"/>
                </a:ext>
              </a:extLst>
            </p:cNvPr>
            <p:cNvSpPr txBox="1"/>
            <p:nvPr/>
          </p:nvSpPr>
          <p:spPr>
            <a:xfrm>
              <a:off x="356496" y="1418665"/>
              <a:ext cx="3261775" cy="717132"/>
            </a:xfrm>
            <a:prstGeom prst="rect">
              <a:avLst/>
            </a:prstGeom>
            <a:noFill/>
          </p:spPr>
          <p:txBody>
            <a:bodyPr wrap="square">
              <a:spAutoFit/>
            </a:bodyPr>
            <a:lstStyle/>
            <a:p>
              <a:r>
                <a:rPr lang="en-US" sz="950" dirty="0">
                  <a:solidFill>
                    <a:srgbClr val="555555"/>
                  </a:solidFill>
                  <a:latin typeface="Open Sans" panose="020B0606030504020204" pitchFamily="34" charset="0"/>
                </a:rPr>
                <a:t>Enable significant cost savings, empowering your business to allocate resources more effectively and achieve greater financial stability.</a:t>
              </a:r>
              <a:endParaRPr lang="tr-TR" sz="950" dirty="0">
                <a:solidFill>
                  <a:srgbClr val="555555"/>
                </a:solidFill>
                <a:latin typeface="Open Sans" panose="020B0606030504020204" pitchFamily="34" charset="0"/>
              </a:endParaRPr>
            </a:p>
          </p:txBody>
        </p:sp>
      </p:grpSp>
      <p:grpSp>
        <p:nvGrpSpPr>
          <p:cNvPr id="105" name="Grup 104">
            <a:extLst>
              <a:ext uri="{FF2B5EF4-FFF2-40B4-BE49-F238E27FC236}">
                <a16:creationId xmlns:a16="http://schemas.microsoft.com/office/drawing/2014/main" id="{6EA10EF7-BBCF-88E8-5286-57CF48AA033D}"/>
              </a:ext>
            </a:extLst>
          </p:cNvPr>
          <p:cNvGrpSpPr/>
          <p:nvPr/>
        </p:nvGrpSpPr>
        <p:grpSpPr>
          <a:xfrm>
            <a:off x="3283824" y="3093877"/>
            <a:ext cx="2711169" cy="1392109"/>
            <a:chOff x="356496" y="683777"/>
            <a:chExt cx="3362632" cy="1474396"/>
          </a:xfrm>
        </p:grpSpPr>
        <p:sp>
          <p:nvSpPr>
            <p:cNvPr id="106" name="TextBox 41">
              <a:extLst>
                <a:ext uri="{FF2B5EF4-FFF2-40B4-BE49-F238E27FC236}">
                  <a16:creationId xmlns:a16="http://schemas.microsoft.com/office/drawing/2014/main" id="{110710D0-F844-4CED-6400-E571D0E48B28}"/>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FCB415"/>
                  </a:solidFill>
                  <a:effectLst/>
                  <a:latin typeface="Open Sans" panose="020B0606030504020204" pitchFamily="34" charset="0"/>
                </a:rPr>
                <a:t>£</a:t>
              </a:r>
              <a:r>
                <a:rPr lang="tr-TR" b="1" dirty="0" err="1">
                  <a:solidFill>
                    <a:srgbClr val="FCB415"/>
                  </a:solidFill>
                  <a:latin typeface="Montserrat SemiBold" panose="00000700000000000000" pitchFamily="2" charset="0"/>
                </a:rPr>
                <a:t>pfqmrval</a:t>
              </a:r>
              <a:endParaRPr lang="en-US" b="1" dirty="0">
                <a:solidFill>
                  <a:srgbClr val="FCB415"/>
                </a:solidFill>
                <a:latin typeface="Montserrat SemiBold" panose="00000700000000000000" pitchFamily="2" charset="0"/>
                <a:ea typeface="League Spartan" charset="0"/>
                <a:cs typeface="Poppins" pitchFamily="2" charset="77"/>
              </a:endParaRPr>
            </a:p>
          </p:txBody>
        </p:sp>
        <p:sp>
          <p:nvSpPr>
            <p:cNvPr id="107" name="Metin kutusu 106">
              <a:extLst>
                <a:ext uri="{FF2B5EF4-FFF2-40B4-BE49-F238E27FC236}">
                  <a16:creationId xmlns:a16="http://schemas.microsoft.com/office/drawing/2014/main" id="{D2E86102-1E86-EC74-3C17-D2762C0A5B9B}"/>
                </a:ext>
              </a:extLst>
            </p:cNvPr>
            <p:cNvSpPr txBox="1"/>
            <p:nvPr/>
          </p:nvSpPr>
          <p:spPr>
            <a:xfrm>
              <a:off x="356496" y="1035612"/>
              <a:ext cx="3362632" cy="456357"/>
            </a:xfrm>
            <a:prstGeom prst="rect">
              <a:avLst/>
            </a:prstGeom>
            <a:noFill/>
          </p:spPr>
          <p:txBody>
            <a:bodyPr wrap="square">
              <a:spAutoFit/>
            </a:bodyPr>
            <a:lstStyle/>
            <a:p>
              <a:pPr algn="l"/>
              <a:r>
                <a:rPr lang="en-US" sz="1100" b="1" cap="all" dirty="0">
                  <a:solidFill>
                    <a:srgbClr val="555555"/>
                  </a:solidFill>
                  <a:latin typeface="Montserrat SemiBold" panose="00000700000000000000" pitchFamily="2" charset="0"/>
                </a:rPr>
                <a:t>Finance query management and dashboard reporting</a:t>
              </a:r>
              <a:endParaRPr lang="tr-TR" sz="1100" b="1" cap="all" dirty="0">
                <a:solidFill>
                  <a:srgbClr val="555555"/>
                </a:solidFill>
                <a:latin typeface="Montserrat SemiBold" panose="00000700000000000000" pitchFamily="2" charset="0"/>
              </a:endParaRPr>
            </a:p>
          </p:txBody>
        </p:sp>
        <p:sp>
          <p:nvSpPr>
            <p:cNvPr id="108" name="Metin kutusu 107">
              <a:extLst>
                <a:ext uri="{FF2B5EF4-FFF2-40B4-BE49-F238E27FC236}">
                  <a16:creationId xmlns:a16="http://schemas.microsoft.com/office/drawing/2014/main" id="{B52508D1-3082-1BBA-EA36-0DCADDB47EDB}"/>
                </a:ext>
              </a:extLst>
            </p:cNvPr>
            <p:cNvSpPr txBox="1"/>
            <p:nvPr/>
          </p:nvSpPr>
          <p:spPr>
            <a:xfrm>
              <a:off x="356496" y="1441042"/>
              <a:ext cx="3261775" cy="717131"/>
            </a:xfrm>
            <a:prstGeom prst="rect">
              <a:avLst/>
            </a:prstGeom>
            <a:noFill/>
          </p:spPr>
          <p:txBody>
            <a:bodyPr wrap="square">
              <a:spAutoFit/>
            </a:bodyPr>
            <a:lstStyle/>
            <a:p>
              <a:r>
                <a:rPr lang="en-US" sz="950" dirty="0">
                  <a:solidFill>
                    <a:srgbClr val="555555"/>
                  </a:solidFill>
                  <a:latin typeface="Open Sans" panose="020B0606030504020204" pitchFamily="34" charset="0"/>
                </a:rPr>
                <a:t>Quicker decision-making, increased accuracy and enhanced visibility into financial performance, ultimately drives customer success and satisfaction.</a:t>
              </a:r>
              <a:endParaRPr lang="tr-TR" sz="950" dirty="0">
                <a:solidFill>
                  <a:srgbClr val="555555"/>
                </a:solidFill>
                <a:latin typeface="Open Sans" panose="020B0606030504020204" pitchFamily="34" charset="0"/>
              </a:endParaRPr>
            </a:p>
          </p:txBody>
        </p:sp>
      </p:grpSp>
      <p:grpSp>
        <p:nvGrpSpPr>
          <p:cNvPr id="109" name="Grup 108">
            <a:extLst>
              <a:ext uri="{FF2B5EF4-FFF2-40B4-BE49-F238E27FC236}">
                <a16:creationId xmlns:a16="http://schemas.microsoft.com/office/drawing/2014/main" id="{4AB562DE-9CD3-F33E-5606-DE490E0F965E}"/>
              </a:ext>
            </a:extLst>
          </p:cNvPr>
          <p:cNvGrpSpPr/>
          <p:nvPr/>
        </p:nvGrpSpPr>
        <p:grpSpPr>
          <a:xfrm>
            <a:off x="5928267" y="3093877"/>
            <a:ext cx="2711169" cy="1397126"/>
            <a:chOff x="356496" y="683777"/>
            <a:chExt cx="3362632" cy="1479709"/>
          </a:xfrm>
        </p:grpSpPr>
        <p:sp>
          <p:nvSpPr>
            <p:cNvPr id="110" name="TextBox 41">
              <a:extLst>
                <a:ext uri="{FF2B5EF4-FFF2-40B4-BE49-F238E27FC236}">
                  <a16:creationId xmlns:a16="http://schemas.microsoft.com/office/drawing/2014/main" id="{C4D3B900-CA76-28B7-D9F0-20582987BC8C}"/>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2D4FB2"/>
                  </a:solidFill>
                  <a:effectLst/>
                  <a:latin typeface="Open Sans" panose="020B0606030504020204" pitchFamily="34" charset="0"/>
                </a:rPr>
                <a:t>£</a:t>
              </a:r>
              <a:r>
                <a:rPr lang="tr-TR" b="1" dirty="0" err="1">
                  <a:solidFill>
                    <a:srgbClr val="2D4FB2"/>
                  </a:solidFill>
                  <a:latin typeface="Montserrat SemiBold" panose="00000700000000000000" pitchFamily="2" charset="0"/>
                </a:rPr>
                <a:t>pdcapval</a:t>
              </a:r>
              <a:endParaRPr lang="en-US" b="1" dirty="0">
                <a:solidFill>
                  <a:srgbClr val="2D4FB2"/>
                </a:solidFill>
                <a:latin typeface="Montserrat SemiBold" panose="00000700000000000000" pitchFamily="2" charset="0"/>
                <a:ea typeface="League Spartan" charset="0"/>
                <a:cs typeface="Poppins" pitchFamily="2" charset="77"/>
              </a:endParaRPr>
            </a:p>
          </p:txBody>
        </p:sp>
        <p:sp>
          <p:nvSpPr>
            <p:cNvPr id="111" name="Metin kutusu 110">
              <a:extLst>
                <a:ext uri="{FF2B5EF4-FFF2-40B4-BE49-F238E27FC236}">
                  <a16:creationId xmlns:a16="http://schemas.microsoft.com/office/drawing/2014/main" id="{68BE52E6-12A4-3342-83DA-22F2F3DF7254}"/>
                </a:ext>
              </a:extLst>
            </p:cNvPr>
            <p:cNvSpPr txBox="1"/>
            <p:nvPr/>
          </p:nvSpPr>
          <p:spPr>
            <a:xfrm>
              <a:off x="356496" y="1035612"/>
              <a:ext cx="3362632" cy="456357"/>
            </a:xfrm>
            <a:prstGeom prst="rect">
              <a:avLst/>
            </a:prstGeom>
            <a:noFill/>
          </p:spPr>
          <p:txBody>
            <a:bodyPr wrap="square">
              <a:spAutoFit/>
            </a:bodyPr>
            <a:lstStyle/>
            <a:p>
              <a:r>
                <a:rPr lang="tr-TR" sz="1100" b="1" cap="all" dirty="0" err="1">
                  <a:solidFill>
                    <a:srgbClr val="555555"/>
                  </a:solidFill>
                  <a:latin typeface="Montserrat SemiBold" panose="00000700000000000000" pitchFamily="2" charset="0"/>
                </a:rPr>
                <a:t>Debt</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collectIon</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adm</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n</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strat</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on</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processes</a:t>
              </a:r>
              <a:endParaRPr lang="tr-TR" sz="1100" b="1" cap="all" dirty="0">
                <a:solidFill>
                  <a:srgbClr val="555555"/>
                </a:solidFill>
                <a:latin typeface="Montserrat SemiBold" panose="00000700000000000000" pitchFamily="2" charset="0"/>
              </a:endParaRPr>
            </a:p>
          </p:txBody>
        </p:sp>
        <p:sp>
          <p:nvSpPr>
            <p:cNvPr id="112" name="Metin kutusu 111">
              <a:extLst>
                <a:ext uri="{FF2B5EF4-FFF2-40B4-BE49-F238E27FC236}">
                  <a16:creationId xmlns:a16="http://schemas.microsoft.com/office/drawing/2014/main" id="{D2627D97-5F59-1AE7-ECD6-2D326E5AE7B6}"/>
                </a:ext>
              </a:extLst>
            </p:cNvPr>
            <p:cNvSpPr txBox="1"/>
            <p:nvPr/>
          </p:nvSpPr>
          <p:spPr>
            <a:xfrm>
              <a:off x="356496" y="1446355"/>
              <a:ext cx="3261775" cy="717131"/>
            </a:xfrm>
            <a:prstGeom prst="rect">
              <a:avLst/>
            </a:prstGeom>
            <a:noFill/>
          </p:spPr>
          <p:txBody>
            <a:bodyPr wrap="square">
              <a:spAutoFit/>
            </a:bodyPr>
            <a:lstStyle/>
            <a:p>
              <a:r>
                <a:rPr lang="en-US" sz="950" dirty="0">
                  <a:solidFill>
                    <a:srgbClr val="555555"/>
                  </a:solidFill>
                  <a:latin typeface="Open Sans" panose="020B0606030504020204" pitchFamily="34" charset="0"/>
                </a:rPr>
                <a:t>Boost efficiency, cut costs, and elevate customer satisfaction by ensuring tailored and responsive debt collection processes, which  are timely and accurate.</a:t>
              </a:r>
              <a:endParaRPr lang="tr-TR" sz="950" dirty="0">
                <a:solidFill>
                  <a:srgbClr val="555555"/>
                </a:solidFill>
                <a:latin typeface="Open Sans" panose="020B0606030504020204" pitchFamily="34" charset="0"/>
              </a:endParaRPr>
            </a:p>
          </p:txBody>
        </p:sp>
      </p:grpSp>
      <p:grpSp>
        <p:nvGrpSpPr>
          <p:cNvPr id="113" name="Grup 112">
            <a:extLst>
              <a:ext uri="{FF2B5EF4-FFF2-40B4-BE49-F238E27FC236}">
                <a16:creationId xmlns:a16="http://schemas.microsoft.com/office/drawing/2014/main" id="{785FC446-70BF-C184-F74D-D65742F8C401}"/>
              </a:ext>
            </a:extLst>
          </p:cNvPr>
          <p:cNvGrpSpPr/>
          <p:nvPr/>
        </p:nvGrpSpPr>
        <p:grpSpPr>
          <a:xfrm>
            <a:off x="8558119" y="3094926"/>
            <a:ext cx="2711169" cy="1281712"/>
            <a:chOff x="356496" y="651180"/>
            <a:chExt cx="3362632" cy="1357473"/>
          </a:xfrm>
        </p:grpSpPr>
        <p:sp>
          <p:nvSpPr>
            <p:cNvPr id="114" name="TextBox 41">
              <a:extLst>
                <a:ext uri="{FF2B5EF4-FFF2-40B4-BE49-F238E27FC236}">
                  <a16:creationId xmlns:a16="http://schemas.microsoft.com/office/drawing/2014/main" id="{011AA6F9-0185-2DEB-8507-4CA61E672CB8}"/>
                </a:ext>
              </a:extLst>
            </p:cNvPr>
            <p:cNvSpPr txBox="1"/>
            <p:nvPr/>
          </p:nvSpPr>
          <p:spPr>
            <a:xfrm>
              <a:off x="356496" y="651180"/>
              <a:ext cx="2612847" cy="423761"/>
            </a:xfrm>
            <a:prstGeom prst="rect">
              <a:avLst/>
            </a:prstGeom>
            <a:noFill/>
          </p:spPr>
          <p:txBody>
            <a:bodyPr wrap="square" rtlCol="0" anchor="b" anchorCtr="0">
              <a:spAutoFit/>
            </a:bodyPr>
            <a:lstStyle/>
            <a:p>
              <a:r>
                <a:rPr lang="tr-TR" sz="2000" b="1" i="0" dirty="0">
                  <a:solidFill>
                    <a:srgbClr val="40404C"/>
                  </a:solidFill>
                  <a:effectLst/>
                  <a:latin typeface="Open Sans" panose="020B0606030504020204" pitchFamily="34" charset="0"/>
                </a:rPr>
                <a:t>£</a:t>
              </a:r>
              <a:r>
                <a:rPr lang="tr-TR" sz="2000" b="1" dirty="0" err="1">
                  <a:solidFill>
                    <a:srgbClr val="40404C"/>
                  </a:solidFill>
                  <a:latin typeface="Montserrat SemiBold" panose="00000700000000000000" pitchFamily="2" charset="0"/>
                </a:rPr>
                <a:t>pcifwval</a:t>
              </a:r>
              <a:endParaRPr lang="en-US" sz="2000" b="1" dirty="0">
                <a:solidFill>
                  <a:srgbClr val="40404C"/>
                </a:solidFill>
                <a:latin typeface="Montserrat SemiBold" panose="00000700000000000000" pitchFamily="2" charset="0"/>
                <a:ea typeface="League Spartan" charset="0"/>
                <a:cs typeface="Poppins" pitchFamily="2" charset="77"/>
              </a:endParaRPr>
            </a:p>
          </p:txBody>
        </p:sp>
        <p:sp>
          <p:nvSpPr>
            <p:cNvPr id="115" name="Metin kutusu 114">
              <a:extLst>
                <a:ext uri="{FF2B5EF4-FFF2-40B4-BE49-F238E27FC236}">
                  <a16:creationId xmlns:a16="http://schemas.microsoft.com/office/drawing/2014/main" id="{B2A6F5CB-99DA-A6F5-B757-2BC263A6C1E7}"/>
                </a:ext>
              </a:extLst>
            </p:cNvPr>
            <p:cNvSpPr txBox="1"/>
            <p:nvPr/>
          </p:nvSpPr>
          <p:spPr>
            <a:xfrm>
              <a:off x="356496" y="1035613"/>
              <a:ext cx="3362632" cy="456357"/>
            </a:xfrm>
            <a:prstGeom prst="rect">
              <a:avLst/>
            </a:prstGeom>
            <a:noFill/>
          </p:spPr>
          <p:txBody>
            <a:bodyPr wrap="square">
              <a:spAutoFit/>
            </a:bodyPr>
            <a:lstStyle/>
            <a:p>
              <a:pPr algn="l"/>
              <a:r>
                <a:rPr lang="en-US" sz="1100" b="1" cap="all" dirty="0">
                  <a:solidFill>
                    <a:srgbClr val="555555"/>
                  </a:solidFill>
                  <a:latin typeface="Montserrat SemiBold" panose="00000700000000000000" pitchFamily="2" charset="0"/>
                </a:rPr>
                <a:t>Customer Invoicing &amp; Finance Workflow Management</a:t>
              </a:r>
              <a:endParaRPr lang="tr-TR" sz="1100" b="1" cap="all" dirty="0">
                <a:solidFill>
                  <a:srgbClr val="555555"/>
                </a:solidFill>
                <a:latin typeface="Montserrat SemiBold" panose="00000700000000000000" pitchFamily="2" charset="0"/>
              </a:endParaRPr>
            </a:p>
          </p:txBody>
        </p:sp>
        <p:sp>
          <p:nvSpPr>
            <p:cNvPr id="116" name="Metin kutusu 115">
              <a:extLst>
                <a:ext uri="{FF2B5EF4-FFF2-40B4-BE49-F238E27FC236}">
                  <a16:creationId xmlns:a16="http://schemas.microsoft.com/office/drawing/2014/main" id="{4277378F-1D56-88FC-ED14-AB2F841A560B}"/>
                </a:ext>
              </a:extLst>
            </p:cNvPr>
            <p:cNvSpPr txBox="1"/>
            <p:nvPr/>
          </p:nvSpPr>
          <p:spPr>
            <a:xfrm>
              <a:off x="356496" y="1446356"/>
              <a:ext cx="3261775" cy="562297"/>
            </a:xfrm>
            <a:prstGeom prst="rect">
              <a:avLst/>
            </a:prstGeom>
            <a:noFill/>
          </p:spPr>
          <p:txBody>
            <a:bodyPr wrap="square">
              <a:spAutoFit/>
            </a:bodyPr>
            <a:lstStyle/>
            <a:p>
              <a:r>
                <a:rPr lang="en-US" sz="950" dirty="0">
                  <a:solidFill>
                    <a:srgbClr val="555555"/>
                  </a:solidFill>
                  <a:latin typeface="Open Sans" panose="020B0606030504020204" pitchFamily="34" charset="0"/>
                </a:rPr>
                <a:t>Enhance accuracy, efficiency and customer satisfaction by streamlining processes and reducing errors.</a:t>
              </a:r>
              <a:endParaRPr lang="tr-TR" sz="950" dirty="0">
                <a:solidFill>
                  <a:srgbClr val="555555"/>
                </a:solidFill>
                <a:latin typeface="Open Sans" panose="020B0606030504020204" pitchFamily="34" charset="0"/>
              </a:endParaRPr>
            </a:p>
          </p:txBody>
        </p:sp>
      </p:grpSp>
      <p:grpSp>
        <p:nvGrpSpPr>
          <p:cNvPr id="117" name="Grup 116">
            <a:extLst>
              <a:ext uri="{FF2B5EF4-FFF2-40B4-BE49-F238E27FC236}">
                <a16:creationId xmlns:a16="http://schemas.microsoft.com/office/drawing/2014/main" id="{6F2E7AF9-F8E2-5B22-2358-036B48F3D3F8}"/>
              </a:ext>
            </a:extLst>
          </p:cNvPr>
          <p:cNvGrpSpPr/>
          <p:nvPr/>
        </p:nvGrpSpPr>
        <p:grpSpPr>
          <a:xfrm>
            <a:off x="639381" y="4898950"/>
            <a:ext cx="2711169" cy="1137569"/>
            <a:chOff x="356496" y="683777"/>
            <a:chExt cx="3362632" cy="1204811"/>
          </a:xfrm>
        </p:grpSpPr>
        <p:sp>
          <p:nvSpPr>
            <p:cNvPr id="118" name="TextBox 41">
              <a:extLst>
                <a:ext uri="{FF2B5EF4-FFF2-40B4-BE49-F238E27FC236}">
                  <a16:creationId xmlns:a16="http://schemas.microsoft.com/office/drawing/2014/main" id="{C614F80E-10FB-53CA-0DC0-E3D867CBB51C}"/>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4C9ADB"/>
                  </a:solidFill>
                  <a:effectLst/>
                  <a:latin typeface="Open Sans" panose="020B0606030504020204" pitchFamily="34" charset="0"/>
                </a:rPr>
                <a:t>£</a:t>
              </a:r>
              <a:r>
                <a:rPr lang="tr-TR" b="1" dirty="0" err="1">
                  <a:solidFill>
                    <a:srgbClr val="4C9ADB"/>
                  </a:solidFill>
                  <a:latin typeface="Montserrat SemiBold" panose="00000700000000000000" pitchFamily="2" charset="0"/>
                </a:rPr>
                <a:t>poemval</a:t>
              </a:r>
              <a:endParaRPr lang="en-US" b="1" dirty="0">
                <a:solidFill>
                  <a:srgbClr val="4C9ADB"/>
                </a:solidFill>
                <a:latin typeface="Montserrat SemiBold" panose="00000700000000000000" pitchFamily="2" charset="0"/>
                <a:ea typeface="League Spartan" charset="0"/>
                <a:cs typeface="Poppins" pitchFamily="2" charset="77"/>
              </a:endParaRPr>
            </a:p>
          </p:txBody>
        </p:sp>
        <p:sp>
          <p:nvSpPr>
            <p:cNvPr id="119" name="Metin kutusu 118">
              <a:extLst>
                <a:ext uri="{FF2B5EF4-FFF2-40B4-BE49-F238E27FC236}">
                  <a16:creationId xmlns:a16="http://schemas.microsoft.com/office/drawing/2014/main" id="{0EF7D480-7EE8-1E83-4828-FA87E7CBB4A6}"/>
                </a:ext>
              </a:extLst>
            </p:cNvPr>
            <p:cNvSpPr txBox="1"/>
            <p:nvPr/>
          </p:nvSpPr>
          <p:spPr>
            <a:xfrm>
              <a:off x="356496" y="1035612"/>
              <a:ext cx="3362632" cy="277074"/>
            </a:xfrm>
            <a:prstGeom prst="rect">
              <a:avLst/>
            </a:prstGeom>
            <a:noFill/>
          </p:spPr>
          <p:txBody>
            <a:bodyPr wrap="square">
              <a:spAutoFit/>
            </a:bodyPr>
            <a:lstStyle/>
            <a:p>
              <a:pPr algn="l"/>
              <a:r>
                <a:rPr lang="tr-TR" sz="1100" b="1" cap="all" dirty="0" err="1">
                  <a:solidFill>
                    <a:srgbClr val="555555"/>
                  </a:solidFill>
                  <a:latin typeface="Montserrat SemiBold" panose="00000700000000000000" pitchFamily="2" charset="0"/>
                </a:rPr>
                <a:t>Onl</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ne</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expense</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management</a:t>
              </a:r>
              <a:endParaRPr lang="tr-TR" sz="1100" b="1" cap="all" dirty="0">
                <a:solidFill>
                  <a:srgbClr val="555555"/>
                </a:solidFill>
                <a:latin typeface="Montserrat SemiBold" panose="00000700000000000000" pitchFamily="2" charset="0"/>
              </a:endParaRPr>
            </a:p>
          </p:txBody>
        </p:sp>
        <p:sp>
          <p:nvSpPr>
            <p:cNvPr id="120" name="Metin kutusu 119">
              <a:extLst>
                <a:ext uri="{FF2B5EF4-FFF2-40B4-BE49-F238E27FC236}">
                  <a16:creationId xmlns:a16="http://schemas.microsoft.com/office/drawing/2014/main" id="{EF87C3C9-0CEC-F09F-1071-897022ACD7FA}"/>
                </a:ext>
              </a:extLst>
            </p:cNvPr>
            <p:cNvSpPr txBox="1"/>
            <p:nvPr/>
          </p:nvSpPr>
          <p:spPr>
            <a:xfrm>
              <a:off x="356496" y="1326290"/>
              <a:ext cx="3261775" cy="562298"/>
            </a:xfrm>
            <a:prstGeom prst="rect">
              <a:avLst/>
            </a:prstGeom>
            <a:noFill/>
          </p:spPr>
          <p:txBody>
            <a:bodyPr wrap="square">
              <a:spAutoFit/>
            </a:bodyPr>
            <a:lstStyle/>
            <a:p>
              <a:r>
                <a:rPr lang="en-US" sz="950" dirty="0">
                  <a:solidFill>
                    <a:srgbClr val="555555"/>
                  </a:solidFill>
                  <a:latin typeface="Open Sans" panose="020B0606030504020204" pitchFamily="34" charset="0"/>
                </a:rPr>
                <a:t>Simplify financial expenses tracking, reduce claim errors and enhance expense budget controls easily.</a:t>
              </a:r>
              <a:endParaRPr lang="tr-TR" sz="950" dirty="0">
                <a:solidFill>
                  <a:srgbClr val="555555"/>
                </a:solidFill>
                <a:latin typeface="Open Sans" panose="020B0606030504020204" pitchFamily="34" charset="0"/>
              </a:endParaRPr>
            </a:p>
          </p:txBody>
        </p:sp>
      </p:grpSp>
      <p:grpSp>
        <p:nvGrpSpPr>
          <p:cNvPr id="121" name="Grup 120">
            <a:extLst>
              <a:ext uri="{FF2B5EF4-FFF2-40B4-BE49-F238E27FC236}">
                <a16:creationId xmlns:a16="http://schemas.microsoft.com/office/drawing/2014/main" id="{257C2E3A-8AF5-EB74-493A-902F5FF0CBBF}"/>
              </a:ext>
            </a:extLst>
          </p:cNvPr>
          <p:cNvGrpSpPr/>
          <p:nvPr/>
        </p:nvGrpSpPr>
        <p:grpSpPr>
          <a:xfrm>
            <a:off x="3283824" y="4898950"/>
            <a:ext cx="2711169" cy="1283762"/>
            <a:chOff x="356496" y="683777"/>
            <a:chExt cx="3362632" cy="1359644"/>
          </a:xfrm>
        </p:grpSpPr>
        <p:sp>
          <p:nvSpPr>
            <p:cNvPr id="122" name="TextBox 41">
              <a:extLst>
                <a:ext uri="{FF2B5EF4-FFF2-40B4-BE49-F238E27FC236}">
                  <a16:creationId xmlns:a16="http://schemas.microsoft.com/office/drawing/2014/main" id="{F406E458-8874-85AB-363D-4DE317E9B303}"/>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A4A4B2"/>
                  </a:solidFill>
                  <a:effectLst/>
                  <a:latin typeface="Open Sans" panose="020B0606030504020204" pitchFamily="34" charset="0"/>
                </a:rPr>
                <a:t>£</a:t>
              </a:r>
              <a:r>
                <a:rPr lang="tr-TR" b="1" dirty="0" err="1">
                  <a:solidFill>
                    <a:srgbClr val="A4A4B2"/>
                  </a:solidFill>
                  <a:latin typeface="Montserrat SemiBold" panose="00000700000000000000" pitchFamily="2" charset="0"/>
                </a:rPr>
                <a:t>pitfinanceval</a:t>
              </a:r>
              <a:endParaRPr lang="en-US" b="1" dirty="0">
                <a:solidFill>
                  <a:srgbClr val="A4A4B2"/>
                </a:solidFill>
                <a:latin typeface="Montserrat SemiBold" panose="00000700000000000000" pitchFamily="2" charset="0"/>
                <a:ea typeface="League Spartan" charset="0"/>
                <a:cs typeface="Poppins" pitchFamily="2" charset="77"/>
              </a:endParaRPr>
            </a:p>
          </p:txBody>
        </p:sp>
        <p:sp>
          <p:nvSpPr>
            <p:cNvPr id="123" name="Metin kutusu 122">
              <a:extLst>
                <a:ext uri="{FF2B5EF4-FFF2-40B4-BE49-F238E27FC236}">
                  <a16:creationId xmlns:a16="http://schemas.microsoft.com/office/drawing/2014/main" id="{A0B7123B-E077-14D7-5216-0A25474D14D2}"/>
                </a:ext>
              </a:extLst>
            </p:cNvPr>
            <p:cNvSpPr txBox="1"/>
            <p:nvPr/>
          </p:nvSpPr>
          <p:spPr>
            <a:xfrm>
              <a:off x="356496" y="1035612"/>
              <a:ext cx="3362632" cy="277074"/>
            </a:xfrm>
            <a:prstGeom prst="rect">
              <a:avLst/>
            </a:prstGeom>
            <a:noFill/>
          </p:spPr>
          <p:txBody>
            <a:bodyPr wrap="square">
              <a:spAutoFit/>
            </a:bodyPr>
            <a:lstStyle/>
            <a:p>
              <a:pPr algn="l"/>
              <a:r>
                <a:rPr lang="tr-TR" sz="1100" b="1" cap="all" dirty="0">
                  <a:solidFill>
                    <a:srgbClr val="555555"/>
                  </a:solidFill>
                  <a:latin typeface="Montserrat SemiBold" panose="00000700000000000000" pitchFamily="2" charset="0"/>
                </a:rPr>
                <a:t>IT </a:t>
              </a:r>
              <a:r>
                <a:rPr lang="tr-TR" sz="1100" b="1" cap="all" dirty="0" err="1">
                  <a:solidFill>
                    <a:srgbClr val="555555"/>
                  </a:solidFill>
                  <a:latin typeface="Montserrat SemiBold" panose="00000700000000000000" pitchFamily="2" charset="0"/>
                </a:rPr>
                <a:t>fInance</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systems</a:t>
              </a:r>
              <a:endParaRPr lang="tr-TR" sz="1100" b="1" cap="all" dirty="0">
                <a:solidFill>
                  <a:srgbClr val="555555"/>
                </a:solidFill>
                <a:latin typeface="Montserrat SemiBold" panose="00000700000000000000" pitchFamily="2" charset="0"/>
              </a:endParaRPr>
            </a:p>
          </p:txBody>
        </p:sp>
        <p:sp>
          <p:nvSpPr>
            <p:cNvPr id="124" name="Metin kutusu 123">
              <a:extLst>
                <a:ext uri="{FF2B5EF4-FFF2-40B4-BE49-F238E27FC236}">
                  <a16:creationId xmlns:a16="http://schemas.microsoft.com/office/drawing/2014/main" id="{68C0EE1E-0DEA-9319-9D0A-2FEF92CB1472}"/>
                </a:ext>
              </a:extLst>
            </p:cNvPr>
            <p:cNvSpPr txBox="1"/>
            <p:nvPr/>
          </p:nvSpPr>
          <p:spPr>
            <a:xfrm>
              <a:off x="356496" y="1326290"/>
              <a:ext cx="3261775" cy="717131"/>
            </a:xfrm>
            <a:prstGeom prst="rect">
              <a:avLst/>
            </a:prstGeom>
            <a:noFill/>
          </p:spPr>
          <p:txBody>
            <a:bodyPr wrap="square">
              <a:spAutoFit/>
            </a:bodyPr>
            <a:lstStyle/>
            <a:p>
              <a:r>
                <a:rPr lang="en-US" sz="950" dirty="0">
                  <a:solidFill>
                    <a:srgbClr val="555555"/>
                  </a:solidFill>
                  <a:latin typeface="Open Sans" panose="020B0606030504020204" pitchFamily="34" charset="0"/>
                </a:rPr>
                <a:t>Enhance operational efficiency, strengthen security, and support business growth by ensuring systems are </a:t>
              </a:r>
              <a:r>
                <a:rPr lang="en-US" sz="950" dirty="0" err="1">
                  <a:solidFill>
                    <a:srgbClr val="555555"/>
                  </a:solidFill>
                  <a:latin typeface="Open Sans" panose="020B0606030504020204" pitchFamily="34" charset="0"/>
                </a:rPr>
                <a:t>optimised</a:t>
              </a:r>
              <a:r>
                <a:rPr lang="en-US" sz="950" dirty="0">
                  <a:solidFill>
                    <a:srgbClr val="555555"/>
                  </a:solidFill>
                  <a:latin typeface="Open Sans" panose="020B0606030504020204" pitchFamily="34" charset="0"/>
                </a:rPr>
                <a:t>, reliable and scalable.</a:t>
              </a:r>
              <a:endParaRPr lang="tr-TR" sz="950" dirty="0">
                <a:solidFill>
                  <a:srgbClr val="555555"/>
                </a:solidFill>
                <a:latin typeface="Open Sans" panose="020B0606030504020204" pitchFamily="34" charset="0"/>
              </a:endParaRPr>
            </a:p>
          </p:txBody>
        </p:sp>
      </p:grpSp>
      <p:sp>
        <p:nvSpPr>
          <p:cNvPr id="9" name="Metin kutusu 8">
            <a:extLst>
              <a:ext uri="{FF2B5EF4-FFF2-40B4-BE49-F238E27FC236}">
                <a16:creationId xmlns:a16="http://schemas.microsoft.com/office/drawing/2014/main" id="{D694F77F-5C63-07F4-FA29-3F900093893C}"/>
              </a:ext>
            </a:extLst>
          </p:cNvPr>
          <p:cNvSpPr txBox="1"/>
          <p:nvPr/>
        </p:nvSpPr>
        <p:spPr>
          <a:xfrm>
            <a:off x="631988" y="983033"/>
            <a:ext cx="10707208" cy="430887"/>
          </a:xfrm>
          <a:prstGeom prst="rect">
            <a:avLst/>
          </a:prstGeom>
          <a:noFill/>
        </p:spPr>
        <p:txBody>
          <a:bodyPr wrap="square">
            <a:spAutoFit/>
          </a:bodyPr>
          <a:lstStyle/>
          <a:p>
            <a:r>
              <a:rPr lang="en-GB" sz="1100" dirty="0">
                <a:solidFill>
                  <a:schemeClr val="tx1">
                    <a:lumMod val="50000"/>
                    <a:lumOff val="50000"/>
                  </a:schemeClr>
                </a:solidFill>
                <a:ea typeface="Open Sans" panose="020B0606030504020204" pitchFamily="34" charset="0"/>
                <a:cs typeface="Open Sans" panose="020B0606030504020204" pitchFamily="34" charset="0"/>
              </a:rPr>
              <a:t>If you purchase our software, over the term of your contract with us, you will save the following amounts for each of your processes. Our systems are designed to assist you streamline your workflow and maximise returns.</a:t>
            </a:r>
          </a:p>
        </p:txBody>
      </p:sp>
    </p:spTree>
    <p:extLst>
      <p:ext uri="{BB962C8B-B14F-4D97-AF65-F5344CB8AC3E}">
        <p14:creationId xmlns:p14="http://schemas.microsoft.com/office/powerpoint/2010/main" val="692529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6</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dirty="0"/>
              <a:t>SUMMARY OF RETURNS</a:t>
            </a:r>
          </a:p>
        </p:txBody>
      </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11" name="Text Placeholder 3">
            <a:extLst>
              <a:ext uri="{FF2B5EF4-FFF2-40B4-BE49-F238E27FC236}">
                <a16:creationId xmlns:a16="http://schemas.microsoft.com/office/drawing/2014/main" id="{E11A7449-0F94-58D4-D1A8-AABE95370FFD}"/>
              </a:ext>
            </a:extLst>
          </p:cNvPr>
          <p:cNvSpPr txBox="1">
            <a:spLocks/>
          </p:cNvSpPr>
          <p:nvPr/>
        </p:nvSpPr>
        <p:spPr>
          <a:xfrm>
            <a:off x="635504" y="1121531"/>
            <a:ext cx="10666143" cy="5599944"/>
          </a:xfrm>
          <a:prstGeom prst="rect">
            <a:avLst/>
          </a:prstGeom>
        </p:spPr>
        <p:txBody>
          <a:bodyPr vert="horz" lIns="0" tIns="0" rIns="0" bIns="0" numCol="3" spcCol="36000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IT FINANCE SYSTEMS </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itfinanceper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pitfinanceval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asitfinance</a:t>
            </a:r>
            <a:r>
              <a:rPr lang="en-GB" sz="1000" dirty="0">
                <a:solidFill>
                  <a:schemeClr val="tx1">
                    <a:lumMod val="50000"/>
                    <a:lumOff val="50000"/>
                  </a:schemeClr>
                </a:solidFill>
                <a:latin typeface="Open Sans"/>
                <a:ea typeface="Open Sans"/>
                <a:cs typeface="Open Sans"/>
              </a:rPr>
              <a:t> every year</a:t>
            </a:r>
          </a:p>
          <a:p>
            <a:pPr marL="90170" indent="0">
              <a:spcBef>
                <a:spcPts val="400"/>
              </a:spcBef>
              <a:spcAft>
                <a:spcPts val="400"/>
              </a:spcAft>
              <a:buFont typeface="Arial" panose="020B0604020202020204" pitchFamily="34" charset="0"/>
              <a:buNone/>
            </a:pPr>
            <a:r>
              <a:rPr lang="en-GB" sz="1000" b="1" dirty="0">
                <a:solidFill>
                  <a:srgbClr val="E23F13"/>
                </a:solidFill>
                <a:latin typeface="Montserrat SemiBold" panose="00000700000000000000" pitchFamily="2" charset="0"/>
                <a:cs typeface="Poppins" pitchFamily="2" charset="77"/>
              </a:rPr>
              <a:t>RAISING PURCHASE ORDERS</a:t>
            </a:r>
            <a:r>
              <a:rPr lang="en-GB" sz="1000" b="1" dirty="0">
                <a:solidFill>
                  <a:srgbClr val="E23F13"/>
                </a:solidFill>
                <a:latin typeface="Open Sans"/>
                <a:ea typeface="Open Sans"/>
                <a:cs typeface="Open Sans"/>
              </a:rPr>
              <a:t> </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rpoper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prpoval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asrpoval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eytimerpo</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Font typeface="Arial" panose="020B0604020202020204" pitchFamily="34" charset="0"/>
              <a:buNone/>
            </a:pPr>
            <a:r>
              <a:rPr lang="en-GB" sz="1000" b="1" dirty="0">
                <a:solidFill>
                  <a:srgbClr val="E23F13"/>
                </a:solidFill>
                <a:latin typeface="Montserrat SemiBold" panose="00000700000000000000" pitchFamily="2" charset="0"/>
                <a:cs typeface="Poppins" pitchFamily="2" charset="77"/>
              </a:rPr>
              <a:t>PURCHASE ORDER APPROVALS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poaper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ppoaval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aspoaval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eytimepoa</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CODING INVOICE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cipper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pcipval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ascipval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eytimecip</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GB" sz="1000" b="1" dirty="0">
                <a:solidFill>
                  <a:srgbClr val="E23F13"/>
                </a:solidFill>
                <a:latin typeface="Montserrat SemiBold" panose="00000700000000000000" pitchFamily="2" charset="0"/>
                <a:cs typeface="Poppins" pitchFamily="2" charset="77"/>
              </a:rPr>
              <a:t>MANAGEMENT OF SUPPLIER AND PURCHASE INVOICES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mspiper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pmspival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asmspival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eytimemspi</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US" sz="1000" b="1" dirty="0">
                <a:solidFill>
                  <a:srgbClr val="E23F13"/>
                </a:solidFill>
                <a:latin typeface="Montserrat SemiBold" panose="00000700000000000000" pitchFamily="2" charset="0"/>
                <a:cs typeface="Poppins" pitchFamily="2" charset="77"/>
              </a:rPr>
              <a:t>MANAGING SPEND LEAKAGE </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valmslper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pmslval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asmslval</a:t>
            </a:r>
            <a:r>
              <a:rPr lang="en-GB" sz="1000" dirty="0">
                <a:solidFill>
                  <a:schemeClr val="tx1">
                    <a:lumMod val="50000"/>
                    <a:lumOff val="50000"/>
                  </a:schemeClr>
                </a:solidFill>
                <a:latin typeface="Open Sans"/>
                <a:ea typeface="Open Sans"/>
                <a:cs typeface="Open Sans"/>
              </a:rPr>
              <a:t> every year</a:t>
            </a:r>
          </a:p>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FINANCE QUERY MANAGEMENT &amp; REPORTING</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valfqmrper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pfqmrval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asfqmrval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eytimefqmr</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r>
              <a:rPr lang="en-US" sz="1000" b="1" dirty="0">
                <a:solidFill>
                  <a:srgbClr val="E23F13"/>
                </a:solidFill>
                <a:latin typeface="Montserrat SemiBold" panose="00000700000000000000" pitchFamily="2" charset="0"/>
                <a:cs typeface="Poppins" pitchFamily="2" charset="77"/>
              </a:rPr>
              <a:t>DEBT COLLECTION ADMINISTRATION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valdcapper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pdcapval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asdcapval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eytimedcap</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CUSTOMER INVOICING &amp; FINANCE WORKFLOW</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valcifwper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pcifwval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ascifwval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eytimecifw</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GB" sz="1000" b="1" dirty="0">
                <a:solidFill>
                  <a:srgbClr val="E23F13"/>
                </a:solidFill>
                <a:latin typeface="Montserrat SemiBold" panose="00000700000000000000" pitchFamily="2" charset="0"/>
                <a:cs typeface="Poppins" pitchFamily="2" charset="77"/>
              </a:rPr>
              <a:t>ONLINE EXPENSE MANAGEMENT</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poemval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asoemval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eytimeoem</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Font typeface="Arial" panose="020B0604020202020204" pitchFamily="34" charset="0"/>
              <a:buNone/>
            </a:pPr>
            <a:endParaRPr lang="en-GB" sz="1000" dirty="0">
              <a:solidFill>
                <a:schemeClr val="tx1">
                  <a:lumMod val="50000"/>
                  <a:lumOff val="50000"/>
                </a:schemeClr>
              </a:solidFill>
              <a:latin typeface="Open Sans"/>
              <a:ea typeface="Open Sans"/>
              <a:cs typeface="Open Sans"/>
            </a:endParaRPr>
          </a:p>
        </p:txBody>
      </p:sp>
    </p:spTree>
    <p:extLst>
      <p:ext uri="{BB962C8B-B14F-4D97-AF65-F5344CB8AC3E}">
        <p14:creationId xmlns:p14="http://schemas.microsoft.com/office/powerpoint/2010/main" val="254662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BC53D8-9D7C-941A-CC2A-4063486EB986}"/>
              </a:ext>
            </a:extLst>
          </p:cNvPr>
          <p:cNvSpPr>
            <a:spLocks noGrp="1"/>
          </p:cNvSpPr>
          <p:nvPr>
            <p:ph type="sldNum" sz="quarter" idx="12"/>
          </p:nvPr>
        </p:nvSpPr>
        <p:spPr/>
        <p:txBody>
          <a:bodyPr/>
          <a:lstStyle/>
          <a:p>
            <a:fld id="{3531A8E9-B4CF-5643-AF96-CB4C768DAD63}" type="slidenum">
              <a:rPr lang="en-US" smtClean="0"/>
              <a:t>7</a:t>
            </a:fld>
            <a:endParaRPr lang="en-US"/>
          </a:p>
        </p:txBody>
      </p:sp>
      <p:sp>
        <p:nvSpPr>
          <p:cNvPr id="3" name="Title 2">
            <a:extLst>
              <a:ext uri="{FF2B5EF4-FFF2-40B4-BE49-F238E27FC236}">
                <a16:creationId xmlns:a16="http://schemas.microsoft.com/office/drawing/2014/main" id="{8E8DA237-B9A8-8F39-10D8-DB6BB882015C}"/>
              </a:ext>
            </a:extLst>
          </p:cNvPr>
          <p:cNvSpPr>
            <a:spLocks noGrp="1"/>
          </p:cNvSpPr>
          <p:nvPr>
            <p:ph type="title"/>
          </p:nvPr>
        </p:nvSpPr>
        <p:spPr/>
        <p:txBody>
          <a:bodyPr>
            <a:normAutofit fontScale="90000"/>
          </a:bodyPr>
          <a:lstStyle/>
          <a:p>
            <a:r>
              <a:rPr lang="en-GB" sz="3100" dirty="0"/>
              <a:t>OUR VALUE OFFERING</a:t>
            </a:r>
            <a:br>
              <a:rPr lang="en-GB" dirty="0"/>
            </a:br>
            <a:endParaRPr lang="en-US" dirty="0"/>
          </a:p>
        </p:txBody>
      </p:sp>
      <p:graphicFrame>
        <p:nvGraphicFramePr>
          <p:cNvPr id="8" name="Chart 7">
            <a:extLst>
              <a:ext uri="{FF2B5EF4-FFF2-40B4-BE49-F238E27FC236}">
                <a16:creationId xmlns:a16="http://schemas.microsoft.com/office/drawing/2014/main" id="{EFCB1EEA-BDEC-08E7-276C-322204CC06FC}"/>
              </a:ext>
            </a:extLst>
          </p:cNvPr>
          <p:cNvGraphicFramePr>
            <a:graphicFrameLocks/>
          </p:cNvGraphicFramePr>
          <p:nvPr/>
        </p:nvGraphicFramePr>
        <p:xfrm>
          <a:off x="5669907" y="2657753"/>
          <a:ext cx="5531728" cy="1866311"/>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BE94A281-D1A0-E5FD-CB82-72B642FBC7D5}"/>
              </a:ext>
            </a:extLst>
          </p:cNvPr>
          <p:cNvSpPr txBox="1"/>
          <p:nvPr/>
        </p:nvSpPr>
        <p:spPr>
          <a:xfrm>
            <a:off x="6318909" y="4542908"/>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1</a:t>
            </a:r>
          </a:p>
        </p:txBody>
      </p:sp>
      <p:cxnSp>
        <p:nvCxnSpPr>
          <p:cNvPr id="10" name="Straight Connector 9">
            <a:extLst>
              <a:ext uri="{FF2B5EF4-FFF2-40B4-BE49-F238E27FC236}">
                <a16:creationId xmlns:a16="http://schemas.microsoft.com/office/drawing/2014/main" id="{8449F8A7-FC6D-313E-A2DF-2680E8BEA7AC}"/>
              </a:ext>
            </a:extLst>
          </p:cNvPr>
          <p:cNvCxnSpPr>
            <a:cxnSpLocks/>
          </p:cNvCxnSpPr>
          <p:nvPr/>
        </p:nvCxnSpPr>
        <p:spPr>
          <a:xfrm>
            <a:off x="6303932" y="4505358"/>
            <a:ext cx="607573"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sp>
        <p:nvSpPr>
          <p:cNvPr id="11" name="TextBox 10">
            <a:extLst>
              <a:ext uri="{FF2B5EF4-FFF2-40B4-BE49-F238E27FC236}">
                <a16:creationId xmlns:a16="http://schemas.microsoft.com/office/drawing/2014/main" id="{7965C874-7CD2-69FC-F01E-31A1F1F36C0E}"/>
              </a:ext>
            </a:extLst>
          </p:cNvPr>
          <p:cNvSpPr txBox="1"/>
          <p:nvPr/>
        </p:nvSpPr>
        <p:spPr>
          <a:xfrm>
            <a:off x="9521321" y="4542908"/>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4</a:t>
            </a:r>
          </a:p>
        </p:txBody>
      </p:sp>
      <p:sp>
        <p:nvSpPr>
          <p:cNvPr id="12" name="Rectangle 11">
            <a:extLst>
              <a:ext uri="{FF2B5EF4-FFF2-40B4-BE49-F238E27FC236}">
                <a16:creationId xmlns:a16="http://schemas.microsoft.com/office/drawing/2014/main" id="{C17307F1-3E9F-31AB-602F-D0B447E51DF3}"/>
              </a:ext>
            </a:extLst>
          </p:cNvPr>
          <p:cNvSpPr/>
          <p:nvPr/>
        </p:nvSpPr>
        <p:spPr>
          <a:xfrm>
            <a:off x="7671223" y="4871633"/>
            <a:ext cx="172687" cy="160235"/>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C19F8ECD-4880-724C-097B-DAE96AEC930F}"/>
              </a:ext>
            </a:extLst>
          </p:cNvPr>
          <p:cNvSpPr txBox="1"/>
          <p:nvPr/>
        </p:nvSpPr>
        <p:spPr>
          <a:xfrm>
            <a:off x="7772940" y="4862500"/>
            <a:ext cx="906240"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INVESTMENT</a:t>
            </a:r>
          </a:p>
        </p:txBody>
      </p:sp>
      <p:sp>
        <p:nvSpPr>
          <p:cNvPr id="14" name="Rectangle 13">
            <a:extLst>
              <a:ext uri="{FF2B5EF4-FFF2-40B4-BE49-F238E27FC236}">
                <a16:creationId xmlns:a16="http://schemas.microsoft.com/office/drawing/2014/main" id="{23547995-0EAD-1650-0828-399741769E1F}"/>
              </a:ext>
            </a:extLst>
          </p:cNvPr>
          <p:cNvSpPr/>
          <p:nvPr/>
        </p:nvSpPr>
        <p:spPr>
          <a:xfrm>
            <a:off x="9086850" y="4871613"/>
            <a:ext cx="184133" cy="160235"/>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0B381449-0B76-F1EF-4F55-C41BCD50E42A}"/>
              </a:ext>
            </a:extLst>
          </p:cNvPr>
          <p:cNvSpPr txBox="1"/>
          <p:nvPr/>
        </p:nvSpPr>
        <p:spPr>
          <a:xfrm>
            <a:off x="9209014" y="4862500"/>
            <a:ext cx="624613"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BENEFIT</a:t>
            </a:r>
          </a:p>
        </p:txBody>
      </p:sp>
      <p:sp>
        <p:nvSpPr>
          <p:cNvPr id="16" name="TextBox 15">
            <a:extLst>
              <a:ext uri="{FF2B5EF4-FFF2-40B4-BE49-F238E27FC236}">
                <a16:creationId xmlns:a16="http://schemas.microsoft.com/office/drawing/2014/main" id="{81F4BBBE-B522-6819-ADDD-AA352D356F1F}"/>
              </a:ext>
            </a:extLst>
          </p:cNvPr>
          <p:cNvSpPr txBox="1"/>
          <p:nvPr/>
        </p:nvSpPr>
        <p:spPr>
          <a:xfrm>
            <a:off x="7370173" y="4534313"/>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2</a:t>
            </a:r>
          </a:p>
        </p:txBody>
      </p:sp>
      <p:sp>
        <p:nvSpPr>
          <p:cNvPr id="17" name="TextBox 16">
            <a:extLst>
              <a:ext uri="{FF2B5EF4-FFF2-40B4-BE49-F238E27FC236}">
                <a16:creationId xmlns:a16="http://schemas.microsoft.com/office/drawing/2014/main" id="{A6E8D07E-173B-6337-B44A-85A484F1B09A}"/>
              </a:ext>
            </a:extLst>
          </p:cNvPr>
          <p:cNvSpPr txBox="1"/>
          <p:nvPr/>
        </p:nvSpPr>
        <p:spPr>
          <a:xfrm>
            <a:off x="5614506" y="2016672"/>
            <a:ext cx="4884244" cy="378886"/>
          </a:xfrm>
          <a:prstGeom prst="rect">
            <a:avLst/>
          </a:prstGeom>
          <a:noFill/>
        </p:spPr>
        <p:txBody>
          <a:bodyPr wrap="square">
            <a:spAutoFit/>
          </a:bodyPr>
          <a:lstStyle/>
          <a:p>
            <a:r>
              <a:rPr lang="tr-TR" sz="1862" b="1" dirty="0" err="1">
                <a:solidFill>
                  <a:srgbClr val="25252C"/>
                </a:solidFill>
                <a:latin typeface="Montserrat SemiBold" pitchFamily="2" charset="77"/>
              </a:rPr>
              <a:t>valclient</a:t>
            </a:r>
            <a:r>
              <a:rPr lang="en-GB" sz="1862" b="1" dirty="0">
                <a:solidFill>
                  <a:srgbClr val="25252C"/>
                </a:solidFill>
                <a:latin typeface="Montserrat SemiBold" pitchFamily="2" charset="77"/>
              </a:rPr>
              <a:t> RETURNS</a:t>
            </a:r>
          </a:p>
        </p:txBody>
      </p:sp>
      <p:cxnSp>
        <p:nvCxnSpPr>
          <p:cNvPr id="18" name="Straight Connector 17">
            <a:extLst>
              <a:ext uri="{FF2B5EF4-FFF2-40B4-BE49-F238E27FC236}">
                <a16:creationId xmlns:a16="http://schemas.microsoft.com/office/drawing/2014/main" id="{2B8A4694-80A8-24F1-7161-7605BE1AF04A}"/>
              </a:ext>
            </a:extLst>
          </p:cNvPr>
          <p:cNvCxnSpPr>
            <a:cxnSpLocks/>
          </p:cNvCxnSpPr>
          <p:nvPr/>
        </p:nvCxnSpPr>
        <p:spPr>
          <a:xfrm>
            <a:off x="7351123" y="4499703"/>
            <a:ext cx="607573"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19" name="Straight Connector 18">
            <a:extLst>
              <a:ext uri="{FF2B5EF4-FFF2-40B4-BE49-F238E27FC236}">
                <a16:creationId xmlns:a16="http://schemas.microsoft.com/office/drawing/2014/main" id="{267887AB-D86D-4FCE-C90D-139F3D439E0F}"/>
              </a:ext>
            </a:extLst>
          </p:cNvPr>
          <p:cNvCxnSpPr>
            <a:cxnSpLocks/>
          </p:cNvCxnSpPr>
          <p:nvPr/>
        </p:nvCxnSpPr>
        <p:spPr>
          <a:xfrm>
            <a:off x="8422593" y="4501300"/>
            <a:ext cx="618916"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20" name="Straight Connector 19">
            <a:extLst>
              <a:ext uri="{FF2B5EF4-FFF2-40B4-BE49-F238E27FC236}">
                <a16:creationId xmlns:a16="http://schemas.microsoft.com/office/drawing/2014/main" id="{1E5FF4BC-4ACC-E8C4-02E3-9CC3261AAF43}"/>
              </a:ext>
            </a:extLst>
          </p:cNvPr>
          <p:cNvCxnSpPr>
            <a:cxnSpLocks/>
          </p:cNvCxnSpPr>
          <p:nvPr/>
        </p:nvCxnSpPr>
        <p:spPr>
          <a:xfrm>
            <a:off x="9479995" y="4501300"/>
            <a:ext cx="618916"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21" name="Straight Connector 20">
            <a:extLst>
              <a:ext uri="{FF2B5EF4-FFF2-40B4-BE49-F238E27FC236}">
                <a16:creationId xmlns:a16="http://schemas.microsoft.com/office/drawing/2014/main" id="{13E78D28-15B3-66E5-6E12-C0FA26BF754B}"/>
              </a:ext>
            </a:extLst>
          </p:cNvPr>
          <p:cNvCxnSpPr>
            <a:cxnSpLocks/>
          </p:cNvCxnSpPr>
          <p:nvPr/>
        </p:nvCxnSpPr>
        <p:spPr>
          <a:xfrm>
            <a:off x="10550332" y="4501300"/>
            <a:ext cx="618916"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sp>
        <p:nvSpPr>
          <p:cNvPr id="22" name="TextBox 21">
            <a:extLst>
              <a:ext uri="{FF2B5EF4-FFF2-40B4-BE49-F238E27FC236}">
                <a16:creationId xmlns:a16="http://schemas.microsoft.com/office/drawing/2014/main" id="{E56198AE-6EB5-C51F-409C-26B8F7F86BEF}"/>
              </a:ext>
            </a:extLst>
          </p:cNvPr>
          <p:cNvSpPr txBox="1"/>
          <p:nvPr/>
        </p:nvSpPr>
        <p:spPr>
          <a:xfrm>
            <a:off x="8444646" y="4537558"/>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3</a:t>
            </a:r>
          </a:p>
        </p:txBody>
      </p:sp>
      <p:sp>
        <p:nvSpPr>
          <p:cNvPr id="23" name="TextBox 22">
            <a:extLst>
              <a:ext uri="{FF2B5EF4-FFF2-40B4-BE49-F238E27FC236}">
                <a16:creationId xmlns:a16="http://schemas.microsoft.com/office/drawing/2014/main" id="{0EB2181E-C4A0-6999-3B29-5141DD713FE1}"/>
              </a:ext>
            </a:extLst>
          </p:cNvPr>
          <p:cNvSpPr txBox="1"/>
          <p:nvPr/>
        </p:nvSpPr>
        <p:spPr>
          <a:xfrm>
            <a:off x="10589451" y="4550022"/>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5</a:t>
            </a:r>
          </a:p>
        </p:txBody>
      </p:sp>
      <p:sp>
        <p:nvSpPr>
          <p:cNvPr id="41" name="TextBox 40">
            <a:extLst>
              <a:ext uri="{FF2B5EF4-FFF2-40B4-BE49-F238E27FC236}">
                <a16:creationId xmlns:a16="http://schemas.microsoft.com/office/drawing/2014/main" id="{854C1CF3-49C6-7197-7CCD-F4A045119A8D}"/>
              </a:ext>
            </a:extLst>
          </p:cNvPr>
          <p:cNvSpPr txBox="1"/>
          <p:nvPr/>
        </p:nvSpPr>
        <p:spPr>
          <a:xfrm>
            <a:off x="1491097" y="2200685"/>
            <a:ext cx="1408328" cy="338554"/>
          </a:xfrm>
          <a:prstGeom prst="rect">
            <a:avLst/>
          </a:prstGeom>
          <a:noFill/>
        </p:spPr>
        <p:txBody>
          <a:bodyPr wrap="square" rtlCol="0">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valbnft</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TextBox 42">
            <a:extLst>
              <a:ext uri="{FF2B5EF4-FFF2-40B4-BE49-F238E27FC236}">
                <a16:creationId xmlns:a16="http://schemas.microsoft.com/office/drawing/2014/main" id="{1CA5A673-91FC-2C94-7F57-6F75AF00332C}"/>
              </a:ext>
            </a:extLst>
          </p:cNvPr>
          <p:cNvSpPr txBox="1"/>
          <p:nvPr/>
        </p:nvSpPr>
        <p:spPr>
          <a:xfrm>
            <a:off x="3797628" y="4027026"/>
            <a:ext cx="1260000" cy="584775"/>
          </a:xfrm>
          <a:prstGeom prst="rect">
            <a:avLst/>
          </a:prstGeom>
          <a:noFill/>
        </p:spPr>
        <p:txBody>
          <a:bodyPr wrap="square" rtlCol="0">
            <a:spAutoFit/>
          </a:bodyPr>
          <a:lstStyle/>
          <a:p>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valmonths</a:t>
            </a:r>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month</a:t>
            </a:r>
            <a:r>
              <a:rPr lang="tr-T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s</a:t>
            </a:r>
            <a:r>
              <a:rPr lang="tr-T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TextBox 43">
            <a:extLst>
              <a:ext uri="{FF2B5EF4-FFF2-40B4-BE49-F238E27FC236}">
                <a16:creationId xmlns:a16="http://schemas.microsoft.com/office/drawing/2014/main" id="{B51CD36F-4B90-CBDF-E4CA-2F7753CCAD0D}"/>
              </a:ext>
            </a:extLst>
          </p:cNvPr>
          <p:cNvSpPr txBox="1"/>
          <p:nvPr/>
        </p:nvSpPr>
        <p:spPr>
          <a:xfrm>
            <a:off x="1491097" y="4017274"/>
            <a:ext cx="1599526" cy="584775"/>
          </a:xfrm>
          <a:prstGeom prst="rect">
            <a:avLst/>
          </a:prstGeom>
          <a:noFill/>
        </p:spPr>
        <p:txBody>
          <a:bodyPr wrap="square" rtlCol="0">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valinvestment</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TextBox 44">
            <a:extLst>
              <a:ext uri="{FF2B5EF4-FFF2-40B4-BE49-F238E27FC236}">
                <a16:creationId xmlns:a16="http://schemas.microsoft.com/office/drawing/2014/main" id="{1B3924B1-6D93-5AF9-68DF-307D783C4301}"/>
              </a:ext>
            </a:extLst>
          </p:cNvPr>
          <p:cNvSpPr txBox="1"/>
          <p:nvPr/>
        </p:nvSpPr>
        <p:spPr>
          <a:xfrm>
            <a:off x="1491097" y="3192818"/>
            <a:ext cx="1278041" cy="338554"/>
          </a:xfrm>
          <a:prstGeom prst="rect">
            <a:avLst/>
          </a:prstGeom>
          <a:noFill/>
        </p:spPr>
        <p:txBody>
          <a:bodyPr wrap="square" rtlCol="0">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valacd</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TextBox 48">
            <a:extLst>
              <a:ext uri="{FF2B5EF4-FFF2-40B4-BE49-F238E27FC236}">
                <a16:creationId xmlns:a16="http://schemas.microsoft.com/office/drawing/2014/main" id="{059F857E-0C32-6C1E-C411-71299828D62F}"/>
              </a:ext>
            </a:extLst>
          </p:cNvPr>
          <p:cNvSpPr txBox="1"/>
          <p:nvPr/>
        </p:nvSpPr>
        <p:spPr>
          <a:xfrm>
            <a:off x="3797628" y="3184326"/>
            <a:ext cx="1260000" cy="338554"/>
          </a:xfrm>
          <a:prstGeom prst="rect">
            <a:avLst/>
          </a:prstGeom>
          <a:noFill/>
        </p:spPr>
        <p:txBody>
          <a:bodyPr wrap="square" rtlCol="0">
            <a:spAutoFit/>
          </a:bodyPr>
          <a:lstStyle/>
          <a:p>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valroi</a:t>
            </a:r>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1" name="TextBox 50">
            <a:extLst>
              <a:ext uri="{FF2B5EF4-FFF2-40B4-BE49-F238E27FC236}">
                <a16:creationId xmlns:a16="http://schemas.microsoft.com/office/drawing/2014/main" id="{919B2869-F7B8-C766-B4DF-19CA5F6D8E9E}"/>
              </a:ext>
            </a:extLst>
          </p:cNvPr>
          <p:cNvSpPr txBox="1"/>
          <p:nvPr/>
        </p:nvSpPr>
        <p:spPr>
          <a:xfrm>
            <a:off x="3797628" y="2204508"/>
            <a:ext cx="1260000" cy="338554"/>
          </a:xfrm>
          <a:prstGeom prst="rect">
            <a:avLst/>
          </a:prstGeom>
          <a:noFill/>
        </p:spPr>
        <p:txBody>
          <a:bodyPr wrap="square">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valnpvv</a:t>
            </a:r>
            <a:r>
              <a:rPr lang="en-GB" sz="160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3" name="TextBox 52">
            <a:extLst>
              <a:ext uri="{FF2B5EF4-FFF2-40B4-BE49-F238E27FC236}">
                <a16:creationId xmlns:a16="http://schemas.microsoft.com/office/drawing/2014/main" id="{7464C18C-8143-AB54-955A-A0DE0ACF69AD}"/>
              </a:ext>
            </a:extLst>
          </p:cNvPr>
          <p:cNvSpPr txBox="1"/>
          <p:nvPr/>
        </p:nvSpPr>
        <p:spPr>
          <a:xfrm>
            <a:off x="650833" y="791325"/>
            <a:ext cx="2406226" cy="200055"/>
          </a:xfrm>
          <a:prstGeom prst="rect">
            <a:avLst/>
          </a:prstGeom>
          <a:noFill/>
        </p:spPr>
        <p:txBody>
          <a:bodyPr wrap="square" rtlCol="0">
            <a:spAutoFit/>
          </a:bodyPr>
          <a:lstStyle/>
          <a:p>
            <a:r>
              <a:rPr lang="en-GB" sz="700" dirty="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24" name="TextBox 23">
            <a:extLst>
              <a:ext uri="{FF2B5EF4-FFF2-40B4-BE49-F238E27FC236}">
                <a16:creationId xmlns:a16="http://schemas.microsoft.com/office/drawing/2014/main" id="{012C8D2C-9662-93C5-9673-63020C005BD9}"/>
              </a:ext>
            </a:extLst>
          </p:cNvPr>
          <p:cNvSpPr txBox="1"/>
          <p:nvPr/>
        </p:nvSpPr>
        <p:spPr>
          <a:xfrm>
            <a:off x="1491097" y="5063705"/>
            <a:ext cx="1599526" cy="338554"/>
          </a:xfrm>
          <a:prstGeom prst="rect">
            <a:avLst/>
          </a:prstGeom>
          <a:noFill/>
        </p:spPr>
        <p:txBody>
          <a:bodyPr wrap="square" rtlCol="0">
            <a:spAutoFit/>
          </a:bodyPr>
          <a:lstStyle/>
          <a:p>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valhours</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Graphic 32" descr="Coins outline">
            <a:extLst>
              <a:ext uri="{FF2B5EF4-FFF2-40B4-BE49-F238E27FC236}">
                <a16:creationId xmlns:a16="http://schemas.microsoft.com/office/drawing/2014/main" id="{BF77A655-3945-E7CF-0B09-2ADCEDE06C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2107" y="2016302"/>
            <a:ext cx="493118" cy="493118"/>
          </a:xfrm>
          <a:prstGeom prst="rect">
            <a:avLst/>
          </a:prstGeom>
        </p:spPr>
      </p:pic>
      <p:sp>
        <p:nvSpPr>
          <p:cNvPr id="5" name="TextBox 35">
            <a:extLst>
              <a:ext uri="{FF2B5EF4-FFF2-40B4-BE49-F238E27FC236}">
                <a16:creationId xmlns:a16="http://schemas.microsoft.com/office/drawing/2014/main" id="{4850F750-8AF5-047D-7215-8CBA0136499D}"/>
              </a:ext>
            </a:extLst>
          </p:cNvPr>
          <p:cNvSpPr txBox="1"/>
          <p:nvPr/>
        </p:nvSpPr>
        <p:spPr>
          <a:xfrm>
            <a:off x="385167" y="3361760"/>
            <a:ext cx="1086998" cy="400110"/>
          </a:xfrm>
          <a:prstGeom prst="rect">
            <a:avLst/>
          </a:prstGeom>
          <a:noFill/>
        </p:spPr>
        <p:txBody>
          <a:bodyPr wrap="square" rtlCol="0">
            <a:spAutoFit/>
          </a:bodyPr>
          <a:lstStyle/>
          <a:p>
            <a:pPr algn="ctr"/>
            <a:r>
              <a:rPr lang="en-GB" sz="1000" b="1">
                <a:solidFill>
                  <a:srgbClr val="E23F13"/>
                </a:solidFill>
                <a:latin typeface="Open Sans" panose="020B0606030504020204" pitchFamily="34" charset="0"/>
                <a:ea typeface="Open Sans" panose="020B0606030504020204" pitchFamily="34" charset="0"/>
                <a:cs typeface="Open Sans" panose="020B0606030504020204" pitchFamily="34" charset="0"/>
              </a:rPr>
              <a:t>Annual cost of delay</a:t>
            </a:r>
          </a:p>
        </p:txBody>
      </p:sp>
      <p:sp>
        <p:nvSpPr>
          <p:cNvPr id="25" name="TextBox 36">
            <a:extLst>
              <a:ext uri="{FF2B5EF4-FFF2-40B4-BE49-F238E27FC236}">
                <a16:creationId xmlns:a16="http://schemas.microsoft.com/office/drawing/2014/main" id="{3A61F173-8814-5F33-33D0-4427D5617FE6}"/>
              </a:ext>
            </a:extLst>
          </p:cNvPr>
          <p:cNvSpPr txBox="1"/>
          <p:nvPr/>
        </p:nvSpPr>
        <p:spPr>
          <a:xfrm>
            <a:off x="529012" y="2462878"/>
            <a:ext cx="799309" cy="253916"/>
          </a:xfrm>
          <a:prstGeom prst="rect">
            <a:avLst/>
          </a:prstGeom>
          <a:noFill/>
        </p:spPr>
        <p:txBody>
          <a:bodyPr wrap="square" rtlCol="0">
            <a:spAutoFit/>
          </a:bodyPr>
          <a:lstStyle/>
          <a:p>
            <a:pPr algn="ctr"/>
            <a:r>
              <a:rPr lang="en-GB" sz="1050" b="1">
                <a:solidFill>
                  <a:srgbClr val="E23F13"/>
                </a:solidFill>
                <a:latin typeface="Open Sans" panose="020B0606030504020204" pitchFamily="34" charset="0"/>
                <a:ea typeface="Open Sans" panose="020B0606030504020204" pitchFamily="34" charset="0"/>
                <a:cs typeface="Open Sans" panose="020B0606030504020204" pitchFamily="34" charset="0"/>
              </a:rPr>
              <a:t>BENEFIT</a:t>
            </a:r>
          </a:p>
        </p:txBody>
      </p:sp>
      <p:pic>
        <p:nvPicPr>
          <p:cNvPr id="26" name="Graphic 37" descr="Downward trend graph outline">
            <a:extLst>
              <a:ext uri="{FF2B5EF4-FFF2-40B4-BE49-F238E27FC236}">
                <a16:creationId xmlns:a16="http://schemas.microsoft.com/office/drawing/2014/main" id="{A5A58F65-65E8-1B34-0ED8-A95CC257B76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1368" y="2930773"/>
            <a:ext cx="394596" cy="394596"/>
          </a:xfrm>
          <a:prstGeom prst="rect">
            <a:avLst/>
          </a:prstGeom>
        </p:spPr>
      </p:pic>
      <p:sp>
        <p:nvSpPr>
          <p:cNvPr id="27" name="TextBox 38">
            <a:extLst>
              <a:ext uri="{FF2B5EF4-FFF2-40B4-BE49-F238E27FC236}">
                <a16:creationId xmlns:a16="http://schemas.microsoft.com/office/drawing/2014/main" id="{DA3C6438-DE5B-554E-CEED-255F056800CF}"/>
              </a:ext>
            </a:extLst>
          </p:cNvPr>
          <p:cNvSpPr txBox="1"/>
          <p:nvPr/>
        </p:nvSpPr>
        <p:spPr>
          <a:xfrm>
            <a:off x="385167" y="4381620"/>
            <a:ext cx="1086998" cy="253916"/>
          </a:xfrm>
          <a:prstGeom prst="rect">
            <a:avLst/>
          </a:prstGeom>
          <a:noFill/>
        </p:spPr>
        <p:txBody>
          <a:bodyPr wrap="square" rtlCol="0">
            <a:spAutoFit/>
          </a:bodyPr>
          <a:lstStyle/>
          <a:p>
            <a:pPr algn="ctr"/>
            <a:r>
              <a:rPr lang="en-GB" sz="1050" b="1">
                <a:solidFill>
                  <a:srgbClr val="E23F13"/>
                </a:solidFill>
                <a:latin typeface="Open Sans" panose="020B0606030504020204" pitchFamily="34" charset="0"/>
                <a:ea typeface="Open Sans" panose="020B0606030504020204" pitchFamily="34" charset="0"/>
                <a:cs typeface="Open Sans" panose="020B0606030504020204" pitchFamily="34" charset="0"/>
              </a:rPr>
              <a:t>INVESTMENT</a:t>
            </a:r>
          </a:p>
        </p:txBody>
      </p:sp>
      <p:sp>
        <p:nvSpPr>
          <p:cNvPr id="28" name="TextBox 39">
            <a:extLst>
              <a:ext uri="{FF2B5EF4-FFF2-40B4-BE49-F238E27FC236}">
                <a16:creationId xmlns:a16="http://schemas.microsoft.com/office/drawing/2014/main" id="{FC58518A-B8BB-F527-D433-49DEE77EA9B2}"/>
              </a:ext>
            </a:extLst>
          </p:cNvPr>
          <p:cNvSpPr txBox="1"/>
          <p:nvPr/>
        </p:nvSpPr>
        <p:spPr>
          <a:xfrm>
            <a:off x="2962265" y="4316345"/>
            <a:ext cx="729079" cy="400110"/>
          </a:xfrm>
          <a:prstGeom prst="rect">
            <a:avLst/>
          </a:prstGeom>
          <a:noFill/>
        </p:spPr>
        <p:txBody>
          <a:bodyPr wrap="square" rtlCol="0">
            <a:spAutoFit/>
          </a:bodyPr>
          <a:lstStyle/>
          <a:p>
            <a:pPr algn="ctr"/>
            <a:r>
              <a:rPr lang="en-GB" sz="1000" b="1">
                <a:solidFill>
                  <a:srgbClr val="E23F13"/>
                </a:solidFill>
                <a:latin typeface="Open Sans" panose="020B0606030504020204" pitchFamily="34" charset="0"/>
                <a:ea typeface="Open Sans" panose="020B0606030504020204" pitchFamily="34" charset="0"/>
                <a:cs typeface="Open Sans" panose="020B0606030504020204" pitchFamily="34" charset="0"/>
              </a:rPr>
              <a:t>Payback</a:t>
            </a:r>
            <a:r>
              <a:rPr lang="en-GB" sz="700">
                <a:solidFill>
                  <a:srgbClr val="E23F13"/>
                </a:solidFill>
                <a:latin typeface="Open Sans" panose="020B0606030504020204" pitchFamily="34" charset="0"/>
                <a:ea typeface="Open Sans" panose="020B0606030504020204" pitchFamily="34" charset="0"/>
                <a:cs typeface="Open Sans" panose="020B0606030504020204" pitchFamily="34" charset="0"/>
              </a:rPr>
              <a:t> </a:t>
            </a:r>
            <a:r>
              <a:rPr lang="en-GB" sz="1000" b="1">
                <a:solidFill>
                  <a:srgbClr val="E23F13"/>
                </a:solidFill>
                <a:latin typeface="Open Sans" panose="020B0606030504020204" pitchFamily="34" charset="0"/>
                <a:ea typeface="Open Sans" panose="020B0606030504020204" pitchFamily="34" charset="0"/>
                <a:cs typeface="Open Sans" panose="020B0606030504020204" pitchFamily="34" charset="0"/>
              </a:rPr>
              <a:t>Period</a:t>
            </a:r>
          </a:p>
        </p:txBody>
      </p:sp>
      <p:grpSp>
        <p:nvGrpSpPr>
          <p:cNvPr id="29" name="Group 24">
            <a:extLst>
              <a:ext uri="{FF2B5EF4-FFF2-40B4-BE49-F238E27FC236}">
                <a16:creationId xmlns:a16="http://schemas.microsoft.com/office/drawing/2014/main" id="{2A35F7B4-89CA-28D2-C761-27F195682596}"/>
              </a:ext>
            </a:extLst>
          </p:cNvPr>
          <p:cNvGrpSpPr/>
          <p:nvPr/>
        </p:nvGrpSpPr>
        <p:grpSpPr>
          <a:xfrm>
            <a:off x="3299656" y="4004190"/>
            <a:ext cx="144000" cy="144000"/>
            <a:chOff x="3274765" y="4031786"/>
            <a:chExt cx="106557" cy="106557"/>
          </a:xfrm>
        </p:grpSpPr>
        <p:pic>
          <p:nvPicPr>
            <p:cNvPr id="30" name="Graphic 34" descr="Dollar outline">
              <a:extLst>
                <a:ext uri="{FF2B5EF4-FFF2-40B4-BE49-F238E27FC236}">
                  <a16:creationId xmlns:a16="http://schemas.microsoft.com/office/drawing/2014/main" id="{0E6689E8-7209-C0F1-640C-D80457BE91E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79681" y="4037294"/>
              <a:ext cx="99414" cy="99414"/>
            </a:xfrm>
            <a:prstGeom prst="rect">
              <a:avLst/>
            </a:prstGeom>
          </p:spPr>
        </p:pic>
        <p:sp>
          <p:nvSpPr>
            <p:cNvPr id="31" name="Oval 30">
              <a:extLst>
                <a:ext uri="{FF2B5EF4-FFF2-40B4-BE49-F238E27FC236}">
                  <a16:creationId xmlns:a16="http://schemas.microsoft.com/office/drawing/2014/main" id="{B2799852-8DB3-C170-3A44-73EEE983320B}"/>
                </a:ext>
              </a:extLst>
            </p:cNvPr>
            <p:cNvSpPr/>
            <p:nvPr/>
          </p:nvSpPr>
          <p:spPr>
            <a:xfrm>
              <a:off x="3274765" y="4031786"/>
              <a:ext cx="106557" cy="106557"/>
            </a:xfrm>
            <a:prstGeom prst="ellipse">
              <a:avLst/>
            </a:prstGeom>
            <a:noFill/>
            <a:ln w="12700">
              <a:solidFill>
                <a:srgbClr val="E23F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grpSp>
      <p:pic>
        <p:nvPicPr>
          <p:cNvPr id="32" name="Graphic 46" descr="Diamond with solid fill">
            <a:extLst>
              <a:ext uri="{FF2B5EF4-FFF2-40B4-BE49-F238E27FC236}">
                <a16:creationId xmlns:a16="http://schemas.microsoft.com/office/drawing/2014/main" id="{C87E5E7B-3E65-6A77-43D5-9385F8688EE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16481" y="2033136"/>
            <a:ext cx="420646" cy="521262"/>
          </a:xfrm>
          <a:prstGeom prst="rect">
            <a:avLst/>
          </a:prstGeom>
        </p:spPr>
      </p:pic>
      <p:sp>
        <p:nvSpPr>
          <p:cNvPr id="46" name="TextBox 47">
            <a:extLst>
              <a:ext uri="{FF2B5EF4-FFF2-40B4-BE49-F238E27FC236}">
                <a16:creationId xmlns:a16="http://schemas.microsoft.com/office/drawing/2014/main" id="{169D5DCA-2B84-FFBE-27A9-8219C35C3CA7}"/>
              </a:ext>
            </a:extLst>
          </p:cNvPr>
          <p:cNvSpPr txBox="1"/>
          <p:nvPr/>
        </p:nvSpPr>
        <p:spPr>
          <a:xfrm>
            <a:off x="2906368" y="2516728"/>
            <a:ext cx="840873" cy="253916"/>
          </a:xfrm>
          <a:prstGeom prst="rect">
            <a:avLst/>
          </a:prstGeom>
          <a:noFill/>
        </p:spPr>
        <p:txBody>
          <a:bodyPr wrap="square" rtlCol="0">
            <a:spAutoFit/>
          </a:bodyPr>
          <a:lstStyle/>
          <a:p>
            <a:pPr algn="ctr"/>
            <a:r>
              <a:rPr lang="en-GB" sz="1050" b="1">
                <a:solidFill>
                  <a:srgbClr val="E23F13"/>
                </a:solidFill>
                <a:latin typeface="Open Sans" panose="020B0606030504020204" pitchFamily="34" charset="0"/>
                <a:ea typeface="Open Sans" panose="020B0606030504020204" pitchFamily="34" charset="0"/>
                <a:cs typeface="Open Sans" panose="020B0606030504020204" pitchFamily="34" charset="0"/>
              </a:rPr>
              <a:t>NPV</a:t>
            </a:r>
          </a:p>
        </p:txBody>
      </p:sp>
      <p:sp>
        <p:nvSpPr>
          <p:cNvPr id="54" name="TextBox 49">
            <a:extLst>
              <a:ext uri="{FF2B5EF4-FFF2-40B4-BE49-F238E27FC236}">
                <a16:creationId xmlns:a16="http://schemas.microsoft.com/office/drawing/2014/main" id="{71EED8F1-EC39-8B8A-9542-2E46264AED21}"/>
              </a:ext>
            </a:extLst>
          </p:cNvPr>
          <p:cNvSpPr txBox="1"/>
          <p:nvPr/>
        </p:nvSpPr>
        <p:spPr>
          <a:xfrm>
            <a:off x="2986505" y="3171616"/>
            <a:ext cx="680598" cy="369332"/>
          </a:xfrm>
          <a:prstGeom prst="rect">
            <a:avLst/>
          </a:prstGeom>
          <a:noFill/>
        </p:spPr>
        <p:txBody>
          <a:bodyPr wrap="square" rtlCol="0">
            <a:spAutoFit/>
          </a:bodyPr>
          <a:lstStyle/>
          <a:p>
            <a:r>
              <a:rPr lang="en-GB" b="1">
                <a:solidFill>
                  <a:srgbClr val="E23F13"/>
                </a:solidFill>
                <a:latin typeface="Open Sans" panose="020B0606030504020204" pitchFamily="34" charset="0"/>
                <a:ea typeface="Open Sans" panose="020B0606030504020204" pitchFamily="34" charset="0"/>
                <a:cs typeface="Open Sans" panose="020B0606030504020204" pitchFamily="34" charset="0"/>
              </a:rPr>
              <a:t>ROI</a:t>
            </a:r>
          </a:p>
        </p:txBody>
      </p:sp>
      <p:pic>
        <p:nvPicPr>
          <p:cNvPr id="55" name="Graphic 51" descr="Bank with solid fill">
            <a:extLst>
              <a:ext uri="{FF2B5EF4-FFF2-40B4-BE49-F238E27FC236}">
                <a16:creationId xmlns:a16="http://schemas.microsoft.com/office/drawing/2014/main" id="{C9AD5526-9A2B-E55B-FA9F-12205A9A6F5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85332" y="3943217"/>
            <a:ext cx="486669" cy="486669"/>
          </a:xfrm>
          <a:prstGeom prst="rect">
            <a:avLst/>
          </a:prstGeom>
        </p:spPr>
      </p:pic>
      <p:pic>
        <p:nvPicPr>
          <p:cNvPr id="56" name="Graphic 5" descr="Clock with solid fill">
            <a:extLst>
              <a:ext uri="{FF2B5EF4-FFF2-40B4-BE49-F238E27FC236}">
                <a16:creationId xmlns:a16="http://schemas.microsoft.com/office/drawing/2014/main" id="{F793E217-CF18-2C0D-8236-59809DC1FD7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87867" y="4872929"/>
            <a:ext cx="681598" cy="681598"/>
          </a:xfrm>
          <a:prstGeom prst="rect">
            <a:avLst/>
          </a:prstGeom>
        </p:spPr>
      </p:pic>
      <p:sp>
        <p:nvSpPr>
          <p:cNvPr id="57" name="TextBox 6">
            <a:extLst>
              <a:ext uri="{FF2B5EF4-FFF2-40B4-BE49-F238E27FC236}">
                <a16:creationId xmlns:a16="http://schemas.microsoft.com/office/drawing/2014/main" id="{8AE9A536-6EEB-7AFE-0670-BCE4C45D9480}"/>
              </a:ext>
            </a:extLst>
          </p:cNvPr>
          <p:cNvSpPr txBox="1"/>
          <p:nvPr/>
        </p:nvSpPr>
        <p:spPr>
          <a:xfrm>
            <a:off x="385167" y="5549278"/>
            <a:ext cx="1086998" cy="415498"/>
          </a:xfrm>
          <a:prstGeom prst="rect">
            <a:avLst/>
          </a:prstGeom>
          <a:noFill/>
        </p:spPr>
        <p:txBody>
          <a:bodyPr wrap="square" rtlCol="0">
            <a:spAutoFit/>
          </a:bodyPr>
          <a:lstStyle/>
          <a:p>
            <a:pPr algn="ctr"/>
            <a:r>
              <a:rPr lang="en-GB" sz="1050" b="1">
                <a:solidFill>
                  <a:srgbClr val="E23F13"/>
                </a:solidFill>
                <a:latin typeface="Open Sans" panose="020B0606030504020204" pitchFamily="34" charset="0"/>
                <a:ea typeface="Open Sans" panose="020B0606030504020204" pitchFamily="34" charset="0"/>
                <a:cs typeface="Open Sans" panose="020B0606030504020204" pitchFamily="34" charset="0"/>
              </a:rPr>
              <a:t>HOURS SAVED</a:t>
            </a:r>
          </a:p>
        </p:txBody>
      </p:sp>
      <p:pic>
        <p:nvPicPr>
          <p:cNvPr id="6" name="Graphic 33" descr="Open hand outline">
            <a:extLst>
              <a:ext uri="{FF2B5EF4-FFF2-40B4-BE49-F238E27FC236}">
                <a16:creationId xmlns:a16="http://schemas.microsoft.com/office/drawing/2014/main" id="{1D57DDF8-A777-4402-331C-06BF0275CE2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129506" y="4042808"/>
            <a:ext cx="394596" cy="394596"/>
          </a:xfrm>
          <a:prstGeom prst="rect">
            <a:avLst/>
          </a:prstGeom>
        </p:spPr>
      </p:pic>
    </p:spTree>
    <p:extLst>
      <p:ext uri="{BB962C8B-B14F-4D97-AF65-F5344CB8AC3E}">
        <p14:creationId xmlns:p14="http://schemas.microsoft.com/office/powerpoint/2010/main" val="236580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303557-C3DF-0A09-A6C3-B95DAC3B7127}"/>
              </a:ext>
            </a:extLst>
          </p:cNvPr>
          <p:cNvSpPr>
            <a:spLocks noGrp="1"/>
          </p:cNvSpPr>
          <p:nvPr>
            <p:ph type="sldNum" sz="quarter" idx="12"/>
          </p:nvPr>
        </p:nvSpPr>
        <p:spPr/>
        <p:txBody>
          <a:bodyPr/>
          <a:lstStyle/>
          <a:p>
            <a:fld id="{3531A8E9-B4CF-5643-AF96-CB4C768DAD63}" type="slidenum">
              <a:rPr lang="en-US" smtClean="0"/>
              <a:t>8</a:t>
            </a:fld>
            <a:endParaRPr lang="en-US"/>
          </a:p>
        </p:txBody>
      </p:sp>
      <p:sp>
        <p:nvSpPr>
          <p:cNvPr id="3" name="Title 2">
            <a:extLst>
              <a:ext uri="{FF2B5EF4-FFF2-40B4-BE49-F238E27FC236}">
                <a16:creationId xmlns:a16="http://schemas.microsoft.com/office/drawing/2014/main" id="{0D27C223-66B0-43E1-F7E0-38D12174F72F}"/>
              </a:ext>
            </a:extLst>
          </p:cNvPr>
          <p:cNvSpPr>
            <a:spLocks noGrp="1"/>
          </p:cNvSpPr>
          <p:nvPr>
            <p:ph type="title"/>
          </p:nvPr>
        </p:nvSpPr>
        <p:spPr>
          <a:xfrm>
            <a:off x="695326" y="428401"/>
            <a:ext cx="9292735" cy="401594"/>
          </a:xfrm>
        </p:spPr>
        <p:txBody>
          <a:bodyPr>
            <a:normAutofit/>
          </a:bodyPr>
          <a:lstStyle/>
          <a:p>
            <a:r>
              <a:rPr lang="tr-TR" dirty="0"/>
              <a:t>DEFINITION OF TERMS</a:t>
            </a:r>
            <a:endParaRPr lang="en-US" dirty="0"/>
          </a:p>
        </p:txBody>
      </p:sp>
      <p:sp>
        <p:nvSpPr>
          <p:cNvPr id="6" name="Text Placeholder 3">
            <a:extLst>
              <a:ext uri="{FF2B5EF4-FFF2-40B4-BE49-F238E27FC236}">
                <a16:creationId xmlns:a16="http://schemas.microsoft.com/office/drawing/2014/main" id="{6B2551A1-F783-7ECB-94CE-4492E0A51074}"/>
              </a:ext>
            </a:extLst>
          </p:cNvPr>
          <p:cNvSpPr txBox="1">
            <a:spLocks/>
          </p:cNvSpPr>
          <p:nvPr/>
        </p:nvSpPr>
        <p:spPr>
          <a:xfrm>
            <a:off x="598832" y="1715549"/>
            <a:ext cx="4638088" cy="3898760"/>
          </a:xfrm>
          <a:prstGeom prst="rect">
            <a:avLst/>
          </a:prstGeom>
        </p:spPr>
        <p:txBody>
          <a:bodyPr vert="horz" lIns="0" tIns="0" rIns="0" bIns="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spcAft>
                <a:spcPts val="800"/>
              </a:spcAft>
              <a:buNone/>
            </a:pPr>
            <a:r>
              <a:rPr lang="en-GB" sz="2800" b="1" dirty="0">
                <a:solidFill>
                  <a:srgbClr val="FF6600"/>
                </a:solidFill>
                <a:latin typeface="Open Sans"/>
                <a:ea typeface="Open Sans"/>
                <a:cs typeface="Open Sans"/>
              </a:rPr>
              <a:t>Some key phrases we have illustrated in this proposal are detailed for </a:t>
            </a:r>
            <a:br>
              <a:rPr lang="en-GB" sz="2800" b="1" dirty="0">
                <a:solidFill>
                  <a:srgbClr val="FF6600"/>
                </a:solidFill>
                <a:latin typeface="Open Sans"/>
                <a:ea typeface="Open Sans"/>
                <a:cs typeface="Open Sans"/>
              </a:rPr>
            </a:br>
            <a:r>
              <a:rPr lang="en-GB" sz="2800" b="1" dirty="0">
                <a:solidFill>
                  <a:srgbClr val="FF6600"/>
                </a:solidFill>
                <a:latin typeface="Open Sans"/>
                <a:ea typeface="Open Sans"/>
                <a:cs typeface="Open Sans"/>
              </a:rPr>
              <a:t>information</a:t>
            </a:r>
            <a:endParaRPr lang="en-GB" sz="2800" b="1" dirty="0">
              <a:solidFill>
                <a:srgbClr val="FF6600"/>
              </a:solidFill>
            </a:endParaRPr>
          </a:p>
        </p:txBody>
      </p:sp>
      <p:sp>
        <p:nvSpPr>
          <p:cNvPr id="7" name="TextBox 6">
            <a:extLst>
              <a:ext uri="{FF2B5EF4-FFF2-40B4-BE49-F238E27FC236}">
                <a16:creationId xmlns:a16="http://schemas.microsoft.com/office/drawing/2014/main" id="{3582BB3E-BDED-0937-862C-B206BD0877B8}"/>
              </a:ext>
            </a:extLst>
          </p:cNvPr>
          <p:cNvSpPr txBox="1"/>
          <p:nvPr/>
        </p:nvSpPr>
        <p:spPr>
          <a:xfrm>
            <a:off x="517354" y="4189491"/>
            <a:ext cx="4638088" cy="507831"/>
          </a:xfrm>
          <a:prstGeom prst="rect">
            <a:avLst/>
          </a:prstGeom>
          <a:noFill/>
        </p:spPr>
        <p:txBody>
          <a:bodyPr wrap="square">
            <a:spAutoFit/>
          </a:bodyPr>
          <a:lstStyle/>
          <a:p>
            <a:pPr marL="90170">
              <a:spcAft>
                <a:spcPts val="800"/>
              </a:spcAft>
            </a:pPr>
            <a:r>
              <a:rPr lang="en-GB" sz="900" b="1" dirty="0">
                <a:solidFill>
                  <a:srgbClr val="FF6600"/>
                </a:solidFill>
                <a:latin typeface="Open Sans"/>
                <a:ea typeface="Open Sans"/>
                <a:cs typeface="Open Sans"/>
              </a:rPr>
              <a:t>Disclaimer </a:t>
            </a:r>
            <a:r>
              <a:rPr lang="en-GB" sz="900" dirty="0">
                <a:latin typeface="Open Sans"/>
                <a:ea typeface="Open Sans"/>
                <a:cs typeface="Open Sans"/>
              </a:rPr>
              <a:t>We hope these estimations can assist in purchasing decisions and surface value prospects could see. Details listed are provided in good faith, as a guide only, on an "as is" basis.</a:t>
            </a:r>
            <a:endParaRPr lang="en-GB" sz="900" dirty="0"/>
          </a:p>
        </p:txBody>
      </p:sp>
      <p:sp>
        <p:nvSpPr>
          <p:cNvPr id="9" name="Text Placeholder 3">
            <a:extLst>
              <a:ext uri="{FF2B5EF4-FFF2-40B4-BE49-F238E27FC236}">
                <a16:creationId xmlns:a16="http://schemas.microsoft.com/office/drawing/2014/main" id="{FE9A52EA-2450-17E3-9B10-640AC1F685D7}"/>
              </a:ext>
            </a:extLst>
          </p:cNvPr>
          <p:cNvSpPr>
            <a:spLocks noGrp="1"/>
          </p:cNvSpPr>
          <p:nvPr>
            <p:ph type="body" sz="quarter" idx="14"/>
          </p:nvPr>
        </p:nvSpPr>
        <p:spPr>
          <a:xfrm>
            <a:off x="6017270" y="1717608"/>
            <a:ext cx="4638088" cy="3361386"/>
          </a:xfrm>
        </p:spPr>
        <p:txBody>
          <a:bodyPr vert="horz" lIns="0" tIns="0" rIns="0" bIns="0" rtlCol="0" anchor="t">
            <a:noAutofit/>
          </a:bodyPr>
          <a:lstStyle/>
          <a:p>
            <a:pPr marL="341630" indent="-251460">
              <a:spcAft>
                <a:spcPts val="800"/>
              </a:spcAft>
              <a:buClr>
                <a:srgbClr val="E23F13"/>
              </a:buClr>
            </a:pPr>
            <a:r>
              <a:rPr lang="en-GB" sz="1000" b="1">
                <a:solidFill>
                  <a:srgbClr val="FF6600"/>
                </a:solidFill>
                <a:effectLst/>
                <a:latin typeface="Open Sans"/>
                <a:ea typeface="Open Sans"/>
                <a:cs typeface="Open Sans"/>
              </a:rPr>
              <a:t>Payback Period: </a:t>
            </a:r>
            <a:r>
              <a:rPr lang="en-GB" sz="1000">
                <a:solidFill>
                  <a:schemeClr val="tx1">
                    <a:lumMod val="50000"/>
                    <a:lumOff val="50000"/>
                  </a:schemeClr>
                </a:solidFill>
                <a:effectLst/>
                <a:latin typeface="Open Sans"/>
                <a:ea typeface="Open Sans"/>
                <a:cs typeface="Open Sans"/>
              </a:rPr>
              <a:t>time at which benefits achieved outweigh amount invested. If you invest £12 and receive £1 per month, your payback period is 1 year, equal to the "break-even point”. This calculation does not consider the time value of money (see NPV)</a:t>
            </a:r>
          </a:p>
          <a:p>
            <a:pPr marL="341630" indent="-251460">
              <a:spcAft>
                <a:spcPts val="800"/>
              </a:spcAft>
            </a:pPr>
            <a:r>
              <a:rPr lang="en-GB" sz="1000" b="1">
                <a:solidFill>
                  <a:srgbClr val="FF6600"/>
                </a:solidFill>
                <a:effectLst/>
                <a:latin typeface="Open Sans"/>
                <a:ea typeface="Open Sans"/>
                <a:cs typeface="Open Sans"/>
              </a:rPr>
              <a:t>Net Present Value (NPV): </a:t>
            </a:r>
            <a:r>
              <a:rPr lang="en-GB" sz="1000">
                <a:solidFill>
                  <a:schemeClr val="tx1">
                    <a:lumMod val="50000"/>
                    <a:lumOff val="50000"/>
                  </a:schemeClr>
                </a:solidFill>
                <a:effectLst/>
                <a:latin typeface="Open Sans"/>
                <a:ea typeface="Open Sans"/>
                <a:cs typeface="Open Sans"/>
              </a:rPr>
              <a:t>the present value of future net Cashflows (cash in minus cash out). “Present Value” refers to the time value of money where a pound today is worth more than a pound five years from now. This is due to inflation, future uncertainty and other factors. The NPV here is calculated assuming a default 8% cost of capital.</a:t>
            </a:r>
          </a:p>
          <a:p>
            <a:pPr marL="341630" indent="-251460">
              <a:spcAft>
                <a:spcPts val="800"/>
              </a:spcAft>
            </a:pPr>
            <a:r>
              <a:rPr lang="en-GB" sz="1000" b="1">
                <a:solidFill>
                  <a:srgbClr val="FF6600"/>
                </a:solidFill>
                <a:effectLst/>
                <a:latin typeface="Open Sans"/>
                <a:ea typeface="Open Sans"/>
                <a:cs typeface="Open Sans"/>
              </a:rPr>
              <a:t>Return on Investment (ROI): </a:t>
            </a:r>
            <a:r>
              <a:rPr lang="en-GB" sz="1000">
                <a:solidFill>
                  <a:schemeClr val="tx1">
                    <a:lumMod val="50000"/>
                    <a:lumOff val="50000"/>
                  </a:schemeClr>
                </a:solidFill>
                <a:effectLst/>
                <a:latin typeface="Open Sans"/>
                <a:ea typeface="Open Sans"/>
                <a:cs typeface="Open Sans"/>
              </a:rPr>
              <a:t>The ratio of benefits vs its total costs. If you invest £12 and get £24 back, the ROI is 24/12 = 200% (i.e. you receive double what you contributed)</a:t>
            </a:r>
          </a:p>
          <a:p>
            <a:pPr marL="341630" indent="-251460">
              <a:spcAft>
                <a:spcPts val="800"/>
              </a:spcAft>
            </a:pPr>
            <a:r>
              <a:rPr lang="en-GB" sz="1000" b="1">
                <a:solidFill>
                  <a:srgbClr val="FF6600"/>
                </a:solidFill>
                <a:effectLst/>
                <a:latin typeface="Open Sans"/>
                <a:ea typeface="Open Sans"/>
                <a:cs typeface="Open Sans"/>
              </a:rPr>
              <a:t>Adoption rate: </a:t>
            </a:r>
            <a:r>
              <a:rPr lang="en-GB" sz="1000">
                <a:solidFill>
                  <a:schemeClr val="tx1">
                    <a:lumMod val="50000"/>
                    <a:lumOff val="50000"/>
                  </a:schemeClr>
                </a:solidFill>
                <a:effectLst/>
                <a:latin typeface="Open Sans"/>
                <a:ea typeface="Open Sans"/>
                <a:cs typeface="Open Sans"/>
              </a:rPr>
              <a:t>We have integrated software adoption rate factors into our value return calculations. These reflect reductions in value returns from factors such as staggered releases, ramp up times and more. </a:t>
            </a:r>
          </a:p>
        </p:txBody>
      </p:sp>
    </p:spTree>
    <p:extLst>
      <p:ext uri="{BB962C8B-B14F-4D97-AF65-F5344CB8AC3E}">
        <p14:creationId xmlns:p14="http://schemas.microsoft.com/office/powerpoint/2010/main" val="4070780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1256D3-B27A-D9C6-DA8A-CF2A4073A004}"/>
              </a:ext>
            </a:extLst>
          </p:cNvPr>
          <p:cNvSpPr>
            <a:spLocks noGrp="1"/>
          </p:cNvSpPr>
          <p:nvPr>
            <p:ph type="sldNum" sz="quarter" idx="12"/>
          </p:nvPr>
        </p:nvSpPr>
        <p:spPr/>
        <p:txBody>
          <a:bodyPr/>
          <a:lstStyle/>
          <a:p>
            <a:fld id="{3531A8E9-B4CF-5643-AF96-CB4C768DAD63}" type="slidenum">
              <a:rPr lang="en-US" smtClean="0"/>
              <a:t>9</a:t>
            </a:fld>
            <a:endParaRPr lang="en-US"/>
          </a:p>
        </p:txBody>
      </p:sp>
      <p:sp>
        <p:nvSpPr>
          <p:cNvPr id="22" name="Title 1">
            <a:extLst>
              <a:ext uri="{FF2B5EF4-FFF2-40B4-BE49-F238E27FC236}">
                <a16:creationId xmlns:a16="http://schemas.microsoft.com/office/drawing/2014/main" id="{58357287-C1DF-758E-C692-66B6339E43F1}"/>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Tree>
    <p:extLst>
      <p:ext uri="{BB962C8B-B14F-4D97-AF65-F5344CB8AC3E}">
        <p14:creationId xmlns:p14="http://schemas.microsoft.com/office/powerpoint/2010/main" val="3532745639"/>
      </p:ext>
    </p:extLst>
  </p:cSld>
  <p:clrMapOvr>
    <a:masterClrMapping/>
  </p:clrMapOvr>
</p:sld>
</file>

<file path=ppt/theme/theme1.xml><?xml version="1.0" encoding="utf-8"?>
<a:theme xmlns:a="http://schemas.openxmlformats.org/drawingml/2006/main" name="Advanced Theme">
  <a:themeElements>
    <a:clrScheme name="Özel 1">
      <a:dk1>
        <a:srgbClr val="25252C"/>
      </a:dk1>
      <a:lt1>
        <a:srgbClr val="FFFFFF"/>
      </a:lt1>
      <a:dk2>
        <a:srgbClr val="F15D22"/>
      </a:dk2>
      <a:lt2>
        <a:srgbClr val="FFFFFF"/>
      </a:lt2>
      <a:accent1>
        <a:srgbClr val="F37720"/>
      </a:accent1>
      <a:accent2>
        <a:srgbClr val="F6911E"/>
      </a:accent2>
      <a:accent3>
        <a:srgbClr val="FCC54C"/>
      </a:accent3>
      <a:accent4>
        <a:srgbClr val="FFDB9B"/>
      </a:accent4>
      <a:accent5>
        <a:srgbClr val="2D4FB2"/>
      </a:accent5>
      <a:accent6>
        <a:srgbClr val="19191F"/>
      </a:accent6>
      <a:hlink>
        <a:srgbClr val="2D4FB2"/>
      </a:hlink>
      <a:folHlink>
        <a:srgbClr val="17295D"/>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OneAdvanced-Powerpoint" id="{F8C38506-A58B-420B-8FBB-E3229D059A60}" vid="{B09805F1-EDBB-4199-ACB7-00BD7022686B}"/>
    </a:ext>
  </a:extLst>
</a:theme>
</file>

<file path=ppt/theme/theme2.xml><?xml version="1.0" encoding="utf-8"?>
<a:theme xmlns:a="http://schemas.openxmlformats.org/drawingml/2006/main" name="1_Advanced Theme">
  <a:themeElements>
    <a:clrScheme name="Medy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Sales calculator power point template_Digiblu" id="{F8A4BC13-4ABA-47B2-BBD2-F236607B1F8D}" vid="{60824ED8-93D0-4FA8-8757-A038DD0BD55F}"/>
    </a:ext>
  </a:extLst>
</a:theme>
</file>

<file path=ppt/theme/theme3.xml><?xml version="1.0" encoding="utf-8"?>
<a:theme xmlns:a="http://schemas.openxmlformats.org/drawingml/2006/main" name="theme">
  <a:themeElements>
    <a:clrScheme name="Custom 2">
      <a:dk1>
        <a:srgbClr val="25252C"/>
      </a:dk1>
      <a:lt1>
        <a:srgbClr val="FFFFFF"/>
      </a:lt1>
      <a:dk2>
        <a:srgbClr val="F15D22"/>
      </a:dk2>
      <a:lt2>
        <a:srgbClr val="FFFFFF"/>
      </a:lt2>
      <a:accent1>
        <a:srgbClr val="F37720"/>
      </a:accent1>
      <a:accent2>
        <a:srgbClr val="F6911E"/>
      </a:accent2>
      <a:accent3>
        <a:srgbClr val="FCC54C"/>
      </a:accent3>
      <a:accent4>
        <a:srgbClr val="FFDB9B"/>
      </a:accent4>
      <a:accent5>
        <a:srgbClr val="2D4FB2"/>
      </a:accent5>
      <a:accent6>
        <a:srgbClr val="19191F"/>
      </a:accent6>
      <a:hlink>
        <a:srgbClr val="2D4FB2"/>
      </a:hlink>
      <a:folHlink>
        <a:srgbClr val="1F377D"/>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theme" id="{B1C8EFA5-E4EC-4C07-8DBD-0CB7124425DE}" vid="{C3DE6B69-DCAB-4BC9-8468-0C4D14CD307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a969d1d-647f-4e4c-97f9-a5143e71e435">
      <Terms xmlns="http://schemas.microsoft.com/office/infopath/2007/PartnerControls"/>
    </lcf76f155ced4ddcb4097134ff3c332f>
    <TaxCatchAll xmlns="eb37a4e0-bf89-419d-8b31-963a97458fb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C2ADAF580B8A648AEA7FF4A5F3D65E6" ma:contentTypeVersion="11" ma:contentTypeDescription="Create a new document." ma:contentTypeScope="" ma:versionID="f2db5c34f6348a370055c14b94ddc919">
  <xsd:schema xmlns:xsd="http://www.w3.org/2001/XMLSchema" xmlns:xs="http://www.w3.org/2001/XMLSchema" xmlns:p="http://schemas.microsoft.com/office/2006/metadata/properties" xmlns:ns2="8a969d1d-647f-4e4c-97f9-a5143e71e435" xmlns:ns3="eb37a4e0-bf89-419d-8b31-963a97458fb1" targetNamespace="http://schemas.microsoft.com/office/2006/metadata/properties" ma:root="true" ma:fieldsID="42bedbc2e246c6b2e71d78ed3d4618fc" ns2:_="" ns3:_="">
    <xsd:import namespace="8a969d1d-647f-4e4c-97f9-a5143e71e435"/>
    <xsd:import namespace="eb37a4e0-bf89-419d-8b31-963a97458fb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969d1d-647f-4e4c-97f9-a5143e71e4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d26eeb5-9ee9-4397-9b3e-f1e80249f735"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37a4e0-bf89-419d-8b31-963a97458fb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c47415d-69f8-47d4-a17a-a3b33913b4bf}" ma:internalName="TaxCatchAll" ma:showField="CatchAllData" ma:web="eb37a4e0-bf89-419d-8b31-963a97458f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40E5F8-1399-4596-AA73-4BD79D26AFFD}">
  <ds:schemaRefs>
    <ds:schemaRef ds:uri="http://schemas.microsoft.com/office/2006/metadata/properties"/>
    <ds:schemaRef ds:uri="http://www.w3.org/XML/1998/namespace"/>
    <ds:schemaRef ds:uri="8e78c812-0be8-4f61-8186-a9387d596735"/>
    <ds:schemaRef ds:uri="http://purl.org/dc/elements/1.1/"/>
    <ds:schemaRef ds:uri="http://schemas.openxmlformats.org/package/2006/metadata/core-properties"/>
    <ds:schemaRef ds:uri="http://schemas.microsoft.com/office/2006/documentManagement/types"/>
    <ds:schemaRef ds:uri="http://purl.org/dc/dcmitype/"/>
    <ds:schemaRef ds:uri="http://purl.org/dc/terms/"/>
    <ds:schemaRef ds:uri="http://schemas.microsoft.com/office/infopath/2007/PartnerControls"/>
    <ds:schemaRef ds:uri="8a969d1d-647f-4e4c-97f9-a5143e71e435"/>
    <ds:schemaRef ds:uri="eb37a4e0-bf89-419d-8b31-963a97458fb1"/>
  </ds:schemaRefs>
</ds:datastoreItem>
</file>

<file path=customXml/itemProps2.xml><?xml version="1.0" encoding="utf-8"?>
<ds:datastoreItem xmlns:ds="http://schemas.openxmlformats.org/officeDocument/2006/customXml" ds:itemID="{953B4D23-82FF-4812-9F4E-BB600331C634}">
  <ds:schemaRefs>
    <ds:schemaRef ds:uri="http://schemas.microsoft.com/sharepoint/v3/contenttype/forms"/>
  </ds:schemaRefs>
</ds:datastoreItem>
</file>

<file path=customXml/itemProps3.xml><?xml version="1.0" encoding="utf-8"?>
<ds:datastoreItem xmlns:ds="http://schemas.openxmlformats.org/officeDocument/2006/customXml" ds:itemID="{2042E9DC-885B-4A24-9C3C-039F8335CD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969d1d-647f-4e4c-97f9-a5143e71e435"/>
    <ds:schemaRef ds:uri="eb37a4e0-bf89-419d-8b31-963a97458f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2b5a89e7-01bf-42ed-9da1-669d82eec17a}" enabled="0" method="" siteId="{2b5a89e7-01bf-42ed-9da1-669d82eec17a}" removed="1"/>
</clbl:labelList>
</file>

<file path=docProps/app.xml><?xml version="1.0" encoding="utf-8"?>
<Properties xmlns="http://schemas.openxmlformats.org/officeDocument/2006/extended-properties" xmlns:vt="http://schemas.openxmlformats.org/officeDocument/2006/docPropsVTypes">
  <Template/>
  <TotalTime>2485</TotalTime>
  <Words>1494</Words>
  <Application>Microsoft Office PowerPoint</Application>
  <PresentationFormat>Geniş ekran</PresentationFormat>
  <Paragraphs>233</Paragraphs>
  <Slides>9</Slides>
  <Notes>4</Notes>
  <HiddenSlides>0</HiddenSlides>
  <MMClips>0</MMClips>
  <ScaleCrop>false</ScaleCrop>
  <HeadingPairs>
    <vt:vector size="6" baseType="variant">
      <vt:variant>
        <vt:lpstr>Kullanılan Yazı Tipleri</vt:lpstr>
      </vt:variant>
      <vt:variant>
        <vt:i4>7</vt:i4>
      </vt:variant>
      <vt:variant>
        <vt:lpstr>Tema</vt:lpstr>
      </vt:variant>
      <vt:variant>
        <vt:i4>3</vt:i4>
      </vt:variant>
      <vt:variant>
        <vt:lpstr>Slayt Başlıkları</vt:lpstr>
      </vt:variant>
      <vt:variant>
        <vt:i4>9</vt:i4>
      </vt:variant>
    </vt:vector>
  </HeadingPairs>
  <TitlesOfParts>
    <vt:vector size="19" baseType="lpstr">
      <vt:lpstr>Arial</vt:lpstr>
      <vt:lpstr>Calibri</vt:lpstr>
      <vt:lpstr>Montserrat</vt:lpstr>
      <vt:lpstr>Montserrat Medium</vt:lpstr>
      <vt:lpstr>Montserrat SemiBold</vt:lpstr>
      <vt:lpstr>Open Sans</vt:lpstr>
      <vt:lpstr>Wingdings</vt:lpstr>
      <vt:lpstr>Advanced Theme</vt:lpstr>
      <vt:lpstr>1_Advanced Theme</vt:lpstr>
      <vt:lpstr>theme</vt:lpstr>
      <vt:lpstr>valclient Value Business Case</vt:lpstr>
      <vt:lpstr>DOING NOTHING IS NOT AN OPTION</vt:lpstr>
      <vt:lpstr>DOING NOTHING IS NOT AN OPTION</vt:lpstr>
      <vt:lpstr>TOTAL COST OF DELAY</vt:lpstr>
      <vt:lpstr>TOTAL COST OF DELAY : BREAKDOWN</vt:lpstr>
      <vt:lpstr>SUMMARY OF RETURNS</vt:lpstr>
      <vt:lpstr>OUR VALUE OFFERING </vt:lpstr>
      <vt:lpstr>DEFINITION OF TERMS</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Board Pack template</dc:title>
  <dc:creator>Angela Dcruz</dc:creator>
  <cp:lastModifiedBy>Murat Özdemir</cp:lastModifiedBy>
  <cp:revision>83</cp:revision>
  <dcterms:created xsi:type="dcterms:W3CDTF">2024-07-05T15:05:35Z</dcterms:created>
  <dcterms:modified xsi:type="dcterms:W3CDTF">2024-10-16T12:16:09Z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0x010100FC2ADAF580B8A648AEA7FF4A5F3D65E6</vt:lpwstr>
  </property>
  <property fmtid="{D5CDD505-2E9C-101B-9397-08002B2CF9AE}" pid="3" name="MediaServiceImageTags">
    <vt:lpwstr/>
  </property>
</Properties>
</file>