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457" r:id="rId6"/>
    <p:sldId id="458" r:id="rId7"/>
    <p:sldId id="463" r:id="rId8"/>
    <p:sldId id="464" r:id="rId9"/>
    <p:sldId id="449" r:id="rId10"/>
    <p:sldId id="46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\\(#,##0\\);_(* "-"??_);_(@_)</c:formatCode>
                <c:ptCount val="14"/>
                <c:pt idx="0">
                  <c:v>31000</c:v>
                </c:pt>
                <c:pt idx="1">
                  <c:v>}</c:v>
                </c:pt>
                <c:pt idx="3">
                  <c:v>28600</c:v>
                </c:pt>
                <c:pt idx="4">
                  <c:v>303589</c:v>
                </c:pt>
                <c:pt idx="6">
                  <c:v>31460</c:v>
                </c:pt>
                <c:pt idx="7">
                  <c:v>364305</c:v>
                </c:pt>
                <c:pt idx="9">
                  <c:v>34606</c:v>
                </c:pt>
                <c:pt idx="10">
                  <c:v>404784</c:v>
                </c:pt>
                <c:pt idx="12">
                  <c:v>38067</c:v>
                </c:pt>
                <c:pt idx="13">
                  <c:v>404784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chart" Target="../charts/chart1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en-US" dirty="0">
                <ns1:latin typeface="Montserrat SemiBold"/>
              </ns1:rPr>
              <ns1:t>Client Name:</ns1:t>
            </ns1:r>
            <ns1:r>
              <ns1:rPr lang="tr-TR" dirty="0" err="1">
                <ns1:latin typeface="Montserrat SemiBold"/>
              </ns1:rPr>
              <ns1:t>murat özdemir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 payable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workflow customisation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structured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manual entry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systems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data management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00878" y="2094631"/>
            <ns1:ext cx="1869443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Raising Purchase Order 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6659" y="1629340"/>
            <ns1:ext cx="1914319" cy="1077218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Purchase Order Approvals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952096" y="2130171"/>
            <ns1:ext cx="1919827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Outdated IT infrastructure costs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27,222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49,000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Coding processes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22,685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3881" y="2089349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90,741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Standardised dashboard and reporting functionality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formatting and drill down ability 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Ineffective authorisation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Uncontrolled spend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Managing spend leakage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13848" y="2082013"/>
            <ns1:ext cx="1869443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8040" y="1590252"/>
            <ns1:ext cx="1914319" cy="1323439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processes due to poorly configured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automation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780498" y="2083569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Spend leakage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finance reporting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Debt collection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59,453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25,153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10,500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Invoicing and finance workflows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2,831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1822" y="2082316"/>
            <ns1:ext cx="2094684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Online expense management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Expense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350,000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8" name="Picture 7">
            <ns1:extLst>
              <ns1:ext uri="{FF2B5EF4-FFF2-40B4-BE49-F238E27FC236}">
                <ns2:creationId id="{E491F85E-4629-7112-8F54-892C433E1FAA}"/>
              </ns1:ext>
            </ns1:extLst>
          </ns0:cNvPr>
          <ns0:cNvPicPr>
            <ns1:picLocks noChangeAspect="1"/>
          </ns0:cNvPicPr>
          <ns0:nvPr/>
        </ns0:nvPicPr>
        <ns0:blipFill>
          <ns1:blip ns3:embed="rId3"/>
          <ns1:stretch>
            <ns1:fillRect/>
          </ns1:stretch>
        </ns0:blipFill>
        <ns0:spPr>
          <ns1:xfrm>
            <ns1:off x="631422" y="1300075"/>
            <ns1:ext cx="4329303" cy="4734121"/>
          </ns1:xfrm>
          <ns1:prstGeom prst="rect">
            <ns1:avLst/>
          </ns1:prstGeom>
        </ns0:spPr>
      </ns0:pic>
      <ns0:pic>
        <ns0:nvPicPr>
          <ns0:cNvPr id="20" name="Picture 19">
            <ns1:extLst>
              <ns1:ext uri="{FF2B5EF4-FFF2-40B4-BE49-F238E27FC236}">
                <ns2:creationId id="{5C116F38-BA4B-99B1-0D19-AEBC4D996F93}"/>
              </ns1:ext>
            </ns1:extLst>
          </ns0:cNvPr>
          <ns0:cNvPicPr>
            <ns1:picLocks noChangeAspect="1"/>
          </ns0:cNvPicPr>
          <ns0:nvPr/>
        </ns0:nvPicPr>
        <ns0:blipFill>
          <ns1:blip ns3:embed="rId4"/>
          <ns1:srcRect l="3215"/>
          <ns1:stretch/>
        </ns0:blipFill>
        <ns0:spPr>
          <ns1:xfrm>
            <ns1:off x="6180613" y="1441091"/>
            <ns1:ext cx="3079102" cy="4291341"/>
          </ns1:xfrm>
          <ns1:prstGeom prst="rect">
            <ns1:avLst/>
          </ns1:prstGeom>
        </ns0:spPr>
      </ns0:pic>
      <ns0:sp>
        <ns0:nvSpPr>
          <ns0:cNvPr id="21" name="Text Placeholder 3">
            <ns1:extLst>
              <ns1:ext uri="{FF2B5EF4-FFF2-40B4-BE49-F238E27FC236}">
                <ns2:creationId id="{1D4A49C2-3019-79BA-5D32-77B433BE5F22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5732432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is it possible to include all pain points here? As a key for the donut please?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</ns0:spTree>
    <ns0:extLst>
      <ns0:ext uri="{BB962C8B-B14F-4D97-AF65-F5344CB8AC3E}">
        <ns4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</ns1:t>
            </ns1:r>
            <ns1:r>
              <ns1:rPr lang="en-GB"/>
              <ns1:t>OF DELAY: </ns1:t>
            </ns1:r>
            <ns1:r>
              <ns1:rPr lang="en-GB" dirty="0"/>
              <ns1:t>BREAKDOWN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4" name="Picture 3">
            <ns1:extLst>
              <ns1:ext uri="{FF2B5EF4-FFF2-40B4-BE49-F238E27FC236}">
                <ns2:creationId id="{996DDD0C-2A54-FEFB-1AAD-34C967A02D9E}"/>
              </ns1:ext>
            </ns1:extLst>
          </ns0:cNvPr>
          <ns0:cNvPicPr>
            <ns1:picLocks noChangeAspect="1"/>
          </ns0:cNvPicPr>
          <ns0:nvPr/>
        </ns0:nvPicPr>
        <ns0:blipFill>
          <ns1:blip ns3:embed="rId3"/>
          <ns1:stretch>
            <ns1:fillRect/>
          </ns1:stretch>
        </ns0:blipFill>
        <ns0:spPr>
          <ns1:xfrm>
            <ns1:off x="635504" y="1563126"/>
            <ns1:ext cx="4693971" cy="4644428"/>
          </ns1:xfrm>
          <ns1:prstGeom prst="rect">
            <ns1:avLst/>
          </ns1:prstGeom>
        </ns0:spPr>
      </ns0:pic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534" y="1664406"/>
            <ns1:ext cx="4473780" cy="3361386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The top pain points you listed included:</ns1:t>
            </ns1:r>
            <ns1:r>
              <ns1:rPr lang="en-GB" sz="900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[Please could we list these in order of the efficiency]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90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
Raising Purchase Orders: We anticipate a 2.69% efficiency
Purchase Order Approvals: We anticipate a 9.68% efficiency
Coding invoice processes: We anticipate a 4.48% efficiency
Management of Supplier and Purchase Invoices: We anticipate a 15.69% efficiency
Managing Maverick Spend &amp; Spend Leakage: We anticipate a 2.08% efficiency
Finance Query Management and Dashboard Reporting: We anticipate a 11.02% efficiency
Debt Collection Administration Processes: We anticipate a 4.97% efficiency
Customer Invoicing &amp; Finance Workflow Management: We anticipate a 0.35% efficiency
Online expense management: We anticipate a 39.77% efficiency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4:creationId val="41779620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murat özdemir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703483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04863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397341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412673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38150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40002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440792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83217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276879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1,597,077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394960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627573" y="4027026"/>
            <ns1:ext cx="1343438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£ 70,837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196601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163,733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337459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70,837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099064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473431" y="3184326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975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3019644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00242" y="2204508"/>
            <ns1:ext cx="1626223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1,255,311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723088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641900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422923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191839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73,902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en-GB" dirty="0"/>
              <ns1:t>VARIABLE ESTIMATIONS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6D583B7A-B95C-C145-9434-A78EE87952D9}"/>
              </ns1:ext>
            </ns1:extLst>
          </ns0:cNvPr>
          <ns0:cNvSpPr txBox="1">
            <ns1:spLocks/>
          </ns0:cNvSpPr>
          <ns0:nvPr/>
        </ns0:nvSpPr>
        <ns0:spPr>
          <ns1:xfrm>
            <ns1:off x="6017270" y="5220633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standard slide – no updates required.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2188</TotalTime>
  <Words>680</Words>
  <Application>Microsoft Office PowerPoint</Application>
  <PresentationFormat>Geniş ekran</PresentationFormat>
  <Paragraphs>137</Paragraphs>
  <Slides>8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Client Name:valclient Value Business Case</vt:lpstr>
      <vt:lpstr>DOING NOTHING IS NOT AN OPTION</vt:lpstr>
      <vt:lpstr>DOING NOTHING IS NOT AN OPTION</vt:lpstr>
      <vt:lpstr>TOTAL COST OF DELAY</vt:lpstr>
      <vt:lpstr>TOTAL COST OF DELAY: BREAKDOWN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9</cp:revision>
  <dcterms:created xsi:type="dcterms:W3CDTF">2024-07-05T15:05:35Z</dcterms:created>
  <dcterms:modified xsi:type="dcterms:W3CDTF">2024-09-25T09:50:38Z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