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6" name="Grup 5">
            <ns1:extLst>
              <ns1:ext uri="{FF2B5EF4-FFF2-40B4-BE49-F238E27FC236}">
                <ns2:creationId id="{EB9EF4E5-2E19-89C5-8F0B-011ED00FB196}"/>
              </ns1:ext>
            </ns1:extLst>
          </ns0:cNvPr>
          <ns0:cNvGrpSpPr/>
          <ns0:nvPr/>
        </ns0:nvGrpSpPr>
        <ns0:grpSpPr>
          <ns1:xfrm>
            <ns1:off x="694800" y="1120877"/>
            <ns1:ext cx="10627583" cy="4415911"/>
            <ns1:chOff x="329638" y="1120877"/>
            <ns1:chExt cx="10627583" cy="4415911"/>
          </ns1:xfrm>
        </ns0:grpSpPr>
        <ns0:grpSp>
          <ns0:nvGrpSpPr>
            <ns0:cNvPr id="8" name="Grup 7">
              <ns1:extLst>
                <ns1:ext uri="{FF2B5EF4-FFF2-40B4-BE49-F238E27FC236}">
                  <ns2:creationId id="{D652DCD0-C009-2081-FA82-3662C7BF1E7B}"/>
                </ns1:ext>
              </ns1:extLst>
            </ns0:cNvPr>
            <ns0:cNvGrpSpPr/>
            <ns0:nvPr/>
          </ns0:nvGrpSpPr>
          <ns0:grpSpPr>
            <ns1:xfrm>
              <ns1:off x="329638" y="1120877"/>
              <ns1:ext cx="2738027" cy="1273297"/>
              <ns1:chOff x="323184" y="813330"/>
              <ns1:chExt cx="3395944" cy="1348561"/>
            </ns1:xfrm>
          </ns0:grpSpPr>
          <ns0:sp>
            <ns0:nvSpPr>
              <ns0:cNvPr id="3" name="TextBox 41">
                <ns1:extLst>
                  <ns1:ext uri="{FF2B5EF4-FFF2-40B4-BE49-F238E27FC236}">
                    <ns2:creationId id="{22F32B97-3F00-B750-6AA5-DA551F12C77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>
                    <ns1:solidFill>
                      <ns1:srgbClr val="F15D23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>
                    <ns1:solidFill>
                      <ns1:srgbClr val="F15D23"/>
                    </ns1:solidFill>
                    <ns1:effectLst/>
                    <ns1:latin typeface="Montserrat SemiBold" panose="00000700000000000000" pitchFamily="2" charset="0"/>
                  </ns1:rPr>
                  <ns1:t> 25,589</ns1:t>
                </ns1:r>
                <ns1:endParaRPr lang="en-US" sz="10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5" name="Metin kutusu 4">
                <ns1:extLst>
                  <ns1:ext uri="{FF2B5EF4-FFF2-40B4-BE49-F238E27FC236}">
                    <ns2:creationId id="{11C0659B-B953-2BD7-B07D-1642C2DDDF68}"/>
                  </ns1:ext>
                </ns1:extLst>
              </ns0:cNvPr>
              <ns0:cNvSpPr txBox="1"/>
              <ns0:nvPr/>
            </ns0:nvSpPr>
            <ns0:spPr>
              <ns1:xfrm>
                <ns1:off x="356496" y="1098031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Raising</ns1:t>
                </ns1:r>
                <ns1:r>
                  <ns1:rPr lang="tr-TR" sz="1000" b="1" i="0" cap="all" dirty="0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Purchase</ns1:t>
                </ns1:r>
                <ns1:r>
                  <ns1:rPr lang="tr-TR" sz="1000" b="1" i="0" cap="all" dirty="0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Orders</ns1:t>
                </ns1:r>
                <ns1:endPara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7" name="Metin kutusu 6">
                <ns1:extLst>
                  <ns1:ext uri="{FF2B5EF4-FFF2-40B4-BE49-F238E27FC236}">
                    <ns2:creationId id="{CE5DD493-8C8B-7B2F-C609-120E02BD117D}"/>
                  </ns1:ext>
                </ns1:extLst>
              </ns0:cNvPr>
              <ns0:cNvSpPr txBox="1"/>
              <ns0:nvPr/>
            </ns0:nvSpPr>
            <ns0:spPr>
              <ns1:xfrm>
                <ns1:off x="323184" y="1477355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b="0" i="0" dirty="0">
                    <ns1:solidFill>
                      <ns1:srgbClr val="555555"/>
                    </ns1:solidFill>
                    <ns1:effectLst/>
                    <ns1:latin typeface="Open Sans" panose="020B0606030504020204" pitchFamily="34" charset="0"/>
                  </ns1:rPr>
                  <ns1:t>Automate activity, streamline approval and management flow, and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capture </ns1:t>
                </ns1:r>
                <ns1:r>
                  <ns1:rPr lang="en-US" sz="900" b="0" i="0" dirty="0">
                    <ns1:solidFill>
                      <ns1:srgbClr val="555555"/>
                    </ns1:solidFill>
                    <ns1:effectLst/>
                    <ns1:latin typeface="Open Sans" panose="020B0606030504020204" pitchFamily="34" charset="0"/>
                  </ns1:rPr>
                  <ns1:t>rich data with our industry-leading, user-friendly contract lifecycle management software.</ns1:t>
                </ns1:r>
                <ns1:endParaRPr lang="tr-TR" sz="900" dirty="0"/>
              </ns1:p>
            </ns0:txBody>
          </ns0:sp>
        </ns0:grpSp>
        <ns0:grpSp>
          <ns0:nvGrpSpPr>
            <ns0:cNvPr id="57" name="Grup 56">
              <ns1:extLst>
                <ns1:ext uri="{FF2B5EF4-FFF2-40B4-BE49-F238E27FC236}">
                  <ns2:creationId id="{F98E25A5-05E0-0F5A-B0CE-8A07D9D5A161}"/>
                </ns1:ext>
              </ns1:extLst>
            </ns0:cNvPr>
            <ns0:cNvGrpSpPr/>
            <ns0:nvPr/>
          </ns0:nvGrpSpPr>
          <ns0:grpSpPr>
            <ns1:xfrm>
              <ns1:off x="2880493" y="1120877"/>
              <ns1:ext cx="2711169" cy="1247637"/>
              <ns1:chOff x="356496" y="813330"/>
              <ns1:chExt cx="3362632" cy="1321385"/>
            </ns1:xfrm>
          </ns0:grpSpPr>
          <ns0:sp>
            <ns0:nvSpPr>
              <ns0:cNvPr id="58" name="TextBox 41">
                <ns1:extLst>
                  <ns1:ext uri="{FF2B5EF4-FFF2-40B4-BE49-F238E27FC236}">
                    <ns2:creationId id="{4F8C3667-588B-01E3-6ABC-422A96BD3866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6911E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6911E"/>
                    </ns1:solidFill>
                    <ns1:effectLst/>
                    <ns1:latin typeface="Montserrat SemiBold" panose="00000700000000000000" pitchFamily="2" charset="0"/>
                  </ns1:rPr>
                  <ns1:t> 92,120</ns1:t>
                </ns1:r>
                <ns1:endParaRPr lang="en-US" sz="1000" b="1" dirty="0">
                  <ns1:solidFill>
                    <ns1:srgbClr val="F6911E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59" name="Metin kutusu 58">
                <ns1:extLst>
                  <ns1:ext uri="{FF2B5EF4-FFF2-40B4-BE49-F238E27FC236}">
                    <ns2:creationId id="{52EF5415-BE16-643E-44C5-4FB74BB57C6B}"/>
                  </ns1:ext>
                </ns1:extLst>
              </ns0:cNvPr>
              <ns0:cNvSpPr txBox="1"/>
              <ns0:nvPr/>
            </ns0:nvSpPr>
            <ns0:spPr>
              <ns1:xfrm>
                <ns1:off x="356496" y="1098031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Purchase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Order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approvals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0" name="Metin kutusu 59">
                <ns1:extLst>
                  <ns1:ext uri="{FF2B5EF4-FFF2-40B4-BE49-F238E27FC236}">
                    <ns2:creationId id="{89890676-43BD-C906-5D2A-09FAB0D2B707}"/>
                  </ns1:ext>
                </ns1:extLst>
              </ns0:cNvPr>
              <ns0:cNvSpPr txBox="1"/>
              <ns0:nvPr/>
            </ns0:nvSpPr>
            <ns0:spPr>
              <ns1:xfrm>
                <ns1:off x="356496" y="1450180"/>
                <ns1:ext cx="3261775" cy="684535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Create efficient processes for successful and effective contract set up. Increase the transparency of processes while reducing administrative time and effort.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61" name="Grup 60">
              <ns1:extLst>
                <ns1:ext uri="{FF2B5EF4-FFF2-40B4-BE49-F238E27FC236}">
                  <ns2:creationId id="{6348A403-BBD3-7C03-63D8-71DB33FCEC60}"/>
                </ns1:ext>
              </ns1:extLst>
            </ns0:cNvPr>
            <ns0:cNvGrpSpPr/>
            <ns0:nvPr/>
          </ns0:nvGrpSpPr>
          <ns0:grpSpPr>
            <ns1:xfrm>
              <ns1:off x="5510345" y="1120877"/>
              <ns1:ext cx="2711169" cy="1506514"/>
              <ns1:chOff x="356496" y="813330"/>
              <ns1:chExt cx="3362632" cy="1595564"/>
            </ns1:xfrm>
          </ns0:grpSpPr>
          <ns0:sp>
            <ns0:nvSpPr>
              <ns0:cNvPr id="62" name="TextBox 41">
                <ns1:extLst>
                  <ns1:ext uri="{FF2B5EF4-FFF2-40B4-BE49-F238E27FC236}">
                    <ns2:creationId id="{76824EF2-887D-D375-D8A5-111DB55811D2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37721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37721"/>
                    </ns1:solidFill>
                    <ns1:effectLst/>
                    <ns1:latin typeface="Montserrat SemiBold" panose="00000700000000000000" pitchFamily="2" charset="0"/>
                  </ns1:rPr>
                  <ns1:t> 42,648</ns1:t>
                </ns1:r>
                <ns1:endParaRPr lang="en-US" sz="1000" b="1" dirty="0">
                  <ns1:solidFill>
                    <ns1:srgbClr val="F37721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63" name="Metin kutusu 62">
                <ns1:extLst>
                  <ns1:ext uri="{FF2B5EF4-FFF2-40B4-BE49-F238E27FC236}">
                    <ns2:creationId id="{01DB5729-5F76-DD4E-DECD-00DBA4631227}"/>
                  </ns1:ext>
                </ns1:extLst>
              </ns0:cNvPr>
              <ns0:cNvSpPr txBox="1"/>
              <ns0:nvPr/>
            </ns0:nvSpPr>
            <ns0:spPr>
              <ns1:xfrm>
                <ns1:off x="356496" y="1064000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Coding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invoice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processes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4" name="Metin kutusu 63">
                <ns1:extLst>
                  <ns1:ext uri="{FF2B5EF4-FFF2-40B4-BE49-F238E27FC236}">
                    <ns2:creationId id="{70B7DF68-A6B1-A7D1-1FE0-C4BC70BD0EDD}"/>
                  </ns1:ext>
                </ns1:extLst>
              </ns0:cNvPr>
              <ns0:cNvSpPr txBox="1"/>
              <ns0:nvPr/>
            </ns0:nvSpPr>
            <ns0:spPr>
              <ns1:xfrm>
                <ns1:off x="356496" y="1430986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Make due diligence and compliance reviews a seamless part of your procurement process. Get dynamic compliance profiles for each supplier, automated reviews and approvals prompts, and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standardised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supplier data for thorough compliance management.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65" name="Grup 64">
              <ns1:extLst>
                <ns1:ext uri="{FF2B5EF4-FFF2-40B4-BE49-F238E27FC236}">
                  <ns2:creationId id="{7470ADB2-C72B-CAF1-540B-C342E3A40EE7}"/>
                </ns1:ext>
              </ns1:extLst>
            </ns0:cNvPr>
            <ns0:cNvGrpSpPr/>
            <ns0:nvPr/>
          </ns0:nvGrpSpPr>
          <ns0:grpSpPr>
            <ns1:xfrm>
              <ns1:off x="8140197" y="1120877"/>
              <ns1:ext cx="2817024" cy="1368014"/>
              <ns1:chOff x="356496" y="813330"/>
              <ns1:chExt cx="3362632" cy="1448878"/>
            </ns1:xfrm>
          </ns0:grpSpPr>
          <ns0:sp>
            <ns0:nvSpPr>
              <ns0:cNvPr id="66" name="TextBox 41">
                <ns1:extLst>
                  <ns1:ext uri="{FF2B5EF4-FFF2-40B4-BE49-F238E27FC236}">
                    <ns2:creationId id="{1EB35EE1-4666-4F9B-E86F-8E125084A501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616173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616173"/>
                    </ns1:solidFill>
                    <ns1:effectLst/>
                    <ns1:latin typeface="Montserrat SemiBold" panose="00000700000000000000" pitchFamily="2" charset="0"/>
                  </ns1:rPr>
                  <ns1:t> 149,270</ns1:t>
                </ns1:r>
                <ns1:endParaRPr lang="en-US" sz="1000" b="1" dirty="0">
                  <ns1:solidFill>
                    <ns1:srgbClr val="616173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67" name="Metin kutusu 66">
                <ns1:extLst>
                  <ns1:ext uri="{FF2B5EF4-FFF2-40B4-BE49-F238E27FC236}">
                    <ns2:creationId id="{B4C366F9-7CA7-D5CB-D168-B331177566FD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Management of supplier and purchase invoices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8" name="Metin kutusu 67">
                <ns1:extLst>
                  <ns1:ext uri="{FF2B5EF4-FFF2-40B4-BE49-F238E27FC236}">
                    <ns2:creationId id="{A513D85B-78B3-DBE2-BD9A-ABE5F9E43C18}"/>
                  </ns1:ext>
                </ns1:extLst>
              </ns0:cNvPr>
              <ns0:cNvSpPr txBox="1"/>
              <ns0:nvPr/>
            </ns0:nvSpPr>
            <ns0:spPr>
              <ns1:xfrm>
                <ns1:off x="356496" y="1430986"/>
                <ns1:ext cx="3261775" cy="831222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Automate activity, streamline approval and management flow, and capture rich data with our industry-leading, user-friendly contract lifecycle management software. Suitable for all contracts, basic or complex.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1" name="Grup 100">
              <ns1:extLst>
                <ns1:ext uri="{FF2B5EF4-FFF2-40B4-BE49-F238E27FC236}">
                  <ns2:creationId id="{63970938-07D4-7FBB-C212-E5A391FCEEBA}"/>
                </ns1:ext>
              </ns1:extLst>
            </ns0:cNvPr>
            <ns0:cNvGrpSpPr/>
            <ns0:nvPr/>
          </ns0:nvGrpSpPr>
          <ns0:grpSpPr>
            <ns1:xfrm>
              <ns1:off x="356496" y="2671964"/>
              <ns1:ext cx="2711169" cy="1494880"/>
              <ns1:chOff x="356496" y="813330"/>
              <ns1:chExt cx="3362632" cy="1583243"/>
            </ns1:xfrm>
          </ns0:grpSpPr>
          <ns0:sp>
            <ns0:nvSpPr>
              <ns0:cNvPr id="102" name="TextBox 41">
                <ns1:extLst>
                  <ns1:ext uri="{FF2B5EF4-FFF2-40B4-BE49-F238E27FC236}">
                    <ns2:creationId id="{8405EFC9-E102-49D6-6EF0-82763702D37E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1078CF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1078CF"/>
                    </ns1:solidFill>
                    <ns1:effectLst/>
                    <ns1:latin typeface="Montserrat SemiBold" panose="00000700000000000000" pitchFamily="2" charset="0"/>
                  </ns1:rPr>
                  <ns1:t> 19,740</ns1:t>
                </ns1:r>
                <ns1:endParaRPr lang="en-US" sz="1000" b="1" dirty="0">
                  <ns1:solidFill>
                    <ns1:srgbClr val="1078CF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03" name="Metin kutusu 102">
                <ns1:extLst>
                  <ns1:ext uri="{FF2B5EF4-FFF2-40B4-BE49-F238E27FC236}">
                    <ns2:creationId id="{EE4731C8-E691-F24C-1264-5D180A9D9577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Managing Maverick spend &amp; Spend leakage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04" name="Metin kutusu 103">
                <ns1:extLst>
                  <ns1:ext uri="{FF2B5EF4-FFF2-40B4-BE49-F238E27FC236}">
                    <ns2:creationId id="{FDEF0E98-0A9F-48CE-8429-19F6641A7B0A}"/>
                  </ns1:ext>
                </ns1:extLst>
              </ns0:cNvPr>
              <ns0:cNvSpPr txBox="1"/>
              <ns0:nvPr/>
            </ns0:nvSpPr>
            <ns0:spPr>
              <ns1:xfrm>
                <ns1:off x="356496" y="1418665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Spend analysis reports create powerful and accurate reporting on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organisational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spend. Our software can help you better manage your spend and ensure more of your spending is planned and on contract. Ensuring less spend leakage.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5" name="Grup 104">
              <ns1:extLst>
                <ns1:ext uri="{FF2B5EF4-FFF2-40B4-BE49-F238E27FC236}">
                  <ns2:creationId id="{6EA10EF7-BBCF-88E8-5286-57CF48AA033D}"/>
                </ns1:ext>
              </ns1:extLst>
            </ns0:cNvPr>
            <ns0:cNvGrpSpPr/>
            <ns0:nvPr/>
          </ns0:nvGrpSpPr>
          <ns0:grpSpPr>
            <ns1:xfrm>
              <ns1:off x="2880493" y="2671964"/>
              <ns1:ext cx="2711169" cy="1516009"/>
              <ns1:chOff x="356496" y="813330"/>
              <ns1:chExt cx="3362632" cy="1605620"/>
            </ns1:xfrm>
          </ns0:grpSpPr>
          <ns0:sp>
            <ns0:nvSpPr>
              <ns0:cNvPr id="106" name="TextBox 41">
                <ns1:extLst>
                  <ns1:ext uri="{FF2B5EF4-FFF2-40B4-BE49-F238E27FC236}">
                    <ns2:creationId id="{110710D0-F844-4CED-6400-E571D0E48B2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CB415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CB415"/>
                    </ns1:solidFill>
                    <ns1:effectLst/>
                    <ns1:latin typeface="Montserrat SemiBold" panose="00000700000000000000" pitchFamily="2" charset="0"/>
                  </ns1:rPr>
                  <ns1:t> 104,787</ns1:t>
                </ns1:r>
                <ns1:endParaRPr lang="en-US" sz="1000" b="1" dirty="0">
                  <ns1:solidFill>
                    <ns1:srgbClr val="FCB415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07" name="Metin kutusu 106">
                <ns1:extLst>
                  <ns1:ext uri="{FF2B5EF4-FFF2-40B4-BE49-F238E27FC236}">
                    <ns2:creationId id="{D2E86102-1E86-EC74-3C17-D2762C0A5B9B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Finance query management and dashboard reporting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08" name="Metin kutusu 107">
                <ns1:extLst>
                  <ns1:ext uri="{FF2B5EF4-FFF2-40B4-BE49-F238E27FC236}">
                    <ns2:creationId id="{B52508D1-3082-1BBA-EA36-0DCADDB47EDB}"/>
                  </ns1:ext>
                </ns1:extLst>
              </ns0:cNvPr>
              <ns0:cNvSpPr txBox="1"/>
              <ns0:nvPr/>
            </ns0:nvSpPr>
            <ns0:spPr>
              <ns1:xfrm>
                <ns1:off x="356496" y="1441042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Make due diligence and compliance reviews a seamless part of your procurement process. Get dynamic compliance profiles for each supplier, automated reviews and approvals prompts, and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standardised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supplier data for thorough compliance management.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9" name="Grup 108">
              <ns1:extLst>
                <ns1:ext uri="{FF2B5EF4-FFF2-40B4-BE49-F238E27FC236}">
                  <ns2:creationId id="{4AB562DE-9CD3-F33E-5606-DE490E0F965E}"/>
                </ns1:ext>
              </ns1:extLst>
            </ns0:cNvPr>
            <ns0:cNvGrpSpPr/>
            <ns0:nvPr/>
          </ns0:nvGrpSpPr>
          <ns0:grpSpPr>
            <ns1:xfrm>
              <ns1:off x="5510345" y="2671964"/>
              <ns1:ext cx="2711169" cy="1244026"/>
              <ns1:chOff x="356496" y="813330"/>
              <ns1:chExt cx="3362632" cy="1317561"/>
            </ns1:xfrm>
          </ns0:grpSpPr>
          <ns0:sp>
            <ns0:nvSpPr>
              <ns0:cNvPr id="110" name="TextBox 41">
                <ns1:extLst>
                  <ns1:ext uri="{FF2B5EF4-FFF2-40B4-BE49-F238E27FC236}">
                    <ns2:creationId id="{C4D3B900-CA76-28B7-D9F0-20582987BC8C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2D4FB2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2D4FB2"/>
                    </ns1:solidFill>
                    <ns1:effectLst/>
                    <ns1:latin typeface="Montserrat SemiBold" panose="00000700000000000000" pitchFamily="2" charset="0"/>
                  </ns1:rPr>
                  <ns1:t> 47,287</ns1:t>
                </ns1:r>
                <ns1:endParaRPr lang="en-US" sz="1000" b="1" dirty="0">
                  <ns1:solidFill>
                    <ns1:srgbClr val="2D4FB2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1" name="Metin kutusu 110">
                <ns1:extLst>
                  <ns1:ext uri="{FF2B5EF4-FFF2-40B4-BE49-F238E27FC236}">
                    <ns2:creationId id="{68BE52E6-12A4-3342-83DA-22F2F3DF7254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Debt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collection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administration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processes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12" name="Metin kutusu 111">
                <ns1:extLst>
                  <ns1:ext uri="{FF2B5EF4-FFF2-40B4-BE49-F238E27FC236}">
                    <ns2:creationId id="{D2627D97-5F59-1AE7-ECD6-2D326E5AE7B6}"/>
                  </ns1:ext>
                </ns1:extLst>
              </ns0:cNvPr>
              <ns0:cNvSpPr txBox="1"/>
              <ns0:nvPr/>
            </ns0:nvSpPr>
            <ns0:spPr>
              <ns1:xfrm>
                <ns1:off x="356496" y="1446355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Mitigate third-party risk, keep data safe, and consistently monitor health using powerful insights to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optimise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your supplier partnerships.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13" name="Grup 112">
              <ns1:extLst>
                <ns1:ext uri="{FF2B5EF4-FFF2-40B4-BE49-F238E27FC236}">
                  <ns2:creationId id="{785FC446-70BF-C184-F74D-D65742F8C401}"/>
                </ns1:ext>
              </ns1:extLst>
            </ns0:cNvPr>
            <ns0:cNvGrpSpPr/>
            <ns0:nvPr/>
          </ns0:nvGrpSpPr>
          <ns0:grpSpPr>
            <ns1:xfrm>
              <ns1:off x="8140197" y="2687651"/>
              <ns1:ext cx="2711169" cy="1244027"/>
              <ns1:chOff x="356496" y="813330"/>
              <ns1:chExt cx="3362632" cy="1317562"/>
            </ns1:xfrm>
          </ns0:grpSpPr>
          <ns0:sp>
            <ns0:nvSpPr>
              <ns0:cNvPr id="114" name="TextBox 41">
                <ns1:extLst>
                  <ns1:ext uri="{FF2B5EF4-FFF2-40B4-BE49-F238E27FC236}">
                    <ns2:creationId id="{011AA6F9-0185-2DEB-8507-4CA61E672CB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40404C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40404C"/>
                    </ns1:solidFill>
                    <ns1:effectLst/>
                    <ns1:latin typeface="Montserrat SemiBold" panose="00000700000000000000" pitchFamily="2" charset="0"/>
                  </ns1:rPr>
                  <ns1:t> 3,327</ns1:t>
                </ns1:r>
                <ns1:endParaRPr lang="en-US" sz="1000" b="1" dirty="0">
                  <ns1:solidFill>
                    <ns1:srgbClr val="40404C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5" name="Metin kutusu 114">
                <ns1:extLst>
                  <ns1:ext uri="{FF2B5EF4-FFF2-40B4-BE49-F238E27FC236}">
                    <ns2:creationId id="{B2A6F5CB-99DA-A6F5-B757-2BC263A6C1E7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Customer Invoicing &amp; Finance Workflow Management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16" name="Metin kutusu 115">
                <ns1:extLst>
                  <ns1:ext uri="{FF2B5EF4-FFF2-40B4-BE49-F238E27FC236}">
                    <ns2:creationId id="{4277378F-1D56-88FC-ED14-AB2F841A560B}"/>
                  </ns1:ext>
                </ns1:extLst>
              </ns0:cNvPr>
              <ns0:cNvSpPr txBox="1"/>
              <ns0:nvPr/>
            </ns0:nvSpPr>
            <ns0:spPr>
              <ns1:xfrm>
                <ns1:off x="356496" y="1446356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Mitigate third-party risk, keep data safe, and consistently monitor health using powerful insights to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optimise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your supplier partnerships.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17" name="Grup 116">
              <ns1:extLst>
                <ns1:ext uri="{FF2B5EF4-FFF2-40B4-BE49-F238E27FC236}">
                  <ns2:creationId id="{6F2E7AF9-F8E2-5B22-2358-036B48F3D3F8}"/>
                </ns1:ext>
              </ns1:extLst>
            </ns0:cNvPr>
            <ns0:cNvGrpSpPr/>
            <ns0:nvPr/>
          </ns0:nvGrpSpPr>
          <ns0:grpSpPr>
            <ns1:xfrm>
              <ns1:off x="356496" y="4406126"/>
              <ns1:ext cx="2711169" cy="1130662"/>
              <ns1:chOff x="356496" y="813330"/>
              <ns1:chExt cx="3362632" cy="1197496"/>
            </ns1:xfrm>
          </ns0:grpSpPr>
          <ns0:sp>
            <ns0:nvSpPr>
              <ns0:cNvPr id="118" name="TextBox 41">
                <ns1:extLst>
                  <ns1:ext uri="{FF2B5EF4-FFF2-40B4-BE49-F238E27FC236}">
                    <ns2:creationId id="{C614F80E-10FB-53CA-0DC0-E3D867CBB51C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4C9ADB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4C9ADB"/>
                    </ns1:solidFill>
                    <ns1:effectLst/>
                    <ns1:latin typeface="Montserrat SemiBold" panose="00000700000000000000" pitchFamily="2" charset="0"/>
                  </ns1:rPr>
                  <ns1:t> 378,350</ns1:t>
                </ns1:r>
                <ns1:endParaRPr lang="en-US" sz="1000" b="1" dirty="0">
                  <ns1:solidFill>
                    <ns1:srgbClr val="4C9ADB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9" name="Metin kutusu 118">
                <ns1:extLst>
                  <ns1:ext uri="{FF2B5EF4-FFF2-40B4-BE49-F238E27FC236}">
                    <ns2:creationId id="{0EF7D480-7EE8-1E83-4828-FA87E7CBB4A6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Online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expense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management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20" name="Metin kutusu 119">
                <ns1:extLst>
                  <ns1:ext uri="{FF2B5EF4-FFF2-40B4-BE49-F238E27FC236}">
                    <ns2:creationId id="{EF87C3C9-0CEC-F09F-1071-897022ACD7FA}"/>
                  </ns1:ext>
                </ns1:extLst>
              </ns0:cNvPr>
              <ns0:cNvSpPr txBox="1"/>
              <ns0:nvPr/>
            </ns0:nvSpPr>
            <ns0:spPr>
              <ns1:xfrm>
                <ns1:off x="356496" y="1326290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Enhance contract negotiation outcomes by leveraging data-driven insights and strategic planning. Achieve better terms and reduced risks with comprehensive analysis.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21" name="Grup 120">
              <ns1:extLst>
                <ns1:ext uri="{FF2B5EF4-FFF2-40B4-BE49-F238E27FC236}">
                  <ns2:creationId id="{257C2E3A-8AF5-EB74-493A-902F5FF0CBBF}"/>
                </ns1:ext>
              </ns1:extLst>
            </ns0:cNvPr>
            <ns0:cNvGrpSpPr/>
            <ns0:nvPr/>
          </ns0:nvGrpSpPr>
          <ns0:grpSpPr>
            <ns1:xfrm>
              <ns1:off x="2880493" y="4406126"/>
              <ns1:ext cx="2711169" cy="1130662"/>
              <ns1:chOff x="356496" y="813330"/>
              <ns1:chExt cx="3362632" cy="1197496"/>
            </ns1:xfrm>
          </ns0:grpSpPr>
          <ns0:sp>
            <ns0:nvSpPr>
              <ns0:cNvPr id="122" name="TextBox 41">
                <ns1:extLst>
                  <ns1:ext uri="{FF2B5EF4-FFF2-40B4-BE49-F238E27FC236}">
                    <ns2:creationId id="{F406E458-8874-85AB-363D-4DE317E9B303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A4A4B2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A4A4B2"/>
                    </ns1:solidFill>
                    <ns1:effectLst/>
                    <ns1:latin typeface="Montserrat SemiBold" panose="00000700000000000000" pitchFamily="2" charset="0"/>
                  </ns1:rPr>
                  <ns1:t> 88,125</ns1:t>
                </ns1:r>
                <ns1:endParaRPr lang="en-US" sz="1000" b="1" dirty="0">
                  <ns1:solidFill>
                    <ns1:srgbClr val="A4A4B2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23" name="Metin kutusu 122">
                <ns1:extLst>
                  <ns1:ext uri="{FF2B5EF4-FFF2-40B4-BE49-F238E27FC236}">
                    <ns2:creationId id="{A0B7123B-E077-14D7-5216-0A25474D14D2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IT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finance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systems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24" name="Metin kutusu 123">
                <ns1:extLst>
                  <ns1:ext uri="{FF2B5EF4-FFF2-40B4-BE49-F238E27FC236}">
                    <ns2:creationId id="{68C0EE1E-0DEA-9319-9D0A-2FEF92CB1472}"/>
                  </ns1:ext>
                </ns1:extLst>
              </ns0:cNvPr>
              <ns0:cNvSpPr txBox="1"/>
              <ns0:nvPr/>
            </ns0:nvSpPr>
            <ns0:spPr>
              <ns1:xfrm>
                <ns1:off x="356496" y="1326290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Streamline procurement processes for efficiency and cost savings. Implement best practices and automated solutions to reduce manual efforts and errors.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95940" y="1359606"/>
            <ns1:ext cx="10439420" cy="506999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14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1400" dirty="0">
              <ns1:solidFill>
                <ns1:schemeClr val="tx1">
                  <ns1:lumMod val="50000"/>
                  <ns1:lumOff val="50000"/>
                </ns1:schemeClr>
              </ns1:solidFill>
              <ns1:latin typeface="+mj-lt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2244</TotalTime>
  <Words>977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19</cp:revision>
  <dcterms:created xsi:type="dcterms:W3CDTF">2024-07-05T15:05:35Z</dcterms:created>
  <dcterms:modified xsi:type="dcterms:W3CDTF">2024-09-26T13:05:37Z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