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9" y="-1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 payable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workflow customisation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structured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manual entry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systems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data management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00878" y="2094631"/>
            <ns1:ext cx="1869443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Raising Purchase Order 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6659" y="1629340"/>
            <ns1:ext cx="1914319" cy="1077218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Purchase Order Approvals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Time consuming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952096" y="2130171"/>
            <ns1:ext cx="1919827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Outdated IT infrastructure costs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accounts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27,222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49,000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Coding processes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22,685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Limited self-service capabilities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automation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3881" y="2089349"/>
            <ns1:ext cx="209468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Management of supplier and purchase invoices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Supplier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90,741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9" name="Rectangle: Rounded Corners 8">
            <ns1:extLst>
              <ns1:ext uri="{FF2B5EF4-FFF2-40B4-BE49-F238E27FC236}">
                <ns2:creationId id="{643A6339-EE20-5ED6-6696-7763D8C68FB0}"/>
              </ns1:ext>
            </ns1:extLst>
          </ns0:cNvPr>
          <ns0:cNvSpPr/>
          <ns0:nvPr/>
        </ns0:nvSpPr>
        <ns0:spPr>
          <ns1:xfrm>
            <ns1:off x="6958639" y="5022863"/>
            <ns1:ext cx="1951310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9" name="Rectangle: Rounded Corners 58">
            <ns1:extLst>
              <ns1:ext uri="{FF2B5EF4-FFF2-40B4-BE49-F238E27FC236}">
                <ns2:creationId id="{483145D9-A5D5-4A29-9000-3FD97569E5F5}"/>
              </ns1:ext>
            </ns1:extLst>
          </ns0:cNvPr>
          <ns0:cNvSpPr/>
          <ns0:nvPr/>
        </ns0:nvSpPr>
        <ns0:spPr>
          <ns1:xfrm>
            <ns1:off x="4862001" y="4999173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9" name="Off-page Connector 9">
            <ns1:extLst>
              <ns1:ext uri="{FF2B5EF4-FFF2-40B4-BE49-F238E27FC236}">
                <ns2:creationId id="{A97AE63F-0C53-AB7A-E6A8-5650E994B32B}"/>
              </ns1:ext>
            </ns1:extLst>
          </ns0:cNvPr>
          <ns0:cNvSpPr/>
          <ns0:nvPr/>
        </ns0:nvSpPr>
        <ns0:spPr>
          <ns1:xfrm>
            <ns1:off x="4870182" y="1903894"/>
            <ns1:ext cx="1930036" cy="2548563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</ns0:txBody>
      </ns0:sp>
      <ns0:sp>
        <ns0:nvSpPr>
          <ns0:cNvPr id="45" name="Off-page Connector 9">
            <ns1:extLst>
              <ns1:ext uri="{FF2B5EF4-FFF2-40B4-BE49-F238E27FC236}">
                <ns2:creationId id="{14F02441-381E-E675-0973-5995D3C09337}"/>
              </ns1:ext>
            </ns1:extLst>
          </ns0:cNvPr>
          <ns0:cNvSpPr/>
          <ns0:nvPr/>
        </ns0:nvSpPr>
        <ns0:spPr>
          <ns1:xfrm>
            <ns1:off x="2767445" y="1903894"/>
            <ns1:ext cx="1930036" cy="2544655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Standardised dashboard and reporting functionality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Poor formatting and drill down ability </ns1:t>
            </ns1:r>
          </ns1:p>
        </ns0:txBody>
      </ns0:sp>
      <ns0:sp>
        <ns0:nvSpPr>
          <ns0:cNvPr id="41" name="Off-page Connector 9">
            <ns1:extLst>
              <ns1:ext uri="{FF2B5EF4-FFF2-40B4-BE49-F238E27FC236}">
                <ns2:creationId id="{579E8B31-C28B-B9F8-070D-943247388A6B}"/>
              </ns1:ext>
            </ns1:extLst>
          </ns0:cNvPr>
          <ns0:cNvSpPr/>
          <ns0:nvPr/>
        </ns0:nvSpPr>
        <ns0:spPr>
          <ns1:xfrm>
            <ns1:off x="654867" y="1903895"/>
            <ns1:ext cx="1876855" cy="2544656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Ineffective authorisation processes 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Uncontrolled spend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chemeClr val="tx1">
                  <ns1:lumMod val="75000"/>
                  <ns1:lumOff val="25000"/>
                </ns1:schemeClr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40" name="Freeform 4">
            <ns1:extLst>
              <ns1:ext uri="{FF2B5EF4-FFF2-40B4-BE49-F238E27FC236}">
                <ns2:creationId id="{775A7557-207F-823B-8E7F-4AA7DB2E6D01}"/>
              </ns1:ext>
            </ns1:extLst>
          </ns0:cNvPr>
          <ns0:cNvSpPr/>
          <ns0:nvPr/>
        </ns0:nvSpPr>
        <ns0:spPr>
          <ns1:xfrm rot="10800000">
            <ns1:off x="648367" y="2163520"/>
            <ns1:ext cx="1931085" cy="2983678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26469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26469 h 9144000"/>
              <ns1:gd name="connsiteX0" fmla="*/ 16778 w 4889468"/>
              <ns1:gd name="connsiteY0" fmla="*/ 8468213 h 8468215"/>
              <ns1:gd name="connsiteX1" fmla="*/ 4872690 w 4889468"/>
              <ns1:gd name="connsiteY1" fmla="*/ 8468213 h 8468215"/>
              <ns1:gd name="connsiteX2" fmla="*/ 4872690 w 4889468"/>
              <ns1:gd name="connsiteY2" fmla="*/ 8468215 h 8468215"/>
              <ns1:gd name="connsiteX3" fmla="*/ 16778 w 4889468"/>
              <ns1:gd name="connsiteY3" fmla="*/ 8468215 h 8468215"/>
              <ns1:gd name="connsiteX4" fmla="*/ 16778 w 4889468"/>
              <ns1:gd name="connsiteY4" fmla="*/ 8468213 h 8468215"/>
              <ns1:gd name="connsiteX5" fmla="*/ 0 w 4889468"/>
              <ns1:gd name="connsiteY5" fmla="*/ 50684 h 8468215"/>
              <ns1:gd name="connsiteX6" fmla="*/ 4889468 w 4889468"/>
              <ns1:gd name="connsiteY6" fmla="*/ 0 h 8468215"/>
              <ns1:gd name="connsiteX7" fmla="*/ 4872690 w 4889468"/>
              <ns1:gd name="connsiteY7" fmla="*/ 3540081 h 8468215"/>
              <ns1:gd name="connsiteX8" fmla="*/ 2444734 w 4889468"/>
              <ns1:gd name="connsiteY8" fmla="*/ 2308048 h 8468215"/>
              <ns1:gd name="connsiteX9" fmla="*/ 16778 w 4889468"/>
              <ns1:gd name="connsiteY9" fmla="*/ 3540081 h 8468215"/>
              <ns1:gd name="connsiteX10" fmla="*/ 0 w 4889468"/>
              <ns1:gd name="connsiteY10" fmla="*/ 50684 h 8468215"/>
              <ns1:gd name="connsiteX0" fmla="*/ 16778 w 4889468"/>
              <ns1:gd name="connsiteY0" fmla="*/ 8417529 h 8417531"/>
              <ns1:gd name="connsiteX1" fmla="*/ 4872690 w 4889468"/>
              <ns1:gd name="connsiteY1" fmla="*/ 8417529 h 8417531"/>
              <ns1:gd name="connsiteX2" fmla="*/ 4872690 w 4889468"/>
              <ns1:gd name="connsiteY2" fmla="*/ 8417531 h 8417531"/>
              <ns1:gd name="connsiteX3" fmla="*/ 16778 w 4889468"/>
              <ns1:gd name="connsiteY3" fmla="*/ 8417531 h 8417531"/>
              <ns1:gd name="connsiteX4" fmla="*/ 16778 w 4889468"/>
              <ns1:gd name="connsiteY4" fmla="*/ 8417529 h 8417531"/>
              <ns1:gd name="connsiteX5" fmla="*/ 0 w 4889468"/>
              <ns1:gd name="connsiteY5" fmla="*/ 0 h 8417531"/>
              <ns1:gd name="connsiteX6" fmla="*/ 4889468 w 4889468"/>
              <ns1:gd name="connsiteY6" fmla="*/ 0 h 8417531"/>
              <ns1:gd name="connsiteX7" fmla="*/ 4872690 w 4889468"/>
              <ns1:gd name="connsiteY7" fmla="*/ 3489397 h 8417531"/>
              <ns1:gd name="connsiteX8" fmla="*/ 2444734 w 4889468"/>
              <ns1:gd name="connsiteY8" fmla="*/ 2257364 h 8417531"/>
              <ns1:gd name="connsiteX9" fmla="*/ 16778 w 4889468"/>
              <ns1:gd name="connsiteY9" fmla="*/ 3489397 h 8417531"/>
              <ns1:gd name="connsiteX10" fmla="*/ 0 w 4889468"/>
              <ns1:gd name="connsiteY10" fmla="*/ 0 h 8417531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89468" h="8417531">
                <ns1:moveTo>
                  <ns1:pt x="16778" y="8417529"/>
                </ns1:moveTo>
                <ns1:lnTo>
                  <ns1:pt x="4872690" y="8417529"/>
                </ns1:lnTo>
                <ns1:lnTo>
                  <ns1:pt x="4872690" y="8417531"/>
                </ns1:lnTo>
                <ns1:lnTo>
                  <ns1:pt x="16778" y="8417531"/>
                </ns1:lnTo>
                <ns1:lnTo>
                  <ns1:pt x="16778" y="8417529"/>
                </ns1:lnTo>
                <ns1:close/>
                <ns1:moveTo>
                  <ns1:pt x="0" y="0"/>
                </ns1:moveTo>
                <ns1:lnTo>
                  <ns1:pt x="4889468" y="0"/>
                </ns1:lnTo>
                <ns1:cubicBezTo>
                  <ns1:pt x="4883875" y="1180027"/>
                  <ns1:pt x="4878283" y="2309370"/>
                  <ns1:pt x="4872690" y="3489397"/>
                </ns1:cubicBezTo>
                <ns1:lnTo>
                  <ns1:pt x="2444734" y="2257364"/>
                </ns1:lnTo>
                <ns1:lnTo>
                  <ns1:pt x="16778" y="3489397"/>
                </ns1:lnTo>
                <ns1:cubicBezTo>
                  <ns1:pt x="16778" y="2084108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tx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2" name="TextBox 41">
            <ns1:extLst>
              <ns1:ext uri="{FF2B5EF4-FFF2-40B4-BE49-F238E27FC236}">
                <ns2:creationId id="{A01E455A-2DE5-AA6B-952A-5F99CA73916D}"/>
              </ns1:ext>
            </ns1:extLst>
          </ns0:cNvPr>
          <ns0:cNvSpPr txBox="1"/>
          <ns0:nvPr/>
        </ns0:nvSpPr>
        <ns0:spPr>
          <ns1:xfrm>
            <ns1:off x="651464" y="2082991"/>
            <ns1:ext cx="1873758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Managing spend leakage </ns1:t>
            </ns1:r>
          </ns1:p>
        </ns0:txBody>
      </ns0:sp>
      <ns0:sp>
        <ns0:nvSpPr>
          <ns0:cNvPr id="43" name="Freeform 1015">
            <ns1:extLst>
              <ns1:ext uri="{FF2B5EF4-FFF2-40B4-BE49-F238E27FC236}">
                <ns2:creationId id="{5222BCAB-8DAE-9ECC-55ED-CAF94FD73E96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1378174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4" name="Freeform 44">
            <ns1:extLst>
              <ns1:ext uri="{FF2B5EF4-FFF2-40B4-BE49-F238E27FC236}">
                <ns2:creationId id="{9D6AF1DB-D2A2-3A99-8911-3637D8BF1298}"/>
              </ns1:ext>
            </ns1:extLst>
          </ns0:cNvPr>
          <ns0:cNvSpPr/>
          <ns0:nvPr/>
        </ns0:nvSpPr>
        <ns0:spPr>
          <ns1:xfrm rot="10800000">
            <ns1:off x="2743326" y="2050435"/>
            <ns1:ext cx="1951577" cy="3096761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16778 w 4872690"/>
              <ns1:gd name="connsiteY0" fmla="*/ 9143998 h 9144000"/>
              <ns1:gd name="connsiteX1" fmla="*/ 4872690 w 4872690"/>
              <ns1:gd name="connsiteY1" fmla="*/ 9143998 h 9144000"/>
              <ns1:gd name="connsiteX2" fmla="*/ 4872690 w 4872690"/>
              <ns1:gd name="connsiteY2" fmla="*/ 9144000 h 9144000"/>
              <ns1:gd name="connsiteX3" fmla="*/ 16778 w 4872690"/>
              <ns1:gd name="connsiteY3" fmla="*/ 9144000 h 9144000"/>
              <ns1:gd name="connsiteX4" fmla="*/ 16778 w 4872690"/>
              <ns1:gd name="connsiteY4" fmla="*/ 9143998 h 9144000"/>
              <ns1:gd name="connsiteX5" fmla="*/ 0 w 4872690"/>
              <ns1:gd name="connsiteY5" fmla="*/ 743364 h 9144000"/>
              <ns1:gd name="connsiteX6" fmla="*/ 4872690 w 4872690"/>
              <ns1:gd name="connsiteY6" fmla="*/ 0 h 9144000"/>
              <ns1:gd name="connsiteX7" fmla="*/ 4872690 w 4872690"/>
              <ns1:gd name="connsiteY7" fmla="*/ 4215866 h 9144000"/>
              <ns1:gd name="connsiteX8" fmla="*/ 2444734 w 4872690"/>
              <ns1:gd name="connsiteY8" fmla="*/ 2983833 h 9144000"/>
              <ns1:gd name="connsiteX9" fmla="*/ 16778 w 4872690"/>
              <ns1:gd name="connsiteY9" fmla="*/ 4215866 h 9144000"/>
              <ns1:gd name="connsiteX10" fmla="*/ 0 w 4872690"/>
              <ns1:gd name="connsiteY10" fmla="*/ 743364 h 9144000"/>
              <ns1:gd name="connsiteX0" fmla="*/ 16778 w 4872690"/>
              <ns1:gd name="connsiteY0" fmla="*/ 8400634 h 8400636"/>
              <ns1:gd name="connsiteX1" fmla="*/ 4872690 w 4872690"/>
              <ns1:gd name="connsiteY1" fmla="*/ 8400634 h 8400636"/>
              <ns1:gd name="connsiteX2" fmla="*/ 4872690 w 4872690"/>
              <ns1:gd name="connsiteY2" fmla="*/ 8400636 h 8400636"/>
              <ns1:gd name="connsiteX3" fmla="*/ 16778 w 4872690"/>
              <ns1:gd name="connsiteY3" fmla="*/ 8400636 h 8400636"/>
              <ns1:gd name="connsiteX4" fmla="*/ 16778 w 4872690"/>
              <ns1:gd name="connsiteY4" fmla="*/ 8400634 h 8400636"/>
              <ns1:gd name="connsiteX5" fmla="*/ 0 w 4872690"/>
              <ns1:gd name="connsiteY5" fmla="*/ 0 h 8400636"/>
              <ns1:gd name="connsiteX6" fmla="*/ 4872690 w 4872690"/>
              <ns1:gd name="connsiteY6" fmla="*/ 33789 h 8400636"/>
              <ns1:gd name="connsiteX7" fmla="*/ 4872690 w 4872690"/>
              <ns1:gd name="connsiteY7" fmla="*/ 3472502 h 8400636"/>
              <ns1:gd name="connsiteX8" fmla="*/ 2444734 w 4872690"/>
              <ns1:gd name="connsiteY8" fmla="*/ 2240469 h 8400636"/>
              <ns1:gd name="connsiteX9" fmla="*/ 16778 w 4872690"/>
              <ns1:gd name="connsiteY9" fmla="*/ 3472502 h 8400636"/>
              <ns1:gd name="connsiteX10" fmla="*/ 0 w 4872690"/>
              <ns1:gd name="connsiteY10" fmla="*/ 0 h 8400636"/>
              <ns1:gd name="connsiteX0" fmla="*/ 16778 w 4906246"/>
              <ns1:gd name="connsiteY0" fmla="*/ 8400634 h 8400636"/>
              <ns1:gd name="connsiteX1" fmla="*/ 4872690 w 4906246"/>
              <ns1:gd name="connsiteY1" fmla="*/ 8400634 h 8400636"/>
              <ns1:gd name="connsiteX2" fmla="*/ 4872690 w 4906246"/>
              <ns1:gd name="connsiteY2" fmla="*/ 8400636 h 8400636"/>
              <ns1:gd name="connsiteX3" fmla="*/ 16778 w 4906246"/>
              <ns1:gd name="connsiteY3" fmla="*/ 8400636 h 8400636"/>
              <ns1:gd name="connsiteX4" fmla="*/ 16778 w 4906246"/>
              <ns1:gd name="connsiteY4" fmla="*/ 8400634 h 8400636"/>
              <ns1:gd name="connsiteX5" fmla="*/ 0 w 4906246"/>
              <ns1:gd name="connsiteY5" fmla="*/ 0 h 8400636"/>
              <ns1:gd name="connsiteX6" fmla="*/ 4906246 w 4906246"/>
              <ns1:gd name="connsiteY6" fmla="*/ 16895 h 8400636"/>
              <ns1:gd name="connsiteX7" fmla="*/ 4872690 w 4906246"/>
              <ns1:gd name="connsiteY7" fmla="*/ 3472502 h 8400636"/>
              <ns1:gd name="connsiteX8" fmla="*/ 2444734 w 4906246"/>
              <ns1:gd name="connsiteY8" fmla="*/ 2240469 h 8400636"/>
              <ns1:gd name="connsiteX9" fmla="*/ 16778 w 4906246"/>
              <ns1:gd name="connsiteY9" fmla="*/ 3472502 h 8400636"/>
              <ns1:gd name="connsiteX10" fmla="*/ 0 w 4906246"/>
              <ns1:gd name="connsiteY10" fmla="*/ 0 h 8400636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23024"/>
              <ns1:gd name="connsiteY0" fmla="*/ 8434423 h 8434425"/>
              <ns1:gd name="connsiteX1" fmla="*/ 4872690 w 4923024"/>
              <ns1:gd name="connsiteY1" fmla="*/ 8434423 h 8434425"/>
              <ns1:gd name="connsiteX2" fmla="*/ 4872690 w 4923024"/>
              <ns1:gd name="connsiteY2" fmla="*/ 8434425 h 8434425"/>
              <ns1:gd name="connsiteX3" fmla="*/ 16778 w 4923024"/>
              <ns1:gd name="connsiteY3" fmla="*/ 8434425 h 8434425"/>
              <ns1:gd name="connsiteX4" fmla="*/ 16778 w 4923024"/>
              <ns1:gd name="connsiteY4" fmla="*/ 8434423 h 8434425"/>
              <ns1:gd name="connsiteX5" fmla="*/ 0 w 4923024"/>
              <ns1:gd name="connsiteY5" fmla="*/ 33789 h 8434425"/>
              <ns1:gd name="connsiteX6" fmla="*/ 4923024 w 4923024"/>
              <ns1:gd name="connsiteY6" fmla="*/ 0 h 8434425"/>
              <ns1:gd name="connsiteX7" fmla="*/ 4872690 w 4923024"/>
              <ns1:gd name="connsiteY7" fmla="*/ 3506291 h 8434425"/>
              <ns1:gd name="connsiteX8" fmla="*/ 2444734 w 4923024"/>
              <ns1:gd name="connsiteY8" fmla="*/ 2274258 h 8434425"/>
              <ns1:gd name="connsiteX9" fmla="*/ 16778 w 4923024"/>
              <ns1:gd name="connsiteY9" fmla="*/ 3506291 h 8434425"/>
              <ns1:gd name="connsiteX10" fmla="*/ 0 w 4923024"/>
              <ns1:gd name="connsiteY10" fmla="*/ 33789 h 8434425"/>
              <ns1:gd name="connsiteX0" fmla="*/ 16778 w 4906246"/>
              <ns1:gd name="connsiteY0" fmla="*/ 8451318 h 8451320"/>
              <ns1:gd name="connsiteX1" fmla="*/ 4872690 w 4906246"/>
              <ns1:gd name="connsiteY1" fmla="*/ 8451318 h 8451320"/>
              <ns1:gd name="connsiteX2" fmla="*/ 4872690 w 4906246"/>
              <ns1:gd name="connsiteY2" fmla="*/ 8451320 h 8451320"/>
              <ns1:gd name="connsiteX3" fmla="*/ 16778 w 4906246"/>
              <ns1:gd name="connsiteY3" fmla="*/ 8451320 h 8451320"/>
              <ns1:gd name="connsiteX4" fmla="*/ 16778 w 4906246"/>
              <ns1:gd name="connsiteY4" fmla="*/ 8451318 h 8451320"/>
              <ns1:gd name="connsiteX5" fmla="*/ 0 w 4906246"/>
              <ns1:gd name="connsiteY5" fmla="*/ 50684 h 8451320"/>
              <ns1:gd name="connsiteX6" fmla="*/ 4906246 w 4906246"/>
              <ns1:gd name="connsiteY6" fmla="*/ 0 h 8451320"/>
              <ns1:gd name="connsiteX7" fmla="*/ 4872690 w 4906246"/>
              <ns1:gd name="connsiteY7" fmla="*/ 3523186 h 8451320"/>
              <ns1:gd name="connsiteX8" fmla="*/ 2444734 w 4906246"/>
              <ns1:gd name="connsiteY8" fmla="*/ 2291153 h 8451320"/>
              <ns1:gd name="connsiteX9" fmla="*/ 16778 w 4906246"/>
              <ns1:gd name="connsiteY9" fmla="*/ 3523186 h 8451320"/>
              <ns1:gd name="connsiteX10" fmla="*/ 0 w 4906246"/>
              <ns1:gd name="connsiteY10" fmla="*/ 50684 h 8451320"/>
              <ns1:gd name="connsiteX0" fmla="*/ 16778 w 4923024"/>
              <ns1:gd name="connsiteY0" fmla="*/ 8400634 h 8400636"/>
              <ns1:gd name="connsiteX1" fmla="*/ 4872690 w 4923024"/>
              <ns1:gd name="connsiteY1" fmla="*/ 8400634 h 8400636"/>
              <ns1:gd name="connsiteX2" fmla="*/ 4872690 w 4923024"/>
              <ns1:gd name="connsiteY2" fmla="*/ 8400636 h 8400636"/>
              <ns1:gd name="connsiteX3" fmla="*/ 16778 w 4923024"/>
              <ns1:gd name="connsiteY3" fmla="*/ 8400636 h 8400636"/>
              <ns1:gd name="connsiteX4" fmla="*/ 16778 w 4923024"/>
              <ns1:gd name="connsiteY4" fmla="*/ 8400634 h 8400636"/>
              <ns1:gd name="connsiteX5" fmla="*/ 0 w 4923024"/>
              <ns1:gd name="connsiteY5" fmla="*/ 0 h 8400636"/>
              <ns1:gd name="connsiteX6" fmla="*/ 4923024 w 4923024"/>
              <ns1:gd name="connsiteY6" fmla="*/ 0 h 8400636"/>
              <ns1:gd name="connsiteX7" fmla="*/ 4872690 w 4923024"/>
              <ns1:gd name="connsiteY7" fmla="*/ 3472502 h 8400636"/>
              <ns1:gd name="connsiteX8" fmla="*/ 2444734 w 4923024"/>
              <ns1:gd name="connsiteY8" fmla="*/ 2240469 h 8400636"/>
              <ns1:gd name="connsiteX9" fmla="*/ 16778 w 4923024"/>
              <ns1:gd name="connsiteY9" fmla="*/ 3472502 h 8400636"/>
              <ns1:gd name="connsiteX10" fmla="*/ 0 w 4923024"/>
              <ns1:gd name="connsiteY10" fmla="*/ 0 h 8400636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923024" h="8400636">
                <ns1:moveTo>
                  <ns1:pt x="16778" y="8400634"/>
                </ns1:moveTo>
                <ns1:lnTo>
                  <ns1:pt x="4872690" y="8400634"/>
                </ns1:lnTo>
                <ns1:lnTo>
                  <ns1:pt x="4872690" y="8400636"/>
                </ns1:lnTo>
                <ns1:lnTo>
                  <ns1:pt x="16778" y="8400636"/>
                </ns1:lnTo>
                <ns1:lnTo>
                  <ns1:pt x="16778" y="8400634"/>
                </ns1:lnTo>
                <ns1:close/>
                <ns1:moveTo>
                  <ns1:pt x="0" y="0"/>
                </ns1:moveTo>
                <ns1:lnTo>
                  <ns1:pt x="4923024" y="0"/>
                </ns1:lnTo>
                <ns1:lnTo>
                  <ns1:pt x="4872690" y="3472502"/>
                </ns1:lnTo>
                <ns1:lnTo>
                  <ns1:pt x="2444734" y="2240469"/>
                </ns1:lnTo>
                <ns1:lnTo>
                  <ns1:pt x="16778" y="3472502"/>
                </ns1:lnTo>
                <ns1:cubicBezTo>
                  <ns1:pt x="16778" y="2067213"/>
                  <ns1:pt x="0" y="1405289"/>
                  <ns1:pt x="0" y="0"/>
                </ns1:cubicBezTo>
                <ns1:close/>
              </ns1:path>
            </ns1:pathLst>
          </ns1:custGeom>
          <ns1:solidFill>
            <ns1:schemeClr val="accent1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46" name="TextBox 45">
            <ns1:extLst>
              <ns1:ext uri="{FF2B5EF4-FFF2-40B4-BE49-F238E27FC236}">
                <ns2:creationId id="{C093E2E9-4057-3AFE-50E4-C89A59C82461}"/>
              </ns1:ext>
            </ns1:extLst>
          </ns0:cNvPr>
          <ns0:cNvSpPr txBox="1"/>
          <ns0:nvPr/>
        </ns0:nvSpPr>
        <ns0:spPr>
          <ns1:xfrm>
            <ns1:off x="2813848" y="2082013"/>
            <ns1:ext cx="1869443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</ns0:txBody>
      </ns0:sp>
      <ns0:sp>
        <ns0:nvSpPr>
          <ns0:cNvPr id="47" name="Freeform 1015">
            <ns1:extLst>
              <ns1:ext uri="{FF2B5EF4-FFF2-40B4-BE49-F238E27FC236}">
                <ns2:creationId id="{16EC12E5-48F2-89E2-C305-C96DCB49C49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3479545" y="1552929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48" name="Freeform 50">
            <ns1:extLst>
              <ns1:ext uri="{FF2B5EF4-FFF2-40B4-BE49-F238E27FC236}">
                <ns2:creationId id="{13C7AA69-72E1-AD20-DD7E-436E6E31F470}"/>
              </ns1:ext>
            </ns1:extLst>
          </ns0:cNvPr>
          <ns0:cNvSpPr/>
          <ns0:nvPr/>
        </ns0:nvSpPr>
        <ns0:spPr>
          <ns1:xfrm rot="10800000">
            <ns1:off x="4853592" y="2139161"/>
            <ns1:ext cx="1944972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0" name="TextBox 49">
            <ns1:extLst>
              <ns1:ext uri="{FF2B5EF4-FFF2-40B4-BE49-F238E27FC236}">
                <ns2:creationId id="{7B34D05C-D2DC-8FEC-1A30-2541B1BBDE4B}"/>
              </ns1:ext>
            </ns1:extLst>
          </ns0:cNvPr>
          <ns0:cNvSpPr txBox="1"/>
          <ns0:nvPr/>
        </ns0:nvSpPr>
        <ns0:spPr>
          <ns1:xfrm>
            <ns1:off x="4878040" y="1590252"/>
            <ns1:ext cx="1914319" cy="1323439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algn="ctr"/>
            <ns1:r>
              <ns1: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</ns0:txBody>
      </ns0:sp>
      <ns0:sp>
        <ns0:nvSpPr>
          <ns0:cNvPr id="51" name="Freeform 1015">
            <ns1:extLst>
              <ns1:ext uri="{FF2B5EF4-FFF2-40B4-BE49-F238E27FC236}">
                <ns2:creationId id="{063F48A3-FD39-6FB1-4A70-698D0FF8C694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5567863" y="1556836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3" name="Off-page Connector 9">
            <ns1:extLst>
              <ns1:ext uri="{FF2B5EF4-FFF2-40B4-BE49-F238E27FC236}">
                <ns2:creationId id="{A01973A7-1FA4-0C98-249C-23CD8984ED1A}"/>
              </ns1:ext>
            </ns1:extLst>
          </ns0:cNvPr>
          <ns0:cNvSpPr/>
          <ns0:nvPr/>
        </ns0:nvSpPr>
        <ns0:spPr>
          <ns1:xfrm>
            <ns1:off x="6941887" y="1903894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Slow processes due to poorly configured workflows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automation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780498" y="2083569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55" name="Freeform 1015">
            <ns1:extLst>
              <ns1:ext uri="{FF2B5EF4-FFF2-40B4-BE49-F238E27FC236}">
                <ns2:creationId id="{49379704-A7E9-6EF1-10D5-4FD212A90D8B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7658956" y="1582040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56" name="Rectangle: Rounded Corners 55">
            <ns1:extLst>
              <ns1:ext uri="{FF2B5EF4-FFF2-40B4-BE49-F238E27FC236}">
                <ns2:creationId id="{D39ED94A-B4FD-84A0-6CF0-1C23682FB399}"/>
              </ns1:ext>
            </ns1:extLst>
          </ns0:cNvPr>
          <ns0:cNvSpPr/>
          <ns0:nvPr/>
        </ns0:nvSpPr>
        <ns0:spPr>
          <ns1:xfrm>
            <ns1:off x="651464" y="4986527"/>
            <ns1:ext cx="1917779" cy="558618"/>
          </ns1:xfrm>
          <ns1:prstGeom prst="roundRect">
            <ns1:avLst/>
          </ns1:prstGeom>
          <ns1:solidFill>
            <ns1:schemeClr val="tx2">
              <ns1:alpha val="26000"/>
            </ns1:schemeClr>
          </ns1:solidFill>
          <ns1:ln>
            <ns1:solidFill>
              <ns1:srgbClr val="F15D2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57" name="Rectangle: Rounded Corners 56">
            <ns1:extLst>
              <ns1:ext uri="{FF2B5EF4-FFF2-40B4-BE49-F238E27FC236}">
                <ns2:creationId id="{374261D7-47BE-80C9-627F-3124A46B03B6}"/>
              </ns1:ext>
            </ns1:extLst>
          </ns0:cNvPr>
          <ns0:cNvSpPr/>
          <ns0:nvPr/>
        </ns0:nvSpPr>
        <ns0:spPr>
          <ns1:xfrm>
            <ns1:off x="2743716" y="4999173"/>
            <ns1:ext cx="1953764" cy="545972"/>
          </ns1:xfrm>
          <ns1:prstGeom prst="roundRect">
            <ns1:avLst/>
          </ns1:prstGeom>
          <ns1:solidFill>
            <ns1:schemeClr val="accent1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61" name="TextBox 60">
            <ns1:extLst>
              <ns1:ext uri="{FF2B5EF4-FFF2-40B4-BE49-F238E27FC236}">
                <ns2:creationId id="{39DF4247-E50B-19D8-DDEA-15B91EFA84A9}"/>
              </ns1:ext>
            </ns1:extLst>
          </ns0:cNvPr>
          <ns0:cNvSpPr txBox="1"/>
          <ns0:nvPr/>
        </ns0:nvSpPr>
        <ns0:spPr>
          <ns1:xfrm>
            <ns1:off x="626295" y="4383297"/>
            <ns1:ext cx="1873758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Spend leakage could be costing you</ns1:t>
            </ns1:r>
          </ns1:p>
        </ns0:txBody>
      </ns0:sp>
      <ns0:sp>
        <ns0:nvSpPr>
          <ns0:cNvPr id="63" name="TextBox 62">
            <ns1:extLst>
              <ns1:ext uri="{FF2B5EF4-FFF2-40B4-BE49-F238E27FC236}">
                <ns2:creationId id="{95C09C31-B441-840E-A767-4F86861E1F2E}"/>
              </ns1:ext>
            </ns1:extLst>
          </ns0:cNvPr>
          <ns0:cNvSpPr txBox="1"/>
          <ns0:nvPr/>
        </ns0:nvSpPr>
        <ns0:spPr>
          <ns1:xfrm>
            <ns1:off x="2763794" y="4372605"/>
            <ns1:ext cx="1869690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Inefficient finance reporting could be costing you</ns1:t>
            </ns1:r>
          </ns1:p>
        </ns0:txBody>
      </ns0:sp>
      <ns0:sp>
        <ns0:nvSpPr>
          <ns0:cNvPr id="65" name="TextBox 64">
            <ns1:extLst>
              <ns1:ext uri="{FF2B5EF4-FFF2-40B4-BE49-F238E27FC236}">
                <ns2:creationId id="{CCDBA8E2-2E49-D3DC-8F70-3EBC50517161}"/>
              </ns1:ext>
            </ns1:extLst>
          </ns0:cNvPr>
          <ns0:cNvSpPr txBox="1"/>
          <ns0:nvPr/>
        </ns0:nvSpPr>
        <ns0:spPr>
          <ns1:xfrm>
            <ns1:off x="4866179" y="4365181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Debt collection processes could be costing you</ns1:t>
            </ns1: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sp>
        <ns0:nvSpPr>
          <ns0:cNvPr id="68" name="TextBox 67">
            <ns1:extLst>
              <ns1:ext uri="{FF2B5EF4-FFF2-40B4-BE49-F238E27FC236}">
                <ns2:creationId id="{C0EA8CB8-D6F8-2002-811C-82D845F0C462}"/>
              </ns1:ext>
            </ns1:extLst>
          </ns0:cNvPr>
          <ns0:cNvSpPr txBox="1"/>
          <ns0:nvPr/>
        </ns0:nvSpPr>
        <ns0:spPr>
          <ns1:xfrm>
            <ns1:off x="2736906" y="5110191"/>
            <ns1:ext cx="1905083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59,453</ns1:t>
            </ns1:r>
            <ns1:r>
              <ns1:rPr lang="en-GB" sz="24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69" name="TextBox 68">
            <ns1:extLst>
              <ns1:ext uri="{FF2B5EF4-FFF2-40B4-BE49-F238E27FC236}">
                <ns2:creationId id="{3C634A47-D927-FE8D-6324-130A75E52781}"/>
              </ns1:ext>
            </ns1:extLst>
          </ns0:cNvPr>
          <ns0:cNvSpPr txBox="1"/>
          <ns0:nvPr/>
        </ns0:nvSpPr>
        <ns0:spPr>
          <ns1:xfrm>
            <ns1:off x="4899707" y="5093095"/>
            <ns1:ext cx="1891272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25,153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59574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54866" y="5937956"/>
            <ns1:ext cx="10474787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</ns1:t>
            </ns1:r>
          </ns1:p>
        </ns0:txBody>
      </ns0:sp>
      <ns0:sp>
        <ns0:nvSpPr>
          <ns0:cNvPr id="73" name="TextBox 72">
            <ns1:extLst>
              <ns1:ext uri="{FF2B5EF4-FFF2-40B4-BE49-F238E27FC236}">
                <ns2:creationId id="{78369866-8BC6-33CD-42B1-8C4AEA93FDD2}"/>
              </ns1:ext>
            </ns1:extLst>
          </ns0:cNvPr>
          <ns0:cNvSpPr txBox="1"/>
          <ns0:nvPr/>
        </ns0:nvSpPr>
        <ns0:spPr>
          <ns1:xfrm>
            <ns1:off x="664160" y="5115340"/>
            <ns1:ext cx="1905083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10,500</ns1:t>
            </ns1:r>
            <ns1:r>
              <ns1:rPr lang="en-GB" sz="24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4" name="Freeform 50">
            <ns1:extLst>
              <ns1:ext uri="{FF2B5EF4-FFF2-40B4-BE49-F238E27FC236}">
                <ns2:creationId id="{9F9B2520-FD51-DC24-704C-0BB7BDAC0376}"/>
              </ns1:ext>
            </ns1:extLst>
          </ns0:cNvPr>
          <ns0:cNvSpPr/>
          <ns0:nvPr/>
        </ns0:nvSpPr>
        <ns0:spPr>
          <ns1:xfrm rot="10800000">
            <ns1:off x="6967424" y="2158009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5" name="TextBox 4">
            <ns1:extLst>
              <ns1:ext uri="{FF2B5EF4-FFF2-40B4-BE49-F238E27FC236}">
                <ns2:creationId id="{02B73898-242B-B542-A13B-5A46CF540B50}"/>
              </ns1:ext>
            </ns1:extLst>
          </ns0:cNvPr>
          <ns0:cNvSpPr txBox="1"/>
          <ns0:nvPr/>
        </ns0:nvSpPr>
        <ns0:spPr>
          <ns1:xfrm>
            <ns1:off x="6983140" y="4381097"/>
            <ns1:ext cx="1914319" cy="67557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Invoicing and finance workflows could be costing you</ns1:t>
            </ns1:r>
          </ns1:p>
        </ns0:txBody>
      </ns0:sp>
      <ns0:sp>
        <ns0:nvSpPr>
          <ns0:cNvPr id="6" name="TextBox 5">
            <ns1:extLst>
              <ns1:ext uri="{FF2B5EF4-FFF2-40B4-BE49-F238E27FC236}">
                <ns2:creationId id="{17F0DF48-C88F-66C2-241D-A456E4C5498F}"/>
              </ns1:ext>
            </ns1:extLst>
          </ns0:cNvPr>
          <ns0:cNvSpPr txBox="1"/>
          <ns0:nvPr/>
        </ns0:nvSpPr>
        <ns0:spPr>
          <ns1:xfrm>
            <ns1:off x="7004485" y="5111942"/>
            <ns1:ext cx="1921948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2,831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  <ns0:sp>
        <ns0:nvSpPr>
          <ns0:cNvPr id="10" name="Rectangle: Rounded Corners 9">
            <ns1:extLst>
              <ns1:ext uri="{FF2B5EF4-FFF2-40B4-BE49-F238E27FC236}">
                <ns2:creationId id="{01805B4A-2C0D-368E-E75D-FC2CDC15A66B}"/>
              </ns1:ext>
            </ns1:extLst>
          </ns0:cNvPr>
          <ns0:cNvSpPr/>
          <ns0:nvPr/>
        </ns0:nvSpPr>
        <ns0:spPr>
          <ns1:xfrm>
            <ns1:off x="9115214" y="5008615"/>
            <ns1:ext cx="1930036" cy="548993"/>
          </ns1:xfrm>
          <ns1:prstGeom prst="roundRect">
            <ns1:avLst/>
          </ns1:prstGeom>
          <ns1:solidFill>
            <ns1:schemeClr val="accent2">
              <ns1:alpha val="26000"/>
            </ns1:schemeClr>
          </ns1:solidFill>
          <ns1:ln>
            <ns1:solidFill>
              <ns1:schemeClr val="accent1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1" name="Off-page Connector 9">
            <ns1:extLst>
              <ns1:ext uri="{FF2B5EF4-FFF2-40B4-BE49-F238E27FC236}">
                <ns2:creationId id="{CF4D6202-C07E-1976-8619-E66844709A39}"/>
              </ns1:ext>
            </ns1:extLst>
          </ns0:cNvPr>
          <ns0:cNvSpPr/>
          <ns0:nvPr/>
        </ns0:nvSpPr>
        <ns0:spPr>
          <ns1:xfrm>
            <ns1:off x="9098462" y="1889646"/>
            <ns1:ext cx="1930036" cy="2544658"/>
          </ns1:xfrm>
          <ns1:prstGeom prst="roundRect">
            <ns1:avLst/>
          </ns1:prstGeom>
          <ns1:solidFill>
            <ns1:schemeClr val="accent4">
              <ns1:alpha val="1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endParaRPr lang="en-GB" sz="900" dirty="0">
              <ns1:solidFill>
                <ns1:srgbClr val="FF0000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self-serve solutions</ns1:t>
            </ns1:r>
          </ns1:p>
          <ns1:p>
            <ns1:pPr marL="171450" indent="-171450" algn="ctr">
              <ns1:lnSpc>
                <ns1:spcPct val="107000"/>
              </ns1:lnSpc>
              <ns1:spcAft>
                <ns1:spcPts val="800"/>
              </ns1:spcAft>
              <ns1:buFont typeface="Wingdings" panose="05000000000000000000" pitchFamily="2" charset="2"/>
              <ns1:buChar char="ü"/>
            </ns1:pPr>
            <ns1:r>
              <ns1: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High risk of errors </ns1:t>
            </ns1:r>
          </ns1:p>
        </ns0:txBody>
      </ns0:sp>
      <ns0:sp>
        <ns0:nvSpPr>
          <ns0:cNvPr id="12" name="TextBox 11">
            <ns1:extLst>
              <ns1:ext uri="{FF2B5EF4-FFF2-40B4-BE49-F238E27FC236}">
                <ns2:creationId id="{7A466DEC-9423-B95B-0DAB-B91A852EC795}"/>
              </ns1:ext>
            </ns1:extLst>
          </ns0:cNvPr>
          <ns0:cNvSpPr txBox="1"/>
          <ns0:nvPr/>
        </ns0:nvSpPr>
        <ns0:spPr>
          <ns1:xfrm>
            <ns1:off x="9011822" y="2082316"/>
            <ns1:ext cx="2094684" cy="584775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Online expense management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13" name="Freeform 1015">
            <ns1:extLst>
              <ns1:ext uri="{FF2B5EF4-FFF2-40B4-BE49-F238E27FC236}">
                <ns2:creationId id="{2DFBB6BE-A3C1-C95A-4287-54102AC9E823}"/>
              </ns1:ext>
            </ns1:extLst>
          </ns0:cNvPr>
          <ns0:cNvSpPr>
            <ns1:spLocks noChangeAspect="1"/>
          </ns0:cNvSpPr>
          <ns0:nvPr/>
        </ns0:nvSpPr>
        <ns0:spPr bwMode="auto">
          <ns1:xfrm>
            <ns1:off x="9718298" y="1567792"/>
            <ns1:ext cx="495898" cy="495898"/>
          </ns1:xfrm>
          <ns1:custGeom>
            <ns1:avLst/>
            <ns1:gdLst>
              <ns1:gd name="T0" fmla="*/ 7726423 w 293329"/>
              <ns1:gd name="T1" fmla="*/ 9850932 h 293332"/>
              <ns1:gd name="T2" fmla="*/ 2935958 w 293329"/>
              <ns1:gd name="T3" fmla="*/ 9676341 h 293332"/>
              <ns1:gd name="T4" fmla="*/ 8633732 w 293329"/>
              <ns1:gd name="T5" fmla="*/ 8887648 h 293332"/>
              <ns1:gd name="T6" fmla="*/ 8503163 w 293329"/>
              <ns1:gd name="T7" fmla="*/ 10333017 h 293332"/>
              <ns1:gd name="T8" fmla="*/ 10187033 w 293329"/>
              <ns1:gd name="T9" fmla="*/ 9107071 h 293332"/>
              <ns1:gd name="T10" fmla="*/ 10656909 w 293329"/>
              <ns1:gd name="T11" fmla="*/ 9507104 h 293332"/>
              <ns1:gd name="T12" fmla="*/ 8346597 w 293329"/>
              <ns1:gd name="T13" fmla="*/ 10655613 h 293332"/>
              <ns1:gd name="T14" fmla="*/ 8398777 w 293329"/>
              <ns1:gd name="T15" fmla="*/ 8900613 h 293332"/>
              <ns1:gd name="T16" fmla="*/ 456778 w 293329"/>
              <ns1:gd name="T17" fmla="*/ 9107071 h 293332"/>
              <ns1:gd name="T18" fmla="*/ 2153785 w 293329"/>
              <ns1:gd name="T19" fmla="*/ 10333017 h 293332"/>
              <ns1:gd name="T20" fmla="*/ 2023134 w 293329"/>
              <ns1:gd name="T21" fmla="*/ 8887648 h 293332"/>
              <ns1:gd name="T22" fmla="*/ 2466970 w 293329"/>
              <ns1:gd name="T23" fmla="*/ 10500789 h 293332"/>
              <ns1:gd name="T24" fmla="*/ 0 w 293329"/>
              <ns1:gd name="T25" fmla="*/ 10500789 h 293332"/>
              <ns1:gd name="T26" fmla="*/ 443780 w 293329"/>
              <ns1:gd name="T27" fmla="*/ 8887648 h 293332"/>
              <ns1:gd name="T28" fmla="*/ 9388267 w 293329"/>
              <ns1:gd name="T29" fmla="*/ 8605304 h 293332"/>
              <ns1:gd name="T30" fmla="*/ 1198367 w 293329"/>
              <ns1:gd name="T31" fmla="*/ 7874844 h 293332"/>
              <ns1:gd name="T32" fmla="*/ 1570072 w 293329"/>
              <ns1:gd name="T33" fmla="*/ 8233637 h 293332"/>
              <ns1:gd name="T34" fmla="*/ 10080391 w 293329"/>
              <ns1:gd name="T35" fmla="*/ 8233637 h 293332"/>
              <ns1:gd name="T36" fmla="*/ 9388267 w 293329"/>
              <ns1:gd name="T37" fmla="*/ 7554479 h 293332"/>
              <ns1:gd name="T38" fmla="*/ 1198367 w 293329"/>
              <ns1:gd name="T39" fmla="*/ 8925645 h 293332"/>
              <ns1:gd name="T40" fmla="*/ 5130248 w 293329"/>
              <ns1:gd name="T41" fmla="*/ 6689459 h 293332"/>
              <ns1:gd name="T42" fmla="*/ 6635580 w 293329"/>
              <ns1:gd name="T43" fmla="*/ 7022186 h 293332"/>
              <ns1:gd name="T44" fmla="*/ 5130248 w 293329"/>
              <ns1:gd name="T45" fmla="*/ 6689459 h 293332"/>
              <ns1:gd name="T46" fmla="*/ 6792622 w 293329"/>
              <ns1:gd name="T47" fmla="*/ 5753460 h 293332"/>
              <ns1:gd name="T48" fmla="*/ 4960060 w 293329"/>
              <ns1:gd name="T49" fmla="*/ 5753460 h 293332"/>
              <ns1:gd name="T50" fmla="*/ 4394049 w 293329"/>
              <ns1:gd name="T51" fmla="*/ 8425350 h 293332"/>
              <ns1:gd name="T52" fmla="*/ 4394049 w 293329"/>
              <ns1:gd name="T53" fmla="*/ 4434924 h 293332"/>
              <ns1:gd name="T54" fmla="*/ 3801866 w 293329"/>
              <ns1:gd name="T55" fmla="*/ 8425350 h 293332"/>
              <ns1:gd name="T56" fmla="*/ 3801866 w 293329"/>
              <ns1:gd name="T57" fmla="*/ 4434924 h 293332"/>
              <ns1:gd name="T58" fmla="*/ 10173087 w 293329"/>
              <ns1:gd name="T59" fmla="*/ 3648251 h 293332"/>
              <ns1:gd name="T60" fmla="*/ 9880272 w 293329"/>
              <ns1:gd name="T61" fmla="*/ 7355373 h 293332"/>
              <ns1:gd name="T62" fmla="*/ 9960128 w 293329"/>
              <ns1:gd name="T63" fmla="*/ 3543768 h 293332"/>
              <ns1:gd name="T64" fmla="*/ 882485 w 293329"/>
              <ns1:gd name="T65" fmla="*/ 7043025 h 293332"/>
              <ns1:gd name="T66" fmla="*/ 572838 w 293329"/>
              <ns1:gd name="T67" fmla="*/ 7161164 h 293332"/>
              <ns1:gd name="T68" fmla="*/ 3801866 w 293329"/>
              <ns1:gd name="T69" fmla="*/ 3139719 h 293332"/>
              <ns1:gd name="T70" fmla="*/ 6999706 w 293329"/>
              <ns1:gd name="T71" fmla="*/ 4120936 h 293332"/>
              <ns1:gd name="T72" fmla="*/ 3801866 w 293329"/>
              <ns1:gd name="T73" fmla="*/ 2825664 h 293332"/>
              <ns1:gd name="T74" fmla="*/ 7486601 w 293329"/>
              <ns1:gd name="T75" fmla="*/ 3139719 h 293332"/>
              <ns1:gd name="T76" fmla="*/ 7486601 w 293329"/>
              <ns1:gd name="T77" fmla="*/ 4120936 h 293332"/>
              <ns1:gd name="T78" fmla="*/ 7486601 w 293329"/>
              <ns1:gd name="T79" fmla="*/ 8752426 h 293332"/>
              <ns1:gd name="T80" fmla="*/ 2999112 w 293329"/>
              <ns1:gd name="T81" fmla="*/ 3623786 h 293332"/>
              <ns1:gd name="T82" fmla="*/ 8646767 w 293329"/>
              <ns1:gd name="T83" fmla="*/ 1554601 h 293332"/>
              <ns1:gd name="T84" fmla="*/ 10330586 w 293329"/>
              <ns1:gd name="T85" fmla="*/ 2789136 h 293332"/>
              <ns1:gd name="T86" fmla="*/ 10213098 w 293329"/>
              <ns1:gd name="T87" fmla="*/ 1333651 h 293332"/>
              <ns1:gd name="T88" fmla="*/ 10656909 w 293329"/>
              <ns1:gd name="T89" fmla="*/ 2945074 h 293332"/>
              <ns1:gd name="T90" fmla="*/ 8189923 w 293329"/>
              <ns1:gd name="T91" fmla="*/ 2945074 h 293332"/>
              <ns1:gd name="T92" fmla="*/ 8633732 w 293329"/>
              <ns1:gd name="T93" fmla="*/ 1333651 h 293332"/>
              <ns1:gd name="T94" fmla="*/ 313320 w 293329"/>
              <ns1:gd name="T95" fmla="*/ 1957394 h 293332"/>
              <ns1:gd name="T96" fmla="*/ 2153785 w 293329"/>
              <ns1:gd name="T97" fmla="*/ 1957394 h 293332"/>
              <ns1:gd name="T98" fmla="*/ 2245154 w 293329"/>
              <ns1:gd name="T99" fmla="*/ 1346649 h 293332"/>
              <ns1:gd name="T100" fmla="*/ 2310348 w 293329"/>
              <ns1:gd name="T101" fmla="*/ 3101058 h 293332"/>
              <ns1:gd name="T102" fmla="*/ 0 w 293329"/>
              <ns1:gd name="T103" fmla="*/ 1957394 h 293332"/>
              <ns1:gd name="T104" fmla="*/ 9388267 w 293329"/>
              <ns1:gd name="T105" fmla="*/ 307485 h 293332"/>
              <ns1:gd name="T106" fmla="*/ 9759991 w 293329"/>
              <ns1:gd name="T107" fmla="*/ 679246 h 293332"/>
              <ns1:gd name="T108" fmla="*/ 826690 w 293329"/>
              <ns1:gd name="T109" fmla="*/ 679246 h 293332"/>
              <ns1:gd name="T110" fmla="*/ 1198367 w 293329"/>
              <ns1:gd name="T111" fmla="*/ 307485 h 293332"/>
              <ns1:gd name="T112" fmla="*/ 8022361 w 293329"/>
              <ns1:gd name="T113" fmla="*/ 1208071 h 293332"/>
              <ns1:gd name="T114" fmla="*/ 2720558 w 293329"/>
              <ns1:gd name="T115" fmla="*/ 1286932 h 293332"/>
              <ns1:gd name="T116" fmla="*/ 5293109 w 293329"/>
              <ns1:gd name="T117" fmla="*/ 246183 h 293332"/>
              <ns1:gd name="T118" fmla="*/ 9388267 w 293329"/>
              <ns1:gd name="T119" fmla="*/ 1371250 h 293332"/>
              <ns1:gd name="T120" fmla="*/ 1198367 w 293329"/>
              <ns1:gd name="T121" fmla="*/ 0 h 293332"/>
              <ns1:gd name="T122" fmla="*/ 519153 w 293329"/>
              <ns1:gd name="T123" fmla="*/ 679246 h 293332"/>
              <ns1:gd name="T124" fmla="*/ 0 60000 65536"/>
              <ns1:gd name="T125" fmla="*/ 0 60000 65536"/>
              <ns1:gd name="T126" fmla="*/ 0 60000 65536"/>
              <ns1:gd name="T127" fmla="*/ 0 60000 65536"/>
              <ns1:gd name="T128" fmla="*/ 0 60000 65536"/>
              <ns1:gd name="T129" fmla="*/ 0 60000 65536"/>
              <ns1:gd name="T130" fmla="*/ 0 60000 65536"/>
              <ns1:gd name="T131" fmla="*/ 0 60000 65536"/>
              <ns1:gd name="T132" fmla="*/ 0 60000 65536"/>
              <ns1:gd name="T133" fmla="*/ 0 60000 65536"/>
              <ns1:gd name="T134" fmla="*/ 0 60000 65536"/>
              <ns1:gd name="T135" fmla="*/ 0 60000 65536"/>
              <ns1:gd name="T136" fmla="*/ 0 60000 65536"/>
              <ns1:gd name="T137" fmla="*/ 0 60000 65536"/>
              <ns1:gd name="T138" fmla="*/ 0 60000 65536"/>
              <ns1:gd name="T139" fmla="*/ 0 60000 65536"/>
              <ns1:gd name="T140" fmla="*/ 0 60000 65536"/>
              <ns1:gd name="T141" fmla="*/ 0 60000 65536"/>
              <ns1:gd name="T142" fmla="*/ 0 60000 65536"/>
              <ns1:gd name="T143" fmla="*/ 0 60000 65536"/>
              <ns1:gd name="T144" fmla="*/ 0 60000 65536"/>
              <ns1:gd name="T145" fmla="*/ 0 60000 65536"/>
              <ns1:gd name="T146" fmla="*/ 0 60000 65536"/>
              <ns1:gd name="T147" fmla="*/ 0 60000 65536"/>
              <ns1:gd name="T148" fmla="*/ 0 60000 65536"/>
              <ns1:gd name="T149" fmla="*/ 0 60000 65536"/>
              <ns1:gd name="T150" fmla="*/ 0 60000 65536"/>
              <ns1:gd name="T151" fmla="*/ 0 60000 65536"/>
              <ns1:gd name="T152" fmla="*/ 0 60000 65536"/>
              <ns1:gd name="T153" fmla="*/ 0 60000 65536"/>
              <ns1:gd name="T154" fmla="*/ 0 60000 65536"/>
              <ns1:gd name="T155" fmla="*/ 0 60000 65536"/>
              <ns1:gd name="T156" fmla="*/ 0 60000 65536"/>
              <ns1:gd name="T157" fmla="*/ 0 60000 65536"/>
              <ns1:gd name="T158" fmla="*/ 0 60000 65536"/>
              <ns1:gd name="T159" fmla="*/ 0 60000 65536"/>
              <ns1:gd name="T160" fmla="*/ 0 60000 65536"/>
              <ns1:gd name="T161" fmla="*/ 0 60000 65536"/>
              <ns1:gd name="T162" fmla="*/ 0 60000 65536"/>
              <ns1:gd name="T163" fmla="*/ 0 60000 65536"/>
              <ns1:gd name="T164" fmla="*/ 0 60000 65536"/>
              <ns1:gd name="T165" fmla="*/ 0 60000 65536"/>
              <ns1:gd name="T166" fmla="*/ 0 60000 65536"/>
              <ns1:gd name="T167" fmla="*/ 0 60000 65536"/>
              <ns1:gd name="T168" fmla="*/ 0 60000 65536"/>
              <ns1:gd name="T169" fmla="*/ 0 60000 65536"/>
              <ns1:gd name="T170" fmla="*/ 0 60000 65536"/>
              <ns1:gd name="T171" fmla="*/ 0 60000 65536"/>
              <ns1:gd name="T172" fmla="*/ 0 60000 65536"/>
              <ns1:gd name="T173" fmla="*/ 0 60000 65536"/>
              <ns1:gd name="T174" fmla="*/ 0 60000 65536"/>
              <ns1:gd name="T175" fmla="*/ 0 60000 65536"/>
              <ns1:gd name="T176" fmla="*/ 0 60000 65536"/>
              <ns1:gd name="T177" fmla="*/ 0 60000 65536"/>
              <ns1:gd name="T178" fmla="*/ 0 60000 65536"/>
              <ns1:gd name="T179" fmla="*/ 0 60000 65536"/>
              <ns1:gd name="T180" fmla="*/ 0 60000 65536"/>
              <ns1:gd name="T181" fmla="*/ 0 60000 65536"/>
              <ns1:gd name="T182" fmla="*/ 0 60000 65536"/>
              <ns1:gd name="T183" fmla="*/ 0 60000 65536"/>
              <ns1:gd name="T184" fmla="*/ 0 60000 65536"/>
              <ns1:gd name="T185" fmla="*/ 0 60000 65536"/>
            </ns1:gdLst>
            <ns1:ahLst/>
            <ns1:cxnLst>
              <ns1:cxn ang="T124">
                <ns1:pos x="T0" y="T1"/>
              </ns1:cxn>
              <ns1:cxn ang="T125">
                <ns1:pos x="T2" y="T3"/>
              </ns1:cxn>
              <ns1:cxn ang="T126">
                <ns1:pos x="T4" y="T5"/>
              </ns1:cxn>
              <ns1:cxn ang="T127">
                <ns1:pos x="T6" y="T7"/>
              </ns1:cxn>
              <ns1:cxn ang="T128">
                <ns1:pos x="T8" y="T9"/>
              </ns1:cxn>
              <ns1:cxn ang="T129">
                <ns1:pos x="T10" y="T11"/>
              </ns1:cxn>
              <ns1:cxn ang="T130">
                <ns1:pos x="T12" y="T13"/>
              </ns1:cxn>
              <ns1:cxn ang="T131">
                <ns1:pos x="T14" y="T15"/>
              </ns1:cxn>
              <ns1:cxn ang="T132">
                <ns1:pos x="T16" y="T17"/>
              </ns1:cxn>
              <ns1:cxn ang="T133">
                <ns1:pos x="T18" y="T19"/>
              </ns1:cxn>
              <ns1:cxn ang="T134">
                <ns1:pos x="T20" y="T21"/>
              </ns1:cxn>
              <ns1:cxn ang="T135">
                <ns1:pos x="T22" y="T23"/>
              </ns1:cxn>
              <ns1:cxn ang="T136">
                <ns1:pos x="T24" y="T25"/>
              </ns1:cxn>
              <ns1:cxn ang="T137">
                <ns1:pos x="T26" y="T27"/>
              </ns1:cxn>
              <ns1:cxn ang="T138">
                <ns1:pos x="T28" y="T29"/>
              </ns1:cxn>
              <ns1:cxn ang="T139">
                <ns1:pos x="T30" y="T31"/>
              </ns1:cxn>
              <ns1:cxn ang="T140">
                <ns1:pos x="T32" y="T33"/>
              </ns1:cxn>
              <ns1:cxn ang="T141">
                <ns1:pos x="T34" y="T35"/>
              </ns1:cxn>
              <ns1:cxn ang="T142">
                <ns1:pos x="T36" y="T37"/>
              </ns1:cxn>
              <ns1:cxn ang="T143">
                <ns1:pos x="T38" y="T39"/>
              </ns1:cxn>
              <ns1:cxn ang="T144">
                <ns1:pos x="T40" y="T41"/>
              </ns1:cxn>
              <ns1:cxn ang="T145">
                <ns1:pos x="T42" y="T43"/>
              </ns1:cxn>
              <ns1:cxn ang="T146">
                <ns1:pos x="T44" y="T45"/>
              </ns1:cxn>
              <ns1:cxn ang="T147">
                <ns1:pos x="T46" y="T47"/>
              </ns1:cxn>
              <ns1:cxn ang="T148">
                <ns1:pos x="T48" y="T49"/>
              </ns1:cxn>
              <ns1:cxn ang="T149">
                <ns1:pos x="T50" y="T51"/>
              </ns1:cxn>
              <ns1:cxn ang="T150">
                <ns1:pos x="T52" y="T53"/>
              </ns1:cxn>
              <ns1:cxn ang="T151">
                <ns1:pos x="T54" y="T55"/>
              </ns1:cxn>
              <ns1:cxn ang="T152">
                <ns1:pos x="T56" y="T57"/>
              </ns1:cxn>
              <ns1:cxn ang="T153">
                <ns1:pos x="T58" y="T59"/>
              </ns1:cxn>
              <ns1:cxn ang="T154">
                <ns1:pos x="T60" y="T61"/>
              </ns1:cxn>
              <ns1:cxn ang="T155">
                <ns1:pos x="T62" y="T63"/>
              </ns1:cxn>
              <ns1:cxn ang="T156">
                <ns1:pos x="T64" y="T65"/>
              </ns1:cxn>
              <ns1:cxn ang="T157">
                <ns1:pos x="T66" y="T67"/>
              </ns1:cxn>
              <ns1:cxn ang="T158">
                <ns1:pos x="T68" y="T69"/>
              </ns1:cxn>
              <ns1:cxn ang="T159">
                <ns1:pos x="T70" y="T71"/>
              </ns1:cxn>
              <ns1:cxn ang="T160">
                <ns1:pos x="T72" y="T73"/>
              </ns1:cxn>
              <ns1:cxn ang="T161">
                <ns1:pos x="T74" y="T75"/>
              </ns1:cxn>
              <ns1:cxn ang="T162">
                <ns1:pos x="T76" y="T77"/>
              </ns1:cxn>
              <ns1:cxn ang="T163">
                <ns1:pos x="T78" y="T79"/>
              </ns1:cxn>
              <ns1:cxn ang="T164">
                <ns1:pos x="T80" y="T81"/>
              </ns1:cxn>
              <ns1:cxn ang="T165">
                <ns1:pos x="T82" y="T83"/>
              </ns1:cxn>
              <ns1:cxn ang="T166">
                <ns1:pos x="T84" y="T85"/>
              </ns1:cxn>
              <ns1:cxn ang="T167">
                <ns1:pos x="T86" y="T87"/>
              </ns1:cxn>
              <ns1:cxn ang="T168">
                <ns1:pos x="T88" y="T89"/>
              </ns1:cxn>
              <ns1:cxn ang="T169">
                <ns1:pos x="T90" y="T91"/>
              </ns1:cxn>
              <ns1:cxn ang="T170">
                <ns1:pos x="T92" y="T93"/>
              </ns1:cxn>
              <ns1:cxn ang="T171">
                <ns1:pos x="T94" y="T95"/>
              </ns1:cxn>
              <ns1:cxn ang="T172">
                <ns1:pos x="T96" y="T97"/>
              </ns1:cxn>
              <ns1:cxn ang="T173">
                <ns1:pos x="T98" y="T99"/>
              </ns1:cxn>
              <ns1:cxn ang="T174">
                <ns1:pos x="T100" y="T101"/>
              </ns1:cxn>
              <ns1:cxn ang="T175">
                <ns1:pos x="T102" y="T103"/>
              </ns1:cxn>
              <ns1:cxn ang="T176">
                <ns1:pos x="T104" y="T105"/>
              </ns1:cxn>
              <ns1:cxn ang="T177">
                <ns1:pos x="T106" y="T107"/>
              </ns1:cxn>
              <ns1:cxn ang="T178">
                <ns1:pos x="T108" y="T109"/>
              </ns1:cxn>
              <ns1:cxn ang="T179">
                <ns1:pos x="T110" y="T111"/>
              </ns1:cxn>
              <ns1:cxn ang="T180">
                <ns1:pos x="T112" y="T113"/>
              </ns1:cxn>
              <ns1:cxn ang="T181">
                <ns1:pos x="T114" y="T115"/>
              </ns1:cxn>
              <ns1:cxn ang="T182">
                <ns1:pos x="T116" y="T117"/>
              </ns1:cxn>
              <ns1:cxn ang="T183">
                <ns1:pos x="T118" y="T119"/>
              </ns1:cxn>
              <ns1:cxn ang="T184">
                <ns1:pos x="T120" y="T121"/>
              </ns1:cxn>
              <ns1:cxn ang="T185">
                <ns1:pos x="T122" y="T123"/>
              </ns1:cxn>
            </ns1:cxnLst>
            <ns1:rect l="0" t="0" r="r" b="b"/>
            <ns1:pathLst>
              <ns1:path w="293329" h="293332">
                <ns1:moveTo>
                  <ns1:pt x="208355" y="263416"/>
                </ns1:moveTo>
                <ns1:cubicBezTo>
                  <ns1:pt x="210511" y="261937"/>
                  <ns1:pt x="213385" y="262677"/>
                  <ns1:pt x="214822" y="264895"/>
                </ns1:cubicBezTo>
                <ns1:cubicBezTo>
                  <ns1:pt x="215541" y="267483"/>
                  <ns1:pt x="214822" y="270071"/>
                  <ns1:pt x="212667" y="271180"/>
                </ns1:cubicBezTo>
                <ns1:cubicBezTo>
                  <ns1:pt x="192188" y="282640"/>
                  <ns1:pt x="169194" y="288556"/>
                  <ns1:pt x="146201" y="288556"/>
                </ns1:cubicBezTo>
                <ns1:cubicBezTo>
                  <ns1:pt x="124284" y="288556"/>
                  <ns1:pt x="102728" y="283010"/>
                  <ns1:pt x="82608" y="272659"/>
                </ns1:cubicBezTo>
                <ns1:cubicBezTo>
                  <ns1:pt x="80093" y="271549"/>
                  <ns1:pt x="79375" y="268592"/>
                  <ns1:pt x="80812" y="266374"/>
                </ns1:cubicBezTo>
                <ns1:cubicBezTo>
                  <ns1:pt x="81530" y="264155"/>
                  <ns1:pt x="84405" y="263416"/>
                  <ns1:pt x="86560" y="264525"/>
                </ns1:cubicBezTo>
                <ns1:cubicBezTo>
                  <ns1:pt x="125003" y="284859"/>
                  <ns1:pt x="170631" y="284119"/>
                  <ns1:pt x="208355" y="263416"/>
                </ns1:cubicBezTo>
                <ns1:close/>
                <ns1:moveTo>
                  <ns1:pt x="237641" y="244663"/>
                </ns1:moveTo>
                <ns1:cubicBezTo>
                  <ns1:pt x="239437" y="246084"/>
                  <ns1:pt x="239796" y="248926"/>
                  <ns1:pt x="238000" y="250703"/>
                </ns1:cubicBezTo>
                <ns1:cubicBezTo>
                  <ns1:pt x="235485" y="253900"/>
                  <ns1:pt x="234048" y="257808"/>
                  <ns1:pt x="234048" y="261715"/>
                </ns1:cubicBezTo>
                <ns1:lnTo>
                  <ns1:pt x="234048" y="284451"/>
                </ns1:lnTo>
                <ns1:lnTo>
                  <ns1:pt x="284347" y="284451"/>
                </ns1:lnTo>
                <ns1:lnTo>
                  <ns1:pt x="284347" y="261715"/>
                </ns1:lnTo>
                <ns1:cubicBezTo>
                  <ns1:pt x="284347" y="257808"/>
                  <ns1:pt x="283269" y="253900"/>
                  <ns1:pt x="280395" y="250703"/>
                </ns1:cubicBezTo>
                <ns1:cubicBezTo>
                  <ns1:pt x="278958" y="248926"/>
                  <ns1:pt x="278958" y="246084"/>
                  <ns1:pt x="281113" y="244663"/>
                </ns1:cubicBezTo>
                <ns1:cubicBezTo>
                  <ns1:pt x="282910" y="242887"/>
                  <ns1:pt x="285784" y="243242"/>
                  <ns1:pt x="287221" y="245019"/>
                </ns1:cubicBezTo>
                <ns1:cubicBezTo>
                  <ns1:pt x="291173" y="249992"/>
                  <ns1:pt x="293329" y="255676"/>
                  <ns1:pt x="293329" y="261715"/>
                </ns1:cubicBezTo>
                <ns1:lnTo>
                  <ns1:pt x="293329" y="289069"/>
                </ns1:lnTo>
                <ns1:cubicBezTo>
                  <ns1:pt x="293329" y="291201"/>
                  <ns1:pt x="291533" y="293332"/>
                  <ns1:pt x="288658" y="293332"/>
                </ns1:cubicBezTo>
                <ns1:lnTo>
                  <ns1:pt x="229737" y="293332"/>
                </ns1:lnTo>
                <ns1:cubicBezTo>
                  <ns1:pt x="227222" y="293332"/>
                  <ns1:pt x="225425" y="291201"/>
                  <ns1:pt x="225425" y="289069"/>
                </ns1:cubicBezTo>
                <ns1:lnTo>
                  <ns1:pt x="225425" y="261715"/>
                </ns1:lnTo>
                <ns1:cubicBezTo>
                  <ns1:pt x="225425" y="255676"/>
                  <ns1:pt x="227222" y="249992"/>
                  <ns1:pt x="231174" y="245019"/>
                </ns1:cubicBezTo>
                <ns1:cubicBezTo>
                  <ns1:pt x="232611" y="243242"/>
                  <ns1:pt x="235844" y="242887"/>
                  <ns1:pt x="237641" y="244663"/>
                </ns1:cubicBezTo>
                <ns1:close/>
                <ns1:moveTo>
                  <ns1:pt x="12215" y="244663"/>
                </ns1:moveTo>
                <ns1:cubicBezTo>
                  <ns1:pt x="14012" y="246084"/>
                  <ns1:pt x="14371" y="248926"/>
                  <ns1:pt x="12575" y="250703"/>
                </ns1:cubicBezTo>
                <ns1:cubicBezTo>
                  <ns1:pt x="10419" y="253900"/>
                  <ns1:pt x="8622" y="257808"/>
                  <ns1:pt x="8622" y="261715"/>
                </ns1:cubicBezTo>
                <ns1:lnTo>
                  <ns1:pt x="8622" y="284451"/>
                </ns1:lnTo>
                <ns1:lnTo>
                  <ns1:pt x="59281" y="284451"/>
                </ns1:lnTo>
                <ns1:lnTo>
                  <ns1:pt x="59281" y="261715"/>
                </ns1:lnTo>
                <ns1:cubicBezTo>
                  <ns1:pt x="59281" y="257808"/>
                  <ns1:pt x="57844" y="253900"/>
                  <ns1:pt x="54969" y="250703"/>
                </ns1:cubicBezTo>
                <ns1:cubicBezTo>
                  <ns1:pt x="53532" y="248926"/>
                  <ns1:pt x="53892" y="246084"/>
                  <ns1:pt x="55688" y="244663"/>
                </ns1:cubicBezTo>
                <ns1:cubicBezTo>
                  <ns1:pt x="57844" y="242887"/>
                  <ns1:pt x="60359" y="243242"/>
                  <ns1:pt x="61796" y="245019"/>
                </ns1:cubicBezTo>
                <ns1:cubicBezTo>
                  <ns1:pt x="65748" y="249992"/>
                  <ns1:pt x="67903" y="255676"/>
                  <ns1:pt x="67903" y="261715"/>
                </ns1:cubicBezTo>
                <ns1:lnTo>
                  <ns1:pt x="67903" y="289069"/>
                </ns1:lnTo>
                <ns1:cubicBezTo>
                  <ns1:pt x="67903" y="291201"/>
                  <ns1:pt x="65748" y="293332"/>
                  <ns1:pt x="63592" y="293332"/>
                </ns1:cubicBezTo>
                <ns1:lnTo>
                  <ns1:pt x="4311" y="293332"/>
                </ns1:lnTo>
                <ns1:cubicBezTo>
                  <ns1:pt x="1796" y="293332"/>
                  <ns1:pt x="0" y="291201"/>
                  <ns1:pt x="0" y="289069"/>
                </ns1:cubicBezTo>
                <ns1:lnTo>
                  <ns1:pt x="0" y="261715"/>
                </ns1:lnTo>
                <ns1:cubicBezTo>
                  <ns1:pt x="0" y="255676"/>
                  <ns1:pt x="1796" y="249992"/>
                  <ns1:pt x="6107" y="245019"/>
                </ns1:cubicBezTo>
                <ns1:cubicBezTo>
                  <ns1:pt x="7545" y="243242"/>
                  <ns1:pt x="10419" y="242887"/>
                  <ns1:pt x="12215" y="244663"/>
                </ns1:cubicBezTo>
                <ns1:close/>
                <ns1:moveTo>
                  <ns1:pt x="258410" y="216782"/>
                </ns1:moveTo>
                <ns1:cubicBezTo>
                  <ns1:pt x="252766" y="216782"/>
                  <ns1:pt x="248180" y="221368"/>
                  <ns1:pt x="248180" y="226659"/>
                </ns1:cubicBezTo>
                <ns1:cubicBezTo>
                  <ns1:pt x="248180" y="232304"/>
                  <ns1:pt x="252766" y="236890"/>
                  <ns1:pt x="258410" y="236890"/>
                </ns1:cubicBezTo>
                <ns1:cubicBezTo>
                  <ns1:pt x="264055" y="236890"/>
                  <ns1:pt x="268641" y="232304"/>
                  <ns1:pt x="268641" y="226659"/>
                </ns1:cubicBezTo>
                <ns1:cubicBezTo>
                  <ns1:pt x="268641" y="221368"/>
                  <ns1:pt x="264055" y="216782"/>
                  <ns1:pt x="258410" y="216782"/>
                </ns1:cubicBezTo>
                <ns1:close/>
                <ns1:moveTo>
                  <ns1:pt x="32985" y="216782"/>
                </ns1:moveTo>
                <ns1:cubicBezTo>
                  <ns1:pt x="27341" y="216782"/>
                  <ns1:pt x="22754" y="221368"/>
                  <ns1:pt x="22754" y="226659"/>
                </ns1:cubicBezTo>
                <ns1:cubicBezTo>
                  <ns1:pt x="22754" y="232304"/>
                  <ns1:pt x="27341" y="236890"/>
                  <ns1:pt x="32985" y="236890"/>
                </ns1:cubicBezTo>
                <ns1:cubicBezTo>
                  <ns1:pt x="38629" y="236890"/>
                  <ns1:pt x="43216" y="232304"/>
                  <ns1:pt x="43216" y="226659"/>
                </ns1:cubicBezTo>
                <ns1:cubicBezTo>
                  <ns1:pt x="43216" y="221368"/>
                  <ns1:pt x="38629" y="216782"/>
                  <ns1:pt x="32985" y="216782"/>
                </ns1:cubicBezTo>
                <ns1:close/>
                <ns1:moveTo>
                  <ns1:pt x="258410" y="207962"/>
                </ns1:moveTo>
                <ns1:cubicBezTo>
                  <ns1:pt x="268994" y="207962"/>
                  <ns1:pt x="277460" y="216429"/>
                  <ns1:pt x="277460" y="226659"/>
                </ns1:cubicBezTo>
                <ns1:cubicBezTo>
                  <ns1:pt x="277460" y="237243"/>
                  <ns1:pt x="268994" y="245709"/>
                  <ns1:pt x="258410" y="245709"/>
                </ns1:cubicBezTo>
                <ns1:cubicBezTo>
                  <ns1:pt x="248180" y="245709"/>
                  <ns1:pt x="239713" y="237243"/>
                  <ns1:pt x="239713" y="226659"/>
                </ns1:cubicBezTo>
                <ns1:cubicBezTo>
                  <ns1:pt x="239713" y="216429"/>
                  <ns1:pt x="248180" y="207962"/>
                  <ns1:pt x="258410" y="207962"/>
                </ns1:cubicBezTo>
                <ns1:close/>
                <ns1:moveTo>
                  <ns1:pt x="32985" y="207962"/>
                </ns1:moveTo>
                <ns1:cubicBezTo>
                  <ns1:pt x="43568" y="207962"/>
                  <ns1:pt x="52035" y="216429"/>
                  <ns1:pt x="52035" y="226659"/>
                </ns1:cubicBezTo>
                <ns1:cubicBezTo>
                  <ns1:pt x="52035" y="237243"/>
                  <ns1:pt x="43568" y="245709"/>
                  <ns1:pt x="32985" y="245709"/>
                </ns1:cubicBezTo>
                <ns1:cubicBezTo>
                  <ns1:pt x="22754" y="245709"/>
                  <ns1:pt x="14288" y="237243"/>
                  <ns1:pt x="14288" y="226659"/>
                </ns1:cubicBezTo>
                <ns1:cubicBezTo>
                  <ns1:pt x="14288" y="216429"/>
                  <ns1:pt x="22754" y="207962"/>
                  <ns1:pt x="32985" y="207962"/>
                </ns1:cubicBezTo>
                <ns1:close/>
                <ns1:moveTo>
                  <ns1:pt x="141209" y="184150"/>
                </ns1:moveTo>
                <ns1:lnTo>
                  <ns1:pt x="182642" y="184150"/>
                </ns1:lnTo>
                <ns1:cubicBezTo>
                  <ns1:pt x="185164" y="184150"/>
                  <ns1:pt x="186965" y="186348"/>
                  <ns1:pt x="186965" y="188913"/>
                </ns1:cubicBezTo>
                <ns1:cubicBezTo>
                  <ns1:pt x="186965" y="191477"/>
                  <ns1:pt x="185164" y="193309"/>
                  <ns1:pt x="182642" y="193309"/>
                </ns1:cubicBezTo>
                <ns1:lnTo>
                  <ns1:pt x="141209" y="193309"/>
                </ns1:lnTo>
                <ns1:cubicBezTo>
                  <ns1:pt x="138687" y="193309"/>
                  <ns1:pt x="136525" y="191477"/>
                  <ns1:pt x="136525" y="188913"/>
                </ns1:cubicBezTo>
                <ns1:cubicBezTo>
                  <ns1:pt x="136525" y="186348"/>
                  <ns1:pt x="138687" y="184150"/>
                  <ns1:pt x="141209" y="184150"/>
                </ns1:cubicBezTo>
                <ns1:close/>
                <ns1:moveTo>
                  <ns1:pt x="141209" y="153987"/>
                </ns1:moveTo>
                <ns1:lnTo>
                  <ns1:pt x="182642" y="153987"/>
                </ns1:lnTo>
                <ns1:cubicBezTo>
                  <ns1:pt x="185164" y="153987"/>
                  <ns1:pt x="186965" y="155818"/>
                  <ns1:pt x="186965" y="158383"/>
                </ns1:cubicBezTo>
                <ns1:cubicBezTo>
                  <ns1:pt x="186965" y="160947"/>
                  <ns1:pt x="185164" y="163145"/>
                  <ns1:pt x="182642" y="163145"/>
                </ns1:cubicBezTo>
                <ns1:lnTo>
                  <ns1:pt x="141209" y="163145"/>
                </ns1:lnTo>
                <ns1:cubicBezTo>
                  <ns1:pt x="138687" y="163145"/>
                  <ns1:pt x="136525" y="160947"/>
                  <ns1:pt x="136525" y="158383"/>
                </ns1:cubicBezTo>
                <ns1:cubicBezTo>
                  <ns1:pt x="136525" y="155818"/>
                  <ns1:pt x="138687" y="153987"/>
                  <ns1:pt x="141209" y="153987"/>
                </ns1:cubicBezTo>
                <ns1:close/>
                <ns1:moveTo>
                  <ns1:pt x="120945" y="122087"/>
                </ns1:moveTo>
                <ns1:lnTo>
                  <ns1:pt x="120945" y="231936"/>
                </ns1:lnTo>
                <ns1:lnTo>
                  <ns1:pt x="201721" y="231936"/>
                </ns1:lnTo>
                <ns1:lnTo>
                  <ns1:pt x="201721" y="122087"/>
                </ns1:lnTo>
                <ns1:lnTo>
                  <ns1:pt x="120945" y="122087"/>
                </ns1:lnTo>
                <ns1:close/>
                <ns1:moveTo>
                  <ns1:pt x="91243" y="117765"/>
                </ns1:moveTo>
                <ns1:lnTo>
                  <ns1:pt x="91243" y="218610"/>
                </ns1:lnTo>
                <ns1:cubicBezTo>
                  <ns1:pt x="91243" y="225813"/>
                  <ns1:pt x="97401" y="231936"/>
                  <ns1:pt x="104645" y="231936"/>
                </ns1:cubicBezTo>
                <ns1:lnTo>
                  <ns1:pt x="112252" y="231936"/>
                </ns1:lnTo>
                <ns1:lnTo>
                  <ns1:pt x="112252" y="122087"/>
                </ns1:lnTo>
                <ns1:lnTo>
                  <ns1:pt x="104645" y="122087"/>
                </ns1:lnTo>
                <ns1:cubicBezTo>
                  <ns1:pt x="99574" y="122087"/>
                  <ns1:pt x="94865" y="120286"/>
                  <ns1:pt x="91243" y="117765"/>
                </ns1:cubicBezTo>
                <ns1:close/>
                <ns1:moveTo>
                  <ns1:pt x="274150" y="97555"/>
                </ns1:moveTo>
                <ns1:cubicBezTo>
                  <ns1:pt x="276714" y="96837"/>
                  <ns1:pt x="279278" y="98274"/>
                  <ns1:pt x="280011" y="100430"/>
                </ns1:cubicBezTo>
                <ns1:cubicBezTo>
                  <ns1:pt x="291734" y="132770"/>
                  <ns1:pt x="291001" y="168344"/>
                  <ns1:pt x="277813" y="199966"/>
                </ns1:cubicBezTo>
                <ns1:cubicBezTo>
                  <ns1:pt x="277080" y="201763"/>
                  <ns1:pt x="275249" y="202841"/>
                  <ns1:pt x="273783" y="202841"/>
                </ns1:cubicBezTo>
                <ns1:cubicBezTo>
                  <ns1:pt x="273051" y="202841"/>
                  <ns1:pt x="272684" y="202841"/>
                  <ns1:pt x="271952" y="202482"/>
                </ns1:cubicBezTo>
                <ns1:cubicBezTo>
                  <ns1:pt x="269387" y="201404"/>
                  <ns1:pt x="268288" y="198888"/>
                  <ns1:pt x="269387" y="196732"/>
                </ns1:cubicBezTo>
                <ns1:cubicBezTo>
                  <ns1:pt x="281843" y="166907"/>
                  <ns1:pt x="282209" y="133848"/>
                  <ns1:pt x="271585" y="103305"/>
                </ns1:cubicBezTo>
                <ns1:cubicBezTo>
                  <ns1:pt x="270853" y="101149"/>
                  <ns1:pt x="271952" y="98633"/>
                  <ns1:pt x="274150" y="97555"/>
                </ns1:cubicBezTo>
                <ns1:close/>
                <ns1:moveTo>
                  <ns1:pt x="20584" y="95972"/>
                </ns1:moveTo>
                <ns1:cubicBezTo>
                  <ns1:pt x="22807" y="96695"/>
                  <ns1:pt x="24289" y="99224"/>
                  <ns1:pt x="23177" y="101753"/>
                </ns1:cubicBezTo>
                <ns1:cubicBezTo>
                  <ns1:pt x="12435" y="131379"/>
                  <ns1:pt x="12806" y="164257"/>
                  <ns1:pt x="24289" y="193883"/>
                </ns1:cubicBezTo>
                <ns1:cubicBezTo>
                  <ns1:pt x="25029" y="196051"/>
                  <ns1:pt x="23918" y="198580"/>
                  <ns1:pt x="21696" y="199664"/>
                </ns1:cubicBezTo>
                <ns1:cubicBezTo>
                  <ns1:pt x="20955" y="199664"/>
                  <ns1:pt x="20584" y="199664"/>
                  <ns1:pt x="19844" y="199664"/>
                </ns1:cubicBezTo>
                <ns1:cubicBezTo>
                  <ns1:pt x="17991" y="199664"/>
                  <ns1:pt x="16510" y="198580"/>
                  <ns1:pt x="15769" y="197135"/>
                </ns1:cubicBezTo>
                <ns1:cubicBezTo>
                  <ns1:pt x="3545" y="165341"/>
                  <ns1:pt x="3175" y="130656"/>
                  <ns1:pt x="14658" y="98863"/>
                </ns1:cubicBezTo>
                <ns1:cubicBezTo>
                  <ns1:pt x="15399" y="96334"/>
                  <ns1:pt x="17991" y="95250"/>
                  <ns1:pt x="20584" y="95972"/>
                </ns1:cubicBezTo>
                <ns1:close/>
                <ns1:moveTo>
                  <ns1:pt x="104645" y="86431"/>
                </ns1:moveTo>
                <ns1:cubicBezTo>
                  <ns1:pt x="97401" y="86431"/>
                  <ns1:pt x="91243" y="92553"/>
                  <ns1:pt x="91243" y="99757"/>
                </ns1:cubicBezTo>
                <ns1:cubicBezTo>
                  <ns1:pt x="91243" y="107320"/>
                  <ns1:pt x="97401" y="113443"/>
                  <ns1:pt x="104645" y="113443"/>
                </ns1:cubicBezTo>
                <ns1:lnTo>
                  <ns1:pt x="192665" y="113443"/>
                </ns1:lnTo>
                <ns1:cubicBezTo>
                  <ns1:pt x="189405" y="104799"/>
                  <ns1:pt x="189405" y="95435"/>
                  <ns1:pt x="192665" y="86431"/>
                </ns1:cubicBezTo>
                <ns1:lnTo>
                  <ns1:pt x="104645" y="86431"/>
                </ns1:lnTo>
                <ns1:close/>
                <ns1:moveTo>
                  <ns1:pt x="104645" y="77787"/>
                </ns1:moveTo>
                <ns1:lnTo>
                  <ns1:pt x="206067" y="77787"/>
                </ns1:lnTo>
                <ns1:cubicBezTo>
                  <ns1:pt x="208603" y="77787"/>
                  <ns1:pt x="210776" y="79948"/>
                  <ns1:pt x="210776" y="82109"/>
                </ns1:cubicBezTo>
                <ns1:cubicBezTo>
                  <ns1:pt x="210776" y="84630"/>
                  <ns1:pt x="208603" y="86431"/>
                  <ns1:pt x="206067" y="86431"/>
                </ns1:cubicBezTo>
                <ns1:lnTo>
                  <ns1:pt x="202807" y="86431"/>
                </ns1:lnTo>
                <ns1:cubicBezTo>
                  <ns1:pt x="198098" y="95074"/>
                  <ns1:pt x="198098" y="104799"/>
                  <ns1:pt x="202807" y="113443"/>
                </ns1:cubicBezTo>
                <ns1:lnTo>
                  <ns1:pt x="206067" y="113443"/>
                </ns1:lnTo>
                <ns1:cubicBezTo>
                  <ns1:pt x="208603" y="113443"/>
                  <ns1:pt x="210776" y="115243"/>
                  <ns1:pt x="210776" y="117765"/>
                </ns1:cubicBezTo>
                <ns1:lnTo>
                  <ns1:pt x="210776" y="236258"/>
                </ns1:lnTo>
                <ns1:cubicBezTo>
                  <ns1:pt x="210776" y="238779"/>
                  <ns1:pt x="208603" y="240940"/>
                  <ns1:pt x="206067" y="240940"/>
                </ns1:cubicBezTo>
                <ns1:lnTo>
                  <ns1:pt x="104645" y="240940"/>
                </ns1:lnTo>
                <ns1:cubicBezTo>
                  <ns1:pt x="92330" y="240940"/>
                  <ns1:pt x="82550" y="230856"/>
                  <ns1:pt x="82550" y="218610"/>
                </ns1:cubicBezTo>
                <ns1:lnTo>
                  <ns1:pt x="82550" y="99757"/>
                </ns1:lnTo>
                <ns1:cubicBezTo>
                  <ns1:pt x="82550" y="87511"/>
                  <ns1:pt x="92330" y="77787"/>
                  <ns1:pt x="104645" y="77787"/>
                </ns1:cubicBezTo>
                <ns1:close/>
                <ns1:moveTo>
                  <ns1:pt x="237641" y="36713"/>
                </ns1:moveTo>
                <ns1:cubicBezTo>
                  <ns1:pt x="239437" y="37787"/>
                  <ns1:pt x="239796" y="40649"/>
                  <ns1:pt x="238000" y="42795"/>
                </ns1:cubicBezTo>
                <ns1:cubicBezTo>
                  <ns1:pt x="235485" y="45657"/>
                  <ns1:pt x="234048" y="49950"/>
                  <ns1:pt x="234048" y="53885"/>
                </ns1:cubicBezTo>
                <ns1:lnTo>
                  <ns1:pt x="234048" y="76781"/>
                </ns1:lnTo>
                <ns1:lnTo>
                  <ns1:pt x="284347" y="76781"/>
                </ns1:lnTo>
                <ns1:lnTo>
                  <ns1:pt x="284347" y="53885"/>
                </ns1:lnTo>
                <ns1:cubicBezTo>
                  <ns1:pt x="284347" y="49950"/>
                  <ns1:pt x="282910" y="45657"/>
                  <ns1:pt x="280395" y="42795"/>
                </ns1:cubicBezTo>
                <ns1:cubicBezTo>
                  <ns1:pt x="278958" y="40649"/>
                  <ns1:pt x="278958" y="37787"/>
                  <ns1:pt x="281113" y="36713"/>
                </ns1:cubicBezTo>
                <ns1:cubicBezTo>
                  <ns1:pt x="282910" y="34925"/>
                  <ns1:pt x="285784" y="35282"/>
                  <ns1:pt x="287221" y="37071"/>
                </ns1:cubicBezTo>
                <ns1:cubicBezTo>
                  <ns1:pt x="291173" y="41722"/>
                  <ns1:pt x="293329" y="47804"/>
                  <ns1:pt x="293329" y="53885"/>
                </ns1:cubicBezTo>
                <ns1:lnTo>
                  <ns1:pt x="293329" y="81074"/>
                </ns1:lnTo>
                <ns1:cubicBezTo>
                  <ns1:pt x="293329" y="83578"/>
                  <ns1:pt x="291533" y="85367"/>
                  <ns1:pt x="288658" y="85367"/>
                </ns1:cubicBezTo>
                <ns1:lnTo>
                  <ns1:pt x="229737" y="85367"/>
                </ns1:lnTo>
                <ns1:cubicBezTo>
                  <ns1:pt x="227222" y="85367"/>
                  <ns1:pt x="225425" y="83578"/>
                  <ns1:pt x="225425" y="81074"/>
                </ns1:cubicBezTo>
                <ns1:lnTo>
                  <ns1:pt x="225425" y="53885"/>
                </ns1:lnTo>
                <ns1:cubicBezTo>
                  <ns1:pt x="225425" y="47804"/>
                  <ns1:pt x="227222" y="41722"/>
                  <ns1:pt x="231174" y="37071"/>
                </ns1:cubicBezTo>
                <ns1:cubicBezTo>
                  <ns1:pt x="232970" y="35282"/>
                  <ns1:pt x="235844" y="34925"/>
                  <ns1:pt x="237641" y="36713"/>
                </ns1:cubicBezTo>
                <ns1:close/>
                <ns1:moveTo>
                  <ns1:pt x="12215" y="36713"/>
                </ns1:moveTo>
                <ns1:cubicBezTo>
                  <ns1:pt x="14012" y="37787"/>
                  <ns1:pt x="14371" y="40649"/>
                  <ns1:pt x="12575" y="42795"/>
                </ns1:cubicBezTo>
                <ns1:cubicBezTo>
                  <ns1:pt x="10419" y="45657"/>
                  <ns1:pt x="8622" y="49950"/>
                  <ns1:pt x="8622" y="53885"/>
                </ns1:cubicBezTo>
                <ns1:lnTo>
                  <ns1:pt x="8622" y="76781"/>
                </ns1:lnTo>
                <ns1:lnTo>
                  <ns1:pt x="59281" y="76781"/>
                </ns1:lnTo>
                <ns1:lnTo>
                  <ns1:pt x="59281" y="53885"/>
                </ns1:lnTo>
                <ns1:cubicBezTo>
                  <ns1:pt x="59281" y="49950"/>
                  <ns1:pt x="57844" y="45657"/>
                  <ns1:pt x="54969" y="42795"/>
                </ns1:cubicBezTo>
                <ns1:cubicBezTo>
                  <ns1:pt x="53532" y="40649"/>
                  <ns1:pt x="53892" y="37787"/>
                  <ns1:pt x="55688" y="36713"/>
                </ns1:cubicBezTo>
                <ns1:cubicBezTo>
                  <ns1:pt x="57844" y="34925"/>
                  <ns1:pt x="60359" y="35282"/>
                  <ns1:pt x="61796" y="37071"/>
                </ns1:cubicBezTo>
                <ns1:cubicBezTo>
                  <ns1:pt x="65748" y="41722"/>
                  <ns1:pt x="67903" y="47804"/>
                  <ns1:pt x="67903" y="53885"/>
                </ns1:cubicBezTo>
                <ns1:lnTo>
                  <ns1:pt x="67903" y="81074"/>
                </ns1:lnTo>
                <ns1:cubicBezTo>
                  <ns1:pt x="67903" y="83578"/>
                  <ns1:pt x="65748" y="85367"/>
                  <ns1:pt x="63592" y="85367"/>
                </ns1:cubicBezTo>
                <ns1:lnTo>
                  <ns1:pt x="4311" y="85367"/>
                </ns1:lnTo>
                <ns1:cubicBezTo>
                  <ns1:pt x="1796" y="85367"/>
                  <ns1:pt x="0" y="83578"/>
                  <ns1:pt x="0" y="81074"/>
                </ns1:cubicBezTo>
                <ns1:lnTo>
                  <ns1:pt x="0" y="53885"/>
                </ns1:lnTo>
                <ns1:cubicBezTo>
                  <ns1:pt x="0" y="47804"/>
                  <ns1:pt x="1796" y="41722"/>
                  <ns1:pt x="6107" y="37071"/>
                </ns1:cubicBezTo>
                <ns1:cubicBezTo>
                  <ns1:pt x="7545" y="35282"/>
                  <ns1:pt x="10419" y="34925"/>
                  <ns1:pt x="12215" y="36713"/>
                </ns1:cubicBezTo>
                <ns1:close/>
                <ns1:moveTo>
                  <ns1:pt x="258410" y="8466"/>
                </ns1:moveTo>
                <ns1:cubicBezTo>
                  <ns1:pt x="252766" y="8466"/>
                  <ns1:pt x="248180" y="13405"/>
                  <ns1:pt x="248180" y="18697"/>
                </ns1:cubicBezTo>
                <ns1:cubicBezTo>
                  <ns1:pt x="248180" y="24341"/>
                  <ns1:pt x="252766" y="28928"/>
                  <ns1:pt x="258410" y="28928"/>
                </ns1:cubicBezTo>
                <ns1:cubicBezTo>
                  <ns1:pt x="264055" y="28928"/>
                  <ns1:pt x="268641" y="24341"/>
                  <ns1:pt x="268641" y="18697"/>
                </ns1:cubicBezTo>
                <ns1:cubicBezTo>
                  <ns1:pt x="268641" y="13405"/>
                  <ns1:pt x="264055" y="8466"/>
                  <ns1:pt x="258410" y="8466"/>
                </ns1:cubicBezTo>
                <ns1:close/>
                <ns1:moveTo>
                  <ns1:pt x="32985" y="8466"/>
                </ns1:moveTo>
                <ns1:cubicBezTo>
                  <ns1:pt x="27341" y="8466"/>
                  <ns1:pt x="22754" y="13405"/>
                  <ns1:pt x="22754" y="18697"/>
                </ns1:cubicBezTo>
                <ns1:cubicBezTo>
                  <ns1:pt x="22754" y="24341"/>
                  <ns1:pt x="27341" y="28928"/>
                  <ns1:pt x="32985" y="28928"/>
                </ns1:cubicBezTo>
                <ns1:cubicBezTo>
                  <ns1:pt x="38629" y="28928"/>
                  <ns1:pt x="43216" y="24341"/>
                  <ns1:pt x="43216" y="18697"/>
                </ns1:cubicBezTo>
                <ns1:cubicBezTo>
                  <ns1:pt x="43216" y="13405"/>
                  <ns1:pt x="38629" y="8466"/>
                  <ns1:pt x="32985" y="8466"/>
                </ns1:cubicBezTo>
                <ns1:close/>
                <ns1:moveTo>
                  <ns1:pt x="145691" y="6778"/>
                </ns1:moveTo>
                <ns1:cubicBezTo>
                  <ns1:pt x="171211" y="6778"/>
                  <ns1:pt x="196731" y="13556"/>
                  <ns1:pt x="219015" y="27113"/>
                </ns1:cubicBezTo>
                <ns1:cubicBezTo>
                  <ns1:pt x="221531" y="28559"/>
                  <ns1:pt x="221891" y="31089"/>
                  <ns1:pt x="220813" y="33258"/>
                </ns1:cubicBezTo>
                <ns1:cubicBezTo>
                  <ns1:pt x="219015" y="35427"/>
                  <ns1:pt x="216499" y="36150"/>
                  <ns1:pt x="214702" y="34704"/>
                </ns1:cubicBezTo>
                <ns1:cubicBezTo>
                  <ns1:pt x="172648" y="9037"/>
                  <ns1:pt x="118733" y="9037"/>
                  <ns1:pt x="77038" y="34704"/>
                </ns1:cubicBezTo>
                <ns1:cubicBezTo>
                  <ns1:pt x="76320" y="35427"/>
                  <ns1:pt x="75601" y="35427"/>
                  <ns1:pt x="74882" y="35427"/>
                </ns1:cubicBezTo>
                <ns1:cubicBezTo>
                  <ns1:pt x="73444" y="35427"/>
                  <ns1:pt x="72006" y="34704"/>
                  <ns1:pt x="70928" y="33258"/>
                </ns1:cubicBezTo>
                <ns1:cubicBezTo>
                  <ns1:pt x="69850" y="31089"/>
                  <ns1:pt x="70209" y="28559"/>
                  <ns1:pt x="72366" y="27113"/>
                </ns1:cubicBezTo>
                <ns1:cubicBezTo>
                  <ns1:pt x="94651" y="13556"/>
                  <ns1:pt x="120171" y="6778"/>
                  <ns1:pt x="145691" y="6778"/>
                </ns1:cubicBezTo>
                <ns1:close/>
                <ns1:moveTo>
                  <ns1:pt x="258410" y="0"/>
                </ns1:moveTo>
                <ns1:cubicBezTo>
                  <ns1:pt x="268994" y="0"/>
                  <ns1:pt x="277460" y="8466"/>
                  <ns1:pt x="277460" y="18697"/>
                </ns1:cubicBezTo>
                <ns1:cubicBezTo>
                  <ns1:pt x="277460" y="29280"/>
                  <ns1:pt x="268994" y="37747"/>
                  <ns1:pt x="258410" y="37747"/>
                </ns1:cubicBezTo>
                <ns1:cubicBezTo>
                  <ns1:pt x="248180" y="37747"/>
                  <ns1:pt x="239713" y="29280"/>
                  <ns1:pt x="239713" y="18697"/>
                </ns1:cubicBezTo>
                <ns1:cubicBezTo>
                  <ns1:pt x="239713" y="8466"/>
                  <ns1:pt x="248180" y="0"/>
                  <ns1:pt x="258410" y="0"/>
                </ns1:cubicBezTo>
                <ns1:close/>
                <ns1:moveTo>
                  <ns1:pt x="32985" y="0"/>
                </ns1:moveTo>
                <ns1:cubicBezTo>
                  <ns1:pt x="43568" y="0"/>
                  <ns1:pt x="52035" y="8466"/>
                  <ns1:pt x="52035" y="18697"/>
                </ns1:cubicBezTo>
                <ns1:cubicBezTo>
                  <ns1:pt x="52035" y="29280"/>
                  <ns1:pt x="43568" y="37747"/>
                  <ns1:pt x="32985" y="37747"/>
                </ns1:cubicBezTo>
                <ns1:cubicBezTo>
                  <ns1:pt x="22754" y="37747"/>
                  <ns1:pt x="14288" y="29280"/>
                  <ns1:pt x="14288" y="18697"/>
                </ns1:cubicBezTo>
                <ns1:cubicBezTo>
                  <ns1:pt x="14288" y="8466"/>
                  <ns1:pt x="22754" y="0"/>
                  <ns1:pt x="32985" y="0"/>
                </ns1:cubicBezTo>
                <ns1:close/>
              </ns1:path>
            </ns1:pathLst>
          </ns1:custGeom>
          <ns1:solidFill>
            <ns1:srgbClr val="ED8B00"/>
          </ns1:solidFill>
          <ns1:ln>
            <ns1:noFill/>
          </ns1:ln>
        </ns0:spPr>
        <ns0:txBody>
          <ns1:bodyPr anchor="ctr"/>
          <ns1:lstStyle/>
          <ns1:p>
            <ns1:endParaRPr lang="en-US" sz="900"/>
          </ns1:p>
        </ns0:txBody>
      </ns0:sp>
      <ns0:sp>
        <ns0:nvSpPr>
          <ns0:cNvPr id="14" name="Freeform 50">
            <ns1:extLst>
              <ns1:ext uri="{FF2B5EF4-FFF2-40B4-BE49-F238E27FC236}">
                <ns2:creationId id="{37A97CCD-C015-E1E9-40B7-A97B59A03B2B}"/>
              </ns1:ext>
            </ns1:extLst>
          </ns0:cNvPr>
          <ns0:cNvSpPr/>
          <ns0:nvPr/>
        </ns0:nvSpPr>
        <ns0:spPr>
          <ns1:xfrm rot="10800000">
            <ns1:off x="9105893" y="2143761"/>
            <ns1:ext cx="1951578" cy="2971025"/>
          </ns1:xfrm>
          <ns1:custGeom>
            <ns1:avLst/>
            <ns1:gdLst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0 h 9144000"/>
              <ns1:gd name="connsiteX5" fmla="*/ 4855912 w 4855912"/>
              <ns1:gd name="connsiteY5" fmla="*/ 0 h 9144000"/>
              <ns1:gd name="connsiteX6" fmla="*/ 4855912 w 4855912"/>
              <ns1:gd name="connsiteY6" fmla="*/ 4215866 h 9144000"/>
              <ns1:gd name="connsiteX7" fmla="*/ 2427956 w 4855912"/>
              <ns1:gd name="connsiteY7" fmla="*/ 2983833 h 9144000"/>
              <ns1:gd name="connsiteX8" fmla="*/ 0 w 4855912"/>
              <ns1:gd name="connsiteY8" fmla="*/ 4215866 h 9144000"/>
              <ns1:gd name="connsiteX0" fmla="*/ 0 w 4855912"/>
              <ns1:gd name="connsiteY0" fmla="*/ 9143998 h 9144000"/>
              <ns1:gd name="connsiteX1" fmla="*/ 4855912 w 4855912"/>
              <ns1:gd name="connsiteY1" fmla="*/ 9143998 h 9144000"/>
              <ns1:gd name="connsiteX2" fmla="*/ 4855912 w 4855912"/>
              <ns1:gd name="connsiteY2" fmla="*/ 9144000 h 9144000"/>
              <ns1:gd name="connsiteX3" fmla="*/ 0 w 4855912"/>
              <ns1:gd name="connsiteY3" fmla="*/ 9144000 h 9144000"/>
              <ns1:gd name="connsiteX4" fmla="*/ 0 w 4855912"/>
              <ns1:gd name="connsiteY4" fmla="*/ 9143998 h 9144000"/>
              <ns1:gd name="connsiteX5" fmla="*/ 0 w 4855912"/>
              <ns1:gd name="connsiteY5" fmla="*/ 794048 h 9144000"/>
              <ns1:gd name="connsiteX6" fmla="*/ 4855912 w 4855912"/>
              <ns1:gd name="connsiteY6" fmla="*/ 0 h 9144000"/>
              <ns1:gd name="connsiteX7" fmla="*/ 4855912 w 4855912"/>
              <ns1:gd name="connsiteY7" fmla="*/ 4215866 h 9144000"/>
              <ns1:gd name="connsiteX8" fmla="*/ 2427956 w 4855912"/>
              <ns1:gd name="connsiteY8" fmla="*/ 2983833 h 9144000"/>
              <ns1:gd name="connsiteX9" fmla="*/ 0 w 4855912"/>
              <ns1:gd name="connsiteY9" fmla="*/ 4215866 h 9144000"/>
              <ns1:gd name="connsiteX10" fmla="*/ 0 w 4855912"/>
              <ns1:gd name="connsiteY10" fmla="*/ 794048 h 9144000"/>
              <ns1:gd name="connsiteX0" fmla="*/ 0 w 4855912"/>
              <ns1:gd name="connsiteY0" fmla="*/ 8366845 h 8366847"/>
              <ns1:gd name="connsiteX1" fmla="*/ 4855912 w 4855912"/>
              <ns1:gd name="connsiteY1" fmla="*/ 8366845 h 8366847"/>
              <ns1:gd name="connsiteX2" fmla="*/ 4855912 w 4855912"/>
              <ns1:gd name="connsiteY2" fmla="*/ 8366847 h 8366847"/>
              <ns1:gd name="connsiteX3" fmla="*/ 0 w 4855912"/>
              <ns1:gd name="connsiteY3" fmla="*/ 8366847 h 8366847"/>
              <ns1:gd name="connsiteX4" fmla="*/ 0 w 4855912"/>
              <ns1:gd name="connsiteY4" fmla="*/ 8366845 h 8366847"/>
              <ns1:gd name="connsiteX5" fmla="*/ 0 w 4855912"/>
              <ns1:gd name="connsiteY5" fmla="*/ 16895 h 8366847"/>
              <ns1:gd name="connsiteX6" fmla="*/ 4839134 w 4855912"/>
              <ns1:gd name="connsiteY6" fmla="*/ 0 h 8366847"/>
              <ns1:gd name="connsiteX7" fmla="*/ 4855912 w 4855912"/>
              <ns1:gd name="connsiteY7" fmla="*/ 3438713 h 8366847"/>
              <ns1:gd name="connsiteX8" fmla="*/ 2427956 w 4855912"/>
              <ns1:gd name="connsiteY8" fmla="*/ 2206680 h 8366847"/>
              <ns1:gd name="connsiteX9" fmla="*/ 0 w 4855912"/>
              <ns1:gd name="connsiteY9" fmla="*/ 3438713 h 8366847"/>
              <ns1:gd name="connsiteX10" fmla="*/ 0 w 4855912"/>
              <ns1:gd name="connsiteY10" fmla="*/ 16895 h 8366847"/>
              <ns1:gd name="connsiteX0" fmla="*/ 0 w 4857526"/>
              <ns1:gd name="connsiteY0" fmla="*/ 8349950 h 8349952"/>
              <ns1:gd name="connsiteX1" fmla="*/ 4855912 w 4857526"/>
              <ns1:gd name="connsiteY1" fmla="*/ 8349950 h 8349952"/>
              <ns1:gd name="connsiteX2" fmla="*/ 4855912 w 4857526"/>
              <ns1:gd name="connsiteY2" fmla="*/ 8349952 h 8349952"/>
              <ns1:gd name="connsiteX3" fmla="*/ 0 w 4857526"/>
              <ns1:gd name="connsiteY3" fmla="*/ 8349952 h 8349952"/>
              <ns1:gd name="connsiteX4" fmla="*/ 0 w 4857526"/>
              <ns1:gd name="connsiteY4" fmla="*/ 8349950 h 8349952"/>
              <ns1:gd name="connsiteX5" fmla="*/ 0 w 4857526"/>
              <ns1:gd name="connsiteY5" fmla="*/ 0 h 8349952"/>
              <ns1:gd name="connsiteX6" fmla="*/ 4855912 w 4857526"/>
              <ns1:gd name="connsiteY6" fmla="*/ 0 h 8349952"/>
              <ns1:gd name="connsiteX7" fmla="*/ 4855912 w 4857526"/>
              <ns1:gd name="connsiteY7" fmla="*/ 3421818 h 8349952"/>
              <ns1:gd name="connsiteX8" fmla="*/ 2427956 w 4857526"/>
              <ns1:gd name="connsiteY8" fmla="*/ 2189785 h 8349952"/>
              <ns1:gd name="connsiteX9" fmla="*/ 0 w 4857526"/>
              <ns1:gd name="connsiteY9" fmla="*/ 3421818 h 8349952"/>
              <ns1:gd name="connsiteX10" fmla="*/ 0 w 4857526"/>
              <ns1:gd name="connsiteY10" fmla="*/ 0 h 8349952"/>
            </ns1:gdLst>
            <ns1:ahLst/>
            <ns1:cxnLst>
              <ns1:cxn ang="0">
                <ns1:pos x="connsiteX0" y="connsiteY0"/>
              </ns1:cxn>
              <ns1:cxn ang="0">
                <ns1:pos x="connsiteX1" y="connsiteY1"/>
              </ns1:cxn>
              <ns1:cxn ang="0">
                <ns1:pos x="connsiteX2" y="connsiteY2"/>
              </ns1:cxn>
              <ns1:cxn ang="0">
                <ns1:pos x="connsiteX3" y="connsiteY3"/>
              </ns1:cxn>
              <ns1:cxn ang="0">
                <ns1:pos x="connsiteX4" y="connsiteY4"/>
              </ns1:cxn>
              <ns1:cxn ang="0">
                <ns1:pos x="connsiteX5" y="connsiteY5"/>
              </ns1:cxn>
              <ns1:cxn ang="0">
                <ns1:pos x="connsiteX6" y="connsiteY6"/>
              </ns1:cxn>
              <ns1:cxn ang="0">
                <ns1:pos x="connsiteX7" y="connsiteY7"/>
              </ns1:cxn>
              <ns1:cxn ang="0">
                <ns1:pos x="connsiteX8" y="connsiteY8"/>
              </ns1:cxn>
              <ns1:cxn ang="0">
                <ns1:pos x="connsiteX9" y="connsiteY9"/>
              </ns1:cxn>
              <ns1:cxn ang="0">
                <ns1:pos x="connsiteX10" y="connsiteY10"/>
              </ns1:cxn>
            </ns1:cxnLst>
            <ns1:rect l="l" t="t" r="r" b="b"/>
            <ns1:pathLst>
              <ns1:path w="4857526" h="8349952">
                <ns1:moveTo>
                  <ns1:pt x="0" y="8349950"/>
                </ns1:moveTo>
                <ns1:lnTo>
                  <ns1:pt x="4855912" y="8349950"/>
                </ns1:lnTo>
                <ns1:lnTo>
                  <ns1:pt x="4855912" y="8349952"/>
                </ns1:lnTo>
                <ns1:lnTo>
                  <ns1:pt x="0" y="8349952"/>
                </ns1:lnTo>
                <ns1:lnTo>
                  <ns1:pt x="0" y="8349950"/>
                </ns1:lnTo>
                <ns1:close/>
                <ns1:moveTo>
                  <ns1:pt x="0" y="0"/>
                </ns1:moveTo>
                <ns1:lnTo>
                  <ns1:pt x="4855912" y="0"/>
                </ns1:lnTo>
                <ns1:cubicBezTo>
                  <ns1:pt x="4861505" y="1146238"/>
                  <ns1:pt x="4850319" y="2275580"/>
                  <ns1:pt x="4855912" y="3421818"/>
                </ns1:cubicBezTo>
                <ns1:lnTo>
                  <ns1:pt x="2427956" y="2189785"/>
                </ns1:lnTo>
                <ns1:lnTo>
                  <ns1:pt x="0" y="3421818"/>
                </ns1:lnTo>
                <ns1:lnTo>
                  <ns1:pt x="0" y="0"/>
                </ns1:lnTo>
                <ns1:close/>
              </ns1:path>
            </ns1:pathLst>
          </ns1:custGeom>
          <ns1:solidFill>
            <ns1:schemeClr val="accent2"/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US" sz="900"/>
          </ns1:p>
        </ns0:txBody>
      </ns0:sp>
      <ns0:sp>
        <ns0:nvSpPr>
          <ns0:cNvPr id="15" name="TextBox 14">
            <ns1:extLst>
              <ns1:ext uri="{FF2B5EF4-FFF2-40B4-BE49-F238E27FC236}">
                <ns2:creationId id="{78087AEC-86F9-E8B2-C10B-A49DA1E431AE}"/>
              </ns1:ext>
            </ns1:extLst>
          </ns0:cNvPr>
          <ns0:cNvSpPr txBox="1"/>
          <ns0:nvPr/>
        </ns0:nvSpPr>
        <ns0:spPr>
          <ns1:xfrm>
            <ns1:off x="9135359" y="4351351"/>
            <ns1:ext cx="1914319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Expense management could be costing you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758C2988-077F-715B-4765-2E7B0D4C1F34}"/>
              </ns1:ext>
            </ns1:extLst>
          </ns0:cNvPr>
          <ns0:cNvSpPr txBox="1"/>
          <ns0:nvPr/>
        </ns0:nvSpPr>
        <ns0:spPr>
          <ns1:xfrm>
            <ns1:off x="9161060" y="5097694"/>
            <ns1:ext cx="1892974" cy="60016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2400" dirty="0" err="1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350,000</ns1:t>
            </ns1:r>
            <ns1:r>
              <ns1:rPr lang="en-GB" sz="24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900" dirty="0">
                <ns1:solidFill>
                  <ns1:schemeClr val="accent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annually</ns1:t>
            </ns1:r>
          </ns1:p>
        </ns0:txBody>
      </ns0: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726713425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6" name="Grup 5">
            <ns1:extLst>
              <ns1:ext uri="{FF2B5EF4-FFF2-40B4-BE49-F238E27FC236}">
                <ns2:creationId id="{EB9EF4E5-2E19-89C5-8F0B-011ED00FB196}"/>
              </ns1:ext>
            </ns1:extLst>
          </ns0:cNvPr>
          <ns0:cNvGrpSpPr/>
          <ns0:nvPr/>
        </ns0:nvGrpSpPr>
        <ns0:grpSpPr>
          <ns1:xfrm>
            <ns1:off x="694800" y="1120877"/>
            <ns1:ext cx="10627583" cy="4415911"/>
            <ns1:chOff x="329638" y="1120877"/>
            <ns1:chExt cx="10627583" cy="4415911"/>
          </ns1:xfrm>
        </ns0:grpSpPr>
        <ns0:grpSp>
          <ns0:nvGrpSpPr>
            <ns0:cNvPr id="8" name="Grup 7">
              <ns1:extLst>
                <ns1:ext uri="{FF2B5EF4-FFF2-40B4-BE49-F238E27FC236}">
                  <ns2:creationId id="{D652DCD0-C009-2081-FA82-3662C7BF1E7B}"/>
                </ns1:ext>
              </ns1:extLst>
            </ns0:cNvPr>
            <ns0:cNvGrpSpPr/>
            <ns0:nvPr/>
          </ns0:nvGrpSpPr>
          <ns0:grpSpPr>
            <ns1:xfrm>
              <ns1:off x="329638" y="1120877"/>
              <ns1:ext cx="2738027" cy="1273297"/>
              <ns1:chOff x="323184" y="813330"/>
              <ns1:chExt cx="3395944" cy="1348561"/>
            </ns1:xfrm>
          </ns0:grpSpPr>
          <ns0:sp>
            <ns0:nvSpPr>
              <ns0:cNvPr id="3" name="TextBox 41">
                <ns1:extLst>
                  <ns1:ext uri="{FF2B5EF4-FFF2-40B4-BE49-F238E27FC236}">
                    <ns2:creationId id="{22F32B97-3F00-B750-6AA5-DA551F12C778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>
                    <ns1:solidFill>
                      <ns1:srgbClr val="F15D23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>
                    <ns1:solidFill>
                      <ns1:srgbClr val="F15D23"/>
                    </ns1:solidFill>
                    <ns1:effectLst/>
                    <ns1:latin typeface="Montserrat SemiBold" panose="00000700000000000000" pitchFamily="2" charset="0"/>
                  </ns1:rPr>
                  <ns1:t> 25,589</ns1:t>
                </ns1:r>
                <ns1:endParaRPr lang="en-US" sz="10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5" name="Metin kutusu 4">
                <ns1:extLst>
                  <ns1:ext uri="{FF2B5EF4-FFF2-40B4-BE49-F238E27FC236}">
                    <ns2:creationId id="{11C0659B-B953-2BD7-B07D-1642C2DDDF68}"/>
                  </ns1:ext>
                </ns1:extLst>
              </ns0:cNvPr>
              <ns0:cNvSpPr txBox="1"/>
              <ns0:nvPr/>
            </ns0:nvSpPr>
            <ns0:spPr>
              <ns1:xfrm>
                <ns1:off x="356496" y="1098031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RaIsIng</ns1:t>
                </ns1:r>
                <ns1:r>
                  <ns1:rPr lang="tr-TR" sz="1000" b="1" i="0" cap="all" dirty="0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Purchase</ns1:t>
                </ns1:r>
                <ns1:r>
                  <ns1:rPr lang="tr-TR" sz="1000" b="1" i="0" cap="all" dirty="0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Orders</ns1:t>
                </ns1:r>
                <ns1:endParaRPr lang="tr-TR" sz="10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7" name="Metin kutusu 6">
                <ns1:extLst>
                  <ns1:ext uri="{FF2B5EF4-FFF2-40B4-BE49-F238E27FC236}">
                    <ns2:creationId id="{CE5DD493-8C8B-7B2F-C609-120E02BD117D}"/>
                  </ns1:ext>
                </ns1:extLst>
              </ns0:cNvPr>
              <ns0:cNvSpPr txBox="1"/>
              <ns0:nvPr/>
            </ns0:nvSpPr>
            <ns0:spPr>
              <ns1:xfrm>
                <ns1:off x="323184" y="1477355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b="0" i="0" dirty="0">
                    <ns1:solidFill>
                      <ns1:srgbClr val="555555"/>
                    </ns1:solidFill>
                    <ns1:effectLst/>
                    <ns1:latin typeface="Open Sans" panose="020B0606030504020204" pitchFamily="34" charset="0"/>
                  </ns1:rPr>
                  <ns1:t>Automate activity, streamline approval and management flow, and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capture </ns1:t>
                </ns1:r>
                <ns1:r>
                  <ns1:rPr lang="en-US" sz="900" b="0" i="0" dirty="0">
                    <ns1:solidFill>
                      <ns1:srgbClr val="555555"/>
                    </ns1:solidFill>
                    <ns1:effectLst/>
                    <ns1:latin typeface="Open Sans" panose="020B0606030504020204" pitchFamily="34" charset="0"/>
                  </ns1:rPr>
                  <ns1:t>rich data with our industry-leading, user-friendly contract lifecycle management software.</ns1:t>
                </ns1:r>
                <ns1:endParaRPr lang="tr-TR" sz="900" dirty="0"/>
              </ns1:p>
            </ns0:txBody>
          </ns0:sp>
        </ns0:grpSp>
        <ns0:grpSp>
          <ns0:nvGrpSpPr>
            <ns0:cNvPr id="57" name="Grup 56">
              <ns1:extLst>
                <ns1:ext uri="{FF2B5EF4-FFF2-40B4-BE49-F238E27FC236}">
                  <ns2:creationId id="{F98E25A5-05E0-0F5A-B0CE-8A07D9D5A161}"/>
                </ns1:ext>
              </ns1:extLst>
            </ns0:cNvPr>
            <ns0:cNvGrpSpPr/>
            <ns0:nvPr/>
          </ns0:nvGrpSpPr>
          <ns0:grpSpPr>
            <ns1:xfrm>
              <ns1:off x="2880493" y="1120877"/>
              <ns1:ext cx="2711169" cy="1247637"/>
              <ns1:chOff x="356496" y="813330"/>
              <ns1:chExt cx="3362632" cy="1321385"/>
            </ns1:xfrm>
          </ns0:grpSpPr>
          <ns0:sp>
            <ns0:nvSpPr>
              <ns0:cNvPr id="58" name="TextBox 41">
                <ns1:extLst>
                  <ns1:ext uri="{FF2B5EF4-FFF2-40B4-BE49-F238E27FC236}">
                    <ns2:creationId id="{4F8C3667-588B-01E3-6ABC-422A96BD3866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F6911E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F6911E"/>
                    </ns1:solidFill>
                    <ns1:effectLst/>
                    <ns1:latin typeface="Montserrat SemiBold" panose="00000700000000000000" pitchFamily="2" charset="0"/>
                  </ns1:rPr>
                  <ns1:t> 92,120</ns1:t>
                </ns1:r>
                <ns1:endParaRPr lang="en-US" sz="1000" b="1" dirty="0">
                  <ns1:solidFill>
                    <ns1:srgbClr val="F6911E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59" name="Metin kutusu 58">
                <ns1:extLst>
                  <ns1:ext uri="{FF2B5EF4-FFF2-40B4-BE49-F238E27FC236}">
                    <ns2:creationId id="{52EF5415-BE16-643E-44C5-4FB74BB57C6B}"/>
                  </ns1:ext>
                </ns1:extLst>
              </ns0:cNvPr>
              <ns0:cNvSpPr txBox="1"/>
              <ns0:nvPr/>
            </ns0:nvSpPr>
            <ns0:spPr>
              <ns1:xfrm>
                <ns1:off x="356496" y="1098031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Purchase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Order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approvals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60" name="Metin kutusu 59">
                <ns1:extLst>
                  <ns1:ext uri="{FF2B5EF4-FFF2-40B4-BE49-F238E27FC236}">
                    <ns2:creationId id="{89890676-43BD-C906-5D2A-09FAB0D2B707}"/>
                  </ns1:ext>
                </ns1:extLst>
              </ns0:cNvPr>
              <ns0:cNvSpPr txBox="1"/>
              <ns0:nvPr/>
            </ns0:nvSpPr>
            <ns0:spPr>
              <ns1:xfrm>
                <ns1:off x="356496" y="1450180"/>
                <ns1:ext cx="3261775" cy="684535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Create efficient processes for successful and effective contract set up. Increase the transparency of processes while reducing administrative time and effort.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61" name="Grup 60">
              <ns1:extLst>
                <ns1:ext uri="{FF2B5EF4-FFF2-40B4-BE49-F238E27FC236}">
                  <ns2:creationId id="{6348A403-BBD3-7C03-63D8-71DB33FCEC60}"/>
                </ns1:ext>
              </ns1:extLst>
            </ns0:cNvPr>
            <ns0:cNvGrpSpPr/>
            <ns0:nvPr/>
          </ns0:nvGrpSpPr>
          <ns0:grpSpPr>
            <ns1:xfrm>
              <ns1:off x="5510345" y="1120877"/>
              <ns1:ext cx="2711169" cy="1506514"/>
              <ns1:chOff x="356496" y="813330"/>
              <ns1:chExt cx="3362632" cy="1595564"/>
            </ns1:xfrm>
          </ns0:grpSpPr>
          <ns0:sp>
            <ns0:nvSpPr>
              <ns0:cNvPr id="62" name="TextBox 41">
                <ns1:extLst>
                  <ns1:ext uri="{FF2B5EF4-FFF2-40B4-BE49-F238E27FC236}">
                    <ns2:creationId id="{76824EF2-887D-D375-D8A5-111DB55811D2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F37721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F37721"/>
                    </ns1:solidFill>
                    <ns1:effectLst/>
                    <ns1:latin typeface="Montserrat SemiBold" panose="00000700000000000000" pitchFamily="2" charset="0"/>
                  </ns1:rPr>
                  <ns1:t> 42,648</ns1:t>
                </ns1:r>
                <ns1:endParaRPr lang="en-US" sz="1000" b="1" dirty="0">
                  <ns1:solidFill>
                    <ns1:srgbClr val="F37721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63" name="Metin kutusu 62">
                <ns1:extLst>
                  <ns1:ext uri="{FF2B5EF4-FFF2-40B4-BE49-F238E27FC236}">
                    <ns2:creationId id="{01DB5729-5F76-DD4E-DECD-00DBA4631227}"/>
                  </ns1:ext>
                </ns1:extLst>
              </ns0:cNvPr>
              <ns0:cNvSpPr txBox="1"/>
              <ns0:nvPr/>
            </ns0:nvSpPr>
            <ns0:spPr>
              <ns1:xfrm>
                <ns1:off x="356496" y="1064000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Cod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I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ng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I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nvo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I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ce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processes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64" name="Metin kutusu 63">
                <ns1:extLst>
                  <ns1:ext uri="{FF2B5EF4-FFF2-40B4-BE49-F238E27FC236}">
                    <ns2:creationId id="{70B7DF68-A6B1-A7D1-1FE0-C4BC70BD0EDD}"/>
                  </ns1:ext>
                </ns1:extLst>
              </ns0:cNvPr>
              <ns0:cNvSpPr txBox="1"/>
              <ns0:nvPr/>
            </ns0:nvSpPr>
            <ns0:spPr>
              <ns1:xfrm>
                <ns1:off x="356496" y="1430986"/>
                <ns1:ext cx="3261775" cy="977908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Make due diligence and compliance reviews a seamless part of your procurement process. Get dynamic compliance profiles for each supplier, automated reviews and approvals prompts, and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standardised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supplier data for thorough compliance management.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65" name="Grup 64">
              <ns1:extLst>
                <ns1:ext uri="{FF2B5EF4-FFF2-40B4-BE49-F238E27FC236}">
                  <ns2:creationId id="{7470ADB2-C72B-CAF1-540B-C342E3A40EE7}"/>
                </ns1:ext>
              </ns1:extLst>
            </ns0:cNvPr>
            <ns0:cNvGrpSpPr/>
            <ns0:nvPr/>
          </ns0:nvGrpSpPr>
          <ns0:grpSpPr>
            <ns1:xfrm>
              <ns1:off x="8140197" y="1120877"/>
              <ns1:ext cx="2817024" cy="1368014"/>
              <ns1:chOff x="356496" y="813330"/>
              <ns1:chExt cx="3362632" cy="1448878"/>
            </ns1:xfrm>
          </ns0:grpSpPr>
          <ns0:sp>
            <ns0:nvSpPr>
              <ns0:cNvPr id="66" name="TextBox 41">
                <ns1:extLst>
                  <ns1:ext uri="{FF2B5EF4-FFF2-40B4-BE49-F238E27FC236}">
                    <ns2:creationId id="{1EB35EE1-4666-4F9B-E86F-8E125084A501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616173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616173"/>
                    </ns1:solidFill>
                    <ns1:effectLst/>
                    <ns1:latin typeface="Montserrat SemiBold" panose="00000700000000000000" pitchFamily="2" charset="0"/>
                  </ns1:rPr>
                  <ns1:t> 149,270</ns1:t>
                </ns1:r>
                <ns1:endParaRPr lang="en-US" sz="1000" b="1" dirty="0">
                  <ns1:solidFill>
                    <ns1:srgbClr val="616173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67" name="Metin kutusu 66">
                <ns1:extLst>
                  <ns1:ext uri="{FF2B5EF4-FFF2-40B4-BE49-F238E27FC236}">
                    <ns2:creationId id="{B4C366F9-7CA7-D5CB-D168-B331177566FD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Management of supplier and purchase invoices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68" name="Metin kutusu 67">
                <ns1:extLst>
                  <ns1:ext uri="{FF2B5EF4-FFF2-40B4-BE49-F238E27FC236}">
                    <ns2:creationId id="{A513D85B-78B3-DBE2-BD9A-ABE5F9E43C18}"/>
                  </ns1:ext>
                </ns1:extLst>
              </ns0:cNvPr>
              <ns0:cNvSpPr txBox="1"/>
              <ns0:nvPr/>
            </ns0:nvSpPr>
            <ns0:spPr>
              <ns1:xfrm>
                <ns1:off x="356496" y="1430986"/>
                <ns1:ext cx="3261775" cy="831222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Automate activity, streamline approval and management flow, and capture rich data with our industry-leading, user-friendly contract lifecycle management software. Suitable for all contracts, basic or complex.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01" name="Grup 100">
              <ns1:extLst>
                <ns1:ext uri="{FF2B5EF4-FFF2-40B4-BE49-F238E27FC236}">
                  <ns2:creationId id="{63970938-07D4-7FBB-C212-E5A391FCEEBA}"/>
                </ns1:ext>
              </ns1:extLst>
            </ns0:cNvPr>
            <ns0:cNvGrpSpPr/>
            <ns0:nvPr/>
          </ns0:nvGrpSpPr>
          <ns0:grpSpPr>
            <ns1:xfrm>
              <ns1:off x="356496" y="2671964"/>
              <ns1:ext cx="2711169" cy="1494880"/>
              <ns1:chOff x="356496" y="813330"/>
              <ns1:chExt cx="3362632" cy="1583243"/>
            </ns1:xfrm>
          </ns0:grpSpPr>
          <ns0:sp>
            <ns0:nvSpPr>
              <ns0:cNvPr id="102" name="TextBox 41">
                <ns1:extLst>
                  <ns1:ext uri="{FF2B5EF4-FFF2-40B4-BE49-F238E27FC236}">
                    <ns2:creationId id="{8405EFC9-E102-49D6-6EF0-82763702D37E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1078CF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1078CF"/>
                    </ns1:solidFill>
                    <ns1:effectLst/>
                    <ns1:latin typeface="Montserrat SemiBold" panose="00000700000000000000" pitchFamily="2" charset="0"/>
                  </ns1:rPr>
                  <ns1:t> 19,740</ns1:t>
                </ns1:r>
                <ns1:endParaRPr lang="en-US" sz="1000" b="1" dirty="0">
                  <ns1:solidFill>
                    <ns1:srgbClr val="1078CF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03" name="Metin kutusu 102">
                <ns1:extLst>
                  <ns1:ext uri="{FF2B5EF4-FFF2-40B4-BE49-F238E27FC236}">
                    <ns2:creationId id="{EE4731C8-E691-F24C-1264-5D180A9D9577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Managing Maverick spend &amp; Spend leakage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04" name="Metin kutusu 103">
                <ns1:extLst>
                  <ns1:ext uri="{FF2B5EF4-FFF2-40B4-BE49-F238E27FC236}">
                    <ns2:creationId id="{FDEF0E98-0A9F-48CE-8429-19F6641A7B0A}"/>
                  </ns1:ext>
                </ns1:extLst>
              </ns0:cNvPr>
              <ns0:cNvSpPr txBox="1"/>
              <ns0:nvPr/>
            </ns0:nvSpPr>
            <ns0:spPr>
              <ns1:xfrm>
                <ns1:off x="356496" y="1418665"/>
                <ns1:ext cx="3261775" cy="977908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Spend analysis reports create powerful and accurate reporting on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organisational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spend. Our software can help you better manage your spend and ensure more of your spending is planned and on contract. Ensuring less spend leakage.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05" name="Grup 104">
              <ns1:extLst>
                <ns1:ext uri="{FF2B5EF4-FFF2-40B4-BE49-F238E27FC236}">
                  <ns2:creationId id="{6EA10EF7-BBCF-88E8-5286-57CF48AA033D}"/>
                </ns1:ext>
              </ns1:extLst>
            </ns0:cNvPr>
            <ns0:cNvGrpSpPr/>
            <ns0:nvPr/>
          </ns0:nvGrpSpPr>
          <ns0:grpSpPr>
            <ns1:xfrm>
              <ns1:off x="2880493" y="2671964"/>
              <ns1:ext cx="2711169" cy="1516009"/>
              <ns1:chOff x="356496" y="813330"/>
              <ns1:chExt cx="3362632" cy="1605620"/>
            </ns1:xfrm>
          </ns0:grpSpPr>
          <ns0:sp>
            <ns0:nvSpPr>
              <ns0:cNvPr id="106" name="TextBox 41">
                <ns1:extLst>
                  <ns1:ext uri="{FF2B5EF4-FFF2-40B4-BE49-F238E27FC236}">
                    <ns2:creationId id="{110710D0-F844-4CED-6400-E571D0E48B28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FCB415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FCB415"/>
                    </ns1:solidFill>
                    <ns1:effectLst/>
                    <ns1:latin typeface="Montserrat SemiBold" panose="00000700000000000000" pitchFamily="2" charset="0"/>
                  </ns1:rPr>
                  <ns1:t> 104,787</ns1:t>
                </ns1:r>
                <ns1:endParaRPr lang="en-US" sz="1000" b="1" dirty="0">
                  <ns1:solidFill>
                    <ns1:srgbClr val="FCB415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07" name="Metin kutusu 106">
                <ns1:extLst>
                  <ns1:ext uri="{FF2B5EF4-FFF2-40B4-BE49-F238E27FC236}">
                    <ns2:creationId id="{D2E86102-1E86-EC74-3C17-D2762C0A5B9B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Finance query management and dashboard reporting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08" name="Metin kutusu 107">
                <ns1:extLst>
                  <ns1:ext uri="{FF2B5EF4-FFF2-40B4-BE49-F238E27FC236}">
                    <ns2:creationId id="{B52508D1-3082-1BBA-EA36-0DCADDB47EDB}"/>
                  </ns1:ext>
                </ns1:extLst>
              </ns0:cNvPr>
              <ns0:cNvSpPr txBox="1"/>
              <ns0:nvPr/>
            </ns0:nvSpPr>
            <ns0:spPr>
              <ns1:xfrm>
                <ns1:off x="356496" y="1441042"/>
                <ns1:ext cx="3261775" cy="977908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Make due diligence and compliance reviews a seamless part of your procurement process. Get dynamic compliance profiles for each supplier, automated reviews and approvals prompts, and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standardised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supplier data for thorough compliance management.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09" name="Grup 108">
              <ns1:extLst>
                <ns1:ext uri="{FF2B5EF4-FFF2-40B4-BE49-F238E27FC236}">
                  <ns2:creationId id="{4AB562DE-9CD3-F33E-5606-DE490E0F965E}"/>
                </ns1:ext>
              </ns1:extLst>
            </ns0:cNvPr>
            <ns0:cNvGrpSpPr/>
            <ns0:nvPr/>
          </ns0:nvGrpSpPr>
          <ns0:grpSpPr>
            <ns1:xfrm>
              <ns1:off x="5510345" y="2671964"/>
              <ns1:ext cx="2711169" cy="1244026"/>
              <ns1:chOff x="356496" y="813330"/>
              <ns1:chExt cx="3362632" cy="1317561"/>
            </ns1:xfrm>
          </ns0:grpSpPr>
          <ns0:sp>
            <ns0:nvSpPr>
              <ns0:cNvPr id="110" name="TextBox 41">
                <ns1:extLst>
                  <ns1:ext uri="{FF2B5EF4-FFF2-40B4-BE49-F238E27FC236}">
                    <ns2:creationId id="{C4D3B900-CA76-28B7-D9F0-20582987BC8C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2D4FB2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2D4FB2"/>
                    </ns1:solidFill>
                    <ns1:effectLst/>
                    <ns1:latin typeface="Montserrat SemiBold" panose="00000700000000000000" pitchFamily="2" charset="0"/>
                  </ns1:rPr>
                  <ns1:t> 47,287</ns1:t>
                </ns1:r>
                <ns1:endParaRPr lang="en-US" sz="1000" b="1" dirty="0">
                  <ns1:solidFill>
                    <ns1:srgbClr val="2D4FB2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11" name="Metin kutusu 110">
                <ns1:extLst>
                  <ns1:ext uri="{FF2B5EF4-FFF2-40B4-BE49-F238E27FC236}">
                    <ns2:creationId id="{68BE52E6-12A4-3342-83DA-22F2F3DF7254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Debt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collection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adm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I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n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I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strat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I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on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processes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12" name="Metin kutusu 111">
                <ns1:extLst>
                  <ns1:ext uri="{FF2B5EF4-FFF2-40B4-BE49-F238E27FC236}">
                    <ns2:creationId id="{D2627D97-5F59-1AE7-ECD6-2D326E5AE7B6}"/>
                  </ns1:ext>
                </ns1:extLst>
              </ns0:cNvPr>
              <ns0:cNvSpPr txBox="1"/>
              <ns0:nvPr/>
            </ns0:nvSpPr>
            <ns0:spPr>
              <ns1:xfrm>
                <ns1:off x="356496" y="1446355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Mitigate third-party risk, keep data safe, and consistently monitor health using powerful insights to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optimise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your supplier partnerships.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13" name="Grup 112">
              <ns1:extLst>
                <ns1:ext uri="{FF2B5EF4-FFF2-40B4-BE49-F238E27FC236}">
                  <ns2:creationId id="{785FC446-70BF-C184-F74D-D65742F8C401}"/>
                </ns1:ext>
              </ns1:extLst>
            </ns0:cNvPr>
            <ns0:cNvGrpSpPr/>
            <ns0:nvPr/>
          </ns0:nvGrpSpPr>
          <ns0:grpSpPr>
            <ns1:xfrm>
              <ns1:off x="8140197" y="2687651"/>
              <ns1:ext cx="2711169" cy="1244027"/>
              <ns1:chOff x="356496" y="813330"/>
              <ns1:chExt cx="3362632" cy="1317562"/>
            </ns1:xfrm>
          </ns0:grpSpPr>
          <ns0:sp>
            <ns0:nvSpPr>
              <ns0:cNvPr id="114" name="TextBox 41">
                <ns1:extLst>
                  <ns1:ext uri="{FF2B5EF4-FFF2-40B4-BE49-F238E27FC236}">
                    <ns2:creationId id="{011AA6F9-0185-2DEB-8507-4CA61E672CB8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40404C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40404C"/>
                    </ns1:solidFill>
                    <ns1:effectLst/>
                    <ns1:latin typeface="Montserrat SemiBold" panose="00000700000000000000" pitchFamily="2" charset="0"/>
                  </ns1:rPr>
                  <ns1:t> 3,327</ns1:t>
                </ns1:r>
                <ns1:endParaRPr lang="en-US" sz="1000" b="1" dirty="0">
                  <ns1:solidFill>
                    <ns1:srgbClr val="40404C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15" name="Metin kutusu 114">
                <ns1:extLst>
                  <ns1:ext uri="{FF2B5EF4-FFF2-40B4-BE49-F238E27FC236}">
                    <ns2:creationId id="{B2A6F5CB-99DA-A6F5-B757-2BC263A6C1E7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423761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en-US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Customer Invoicing &amp; Finance Workflow Management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16" name="Metin kutusu 115">
                <ns1:extLst>
                  <ns1:ext uri="{FF2B5EF4-FFF2-40B4-BE49-F238E27FC236}">
                    <ns2:creationId id="{4277378F-1D56-88FC-ED14-AB2F841A560B}"/>
                  </ns1:ext>
                </ns1:extLst>
              </ns0:cNvPr>
              <ns0:cNvSpPr txBox="1"/>
              <ns0:nvPr/>
            </ns0:nvSpPr>
            <ns0:spPr>
              <ns1:xfrm>
                <ns1:off x="356496" y="1446356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Mitigate third-party risk, keep data safe, and consistently monitor health using powerful insights to </ns1:t>
                </ns1:r>
                <ns1:r>
                  <ns1:rPr lang="en-US" sz="900" dirty="0" err="1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optimise</ns1:t>
                </ns1:r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 your supplier partnerships.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17" name="Grup 116">
              <ns1:extLst>
                <ns1:ext uri="{FF2B5EF4-FFF2-40B4-BE49-F238E27FC236}">
                  <ns2:creationId id="{6F2E7AF9-F8E2-5B22-2358-036B48F3D3F8}"/>
                </ns1:ext>
              </ns1:extLst>
            </ns0:cNvPr>
            <ns0:cNvGrpSpPr/>
            <ns0:nvPr/>
          </ns0:nvGrpSpPr>
          <ns0:grpSpPr>
            <ns1:xfrm>
              <ns1:off x="356496" y="4406126"/>
              <ns1:ext cx="2711169" cy="1130662"/>
              <ns1:chOff x="356496" y="813330"/>
              <ns1:chExt cx="3362632" cy="1197496"/>
            </ns1:xfrm>
          </ns0:grpSpPr>
          <ns0:sp>
            <ns0:nvSpPr>
              <ns0:cNvPr id="118" name="TextBox 41">
                <ns1:extLst>
                  <ns1:ext uri="{FF2B5EF4-FFF2-40B4-BE49-F238E27FC236}">
                    <ns2:creationId id="{C614F80E-10FB-53CA-0DC0-E3D867CBB51C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4C9ADB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4C9ADB"/>
                    </ns1:solidFill>
                    <ns1:effectLst/>
                    <ns1:latin typeface="Montserrat SemiBold" panose="00000700000000000000" pitchFamily="2" charset="0"/>
                  </ns1:rPr>
                  <ns1:t> 378,350</ns1:t>
                </ns1:r>
                <ns1:endParaRPr lang="en-US" sz="1000" b="1" dirty="0">
                  <ns1:solidFill>
                    <ns1:srgbClr val="4C9ADB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19" name="Metin kutusu 118">
                <ns1:extLst>
                  <ns1:ext uri="{FF2B5EF4-FFF2-40B4-BE49-F238E27FC236}">
                    <ns2:creationId id="{0EF7D480-7EE8-1E83-4828-FA87E7CBB4A6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Onl</ns1:t>
                </ns1:r>
                <ns1:r>
                  <ns1:rPr lang="tr-TR" sz="1000" b="1" i="0" cap="all" dirty="0" err="1">
                    <ns1:solidFill>
                      <ns1:srgbClr val="555555"/>
                    </ns1:solidFill>
                    <ns1:effectLst/>
                    <ns1:latin typeface="Montserrat SemiBold" panose="00000700000000000000" pitchFamily="2" charset="0"/>
                  </ns1:rPr>
                  <ns1:t>I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ne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expense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management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20" name="Metin kutusu 119">
                <ns1:extLst>
                  <ns1:ext uri="{FF2B5EF4-FFF2-40B4-BE49-F238E27FC236}">
                    <ns2:creationId id="{EF87C3C9-0CEC-F09F-1071-897022ACD7FA}"/>
                  </ns1:ext>
                </ns1:extLst>
              </ns0:cNvPr>
              <ns0:cNvSpPr txBox="1"/>
              <ns0:nvPr/>
            </ns0:nvSpPr>
            <ns0:spPr>
              <ns1:xfrm>
                <ns1:off x="356496" y="1326290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Enhance contract negotiation outcomes by leveraging data-driven insights and strategic planning. Achieve better terms and reduced risks with comprehensive analysis.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  <ns0:grpSp>
          <ns0:nvGrpSpPr>
            <ns0:cNvPr id="121" name="Grup 120">
              <ns1:extLst>
                <ns1:ext uri="{FF2B5EF4-FFF2-40B4-BE49-F238E27FC236}">
                  <ns2:creationId id="{257C2E3A-8AF5-EB74-493A-902F5FF0CBBF}"/>
                </ns1:ext>
              </ns1:extLst>
            </ns0:cNvPr>
            <ns0:cNvGrpSpPr/>
            <ns0:nvPr/>
          </ns0:nvGrpSpPr>
          <ns0:grpSpPr>
            <ns1:xfrm>
              <ns1:off x="2880493" y="4406126"/>
              <ns1:ext cx="2711169" cy="1130662"/>
              <ns1:chOff x="356496" y="813330"/>
              <ns1:chExt cx="3362632" cy="1197496"/>
            </ns1:xfrm>
          </ns0:grpSpPr>
          <ns0:sp>
            <ns0:nvSpPr>
              <ns0:cNvPr id="122" name="TextBox 41">
                <ns1:extLst>
                  <ns1:ext uri="{FF2B5EF4-FFF2-40B4-BE49-F238E27FC236}">
                    <ns2:creationId id="{F406E458-8874-85AB-363D-4DE317E9B303}"/>
                  </ns1:ext>
                </ns1:extLst>
              </ns0:cNvPr>
              <ns0:cNvSpPr txBox="1"/>
              <ns0:nvPr/>
            </ns0:nvSpPr>
            <ns0:spPr>
              <ns1:xfrm>
                <ns1:off x="356496" y="813330"/>
                <ns1:ext cx="2612846" cy="261610"/>
              </ns1:xfrm>
              <ns1:prstGeom prst="rect">
                <ns1:avLst/>
              </ns1:prstGeom>
              <ns1:noFill/>
            </ns0:spPr>
            <ns0:txBody>
              <ns1:bodyPr wrap="square" rtlCol="0" anchor="b" anchorCtr="0">
                <ns1:spAutoFit/>
              </ns1:bodyPr>
              <ns1:lstStyle/>
              <ns1:p>
                <ns1:r>
                  <ns1:rPr lang="tr-TR" sz="1000" b="1" i="0" dirty="0">
                    <ns1:solidFill>
                      <ns1:srgbClr val="A4A4B2"/>
                    </ns1:solidFill>
                    <ns1:effectLst/>
                    <ns1:latin typeface="Open Sans" panose="020B0606030504020204" pitchFamily="34" charset="0"/>
                  </ns1:rPr>
                  <ns1:t>£ </ns1:t>
                </ns1:r>
                <ns1:r>
                  <ns1:rPr lang="tr-TR" sz="1000" b="1" i="0" dirty="0" err="1">
                    <ns1:solidFill>
                      <ns1:srgbClr val="A4A4B2"/>
                    </ns1:solidFill>
                    <ns1:effectLst/>
                    <ns1:latin typeface="Montserrat SemiBold" panose="00000700000000000000" pitchFamily="2" charset="0"/>
                  </ns1:rPr>
                  <ns1:t> 88,125</ns1:t>
                </ns1:r>
                <ns1:endParaRPr lang="en-US" sz="1000" b="1" dirty="0">
                  <ns1:solidFill>
                    <ns1:srgbClr val="A4A4B2"/>
                  </ns1:solidFill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endParaRPr>
              </ns1:p>
            </ns0:txBody>
          </ns0:sp>
          <ns0:sp>
            <ns0:nvSpPr>
              <ns0:cNvPr id="123" name="Metin kutusu 122">
                <ns1:extLst>
                  <ns1:ext uri="{FF2B5EF4-FFF2-40B4-BE49-F238E27FC236}">
                    <ns2:creationId id="{A0B7123B-E077-14D7-5216-0A25474D14D2}"/>
                  </ns1:ext>
                </ns1:extLst>
              </ns0:cNvPr>
              <ns0:cNvSpPr txBox="1"/>
              <ns0:nvPr/>
            </ns0:nvSpPr>
            <ns0:spPr>
              <ns1:xfrm>
                <ns1:off x="356496" y="1035612"/>
                <ns1:ext cx="3362632" cy="261610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pPr algn="l"/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IT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finance</ns1:t>
                </ns1:r>
                <ns1:r>
                  <ns1:rPr lang="tr-TR" sz="1000" b="1" cap="all" dirty="0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 </ns1:t>
                </ns1:r>
                <ns1:r>
                  <ns1:rPr lang="tr-TR" sz="1000" b="1" cap="all" dirty="0" err="1">
                    <ns1:solidFill>
                      <ns1:srgbClr val="555555"/>
                    </ns1:solidFill>
                    <ns1:latin typeface="Montserrat SemiBold" panose="00000700000000000000" pitchFamily="2" charset="0"/>
                  </ns1:rPr>
                  <ns1:t>systems</ns1:t>
                </ns1:r>
                <ns1:endParaRPr lang="tr-TR" sz="10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endParaRPr>
              </ns1:p>
            </ns0:txBody>
          </ns0:sp>
          <ns0:sp>
            <ns0:nvSpPr>
              <ns0:cNvPr id="124" name="Metin kutusu 123">
                <ns1:extLst>
                  <ns1:ext uri="{FF2B5EF4-FFF2-40B4-BE49-F238E27FC236}">
                    <ns2:creationId id="{68C0EE1E-0DEA-9319-9D0A-2FEF92CB1472}"/>
                  </ns1:ext>
                </ns1:extLst>
              </ns0:cNvPr>
              <ns0:cNvSpPr txBox="1"/>
              <ns0:nvPr/>
            </ns0:nvSpPr>
            <ns0:spPr>
              <ns1:xfrm>
                <ns1:off x="356496" y="1326290"/>
                <ns1:ext cx="3261775" cy="684536"/>
              </ns1:xfrm>
              <ns1:prstGeom prst="rect">
                <ns1:avLst/>
              </ns1:prstGeom>
              <ns1:noFill/>
            </ns0:spPr>
            <ns0:txBody>
              <ns1:bodyPr wrap="square">
                <ns1:spAutoFit/>
              </ns1:bodyPr>
              <ns1:lstStyle/>
              <ns1:p>
                <ns1:r>
                  <ns1:rPr lang="en-US" sz="900" dirty="0">
                    <ns1:solidFill>
                      <ns1:srgbClr val="555555"/>
                    </ns1:solidFill>
                    <ns1:latin typeface="Open Sans" panose="020B0606030504020204" pitchFamily="34" charset="0"/>
                  </ns1:rPr>
                  <ns1:t>Streamline procurement processes for efficiency and cost savings. Implement best practices and automated solutions to reduce manual efforts and errors.</ns1:t>
                </ns1:r>
                <ns1:endParaRPr lang="tr-TR" sz="900" dirty="0">
                  <ns1:solidFill>
                    <ns1:srgbClr val="555555"/>
                  </ns1:solidFill>
                  <ns1:latin typeface="Open Sans" panose="020B0606030504020204" pitchFamily="34" charset="0"/>
                </ns1:endParaRPr>
              </ns1:p>
            </ns0:txBody>
          </ns0:sp>
        </ns0:grp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tr-TR" dirty="0"/>
              <ns1:t>EFFICIENCIES RETURNED</ns1:t>
            </ns1:r>
            <ns1:endParaRPr lang="en-GB" dirty="0"/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95940" y="1359606"/>
            <ns1:ext cx="10439420" cy="5069994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14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+mj-lt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
Online expense management: We anticipate a 39.77% efficiency</ns1:t>
            </ns1:r>
            <ns1:endParaRPr lang="en-GB" sz="1400" dirty="0">
              <ns1:solidFill>
                <ns1:schemeClr val="tx1">
                  <ns1:lumMod val="50000"/>
                  <ns1:lumOff val="50000"/>
                </ns1:schemeClr>
              </ns1:solidFill>
              <ns1:latin typeface="+mj-lt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xxxxx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703483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04863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397341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412673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38150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40002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440792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83217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276879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394960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627573" y="4027026"/>
            <ns1:ext cx="1343438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196601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337459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099064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473431" y="3184326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3019644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00242" y="2204508"/>
            <ns1:ext cx="1626223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723088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641900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422923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191839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2244</TotalTime>
  <Words>977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20</cp:revision>
  <dcterms:created xsi:type="dcterms:W3CDTF">2024-07-05T15:05:35Z</dcterms:created>
  <dcterms:modified xsi:type="dcterms:W3CDTF">2024-09-26T13:18:56Z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