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4" r:id="rId9"/>
    <p:sldId id="465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FFFFF"/>
    <a:srgbClr val="F6911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en-US" dirty="0">
                <ns1:latin typeface="Montserrat SemiBold"/>
              </ns1:rPr>
              <ns1:t>Client Name:</ns1:t>
            </ns1:r>
            <ns1:r>
              <ns1:rPr lang="tr-TR" dirty="0" err="1">
                <ns1:latin typeface="Montserrat SemiBold"/>
              </ns1:rPr>
              <ns1:t>xxxxx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27,222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49,000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22,685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90,741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59,453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25,153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10,500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2,831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350,000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726713425"/>
              </ns0:ext>
            </ns0:extLst>
          </ns0:nvPr>
        </ns0:nvGraphicFramePr>
        <ns0:xfrm>
          <ns1:off x="695326" y="1392132"/>
          <ns1:ext cx="9923513" cy="4890682"/>
        </ns0:xfrm>
        <ns1:graphic>
          <ns1:graphicData uri="http://schemas.openxmlformats.org/drawingml/2006/chart">
            <ns4:chart ns5:id="rId3"/>
          </ns1:graphicData>
        </ns1:graphic>
      </ns0:graphicFrame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</ns1:t>
            </ns1:r>
            <ns1:r>
              <ns1:rPr lang="en-GB"/>
              <ns1:t>OF DELAY: </ns1:t>
            </ns1:r>
            <ns1:r>
              <ns1:rPr lang="en-GB" dirty="0"/>
              <ns1:t>BREAKDOWN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95940" y="1359606"/>
            <ns1:ext cx="8438228" cy="467459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
Raising Purchase Orders: We anticipate a 2.69% efficiency
Purchase Order Approvals: We anticipate a 9.68% efficiency
Coding invoice processes: We anticipate a 4.48% efficiency
Management of Supplier and Purchase Invoices: We anticipate a 15.69% efficiency
Managing Maverick Spend &amp; Spend Leakage: We anticipate a 2.08% efficiency
Finance Query Management and Dashboard Reporting: We anticipate a 11.02% efficiency
Debt Collection Administration Processes: We anticipate a 4.97% efficiency
Customer Invoicing &amp; Finance Workflow Management: We anticipate a 0.35% efficiency
Online expense management: We anticipate a 39.77% efficiency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329638" y="747251"/>
            <ns1:ext cx="2738027" cy="1273297"/>
            <ns1:chOff x="323184" y="813330"/>
            <ns1:chExt cx="3395944" cy="1348561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>
                  <ns1:solidFill>
                    <ns1:srgbClr val="F15D23"/>
                  </ns1:solidFill>
                  <ns1:effectLst/>
                  <ns1:latin typeface="Montserrat SemiBold" panose="00000700000000000000" pitchFamily="2" charset="0"/>
                </ns1:rPr>
                <ns1:t> 25,589</ns1:t>
              </ns1:r>
              <ns1:endParaRPr lang="en-US" sz="10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6161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0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0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0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0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684536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Automate activity, streamline approval and management flow, and</ns1:t>
              </ns1:r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capture </ns1:t>
              </ns1:r>
              <ns1:r>
                <ns1:rPr lang="en-US" sz="90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rich data with our industry-leading, user-friendly contract lifecycle management software.</ns1:t>
              </ns1:r>
              <ns1:endParaRPr lang="tr-TR" sz="90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2880493" y="747251"/>
            <ns1:ext cx="2711169" cy="1247637"/>
            <ns1:chOff x="356496" y="813330"/>
            <ns1:chExt cx="3362632" cy="1321385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F6911E"/>
                  </ns1:solidFill>
                  <ns1:effectLst/>
                  <ns1:latin typeface="Montserrat SemiBold" panose="00000700000000000000" pitchFamily="2" charset="0"/>
                </ns1:rPr>
                <ns1:t> 92,120</ns1:t>
              </ns1:r>
              <ns1:endParaRPr lang="en-US" sz="1000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6161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68453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Create efficient processes for successful and effective contract set up. Increase the transparency of processes while reducing administrative time and effort.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510345" y="747251"/>
            <ns1:ext cx="2711169" cy="1506514"/>
            <ns1:chOff x="356496" y="813330"/>
            <ns1:chExt cx="3362632" cy="1595564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F37721"/>
                  </ns1:solidFill>
                  <ns1:effectLst/>
                  <ns1:latin typeface="Montserrat SemiBold" panose="00000700000000000000" pitchFamily="2" charset="0"/>
                </ns1:rPr>
                <ns1:t> 42,648</ns1:t>
              </ns1:r>
              <ns1:endParaRPr lang="en-US" sz="1000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4000"/>
              <ns1:ext cx="3362632" cy="26161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Coding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invoice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97790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0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140197" y="747251"/>
            <ns1:ext cx="2817024" cy="1368014"/>
            <ns1:chOff x="356496" y="813330"/>
            <ns1:chExt cx="3362632" cy="1448878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616173"/>
                  </ns1:solidFill>
                  <ns1:effectLst/>
                  <ns1:latin typeface="Montserrat SemiBold" panose="00000700000000000000" pitchFamily="2" charset="0"/>
                </ns1:rPr>
                <ns1:t> 149,270</ns1:t>
              </ns1:r>
              <ns1:endParaRPr lang="en-US" sz="1000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237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83122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Automate activity, streamline approval and management flow, and capture rich data with our industry-leading, user-friendly contract lifecycle management software. Suitable for all contracts, basic or complex.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356496" y="2298338"/>
            <ns1:ext cx="2711169" cy="1494880"/>
            <ns1:chOff x="356496" y="813330"/>
            <ns1:chExt cx="3362632" cy="1583243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1078CF"/>
                  </ns1:solidFill>
                  <ns1:effectLst/>
                  <ns1:latin typeface="Montserrat SemiBold" panose="00000700000000000000" pitchFamily="2" charset="0"/>
                </ns1:rPr>
                <ns1:t> 19,740</ns1:t>
              </ns1:r>
              <ns1:endParaRPr lang="en-US" sz="1000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237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97790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Spend analysis reports create powerful and accurate reporting on </ns1:t>
              </ns1:r>
              <ns1:r>
                <ns1:rPr lang="en-US" sz="90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organisational</ns1:t>
              </ns1:r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spend. Our software can help you better manage your spend and ensure more of your spending is planned and on contract. Ensuring less spend leakage.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2880493" y="2298338"/>
            <ns1:ext cx="2711169" cy="1516009"/>
            <ns1:chOff x="356496" y="813330"/>
            <ns1:chExt cx="3362632" cy="1605620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FCB415"/>
                  </ns1:solidFill>
                  <ns1:effectLst/>
                  <ns1:latin typeface="Montserrat SemiBold" panose="00000700000000000000" pitchFamily="2" charset="0"/>
                </ns1:rPr>
                <ns1:t> 104,787</ns1:t>
              </ns1:r>
              <ns1:endParaRPr lang="en-US" sz="1000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237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97790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0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510345" y="2298338"/>
            <ns1:ext cx="2711169" cy="1244026"/>
            <ns1:chOff x="356496" y="813330"/>
            <ns1:chExt cx="3362632" cy="1317561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2D4FB2"/>
                  </ns1:solidFill>
                  <ns1:effectLst/>
                  <ns1:latin typeface="Montserrat SemiBold" panose="00000700000000000000" pitchFamily="2" charset="0"/>
                </ns1:rPr>
                <ns1:t> 47,287</ns1:t>
              </ns1:r>
              <ns1:endParaRPr lang="en-US" sz="1000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237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administration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684536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0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140197" y="2314025"/>
            <ns1:ext cx="2711169" cy="1244027"/>
            <ns1:chOff x="356496" y="813330"/>
            <ns1:chExt cx="3362632" cy="1317562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40404C"/>
                  </ns1:solidFill>
                  <ns1:effectLst/>
                  <ns1:latin typeface="Montserrat SemiBold" panose="00000700000000000000" pitchFamily="2" charset="0"/>
                </ns1:rPr>
                <ns1:t> 3,327</ns1:t>
              </ns1:r>
              <ns1:endParaRPr lang="en-US" sz="1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237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684536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0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356496" y="4032500"/>
            <ns1:ext cx="2711169" cy="1130662"/>
            <ns1:chOff x="356496" y="813330"/>
            <ns1:chExt cx="3362632" cy="1197496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4C9ADB"/>
                  </ns1:solidFill>
                  <ns1:effectLst/>
                  <ns1:latin typeface="Montserrat SemiBold" panose="00000700000000000000" pitchFamily="2" charset="0"/>
                </ns1:rPr>
                <ns1:t> 378,350</ns1:t>
              </ns1:r>
              <ns1:endParaRPr lang="en-US" sz="1000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6161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Online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684536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contract negotiation outcomes by leveraging data-driven insights and strategic planning. Achieve better terms and reduced risks with comprehensive analysis.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2880493" y="4032500"/>
            <ns1:ext cx="2711169" cy="1130662"/>
            <ns1:chOff x="356496" y="813330"/>
            <ns1:chExt cx="3362632" cy="1197496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A4A4B2"/>
                  </ns1:solidFill>
                  <ns1:effectLst/>
                  <ns1:latin typeface="Montserrat SemiBold" panose="00000700000000000000" pitchFamily="2" charset="0"/>
                </ns1:rPr>
                <ns1:t> 88,125</ns1:t>
              </ns1:r>
              <ns1:endParaRPr lang="en-US" sz="1000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6161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684536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Streamline procurement processes for efficiency and cost savings. Implement best practices and automated solutions to reduce manual efforts and errors.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xxxxx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703483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04863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397341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412673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38150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40002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440792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83217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276879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860,182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394960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627573" y="4027026"/>
            <ns1:ext cx="1343438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196601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91,060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337459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70,837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099064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473431" y="3184326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945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3019644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00242" y="2204508"/>
            <ns1:ext cx="1626223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733,637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723088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641900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422923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191839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73,902h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en-GB" dirty="0"/>
              <ns1:t>VARIABLE ESTIMATIONS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6D583B7A-B95C-C145-9434-A78EE87952D9}"/>
              </ns1:ext>
            </ns1:extLst>
          </ns0:cNvPr>
          <ns0:cNvSpPr txBox="1">
            <ns1:spLocks/>
          </ns0:cNvSpPr>
          <ns0:nvPr/>
        </ns0:nvSpPr>
        <ns0:spPr>
          <ns1:xfrm>
            <ns1:off x="6017270" y="5220633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standard slide – no updates required.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2240</TotalTime>
  <Words>978</Words>
  <Application>Microsoft Office PowerPoint</Application>
  <PresentationFormat>Geniş ekran</PresentationFormat>
  <Paragraphs>166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Client Name:valclient Value Business Case</vt:lpstr>
      <vt:lpstr>DOING NOTHING IS NOT AN OPTION</vt:lpstr>
      <vt:lpstr>DOING NOTHING IS NOT AN OPTION</vt:lpstr>
      <vt:lpstr>TOTAL COST OF DELAY</vt:lpstr>
      <vt:lpstr>TOTAL COST OF DELAY: BREAKDOWN</vt:lpstr>
      <vt:lpstr>PowerPoint Sunusu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15</cp:revision>
  <dcterms:created xsi:type="dcterms:W3CDTF">2024-07-05T15:05:35Z</dcterms:created>
  <dcterms:modified xsi:type="dcterms:W3CDTF">2024-09-26T12:14:19Z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