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89" r:id="rId5"/>
    <p:sldId id="463" r:id="rId6"/>
    <p:sldId id="464" r:id="rId7"/>
    <p:sldId id="27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8182"/>
    <a:srgbClr val="FFFFFF"/>
    <a:srgbClr val="E23F13"/>
    <a:srgbClr val="F0F0F5"/>
    <a:srgbClr val="FAFAFA"/>
    <a:srgbClr val="25252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D38526-E835-402C-8478-D3585D2EC139}" v="7" dt="2024-09-23T14:17:30.6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–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.sharepoint.com/sites/Value-Creation/Shared%20Documents/Financials/Value%20Calculator_Financials%20LIVE%20v9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1688912223288134E-3"/>
          <c:y val="6.7849679876351099E-2"/>
          <c:w val="0.97918232058845212"/>
          <c:h val="0.96671180011294944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EAE-4580-A045-0FDD7AB7F4E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EAE-4580-A045-0FDD7AB7F4E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EAE-4580-A045-0FDD7AB7F4E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EAE-4580-A045-0FDD7AB7F4E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EAE-4580-A045-0FDD7AB7F4E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EAE-4580-A045-0FDD7AB7F4E3}"/>
              </c:ext>
            </c:extLst>
          </c:dPt>
          <c:dPt>
            <c:idx val="6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9EAE-4580-A045-0FDD7AB7F4E3}"/>
              </c:ext>
            </c:extLst>
          </c:dPt>
          <c:dPt>
            <c:idx val="7"/>
            <c:bubble3D val="0"/>
            <c:spPr>
              <a:solidFill>
                <a:schemeClr val="accent6">
                  <a:lumMod val="25000"/>
                  <a:lumOff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9EAE-4580-A045-0FDD7AB7F4E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9EAE-4580-A045-0FDD7AB7F4E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9EAE-4580-A045-0FDD7AB7F4E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'[Value Calculator_Financials LIVE v9.xlsm]Value Analysis'!$C$46:$C$54</c:f>
              <c:strCache>
                <c:ptCount val="9"/>
                <c:pt idx="0">
                  <c:v>Raising Purchase Orders</c:v>
                </c:pt>
                <c:pt idx="1">
                  <c:v>Purchase Order approvals</c:v>
                </c:pt>
                <c:pt idx="2">
                  <c:v>Coding invoice processes</c:v>
                </c:pt>
                <c:pt idx="3">
                  <c:v>Management of supplier and purchase invoices</c:v>
                </c:pt>
                <c:pt idx="4">
                  <c:v>Managing Spend leakage </c:v>
                </c:pt>
                <c:pt idx="5">
                  <c:v>Finance query management &amp; reporting</c:v>
                </c:pt>
                <c:pt idx="6">
                  <c:v>Debt collection administration processes</c:v>
                </c:pt>
                <c:pt idx="7">
                  <c:v>Customer Invoicing &amp; Finance Workflow</c:v>
                </c:pt>
                <c:pt idx="8">
                  <c:v>Online expense management</c:v>
                </c:pt>
              </c:strCache>
            </c:strRef>
          </c:cat>
          <c:val>
            <c:numRef>
              <c:f>'[Value Calculator_Financials LIVE v9.xlsm]Value Analysis'!$L$45:$L$54</c:f>
              <c:numCache>
                <c:formatCode>"£"#,##0</c:formatCode>
                <c:ptCount val="10"/>
                <c:pt idx="0">
                  <c:v>58750</c:v>
                </c:pt>
                <c:pt idx="1">
                  <c:v>1023555.5555555555</c:v>
                </c:pt>
                <c:pt idx="2">
                  <c:v>767666.66666666663</c:v>
                </c:pt>
                <c:pt idx="3">
                  <c:v>266550.92592592596</c:v>
                </c:pt>
                <c:pt idx="4">
                  <c:v>246293.05555555553</c:v>
                </c:pt>
                <c:pt idx="5">
                  <c:v>16156.25</c:v>
                </c:pt>
                <c:pt idx="6">
                  <c:v>226205.77777777778</c:v>
                </c:pt>
                <c:pt idx="7">
                  <c:v>189153.06666666668</c:v>
                </c:pt>
                <c:pt idx="8">
                  <c:v>13306.222222222221</c:v>
                </c:pt>
                <c:pt idx="9">
                  <c:v>388219.99999999988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9EAE-4580-A045-0FDD7AB7F4E3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53995B-D5C5-E9F3-74E1-867BB85FAC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75A38-0062-6C38-0B8A-6561F09F2D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E6207-6821-4DAB-B818-E4F4F6AB12F5}" type="datetimeFigureOut">
              <a:rPr lang="en-GB" smtClean="0"/>
              <a:t>02/10/2024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6C68E-BDFC-0BFF-7F14-6B953611F6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FAFE3-268E-270F-8A32-C160C9648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E5AB6-E7A7-49F2-B3EF-8EA64FA4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75209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36EE0-4F6D-274D-8902-95CDFEF84C8C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F5981-AC5E-AE4D-852B-DAB06874D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9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65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85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hyperlink" Target="mailto:hello@oneadvanced.com" TargetMode="External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4.sv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14551C-8DA6-7975-4AC8-8A180A4C6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794264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74C2F-C574-4EA9-44E0-B379B00831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695325" y="1287508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4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BA657EF-F445-0102-2BA7-44A9F51D83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B90FE5-9B10-DE0E-C798-6B53CC1B51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16B070-9C5D-0E7C-E2ED-3FE385C377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7438" y="730389"/>
            <a:ext cx="5668391" cy="5398949"/>
          </a:xfrm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4975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5536B56F-F531-540F-8796-BAE4CC0E7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2063" y="13880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1804F481-5029-6614-64A1-EDA7EF95EC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31580" y="17803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ABBF112A-5454-FE49-7AAC-CF484D953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2081" y="2234192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1A150C75-E0E2-38DD-416D-91A21E88CB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31580" y="2626447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80484F3-A715-7D93-FF70-AF8370E1B3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32081" y="30796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ABCFCEF-6730-EA4C-DBFF-2CFF639B3F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31580" y="34719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C2E974CF-5325-C835-8D53-30C45BE0FA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810026" y="1388067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8766B7B2-1CEE-476D-CD98-C488FBD7491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10026" y="2240692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D84AEBAE-9F18-73E1-0696-0E9858817C6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810026" y="3079666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A7EDDCDD-B4C2-59E6-19B3-6014DE489B6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32081" y="3925140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CD8E8B20-BC80-2B9E-4915-D5339CD1EE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31580" y="4317395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5B5B9C15-3731-CC21-4A7B-A5C374A1A5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10026" y="3925140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13E1AAB4-635D-BF4A-5965-4B31253F31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532081" y="4775125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25A78126-D46D-FF52-6586-D197EBED544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31580" y="5167380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9AE9F7A2-511D-9C1D-CE95-14D3B8788A8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10026" y="4775125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9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02487"/>
            <a:ext cx="3483438" cy="317667"/>
          </a:xfrm>
        </p:spPr>
        <p:txBody>
          <a:bodyPr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FCFD1A9-B1E6-239C-FBAB-267510721D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77261" y="2512088"/>
            <a:ext cx="5282675" cy="2308066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GB" sz="1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418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2328CA78-E1CB-C82D-3890-7CE118FFA6F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083174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86042117-1A75-2036-9EB6-B3BAB40557A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61976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0CD4D48C-EC00-94E4-69F3-EF51AC0276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61973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9A1D6FB7-B1FF-8326-8B31-3AC5954FA26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720677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9ED438C1-B0A6-419C-0AC3-151D81BAE85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9479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A6B83889-1ECE-CF73-A5C2-C8DE7E9CA0B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999476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12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961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900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87316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82694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1" name="Text Placeholder 23">
            <a:extLst>
              <a:ext uri="{FF2B5EF4-FFF2-40B4-BE49-F238E27FC236}">
                <a16:creationId xmlns:a16="http://schemas.microsoft.com/office/drawing/2014/main" id="{7CC51DE0-F066-5324-2C99-81558D301C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376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3" name="Text Placeholder 23">
            <a:extLst>
              <a:ext uri="{FF2B5EF4-FFF2-40B4-BE49-F238E27FC236}">
                <a16:creationId xmlns:a16="http://schemas.microsoft.com/office/drawing/2014/main" id="{179E0B83-D473-F57B-563A-6CFD62DBEE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0400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0874603D-7E3E-8180-F8FD-8504D8000B8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4376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512BF3A-A754-CFE5-9D8E-6A4A96ADD5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69004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6293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136087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430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13720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11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DCACB3E2-F3D6-FBFE-9D4D-122785B60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FE279612-A00D-9DA6-F257-9A62F420A7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 </a:t>
            </a:r>
            <a:endParaRPr lang="en-US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57F8B76-BD18-D930-D55C-B6A1B10E82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6E4DEAF-BC4A-5DD9-036E-624FD7C4D0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0" y="1287463"/>
            <a:ext cx="4264025" cy="4273550"/>
          </a:xfrm>
          <a:custGeom>
            <a:avLst/>
            <a:gdLst>
              <a:gd name="connsiteX0" fmla="*/ 328842 w 4264025"/>
              <a:gd name="connsiteY0" fmla="*/ 0 h 4273550"/>
              <a:gd name="connsiteX1" fmla="*/ 3935183 w 4264025"/>
              <a:gd name="connsiteY1" fmla="*/ 0 h 4273550"/>
              <a:gd name="connsiteX2" fmla="*/ 4264025 w 4264025"/>
              <a:gd name="connsiteY2" fmla="*/ 328842 h 4273550"/>
              <a:gd name="connsiteX3" fmla="*/ 4264025 w 4264025"/>
              <a:gd name="connsiteY3" fmla="*/ 2397987 h 4273550"/>
              <a:gd name="connsiteX4" fmla="*/ 4187602 w 4264025"/>
              <a:gd name="connsiteY4" fmla="*/ 2540521 h 4273550"/>
              <a:gd name="connsiteX5" fmla="*/ 3434167 w 4264025"/>
              <a:gd name="connsiteY5" fmla="*/ 3594728 h 4273550"/>
              <a:gd name="connsiteX6" fmla="*/ 2977109 w 4264025"/>
              <a:gd name="connsiteY6" fmla="*/ 4084536 h 4273550"/>
              <a:gd name="connsiteX7" fmla="*/ 2776680 w 4264025"/>
              <a:gd name="connsiteY7" fmla="*/ 4273550 h 4273550"/>
              <a:gd name="connsiteX8" fmla="*/ 328842 w 4264025"/>
              <a:gd name="connsiteY8" fmla="*/ 4273550 h 4273550"/>
              <a:gd name="connsiteX9" fmla="*/ 0 w 4264025"/>
              <a:gd name="connsiteY9" fmla="*/ 3944708 h 4273550"/>
              <a:gd name="connsiteX10" fmla="*/ 0 w 4264025"/>
              <a:gd name="connsiteY10" fmla="*/ 328842 h 4273550"/>
              <a:gd name="connsiteX11" fmla="*/ 328842 w 4264025"/>
              <a:gd name="connsiteY11" fmla="*/ 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64025" h="4273550">
                <a:moveTo>
                  <a:pt x="328842" y="0"/>
                </a:moveTo>
                <a:lnTo>
                  <a:pt x="3935183" y="0"/>
                </a:lnTo>
                <a:cubicBezTo>
                  <a:pt x="4116797" y="0"/>
                  <a:pt x="4264025" y="147228"/>
                  <a:pt x="4264025" y="328842"/>
                </a:cubicBezTo>
                <a:lnTo>
                  <a:pt x="4264025" y="2397987"/>
                </a:lnTo>
                <a:lnTo>
                  <a:pt x="4187602" y="2540521"/>
                </a:lnTo>
                <a:cubicBezTo>
                  <a:pt x="3989287" y="2884882"/>
                  <a:pt x="3729269" y="3244387"/>
                  <a:pt x="3434167" y="3594728"/>
                </a:cubicBezTo>
                <a:cubicBezTo>
                  <a:pt x="3294444" y="3760607"/>
                  <a:pt x="3140729" y="3924189"/>
                  <a:pt x="2977109" y="4084536"/>
                </a:cubicBezTo>
                <a:lnTo>
                  <a:pt x="2776680" y="4273550"/>
                </a:lnTo>
                <a:lnTo>
                  <a:pt x="328842" y="4273550"/>
                </a:lnTo>
                <a:cubicBezTo>
                  <a:pt x="147228" y="4273550"/>
                  <a:pt x="0" y="4126322"/>
                  <a:pt x="0" y="3944708"/>
                </a:cubicBezTo>
                <a:lnTo>
                  <a:pt x="0" y="328842"/>
                </a:lnTo>
                <a:cubicBezTo>
                  <a:pt x="0" y="147228"/>
                  <a:pt x="147228" y="0"/>
                  <a:pt x="3288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F632325-B368-E7E6-040E-5422C4DE6C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02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FFFFFF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0975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6414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0157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two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5974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597689"/>
            <a:ext cx="5314446" cy="4069582"/>
          </a:xfr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5600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202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428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993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6794" y="1593767"/>
            <a:ext cx="4114800" cy="4107087"/>
          </a:xfrm>
          <a:prstGeom prst="roundRect">
            <a:avLst>
              <a:gd name="adj" fmla="val 7615"/>
            </a:avLst>
          </a:prstGeo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7480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9735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2EE144-5BB5-C5BE-3211-4ACE9671E42F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292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566984-B347-149E-5EF6-AAEE91A2E0DA}"/>
              </a:ext>
            </a:extLst>
          </p:cNvPr>
          <p:cNvSpPr/>
          <p:nvPr userDrawn="1"/>
        </p:nvSpPr>
        <p:spPr>
          <a:xfrm>
            <a:off x="488878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19C1E24-F3BE-1545-B466-259D2F466505}"/>
              </a:ext>
            </a:extLst>
          </p:cNvPr>
          <p:cNvSpPr txBox="1">
            <a:spLocks/>
          </p:cNvSpPr>
          <p:nvPr userDrawn="1"/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462540C-F753-3056-E12C-65BA9F963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412" y="428399"/>
            <a:ext cx="5090026" cy="7380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AB79E9F5-9B26-D766-6D16-3F28576600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7971" y="1944056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0EEF6B20-7D2D-8BE4-DEB0-1CB4EAA1F7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7412" y="2336311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E2D47398-A81A-2F66-E483-91B10294E3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7971" y="3290538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EDA391CD-BF5E-4808-FA75-365989C220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7412" y="3682793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8B28A51F-7A4D-0432-A413-F17616ABC4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7971" y="4637020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40B90ED3-2AF3-6557-DEDB-F226C1F674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77412" y="5029275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71B9B645-A9EB-1AA3-6ACA-3315C5441F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6399839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6399839 w 12191999"/>
              <a:gd name="connsiteY3" fmla="*/ 6858000 h 6858000"/>
              <a:gd name="connsiteX4" fmla="*/ 0 w 12191999"/>
              <a:gd name="connsiteY4" fmla="*/ 0 h 6858000"/>
              <a:gd name="connsiteX5" fmla="*/ 488877 w 12191999"/>
              <a:gd name="connsiteY5" fmla="*/ 0 h 6858000"/>
              <a:gd name="connsiteX6" fmla="*/ 488877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6399839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6399839" y="6858000"/>
                </a:lnTo>
                <a:close/>
                <a:moveTo>
                  <a:pt x="0" y="0"/>
                </a:moveTo>
                <a:lnTo>
                  <a:pt x="488877" y="0"/>
                </a:lnTo>
                <a:lnTo>
                  <a:pt x="488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0F0F5"/>
          </a:solidFill>
        </p:spPr>
        <p:txBody>
          <a:bodyPr wrap="square" anchor="ctr">
            <a:noAutofit/>
          </a:bodyPr>
          <a:lstStyle>
            <a:lvl1pPr marL="90000" indent="0" algn="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03760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00759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0174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0835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C5667-D53D-4431-E3F2-914E5141B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4D20E-0688-A8CD-F668-241C3808D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6A6473A-A022-609A-AF07-7030038A9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E5D0EF1-6B49-B967-1CC4-90ECFB619B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026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42145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173DC7-07F3-ABA3-D297-B2C121C32F7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04850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35DC4F-2FA0-7E50-CF62-9AFB6B3E21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69025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3E6E024-9AF9-8E7F-A55A-8D12D291FDE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05600" y="4381200"/>
            <a:ext cx="5122800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4D3BF96-B778-BA87-9A0E-995A7853374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69025" y="4381500"/>
            <a:ext cx="5122800" cy="1717200"/>
          </a:xfrm>
        </p:spPr>
        <p:txBody>
          <a:bodyPr rIns="10800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9841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08136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314446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04697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rgbClr val="FFFFFF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9162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6113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584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two 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7074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54B5D95-4F83-359C-8FCD-E14BC4AC9C2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04377" y="1412878"/>
            <a:ext cx="9125120" cy="4724400"/>
          </a:xfrm>
        </p:spPr>
        <p:txBody>
          <a:bodyPr/>
          <a:lstStyle>
            <a:lvl1pPr marL="9000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197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526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58244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22295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grey">
    <p:bg>
      <p:bgPr>
        <a:solidFill>
          <a:srgbClr val="F0F0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48444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charco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38660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tx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97524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bg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18172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2EDB9E-36C5-331F-FE4B-FA11863C036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449320"/>
            <a:ext cx="10607427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84A06105-1918-4D48-4012-403DC48E85B9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177486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07D37555-56E0-B06A-2BF1-E0CC74C220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9982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C02FD89F-3D60-2FD1-485C-6221111E6C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89012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0B9962A7-CD41-6118-6450-821D8B75B9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1605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692274A4-78DA-3E01-C255-AFE76F68861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3957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F708F00-742F-2C43-A211-F3150213CA0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737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9162AE8-E357-35E9-508B-41339494E13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67194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3E3BD5D-175C-EF12-7FC9-0788773733F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988400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945307B8-8C12-0385-C7BA-5F63407DF0C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5380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4DF3858-039A-438A-E4A1-4CB305DFB2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776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851875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6872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29F81D18-B8A7-4EA1-250C-DCC372BC8E13}"/>
              </a:ext>
            </a:extLst>
          </p:cNvPr>
          <p:cNvSpPr txBox="1">
            <a:spLocks/>
          </p:cNvSpPr>
          <p:nvPr/>
        </p:nvSpPr>
        <p:spPr>
          <a:xfrm>
            <a:off x="1084349" y="3514204"/>
            <a:ext cx="7506842" cy="39696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Powering the world of work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BC7164-FD22-490B-65DA-7F9AF62F72F7}"/>
              </a:ext>
            </a:extLst>
          </p:cNvPr>
          <p:cNvGrpSpPr/>
          <p:nvPr userDrawn="1"/>
        </p:nvGrpSpPr>
        <p:grpSpPr>
          <a:xfrm>
            <a:off x="6417903" y="5486"/>
            <a:ext cx="4883744" cy="6828826"/>
            <a:chOff x="6549356" y="5486"/>
            <a:chExt cx="4883744" cy="6828826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1AD5FDC-FA8F-CB6F-3F0F-232D86DC0038}"/>
                </a:ext>
              </a:extLst>
            </p:cNvPr>
            <p:cNvSpPr/>
            <p:nvPr/>
          </p:nvSpPr>
          <p:spPr>
            <a:xfrm rot="21242962">
              <a:off x="6549356" y="5486"/>
              <a:ext cx="2540174" cy="1976639"/>
            </a:xfrm>
            <a:custGeom>
              <a:avLst/>
              <a:gdLst>
                <a:gd name="connsiteX0" fmla="*/ 1374372 w 2540174"/>
                <a:gd name="connsiteY0" fmla="*/ 0 h 1976639"/>
                <a:gd name="connsiteX1" fmla="*/ 2540174 w 2540174"/>
                <a:gd name="connsiteY1" fmla="*/ 121516 h 1976639"/>
                <a:gd name="connsiteX2" fmla="*/ 2319004 w 2540174"/>
                <a:gd name="connsiteY2" fmla="*/ 244769 h 1976639"/>
                <a:gd name="connsiteX3" fmla="*/ 1147936 w 2540174"/>
                <a:gd name="connsiteY3" fmla="*/ 1075407 h 1976639"/>
                <a:gd name="connsiteX4" fmla="*/ 351927 w 2540174"/>
                <a:gd name="connsiteY4" fmla="*/ 1976639 h 1976639"/>
                <a:gd name="connsiteX5" fmla="*/ 77094 w 2540174"/>
                <a:gd name="connsiteY5" fmla="*/ 1800399 h 1976639"/>
                <a:gd name="connsiteX6" fmla="*/ 25384 w 2540174"/>
                <a:gd name="connsiteY6" fmla="*/ 1712740 h 1976639"/>
                <a:gd name="connsiteX7" fmla="*/ 593545 w 2540174"/>
                <a:gd name="connsiteY7" fmla="*/ 672561 h 1976639"/>
                <a:gd name="connsiteX8" fmla="*/ 1248544 w 2540174"/>
                <a:gd name="connsiteY8" fmla="*/ 93328 h 197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0174" h="1976639">
                  <a:moveTo>
                    <a:pt x="1374372" y="0"/>
                  </a:moveTo>
                  <a:lnTo>
                    <a:pt x="2540174" y="121516"/>
                  </a:lnTo>
                  <a:lnTo>
                    <a:pt x="2319004" y="244769"/>
                  </a:lnTo>
                  <a:cubicBezTo>
                    <a:pt x="1907647" y="484374"/>
                    <a:pt x="1512338" y="758000"/>
                    <a:pt x="1147936" y="1075407"/>
                  </a:cubicBezTo>
                  <a:cubicBezTo>
                    <a:pt x="932634" y="1262584"/>
                    <a:pt x="522408" y="1608641"/>
                    <a:pt x="351927" y="1976639"/>
                  </a:cubicBezTo>
                  <a:cubicBezTo>
                    <a:pt x="241261" y="1941139"/>
                    <a:pt x="145241" y="1885599"/>
                    <a:pt x="77094" y="1800399"/>
                  </a:cubicBezTo>
                  <a:cubicBezTo>
                    <a:pt x="54711" y="1772325"/>
                    <a:pt x="37606" y="1742994"/>
                    <a:pt x="25384" y="1712740"/>
                  </a:cubicBezTo>
                  <a:cubicBezTo>
                    <a:pt x="-120579" y="1354254"/>
                    <a:pt x="402248" y="859924"/>
                    <a:pt x="593545" y="672561"/>
                  </a:cubicBezTo>
                  <a:cubicBezTo>
                    <a:pt x="829125" y="442341"/>
                    <a:pt x="1041333" y="254555"/>
                    <a:pt x="1248544" y="933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1064200-2FDB-8854-6149-140FCEAC061C}"/>
                </a:ext>
              </a:extLst>
            </p:cNvPr>
            <p:cNvSpPr/>
            <p:nvPr/>
          </p:nvSpPr>
          <p:spPr>
            <a:xfrm rot="21242962">
              <a:off x="6699121" y="1589759"/>
              <a:ext cx="4219130" cy="1340463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938A101-18F6-3C75-6073-A86841C7A113}"/>
                </a:ext>
              </a:extLst>
            </p:cNvPr>
            <p:cNvSpPr/>
            <p:nvPr/>
          </p:nvSpPr>
          <p:spPr>
            <a:xfrm rot="21242962">
              <a:off x="6992707" y="2304275"/>
              <a:ext cx="4440393" cy="4530037"/>
            </a:xfrm>
            <a:custGeom>
              <a:avLst/>
              <a:gdLst>
                <a:gd name="connsiteX0" fmla="*/ 4108292 w 4440393"/>
                <a:gd name="connsiteY0" fmla="*/ 0 h 4530037"/>
                <a:gd name="connsiteX1" fmla="*/ 4393250 w 4440393"/>
                <a:gd name="connsiteY1" fmla="*/ 857957 h 4530037"/>
                <a:gd name="connsiteX2" fmla="*/ 4390534 w 4440393"/>
                <a:gd name="connsiteY2" fmla="*/ 859203 h 4530037"/>
                <a:gd name="connsiteX3" fmla="*/ 3580177 w 4440393"/>
                <a:gd name="connsiteY3" fmla="*/ 2993784 h 4530037"/>
                <a:gd name="connsiteX4" fmla="*/ 2038526 w 4440393"/>
                <a:gd name="connsiteY4" fmla="*/ 4412429 h 4530037"/>
                <a:gd name="connsiteX5" fmla="*/ 1873976 w 4440393"/>
                <a:gd name="connsiteY5" fmla="*/ 4530037 h 4530037"/>
                <a:gd name="connsiteX6" fmla="*/ 0 w 4440393"/>
                <a:gd name="connsiteY6" fmla="*/ 4334707 h 4530037"/>
                <a:gd name="connsiteX7" fmla="*/ 120875 w 4440393"/>
                <a:gd name="connsiteY7" fmla="*/ 4237966 h 4530037"/>
                <a:gd name="connsiteX8" fmla="*/ 336429 w 4440393"/>
                <a:gd name="connsiteY8" fmla="*/ 4099796 h 4530037"/>
                <a:gd name="connsiteX9" fmla="*/ 2937303 w 4440393"/>
                <a:gd name="connsiteY9" fmla="*/ 2230809 h 4530037"/>
                <a:gd name="connsiteX10" fmla="*/ 4085552 w 4440393"/>
                <a:gd name="connsiteY10" fmla="*/ 476188 h 4530037"/>
                <a:gd name="connsiteX11" fmla="*/ 4108292 w 4440393"/>
                <a:gd name="connsiteY11" fmla="*/ 0 h 453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40393" h="4530037">
                  <a:moveTo>
                    <a:pt x="4108292" y="0"/>
                  </a:moveTo>
                  <a:lnTo>
                    <a:pt x="4393250" y="857957"/>
                  </a:lnTo>
                  <a:lnTo>
                    <a:pt x="4390534" y="859203"/>
                  </a:lnTo>
                  <a:cubicBezTo>
                    <a:pt x="4623606" y="1512532"/>
                    <a:pt x="3986268" y="2501821"/>
                    <a:pt x="3580177" y="2993784"/>
                  </a:cubicBezTo>
                  <a:cubicBezTo>
                    <a:pt x="3155563" y="3504232"/>
                    <a:pt x="2621580" y="3982170"/>
                    <a:pt x="2038526" y="4412429"/>
                  </a:cubicBezTo>
                  <a:lnTo>
                    <a:pt x="1873976" y="4530037"/>
                  </a:lnTo>
                  <a:lnTo>
                    <a:pt x="0" y="4334707"/>
                  </a:lnTo>
                  <a:lnTo>
                    <a:pt x="120875" y="4237966"/>
                  </a:lnTo>
                  <a:cubicBezTo>
                    <a:pt x="190323" y="4188073"/>
                    <a:pt x="262240" y="4141930"/>
                    <a:pt x="336429" y="4099796"/>
                  </a:cubicBezTo>
                  <a:cubicBezTo>
                    <a:pt x="1176090" y="3623375"/>
                    <a:pt x="2223431" y="2976436"/>
                    <a:pt x="2937303" y="2230809"/>
                  </a:cubicBezTo>
                  <a:cubicBezTo>
                    <a:pt x="3502699" y="1640262"/>
                    <a:pt x="3951723" y="1002334"/>
                    <a:pt x="4085552" y="476188"/>
                  </a:cubicBezTo>
                  <a:cubicBezTo>
                    <a:pt x="4129606" y="303504"/>
                    <a:pt x="4139472" y="143037"/>
                    <a:pt x="4108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7D060999-7EDC-78DA-BCA4-FF58F39253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17011" y="2970825"/>
            <a:ext cx="3103464" cy="3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721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sign 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A73A0B3-E323-EBD2-098B-3E1A25761AA4}"/>
              </a:ext>
            </a:extLst>
          </p:cNvPr>
          <p:cNvSpPr txBox="1">
            <a:spLocks/>
          </p:cNvSpPr>
          <p:nvPr userDrawn="1"/>
        </p:nvSpPr>
        <p:spPr>
          <a:xfrm>
            <a:off x="1149849" y="2507409"/>
            <a:ext cx="6443257" cy="17777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6000" spc="-50"/>
              <a:t>Thank you for </a:t>
            </a:r>
            <a:r>
              <a:rPr lang="en-US" sz="6000" spc="-50">
                <a:solidFill>
                  <a:schemeClr val="tx2"/>
                </a:solidFill>
              </a:rPr>
              <a:t>your time.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225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E9C4B1-8BBD-4A86-97E6-A05321731C6E}"/>
              </a:ext>
            </a:extLst>
          </p:cNvPr>
          <p:cNvGrpSpPr/>
          <p:nvPr userDrawn="1"/>
        </p:nvGrpSpPr>
        <p:grpSpPr>
          <a:xfrm>
            <a:off x="1161334" y="3581400"/>
            <a:ext cx="9922400" cy="372831"/>
            <a:chOff x="1383408" y="3927281"/>
            <a:chExt cx="9922400" cy="372831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2258D66-EE6D-A115-1AB5-B4C27C73A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3408" y="3927281"/>
              <a:ext cx="372831" cy="37283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BA16597B-7B44-BE93-4394-1DA701C95A99}"/>
                </a:ext>
              </a:extLst>
            </p:cNvPr>
            <p:cNvSpPr txBox="1">
              <a:spLocks/>
            </p:cNvSpPr>
            <p:nvPr/>
          </p:nvSpPr>
          <p:spPr>
            <a:xfrm>
              <a:off x="1886305" y="3979892"/>
              <a:ext cx="1978833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+44(0) 330 343 4000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8CBC0C8-00D3-597B-95ED-2951CCF52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08650" y="3966176"/>
              <a:ext cx="375506" cy="295040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E394DDB-95F4-C779-DDA8-2A6D4C37E464}"/>
                </a:ext>
              </a:extLst>
            </p:cNvPr>
            <p:cNvSpPr txBox="1">
              <a:spLocks/>
            </p:cNvSpPr>
            <p:nvPr/>
          </p:nvSpPr>
          <p:spPr>
            <a:xfrm>
              <a:off x="5041117" y="3979892"/>
              <a:ext cx="2310527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www.oneadvanced.com</a:t>
              </a:r>
              <a:endParaRPr lang="en-GB" sz="1600" b="0" kern="1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B617B8F-439F-0846-C91B-0D0BE613E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07239" y="3966176"/>
              <a:ext cx="375506" cy="295040"/>
            </a:xfrm>
            <a:prstGeom prst="rect">
              <a:avLst/>
            </a:prstGeom>
          </p:spPr>
        </p:pic>
        <p:sp>
          <p:nvSpPr>
            <p:cNvPr id="13" name="Title 1">
              <a:hlinkClick r:id="rId8"/>
              <a:extLst>
                <a:ext uri="{FF2B5EF4-FFF2-40B4-BE49-F238E27FC236}">
                  <a16:creationId xmlns:a16="http://schemas.microsoft.com/office/drawing/2014/main" id="{0C9002D1-74E0-6CBD-9260-7B915AF42557}"/>
                </a:ext>
              </a:extLst>
            </p:cNvPr>
            <p:cNvSpPr txBox="1">
              <a:spLocks/>
            </p:cNvSpPr>
            <p:nvPr/>
          </p:nvSpPr>
          <p:spPr>
            <a:xfrm>
              <a:off x="8539706" y="3979892"/>
              <a:ext cx="2766102" cy="281324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hello@oneadvanced.com</a:t>
              </a: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BE4C725-FC06-DB3B-0F4B-89A77869B06D}"/>
              </a:ext>
            </a:extLst>
          </p:cNvPr>
          <p:cNvSpPr txBox="1">
            <a:spLocks/>
          </p:cNvSpPr>
          <p:nvPr userDrawn="1"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58167D-1797-F786-9B8C-3BB1923D6493}"/>
              </a:ext>
            </a:extLst>
          </p:cNvPr>
          <p:cNvSpPr txBox="1"/>
          <p:nvPr userDrawn="1"/>
        </p:nvSpPr>
        <p:spPr>
          <a:xfrm>
            <a:off x="3194787" y="5765172"/>
            <a:ext cx="7618977" cy="377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Advanced Computer Software Group Limited is a company registered in England and Wales under company number 05965280, whose registered office </a:t>
            </a:r>
            <a:r>
              <a:rPr lang="en-GB" sz="800" kern="100">
                <a:solidFill>
                  <a:srgbClr val="373743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is: The Mailbox, Level 3, 101 Wharfside Street, Birmingham, B1 1RF</a:t>
            </a: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 full list of its trading subsidiaries is available at www.oneadvanced.com/legal-privacy.</a:t>
            </a:r>
            <a:endParaRPr lang="en-US" sz="80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8498B2A-6B78-C39B-1C69-0EA4C112C95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198111" y="5849241"/>
            <a:ext cx="1752318" cy="21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557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- Title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5292725" cy="4705200"/>
          </a:xfrm>
        </p:spPr>
        <p:txBody>
          <a:bodyPr/>
          <a:lstStyle>
            <a:lvl1pPr>
              <a:lnSpc>
                <a:spcPct val="140000"/>
              </a:lnSpc>
              <a:defRPr lang="en-GB" noProof="0" dirty="0" smtClean="0"/>
            </a:lvl1pPr>
            <a:lvl2pPr>
              <a:lnSpc>
                <a:spcPct val="140000"/>
              </a:lnSpc>
              <a:defRPr lang="en-GB" noProof="0" dirty="0" smtClean="0"/>
            </a:lvl2pPr>
            <a:lvl3pPr>
              <a:lnSpc>
                <a:spcPct val="140000"/>
              </a:lnSpc>
              <a:defRPr lang="en-GB" noProof="0" dirty="0" smtClean="0"/>
            </a:lvl3pPr>
            <a:lvl4pPr>
              <a:lnSpc>
                <a:spcPct val="140000"/>
              </a:lnSpc>
              <a:defRPr lang="en-GB" noProof="0" dirty="0"/>
            </a:lvl4pPr>
          </a:lstStyle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F472F98-5AEE-6AB5-BBB2-A88EB9603F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81725" y="1425599"/>
            <a:ext cx="5314950" cy="4705200"/>
          </a:xfrm>
        </p:spPr>
        <p:txBody>
          <a:bodyPr/>
          <a:lstStyle/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8304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358800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5363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377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646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67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614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B418724-83AC-4BA4-53E4-38273EA86C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1809653"/>
            <a:ext cx="360000" cy="360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512CDF71-5986-90E7-436B-0FC63AF45C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3337001"/>
            <a:ext cx="360000" cy="360000"/>
          </a:xfrm>
          <a:prstGeom prst="rect">
            <a:avLst/>
          </a:prstGeom>
        </p:spPr>
      </p:pic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6148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3483A506-4640-0C11-7E76-4ADF601F85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1809653"/>
            <a:ext cx="360000" cy="3600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DB674452-D96D-4ED0-8BD6-C67163051C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3337001"/>
            <a:ext cx="360000" cy="360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0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A898EB03-8E33-56BF-12A4-1CC34E1361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4801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025A403C-7874-825D-629B-91845DF858A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73089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02</a:t>
            </a:r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37DA963A-F8CB-2788-34E3-9545F9452C3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94801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04</a:t>
            </a:r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2B504E0-4466-BAA4-C7FF-B42ED83C75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73089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05</a:t>
            </a:r>
            <a:endParaRPr lang="en-US"/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C1AEB284-7F0C-3187-B592-E1732E8ED9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26434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4B41B821-5DFB-B757-C0F7-DB0D030FBE5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26433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DF6AFE7A-748E-3094-E5DD-96068A1ADB2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426434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4A3630C7-F978-2556-4A23-C0C594F4D67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426433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3E8A0744-C495-285F-181E-6DC10F0DF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89314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03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BDFD6F31-A9EA-9929-A27C-F99215BAC5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989314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6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FA676-B67E-AC67-7DDA-00665EF3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429193"/>
            <a:ext cx="10801349" cy="687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9D472-BF61-3B8E-D859-41FCAE355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424138"/>
            <a:ext cx="10801350" cy="470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87B15-1A7C-CA75-4000-6B4E7DCC0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4377" y="6356350"/>
            <a:ext cx="1189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0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D63005AE-A14B-7B48-9AF5-01E333747121}" type="datetime1">
              <a:rPr lang="en-GB" smtClean="0"/>
              <a:t>02/10/2024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5CDDB-CC03-EB15-3D1D-E9C5DF5AC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67426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D9A69-816B-342C-83AD-D5776DA9D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658AAB2-EDCD-A900-5FDD-1A1336EBF022}"/>
              </a:ext>
            </a:extLst>
          </p:cNvPr>
          <p:cNvPicPr>
            <a:picLocks noChangeAspect="1"/>
          </p:cNvPicPr>
          <p:nvPr userDrawn="1"/>
        </p:nvPicPr>
        <p:blipFill>
          <a:blip r:embed="rId5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360321" y="240054"/>
            <a:ext cx="276225" cy="2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7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84" r:id="rId4"/>
    <p:sldLayoutId id="2147483685" r:id="rId5"/>
    <p:sldLayoutId id="2147483651" r:id="rId6"/>
    <p:sldLayoutId id="2147483660" r:id="rId7"/>
    <p:sldLayoutId id="2147483661" r:id="rId8"/>
    <p:sldLayoutId id="2147483717" r:id="rId9"/>
    <p:sldLayoutId id="2147483718" r:id="rId10"/>
    <p:sldLayoutId id="2147483662" r:id="rId11"/>
    <p:sldLayoutId id="2147483663" r:id="rId12"/>
    <p:sldLayoutId id="2147483731" r:id="rId13"/>
    <p:sldLayoutId id="2147483733" r:id="rId14"/>
    <p:sldLayoutId id="2147483734" r:id="rId15"/>
    <p:sldLayoutId id="2147483735" r:id="rId16"/>
    <p:sldLayoutId id="2147483719" r:id="rId17"/>
    <p:sldLayoutId id="2147483673" r:id="rId18"/>
    <p:sldLayoutId id="2147483676" r:id="rId19"/>
    <p:sldLayoutId id="2147483674" r:id="rId20"/>
    <p:sldLayoutId id="2147483677" r:id="rId21"/>
    <p:sldLayoutId id="2147483741" r:id="rId22"/>
    <p:sldLayoutId id="2147483742" r:id="rId23"/>
    <p:sldLayoutId id="2147483666" r:id="rId24"/>
    <p:sldLayoutId id="2147483667" r:id="rId25"/>
    <p:sldLayoutId id="2147483668" r:id="rId26"/>
    <p:sldLayoutId id="2147483680" r:id="rId27"/>
    <p:sldLayoutId id="2147483675" r:id="rId28"/>
    <p:sldLayoutId id="2147483723" r:id="rId29"/>
    <p:sldLayoutId id="2147483722" r:id="rId30"/>
    <p:sldLayoutId id="2147483732" r:id="rId31"/>
    <p:sldLayoutId id="2147483737" r:id="rId32"/>
    <p:sldLayoutId id="2147483738" r:id="rId33"/>
    <p:sldLayoutId id="2147483739" r:id="rId34"/>
    <p:sldLayoutId id="2147483740" r:id="rId35"/>
    <p:sldLayoutId id="2147483682" r:id="rId36"/>
    <p:sldLayoutId id="2147483683" r:id="rId37"/>
    <p:sldLayoutId id="2147483725" r:id="rId38"/>
    <p:sldLayoutId id="2147483670" r:id="rId39"/>
    <p:sldLayoutId id="2147483671" r:id="rId40"/>
    <p:sldLayoutId id="2147483669" r:id="rId41"/>
    <p:sldLayoutId id="2147483664" r:id="rId42"/>
    <p:sldLayoutId id="2147483665" r:id="rId43"/>
    <p:sldLayoutId id="2147483681" r:id="rId44"/>
    <p:sldLayoutId id="2147483655" r:id="rId45"/>
    <p:sldLayoutId id="2147483672" r:id="rId46"/>
    <p:sldLayoutId id="2147483678" r:id="rId47"/>
    <p:sldLayoutId id="2147483679" r:id="rId48"/>
    <p:sldLayoutId id="2147483743" r:id="rId4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Montserrat SemiBold" pitchFamily="2" charset="77"/>
          <a:ea typeface="+mj-ea"/>
          <a:cs typeface="+mj-cs"/>
        </a:defRPr>
      </a:lvl1pPr>
    </p:titleStyle>
    <p:bodyStyle>
      <a:lvl1pPr marL="342000" indent="-252000" algn="l" defTabSz="914400" rtl="0" eaLnBrk="1" latinLnBrk="0" hangingPunct="1">
        <a:lnSpc>
          <a:spcPct val="120000"/>
        </a:lnSpc>
        <a:spcBef>
          <a:spcPts val="800"/>
        </a:spcBef>
        <a:spcAft>
          <a:spcPts val="300"/>
        </a:spcAft>
        <a:buSzPct val="12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20000" indent="-216000" algn="l" defTabSz="914400" rtl="0" eaLnBrk="1" latinLnBrk="0" hangingPunct="1">
        <a:lnSpc>
          <a:spcPct val="120000"/>
        </a:lnSpc>
        <a:spcBef>
          <a:spcPts val="200"/>
        </a:spcBef>
        <a:spcAft>
          <a:spcPts val="0"/>
        </a:spcAft>
        <a:buClr>
          <a:schemeClr val="tx2"/>
        </a:buClr>
        <a:buSzPct val="110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52000" indent="-180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75000"/>
            <a:lumOff val="25000"/>
          </a:schemeClr>
        </a:buClr>
        <a:buSzPct val="130000"/>
        <a:buFont typeface="Open Sans" panose="020B0606030504020204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512000" indent="-144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2"/>
        </a:buClr>
        <a:buSzPct val="120000"/>
        <a:buFont typeface="Open Sans" panose="020B0606030504020204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872000" indent="-108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50000"/>
            <a:lumOff val="50000"/>
          </a:schemeClr>
        </a:buClr>
        <a:buFont typeface="Open Sans" panose="020B0606030504020204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9">
          <p15:clr>
            <a:srgbClr val="547EBF"/>
          </p15:clr>
        </p15:guide>
        <p15:guide id="3" orient="horz" pos="2228">
          <p15:clr>
            <a:srgbClr val="547EBF"/>
          </p15:clr>
        </p15:guide>
        <p15:guide id="4" orient="horz" pos="2115">
          <p15:clr>
            <a:srgbClr val="547EBF"/>
          </p15:clr>
        </p15:guide>
        <p15:guide id="7" pos="1481">
          <p15:clr>
            <a:srgbClr val="547EBF"/>
          </p15:clr>
        </p15:guide>
        <p15:guide id="8" pos="1595">
          <p15:clr>
            <a:srgbClr val="547EBF"/>
          </p15:clr>
        </p15:guide>
        <p15:guide id="9" pos="2638">
          <p15:clr>
            <a:srgbClr val="547EBF"/>
          </p15:clr>
        </p15:guide>
        <p15:guide id="10" pos="2751">
          <p15:clr>
            <a:srgbClr val="547EBF"/>
          </p15:clr>
        </p15:guide>
        <p15:guide id="11" pos="3772">
          <p15:clr>
            <a:srgbClr val="547EBF"/>
          </p15:clr>
        </p15:guide>
        <p15:guide id="12" pos="3885">
          <p15:clr>
            <a:srgbClr val="547EBF"/>
          </p15:clr>
        </p15:guide>
        <p15:guide id="13" pos="4929">
          <p15:clr>
            <a:srgbClr val="547EBF"/>
          </p15:clr>
        </p15:guide>
        <p15:guide id="14" pos="5029">
          <p15:clr>
            <a:srgbClr val="547EBF"/>
          </p15:clr>
        </p15:guide>
        <p15:guide id="15" pos="6085">
          <p15:clr>
            <a:srgbClr val="547EBF"/>
          </p15:clr>
        </p15:guide>
        <p15:guide id="16" pos="6185">
          <p15:clr>
            <a:srgbClr val="547EBF"/>
          </p15:clr>
        </p15:guide>
        <p15:guide id="17" orient="horz" pos="890" userDrawn="1">
          <p15:clr>
            <a:srgbClr val="F26B43"/>
          </p15:clr>
        </p15:guide>
        <p15:guide id="18" orient="horz" pos="3861" userDrawn="1">
          <p15:clr>
            <a:srgbClr val="F26B43"/>
          </p15:clr>
        </p15:guide>
        <p15:guide id="19" pos="438" userDrawn="1">
          <p15:clr>
            <a:srgbClr val="F26B43"/>
          </p15:clr>
        </p15:guide>
        <p15:guide id="20" pos="71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slide1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openxmlformats.org/officeDocument/2006/relationships" xmlns:ns4="http://schemas.microsoft.com/office/drawing/2010/main" xmlns:ns5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Title 1">
            <ns1:extLst>
              <ns1:ext uri="{FF2B5EF4-FFF2-40B4-BE49-F238E27FC236}">
                <ns2:creationId id="{E1D41328-38B7-3594-7FBB-BE55921788B1}"/>
              </ns1:ext>
            </ns1:extLst>
          </ns0:cNvPr>
          <ns0:cNvSpPr>
            <ns1:spLocks noGrp="1"/>
          </ns0:cNvSpPr>
          <ns0:nvPr>
            <ns0:ph type="ctrTitle"/>
          </ns0:nvPr>
        </ns0:nvSpPr>
        <ns0:spPr/>
        <ns0:txBody>
          <ns1:bodyPr/>
          <ns1:lstStyle/>
          <ns1:p>
            <ns1:r>
              <ns1:rPr lang="tr-TR" dirty="0" err="1">
                <ns1:latin typeface="Montserrat SemiBold"/>
              </ns1:rPr>
              <ns1:t>Digiblue</ns1:t>
            </ns1:r>
            <ns1:r>
              <ns1:rPr lang="en-US" dirty="0">
                <ns1:latin typeface="Montserrat SemiBold"/>
              </ns1:rPr>
              <ns1:t>: Value Business Case</ns1:t>
            </ns1:r>
          </ns1:p>
        </ns0:txBody>
      </ns0:sp>
      <ns0:sp>
        <ns0:nvSpPr>
          <ns0:cNvPr id="3" name="Slide Number Placeholder 2">
            <ns1:extLst>
              <ns1:ext uri="{FF2B5EF4-FFF2-40B4-BE49-F238E27FC236}">
                <ns2:creationId id="{D588DF38-F73F-09E2-6B8C-286C3751DC3F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pPr/>
              <ns1:t>1</ns1:t>
            </ns1:fld>
            <ns1:endParaRPr lang="en-US"/>
          </ns1:p>
        </ns0:txBody>
      </ns0:sp>
      <ns0:sp>
        <ns0:nvSpPr>
          <ns0:cNvPr id="4" name="Subtitle 3">
            <ns1:extLst>
              <ns1:ext uri="{FF2B5EF4-FFF2-40B4-BE49-F238E27FC236}">
                <ns2:creationId id="{04B16102-7F03-D98C-5599-59D403A4A6A5}"/>
              </ns1:ext>
            </ns1:extLst>
          </ns0:cNvPr>
          <ns0:cNvSpPr>
            <ns1:spLocks noGrp="1"/>
          </ns0:cNvSpPr>
          <ns0:nvPr>
            <ns0:ph type="subTitle" idx="1"/>
          </ns0:nvPr>
        </ns0:nvSpPr>
        <ns0:spPr/>
        <ns0:txBody>
          <ns1:bodyPr/>
          <ns1:lstStyle/>
          <ns1:p>
            <ns1:r>
              <ns1:rPr lang="en-US" dirty="0"/>
              <ns1:t>Financials</ns1:t>
            </ns1:r>
          </ns1:p>
        </ns0:txBody>
      </ns0:sp>
      <ns0:sp>
        <ns0:nvSpPr>
          <ns0:cNvPr id="5" name="Text Placeholder 4">
            <ns1:extLst>
              <ns1:ext uri="{FF2B5EF4-FFF2-40B4-BE49-F238E27FC236}">
                <ns2:creationId id="{4BAC2211-2BF5-0F3E-134E-6D7CA1E5AA57}"/>
              </ns1:ext>
            </ns1:extLst>
          </ns0:cNvPr>
          <ns0:cNvSpPr>
            <ns1:spLocks noGrp="1"/>
          </ns0:cNvSpPr>
          <ns0:nvPr>
            <ns0:ph type="body" sz="quarter" idx="13"/>
          </ns0:nvPr>
        </ns0:nvSpPr>
        <ns0:spPr/>
        <ns0:txBody>
          <ns1:bodyPr/>
          <ns1:lstStyle/>
          <ns1:p>
            <ns1:r>
              <ns1:rPr lang="en-US" dirty="0"/>
              <ns1:t>Presented by OneAdvanced</ns1:t>
            </ns1:r>
          </ns1:p>
        </ns0:txBody>
      </ns0:sp>
      <ns0:pic>
        <ns0:nvPicPr>
          <ns0:cNvPr id="8" name="Picture Placeholder 7">
            <ns1:extLst>
              <ns1:ext uri="{FF2B5EF4-FFF2-40B4-BE49-F238E27FC236}">
                <ns2:creationId id="{8ABF3CB5-1982-E5EA-D401-E797DAE7CB81}"/>
              </ns1:ext>
            </ns1:extLst>
          </ns0:cNvPr>
          <ns0:cNvPicPr>
            <ns1:picLocks noGrp="1" noChangeAspect="1"/>
          </ns0:cNvPicPr>
          <ns0:nvPr>
            <ns0:ph type="pic" sz="quarter" idx="14"/>
          </ns0:nvPr>
        </ns0:nvPicPr>
        <ns0:blipFill>
          <ns1:blip ns3:embed="rId2" cstate="screen">
            <ns1:extLst>
              <ns1:ext uri="{28A0092B-C50C-407E-A947-70E740481C1C}">
                <ns4:useLocalDpi val="0"/>
              </ns1:ext>
            </ns1:extLst>
          </ns1:blip>
          <ns1:srcRect/>
          <ns1:stretch/>
        </ns0:blipFill>
        <ns0:spPr/>
      </ns0:pic>
    </ns0:spTree>
    <ns0:extLst>
      <ns0:ext uri="{BB962C8B-B14F-4D97-AF65-F5344CB8AC3E}">
        <ns5:creationId val="3808875569"/>
      </ns0:ext>
    </ns0:extLst>
  </ns0:cSld>
  <ns0:clrMapOvr>
    <ns1:masterClrMapping/>
  </ns0:clrMapOvr>
</ns0:sld>
</file>

<file path=ppt/slides/slide2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 xmlns:ns4="http://schemas.openxmlformats.org/drawingml/2006/chart" xmlns:ns5="http://schemas.openxmlformats.org/officeDocument/2006/relationships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2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 dirty="0"/>
              <ns1:t>CURRENT VALUE RETURN SUMMARY </ns1:t>
            </ns1:r>
          </ns1:p>
        </ns0:txBody>
      </ns0:sp>
      <ns0:sp>
        <ns0:nvSpPr>
          <ns0:cNvPr id="4" name="Text Placeholder 3">
            <ns1:extLst>
              <ns1:ext uri="{FF2B5EF4-FFF2-40B4-BE49-F238E27FC236}">
                <ns2:creationId id="{DB813A8F-1FE9-B432-F09B-FF4331A71871}"/>
              </ns1:ext>
            </ns1:extLst>
          </ns0:cNvPr>
          <ns0:cNvSpPr txBox="1">
            <ns1:spLocks/>
          </ns0:cNvSpPr>
          <ns0:nvPr/>
        </ns0:nvSpPr>
        <ns0:spPr>
          <ns1:xfrm>
            <ns1:off x="631422" y="864237"/>
            <ns1:ext cx="9807224" cy="388773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Below is a summary of Value returns as seen from the date of your last value review to today</ns1:t>
            </ns1:r>
          </ns1:p>
        </ns0:txBody>
      </ns0:sp>
      <ns0:sp>
        <ns0:nvSpPr>
          <ns0:cNvPr id="7" name="Text Placeholder 3">
            <ns1:extLst>
              <ns1:ext uri="{FF2B5EF4-FFF2-40B4-BE49-F238E27FC236}">
                <ns2:creationId id="{5BCC465D-4D07-C496-C52E-DD4859D896A7}"/>
              </ns1:ext>
            </ns1:extLst>
          </ns0:cNvPr>
          <ns0:cNvSpPr txBox="1">
            <ns1:spLocks/>
          </ns0:cNvSpPr>
          <ns0:nvPr/>
        </ns0:nvSpPr>
        <ns0:spPr>
          <ns1:xfrm>
            <ns1:off x="5644144" y="5269489"/>
            <ns1:ext cx="5306349" cy="388773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en-GB" sz="800" b="0" i="0" dirty="0">
                <ns1:solidFill>
                  <ns1:srgbClr val="555555"/>
                </ns1:solidFill>
                <ns1:effectLst/>
                <ns1:latin typeface="Open Sans" panose="020B0606030504020204" pitchFamily="34" charset="0"/>
              </ns1:rPr>
              <ns1:t>These are projected Value Savings for a full year, calculated based on the figures you have provided. We will be reviewing the data with you on an ongoing basis.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</ns0:txBody>
      </ns0:sp>
      <ns0:graphicFrame>
        <ns0:nvGraphicFramePr>
          <ns0:cNvPr id="5" name="Chart 9">
            <ns1:extLst>
              <ns1:ext uri="{FF2B5EF4-FFF2-40B4-BE49-F238E27FC236}">
                <ns2:creationId id="{FB50570E-AF88-E023-0153-C29D4EC41048}"/>
              </ns1:ext>
            </ns1:extLst>
          </ns0:cNvPr>
          <ns0:cNvGraphicFramePr>
            <ns1:graphicFrameLocks/>
          </ns0:cNvGraphicFramePr>
          <ns0:nvPr>
            <ns0:extLst>
              <ns0:ext uri="{D42A27DB-BD31-4B8C-83A1-F6EECF244321}">
                <ns3:modId val="2574753092"/>
              </ns0:ext>
            </ns0:extLst>
          </ns0:nvPr>
        </ns0:nvGraphicFramePr>
        <ns0:xfrm>
          <ns1:off x="695325" y="865136"/>
          <ns1:ext cx="5015009" cy="5540203"/>
        </ns0:xfrm>
        <ns1:graphic>
          <ns1:graphicData uri="http://schemas.openxmlformats.org/drawingml/2006/chart">
            <ns4:chart ns5:id="rId3"/>
          </ns1:graphicData>
        </ns1:graphic>
      </ns0:graphicFrame>
      <ns0:sp>
        <ns0:nvSpPr>
          <ns0:cNvPr id="13" name="Metin kutusu 12">
            <ns1:extLst>
              <ns1:ext uri="{FF2B5EF4-FFF2-40B4-BE49-F238E27FC236}">
                <ns2:creationId id="{7E49F770-C5FE-4307-A74A-382DEAB6FC1F}"/>
              </ns1:ext>
            </ns1:extLst>
          </ns0:cNvPr>
          <ns0:cNvSpPr txBox="1"/>
          <ns0:nvPr/>
        </ns0:nvSpPr>
        <ns0:spPr>
          <ns1:xfrm>
            <ns1:off x="5688393" y="1494325"/>
            <ns1:ext cx="1682427" cy="230832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pPr algn="l" fontAlgn="ctr"/>
            <ns1:r>
              <ns1:rPr lang="en-GB" sz="900" b="1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rPr>
              <ns1:t>Benefit Area</ns1:t>
            </ns1:r>
          </ns1:p>
        </ns0:txBody>
      </ns0:sp>
      <ns0:sp>
        <ns0:nvSpPr>
          <ns0:cNvPr id="15" name="Metin kutusu 14">
            <ns1:extLst>
              <ns1:ext uri="{FF2B5EF4-FFF2-40B4-BE49-F238E27FC236}">
                <ns2:creationId id="{00CFACE6-9038-2F5E-E5F3-319DC1053568}"/>
              </ns1:ext>
            </ns1:extLst>
          </ns0:cNvPr>
          <ns0:cNvSpPr txBox="1"/>
          <ns0:nvPr/>
        </ns0:nvSpPr>
        <ns0:spPr>
          <ns1:xfrm>
            <ns1:off x="9484507" y="1498744"/>
            <ns1:ext cx="726293" cy="230832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pPr algn="l" fontAlgn="ctr"/>
            <ns1:r>
              <ns1:rPr lang="en-GB" sz="900" b="1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rPr>
              <ns1:t>Value (£)</ns1:t>
            </ns1:r>
          </ns1:p>
        </ns0:txBody>
      </ns0:sp>
      <ns0:grpSp>
        <ns0:nvGrpSpPr>
          <ns0:cNvPr id="22" name="Grup 21">
            <ns1:extLst>
              <ns1:ext uri="{FF2B5EF4-FFF2-40B4-BE49-F238E27FC236}">
                <ns2:creationId id="{7FE0A8C1-BBC5-1F75-BC9F-92AF0DA98B6E}"/>
              </ns1:ext>
            </ns1:extLst>
          </ns0:cNvPr>
          <ns0:cNvGrpSpPr/>
          <ns0:nvPr/>
        </ns0:nvGrpSpPr>
        <ns0:grpSpPr>
          <ns1:xfrm>
            <ns1:off x="5680323" y="1889663"/>
            <ns1:ext cx="5271366" cy="156508"/>
            <ns1:chOff x="5701173" y="1914766"/>
            <ns1:chExt cx="5271366" cy="254507"/>
          </ns1:xfrm>
        </ns0:grpSpPr>
        <ns0:sp>
          <ns0:nvSpPr>
            <ns0:cNvPr id="17" name="Metin kutusu 16">
              <ns1:extLst>
                <ns1:ext uri="{FF2B5EF4-FFF2-40B4-BE49-F238E27FC236}">
                  <ns2:creationId id="{855EEF47-553A-CC11-E81C-C6CB1F7F3A00}"/>
                </ns1:ext>
              </ns1:extLst>
            </ns0:cNvPr>
            <ns0:cNvSpPr txBox="1"/>
            <ns0:nvPr/>
          </ns0:nvSpPr>
          <ns0:spPr>
            <ns1:xfrm>
              <ns1:off x="5701173" y="1938441"/>
              <ns1:ext cx="2640393" cy="230832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r>
                <ns1:rPr lang="en-US" sz="900" b="0" i="0" u="none" strike="noStrike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Current Annual IT Finance System Costs</ns1:t>
              </ns1:r>
              <ns1:endParaRPr lang="en-GB" sz="9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18" name="Metin kutusu 17">
              <ns1:extLst>
                <ns1:ext uri="{FF2B5EF4-FFF2-40B4-BE49-F238E27FC236}">
                  <ns2:creationId id="{BE929621-4358-3F94-8700-8E7481D07224}"/>
                </ns1:ext>
              </ns1:extLst>
            </ns0:cNvPr>
            <ns0:cNvSpPr txBox="1"/>
            <ns0:nvPr/>
          </ns0:nvSpPr>
          <ns0:spPr>
            <ns1:xfrm>
              <ns1:off x="9484507" y="1914766"/>
              <ns1:ext cx="303387" cy="230832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r>
                <ns1:rPr lang="tr-TR" sz="900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latin typeface="Open Sans" panose="020B0606030504020204" pitchFamily="34" charset="0"/>
                </ns1:rPr>
                <ns1:t>£</ns1:t>
              </ns1:r>
              <ns1:endParaRPr lang="en-GB" sz="9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19" name="Metin kutusu 18">
              <ns1:extLst>
                <ns1:ext uri="{FF2B5EF4-FFF2-40B4-BE49-F238E27FC236}">
                  <ns2:creationId id="{37A302A4-77AF-5606-E03D-FD0C1A743D8C}"/>
                </ns1:ext>
              </ns1:extLst>
            </ns0:cNvPr>
            <ns0:cNvSpPr txBox="1"/>
            <ns0:nvPr/>
          </ns0:nvSpPr>
          <ns0:spPr>
            <ns1:xfrm>
              <ns1:off x="10108153" y="1914766"/>
              <ns1:ext cx="864386" cy="230832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r" fontAlgn="ctr"/>
              <ns1:r>
                <ns1:rPr lang="tr-TR" sz="900" b="0" i="0" u="none" strike="noStrike" dirty="0" err="1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1,210</ns1:t>
              </ns1:r>
              <ns1:endParaRPr lang="en-GB" sz="9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</ns0:grpSp>
      <ns0:cxnSp>
        <ns0:nvCxnSpPr>
          <ns0:cNvPr id="21" name="Düz Bağlayıcı 20">
            <ns1:extLst>
              <ns1:ext uri="{FF2B5EF4-FFF2-40B4-BE49-F238E27FC236}">
                <ns2:creationId id="{4205F598-9FF7-3C36-6692-974FFFC2B178}"/>
              </ns1:ext>
            </ns1:extLst>
          </ns0:cNvPr>
          <ns0:cNvCxnSpPr/>
          <ns0:nvPr/>
        </ns0:nvCxnSpPr>
        <ns0:spPr>
          <ns1:xfrm>
            <ns1:off x="5774237" y="1804416"/>
            <ns1:ext cx="5117817" cy="0"/>
          </ns1:xfrm>
          <ns1:prstGeom prst="line">
            <ns1:avLst/>
          </ns1:prstGeom>
        </ns0:spPr>
        <ns0:style>
          <ns1:lnRef idx="1">
            <ns1:schemeClr val="dk1"/>
          </ns1:lnRef>
          <ns1:fillRef idx="0">
            <ns1:schemeClr val="dk1"/>
          </ns1:fillRef>
          <ns1:effectRef idx="0">
            <ns1:schemeClr val="dk1"/>
          </ns1:effectRef>
          <ns1:fontRef idx="minor">
            <ns1:schemeClr val="tx1"/>
          </ns1:fontRef>
        </ns0:style>
      </ns0:cxnSp>
      <ns0:grpSp>
        <ns0:nvGrpSpPr>
          <ns0:cNvPr id="23" name="Grup 22">
            <ns1:extLst>
              <ns1:ext uri="{FF2B5EF4-FFF2-40B4-BE49-F238E27FC236}">
                <ns2:creationId id="{842911BF-6E36-BC65-FE3E-DF5705133110}"/>
              </ns1:ext>
            </ns1:extLst>
          </ns0:cNvPr>
          <ns0:cNvGrpSpPr/>
          <ns0:nvPr/>
        </ns0:nvGrpSpPr>
        <ns0:grpSpPr>
          <ns1:xfrm>
            <ns1:off x="5679127" y="2165737"/>
            <ns1:ext cx="5271366" cy="251144"/>
            <ns1:chOff x="5701173" y="1914766"/>
            <ns1:chExt cx="5271366" cy="292730"/>
          </ns1:xfrm>
        </ns0:grpSpPr>
        <ns0:sp>
          <ns0:nvSpPr>
            <ns0:cNvPr id="24" name="Metin kutusu 23">
              <ns1:extLst>
                <ns1:ext uri="{FF2B5EF4-FFF2-40B4-BE49-F238E27FC236}">
                  <ns2:creationId id="{D3FD39D2-3711-9B60-EF4B-82D7602DA27F}"/>
                </ns1:ext>
              </ns1:extLst>
            </ns0:cNvPr>
            <ns0:cNvSpPr txBox="1"/>
            <ns0:nvPr/>
          </ns0:nvSpPr>
          <ns0:spPr>
            <ns1:xfrm>
              <ns1:off x="5701173" y="1938441"/>
              <ns1:ext cx="2640393" cy="269055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r>
                <ns1:rPr lang="en-US" sz="900" b="0" i="0" u="none" strike="noStrike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Raising Purchase Orders (mins per order)</ns1:t>
              </ns1:r>
              <ns1:endParaRPr lang="en-GB" sz="9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25" name="Metin kutusu 24">
              <ns1:extLst>
                <ns1:ext uri="{FF2B5EF4-FFF2-40B4-BE49-F238E27FC236}">
                  <ns2:creationId id="{CC73CF5D-F1B2-3530-FAB7-6ADE2140D940}"/>
                </ns1:ext>
              </ns1:extLst>
            </ns0:cNvPr>
            <ns0:cNvSpPr txBox="1"/>
            <ns0:nvPr/>
          </ns0:nvSpPr>
          <ns0:spPr>
            <ns1:xfrm>
              <ns1:off x="9484507" y="1914766"/>
              <ns1:ext cx="303387" cy="230832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r>
                <ns1:rPr lang="tr-TR" sz="900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latin typeface="Open Sans" panose="020B0606030504020204" pitchFamily="34" charset="0"/>
                </ns1:rPr>
                <ns1:t>£</ns1:t>
              </ns1:r>
              <ns1:endParaRPr lang="en-GB" sz="9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26" name="Metin kutusu 25">
              <ns1:extLst>
                <ns1:ext uri="{FF2B5EF4-FFF2-40B4-BE49-F238E27FC236}">
                  <ns2:creationId id="{748EAD38-0AAB-01F7-1658-8A86A62158C5}"/>
                </ns1:ext>
              </ns1:extLst>
            </ns0:cNvPr>
            <ns0:cNvSpPr txBox="1"/>
            <ns0:nvPr/>
          </ns0:nvSpPr>
          <ns0:spPr>
            <ns1:xfrm>
              <ns1:off x="10108153" y="1914766"/>
              <ns1:ext cx="864386" cy="269055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r" fontAlgn="ctr"/>
              <ns1:r>
                <ns1:rPr lang="tr-TR" sz="900" b="0" i="0" u="none" strike="noStrike" dirty="0" err="1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154,461</ns1:t>
              </ns1:r>
              <ns1:endParaRPr lang="en-GB" sz="9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27" name="Grup 26">
            <ns1:extLst>
              <ns1:ext uri="{FF2B5EF4-FFF2-40B4-BE49-F238E27FC236}">
                <ns2:creationId id="{D2DB1CAD-083C-8674-7A70-0E04C4125020}"/>
              </ns1:ext>
            </ns1:extLst>
          </ns0:cNvPr>
          <ns0:cNvGrpSpPr/>
          <ns0:nvPr/>
        </ns0:nvGrpSpPr>
        <ns0:grpSpPr>
          <ns1:xfrm>
            <ns1:off x="5679127" y="2416802"/>
            <ns1:ext cx="5271366" cy="250029"/>
            <ns1:chOff x="5701173" y="1914766"/>
            <ns1:chExt cx="5271366" cy="308357"/>
          </ns1:xfrm>
        </ns0:grpSpPr>
        <ns0:sp>
          <ns0:nvSpPr>
            <ns0:cNvPr id="28" name="Metin kutusu 27">
              <ns1:extLst>
                <ns1:ext uri="{FF2B5EF4-FFF2-40B4-BE49-F238E27FC236}">
                  <ns2:creationId id="{7A2CFEDB-27BC-C038-C6D8-D0EB8015F81F}"/>
                </ns1:ext>
              </ns1:extLst>
            </ns0:cNvPr>
            <ns0:cNvSpPr txBox="1"/>
            <ns0:nvPr/>
          </ns0:nvSpPr>
          <ns0:spPr>
            <ns1:xfrm>
              <ns1:off x="5701173" y="1938441"/>
              <ns1:ext cx="2640393" cy="284682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r>
                <ns1:rPr lang="en-US" sz="900" b="0" i="0" u="none" strike="noStrike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Purchase Order approvals (mins per approval)</ns1:t>
              </ns1:r>
              <ns1:endParaRPr lang="en-GB" sz="9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29" name="Metin kutusu 28">
              <ns1:extLst>
                <ns1:ext uri="{FF2B5EF4-FFF2-40B4-BE49-F238E27FC236}">
                  <ns2:creationId id="{259A3551-4066-214B-1E78-F49B63B14E1F}"/>
                </ns1:ext>
              </ns1:extLst>
            </ns0:cNvPr>
            <ns0:cNvSpPr txBox="1"/>
            <ns0:nvPr/>
          </ns0:nvSpPr>
          <ns0:spPr>
            <ns1:xfrm>
              <ns1:off x="9484507" y="1914766"/>
              <ns1:ext cx="303387" cy="230832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r>
                <ns1:rPr lang="tr-TR" sz="900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latin typeface="Open Sans" panose="020B0606030504020204" pitchFamily="34" charset="0"/>
                </ns1:rPr>
                <ns1:t>£</ns1:t>
              </ns1:r>
              <ns1:endParaRPr lang="en-GB" sz="9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30" name="Metin kutusu 29">
              <ns1:extLst>
                <ns1:ext uri="{FF2B5EF4-FFF2-40B4-BE49-F238E27FC236}">
                  <ns2:creationId id="{2838C1A8-3A30-21DE-6AE4-B62D7FD24073}"/>
                </ns1:ext>
              </ns1:extLst>
            </ns0:cNvPr>
            <ns0:cNvSpPr txBox="1"/>
            <ns0:nvPr/>
          </ns0:nvSpPr>
          <ns0:spPr>
            <ns1:xfrm>
              <ns1:off x="10108153" y="1914766"/>
              <ns1:ext cx="864386" cy="269055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r" fontAlgn="ctr"/>
              <ns1:r>
                <ns1:rPr lang="tr-TR" sz="900" b="0" i="0" u="none" strike="noStrike" dirty="0" err="1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154,461</ns1:t>
              </ns1:r>
              <ns1:endParaRPr lang="en-GB" sz="9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31" name="Grup 30">
            <ns1:extLst>
              <ns1:ext uri="{FF2B5EF4-FFF2-40B4-BE49-F238E27FC236}">
                <ns2:creationId id="{939C3981-7EA9-2A10-29FA-C7C9260ECFEE}"/>
              </ns1:ext>
            </ns1:extLst>
          </ns0:cNvPr>
          <ns0:cNvGrpSpPr/>
          <ns0:nvPr/>
        </ns0:nvGrpSpPr>
        <ns0:grpSpPr>
          <ns1:xfrm>
            <ns1:off x="5679127" y="2683183"/>
            <ns1:ext cx="5271366" cy="250029"/>
            <ns1:chOff x="5701173" y="1914766"/>
            <ns1:chExt cx="5271366" cy="308357"/>
          </ns1:xfrm>
        </ns0:grpSpPr>
        <ns0:sp>
          <ns0:nvSpPr>
            <ns0:cNvPr id="32" name="Metin kutusu 31">
              <ns1:extLst>
                <ns1:ext uri="{FF2B5EF4-FFF2-40B4-BE49-F238E27FC236}">
                  <ns2:creationId id="{E06D8D81-C122-77E8-A96F-086D0ACC2C38}"/>
                </ns1:ext>
              </ns1:extLst>
            </ns0:cNvPr>
            <ns0:cNvSpPr txBox="1"/>
            <ns0:nvPr/>
          </ns0:nvSpPr>
          <ns0:spPr>
            <ns1:xfrm>
              <ns1:off x="5701173" y="1938441"/>
              <ns1:ext cx="2640393" cy="284682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r>
                <ns1:rPr lang="en-US" sz="900" b="0" i="0" u="none" strike="noStrike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Debt collection administration processes</ns1:t>
              </ns1:r>
              <ns1:endParaRPr lang="en-GB" sz="9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33" name="Metin kutusu 32">
              <ns1:extLst>
                <ns1:ext uri="{FF2B5EF4-FFF2-40B4-BE49-F238E27FC236}">
                  <ns2:creationId id="{FB9EB249-152F-3557-CD58-149002E4A12A}"/>
                </ns1:ext>
              </ns1:extLst>
            </ns0:cNvPr>
            <ns0:cNvSpPr txBox="1"/>
            <ns0:nvPr/>
          </ns0:nvSpPr>
          <ns0:spPr>
            <ns1:xfrm>
              <ns1:off x="9484507" y="1914766"/>
              <ns1:ext cx="303387" cy="230832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r>
                <ns1:rPr lang="tr-TR" sz="900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latin typeface="Open Sans" panose="020B0606030504020204" pitchFamily="34" charset="0"/>
                </ns1:rPr>
                <ns1:t>£</ns1:t>
              </ns1:r>
              <ns1:endParaRPr lang="en-GB" sz="9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34" name="Metin kutusu 33">
              <ns1:extLst>
                <ns1:ext uri="{FF2B5EF4-FFF2-40B4-BE49-F238E27FC236}">
                  <ns2:creationId id="{091757F5-4E10-05C5-4A09-D3E2B9648E09}"/>
                </ns1:ext>
              </ns1:extLst>
            </ns0:cNvPr>
            <ns0:cNvSpPr txBox="1"/>
            <ns0:nvPr/>
          </ns0:nvSpPr>
          <ns0:spPr>
            <ns1:xfrm>
              <ns1:off x="10108153" y="1914766"/>
              <ns1:ext cx="864386" cy="284682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r" fontAlgn="ctr"/>
              <ns1:r>
                <ns1:rPr lang="tr-TR" sz="900" b="0" i="0" u="none" strike="noStrike" dirty="0" err="1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0</ns1:t>
              </ns1:r>
              <ns1:endParaRPr lang="en-GB" sz="9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35" name="Grup 34">
            <ns1:extLst>
              <ns1:ext uri="{FF2B5EF4-FFF2-40B4-BE49-F238E27FC236}">
                <ns2:creationId id="{9A0899DE-06FB-76CF-360F-37DC7E5811C6}"/>
              </ns1:ext>
            </ns1:extLst>
          </ns0:cNvPr>
          <ns0:cNvGrpSpPr/>
          <ns0:nvPr/>
        </ns0:nvGrpSpPr>
        <ns0:grpSpPr>
          <ns1:xfrm>
            <ns1:off x="5679127" y="2969695"/>
            <ns1:ext cx="5271366" cy="250029"/>
            <ns1:chOff x="5701173" y="1914766"/>
            <ns1:chExt cx="5271366" cy="308357"/>
          </ns1:xfrm>
        </ns0:grpSpPr>
        <ns0:sp>
          <ns0:nvSpPr>
            <ns0:cNvPr id="36" name="Metin kutusu 35">
              <ns1:extLst>
                <ns1:ext uri="{FF2B5EF4-FFF2-40B4-BE49-F238E27FC236}">
                  <ns2:creationId id="{EE3C296E-C262-6622-EC3E-78D9B0F2A714}"/>
                </ns1:ext>
              </ns1:extLst>
            </ns0:cNvPr>
            <ns0:cNvSpPr txBox="1"/>
            <ns0:nvPr/>
          </ns0:nvSpPr>
          <ns0:spPr>
            <ns1:xfrm>
              <ns1:off x="5701173" y="1938441"/>
              <ns1:ext cx="2640393" cy="284682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r>
                <ns1:rPr lang="en-GB" sz="900" b="0" i="0" u="none" strike="noStrike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Coding invoice processes</ns1:t>
              </ns1:r>
            </ns1:p>
          </ns0:txBody>
        </ns0:sp>
        <ns0:sp>
          <ns0:nvSpPr>
            <ns0:cNvPr id="37" name="Metin kutusu 36">
              <ns1:extLst>
                <ns1:ext uri="{FF2B5EF4-FFF2-40B4-BE49-F238E27FC236}">
                  <ns2:creationId id="{72F52F61-F7E6-C490-8C0A-A6DC5C2F3F31}"/>
                </ns1:ext>
              </ns1:extLst>
            </ns0:cNvPr>
            <ns0:cNvSpPr txBox="1"/>
            <ns0:nvPr/>
          </ns0:nvSpPr>
          <ns0:spPr>
            <ns1:xfrm>
              <ns1:off x="9484507" y="1914766"/>
              <ns1:ext cx="303387" cy="230832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r>
                <ns1:rPr lang="tr-TR" sz="900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latin typeface="Open Sans" panose="020B0606030504020204" pitchFamily="34" charset="0"/>
                </ns1:rPr>
                <ns1:t>£</ns1:t>
              </ns1:r>
              <ns1:endParaRPr lang="en-GB" sz="9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38" name="Metin kutusu 37">
              <ns1:extLst>
                <ns1:ext uri="{FF2B5EF4-FFF2-40B4-BE49-F238E27FC236}">
                  <ns2:creationId id="{7A622BD3-94E4-6827-7FE0-34EDDC9894C7}"/>
                </ns1:ext>
              </ns1:extLst>
            </ns0:cNvPr>
            <ns0:cNvSpPr txBox="1"/>
            <ns0:nvPr/>
          </ns0:nvSpPr>
          <ns0:spPr>
            <ns1:xfrm>
              <ns1:off x="10108153" y="1914766"/>
              <ns1:ext cx="864386" cy="284682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r" fontAlgn="ctr"/>
              <ns1:r>
                <ns1:rPr lang="tr-TR" sz="900" b="0" i="0" u="none" strike="noStrike" dirty="0" err="1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0</ns1:t>
              </ns1:r>
              <ns1:endParaRPr lang="en-GB" sz="9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39" name="Grup 38">
            <ns1:extLst>
              <ns1:ext uri="{FF2B5EF4-FFF2-40B4-BE49-F238E27FC236}">
                <ns2:creationId id="{94CC793B-0232-FE58-9020-35EF8D4D5B4E}"/>
              </ns1:ext>
            </ns1:extLst>
          </ns0:cNvPr>
          <ns0:cNvGrpSpPr/>
          <ns0:nvPr/>
        </ns0:nvGrpSpPr>
        <ns0:grpSpPr>
          <ns1:xfrm>
            <ns1:off x="5688393" y="3200931"/>
            <ns1:ext cx="5271366" cy="250029"/>
            <ns1:chOff x="5701173" y="1914766"/>
            <ns1:chExt cx="5271366" cy="308357"/>
          </ns1:xfrm>
        </ns0:grpSpPr>
        <ns0:sp>
          <ns0:nvSpPr>
            <ns0:cNvPr id="40" name="Metin kutusu 39">
              <ns1:extLst>
                <ns1:ext uri="{FF2B5EF4-FFF2-40B4-BE49-F238E27FC236}">
                  <ns2:creationId id="{419D0A69-B84D-92EF-38DD-0F797AF46B8D}"/>
                </ns1:ext>
              </ns1:extLst>
            </ns0:cNvPr>
            <ns0:cNvSpPr txBox="1"/>
            <ns0:nvPr/>
          </ns0:nvSpPr>
          <ns0:spPr>
            <ns1:xfrm>
              <ns1:off x="5701173" y="1938441"/>
              <ns1:ext cx="3286937" cy="284682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r>
                <ns1:rPr lang="en-US" sz="900" b="0" i="0" u="none" strike="noStrike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Management of supplier and purchase invoices</ns1:t>
              </ns1:r>
              <ns1:endParaRPr lang="en-GB" sz="9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41" name="Metin kutusu 40">
              <ns1:extLst>
                <ns1:ext uri="{FF2B5EF4-FFF2-40B4-BE49-F238E27FC236}">
                  <ns2:creationId id="{65AD5845-A688-FDCC-B87A-2396DE93E704}"/>
                </ns1:ext>
              </ns1:extLst>
            </ns0:cNvPr>
            <ns0:cNvSpPr txBox="1"/>
            <ns0:nvPr/>
          </ns0:nvSpPr>
          <ns0:spPr>
            <ns1:xfrm>
              <ns1:off x="9475240" y="1945996"/>
              <ns1:ext cx="303387" cy="2308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r>
                <ns1:rPr lang="tr-TR" sz="900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latin typeface="Open Sans" panose="020B0606030504020204" pitchFamily="34" charset="0"/>
                </ns1:rPr>
                <ns1:t>£</ns1:t>
              </ns1:r>
              <ns1:endParaRPr lang="en-GB" sz="9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42" name="Metin kutusu 41">
              <ns1:extLst>
                <ns1:ext uri="{FF2B5EF4-FFF2-40B4-BE49-F238E27FC236}">
                  <ns2:creationId id="{6C1E892E-C9CC-32F4-92E4-59F25C88C161}"/>
                </ns1:ext>
              </ns1:extLst>
            </ns0:cNvPr>
            <ns0:cNvSpPr txBox="1"/>
            <ns0:nvPr/>
          </ns0:nvSpPr>
          <ns0:spPr>
            <ns1:xfrm>
              <ns1:off x="10108153" y="1914766"/>
              <ns1:ext cx="864386" cy="284682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r" fontAlgn="ctr"/>
              <ns1:r>
                <ns1:rPr lang="tr-TR" sz="900" b="0" i="0" u="none" strike="noStrike" dirty="0" err="1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0</ns1:t>
              </ns1:r>
              <ns1:endParaRPr lang="en-GB" sz="9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43" name="Grup 42">
            <ns1:extLst>
              <ns1:ext uri="{FF2B5EF4-FFF2-40B4-BE49-F238E27FC236}">
                <ns2:creationId id="{6FD2F1FE-7881-0B74-97FA-248E9A0B770E}"/>
              </ns1:ext>
            </ns1:extLst>
          </ns0:cNvPr>
          <ns0:cNvGrpSpPr/>
          <ns0:nvPr/>
        </ns0:nvGrpSpPr>
        <ns0:grpSpPr>
          <ns1:xfrm>
            <ns1:off x="5679127" y="3500298"/>
            <ns1:ext cx="5271366" cy="250029"/>
            <ns1:chOff x="5701173" y="1914766"/>
            <ns1:chExt cx="5271366" cy="308357"/>
          </ns1:xfrm>
        </ns0:grpSpPr>
        <ns0:sp>
          <ns0:nvSpPr>
            <ns0:cNvPr id="44" name="Metin kutusu 43">
              <ns1:extLst>
                <ns1:ext uri="{FF2B5EF4-FFF2-40B4-BE49-F238E27FC236}">
                  <ns2:creationId id="{C8360E85-776C-E808-36A4-7A6A9470D7C7}"/>
                </ns1:ext>
              </ns1:extLst>
            </ns0:cNvPr>
            <ns0:cNvSpPr txBox="1"/>
            <ns0:nvPr/>
          </ns0:nvSpPr>
          <ns0:spPr>
            <ns1:xfrm>
              <ns1:off x="5701173" y="1938441"/>
              <ns1:ext cx="2640393" cy="284682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r>
                <ns1:rPr lang="en-US" sz="900" b="0" i="0" u="none" strike="noStrike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Managing Maverick spend &amp; Spend leakage</ns1:t>
              </ns1:r>
              <ns1:endParaRPr lang="en-GB" sz="9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45" name="Metin kutusu 44">
              <ns1:extLst>
                <ns1:ext uri="{FF2B5EF4-FFF2-40B4-BE49-F238E27FC236}">
                  <ns2:creationId id="{59C7A798-6C53-8147-A6CE-08FCB9119E7D}"/>
                </ns1:ext>
              </ns1:extLst>
            </ns0:cNvPr>
            <ns0:cNvSpPr txBox="1"/>
            <ns0:nvPr/>
          </ns0:nvSpPr>
          <ns0:spPr>
            <ns1:xfrm>
              <ns1:off x="9484507" y="1914766"/>
              <ns1:ext cx="303387" cy="230832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r>
                <ns1:rPr lang="tr-TR" sz="900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latin typeface="Open Sans" panose="020B0606030504020204" pitchFamily="34" charset="0"/>
                </ns1:rPr>
                <ns1:t>£</ns1:t>
              </ns1:r>
              <ns1:endParaRPr lang="en-GB" sz="9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46" name="Metin kutusu 45">
              <ns1:extLst>
                <ns1:ext uri="{FF2B5EF4-FFF2-40B4-BE49-F238E27FC236}">
                  <ns2:creationId id="{474A5092-8869-93EC-DD24-4BFCC3A0C00F}"/>
                </ns1:ext>
              </ns1:extLst>
            </ns0:cNvPr>
            <ns0:cNvSpPr txBox="1"/>
            <ns0:nvPr/>
          </ns0:nvSpPr>
          <ns0:spPr>
            <ns1:xfrm>
              <ns1:off x="10108153" y="1914766"/>
              <ns1:ext cx="864386" cy="284682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r" fontAlgn="ctr"/>
              <ns1:r>
                <ns1:rPr lang="tr-TR" sz="900" b="0" i="0" u="none" strike="noStrike" dirty="0" err="1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0</ns1:t>
              </ns1:r>
              <ns1:endParaRPr lang="en-GB" sz="9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47" name="Grup 46">
            <ns1:extLst>
              <ns1:ext uri="{FF2B5EF4-FFF2-40B4-BE49-F238E27FC236}">
                <ns2:creationId id="{6A719522-AD90-BF75-C1C9-1C62EF3DBEC5}"/>
              </ns1:ext>
            </ns1:extLst>
          </ns0:cNvPr>
          <ns0:cNvGrpSpPr/>
          <ns0:nvPr/>
        </ns0:nvGrpSpPr>
        <ns0:grpSpPr>
          <ns1:xfrm>
            <ns1:off x="5683837" y="3792452"/>
            <ns1:ext cx="5271366" cy="250029"/>
            <ns1:chOff x="5701173" y="1914766"/>
            <ns1:chExt cx="5271366" cy="308357"/>
          </ns1:xfrm>
        </ns0:grpSpPr>
        <ns0:sp>
          <ns0:nvSpPr>
            <ns0:cNvPr id="48" name="Metin kutusu 47">
              <ns1:extLst>
                <ns1:ext uri="{FF2B5EF4-FFF2-40B4-BE49-F238E27FC236}">
                  <ns2:creationId id="{852B04C2-CDC0-455E-06BF-21E1C8CE239C}"/>
                </ns1:ext>
              </ns1:extLst>
            </ns0:cNvPr>
            <ns0:cNvSpPr txBox="1"/>
            <ns0:nvPr/>
          </ns0:nvSpPr>
          <ns0:spPr>
            <ns1:xfrm>
              <ns1:off x="5701173" y="1938441"/>
              <ns1:ext cx="3247244" cy="284682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r>
                <ns1:rPr lang="en-US" sz="900" b="0" i="0" u="none" strike="noStrike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Finance query management and dashboard reporting</ns1:t>
              </ns1:r>
              <ns1:endParaRPr lang="en-GB" sz="9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49" name="Metin kutusu 48">
              <ns1:extLst>
                <ns1:ext uri="{FF2B5EF4-FFF2-40B4-BE49-F238E27FC236}">
                  <ns2:creationId id="{08A3E5F6-581C-4C46-BE5E-A08FECFB94D2}"/>
                </ns1:ext>
              </ns1:extLst>
            </ns0:cNvPr>
            <ns0:cNvSpPr txBox="1"/>
            <ns0:nvPr/>
          </ns0:nvSpPr>
          <ns0:spPr>
            <ns1:xfrm>
              <ns1:off x="9484507" y="1914766"/>
              <ns1:ext cx="303387" cy="230832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r>
                <ns1:rPr lang="tr-TR" sz="900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latin typeface="Open Sans" panose="020B0606030504020204" pitchFamily="34" charset="0"/>
                </ns1:rPr>
                <ns1:t>£</ns1:t>
              </ns1:r>
              <ns1:endParaRPr lang="en-GB" sz="9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50" name="Metin kutusu 49">
              <ns1:extLst>
                <ns1:ext uri="{FF2B5EF4-FFF2-40B4-BE49-F238E27FC236}">
                  <ns2:creationId id="{ED085782-ED66-93D6-78BB-F52AC0ABFAD4}"/>
                </ns1:ext>
              </ns1:extLst>
            </ns0:cNvPr>
            <ns0:cNvSpPr txBox="1"/>
            <ns0:nvPr/>
          </ns0:nvSpPr>
          <ns0:spPr>
            <ns1:xfrm>
              <ns1:off x="10108153" y="1914766"/>
              <ns1:ext cx="864386" cy="284682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r" fontAlgn="ctr"/>
              <ns1:r>
                <ns1:rPr lang="tr-TR" sz="900" b="0" i="0" u="none" strike="noStrike" dirty="0" err="1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0</ns1:t>
              </ns1:r>
              <ns1:endParaRPr lang="en-GB" sz="9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51" name="Grup 50">
            <ns1:extLst>
              <ns1:ext uri="{FF2B5EF4-FFF2-40B4-BE49-F238E27FC236}">
                <ns2:creationId id="{D34ED8E2-45B2-1439-F823-82AC34B7C522}"/>
              </ns1:ext>
            </ns1:extLst>
          </ns0:cNvPr>
          <ns0:cNvGrpSpPr/>
          <ns0:nvPr/>
        </ns0:nvGrpSpPr>
        <ns0:grpSpPr>
          <ns1:xfrm>
            <ns1:off x="5688393" y="4085526"/>
            <ns1:ext cx="5271366" cy="250029"/>
            <ns1:chOff x="5701173" y="1914766"/>
            <ns1:chExt cx="5271366" cy="308357"/>
          </ns1:xfrm>
        </ns0:grpSpPr>
        <ns0:sp>
          <ns0:nvSpPr>
            <ns0:cNvPr id="52" name="Metin kutusu 51">
              <ns1:extLst>
                <ns1:ext uri="{FF2B5EF4-FFF2-40B4-BE49-F238E27FC236}">
                  <ns2:creationId id="{8B049180-7160-16B0-6417-5004520CC62E}"/>
                </ns1:ext>
              </ns1:extLst>
            </ns0:cNvPr>
            <ns0:cNvSpPr txBox="1"/>
            <ns0:nvPr/>
          </ns0:nvSpPr>
          <ns0:spPr>
            <ns1:xfrm>
              <ns1:off x="5701173" y="1938441"/>
              <ns1:ext cx="3286937" cy="284682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r>
                <ns1:rPr lang="en-US" sz="900" b="0" i="0" u="none" strike="noStrike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Customer Invoicing &amp; Finance Workflow Management</ns1:t>
              </ns1:r>
              <ns1:endParaRPr lang="en-GB" sz="9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53" name="Metin kutusu 52">
              <ns1:extLst>
                <ns1:ext uri="{FF2B5EF4-FFF2-40B4-BE49-F238E27FC236}">
                  <ns2:creationId id="{9A953650-A3D7-CF96-09C8-7B62B5ECA5D3}"/>
                </ns1:ext>
              </ns1:extLst>
            </ns0:cNvPr>
            <ns0:cNvSpPr txBox="1"/>
            <ns0:nvPr/>
          </ns0:nvSpPr>
          <ns0:spPr>
            <ns1:xfrm>
              <ns1:off x="9484507" y="1914766"/>
              <ns1:ext cx="303387" cy="230832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r>
                <ns1:rPr lang="tr-TR" sz="900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latin typeface="Open Sans" panose="020B0606030504020204" pitchFamily="34" charset="0"/>
                </ns1:rPr>
                <ns1:t>£</ns1:t>
              </ns1:r>
              <ns1:endParaRPr lang="en-GB" sz="9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54" name="Metin kutusu 53">
              <ns1:extLst>
                <ns1:ext uri="{FF2B5EF4-FFF2-40B4-BE49-F238E27FC236}">
                  <ns2:creationId id="{FD07C46B-B553-DE2B-C970-EB0CF772BC51}"/>
                </ns1:ext>
              </ns1:extLst>
            </ns0:cNvPr>
            <ns0:cNvSpPr txBox="1"/>
            <ns0:nvPr/>
          </ns0:nvSpPr>
          <ns0:spPr>
            <ns1:xfrm>
              <ns1:off x="10108153" y="1914766"/>
              <ns1:ext cx="864386" cy="284682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r" fontAlgn="ctr"/>
              <ns1:r>
                <ns1:rPr lang="tr-TR" sz="900" b="0" i="0" u="none" strike="noStrike" dirty="0" err="1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0</ns1:t>
              </ns1:r>
              <ns1:endParaRPr lang="en-GB" sz="9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55" name="Grup 54">
            <ns1:extLst>
              <ns1:ext uri="{FF2B5EF4-FFF2-40B4-BE49-F238E27FC236}">
                <ns2:creationId id="{8D95D601-07B3-0EC9-6EC6-D22088B1E122}"/>
              </ns1:ext>
            </ns1:extLst>
          </ns0:cNvPr>
          <ns0:cNvGrpSpPr/>
          <ns0:nvPr/>
        </ns0:nvGrpSpPr>
        <ns0:grpSpPr>
          <ns1:xfrm>
            <ns1:off x="5688393" y="4408742"/>
            <ns1:ext cx="5271366" cy="250029"/>
            <ns1:chOff x="5701173" y="1914766"/>
            <ns1:chExt cx="5271366" cy="308357"/>
          </ns1:xfrm>
        </ns0:grpSpPr>
        <ns0:sp>
          <ns0:nvSpPr>
            <ns0:cNvPr id="56" name="Metin kutusu 55">
              <ns1:extLst>
                <ns1:ext uri="{FF2B5EF4-FFF2-40B4-BE49-F238E27FC236}">
                  <ns2:creationId id="{BD3A61AD-E71E-C55E-2EB1-3559BB61974A}"/>
                </ns1:ext>
              </ns1:extLst>
            </ns0:cNvPr>
            <ns0:cNvSpPr txBox="1"/>
            <ns0:nvPr/>
          </ns0:nvSpPr>
          <ns0:spPr>
            <ns1:xfrm>
              <ns1:off x="5701173" y="1938441"/>
              <ns1:ext cx="2640393" cy="284682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r>
                <ns1:rPr lang="en-US" sz="900" b="0" i="0" u="none" strike="noStrike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Online expense management</ns1:t>
              </ns1:r>
              <ns1:endParaRPr lang="en-GB" sz="9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57" name="Metin kutusu 56">
              <ns1:extLst>
                <ns1:ext uri="{FF2B5EF4-FFF2-40B4-BE49-F238E27FC236}">
                  <ns2:creationId id="{B02004CD-42A1-2337-DDBE-2868A46015D5}"/>
                </ns1:ext>
              </ns1:extLst>
            </ns0:cNvPr>
            <ns0:cNvSpPr txBox="1"/>
            <ns0:nvPr/>
          </ns0:nvSpPr>
          <ns0:spPr>
            <ns1:xfrm>
              <ns1:off x="9484507" y="1914766"/>
              <ns1:ext cx="303387" cy="230832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r>
                <ns1:rPr lang="tr-TR" sz="900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latin typeface="Open Sans" panose="020B0606030504020204" pitchFamily="34" charset="0"/>
                </ns1:rPr>
                <ns1:t>£</ns1:t>
              </ns1:r>
              <ns1:endParaRPr lang="en-GB" sz="9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58" name="Metin kutusu 57">
              <ns1:extLst>
                <ns1:ext uri="{FF2B5EF4-FFF2-40B4-BE49-F238E27FC236}">
                  <ns2:creationId id="{1C80BC6A-E273-413B-DD8B-C85CA127D1BF}"/>
                </ns1:ext>
              </ns1:extLst>
            </ns0:cNvPr>
            <ns0:cNvSpPr txBox="1"/>
            <ns0:nvPr/>
          </ns0:nvSpPr>
          <ns0:spPr>
            <ns1:xfrm>
              <ns1:off x="10108153" y="1914766"/>
              <ns1:ext cx="864386" cy="284682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r" fontAlgn="ctr"/>
              <ns1:r>
                <ns1:rPr lang="tr-TR" sz="900" b="0" i="0" u="none" strike="noStrike" dirty="0" err="1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0</ns1:t>
              </ns1:r>
              <ns1:endParaRPr lang="en-GB" sz="9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59" name="Grup 58">
            <ns1:extLst>
              <ns1:ext uri="{FF2B5EF4-FFF2-40B4-BE49-F238E27FC236}">
                <ns2:creationId id="{DE8A4626-68AA-EE0F-1455-B5D6686BE65C}"/>
              </ns1:ext>
            </ns1:extLst>
          </ns0:cNvPr>
          <ns0:cNvGrpSpPr/>
          <ns0:nvPr/>
        </ns0:nvGrpSpPr>
        <ns0:grpSpPr>
          <ns1:xfrm>
            <ns1:off x="5680323" y="4789766"/>
            <ns1:ext cx="5270170" cy="234813"/>
            <ns1:chOff x="5701173" y="1964474"/>
            <ns1:chExt cx="5270170" cy="190740"/>
          </ns1:xfrm>
          <ns1:solidFill>
            <ns1:srgbClr val="848182"/>
          </ns1:solidFill>
        </ns0:grpSpPr>
        <ns0:sp>
          <ns0:nvSpPr>
            <ns0:cNvPr id="60" name="Metin kutusu 59">
              <ns1:extLst>
                <ns1:ext uri="{FF2B5EF4-FFF2-40B4-BE49-F238E27FC236}">
                  <ns2:creationId id="{1D88BE7C-44FC-0C73-964B-79ABE7935CDB}"/>
                </ns1:ext>
              </ns1:extLst>
            </ns0:cNvPr>
            <ns0:cNvSpPr txBox="1"/>
            <ns0:nvPr/>
          </ns0:nvSpPr>
          <ns0:spPr>
            <ns1:xfrm>
              <ns1:off x="5701173" y="1964474"/>
              <ns1:ext cx="3826387" cy="187507"/>
            </ns1:xfrm>
            <ns1:prstGeom prst="rect">
              <ns1:avLst/>
            </ns1:prstGeom>
            <ns1:grpFill/>
          </ns0:spPr>
          <ns0:txBody>
            <ns1:bodyPr wrap="square" anchor="ctr">
              <ns1:spAutoFit/>
            </ns1:bodyPr>
            <ns1:lstStyle/>
            <ns1:p>
              <ns1:pPr algn="l" fontAlgn="b"/>
              <ns1:r>
                <ns1:rPr lang="en-GB" sz="900" b="1" i="0" u="none" strike="noStrike" dirty="0">
                  <ns1:solidFill>
                    <ns1:srgbClr val="FFFFFF"/>
                  </ns1:solidFill>
                  <ns1:effectLst/>
                  <ns1:latin typeface="Open Sans" panose="020B0606030504020204" pitchFamily="34" charset="0"/>
                </ns1:rPr>
                <ns1:t>Total savings </ns1:t>
              </ns1:r>
            </ns1:p>
          </ns0:txBody>
        </ns0:sp>
        <ns0:sp>
          <ns0:nvSpPr>
            <ns0:cNvPr id="61" name="Metin kutusu 60">
              <ns1:extLst>
                <ns1:ext uri="{FF2B5EF4-FFF2-40B4-BE49-F238E27FC236}">
                  <ns2:creationId id="{DB43CCC2-ABBB-25A4-4B03-4BC918C4CADF}"/>
                </ns1:ext>
              </ns1:extLst>
            </ns0:cNvPr>
            <ns0:cNvSpPr txBox="1"/>
            <ns0:nvPr/>
          </ns0:nvSpPr>
          <ns0:spPr>
            <ns1:xfrm>
              <ns1:off x="9516901" y="1964643"/>
              <ns1:ext cx="303387" cy="187507"/>
            </ns1:xfrm>
            <ns1:prstGeom prst="rect">
              <ns1:avLst/>
            </ns1:prstGeom>
            <ns1:grpFill/>
          </ns0:spPr>
          <ns0:txBody>
            <ns1:bodyPr wrap="square" anchor="ctr">
              <ns1:spAutoFit/>
            </ns1:bodyPr>
            <ns1:lstStyle/>
            <ns1:p>
              <ns1:pPr algn="l" fontAlgn="ctr"/>
              <ns1:r>
                <ns1:rPr lang="tr-TR" sz="900" b="1" dirty="0">
                  <ns1:solidFill>
                    <ns1:srgbClr val="FFFFFF"/>
                  </ns1:solidFill>
                  <ns1:latin typeface="Open Sans" panose="020B0606030504020204" pitchFamily="34" charset="0"/>
                </ns1:rPr>
                <ns1:t>£</ns1:t>
              </ns1:r>
              <ns1:endParaRPr lang="en-GB" sz="900" b="1" dirty="0">
                <ns1:solidFill>
                  <ns1:srgbClr val="FFFFFF"/>
                </ns1:solidFill>
                <ns1:latin typeface="Open Sans" panose="020B0606030504020204" pitchFamily="34" charset="0"/>
              </ns1:endParaRPr>
            </ns1:p>
          </ns0:txBody>
        </ns0:sp>
        <ns0:sp>
          <ns0:nvSpPr>
            <ns0:cNvPr id="62" name="Metin kutusu 61">
              <ns1:extLst>
                <ns1:ext uri="{FF2B5EF4-FFF2-40B4-BE49-F238E27FC236}">
                  <ns2:creationId id="{C4B2F824-4A99-AA23-50E9-BEAF733977A5}"/>
                </ns1:ext>
              </ns1:extLst>
            </ns0:cNvPr>
            <ns0:cNvSpPr txBox="1"/>
            <ns0:nvPr/>
          </ns0:nvSpPr>
          <ns0:spPr>
            <ns1:xfrm>
              <ns1:off x="9802122" y="1967708"/>
              <ns1:ext cx="1169221" cy="187506"/>
            </ns1:xfrm>
            <ns1:prstGeom prst="rect">
              <ns1:avLst/>
            </ns1:prstGeom>
            <ns1:grpFill/>
          </ns0:spPr>
          <ns0:txBody>
            <ns1:bodyPr wrap="square" anchor="ctr">
              <ns1:spAutoFit/>
            </ns1:bodyPr>
            <ns1:lstStyle/>
            <ns1:p>
              <ns1:pPr algn="r" fontAlgn="ctr"/>
              <ns1:r>
                <ns1:rPr lang="tr-TR" sz="900" b="1" i="0" u="none" strike="noStrike" dirty="0" err="1">
                  <ns1:solidFill>
                    <ns1:srgbClr val="FFFFFF"/>
                  </ns1:solidFill>
                  <ns1:effectLst/>
                  <ns1:latin typeface="Open Sans" panose="020B0606030504020204" pitchFamily="34" charset="0"/>
                </ns1:rPr>
                <ns1:t>0</ns1:t>
              </ns1:r>
              <ns1:endParaRPr lang="en-GB" sz="9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</ns0:grpSp>
    </ns0:spTree>
    <ns0:extLst>
      <ns0:ext uri="{BB962C8B-B14F-4D97-AF65-F5344CB8AC3E}">
        <ns3:creationId val="657890998"/>
      </ns0:ext>
    </ns0:extLst>
  </ns0:cSld>
  <ns0:clrMapOvr>
    <ns1:masterClrMapping/>
  </ns0:clrMapOvr>
</ns0:sld>
</file>

<file path=ppt/slides/slide3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3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 dirty="0"/>
              <ns1:t>EFFICIENCY SAVINGS</ns1:t>
            </ns1:r>
          </ns1:p>
        </ns0:txBody>
      </ns0:sp>
      <ns0:sp>
        <ns0:nvSpPr>
          <ns0:cNvPr id="5" name="Text Placeholder 3">
            <ns1:extLst>
              <ns1:ext uri="{FF2B5EF4-FFF2-40B4-BE49-F238E27FC236}">
                <ns2:creationId id="{154C946B-159C-14A5-8297-9979D43EB6E0}"/>
              </ns1:ext>
            </ns1:extLst>
          </ns0:cNvPr>
          <ns0:cNvSpPr txBox="1">
            <ns1:spLocks/>
          </ns0:cNvSpPr>
          <ns0:nvPr/>
        </ns0:nvSpPr>
        <ns0:spPr>
          <ns1:xfrm>
            <ns1:off x="631422" y="864237"/>
            <ns1:ext cx="9807224" cy="388773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Below is a summary of process efficiency returns as seen from the date of your last value review to today </ns1:t>
            </ns1:r>
          </ns1:p>
        </ns0:txBody>
      </ns0:sp>
      <ns0:graphicFrame>
        <ns0:nvGraphicFramePr>
          <ns0:cNvPr id="7" name="Table 6">
            <ns1:extLst>
              <ns1:ext uri="{FF2B5EF4-FFF2-40B4-BE49-F238E27FC236}">
                <ns2:creationId id="{7BB4DF3F-E53D-0A5A-622A-C76B8148FF77}"/>
              </ns1:ext>
            </ns1:extLst>
          </ns0:cNvPr>
          <ns0:cNvGraphicFramePr>
            <ns1:graphicFrameLocks noGrp="1"/>
          </ns0:cNvGraphicFramePr>
          <ns0:nvPr>
            <ns0:extLst>
              <ns0:ext uri="{D42A27DB-BD31-4B8C-83A1-F6EECF244321}">
                <ns3:modId val="2774805566"/>
              </ns0:ext>
            </ns0:extLst>
          </ns0:nvPr>
        </ns0:nvGraphicFramePr>
        <ns0:xfrm>
          <ns1:off x="695326" y="1546398"/>
          <ns1:ext cx="8387560" cy="3975352"/>
        </ns0:xfrm>
        <ns1:graphic>
          <ns1:graphicData uri="http://schemas.openxmlformats.org/drawingml/2006/table">
            <ns1:tbl>
              <ns1:tblPr/>
              <ns1:tblGrid>
                <ns1:gridCol w="6748016">
                  <ns1:extLst>
                    <ns1:ext uri="{9D8B030D-6E8A-4147-A177-3AD203B41FA5}">
                      <ns2:colId val="3304046239"/>
                    </ns1:ext>
                  </ns1:extLst>
                </ns1:gridCol>
                <ns1:gridCol w="1639544">
                  <ns1:extLst>
                    <ns1:ext uri="{9D8B030D-6E8A-4147-A177-3AD203B41FA5}">
                      <ns2:colId val="2724829062"/>
                    </ns1:ext>
                  </ns1:extLst>
                </ns1:gridCol>
              </ns1:tblGrid>
              <ns1:tr h="409227"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GB" sz="900" b="1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Open Sans" panose="020B0606030504020204" pitchFamily="34" charset="0"/>
                        </ns1:rPr>
                        <ns1:t>Benefit Area</ns1:t>
                      </ns1:r>
                    </ns1:p>
                  </ns1:txBody>
                  <ns1:tcPr marL="9525" marR="9525" marT="9525" marB="0" anchor="ctr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 w="6350" cap="flat" cmpd="sng" algn="ctr">
                      <ns1:solidFill>
                        <ns1:srgbClr val="000000"/>
                      </ns1:solidFill>
                      <ns1:prstDash val="solid"/>
                      <ns1:round/>
                      <ns1:headEnd type="none" w="med" len="med"/>
                      <ns1:tailEnd type="none" w="med" len="med"/>
                    </ns1:lnB>
                    <ns1:solidFill>
                      <ns1:schemeClr val="bg1"/>
                    </ns1:solidFill>
                  </ns1:tcPr>
                </ns1:tc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GB" sz="900" b="1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Open Sans" panose="020B0606030504020204" pitchFamily="34" charset="0"/>
                        </ns1:rPr>
                        <ns1:t>Efficiency</ns1:t>
                      </ns1:r>
                    </ns1:p>
                  </ns1:txBody>
                  <ns1:tcPr marL="9525" marR="9525" marT="9525" marB="0" anchor="ctr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 w="6350" cap="flat" cmpd="sng" algn="ctr">
                      <ns1:solidFill>
                        <ns1:srgbClr val="000000"/>
                      </ns1:solidFill>
                      <ns1:prstDash val="solid"/>
                      <ns1:round/>
                      <ns1:headEnd type="none" w="med" len="med"/>
                      <ns1:tailEnd type="none" w="med" len="med"/>
                    </ns1:lnB>
                    <ns1:solidFill>
                      <ns1:schemeClr val="bg1"/>
                    </ns1:solidFill>
                  </ns1:tcPr>
                </ns1:tc>
                <ns1:extLst>
                  <ns1:ext uri="{0D108BD9-81ED-4DB2-BD59-A6C34878D82A}">
                    <ns2:rowId val="569027849"/>
                  </ns1:ext>
                </ns1:extLst>
              </ns1:tr>
              <ns1:tr h="374151"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US" sz="900" b="0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Open Sans" panose="020B0606030504020204" pitchFamily="34" charset="0"/>
                        </ns1:rPr>
                        <ns1:t>Current Annual IT Finance System Costs</ns1:t>
                      </ns1:r>
                      <ns1:endParaRPr lang="en-GB" sz="900" b="0" i="0" u="none" strike="noStrike" dirty="0">
                        <ns1:solidFill>
                          <ns1:schemeClr val="tx1">
                            <ns1:lumMod val="50000"/>
                            <ns1:lumOff val="50000"/>
                          </ns1:schemeClr>
                        </ns1:solidFill>
                        <ns1:effectLst/>
                        <ns1:latin typeface="Open Sans" panose="020B0606030504020204" pitchFamily="34" charset="0"/>
                      </ns1:endParaRPr>
                    </ns1:p>
                  </ns1:txBody>
                  <ns1:tcPr marL="9525" marR="9525" marT="9525" marB="0" anchor="ctr">
                    <ns1:lnL>
                      <ns1:noFill/>
                    </ns1:lnL>
                    <ns1:lnR>
                      <ns1:noFill/>
                    </ns1:lnR>
                    <ns1:lnT w="6350" cap="flat" cmpd="sng" algn="ctr">
                      <ns1:solidFill>
                        <ns1:srgbClr val="000000"/>
                      </ns1:solidFill>
                      <ns1:prstDash val="solid"/>
                      <ns1:round/>
                      <ns1:headEnd type="none" w="med" len="med"/>
                      <ns1:tailEnd type="none" w="med" len="med"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tc>
                  <ns1:txBody>
                    <ns1:bodyPr/>
                    <ns1:lstStyle/>
                    <ns1:p>
                      <ns1:pPr algn="l" fontAlgn="b"/>
                      <ns1:r>
                        <ns1:rPr lang="en-GB" sz="1100" b="1" i="0" u="none" strike="noStrike" dirty="0" err="1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99</ns1:t>
                      </ns1:r>
                      <ns1:r>
                        <ns1:rPr lang="en-GB" sz="1100" b="1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%</ns1:t>
                      </ns1:r>
                    </ns1:p>
                  </ns1:txBody>
                  <ns1:tcPr marL="9525" marR="9525" marT="9525" marB="0" anchor="b">
                    <ns1:lnL w="6350" cap="flat" cmpd="sng" algn="ctr">
                      <ns1:noFill/>
                      <ns1:prstDash val="solid"/>
                      <ns1:round/>
                      <ns1:headEnd type="none" w="med" len="med"/>
                      <ns1:tailEnd type="none" w="med" len="med"/>
                    </ns1:lnL>
                    <ns1:lnR>
                      <ns1:noFill/>
                    </ns1:lnR>
                    <ns1:lnT w="6350" cap="flat" cmpd="sng" algn="ctr">
                      <ns1:solidFill>
                        <ns1:srgbClr val="000000"/>
                      </ns1:solidFill>
                      <ns1:prstDash val="solid"/>
                      <ns1:round/>
                      <ns1:headEnd type="none" w="med" len="med"/>
                      <ns1:tailEnd type="none" w="med" len="med"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extLst>
                  <ns1:ext uri="{0D108BD9-81ED-4DB2-BD59-A6C34878D82A}">
                    <ns2:rowId val="1030835685"/>
                  </ns1:ext>
                </ns1:extLst>
              </ns1:tr>
              <ns1:tr h="374151"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US" sz="900" b="0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Open Sans" panose="020B0606030504020204" pitchFamily="34" charset="0"/>
                        </ns1:rPr>
                        <ns1:t>Raising Purchase Orders (mins per order)</ns1:t>
                      </ns1:r>
                      <ns1:endParaRPr lang="en-GB" sz="900" b="0" i="0" u="none" strike="noStrike" dirty="0">
                        <ns1:solidFill>
                          <ns1:schemeClr val="tx1">
                            <ns1:lumMod val="50000"/>
                            <ns1:lumOff val="50000"/>
                          </ns1:schemeClr>
                        </ns1:solidFill>
                        <ns1:effectLst/>
                        <ns1:latin typeface="Open Sans" panose="020B0606030504020204" pitchFamily="34" charset="0"/>
                      </ns1:endParaRPr>
                    </ns1:p>
                  </ns1:txBody>
                  <ns1:tcPr marL="9525" marR="9525" marT="9525" marB="0" anchor="ctr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tc>
                  <ns1:txBody>
                    <ns1:bodyPr/>
                    <ns1:lstStyle/>
                    <ns1:p>
                      <ns1:pPr algn="l" fontAlgn="b"/>
                      <ns1:r>
                        <ns1:rPr lang="tr-TR" sz="1100" b="1" i="0" u="none" strike="noStrike" dirty="0" err="1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67</ns1:t>
                      </ns1:r>
                      <ns1:r>
                        <ns1:rPr lang="en-GB" sz="1100" b="1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%</ns1:t>
                      </ns1:r>
                    </ns1:p>
                  </ns1:txBody>
                  <ns1:tcPr marL="9525" marR="9525" marT="9525" marB="0" anchor="b">
                    <ns1:lnL w="6350" cap="flat" cmpd="sng" algn="ctr">
                      <ns1:noFill/>
                      <ns1:prstDash val="solid"/>
                      <ns1:round/>
                      <ns1:headEnd type="none" w="med" len="med"/>
                      <ns1:tailEnd type="none" w="med" len="med"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extLst>
                  <ns1:ext uri="{0D108BD9-81ED-4DB2-BD59-A6C34878D82A}">
                    <ns2:rowId val="2874113689"/>
                  </ns1:ext>
                </ns1:extLst>
              </ns1:tr>
              <ns1:tr h="374151"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US" sz="900" b="0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Open Sans" panose="020B0606030504020204" pitchFamily="34" charset="0"/>
                        </ns1:rPr>
                        <ns1:t>Purchase Order approvals (mins per approval)</ns1:t>
                      </ns1:r>
                      <ns1:endParaRPr lang="en-GB" sz="900" b="0" i="0" u="none" strike="noStrike" dirty="0">
                        <ns1:solidFill>
                          <ns1:schemeClr val="tx1">
                            <ns1:lumMod val="50000"/>
                            <ns1:lumOff val="50000"/>
                          </ns1:schemeClr>
                        </ns1:solidFill>
                        <ns1:effectLst/>
                        <ns1:latin typeface="Open Sans" panose="020B0606030504020204" pitchFamily="34" charset="0"/>
                      </ns1:endParaRPr>
                    </ns1:p>
                  </ns1:txBody>
                  <ns1:tcPr marL="9525" marR="9525" marT="9525" marB="0" anchor="ctr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tc>
                  <ns1:txBody>
                    <ns1:bodyPr/>
                    <ns1:lstStyle/>
                    <ns1:p>
                      <ns1:pPr algn="l" fontAlgn="b"/>
                      <ns1:r>
                        <ns1:rPr lang="tr-TR" sz="1100" b="1" i="0" u="none" strike="noStrike" dirty="0" err="1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50</ns1:t>
                      </ns1:r>
                      <ns1:r>
                        <ns1:rPr lang="en-GB" sz="1100" b="1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%</ns1:t>
                      </ns1:r>
                    </ns1:p>
                  </ns1:txBody>
                  <ns1:tcPr marL="9525" marR="9525" marT="9525" marB="0" anchor="b">
                    <ns1:lnL w="6350" cap="flat" cmpd="sng" algn="ctr">
                      <ns1:noFill/>
                      <ns1:prstDash val="solid"/>
                      <ns1:round/>
                      <ns1:headEnd type="none" w="med" len="med"/>
                      <ns1:tailEnd type="none" w="med" len="med"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extLst>
                  <ns1:ext uri="{0D108BD9-81ED-4DB2-BD59-A6C34878D82A}">
                    <ns2:rowId val="1900226107"/>
                  </ns1:ext>
                </ns1:extLst>
              </ns1:tr>
              <ns1:tr h="374151"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GB" sz="900" b="0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Open Sans" panose="020B0606030504020204" pitchFamily="34" charset="0"/>
                        </ns1:rPr>
                        <ns1:t>Coding invoice processes</ns1:t>
                      </ns1:r>
                    </ns1:p>
                  </ns1:txBody>
                  <ns1:tcPr marL="9525" marR="9525" marT="9525" marB="0" anchor="ctr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tc>
                  <ns1:txBody>
                    <ns1:bodyPr/>
                    <ns1:lstStyle/>
                    <ns1:p>
                      <ns1:pPr algn="l" fontAlgn="b"/>
                      <ns1:r>
                        <ns1:rPr lang="tr-TR" sz="1100" b="1" i="0" u="none" strike="noStrike" dirty="0" err="1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67</ns1:t>
                      </ns1:r>
                      <ns1:r>
                        <ns1:rPr lang="en-GB" sz="1100" b="1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%</ns1:t>
                      </ns1:r>
                    </ns1:p>
                  </ns1:txBody>
                  <ns1:tcPr marL="9525" marR="9525" marT="9525" marB="0" anchor="b">
                    <ns1:lnL w="6350" cap="flat" cmpd="sng" algn="ctr">
                      <ns1:noFill/>
                      <ns1:prstDash val="solid"/>
                      <ns1:round/>
                      <ns1:headEnd type="none" w="med" len="med"/>
                      <ns1:tailEnd type="none" w="med" len="med"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extLst>
                  <ns1:ext uri="{0D108BD9-81ED-4DB2-BD59-A6C34878D82A}">
                    <ns2:rowId val="1291950359"/>
                  </ns1:ext>
                </ns1:extLst>
              </ns1:tr>
              <ns1:tr h="374151"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US" sz="900" b="0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Open Sans" panose="020B0606030504020204" pitchFamily="34" charset="0"/>
                        </ns1:rPr>
                        <ns1:t>Management of supplier and purchase invoices</ns1:t>
                      </ns1:r>
                      <ns1:endParaRPr lang="en-GB" sz="900" b="0" i="0" u="none" strike="noStrike" dirty="0">
                        <ns1:solidFill>
                          <ns1:schemeClr val="tx1">
                            <ns1:lumMod val="50000"/>
                            <ns1:lumOff val="50000"/>
                          </ns1:schemeClr>
                        </ns1:solidFill>
                        <ns1:effectLst/>
                        <ns1:latin typeface="Open Sans" panose="020B0606030504020204" pitchFamily="34" charset="0"/>
                      </ns1:endParaRPr>
                    </ns1:p>
                  </ns1:txBody>
                  <ns1:tcPr marL="9525" marR="9525" marT="9525" marB="0" anchor="ctr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tc>
                  <ns1:txBody>
                    <ns1:bodyPr/>
                    <ns1:lstStyle/>
                    <ns1:p>
                      <ns1:pPr algn="l" fontAlgn="b"/>
                      <ns1:r>
                        <ns1:rPr lang="tr-TR" sz="1100" b="1" i="0" u="none" strike="noStrike" dirty="0" err="1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32</ns1:t>
                      </ns1:r>
                      <ns1:r>
                        <ns1:rPr lang="en-GB" sz="1100" b="1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%</ns1:t>
                      </ns1:r>
                    </ns1:p>
                  </ns1:txBody>
                  <ns1:tcPr marL="9525" marR="9525" marT="9525" marB="0" anchor="b">
                    <ns1:lnL w="6350" cap="flat" cmpd="sng" algn="ctr">
                      <ns1:noFill/>
                      <ns1:prstDash val="solid"/>
                      <ns1:round/>
                      <ns1:headEnd type="none" w="med" len="med"/>
                      <ns1:tailEnd type="none" w="med" len="med"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extLst>
                  <ns1:ext uri="{0D108BD9-81ED-4DB2-BD59-A6C34878D82A}">
                    <ns2:rowId val="1338959055"/>
                  </ns1:ext>
                </ns1:extLst>
              </ns1:tr>
              <ns1:tr h="339074"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US" sz="900" b="0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Open Sans" panose="020B0606030504020204" pitchFamily="34" charset="0"/>
                        </ns1:rPr>
                        <ns1:t>Managing Maverick spend &amp; Spend leakage</ns1:t>
                      </ns1:r>
                      <ns1:endParaRPr lang="en-GB" sz="900" b="0" i="0" u="none" strike="noStrike" dirty="0">
                        <ns1:solidFill>
                          <ns1:schemeClr val="tx1">
                            <ns1:lumMod val="50000"/>
                            <ns1:lumOff val="50000"/>
                          </ns1:schemeClr>
                        </ns1:solidFill>
                        <ns1:effectLst/>
                        <ns1:latin typeface="Open Sans" panose="020B0606030504020204" pitchFamily="34" charset="0"/>
                      </ns1:endParaRPr>
                    </ns1:p>
                  </ns1:txBody>
                  <ns1:tcPr marL="9525" marR="9525" marT="9525" marB="0" anchor="ctr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tc>
                  <ns1:txBody>
                    <ns1:bodyPr/>
                    <ns1:lstStyle/>
                    <ns1:p>
                      <ns1:pPr algn="l" fontAlgn="b"/>
                      <ns1:r>
                        <ns1:rPr lang="tr-TR" sz="1100" b="1" i="0" u="none" strike="noStrike" dirty="0" err="1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32</ns1:t>
                      </ns1:r>
                      <ns1:r>
                        <ns1:rPr lang="en-GB" sz="1100" b="1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%</ns1:t>
                      </ns1:r>
                    </ns1:p>
                  </ns1:txBody>
                  <ns1:tcPr marL="9525" marR="9525" marT="9525" marB="0" anchor="b">
                    <ns1:lnL w="6350" cap="flat" cmpd="sng" algn="ctr">
                      <ns1:noFill/>
                      <ns1:prstDash val="solid"/>
                      <ns1:round/>
                      <ns1:headEnd type="none" w="med" len="med"/>
                      <ns1:tailEnd type="none" w="med" len="med"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extLst>
                  <ns1:ext uri="{0D108BD9-81ED-4DB2-BD59-A6C34878D82A}">
                    <ns2:rowId val="1487500770"/>
                  </ns1:ext>
                </ns1:extLst>
              </ns1:tr>
              <ns1:tr h="339074"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US" sz="900" b="0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Open Sans" panose="020B0606030504020204" pitchFamily="34" charset="0"/>
                        </ns1:rPr>
                        <ns1:t>Finance query management and dashboard reporting</ns1:t>
                      </ns1:r>
                      <ns1:endParaRPr lang="en-GB" sz="900" b="0" i="0" u="none" strike="noStrike" dirty="0">
                        <ns1:solidFill>
                          <ns1:schemeClr val="tx1">
                            <ns1:lumMod val="50000"/>
                            <ns1:lumOff val="50000"/>
                          </ns1:schemeClr>
                        </ns1:solidFill>
                        <ns1:effectLst/>
                        <ns1:latin typeface="Open Sans" panose="020B0606030504020204" pitchFamily="34" charset="0"/>
                      </ns1:endParaRPr>
                    </ns1:p>
                  </ns1:txBody>
                  <ns1:tcPr marL="9525" marR="9525" marT="9525" marB="0" anchor="ctr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tc>
                  <ns1:txBody>
                    <ns1:bodyPr/>
                    <ns1:lstStyle/>
                    <ns1:p>
                      <ns1:pPr algn="l" fontAlgn="b"/>
                      <ns1:r>
                        <ns1:rPr lang="tr-TR" sz="1100" b="1" i="0" u="none" strike="noStrike" dirty="0" err="1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98</ns1:t>
                      </ns1:r>
                      <ns1:r>
                        <ns1:rPr lang="en-GB" sz="1100" b="1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%</ns1:t>
                      </ns1:r>
                    </ns1:p>
                  </ns1:txBody>
                  <ns1:tcPr marL="9525" marR="9525" marT="9525" marB="0" anchor="b">
                    <ns1:lnL w="6350" cap="flat" cmpd="sng" algn="ctr">
                      <ns1:noFill/>
                      <ns1:prstDash val="solid"/>
                      <ns1:round/>
                      <ns1:headEnd type="none" w="med" len="med"/>
                      <ns1:tailEnd type="none" w="med" len="med"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extLst>
                  <ns1:ext uri="{0D108BD9-81ED-4DB2-BD59-A6C34878D82A}">
                    <ns2:rowId val="3361429509"/>
                  </ns1:ext>
                </ns1:extLst>
              </ns1:tr>
              <ns1:tr h="339074"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GB" sz="900" b="0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Open Sans" panose="020B0606030504020204" pitchFamily="34" charset="0"/>
                        </ns1:rPr>
                        <ns1:t>Debt collection administration processes</ns1:t>
                      </ns1:r>
                    </ns1:p>
                  </ns1:txBody>
                  <ns1:tcPr marL="9525" marR="9525" marT="9525" marB="0" anchor="ctr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tc>
                  <ns1:txBody>
                    <ns1:bodyPr/>
                    <ns1:lstStyle/>
                    <ns1:p>
                      <ns1:pPr algn="l" fontAlgn="b"/>
                      <ns1:r>
                        <ns1:rPr lang="tr-TR" sz="1100" b="1" i="0" u="none" strike="noStrike" dirty="0" err="1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80</ns1:t>
                      </ns1:r>
                      <ns1:r>
                        <ns1:rPr lang="tr-TR" sz="1100" b="1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%</ns1:t>
                      </ns1:r>
                      <ns1:endParaRPr lang="en-GB" sz="1100" b="1" i="0" u="none" strike="noStrike" dirty="0">
                        <ns1:solidFill>
                          <ns1:schemeClr val="tx1">
                            <ns1:lumMod val="50000"/>
                            <ns1:lumOff val="50000"/>
                          </ns1:schemeClr>
                        </ns1:solidFill>
                        <ns1:effectLst/>
                        <ns1:latin typeface="Calibri" panose="020F0502020204030204" pitchFamily="34" charset="0"/>
                      </ns1:endParaRPr>
                    </ns1:p>
                  </ns1:txBody>
                  <ns1:tcPr marL="9525" marR="9525" marT="9525" marB="0" anchor="b">
                    <ns1:lnL w="6350" cap="flat" cmpd="sng" algn="ctr">
                      <ns1:noFill/>
                      <ns1:prstDash val="solid"/>
                      <ns1:round/>
                      <ns1:headEnd type="none" w="med" len="med"/>
                      <ns1:tailEnd type="none" w="med" len="med"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extLst>
                  <ns1:ext uri="{0D108BD9-81ED-4DB2-BD59-A6C34878D82A}">
                    <ns2:rowId val="3708978886"/>
                  </ns1:ext>
                </ns1:extLst>
              </ns1:tr>
              <ns1:tr h="339074"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US" sz="900" b="0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Open Sans" panose="020B0606030504020204" pitchFamily="34" charset="0"/>
                        </ns1:rPr>
                        <ns1:t>Customer Invoicing &amp; Finance Workflow Management</ns1:t>
                      </ns1:r>
                      <ns1:endParaRPr lang="en-GB" sz="900" b="0" i="0" u="none" strike="noStrike" dirty="0">
                        <ns1:solidFill>
                          <ns1:schemeClr val="tx1">
                            <ns1:lumMod val="50000"/>
                            <ns1:lumOff val="50000"/>
                          </ns1:schemeClr>
                        </ns1:solidFill>
                        <ns1:effectLst/>
                        <ns1:latin typeface="Open Sans" panose="020B0606030504020204" pitchFamily="34" charset="0"/>
                      </ns1:endParaRPr>
                    </ns1:p>
                  </ns1:txBody>
                  <ns1:tcPr marL="9525" marR="9525" marT="9525" marB="0" anchor="ctr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tc>
                  <ns1:txBody>
                    <ns1:bodyPr/>
                    <ns1:lstStyle/>
                    <ns1:p>
                      <ns1:pPr algn="l" fontAlgn="b"/>
                      <ns1:r>
                        <ns1:rPr lang="tr-TR" sz="1100" b="1" i="0" u="none" strike="noStrike" dirty="0" err="1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72</ns1:t>
                      </ns1:r>
                      <ns1:r>
                        <ns1:rPr lang="tr-TR" sz="1100" b="1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%</ns1:t>
                      </ns1:r>
                      <ns1:endParaRPr lang="en-GB" sz="1100" b="1" i="0" u="none" strike="noStrike" dirty="0">
                        <ns1:solidFill>
                          <ns1:schemeClr val="tx1">
                            <ns1:lumMod val="50000"/>
                            <ns1:lumOff val="50000"/>
                          </ns1:schemeClr>
                        </ns1:solidFill>
                        <ns1:effectLst/>
                        <ns1:latin typeface="Calibri" panose="020F0502020204030204" pitchFamily="34" charset="0"/>
                      </ns1:endParaRPr>
                    </ns1:p>
                  </ns1:txBody>
                  <ns1:tcPr marL="9525" marR="9525" marT="9525" marB="0" anchor="b">
                    <ns1:lnL w="6350" cap="flat" cmpd="sng" algn="ctr">
                      <ns1:noFill/>
                      <ns1:prstDash val="solid"/>
                      <ns1:round/>
                      <ns1:headEnd type="none" w="med" len="med"/>
                      <ns1:tailEnd type="none" w="med" len="med"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extLst>
                  <ns1:ext uri="{0D108BD9-81ED-4DB2-BD59-A6C34878D82A}">
                    <ns2:rowId val="1145059667"/>
                  </ns1:ext>
                </ns1:extLst>
              </ns1:tr>
              <ns1:tr h="339074"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GB" sz="900" b="0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Open Sans" panose="020B0606030504020204" pitchFamily="34" charset="0"/>
                        </ns1:rPr>
                        <ns1:t>Online expense management</ns1:t>
                      </ns1:r>
                    </ns1:p>
                  </ns1:txBody>
                  <ns1:tcPr marL="9525" marR="9525" marT="9525" marB="0" anchor="ctr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tc>
                  <ns1:txBody>
                    <ns1:bodyPr/>
                    <ns1:lstStyle/>
                    <ns1:p>
                      <ns1:pPr algn="l" fontAlgn="b"/>
                      <ns1:r>
                        <ns1:rPr lang="tr-TR" sz="1100" b="1" i="0" u="none" strike="noStrike" dirty="0" err="1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90</ns1:t>
                      </ns1:r>
                      <ns1:r>
                        <ns1:rPr lang="tr-TR" sz="1100" b="1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%</ns1:t>
                      </ns1:r>
                      <ns1:endParaRPr lang="en-GB" sz="1100" b="1" i="0" u="none" strike="noStrike" dirty="0">
                        <ns1:solidFill>
                          <ns1:schemeClr val="tx1">
                            <ns1:lumMod val="50000"/>
                            <ns1:lumOff val="50000"/>
                          </ns1:schemeClr>
                        </ns1:solidFill>
                        <ns1:effectLst/>
                        <ns1:latin typeface="Calibri" panose="020F0502020204030204" pitchFamily="34" charset="0"/>
                      </ns1:endParaRPr>
                    </ns1:p>
                  </ns1:txBody>
                  <ns1:tcPr marL="9525" marR="9525" marT="9525" marB="0" anchor="b">
                    <ns1:lnL w="6350" cap="flat" cmpd="sng" algn="ctr">
                      <ns1:noFill/>
                      <ns1:prstDash val="solid"/>
                      <ns1:round/>
                      <ns1:headEnd type="none" w="med" len="med"/>
                      <ns1:tailEnd type="none" w="med" len="med"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extLst>
                  <ns1:ext uri="{0D108BD9-81ED-4DB2-BD59-A6C34878D82A}">
                    <ns2:rowId val="2766371421"/>
                  </ns1:ext>
                </ns1:extLst>
              </ns1:tr>
            </ns1:tbl>
          </ns1:graphicData>
        </ns1:graphic>
      </ns0:graphicFrame>
      <ns0:sp>
        <ns0:nvSpPr>
          <ns0:cNvPr id="8" name="Text Placeholder 3">
            <ns1:extLst>
              <ns1:ext uri="{FF2B5EF4-FFF2-40B4-BE49-F238E27FC236}">
                <ns2:creationId id="{CD8C20A4-87C7-DD2B-7007-1EFC853794E0}"/>
              </ns1:ext>
            </ns1:extLst>
          </ns0:cNvPr>
          <ns0:cNvSpPr txBox="1">
            <ns1:spLocks/>
          </ns0:cNvSpPr>
          <ns0:nvPr/>
        </ns0:nvSpPr>
        <ns0:spPr>
          <ns1:xfrm>
            <ns1:off x="631422" y="5704080"/>
            <ns1:ext cx="9876634" cy="652270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en-GB" sz="800" b="0" i="0" dirty="0">
                <ns1:solidFill>
                  <ns1:schemeClr val="tx2"/>
                </ns1:solidFill>
                <ns1:effectLst/>
                <ns1:latin typeface="Open Sans" panose="020B0606030504020204" pitchFamily="34" charset="0"/>
              </ns1:rPr>
              <ns1:t>Period of review: </ns1:t>
            </ns1:r>
          </ns1:p>
          <ns1:p>
            <ns1:pPr marL="90170" indent="0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en-GB" sz="800" dirty="0">
                <ns1:solidFill>
                  <ns1:srgbClr val="555555"/>
                </ns1:solidFill>
              </ns1:rPr>
              <ns1:t>You selected two periods between which to run a value review, these were: </ns1:t>
            </ns1:r>
            <ns1:r>
              <ns1:rPr lang="en-GB" sz="800" b="0" i="0" dirty="0">
                <ns1:solidFill>
                  <ns1:srgbClr val="555555"/>
                </ns1:solidFill>
                <ns1:effectLst/>
                <ns1:latin typeface="Open Sans" panose="020B0606030504020204" pitchFamily="34" charset="0"/>
              </ns1:rPr>
              <ns1:t>[</ns1:t>
            </ns1:r>
            <ns1:r>
              <ns1:rPr lang="en-GB" sz="800" dirty="0">
                <ns1:solidFill>
                  <ns1:srgbClr val="555555"/>
                </ns1:solidFill>
              </ns1:rPr>
              <ns1:t>pls </ns1:t>
            </ns1:r>
            <ns1:r>
              <ns1:rPr lang="en-GB" sz="800" b="0" i="0" dirty="0">
                <ns1:solidFill>
                  <ns1:srgbClr val="555555"/>
                </ns1:solidFill>
                <ns1:effectLst/>
                <ns1:latin typeface="Open Sans" panose="020B0606030504020204" pitchFamily="34" charset="0"/>
              </ns1:rPr>
              <ns1:t>insert details of period one selected, and period two selected</ns1:t>
            </ns1:r>
            <ns1:r>
              <ns1:rPr lang="en-GB" sz="800" dirty="0">
                <ns1:solidFill>
                  <ns1:srgbClr val="555555"/>
                </ns1:solidFill>
              </ns1:rPr>
              <ns1:t>]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</ns0:txBody>
      </ns0:sp>
    </ns0:spTree>
    <ns0:extLst>
      <ns0:ext uri="{BB962C8B-B14F-4D97-AF65-F5344CB8AC3E}">
        <ns3:creationId val="4177962054"/>
      </ns0:ext>
    </ns0:extLst>
  </ns0:cSld>
  <ns0:clrMapOvr>
    <ns1:masterClrMapping/>
  </ns0:clrMapOvr>
</ns0:sld>
</file>

<file path=ppt/slides/slide4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bg>
      <ns0:bgPr>
        <ns1:solidFill>
          <ns1:schemeClr val="bg1"/>
        </ns1:solidFill>
        <ns1:effectLst/>
      </ns0:bgPr>
    </ns0:bg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B31256D3-B27A-D9C6-DA8A-CF2A4073A004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4</ns1:t>
            </ns1:fld>
            <ns1:endParaRPr lang="en-US"/>
          </ns1:p>
        </ns0:txBody>
      </ns0:sp>
      <ns0:sp>
        <ns0:nvSpPr>
          <ns0:cNvPr id="22" name="Title 1">
            <ns1:extLst>
              <ns1:ext uri="{FF2B5EF4-FFF2-40B4-BE49-F238E27FC236}">
                <ns2:creationId id="{58357287-C1DF-758E-C692-66B6339E43F1}"/>
              </ns1:ext>
            </ns1:extLst>
          </ns0:cNvPr>
          <ns0:cNvSpPr txBox="1">
            <ns1:spLocks/>
          </ns0:cNvSpPr>
          <ns0:nvPr/>
        </ns0:nvSpPr>
        <ns0:spPr>
          <ns1:xfrm>
            <ns1:off x="2532063" y="2328182"/>
            <ns1:ext cx="7127875" cy="494318"/>
          </ns1:xfrm>
          <ns1:prstGeom prst="rect">
            <ns1:avLst/>
          </ns1:prstGeom>
        </ns0:spPr>
        <ns0:txBody>
          <ns1:bodyPr lIns="0" tIns="0" rIns="0" bIns="0"/>
          <ns1:lstStyle>
            <ns1:lvl1pPr algn="l" defTabSz="914400" rtl="0" eaLnBrk="1" latinLnBrk="0" hangingPunct="1">
              <ns1:lnSpc>
                <ns1:spcPct val="90000"/>
              </ns1:lnSpc>
              <ns1:spcBef>
                <ns1:spcPct val="0"/>
              </ns1:spcBef>
              <ns1:buNone/>
              <ns1:defRPr sz="2800" b="1" i="0" kern="1200">
                <ns1:solidFill>
                  <ns1:schemeClr val="tx1"/>
                </ns1:solidFill>
                <ns1:latin typeface="Montserrat SemiBold" pitchFamily="2" charset="77"/>
                <ns1:ea typeface="+mj-ea"/>
                <ns1:cs typeface="+mj-cs"/>
              </ns1:defRPr>
            </ns1:lvl1pPr>
          </ns1:lstStyle>
          <ns1:p>
            <ns1:pPr algn="ctr"/>
            <ns1:r>
              <ns1:rPr lang="en-US" sz="4000"/>
              <ns1:t>Connect with us</ns1:t>
            </ns1:r>
          </ns1:p>
        </ns0:txBody>
      </ns0:sp>
    </ns0:spTree>
    <ns0:extLst>
      <ns0:ext uri="{BB962C8B-B14F-4D97-AF65-F5344CB8AC3E}">
        <ns3:creationId val="3049836168"/>
      </ns0:ext>
    </ns0:extLst>
  </ns0:cSld>
  <ns0:clrMapOvr>
    <ns1:masterClrMapping/>
  </ns0:clrMapOvr>
</ns0:sld>
</file>

<file path=ppt/theme/theme1.xml><?xml version="1.0" encoding="utf-8"?>
<a:theme xmlns:a="http://schemas.openxmlformats.org/drawingml/2006/main" name="Advanced Theme">
  <a:themeElements>
    <a:clrScheme name="Custom 2">
      <a:dk1>
        <a:srgbClr val="25252C"/>
      </a:dk1>
      <a:lt1>
        <a:srgbClr val="FFFFFF"/>
      </a:lt1>
      <a:dk2>
        <a:srgbClr val="F15D22"/>
      </a:dk2>
      <a:lt2>
        <a:srgbClr val="FFFFFF"/>
      </a:lt2>
      <a:accent1>
        <a:srgbClr val="F37720"/>
      </a:accent1>
      <a:accent2>
        <a:srgbClr val="F6911E"/>
      </a:accent2>
      <a:accent3>
        <a:srgbClr val="FCC54C"/>
      </a:accent3>
      <a:accent4>
        <a:srgbClr val="FFDB9B"/>
      </a:accent4>
      <a:accent5>
        <a:srgbClr val="2D4FB2"/>
      </a:accent5>
      <a:accent6>
        <a:srgbClr val="19191F"/>
      </a:accent6>
      <a:hlink>
        <a:srgbClr val="2D4FB2"/>
      </a:hlink>
      <a:folHlink>
        <a:srgbClr val="1F377D"/>
      </a:folHlink>
    </a:clrScheme>
    <a:fontScheme name="Advanced Fonts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/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neAdvanced-Powerpoint" id="{F8C38506-A58B-420B-8FBB-E3229D059A60}" vid="{B09805F1-EDBB-4199-ACB7-00BD702268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a969d1d-647f-4e4c-97f9-a5143e71e435">
      <Terms xmlns="http://schemas.microsoft.com/office/infopath/2007/PartnerControls"/>
    </lcf76f155ced4ddcb4097134ff3c332f>
    <TaxCatchAll xmlns="eb37a4e0-bf89-419d-8b31-963a97458fb1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2ADAF580B8A648AEA7FF4A5F3D65E6" ma:contentTypeVersion="11" ma:contentTypeDescription="Create a new document." ma:contentTypeScope="" ma:versionID="f2db5c34f6348a370055c14b94ddc919">
  <xsd:schema xmlns:xsd="http://www.w3.org/2001/XMLSchema" xmlns:xs="http://www.w3.org/2001/XMLSchema" xmlns:p="http://schemas.microsoft.com/office/2006/metadata/properties" xmlns:ns2="8a969d1d-647f-4e4c-97f9-a5143e71e435" xmlns:ns3="eb37a4e0-bf89-419d-8b31-963a97458fb1" targetNamespace="http://schemas.microsoft.com/office/2006/metadata/properties" ma:root="true" ma:fieldsID="42bedbc2e246c6b2e71d78ed3d4618fc" ns2:_="" ns3:_="">
    <xsd:import namespace="8a969d1d-647f-4e4c-97f9-a5143e71e435"/>
    <xsd:import namespace="eb37a4e0-bf89-419d-8b31-963a97458f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69d1d-647f-4e4c-97f9-a5143e71e4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6eeb5-9ee9-4397-9b3e-f1e80249f73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37a4e0-bf89-419d-8b31-963a97458fb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c47415d-69f8-47d4-a17a-a3b33913b4bf}" ma:internalName="TaxCatchAll" ma:showField="CatchAllData" ma:web="eb37a4e0-bf89-419d-8b31-963a97458f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140E5F8-1399-4596-AA73-4BD79D26AFFD}">
  <ds:schemaRefs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8e78c812-0be8-4f61-8186-a9387d596735"/>
    <ds:schemaRef ds:uri="http://schemas.microsoft.com/office/infopath/2007/PartnerControls"/>
    <ds:schemaRef ds:uri="http://purl.org/dc/terms/"/>
    <ds:schemaRef ds:uri="http://purl.org/dc/elements/1.1/"/>
    <ds:schemaRef ds:uri="http://www.w3.org/XML/1998/namespace"/>
    <ds:schemaRef ds:uri="8a969d1d-647f-4e4c-97f9-a5143e71e435"/>
    <ds:schemaRef ds:uri="eb37a4e0-bf89-419d-8b31-963a97458fb1"/>
  </ds:schemaRefs>
</ds:datastoreItem>
</file>

<file path=customXml/itemProps2.xml><?xml version="1.0" encoding="utf-8"?>
<ds:datastoreItem xmlns:ds="http://schemas.openxmlformats.org/officeDocument/2006/customXml" ds:itemID="{7DE18AF2-C1F0-4DCB-B624-E24984FCEF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969d1d-647f-4e4c-97f9-a5143e71e435"/>
    <ds:schemaRef ds:uri="eb37a4e0-bf89-419d-8b31-963a97458f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3B4D23-82FF-4812-9F4E-BB600331C63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2b5a89e7-01bf-42ed-9da1-669d82eec17a}" enabled="0" method="" siteId="{2b5a89e7-01bf-42ed-9da1-669d82eec17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OneAdvanced-Powerpoint-Template (1)</Template>
  <TotalTime>2253</TotalTime>
  <Words>291</Words>
  <Application>Microsoft Office PowerPoint</Application>
  <PresentationFormat>Geniş ekran</PresentationFormat>
  <Paragraphs>74</Paragraphs>
  <Slides>4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10" baseType="lpstr">
      <vt:lpstr>Arial</vt:lpstr>
      <vt:lpstr>Calibri</vt:lpstr>
      <vt:lpstr>Montserrat</vt:lpstr>
      <vt:lpstr>Montserrat SemiBold</vt:lpstr>
      <vt:lpstr>Open Sans</vt:lpstr>
      <vt:lpstr>Advanced Theme</vt:lpstr>
      <vt:lpstr>valclient: Value Business Case</vt:lpstr>
      <vt:lpstr>CURRENT VALUE RETURN SUMMARY </vt:lpstr>
      <vt:lpstr>EFFICIENCY SAVINGS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Board Pack template</dc:title>
  <dc:creator>Angela Dcruz</dc:creator>
  <cp:lastModifiedBy>Murat Özdemir</cp:lastModifiedBy>
  <cp:revision>15</cp:revision>
  <dcterms:created xsi:type="dcterms:W3CDTF">2024-07-05T15:05:35Z</dcterms:created>
  <dcterms:modified xsi:type="dcterms:W3CDTF">2024-10-02T18:43:39Z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0x010100FC2ADAF580B8A648AEA7FF4A5F3D65E6</vt:lpwstr>
  </property>
  <property fmtid="{D5CDD505-2E9C-101B-9397-08002B2CF9AE}" pid="3" name="MediaServiceImageTags">
    <vt:lpwstr/>
  </property>
</Properties>
</file>