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457" r:id="rId6"/>
    <p:sldId id="458" r:id="rId7"/>
    <p:sldId id="463" r:id="rId8"/>
    <p:sldId id="464" r:id="rId9"/>
    <p:sldId id="449" r:id="rId10"/>
    <p:sldId id="46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10000</c:v>
                </c:pt>
                <c:pt idx="1">
                  <c:v>50000}</c:v>
                </c:pt>
                <c:pt idx="3">
                  <c:v>12000</c:v>
                </c:pt>
                <c:pt idx="4">
                  <c:v>60000</c:v>
                </c:pt>
                <c:pt idx="6">
                  <c:v>14000</c:v>
                </c:pt>
                <c:pt idx="7">
                  <c:v>70000</c:v>
                </c:pt>
                <c:pt idx="9">
                  <c:v>16000</c:v>
                </c:pt>
                <c:pt idx="10">
                  <c:v>80000</c:v>
                </c:pt>
                <c:pt idx="12">
                  <c:v>18000</c:v>
                </c:pt>
                <c:pt idx="13">
                  <c:v>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23/09/2024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chart" Target="../charts/chart1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</ns1:t>
            </ns1:r>
            <ns1:r>
              <ns1:rPr lang="tr-TR" dirty="0" err="1">
                <ns1:latin typeface="Montserrat SemiBold"/>
              </ns1:rPr>
              <ns1:t>Dummy Client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2000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1500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£XX,000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10000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6000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£XX,000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5000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8" name="Picture 7">
            <ns1:extLst>
              <ns1:ext uri="{FF2B5EF4-FFF2-40B4-BE49-F238E27FC236}">
                <ns2:creationId id="{E491F85E-4629-7112-8F54-892C433E1FAA}"/>
              </ns1:ext>
            </ns1:extLst>
          </ns0:cNvPr>
          <ns0:cNvPicPr>
            <ns1:picLocks noChangeAspect="1"/>
          </ns0:cNvPicPr>
          <ns0:nvPr/>
        </ns0:nvPicPr>
        <ns0:blipFill>
          <ns1:blip ns3:embed="rId3"/>
          <ns1:stretch>
            <ns1:fillRect/>
          </ns1:stretch>
        </ns0:blipFill>
        <ns0:spPr>
          <ns1:xfrm>
            <ns1:off x="631422" y="1300075"/>
            <ns1:ext cx="4329303" cy="4734121"/>
          </ns1:xfrm>
          <ns1:prstGeom prst="rect">
            <ns1:avLst/>
          </ns1:prstGeom>
        </ns0:spPr>
      </ns0:pic>
      <ns0:pic>
        <ns0:nvPicPr>
          <ns0:cNvPr id="20" name="Picture 19">
            <ns1:extLst>
              <ns1:ext uri="{FF2B5EF4-FFF2-40B4-BE49-F238E27FC236}">
                <ns2:creationId id="{5C116F38-BA4B-99B1-0D19-AEBC4D996F93}"/>
              </ns1:ext>
            </ns1:extLst>
          </ns0:cNvPr>
          <ns0:cNvPicPr>
            <ns1:picLocks noChangeAspect="1"/>
          </ns0:cNvPicPr>
          <ns0:nvPr/>
        </ns0:nvPicPr>
        <ns0:blipFill>
          <ns1:blip ns3:embed="rId4"/>
          <ns1:srcRect l="3215"/>
          <ns1:stretch/>
        </ns0:blipFill>
        <ns0:spPr>
          <ns1:xfrm>
            <ns1:off x="6180613" y="1441091"/>
            <ns1:ext cx="3079102" cy="4291341"/>
          </ns1:xfrm>
          <ns1:prstGeom prst="rect">
            <ns1:avLst/>
          </ns1:prstGeom>
        </ns0:spPr>
      </ns0:pic>
      <ns0:sp>
        <ns0:nvSpPr>
          <ns0:cNvPr id="21" name="Text Placeholder 3">
            <ns1:extLst>
              <ns1:ext uri="{FF2B5EF4-FFF2-40B4-BE49-F238E27FC236}">
                <ns2:creationId id="{1D4A49C2-3019-79BA-5D32-77B433BE5F22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5732432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is it possible to include all pain points here? As a key for the donut please?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</ns0:spTree>
    <ns0:extLst>
      <ns0:ext uri="{BB962C8B-B14F-4D97-AF65-F5344CB8AC3E}">
        <ns4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</ns1:t>
            </ns1:r>
            <ns1:r>
              <ns1:rPr lang="en-GB"/>
              <ns1:t>OF DELAY: </ns1:t>
            </ns1:r>
            <ns1:r>
              <ns1:rPr lang="en-GB" dirty="0"/>
              <ns1:t>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4" name="Picture 3">
            <ns1:extLst>
              <ns1:ext uri="{FF2B5EF4-FFF2-40B4-BE49-F238E27FC236}">
                <ns2:creationId id="{996DDD0C-2A54-FEFB-1AAD-34C967A02D9E}"/>
              </ns1:ext>
            </ns1:extLst>
          </ns0:cNvPr>
          <ns0:cNvPicPr>
            <ns1:picLocks noChangeAspect="1"/>
          </ns0:cNvPicPr>
          <ns0:nvPr/>
        </ns0:nvPicPr>
        <ns0:blipFill>
          <ns1:blip ns3:embed="rId3"/>
          <ns1:stretch>
            <ns1:fillRect/>
          </ns1:stretch>
        </ns0:blipFill>
        <ns0:spPr>
          <ns1:xfrm>
            <ns1:off x="635504" y="1563126"/>
            <ns1:ext cx="4693971" cy="4644428"/>
          </ns1:xfrm>
          <ns1:prstGeom prst="rect">
            <ns1:avLst/>
          </ns1:prstGeom>
        </ns0:spPr>
      </ns0:pic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534" y="1664406"/>
            <ns1:ext cx="4473780" cy="336138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The top pain points you listed included:</ns1:t>
            </ns1:r>
            <ns1:r>
              <ns1:rPr lang="en-GB" sz="900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[Please could we list these in order of the efficiency]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Raising Purchase Orders: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Purchase Order Approvals: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Coding invoice processes: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Management of supplier and purchase invoices: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Managing spend leakage: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Finance query management &amp; reporting: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4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Dummy Client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10000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13000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12000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11000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2178</TotalTime>
  <Words>748</Words>
  <Application>Microsoft Office PowerPoint</Application>
  <PresentationFormat>Geniş ekran</PresentationFormat>
  <Paragraphs>142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7</cp:revision>
  <dcterms:created xsi:type="dcterms:W3CDTF">2024-07-05T15:05:35Z</dcterms:created>
  <dcterms:modified xsi:type="dcterms:W3CDTF">2024-09-23T11:38:56Z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