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9" y="-1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 payable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workflow customisation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structured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manual entry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systems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data management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00878" y="2094631"/>
            <a:ext cx="186944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Raising Purchase Order 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6659" y="1629340"/>
            <a:ext cx="1914319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Purchase Order Approvals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952096" y="2130171"/>
            <a:ext cx="19198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Outdated IT infrastructure costs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valrpo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valpoa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itfinance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processes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self-service capabilities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3881" y="2089349"/>
            <a:ext cx="209468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Management of supplier and purchase invoices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mspi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Standardised dashboard and reporting functionality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formatting and drill down ability 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Ineffective authorisation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Uncontrolled spend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Managing spend leakage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13848" y="2082013"/>
            <a:ext cx="186944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8040" y="1590252"/>
            <a:ext cx="1914319" cy="132343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processes due to poorly configured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automation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780498" y="2083569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leakage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finance reporting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 collection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valfqmr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valdcap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valmsl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Invoicing and finance workflows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valcifw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1822" y="2082316"/>
            <a:ext cx="209468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Online expense management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Expense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valoem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713425"/>
              </p:ext>
            </p:extLst>
          </p:nvPr>
        </p:nvGraphicFramePr>
        <p:xfrm>
          <a:off x="695326" y="1392132"/>
          <a:ext cx="9923513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EB9EF4E5-2E19-89C5-8F0B-011ED00FB196}"/>
              </a:ext>
            </a:extLst>
          </p:cNvPr>
          <p:cNvGrpSpPr/>
          <p:nvPr/>
        </p:nvGrpSpPr>
        <p:grpSpPr>
          <a:xfrm>
            <a:off x="694800" y="1120877"/>
            <a:ext cx="10627583" cy="4415911"/>
            <a:chOff x="329638" y="1120877"/>
            <a:chExt cx="10627583" cy="4415911"/>
          </a:xfrm>
        </p:grpSpPr>
        <p:grpSp>
          <p:nvGrpSpPr>
            <p:cNvPr id="8" name="Grup 7">
              <a:extLst>
                <a:ext uri="{FF2B5EF4-FFF2-40B4-BE49-F238E27FC236}">
                  <a16:creationId xmlns:a16="http://schemas.microsoft.com/office/drawing/2014/main" id="{D652DCD0-C009-2081-FA82-3662C7BF1E7B}"/>
                </a:ext>
              </a:extLst>
            </p:cNvPr>
            <p:cNvGrpSpPr/>
            <p:nvPr/>
          </p:nvGrpSpPr>
          <p:grpSpPr>
            <a:xfrm>
              <a:off x="329638" y="1120877"/>
              <a:ext cx="2738027" cy="1273297"/>
              <a:chOff x="323184" y="813330"/>
              <a:chExt cx="3395944" cy="1348561"/>
            </a:xfrm>
          </p:grpSpPr>
          <p:sp>
            <p:nvSpPr>
              <p:cNvPr id="3" name="TextBox 41">
                <a:extLst>
                  <a:ext uri="{FF2B5EF4-FFF2-40B4-BE49-F238E27FC236}">
                    <a16:creationId xmlns:a16="http://schemas.microsoft.com/office/drawing/2014/main" id="{22F32B97-3F00-B750-6AA5-DA551F12C778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>
                    <a:solidFill>
                      <a:srgbClr val="F15D23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>
                    <a:solidFill>
                      <a:srgbClr val="F15D23"/>
                    </a:solidFill>
                    <a:effectLst/>
                    <a:latin typeface="Montserrat SemiBold" panose="00000700000000000000" pitchFamily="2" charset="0"/>
                  </a:rPr>
                  <a:t>prpoval</a:t>
                </a:r>
                <a:endParaRPr lang="en-US" sz="10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1C0659B-B953-2BD7-B07D-1642C2DDDF68}"/>
                  </a:ext>
                </a:extLst>
              </p:cNvPr>
              <p:cNvSpPr txBox="1"/>
              <p:nvPr/>
            </p:nvSpPr>
            <p:spPr>
              <a:xfrm>
                <a:off x="356496" y="1098031"/>
                <a:ext cx="33626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RaIsIng</a:t>
                </a:r>
                <a:r>
                  <a:rPr lang="tr-TR" sz="1000" b="1" i="0" cap="all" dirty="0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 </a:t>
                </a:r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Purchase</a:t>
                </a:r>
                <a:r>
                  <a:rPr lang="tr-TR" sz="1000" b="1" i="0" cap="all" dirty="0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 </a:t>
                </a:r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Orders</a:t>
                </a:r>
                <a:endParaRPr lang="tr-TR" sz="10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CE5DD493-8C8B-7B2F-C609-120E02BD117D}"/>
                  </a:ext>
                </a:extLst>
              </p:cNvPr>
              <p:cNvSpPr txBox="1"/>
              <p:nvPr/>
            </p:nvSpPr>
            <p:spPr>
              <a:xfrm>
                <a:off x="323184" y="1477355"/>
                <a:ext cx="3261775" cy="684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b="0" i="0" dirty="0">
                    <a:solidFill>
                      <a:srgbClr val="555555"/>
                    </a:solidFill>
                    <a:effectLst/>
                    <a:latin typeface="Open Sans" panose="020B0606030504020204" pitchFamily="34" charset="0"/>
                  </a:rPr>
                  <a:t>Automate activity, streamline approval and management flow, and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capture </a:t>
                </a:r>
                <a:r>
                  <a:rPr lang="en-US" sz="900" b="0" i="0" dirty="0">
                    <a:solidFill>
                      <a:srgbClr val="555555"/>
                    </a:solidFill>
                    <a:effectLst/>
                    <a:latin typeface="Open Sans" panose="020B0606030504020204" pitchFamily="34" charset="0"/>
                  </a:rPr>
                  <a:t>rich data with our industry-leading, user-friendly contract lifecycle management software.</a:t>
                </a:r>
                <a:endParaRPr lang="tr-TR" sz="900" dirty="0"/>
              </a:p>
            </p:txBody>
          </p:sp>
        </p:grpSp>
        <p:grpSp>
          <p:nvGrpSpPr>
            <p:cNvPr id="57" name="Grup 56">
              <a:extLst>
                <a:ext uri="{FF2B5EF4-FFF2-40B4-BE49-F238E27FC236}">
                  <a16:creationId xmlns:a16="http://schemas.microsoft.com/office/drawing/2014/main" id="{F98E25A5-05E0-0F5A-B0CE-8A07D9D5A161}"/>
                </a:ext>
              </a:extLst>
            </p:cNvPr>
            <p:cNvGrpSpPr/>
            <p:nvPr/>
          </p:nvGrpSpPr>
          <p:grpSpPr>
            <a:xfrm>
              <a:off x="2880493" y="1120877"/>
              <a:ext cx="2711169" cy="1247637"/>
              <a:chOff x="356496" y="813330"/>
              <a:chExt cx="3362632" cy="1321385"/>
            </a:xfrm>
          </p:grpSpPr>
          <p:sp>
            <p:nvSpPr>
              <p:cNvPr id="58" name="TextBox 41">
                <a:extLst>
                  <a:ext uri="{FF2B5EF4-FFF2-40B4-BE49-F238E27FC236}">
                    <a16:creationId xmlns:a16="http://schemas.microsoft.com/office/drawing/2014/main" id="{4F8C3667-588B-01E3-6ABC-422A96BD3866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F6911E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F6911E"/>
                    </a:solidFill>
                    <a:effectLst/>
                    <a:latin typeface="Montserrat SemiBold" panose="00000700000000000000" pitchFamily="2" charset="0"/>
                  </a:rPr>
                  <a:t>ppoaval</a:t>
                </a:r>
                <a:endParaRPr lang="en-US" sz="1000" b="1" dirty="0">
                  <a:solidFill>
                    <a:srgbClr val="F6911E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59" name="Metin kutusu 58">
                <a:extLst>
                  <a:ext uri="{FF2B5EF4-FFF2-40B4-BE49-F238E27FC236}">
                    <a16:creationId xmlns:a16="http://schemas.microsoft.com/office/drawing/2014/main" id="{52EF5415-BE16-643E-44C5-4FB74BB57C6B}"/>
                  </a:ext>
                </a:extLst>
              </p:cNvPr>
              <p:cNvSpPr txBox="1"/>
              <p:nvPr/>
            </p:nvSpPr>
            <p:spPr>
              <a:xfrm>
                <a:off x="356496" y="1098031"/>
                <a:ext cx="33626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Purchase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Order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approvals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60" name="Metin kutusu 59">
                <a:extLst>
                  <a:ext uri="{FF2B5EF4-FFF2-40B4-BE49-F238E27FC236}">
                    <a16:creationId xmlns:a16="http://schemas.microsoft.com/office/drawing/2014/main" id="{89890676-43BD-C906-5D2A-09FAB0D2B707}"/>
                  </a:ext>
                </a:extLst>
              </p:cNvPr>
              <p:cNvSpPr txBox="1"/>
              <p:nvPr/>
            </p:nvSpPr>
            <p:spPr>
              <a:xfrm>
                <a:off x="356496" y="1450180"/>
                <a:ext cx="3261775" cy="68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Create efficient processes for successful and effective contract set up. Increase the transparency of processes while reducing administrative time and effort.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61" name="Grup 60">
              <a:extLst>
                <a:ext uri="{FF2B5EF4-FFF2-40B4-BE49-F238E27FC236}">
                  <a16:creationId xmlns:a16="http://schemas.microsoft.com/office/drawing/2014/main" id="{6348A403-BBD3-7C03-63D8-71DB33FCEC60}"/>
                </a:ext>
              </a:extLst>
            </p:cNvPr>
            <p:cNvGrpSpPr/>
            <p:nvPr/>
          </p:nvGrpSpPr>
          <p:grpSpPr>
            <a:xfrm>
              <a:off x="5510345" y="1120877"/>
              <a:ext cx="2711169" cy="1506514"/>
              <a:chOff x="356496" y="813330"/>
              <a:chExt cx="3362632" cy="1595564"/>
            </a:xfrm>
          </p:grpSpPr>
          <p:sp>
            <p:nvSpPr>
              <p:cNvPr id="62" name="TextBox 41">
                <a:extLst>
                  <a:ext uri="{FF2B5EF4-FFF2-40B4-BE49-F238E27FC236}">
                    <a16:creationId xmlns:a16="http://schemas.microsoft.com/office/drawing/2014/main" id="{76824EF2-887D-D375-D8A5-111DB55811D2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F37721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F37721"/>
                    </a:solidFill>
                    <a:effectLst/>
                    <a:latin typeface="Montserrat SemiBold" panose="00000700000000000000" pitchFamily="2" charset="0"/>
                  </a:rPr>
                  <a:t>pcipval</a:t>
                </a:r>
                <a:endParaRPr lang="en-US" sz="1000" b="1" dirty="0">
                  <a:solidFill>
                    <a:srgbClr val="F37721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63" name="Metin kutusu 62">
                <a:extLst>
                  <a:ext uri="{FF2B5EF4-FFF2-40B4-BE49-F238E27FC236}">
                    <a16:creationId xmlns:a16="http://schemas.microsoft.com/office/drawing/2014/main" id="{01DB5729-5F76-DD4E-DECD-00DBA4631227}"/>
                  </a:ext>
                </a:extLst>
              </p:cNvPr>
              <p:cNvSpPr txBox="1"/>
              <p:nvPr/>
            </p:nvSpPr>
            <p:spPr>
              <a:xfrm>
                <a:off x="356496" y="1064000"/>
                <a:ext cx="33626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Cod</a:t>
                </a:r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I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ng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I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nvo</a:t>
                </a:r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I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ce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processes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70B7DF68-A6B1-A7D1-1FE0-C4BC70BD0EDD}"/>
                  </a:ext>
                </a:extLst>
              </p:cNvPr>
              <p:cNvSpPr txBox="1"/>
              <p:nvPr/>
            </p:nvSpPr>
            <p:spPr>
              <a:xfrm>
                <a:off x="356496" y="1430986"/>
                <a:ext cx="3261775" cy="977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Make due diligence and compliance reviews a seamless part of your procurement process. Get dynamic compliance profiles for each supplier, automated reviews and approvals prompts, and </a:t>
                </a:r>
                <a:r>
                  <a:rPr lang="en-US" sz="900" dirty="0" err="1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standardised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supplier data for thorough compliance management.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7470ADB2-C72B-CAF1-540B-C342E3A40EE7}"/>
                </a:ext>
              </a:extLst>
            </p:cNvPr>
            <p:cNvGrpSpPr/>
            <p:nvPr/>
          </p:nvGrpSpPr>
          <p:grpSpPr>
            <a:xfrm>
              <a:off x="8140197" y="1120877"/>
              <a:ext cx="2817024" cy="1368014"/>
              <a:chOff x="356496" y="813330"/>
              <a:chExt cx="3362632" cy="1448878"/>
            </a:xfrm>
          </p:grpSpPr>
          <p:sp>
            <p:nvSpPr>
              <p:cNvPr id="66" name="TextBox 41">
                <a:extLst>
                  <a:ext uri="{FF2B5EF4-FFF2-40B4-BE49-F238E27FC236}">
                    <a16:creationId xmlns:a16="http://schemas.microsoft.com/office/drawing/2014/main" id="{1EB35EE1-4666-4F9B-E86F-8E125084A501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616173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616173"/>
                    </a:solidFill>
                    <a:effectLst/>
                    <a:latin typeface="Montserrat SemiBold" panose="00000700000000000000" pitchFamily="2" charset="0"/>
                  </a:rPr>
                  <a:t>pmspival</a:t>
                </a:r>
                <a:endParaRPr lang="en-US" sz="1000" b="1" dirty="0">
                  <a:solidFill>
                    <a:srgbClr val="616173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67" name="Metin kutusu 66">
                <a:extLst>
                  <a:ext uri="{FF2B5EF4-FFF2-40B4-BE49-F238E27FC236}">
                    <a16:creationId xmlns:a16="http://schemas.microsoft.com/office/drawing/2014/main" id="{B4C366F9-7CA7-D5CB-D168-B331177566FD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42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Management of supplier and purchase invoices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68" name="Metin kutusu 67">
                <a:extLst>
                  <a:ext uri="{FF2B5EF4-FFF2-40B4-BE49-F238E27FC236}">
                    <a16:creationId xmlns:a16="http://schemas.microsoft.com/office/drawing/2014/main" id="{A513D85B-78B3-DBE2-BD9A-ABE5F9E43C18}"/>
                  </a:ext>
                </a:extLst>
              </p:cNvPr>
              <p:cNvSpPr txBox="1"/>
              <p:nvPr/>
            </p:nvSpPr>
            <p:spPr>
              <a:xfrm>
                <a:off x="356496" y="1430986"/>
                <a:ext cx="3261775" cy="831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Automate activity, streamline approval and management flow, and capture rich data with our industry-leading, user-friendly contract lifecycle management software. Suitable for all contracts, basic or complex.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01" name="Grup 100">
              <a:extLst>
                <a:ext uri="{FF2B5EF4-FFF2-40B4-BE49-F238E27FC236}">
                  <a16:creationId xmlns:a16="http://schemas.microsoft.com/office/drawing/2014/main" id="{63970938-07D4-7FBB-C212-E5A391FCEEBA}"/>
                </a:ext>
              </a:extLst>
            </p:cNvPr>
            <p:cNvGrpSpPr/>
            <p:nvPr/>
          </p:nvGrpSpPr>
          <p:grpSpPr>
            <a:xfrm>
              <a:off x="356496" y="2671964"/>
              <a:ext cx="2711169" cy="1494880"/>
              <a:chOff x="356496" y="813330"/>
              <a:chExt cx="3362632" cy="1583243"/>
            </a:xfrm>
          </p:grpSpPr>
          <p:sp>
            <p:nvSpPr>
              <p:cNvPr id="102" name="TextBox 41">
                <a:extLst>
                  <a:ext uri="{FF2B5EF4-FFF2-40B4-BE49-F238E27FC236}">
                    <a16:creationId xmlns:a16="http://schemas.microsoft.com/office/drawing/2014/main" id="{8405EFC9-E102-49D6-6EF0-82763702D37E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1078CF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1078CF"/>
                    </a:solidFill>
                    <a:effectLst/>
                    <a:latin typeface="Montserrat SemiBold" panose="00000700000000000000" pitchFamily="2" charset="0"/>
                  </a:rPr>
                  <a:t>pmslval</a:t>
                </a:r>
                <a:endParaRPr lang="en-US" sz="1000" b="1" dirty="0">
                  <a:solidFill>
                    <a:srgbClr val="1078CF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03" name="Metin kutusu 102">
                <a:extLst>
                  <a:ext uri="{FF2B5EF4-FFF2-40B4-BE49-F238E27FC236}">
                    <a16:creationId xmlns:a16="http://schemas.microsoft.com/office/drawing/2014/main" id="{EE4731C8-E691-F24C-1264-5D180A9D9577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42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Managing Maverick spend &amp; Spend leakage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04" name="Metin kutusu 103">
                <a:extLst>
                  <a:ext uri="{FF2B5EF4-FFF2-40B4-BE49-F238E27FC236}">
                    <a16:creationId xmlns:a16="http://schemas.microsoft.com/office/drawing/2014/main" id="{FDEF0E98-0A9F-48CE-8429-19F6641A7B0A}"/>
                  </a:ext>
                </a:extLst>
              </p:cNvPr>
              <p:cNvSpPr txBox="1"/>
              <p:nvPr/>
            </p:nvSpPr>
            <p:spPr>
              <a:xfrm>
                <a:off x="356496" y="1418665"/>
                <a:ext cx="3261775" cy="977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Spend analysis reports create powerful and accurate reporting on </a:t>
                </a:r>
                <a:r>
                  <a:rPr lang="en-US" sz="900" dirty="0" err="1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organisational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spend. Our software can help you better manage your spend and ensure more of your spending is planned and on contract. Ensuring less spend leakage.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05" name="Grup 104">
              <a:extLst>
                <a:ext uri="{FF2B5EF4-FFF2-40B4-BE49-F238E27FC236}">
                  <a16:creationId xmlns:a16="http://schemas.microsoft.com/office/drawing/2014/main" id="{6EA10EF7-BBCF-88E8-5286-57CF48AA033D}"/>
                </a:ext>
              </a:extLst>
            </p:cNvPr>
            <p:cNvGrpSpPr/>
            <p:nvPr/>
          </p:nvGrpSpPr>
          <p:grpSpPr>
            <a:xfrm>
              <a:off x="2880493" y="2671964"/>
              <a:ext cx="2711169" cy="1516009"/>
              <a:chOff x="356496" y="813330"/>
              <a:chExt cx="3362632" cy="1605620"/>
            </a:xfrm>
          </p:grpSpPr>
          <p:sp>
            <p:nvSpPr>
              <p:cNvPr id="106" name="TextBox 41">
                <a:extLst>
                  <a:ext uri="{FF2B5EF4-FFF2-40B4-BE49-F238E27FC236}">
                    <a16:creationId xmlns:a16="http://schemas.microsoft.com/office/drawing/2014/main" id="{110710D0-F844-4CED-6400-E571D0E48B28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FCB415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FCB415"/>
                    </a:solidFill>
                    <a:effectLst/>
                    <a:latin typeface="Montserrat SemiBold" panose="00000700000000000000" pitchFamily="2" charset="0"/>
                  </a:rPr>
                  <a:t>pfqmrval</a:t>
                </a:r>
                <a:endParaRPr lang="en-US" sz="1000" b="1" dirty="0">
                  <a:solidFill>
                    <a:srgbClr val="FCB415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07" name="Metin kutusu 106">
                <a:extLst>
                  <a:ext uri="{FF2B5EF4-FFF2-40B4-BE49-F238E27FC236}">
                    <a16:creationId xmlns:a16="http://schemas.microsoft.com/office/drawing/2014/main" id="{D2E86102-1E86-EC74-3C17-D2762C0A5B9B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42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Finance query management and dashboard reporting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08" name="Metin kutusu 107">
                <a:extLst>
                  <a:ext uri="{FF2B5EF4-FFF2-40B4-BE49-F238E27FC236}">
                    <a16:creationId xmlns:a16="http://schemas.microsoft.com/office/drawing/2014/main" id="{B52508D1-3082-1BBA-EA36-0DCADDB47EDB}"/>
                  </a:ext>
                </a:extLst>
              </p:cNvPr>
              <p:cNvSpPr txBox="1"/>
              <p:nvPr/>
            </p:nvSpPr>
            <p:spPr>
              <a:xfrm>
                <a:off x="356496" y="1441042"/>
                <a:ext cx="3261775" cy="977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Make due diligence and compliance reviews a seamless part of your procurement process. Get dynamic compliance profiles for each supplier, automated reviews and approvals prompts, and </a:t>
                </a:r>
                <a:r>
                  <a:rPr lang="en-US" sz="900" dirty="0" err="1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standardised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supplier data for thorough compliance management.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4AB562DE-9CD3-F33E-5606-DE490E0F965E}"/>
                </a:ext>
              </a:extLst>
            </p:cNvPr>
            <p:cNvGrpSpPr/>
            <p:nvPr/>
          </p:nvGrpSpPr>
          <p:grpSpPr>
            <a:xfrm>
              <a:off x="5510345" y="2671964"/>
              <a:ext cx="2711169" cy="1244026"/>
              <a:chOff x="356496" y="813330"/>
              <a:chExt cx="3362632" cy="1317561"/>
            </a:xfrm>
          </p:grpSpPr>
          <p:sp>
            <p:nvSpPr>
              <p:cNvPr id="110" name="TextBox 41">
                <a:extLst>
                  <a:ext uri="{FF2B5EF4-FFF2-40B4-BE49-F238E27FC236}">
                    <a16:creationId xmlns:a16="http://schemas.microsoft.com/office/drawing/2014/main" id="{C4D3B900-CA76-28B7-D9F0-20582987BC8C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2D4FB2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2D4FB2"/>
                    </a:solidFill>
                    <a:effectLst/>
                    <a:latin typeface="Montserrat SemiBold" panose="00000700000000000000" pitchFamily="2" charset="0"/>
                  </a:rPr>
                  <a:t>pdcapval</a:t>
                </a:r>
                <a:endParaRPr lang="en-US" sz="1000" b="1" dirty="0">
                  <a:solidFill>
                    <a:srgbClr val="2D4FB2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11" name="Metin kutusu 110">
                <a:extLst>
                  <a:ext uri="{FF2B5EF4-FFF2-40B4-BE49-F238E27FC236}">
                    <a16:creationId xmlns:a16="http://schemas.microsoft.com/office/drawing/2014/main" id="{68BE52E6-12A4-3342-83DA-22F2F3DF7254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42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Debt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collection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adm</a:t>
                </a:r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I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n</a:t>
                </a:r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I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strat</a:t>
                </a:r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I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on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processes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12" name="Metin kutusu 111">
                <a:extLst>
                  <a:ext uri="{FF2B5EF4-FFF2-40B4-BE49-F238E27FC236}">
                    <a16:creationId xmlns:a16="http://schemas.microsoft.com/office/drawing/2014/main" id="{D2627D97-5F59-1AE7-ECD6-2D326E5AE7B6}"/>
                  </a:ext>
                </a:extLst>
              </p:cNvPr>
              <p:cNvSpPr txBox="1"/>
              <p:nvPr/>
            </p:nvSpPr>
            <p:spPr>
              <a:xfrm>
                <a:off x="356496" y="1446355"/>
                <a:ext cx="3261775" cy="684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Mitigate third-party risk, keep data safe, and consistently monitor health using powerful insights to </a:t>
                </a:r>
                <a:r>
                  <a:rPr lang="en-US" sz="900" dirty="0" err="1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optimise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your supplier partnerships.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13" name="Grup 112">
              <a:extLst>
                <a:ext uri="{FF2B5EF4-FFF2-40B4-BE49-F238E27FC236}">
                  <a16:creationId xmlns:a16="http://schemas.microsoft.com/office/drawing/2014/main" id="{785FC446-70BF-C184-F74D-D65742F8C401}"/>
                </a:ext>
              </a:extLst>
            </p:cNvPr>
            <p:cNvGrpSpPr/>
            <p:nvPr/>
          </p:nvGrpSpPr>
          <p:grpSpPr>
            <a:xfrm>
              <a:off x="8140197" y="2687651"/>
              <a:ext cx="2711169" cy="1244027"/>
              <a:chOff x="356496" y="813330"/>
              <a:chExt cx="3362632" cy="1317562"/>
            </a:xfrm>
          </p:grpSpPr>
          <p:sp>
            <p:nvSpPr>
              <p:cNvPr id="114" name="TextBox 41">
                <a:extLst>
                  <a:ext uri="{FF2B5EF4-FFF2-40B4-BE49-F238E27FC236}">
                    <a16:creationId xmlns:a16="http://schemas.microsoft.com/office/drawing/2014/main" id="{011AA6F9-0185-2DEB-8507-4CA61E672CB8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40404C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40404C"/>
                    </a:solidFill>
                    <a:effectLst/>
                    <a:latin typeface="Montserrat SemiBold" panose="00000700000000000000" pitchFamily="2" charset="0"/>
                  </a:rPr>
                  <a:t>pcifwval</a:t>
                </a:r>
                <a:endParaRPr lang="en-US" sz="1000" b="1" dirty="0">
                  <a:solidFill>
                    <a:srgbClr val="40404C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15" name="Metin kutusu 114">
                <a:extLst>
                  <a:ext uri="{FF2B5EF4-FFF2-40B4-BE49-F238E27FC236}">
                    <a16:creationId xmlns:a16="http://schemas.microsoft.com/office/drawing/2014/main" id="{B2A6F5CB-99DA-A6F5-B757-2BC263A6C1E7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42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Customer Invoicing &amp; Finance Workflow Management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16" name="Metin kutusu 115">
                <a:extLst>
                  <a:ext uri="{FF2B5EF4-FFF2-40B4-BE49-F238E27FC236}">
                    <a16:creationId xmlns:a16="http://schemas.microsoft.com/office/drawing/2014/main" id="{4277378F-1D56-88FC-ED14-AB2F841A560B}"/>
                  </a:ext>
                </a:extLst>
              </p:cNvPr>
              <p:cNvSpPr txBox="1"/>
              <p:nvPr/>
            </p:nvSpPr>
            <p:spPr>
              <a:xfrm>
                <a:off x="356496" y="1446356"/>
                <a:ext cx="3261775" cy="684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Mitigate third-party risk, keep data safe, and consistently monitor health using powerful insights to </a:t>
                </a:r>
                <a:r>
                  <a:rPr lang="en-US" sz="900" dirty="0" err="1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optimise</a:t>
                </a:r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 your supplier partnerships.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17" name="Grup 116">
              <a:extLst>
                <a:ext uri="{FF2B5EF4-FFF2-40B4-BE49-F238E27FC236}">
                  <a16:creationId xmlns:a16="http://schemas.microsoft.com/office/drawing/2014/main" id="{6F2E7AF9-F8E2-5B22-2358-036B48F3D3F8}"/>
                </a:ext>
              </a:extLst>
            </p:cNvPr>
            <p:cNvGrpSpPr/>
            <p:nvPr/>
          </p:nvGrpSpPr>
          <p:grpSpPr>
            <a:xfrm>
              <a:off x="356496" y="4406126"/>
              <a:ext cx="2711169" cy="1130662"/>
              <a:chOff x="356496" y="813330"/>
              <a:chExt cx="3362632" cy="1197496"/>
            </a:xfrm>
          </p:grpSpPr>
          <p:sp>
            <p:nvSpPr>
              <p:cNvPr id="118" name="TextBox 41">
                <a:extLst>
                  <a:ext uri="{FF2B5EF4-FFF2-40B4-BE49-F238E27FC236}">
                    <a16:creationId xmlns:a16="http://schemas.microsoft.com/office/drawing/2014/main" id="{C614F80E-10FB-53CA-0DC0-E3D867CBB51C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4C9ADB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4C9ADB"/>
                    </a:solidFill>
                    <a:effectLst/>
                    <a:latin typeface="Montserrat SemiBold" panose="00000700000000000000" pitchFamily="2" charset="0"/>
                  </a:rPr>
                  <a:t>poemval</a:t>
                </a:r>
                <a:endParaRPr lang="en-US" sz="1000" b="1" dirty="0">
                  <a:solidFill>
                    <a:srgbClr val="4C9ADB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19" name="Metin kutusu 118">
                <a:extLst>
                  <a:ext uri="{FF2B5EF4-FFF2-40B4-BE49-F238E27FC236}">
                    <a16:creationId xmlns:a16="http://schemas.microsoft.com/office/drawing/2014/main" id="{0EF7D480-7EE8-1E83-4828-FA87E7CBB4A6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Onl</a:t>
                </a:r>
                <a:r>
                  <a:rPr lang="tr-TR" sz="1000" b="1" i="0" cap="all" dirty="0" err="1">
                    <a:solidFill>
                      <a:srgbClr val="555555"/>
                    </a:solidFill>
                    <a:effectLst/>
                    <a:latin typeface="Montserrat SemiBold" panose="00000700000000000000" pitchFamily="2" charset="0"/>
                  </a:rPr>
                  <a:t>I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ne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expense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management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20" name="Metin kutusu 119">
                <a:extLst>
                  <a:ext uri="{FF2B5EF4-FFF2-40B4-BE49-F238E27FC236}">
                    <a16:creationId xmlns:a16="http://schemas.microsoft.com/office/drawing/2014/main" id="{EF87C3C9-0CEC-F09F-1071-897022ACD7FA}"/>
                  </a:ext>
                </a:extLst>
              </p:cNvPr>
              <p:cNvSpPr txBox="1"/>
              <p:nvPr/>
            </p:nvSpPr>
            <p:spPr>
              <a:xfrm>
                <a:off x="356496" y="1326290"/>
                <a:ext cx="3261775" cy="684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Enhance contract negotiation outcomes by leveraging data-driven insights and strategic planning. Achieve better terms and reduced risks with comprehensive analysis.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121" name="Grup 120">
              <a:extLst>
                <a:ext uri="{FF2B5EF4-FFF2-40B4-BE49-F238E27FC236}">
                  <a16:creationId xmlns:a16="http://schemas.microsoft.com/office/drawing/2014/main" id="{257C2E3A-8AF5-EB74-493A-902F5FF0CBBF}"/>
                </a:ext>
              </a:extLst>
            </p:cNvPr>
            <p:cNvGrpSpPr/>
            <p:nvPr/>
          </p:nvGrpSpPr>
          <p:grpSpPr>
            <a:xfrm>
              <a:off x="2880493" y="4406126"/>
              <a:ext cx="2711169" cy="1130662"/>
              <a:chOff x="356496" y="813330"/>
              <a:chExt cx="3362632" cy="1197496"/>
            </a:xfrm>
          </p:grpSpPr>
          <p:sp>
            <p:nvSpPr>
              <p:cNvPr id="122" name="TextBox 41">
                <a:extLst>
                  <a:ext uri="{FF2B5EF4-FFF2-40B4-BE49-F238E27FC236}">
                    <a16:creationId xmlns:a16="http://schemas.microsoft.com/office/drawing/2014/main" id="{F406E458-8874-85AB-363D-4DE317E9B303}"/>
                  </a:ext>
                </a:extLst>
              </p:cNvPr>
              <p:cNvSpPr txBox="1"/>
              <p:nvPr/>
            </p:nvSpPr>
            <p:spPr>
              <a:xfrm>
                <a:off x="356496" y="813330"/>
                <a:ext cx="2612846" cy="26161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r>
                  <a:rPr lang="tr-TR" sz="1000" b="1" i="0" dirty="0">
                    <a:solidFill>
                      <a:srgbClr val="A4A4B2"/>
                    </a:solidFill>
                    <a:effectLst/>
                    <a:latin typeface="Open Sans" panose="020B0606030504020204" pitchFamily="34" charset="0"/>
                  </a:rPr>
                  <a:t>£ </a:t>
                </a:r>
                <a:r>
                  <a:rPr lang="tr-TR" sz="1000" b="1" i="0" dirty="0" err="1">
                    <a:solidFill>
                      <a:srgbClr val="A4A4B2"/>
                    </a:solidFill>
                    <a:effectLst/>
                    <a:latin typeface="Montserrat SemiBold" panose="00000700000000000000" pitchFamily="2" charset="0"/>
                  </a:rPr>
                  <a:t>pitfinanceval</a:t>
                </a:r>
                <a:endParaRPr lang="en-US" sz="1000" b="1" dirty="0">
                  <a:solidFill>
                    <a:srgbClr val="A4A4B2"/>
                  </a:solidFill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</p:txBody>
          </p:sp>
          <p:sp>
            <p:nvSpPr>
              <p:cNvPr id="123" name="Metin kutusu 122">
                <a:extLst>
                  <a:ext uri="{FF2B5EF4-FFF2-40B4-BE49-F238E27FC236}">
                    <a16:creationId xmlns:a16="http://schemas.microsoft.com/office/drawing/2014/main" id="{A0B7123B-E077-14D7-5216-0A25474D14D2}"/>
                  </a:ext>
                </a:extLst>
              </p:cNvPr>
              <p:cNvSpPr txBox="1"/>
              <p:nvPr/>
            </p:nvSpPr>
            <p:spPr>
              <a:xfrm>
                <a:off x="356496" y="1035612"/>
                <a:ext cx="336263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IT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finance</a:t>
                </a:r>
                <a:r>
                  <a:rPr lang="tr-TR" sz="1000" b="1" cap="all" dirty="0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tr-TR" sz="1000" b="1" cap="all" dirty="0" err="1">
                    <a:solidFill>
                      <a:srgbClr val="555555"/>
                    </a:solidFill>
                    <a:latin typeface="Montserrat SemiBold" panose="00000700000000000000" pitchFamily="2" charset="0"/>
                  </a:rPr>
                  <a:t>systems</a:t>
                </a:r>
                <a:endPara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endParaRPr>
              </a:p>
            </p:txBody>
          </p:sp>
          <p:sp>
            <p:nvSpPr>
              <p:cNvPr id="124" name="Metin kutusu 123">
                <a:extLst>
                  <a:ext uri="{FF2B5EF4-FFF2-40B4-BE49-F238E27FC236}">
                    <a16:creationId xmlns:a16="http://schemas.microsoft.com/office/drawing/2014/main" id="{68C0EE1E-0DEA-9319-9D0A-2FEF92CB1472}"/>
                  </a:ext>
                </a:extLst>
              </p:cNvPr>
              <p:cNvSpPr txBox="1"/>
              <p:nvPr/>
            </p:nvSpPr>
            <p:spPr>
              <a:xfrm>
                <a:off x="356496" y="1326290"/>
                <a:ext cx="3261775" cy="684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555555"/>
                    </a:solidFill>
                    <a:latin typeface="Open Sans" panose="020B0606030504020204" pitchFamily="34" charset="0"/>
                  </a:rPr>
                  <a:t>Streamline procurement processes for efficiency and cost savings. Implement best practices and automated solutions to reduce manual efforts and errors.</a:t>
                </a:r>
                <a:endParaRPr lang="tr-TR" sz="900" dirty="0">
                  <a:solidFill>
                    <a:srgbClr val="555555"/>
                  </a:solidFill>
                  <a:latin typeface="Open Sans" panose="020B0606030504020204" pitchFamily="34" charset="0"/>
                </a:endParaRPr>
              </a:p>
            </p:txBody>
          </p:sp>
        </p:grp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tr-TR" dirty="0"/>
              <a:t>EFFICIENCIES RETURNED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95940" y="1359606"/>
            <a:ext cx="10439420" cy="50699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/>
                <a:cs typeface="Open Sans"/>
              </a:rPr>
              <a:t>valdonutpercentvalues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83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863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7341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412673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38150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0002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440792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83217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276879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394960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627573" y="4027026"/>
            <a:ext cx="13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196601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337459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9064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473431" y="3184326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3019644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00242" y="2204508"/>
            <a:ext cx="1626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088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900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422923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191839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2244</TotalTime>
  <Words>977</Words>
  <Application>Microsoft Office PowerPoint</Application>
  <PresentationFormat>Geniş ekran</PresentationFormat>
  <Paragraphs>167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20</cp:revision>
  <dcterms:created xsi:type="dcterms:W3CDTF">2024-07-05T15:05:35Z</dcterms:created>
  <dcterms:modified xsi:type="dcterms:W3CDTF">2024-09-26T13:18:56Z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