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Digiblue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13,611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49,000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659,128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3992216"/>
            <ns1:chOff x="640932" y="1552929"/>
            <ns1:chExt cx="1921713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22,685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90,741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50,307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659,128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10,500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2,831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350,000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2524013340"/>
              </ns0:ext>
            </ns0:extLst>
          </ns0:nvPr>
        </ns0:nvGraphicFramePr>
        <ns0:xfrm>
          <ns1:off x="695325" y="86513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411876" y="3494873"/>
            <ns1:ext cx="3544235" cy="312576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868,304</ns1:t>
            </ns1:r>
            <ns1:r>
              <ns1:rPr lang="tr-TR" dirty="0">
                <ns1:solidFill>
                  <ns1:srgbClr val="FF5A1F"/>
                </ns1:solidFill>
                <ns1:latin typeface="Montserrat SemiBold" panose="00000700000000000000" pitchFamily="2" charset="0"/>
                <ns1:ea typeface="Open Sans"/>
                <ns1:cs typeface="Open Sans"/>
              </ns1:rPr>
              <ns1:t> </ns1:t>
            </ns1:r>
            <ns1:endParaRPr lang="en-GB" dirty="0">
              <ns1:solidFill>
                <ns1:srgbClr val="FF5A1F"/>
              </ns1:solidFill>
              <ns1:latin typeface="Montserrat SemiBold" panose="00000700000000000000" pitchFamily="2" charset="0"/>
              <ns1:ea typeface="Open Sans"/>
              <ns1:cs typeface="Open Sans"/>
            </ns1:endParaRPr>
          </ns1:p>
        </ns0:txBody>
      </ns0:sp>
      <ns0:grpSp>
        <ns0:nvGrpSpPr>
          <ns0:cNvPr id="6" name="Grup 5">
            <ns1:extLst>
              <ns1:ext uri="{FF2B5EF4-FFF2-40B4-BE49-F238E27FC236}">
                <ns2:creationId id="{8D4348BB-F96D-5635-CB00-3C861C330F48}"/>
              </ns1:ext>
            </ns1:extLst>
          </ns0:cNvPr>
          <ns0:cNvGrpSpPr/>
          <ns0:nvPr/>
        </ns0:nvGrpSpPr>
        <ns0:grpSpPr>
          <ns1:xfrm>
            <ns1:off x="8821682" y="5463229"/>
            <ns1:ext cx="2644839" cy="417662"/>
            <ns1:chOff x="6172590" y="1840342"/>
            <ns1:chExt cx="2644839" cy="417662"/>
          </ns1:xfrm>
        </ns0:grpSpPr>
        <ns0:sp>
          <ns0:nvSpPr>
            <ns0:cNvPr id="7" name="Metin kutusu 6">
              <ns1:extLst>
                <ns1:ext uri="{FF2B5EF4-FFF2-40B4-BE49-F238E27FC236}">
                  <ns2:creationId id="{430EFD69-CEE9-E9D9-71E0-1615D0723927}"/>
                </ns1:ext>
              </ns1:extLst>
            </ns0:cNvPr>
            <ns0:cNvSpPr txBox="1"/>
            <ns0:nvPr/>
          </ns0:nvSpPr>
          <ns0:spPr>
            <ns1:xfrm>
              <ns1:off x="6172590" y="184034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0.7</ns1:t>
              </ns1:r>
              <ns1:r>
                <ns1:rPr lang="tr-TR" sz="14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" name="Metin kutusu 9">
              <ns1:extLst>
                <ns1:ext uri="{FF2B5EF4-FFF2-40B4-BE49-F238E27FC236}">
                  <ns2:creationId id="{46522F1D-EAED-03B8-D2A2-C4A737BA8E96}"/>
                </ns1:ext>
              </ns1:extLst>
            </ns0:cNvPr>
            <ns0:cNvSpPr txBox="1"/>
            <ns0:nvPr/>
          </ns0:nvSpPr>
          <ns0:spPr>
            <ns1:xfrm>
              <ns1:off x="6846728" y="1870822"/>
              <ns1:ext cx="1970701" cy="276999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IT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systems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4" name="Düz Bağlayıcı 13">
              <ns1:extLst>
                <ns1:ext uri="{FF2B5EF4-FFF2-40B4-BE49-F238E27FC236}">
                  <ns2:creationId id="{3B8F86E5-511F-1BC5-9156-20EA2EE75EB8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2258004"/>
              <ns1:ext cx="2304661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8" name="Grup 7">
            <ns1:extLst>
              <ns1:ext uri="{FF2B5EF4-FFF2-40B4-BE49-F238E27FC236}">
                <ns2:creationId id="{0C803E05-53C2-12CE-F497-0354F05F2166}"/>
              </ns1:ext>
            </ns1:extLst>
          </ns0:cNvPr>
          <ns0:cNvGrpSpPr/>
          <ns0:nvPr/>
        </ns0:nvGrpSpPr>
        <ns0:grpSpPr>
          <ns1:xfrm>
            <ns1:off x="6172590" y="1994549"/>
            <ns1:ext cx="2644839" cy="538965"/>
            <ns1:chOff x="6172590" y="2470186"/>
            <ns1:chExt cx="2644839" cy="538965"/>
          </ns1:xfrm>
        </ns0:grpSpPr>
        <ns0:sp>
          <ns0:nvSpPr>
            <ns0:cNvPr id="80" name="Metin kutusu 79">
              <ns1:extLst>
                <ns1:ext uri="{FF2B5EF4-FFF2-40B4-BE49-F238E27FC236}">
                  <ns2:creationId id="{68CDE79D-95BF-0EB6-60D9-AF04B6549CB3}"/>
                </ns1:ext>
              </ns1:extLst>
            </ns0:cNvPr>
            <ns0:cNvSpPr txBox="1"/>
            <ns0:nvPr/>
          </ns0:nvSpPr>
          <ns0:spPr>
            <ns1:xfrm>
              <ns1:off x="6172590" y="25616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1.5</ns1:t>
              </ns1:r>
              <ns1:r>
                <ns1:rPr lang="tr-TR" sz="14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15D2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1" name="Metin kutusu 80">
              <ns1:extLst>
                <ns1:ext uri="{FF2B5EF4-FFF2-40B4-BE49-F238E27FC236}">
                  <ns2:creationId id="{B02C7387-F34D-6E3D-47CB-850336305775}"/>
                </ns1:ext>
              </ns1:extLst>
            </ns0:cNvPr>
            <ns0:cNvSpPr txBox="1"/>
            <ns0:nvPr/>
          </ns0:nvSpPr>
          <ns0:spPr>
            <ns1:xfrm>
              <ns1:off x="6846728" y="247018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RaIsIng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2" name="Düz Bağlayıcı 81">
              <ns1:extLst>
                <ns1:ext uri="{FF2B5EF4-FFF2-40B4-BE49-F238E27FC236}">
                  <ns2:creationId id="{F867A425-2630-F877-4DD8-31BFC2A9B67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1" y="3009151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496E04BD-90D6-CA08-FD18-862E4800796B}"/>
              </ns1:ext>
            </ns1:extLst>
          </ns0:cNvPr>
          <ns0:cNvGrpSpPr/>
          <ns0:nvPr/>
        </ns0:nvGrpSpPr>
        <ns0:grpSpPr>
          <ns1:xfrm>
            <ns1:off x="8813352" y="2007131"/>
            <ns1:ext cx="2644839" cy="529631"/>
            <ns1:chOff x="6172590" y="3329543"/>
            <ns1:chExt cx="2644839" cy="529631"/>
          </ns1:xfrm>
        </ns0:grpSpPr>
        <ns0:sp>
          <ns0:nvSpPr>
            <ns0:cNvPr id="84" name="Metin kutusu 83">
              <ns1:extLst>
                <ns1:ext uri="{FF2B5EF4-FFF2-40B4-BE49-F238E27FC236}">
                  <ns2:creationId id="{278DB918-1A97-DC06-4F94-A617F35652C6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10.6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5" name="Metin kutusu 84">
              <ns1:extLst>
                <ns1:ext uri="{FF2B5EF4-FFF2-40B4-BE49-F238E27FC236}">
                  <ns2:creationId id="{9DF16FC7-4A23-94C8-A50C-134D96320123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6" name="Düz Bağlayıcı 85">
              <ns1:extLst>
                <ns1:ext uri="{FF2B5EF4-FFF2-40B4-BE49-F238E27FC236}">
                  <ns2:creationId id="{5C05B148-EA34-BD35-D0F3-71C8B9F4F20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1" name="Grup 10">
            <ns1:extLst>
              <ns1:ext uri="{FF2B5EF4-FFF2-40B4-BE49-F238E27FC236}">
                <ns2:creationId id="{B95D10E0-88BF-5D21-4657-0A35465732AF}"/>
              </ns1:ext>
            </ns1:extLst>
          </ns0:cNvPr>
          <ns0:cNvGrpSpPr/>
          <ns0:nvPr/>
        </ns0:nvGrpSpPr>
        <ns0:grpSpPr>
          <ns1:xfrm>
            <ns1:off x="6176843" y="5463229"/>
            <ns1:ext cx="2644839" cy="734900"/>
            <ns1:chOff x="6180613" y="4056396"/>
            <ns1:chExt cx="2644839" cy="734900"/>
          </ns1:xfrm>
        </ns0:grpSpPr>
        <ns0:sp>
          <ns0:nvSpPr>
            <ns0:cNvPr id="88" name="Metin kutusu 87">
              <ns1:extLst>
                <ns1:ext uri="{FF2B5EF4-FFF2-40B4-BE49-F238E27FC236}">
                  <ns2:creationId id="{653BBD85-B2E2-226C-949E-3DC7E109DC41}"/>
                </ns1:ext>
              </ns1:extLst>
            </ns0:cNvPr>
            <ns0:cNvSpPr txBox="1"/>
            <ns0:nvPr/>
          </ns0:nvSpPr>
          <ns0:spPr>
            <ns1:xfrm>
              <ns1:off x="6180613" y="420879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2D4FB2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10.9</ns1:t>
              </ns1:r>
              <ns1:r>
                <ns1:rPr lang="tr-TR" sz="1400" b="1" i="0" dirty="0">
                  <ns1:solidFill>
                    <ns1:srgbClr val="2D4F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2D4FB2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9" name="Metin kutusu 88">
              <ns1:extLst>
                <ns1:ext uri="{FF2B5EF4-FFF2-40B4-BE49-F238E27FC236}">
                  <ns2:creationId id="{859A4E2B-C213-824B-34CE-8F02C1237BEC}"/>
                </ns1:ext>
              </ns1:extLst>
            </ns0:cNvPr>
            <ns0:cNvSpPr txBox="1"/>
            <ns0:nvPr/>
          </ns0:nvSpPr>
          <ns0:spPr>
            <ns1:xfrm>
              <ns1:off x="6854751" y="4056396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Debt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collectIon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admInIstratIon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0" name="Düz Bağlayıcı 89">
              <ns1:extLst>
                <ns1:ext uri="{FF2B5EF4-FFF2-40B4-BE49-F238E27FC236}">
                  <ns2:creationId id="{736BD238-3225-F4E7-5477-79A5C3B32112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87525" y="4791296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2" name="Grup 11">
            <ns1:extLst>
              <ns1:ext uri="{FF2B5EF4-FFF2-40B4-BE49-F238E27FC236}">
                <ns2:creationId id="{20AC2C88-CC4F-B11A-EB34-E04D7FA22B0F}"/>
              </ns1:ext>
            </ns1:extLst>
          </ns0:cNvPr>
          <ns0:cNvGrpSpPr/>
          <ns0:nvPr/>
        </ns0:nvGrpSpPr>
        <ns0:grpSpPr>
          <ns1:xfrm>
            <ns1:off x="6168513" y="4696932"/>
            <ns1:ext cx="2644839" cy="557625"/>
            <ns1:chOff x="6172590" y="4943043"/>
            <ns1:chExt cx="2644839" cy="557625"/>
          </ns1:xfrm>
        </ns0:grpSpPr>
        <ns0:sp>
          <ns0:nvSpPr>
            <ns0:cNvPr id="92" name="Metin kutusu 91">
              <ns1:extLst>
                <ns1:ext uri="{FF2B5EF4-FFF2-40B4-BE49-F238E27FC236}">
                  <ns2:creationId id="{558F4771-8C04-217B-32FF-6C357ED3235A}"/>
                </ns1:ext>
              </ns1:extLst>
            </ns0:cNvPr>
            <ns0:cNvSpPr txBox="1"/>
            <ns0:nvPr/>
          </ns0:nvSpPr>
          <ns0:spPr>
            <ns1:xfrm>
              <ns1:off x="6172590" y="50344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37721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0.9</ns1:t>
              </ns1:r>
              <ns1:r>
                <ns1:rPr lang="tr-TR" sz="1400" b="1" i="0" dirty="0">
                  <ns1:solidFill>
                    <ns1:srgbClr val="F37721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37721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3" name="Metin kutusu 92">
              <ns1:extLst>
                <ns1:ext uri="{FF2B5EF4-FFF2-40B4-BE49-F238E27FC236}">
                  <ns2:creationId id="{CE555165-C8F9-95E8-F188-CF8507B7FBD1}"/>
                </ns1:ext>
              </ns1:extLst>
            </ns0:cNvPr>
            <ns0:cNvSpPr txBox="1"/>
            <ns0:nvPr/>
          </ns0:nvSpPr>
          <ns0:spPr>
            <ns1:xfrm>
              <ns1:off x="6846728" y="49430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CodIng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InvoIce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endParaRPr>
            </ns1:p>
          </ns0:txBody>
        </ns0:sp>
        <ns0:cxnSp>
          <ns0:nvCxnSpPr>
            <ns0:cNvPr id="94" name="Düz Bağlayıcı 93">
              <ns1:extLst>
                <ns1:ext uri="{FF2B5EF4-FFF2-40B4-BE49-F238E27FC236}">
                  <ns2:creationId id="{AD13DE8B-792D-A507-5270-94A87326C8B6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550066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391FA04C-B207-6A3F-3AAC-B63E820BA5E4}"/>
              </ns1:ext>
            </ns1:extLst>
          </ns0:cNvPr>
          <ns0:cNvGrpSpPr/>
          <ns0:nvPr/>
        </ns0:nvGrpSpPr>
        <ns0:grpSpPr>
          <ns1:xfrm>
            <ns1:off x="6168513" y="2764506"/>
            <ns1:ext cx="2644839" cy="697587"/>
            <ns1:chOff x="8817429" y="1840342"/>
            <ns1:chExt cx="2644839" cy="697587"/>
          </ns1:xfrm>
        </ns0:grpSpPr>
        <ns0:sp>
          <ns0:nvSpPr>
            <ns0:cNvPr id="96" name="Metin kutusu 95">
              <ns1:extLst>
                <ns1:ext uri="{FF2B5EF4-FFF2-40B4-BE49-F238E27FC236}">
                  <ns2:creationId id="{E371E906-4791-D4FB-13CB-98044AC4EE8F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17.2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7" name="Metin kutusu 96">
              <ns1:extLst>
                <ns1:ext uri="{FF2B5EF4-FFF2-40B4-BE49-F238E27FC236}">
                  <ns2:creationId id="{8BACD38B-61AC-8EA5-183D-C2E4348F4DFD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8" name="Düz Bağlayıcı 97">
              <ns1:extLst>
                <ns1:ext uri="{FF2B5EF4-FFF2-40B4-BE49-F238E27FC236}">
                  <ns2:creationId id="{19580D41-4D79-F44C-DAAE-CEC8B5FA1C6E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5" name="Grup 14">
            <ns1:extLst>
              <ns1:ext uri="{FF2B5EF4-FFF2-40B4-BE49-F238E27FC236}">
                <ns2:creationId id="{E3815792-34AE-34EA-A4E6-D8697FD0659D}"/>
              </ns1:ext>
            </ns1:extLst>
          </ns0:cNvPr>
          <ns0:cNvGrpSpPr/>
          <ns0:nvPr/>
        </ns0:nvGrpSpPr>
        <ns0:grpSpPr>
          <ns1:xfrm>
            <ns1:off x="8813352" y="2741473"/>
            <ns1:ext cx="2644839" cy="716239"/>
            <ns1:chOff x="8817429" y="2741189"/>
            <ns1:chExt cx="2644839" cy="716239"/>
          </ns1:xfrm>
        </ns0:grpSpPr>
        <ns0:sp>
          <ns0:nvSpPr>
            <ns0:cNvPr id="100" name="Metin kutusu 99">
              <ns1:extLst>
                <ns1:ext uri="{FF2B5EF4-FFF2-40B4-BE49-F238E27FC236}">
                  <ns2:creationId id="{FD7CAE49-F18D-367E-752C-761C39CE6C9E}"/>
                </ns1:ext>
              </ns1:extLst>
            </ns0:cNvPr>
            <ns0:cNvSpPr txBox="1"/>
            <ns0:nvPr/>
          </ns0:nvSpPr>
          <ns0:spPr>
            <ns1:xfrm>
              <ns1:off x="8817429" y="2893589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2.3</ns1:t>
              </ns1:r>
              <ns1:r>
                <ns1:rPr lang="tr-TR" sz="14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1078CF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1" name="Metin kutusu 100">
              <ns1:extLst>
                <ns1:ext uri="{FF2B5EF4-FFF2-40B4-BE49-F238E27FC236}">
                  <ns2:creationId id="{4E8335D8-ABCA-7E95-E77E-A9A9B1E4C505}"/>
                </ns1:ext>
              </ns1:extLst>
            </ns0:cNvPr>
            <ns0:cNvSpPr txBox="1"/>
            <ns0:nvPr/>
          </ns0:nvSpPr>
          <ns0:spPr>
            <ns1:xfrm>
              <ns1:off x="9491567" y="2741189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Managing Maverick spend &amp; Spend leakage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2" name="Düz Bağlayıcı 101">
              <ns1:extLst>
                <ns1:ext uri="{FF2B5EF4-FFF2-40B4-BE49-F238E27FC236}">
                  <ns2:creationId id="{87409FF8-8F43-CBCD-E45F-A1465170BB8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345742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6" name="Grup 15">
            <ns1:extLst>
              <ns1:ext uri="{FF2B5EF4-FFF2-40B4-BE49-F238E27FC236}">
                <ns2:creationId id="{4FDF228D-4A53-C066-5082-528D3F1606C2}"/>
              </ns1:ext>
            </ns1:extLst>
          </ns0:cNvPr>
          <ns0:cNvGrpSpPr/>
          <ns0:nvPr/>
        </ns0:nvGrpSpPr>
        <ns0:grpSpPr>
          <ns1:xfrm>
            <ns1:off x="8813352" y="3635833"/>
            <ns1:ext cx="2644839" cy="921514"/>
            <ns1:chOff x="8817429" y="3656286"/>
            <ns1:chExt cx="2644839" cy="921514"/>
          </ns1:xfrm>
        </ns0:grpSpPr>
        <ns0:sp>
          <ns0:nvSpPr>
            <ns0:cNvPr id="104" name="Metin kutusu 103">
              <ns1:extLst>
                <ns1:ext uri="{FF2B5EF4-FFF2-40B4-BE49-F238E27FC236}">
                  <ns2:creationId id="{E388BB5C-C9EF-9DC1-19B5-AD8823F87CA9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12.1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5" name="Metin kutusu 104">
              <ns1:extLst>
                <ns1:ext uri="{FF2B5EF4-FFF2-40B4-BE49-F238E27FC236}">
                  <ns2:creationId id="{A984B308-B2DC-7D51-BE88-33E4DB0B9ABD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6" name="Düz Bağlayıcı 105">
              <ns1:extLst>
                <ns1:ext uri="{FF2B5EF4-FFF2-40B4-BE49-F238E27FC236}">
                  <ns2:creationId id="{781FEE8A-8B62-E95E-11A3-56EF1D6C1FF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A447F7FB-0EA7-79A6-407C-2A20A3E89138}"/>
              </ns1:ext>
            </ns1:extLst>
          </ns0:cNvPr>
          <ns0:cNvGrpSpPr/>
          <ns0:nvPr/>
        </ns0:nvGrpSpPr>
        <ns0:grpSpPr>
          <ns1:xfrm>
            <ns1:off x="6168513" y="3688439"/>
            <ns1:ext cx="2644839" cy="896633"/>
            <ns1:chOff x="8817429" y="4788821"/>
            <ns1:chExt cx="2644839" cy="896633"/>
          </ns1:xfrm>
        </ns0:grpSpPr>
        <ns0:sp>
          <ns0:nvSpPr>
            <ns0:cNvPr id="108" name="Metin kutusu 107">
              <ns1:extLst>
                <ns1:ext uri="{FF2B5EF4-FFF2-40B4-BE49-F238E27FC236}">
                  <ns2:creationId id="{B82BF7D9-C6A6-18BC-7236-5DAFEE7CB7E6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0.4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9" name="Metin kutusu 108">
              <ns1:extLst>
                <ns1:ext uri="{FF2B5EF4-FFF2-40B4-BE49-F238E27FC236}">
                  <ns2:creationId id="{CAC382F4-FB39-6FC5-0D34-17B558A73657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0" name="Düz Bağlayıcı 109">
              <ns1:extLst>
                <ns1:ext uri="{FF2B5EF4-FFF2-40B4-BE49-F238E27FC236}">
                  <ns2:creationId id="{A4347154-C127-FFC1-08D3-FB0EF51C482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8" name="Grup 17">
            <ns1:extLst>
              <ns1:ext uri="{FF2B5EF4-FFF2-40B4-BE49-F238E27FC236}">
                <ns2:creationId id="{8AF031B6-445D-051F-E70B-9B3120E69AB5}"/>
              </ns1:ext>
            </ns1:extLst>
          </ns0:cNvPr>
          <ns0:cNvGrpSpPr/>
          <ns0:nvPr/>
        </ns0:nvGrpSpPr>
        <ns0:grpSpPr>
          <ns1:xfrm>
            <ns1:off x="8821682" y="4700582"/>
            <ns1:ext cx="2644839" cy="588934"/>
            <ns1:chOff x="8817429" y="5816406"/>
            <ns1:chExt cx="2644839" cy="588934"/>
          </ns1:xfrm>
        </ns0:grpSpPr>
        <ns0:sp>
          <ns0:nvSpPr>
            <ns0:cNvPr id="112" name="Metin kutusu 111">
              <ns1:extLst>
                <ns1:ext uri="{FF2B5EF4-FFF2-40B4-BE49-F238E27FC236}">
                  <ns2:creationId id="{CC84724E-414F-4032-7E50-6A3377C93D5B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43.6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3" name="Metin kutusu 112">
              <ns1:extLst>
                <ns1:ext uri="{FF2B5EF4-FFF2-40B4-BE49-F238E27FC236}">
                  <ns2:creationId id="{8ECA3C71-B90C-5C79-92BE-D4A43231630C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4" name="Düz Bağlayıcı 113">
              <ns1:extLst>
                <ns1:ext uri="{FF2B5EF4-FFF2-40B4-BE49-F238E27FC236}">
                  <ns2:creationId id="{18380BCB-3B68-498E-6E7C-C5B6B59EDEE3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134010"/>
            <ns1:chOff x="323184" y="683777"/>
            <ns1:chExt cx="3395944" cy="1201040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12,793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40746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Optimise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purchasing processes, </ns1:t>
              </ns1:r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minimise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errors, and ensure timely procurement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254544"/>
            <ns1:chOff x="356496" y="683777"/>
            <ns1:chExt cx="3362632" cy="1328701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92,120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Improve precision and ensure timely purchase order processes, ultimately enhancing operational efficiency.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236422"/>
            <ns1:chOff x="356496" y="683777"/>
            <ns1:chExt cx="3362632" cy="1309506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7,464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Minimise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errors and boost customer satisfaction by ensuring invoices are accurate and timely.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236422"/>
            <ns1:chOff x="356496" y="683777"/>
            <ns1:chExt cx="3362632" cy="130950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149,270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Ensure timely payments, maintain good supplier relationships, and contribute to efficient financial operations.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370981"/>
            <ns1:chOff x="356496" y="683777"/>
            <ns1:chExt cx="3362632" cy="1452020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19,740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Enable significant cost savings, empowering your business to allocate resources more effectively and achieve greater financial stability.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392109"/>
            <ns1:chOff x="356496" y="683777"/>
            <ns1:chExt cx="3362632" cy="1474396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104,787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Quicker decision-making, increased accuracy and enhanced visibility into financial performance, ultimately drives customer success and satisfaction.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94,578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Boost efficiency, cut costs, and elevate customer satisfaction by ensuring tailored and responsive debt collection processes, which  are timely and accurate.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281712"/>
            <ns1:chOff x="356496" y="651180"/>
            <ns1:chExt cx="3362632" cy="1357473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3,327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accuracy, efficiency and customer satisfaction by streamlining processes and reducing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137569"/>
            <ns1:chOff x="356496" y="683777"/>
            <ns1:chExt cx="3362632" cy="1204811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378,350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Simplify financial expenses tracking, reduce claim errors and enhance expense budget controls easily.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5,875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operational efficiency, strengthen security, and support business growth by ensuring systems are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, reliable and scalable.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SUMMARY OF RETURNS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249351"/>
            <ns1:ext cx="10666143" cy="4960949"/>
          </ns1:xfrm>
          <ns1:prstGeom prst="rect">
            <ns1:avLst/>
          </ns1:prstGeom>
        </ns0:spPr>
        <ns0:txBody>
          <ns1:bodyPr vert="horz" lIns="0" tIns="0" rIns="0" bIns="0" numCol="3" spcCol="36000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/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5,875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RAISING PURCHASE ORDERS: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12,793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5,444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PURCHASE ORDER APPROVALS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92,120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39,200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1,440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14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7,464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3,176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117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MANAGEMENT OF SUPPLIER AND PURCHASE INVOICES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149,270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63,519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2,333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MANAGING SPEND LEAKAGE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19,740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8,400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</ns1:t>
            </ns1: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QUERY MANAGEMENT &amp; REPORTING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104,787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44,590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1,638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94,578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40,246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1,478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3,327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1,416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ONLINE EXPENSE MANAGEMENT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350,000per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378,350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161,000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9,720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254662549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Digiblue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777,243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91,060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64,661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854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662,853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73,855h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tr-TR" dirty="0"/>
              <ns1:t>DEFINITION OF TERMS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2451</TotalTime>
  <Words>1341</Words>
  <Application>Microsoft Office PowerPoint</Application>
  <PresentationFormat>Geniş ekran</PresentationFormat>
  <Paragraphs>223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46</cp:revision>
  <dcterms:created xsi:type="dcterms:W3CDTF">2024-07-05T15:05:35Z</dcterms:created>
  <dcterms:modified xsi:type="dcterms:W3CDTF">2024-10-04T11:46:02Z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