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8526-E835-402C-8478-D3585D2EC139}" v="7" dt="2024-09-23T14:17:3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666451" y="4676775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8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9" name="Table 8">
            <ns1:extLst>
              <ns1:ext uri="{FF2B5EF4-FFF2-40B4-BE49-F238E27FC236}">
                <ns2:creationId id="{7101EFFB-DA35-1096-B009-F4E0B674ADF2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827765968"/>
              </ns0:ext>
            </ns0:extLst>
          </ns0:nvPr>
        </ns0:nvGraphicFramePr>
        <ns0:xfrm>
          <ns1:off x="5540721" y="1863269"/>
          <ns1:ext cx="5432079" cy="2686050"/>
        </ns0:xfrm>
        <ns1:graphic>
          <ns1:graphicData uri="http://schemas.openxmlformats.org/drawingml/2006/table">
            <ns1:tbl>
              <ns1:tblPr/>
              <ns1:tblGrid>
                <ns1:gridCol w="233777">
                  <ns1:extLst>
                    <ns1:ext uri="{9D8B030D-6E8A-4147-A177-3AD203B41FA5}">
                      <ns2:colId val="2922780886"/>
                    </ns1:ext>
                  </ns1:extLst>
                </ns1:gridCol>
                <ns1:gridCol w="3808625">
                  <ns1:extLst>
                    <ns1:ext uri="{9D8B030D-6E8A-4147-A177-3AD203B41FA5}">
                      <ns2:colId val="1927228598"/>
                    </ns1:ext>
                  </ns1:extLst>
                </ns1:gridCol>
                <ns1:gridCol w="1389677">
                  <ns1:extLst>
                    <ns1:ext uri="{9D8B030D-6E8A-4147-A177-3AD203B41FA5}">
                      <ns2:colId val="3619726202"/>
                    </ns1:ext>
                  </ns1:extLst>
                </ns1:gridCol>
              </ns1:tblGrid>
              <ns1:tr h="333375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1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Value (£)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1057835525"/>
                  </ns1:ext>
                </ns1:extLst>
              </ns1:tr>
              <ns1:tr h="304800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Information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126,747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2885995435"/>
                  </ns1:ext>
                </ns1:extLst>
              </ns1:tr>
              <ns1:tr h="304800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Financial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     4,700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504087726"/>
                  </ns1:ext>
                </ns1:extLst>
              </ns1:tr>
              <ns1:tr h="304800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Renewal Management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     3,500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2686330980"/>
                  </ns1:ext>
                </ns1:extLst>
              </ns1:tr>
              <ns1:tr h="304800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Milestone &amp; Key Date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     2,200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3635540525"/>
                  </ns1:ext>
                </ns1:extLst>
              </ns1:tr>
              <ns1:tr h="304800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Supplier Information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  26,678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177070943"/>
                  </ns1:ext>
                </ns1:extLst>
              </ns1:tr>
              <ns1:tr h="276225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Supplier Risk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     1,200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3099478492"/>
                  </ns1:ext>
                </ns1:extLst>
              </ns1:tr>
              <ns1:tr h="276225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 dirty="0">
                          <ns1:solidFill>
                            <ns1:srgbClr val="595959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Supplier Performance Management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     2,831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extLst>
                  <ns1:ext uri="{0D108BD9-81ED-4DB2-BD59-A6C34878D82A}">
                    <ns2:rowId val="198184451"/>
                  </ns1:ext>
                </ns1:extLst>
              </ns1:tr>
              <ns1:tr h="276225"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0" i="0" u="none" strike="noStrike" dirty="0">
                          <ns1:solidFill>
                            <ns1:srgbClr val="FFFFFF"/>
                          </ns1:solidFill>
                          <ns1:effectLst/>
                          <ns1:latin typeface="Open Sans" panose="020B0606030504020204" pitchFamily="34" charset="0"/>
                        </ns1:rPr>
                        <ns1:t> 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solidFill>
                        <ns1:srgbClr val="FFFFFF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FFFFFF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1" i="0" u="none" strike="noStrike">
                          <ns1:solidFill>
                            <ns1:srgbClr val="FFFFFF"/>
                          </ns1:solidFill>
                          <ns1:effectLst/>
                          <ns1:latin typeface="Open Sans" panose="020B0606030504020204" pitchFamily="34" charset="0"/>
                        </ns1:rPr>
                        <ns1:t>Total savings 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808080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900" b="1" i="0" u="none" strike="noStrike" dirty="0">
                          <ns1:solidFill>
                            <ns1:srgbClr val="FFFFFF"/>
                          </ns1:solidFill>
                          <ns1:effectLst/>
                          <ns1:latin typeface="Open Sans" panose="020B0606030504020204" pitchFamily="34" charset="0"/>
                        </ns1:rPr>
                        <ns1:t> £                          167,856 </ns1:t>
                      </ns1:r>
                    </ns1:p>
                  </ns1:txBody>
                  <ns1:tcPr marL="9525" marR="9525" marT="9525" marB="0" anchor="b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rgbClr val="808080"/>
                    </ns1:solidFill>
                  </ns1:tcPr>
                </ns1:tc>
                <ns1:extLst>
                  <ns1:ext uri="{0D108BD9-81ED-4DB2-BD59-A6C34878D82A}">
                    <ns2:rowId val="311533142"/>
                  </ns1:ext>
                </ns1:extLst>
              </ns1:tr>
            </ns1:tbl>
          </ns1:graphicData>
        </ns1:graphic>
      </ns0:graphicFrame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911974469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4051934336"/>
              </ns0:ext>
            </ns0:extLst>
          </ns0:nvPr>
        </ns0:nvGraphicFramePr>
        <ns0:xfrm>
          <ns1:off x="695326" y="1546398"/>
          <ns1:ext cx="8387560" cy="2958130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Information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40%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Financial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94%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Renewal Management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70%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Contract Milestone &amp; Key Date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63%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Supplier Information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59%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Supplier Risk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60%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487500770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90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Supplier Performance Management 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en-GB" sz="11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33%</ns1:t>
                      </ns1:r>
                    </ns1:p>
                  </ns1:txBody>
                  <ns1:tcPr marL="9525" marR="9525" marT="9525" marB="0" anchor="b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596717" y="5214376"/>
            <ns1:ext cx="9876634" cy="65227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8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</ns1:p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8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en-GB" sz="8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[</ns1:t>
            </ns1:r>
            <ns1:r>
              <ns1:rPr lang="en-GB" sz="800" dirty="0">
                <ns1:solidFill>
                  <ns1:srgbClr val="555555"/>
                </ns1:solidFill>
              </ns1:rPr>
              <ns1:t>pls </ns1:t>
            </ns1:r>
            <ns1:r>
              <ns1:rPr lang="en-GB" sz="8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insert details of period one selected, and period two selected</ns1:t>
            </ns1:r>
            <ns1:r>
              <ns1:rPr lang="en-GB" sz="800" dirty="0">
                <ns1:solidFill>
                  <ns1:srgbClr val="555555"/>
                </ns1:solidFill>
              </ns1:rPr>
              <ns1:t>]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e78c812-0be8-4f61-8186-a9387d596735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2224</TotalTime>
  <Words>232</Words>
  <Application>Microsoft Office PowerPoint</Application>
  <PresentationFormat>Geniş ekran</PresentationFormat>
  <Paragraphs>60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11</cp:revision>
  <dcterms:created xsi:type="dcterms:W3CDTF">2024-07-05T15:05:35Z</dcterms:created>
  <dcterms:modified xsi:type="dcterms:W3CDTF">2024-10-02T11:55:15Z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