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>
                <ns1:latin typeface="Montserrat SemiBold"/>
              </ns1:rPr>
              <ns1:t>Client Name:</ns1:t>
            </ns1:r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27,222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49,000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22,685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10,500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2,831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350,000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726713425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329638" y="1120877"/>
            <ns1:ext cx="2738027" cy="1273297"/>
            <ns1:chOff x="323184" y="813330"/>
            <ns1:chExt cx="3395944" cy="1348561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>
                  <ns1:solidFill>
                    <ns1:srgbClr val="F15D23"/>
                  </ns1:solidFill>
                  <ns1:effectLst/>
                  <ns1:latin typeface="Montserrat SemiBold" panose="00000700000000000000" pitchFamily="2" charset="0"/>
                </ns1:rPr>
                <ns1:t> 25,589</ns1:t>
              </ns1:r>
              <ns1:endParaRPr lang="en-US" sz="10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0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0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0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Automate activity, streamline approval and management flow, and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capture </ns1:t>
              </ns1:r>
              <ns1:r>
                <ns1:rPr lang="en-US" sz="90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rich data with our industry-leading, user-friendly contract lifecycle management software.</ns1:t>
              </ns1:r>
              <ns1:endParaRPr lang="tr-TR" sz="90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2880493" y="1120877"/>
            <ns1:ext cx="2711169" cy="1247637"/>
            <ns1:chOff x="356496" y="813330"/>
            <ns1:chExt cx="3362632" cy="1321385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92,120</ns1:t>
              </ns1:r>
              <ns1:endParaRPr lang="en-US" sz="1000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68453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510345" y="1120877"/>
            <ns1:ext cx="2711169" cy="1506514"/>
            <ns1:chOff x="356496" y="813330"/>
            <ns1:chExt cx="3362632" cy="1595564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F37721"/>
                  </ns1:solidFill>
                  <ns1:effectLst/>
                  <ns1:latin typeface="Montserrat SemiBold" panose="00000700000000000000" pitchFamily="2" charset="0"/>
                </ns1:rPr>
                <ns1:t> 42,648</ns1:t>
              </ns1:r>
              <ns1:endParaRPr lang="en-US" sz="1000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4000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Coding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invoice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97790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140197" y="1120877"/>
            <ns1:ext cx="2817024" cy="1368014"/>
            <ns1:chOff x="356496" y="813330"/>
            <ns1:chExt cx="3362632" cy="1448878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149,270</ns1:t>
              </ns1:r>
              <ns1:endParaRPr lang="en-US" sz="1000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83122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356496" y="2671964"/>
            <ns1:ext cx="2711169" cy="1494880"/>
            <ns1:chOff x="356496" y="813330"/>
            <ns1:chExt cx="3362632" cy="1583243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1078CF"/>
                  </ns1:solidFill>
                  <ns1:effectLst/>
                  <ns1:latin typeface="Montserrat SemiBold" panose="00000700000000000000" pitchFamily="2" charset="0"/>
                </ns1:rPr>
                <ns1:t> 19,740</ns1:t>
              </ns1:r>
              <ns1:endParaRPr lang="en-US" sz="1000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97790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Spend analysis reports create powerful and accurate reporting on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organisational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spend. Our software can help you better manage your spend and ensure more of your spending is planned and on contract. Ensuring less spend leakage.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2880493" y="2671964"/>
            <ns1:ext cx="2711169" cy="1516009"/>
            <ns1:chOff x="356496" y="813330"/>
            <ns1:chExt cx="3362632" cy="1605620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104,787</ns1:t>
              </ns1:r>
              <ns1:endParaRPr lang="en-US" sz="1000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97790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510345" y="2671964"/>
            <ns1:ext cx="2711169" cy="1244026"/>
            <ns1:chOff x="356496" y="813330"/>
            <ns1:chExt cx="3362632" cy="1317561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2D4FB2"/>
                  </ns1:solidFill>
                  <ns1:effectLst/>
                  <ns1:latin typeface="Montserrat SemiBold" panose="00000700000000000000" pitchFamily="2" charset="0"/>
                </ns1:rPr>
                <ns1:t> 47,287</ns1:t>
              </ns1:r>
              <ns1:endParaRPr lang="en-US" sz="1000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administration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140197" y="2687651"/>
            <ns1:ext cx="2711169" cy="1244027"/>
            <ns1:chOff x="356496" y="813330"/>
            <ns1:chExt cx="3362632" cy="1317562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3,327</ns1:t>
              </ns1:r>
              <ns1:endParaRPr lang="en-US" sz="1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237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0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356496" y="4406126"/>
            <ns1:ext cx="2711169" cy="1130662"/>
            <ns1:chOff x="356496" y="813330"/>
            <ns1:chExt cx="3362632" cy="1197496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378,350</ns1:t>
              </ns1:r>
              <ns1:endParaRPr lang="en-US" sz="1000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Online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2880493" y="4406126"/>
            <ns1:ext cx="2711169" cy="1130662"/>
            <ns1:chOff x="356496" y="813330"/>
            <ns1:chExt cx="3362632" cy="1197496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813330"/>
              <ns1:ext cx="2612846" cy="261610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1000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1000" b="1" i="0" dirty="0" err="1">
                  <ns1:solidFill>
                    <ns1:srgbClr val="A4A4B2"/>
                  </ns1:solidFill>
                  <ns1:effectLst/>
                  <ns1:latin typeface="Montserrat SemiBold" panose="00000700000000000000" pitchFamily="2" charset="0"/>
                </ns1:rPr>
                <ns1:t> 88,125</ns1:t>
              </ns1:r>
              <ns1:endParaRPr lang="en-US" sz="1000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6161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0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0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684536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0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Streamline procurement processes for efficiency and cost savings. Implement best practices and automated solutions to reduce manual efforts and errors.</ns1:t>
              </ns1:r>
              <ns1:endParaRPr lang="tr-TR" sz="90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356496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tr-TR" dirty="0"/>
              <ns1:t>EFFICIENCIES RETURNED</ns1:t>
            </ns1:r>
            <ns1:endParaRPr lang="en-GB" dirty="0"/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95940" y="1359606"/>
            <ns1:ext cx="8438228" cy="467459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
Online expense management: We anticipate a 39.77% efficiency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xxxxx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2241</TotalTime>
  <Words>980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16</cp:revision>
  <dcterms:created xsi:type="dcterms:W3CDTF">2024-07-05T15:05:35Z</dcterms:created>
  <dcterms:modified xsi:type="dcterms:W3CDTF">2024-09-26T12:54:27Z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