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182"/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8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Lit>
              <c:formatCode>"£"#,##0</c:formatCode>
              <c:ptCount val="10"/>
              <c:pt idx="0">
                <c:v>154461</c:v>
              </c:pt>
              <c:pt idx="1">
                <c:v>15453</c:v>
              </c:pt>
              <c:pt idx="2">
                <c:v>26400</c:v>
              </c:pt>
              <c:pt idx="3">
                <c:v>3853</c:v>
              </c:pt>
              <c:pt idx="4">
                <c:v>3017</c:v>
              </c:pt>
              <c:pt idx="5">
                <c:v>925349</c:v>
              </c:pt>
              <c:pt idx="6">
                <c:v>14344</c:v>
              </c:pt>
              <c:pt idx="7">
                <c:v>454393</c:v>
              </c:pt>
              <c:pt idx="8">
                <c:v>1210</c:v>
              </c:pt>
              <c:pt idx="9">
                <c:v>1223748</c:v>
              </c:pt>
            </c:numLit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CURRENT VALUE RETURN SUMMARY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3A8F-1FE9-B432-F09B-FF4331A71871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Value returns as seen from the date of your last value review to today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BCC465D-4D07-C496-C52E-DD4859D896A7}"/>
              </a:ext>
            </a:extLst>
          </p:cNvPr>
          <p:cNvSpPr txBox="1">
            <a:spLocks/>
          </p:cNvSpPr>
          <p:nvPr/>
        </p:nvSpPr>
        <p:spPr>
          <a:xfrm>
            <a:off x="5835308" y="5644487"/>
            <a:ext cx="5306349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9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These are projected Value Savings for a full year, calculated based on the figures you have provided. We will be reviewing the data with you on an ongoing basis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graphicFrame>
        <p:nvGraphicFramePr>
          <p:cNvPr id="5" name="Chart 9">
            <a:extLst>
              <a:ext uri="{FF2B5EF4-FFF2-40B4-BE49-F238E27FC236}">
                <a16:creationId xmlns:a16="http://schemas.microsoft.com/office/drawing/2014/main" id="{FB50570E-AF88-E023-0153-C29D4EC41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023192"/>
              </p:ext>
            </p:extLst>
          </p:nvPr>
        </p:nvGraphicFramePr>
        <p:xfrm>
          <a:off x="695325" y="96452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Metin kutusu 12">
            <a:extLst>
              <a:ext uri="{FF2B5EF4-FFF2-40B4-BE49-F238E27FC236}">
                <a16:creationId xmlns:a16="http://schemas.microsoft.com/office/drawing/2014/main" id="{7E49F770-C5FE-4307-A74A-382DEAB6FC1F}"/>
              </a:ext>
            </a:extLst>
          </p:cNvPr>
          <p:cNvSpPr txBox="1"/>
          <p:nvPr/>
        </p:nvSpPr>
        <p:spPr>
          <a:xfrm>
            <a:off x="5857356" y="1693105"/>
            <a:ext cx="16824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105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Benefit Area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0CFACE6-9038-2F5E-E5F3-319DC1053568}"/>
              </a:ext>
            </a:extLst>
          </p:cNvPr>
          <p:cNvSpPr txBox="1"/>
          <p:nvPr/>
        </p:nvSpPr>
        <p:spPr>
          <a:xfrm>
            <a:off x="9653470" y="1697524"/>
            <a:ext cx="10807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105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Value (£)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7FE0A8C1-BBC5-1F75-BC9F-92AF0DA98B6E}"/>
              </a:ext>
            </a:extLst>
          </p:cNvPr>
          <p:cNvGrpSpPr/>
          <p:nvPr/>
        </p:nvGrpSpPr>
        <p:grpSpPr>
          <a:xfrm>
            <a:off x="5849286" y="2088443"/>
            <a:ext cx="5271367" cy="260780"/>
            <a:chOff x="5701173" y="1914766"/>
            <a:chExt cx="5271367" cy="424070"/>
          </a:xfrm>
        </p:grpSpPr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855EEF47-553A-CC11-E81C-C6CB1F7F3A00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Current Annual IT Finance System Costs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BE929621-4358-3F94-8700-8E7481D07224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37A302A4-77AF-5606-E03D-FD0C1A743D8C}"/>
                </a:ext>
              </a:extLst>
            </p:cNvPr>
            <p:cNvSpPr txBox="1"/>
            <p:nvPr/>
          </p:nvSpPr>
          <p:spPr>
            <a:xfrm>
              <a:off x="9492577" y="1914766"/>
              <a:ext cx="1479963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baitval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4205F598-9FF7-3C36-6692-974FFFC2B178}"/>
              </a:ext>
            </a:extLst>
          </p:cNvPr>
          <p:cNvCxnSpPr/>
          <p:nvPr/>
        </p:nvCxnSpPr>
        <p:spPr>
          <a:xfrm>
            <a:off x="5943200" y="2003196"/>
            <a:ext cx="51178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842911BF-6E36-BC65-FE3E-DF5705133110}"/>
              </a:ext>
            </a:extLst>
          </p:cNvPr>
          <p:cNvGrpSpPr/>
          <p:nvPr/>
        </p:nvGrpSpPr>
        <p:grpSpPr>
          <a:xfrm>
            <a:off x="5848090" y="2364518"/>
            <a:ext cx="5271366" cy="266533"/>
            <a:chOff x="5701173" y="1914766"/>
            <a:chExt cx="5271366" cy="310667"/>
          </a:xfrm>
        </p:grpSpPr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D3FD39D2-3711-9B60-EF4B-82D7602DA27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Raising Purchase Orders (mins per order)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CC73CF5D-F1B2-3530-FAB7-6ADE2140D940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748EAD38-0AAB-01F7-1658-8A86A62158C5}"/>
                </a:ext>
              </a:extLst>
            </p:cNvPr>
            <p:cNvSpPr txBox="1"/>
            <p:nvPr/>
          </p:nvSpPr>
          <p:spPr>
            <a:xfrm>
              <a:off x="9484506" y="1914766"/>
              <a:ext cx="1488033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barpoval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D2DB1CAD-083C-8674-7A70-0E04C4125020}"/>
              </a:ext>
            </a:extLst>
          </p:cNvPr>
          <p:cNvGrpSpPr/>
          <p:nvPr/>
        </p:nvGrpSpPr>
        <p:grpSpPr>
          <a:xfrm>
            <a:off x="5848090" y="2615582"/>
            <a:ext cx="5271367" cy="419307"/>
            <a:chOff x="5701173" y="1914766"/>
            <a:chExt cx="5271367" cy="517125"/>
          </a:xfrm>
        </p:grpSpPr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7A2CFEDB-27BC-C038-C6D8-D0EB8015F81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Purchase Order approvals (mins per approval)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259A3551-4066-214B-1E78-F49B63B14E1F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2838C1A8-3A30-21DE-6AE4-B62D7FD24073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bapoaval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939C3981-7EA9-2A10-29FA-C7C9260ECFEE}"/>
              </a:ext>
            </a:extLst>
          </p:cNvPr>
          <p:cNvGrpSpPr/>
          <p:nvPr/>
        </p:nvGrpSpPr>
        <p:grpSpPr>
          <a:xfrm>
            <a:off x="5848090" y="2991292"/>
            <a:ext cx="5271367" cy="265418"/>
            <a:chOff x="5701173" y="1914766"/>
            <a:chExt cx="5271367" cy="327336"/>
          </a:xfrm>
        </p:grpSpPr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E06D8D81-C122-77E8-A96F-086D0ACC2C38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Debt collection administration processes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FB9EB249-152F-3557-CD58-149002E4A12A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091757F5-4E10-05C5-4A09-D3E2B9648E09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badcapval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9A0899DE-06FB-76CF-360F-37DC7E5811C6}"/>
              </a:ext>
            </a:extLst>
          </p:cNvPr>
          <p:cNvGrpSpPr/>
          <p:nvPr/>
        </p:nvGrpSpPr>
        <p:grpSpPr>
          <a:xfrm>
            <a:off x="5848090" y="3228109"/>
            <a:ext cx="5271367" cy="265418"/>
            <a:chOff x="5701173" y="1914766"/>
            <a:chExt cx="5271367" cy="327336"/>
          </a:xfrm>
        </p:grpSpPr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EE3C296E-C262-6622-EC3E-78D9B0F2A714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GB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Coding invoice processes</a:t>
              </a:r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72F52F61-F7E6-C490-8C0A-A6DC5C2F3F31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8" name="Metin kutusu 37">
              <a:extLst>
                <a:ext uri="{FF2B5EF4-FFF2-40B4-BE49-F238E27FC236}">
                  <a16:creationId xmlns:a16="http://schemas.microsoft.com/office/drawing/2014/main" id="{7A622BD3-94E4-6827-7FE0-34EDDC9894C7}"/>
                </a:ext>
              </a:extLst>
            </p:cNvPr>
            <p:cNvSpPr txBox="1"/>
            <p:nvPr/>
          </p:nvSpPr>
          <p:spPr>
            <a:xfrm>
              <a:off x="9484505" y="1914766"/>
              <a:ext cx="1488035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bacipval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94CC793B-0232-FE58-9020-35EF8D4D5B4E}"/>
              </a:ext>
            </a:extLst>
          </p:cNvPr>
          <p:cNvGrpSpPr/>
          <p:nvPr/>
        </p:nvGrpSpPr>
        <p:grpSpPr>
          <a:xfrm>
            <a:off x="5857356" y="3469284"/>
            <a:ext cx="5271367" cy="271544"/>
            <a:chOff x="5701173" y="1914766"/>
            <a:chExt cx="5271367" cy="334891"/>
          </a:xfrm>
        </p:grpSpPr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419D0A69-B84D-92EF-38DD-0F797AF46B8D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Management of supplier and purchase invoices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1" name="Metin kutusu 40">
              <a:extLst>
                <a:ext uri="{FF2B5EF4-FFF2-40B4-BE49-F238E27FC236}">
                  <a16:creationId xmlns:a16="http://schemas.microsoft.com/office/drawing/2014/main" id="{65AD5845-A688-FDCC-B87A-2396DE93E704}"/>
                </a:ext>
              </a:extLst>
            </p:cNvPr>
            <p:cNvSpPr txBox="1"/>
            <p:nvPr/>
          </p:nvSpPr>
          <p:spPr>
            <a:xfrm>
              <a:off x="9475240" y="194599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2" name="Metin kutusu 41">
              <a:extLst>
                <a:ext uri="{FF2B5EF4-FFF2-40B4-BE49-F238E27FC236}">
                  <a16:creationId xmlns:a16="http://schemas.microsoft.com/office/drawing/2014/main" id="{6C1E892E-C9CC-32F4-92E4-59F25C88C161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bamspival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3" name="Grup 42">
            <a:extLst>
              <a:ext uri="{FF2B5EF4-FFF2-40B4-BE49-F238E27FC236}">
                <a16:creationId xmlns:a16="http://schemas.microsoft.com/office/drawing/2014/main" id="{6FD2F1FE-7881-0B74-97FA-248E9A0B770E}"/>
              </a:ext>
            </a:extLst>
          </p:cNvPr>
          <p:cNvGrpSpPr/>
          <p:nvPr/>
        </p:nvGrpSpPr>
        <p:grpSpPr>
          <a:xfrm>
            <a:off x="5848090" y="3709017"/>
            <a:ext cx="5271366" cy="419307"/>
            <a:chOff x="5701173" y="1914766"/>
            <a:chExt cx="5271366" cy="517125"/>
          </a:xfrm>
        </p:grpSpPr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C8360E85-776C-E808-36A4-7A6A9470D7C7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Managing Maverick spend &amp; Spend leakage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6" name="Metin kutusu 45">
              <a:extLst>
                <a:ext uri="{FF2B5EF4-FFF2-40B4-BE49-F238E27FC236}">
                  <a16:creationId xmlns:a16="http://schemas.microsoft.com/office/drawing/2014/main" id="{474A5092-8869-93EC-DD24-4BFCC3A0C00F}"/>
                </a:ext>
              </a:extLst>
            </p:cNvPr>
            <p:cNvSpPr txBox="1"/>
            <p:nvPr/>
          </p:nvSpPr>
          <p:spPr>
            <a:xfrm>
              <a:off x="9493772" y="1914766"/>
              <a:ext cx="147876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bamslval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7" name="Grup 46">
            <a:extLst>
              <a:ext uri="{FF2B5EF4-FFF2-40B4-BE49-F238E27FC236}">
                <a16:creationId xmlns:a16="http://schemas.microsoft.com/office/drawing/2014/main" id="{6A719522-AD90-BF75-C1C9-1C62EF3DBEC5}"/>
              </a:ext>
            </a:extLst>
          </p:cNvPr>
          <p:cNvGrpSpPr/>
          <p:nvPr/>
        </p:nvGrpSpPr>
        <p:grpSpPr>
          <a:xfrm>
            <a:off x="5852800" y="4080683"/>
            <a:ext cx="5271366" cy="419307"/>
            <a:chOff x="5701173" y="1914766"/>
            <a:chExt cx="5271366" cy="517125"/>
          </a:xfrm>
        </p:grpSpPr>
        <p:sp>
          <p:nvSpPr>
            <p:cNvPr id="48" name="Metin kutusu 47">
              <a:extLst>
                <a:ext uri="{FF2B5EF4-FFF2-40B4-BE49-F238E27FC236}">
                  <a16:creationId xmlns:a16="http://schemas.microsoft.com/office/drawing/2014/main" id="{852B04C2-CDC0-455E-06BF-21E1C8CE239C}"/>
                </a:ext>
              </a:extLst>
            </p:cNvPr>
            <p:cNvSpPr txBox="1"/>
            <p:nvPr/>
          </p:nvSpPr>
          <p:spPr>
            <a:xfrm>
              <a:off x="5701173" y="1938441"/>
              <a:ext cx="3247244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Finance query management and dashboard reporting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08A3E5F6-581C-4C46-BE5E-A08FECFB94D2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0" name="Metin kutusu 49">
              <a:extLst>
                <a:ext uri="{FF2B5EF4-FFF2-40B4-BE49-F238E27FC236}">
                  <a16:creationId xmlns:a16="http://schemas.microsoft.com/office/drawing/2014/main" id="{ED085782-ED66-93D6-78BB-F52AC0ABFAD4}"/>
                </a:ext>
              </a:extLst>
            </p:cNvPr>
            <p:cNvSpPr txBox="1"/>
            <p:nvPr/>
          </p:nvSpPr>
          <p:spPr>
            <a:xfrm>
              <a:off x="9498328" y="1914766"/>
              <a:ext cx="1474211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bafqmrval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1" name="Grup 50">
            <a:extLst>
              <a:ext uri="{FF2B5EF4-FFF2-40B4-BE49-F238E27FC236}">
                <a16:creationId xmlns:a16="http://schemas.microsoft.com/office/drawing/2014/main" id="{D34ED8E2-45B2-1439-F823-82AC34B7C522}"/>
              </a:ext>
            </a:extLst>
          </p:cNvPr>
          <p:cNvGrpSpPr/>
          <p:nvPr/>
        </p:nvGrpSpPr>
        <p:grpSpPr>
          <a:xfrm>
            <a:off x="5857356" y="4443330"/>
            <a:ext cx="5271366" cy="419307"/>
            <a:chOff x="5701173" y="1914766"/>
            <a:chExt cx="5271366" cy="517125"/>
          </a:xfrm>
        </p:grpSpPr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8B049180-7160-16B0-6417-5004520CC62E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Customer Invoicing &amp; Finance Workflow Management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3" name="Metin kutusu 52">
              <a:extLst>
                <a:ext uri="{FF2B5EF4-FFF2-40B4-BE49-F238E27FC236}">
                  <a16:creationId xmlns:a16="http://schemas.microsoft.com/office/drawing/2014/main" id="{9A953650-A3D7-CF96-09C8-7B62B5ECA5D3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FD07C46B-B553-DE2B-C970-EB0CF772BC51}"/>
                </a:ext>
              </a:extLst>
            </p:cNvPr>
            <p:cNvSpPr txBox="1"/>
            <p:nvPr/>
          </p:nvSpPr>
          <p:spPr>
            <a:xfrm>
              <a:off x="9493772" y="1914766"/>
              <a:ext cx="147876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bacifwval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5" name="Grup 54">
            <a:extLst>
              <a:ext uri="{FF2B5EF4-FFF2-40B4-BE49-F238E27FC236}">
                <a16:creationId xmlns:a16="http://schemas.microsoft.com/office/drawing/2014/main" id="{8D95D601-07B3-0EC9-6EC6-D22088B1E122}"/>
              </a:ext>
            </a:extLst>
          </p:cNvPr>
          <p:cNvGrpSpPr/>
          <p:nvPr/>
        </p:nvGrpSpPr>
        <p:grpSpPr>
          <a:xfrm>
            <a:off x="5857356" y="4826180"/>
            <a:ext cx="5271366" cy="265418"/>
            <a:chOff x="5701173" y="1914766"/>
            <a:chExt cx="5271366" cy="327336"/>
          </a:xfrm>
        </p:grpSpPr>
        <p:sp>
          <p:nvSpPr>
            <p:cNvPr id="56" name="Metin kutusu 55">
              <a:extLst>
                <a:ext uri="{FF2B5EF4-FFF2-40B4-BE49-F238E27FC236}">
                  <a16:creationId xmlns:a16="http://schemas.microsoft.com/office/drawing/2014/main" id="{BD3A61AD-E71E-C55E-2EB1-3559BB61974A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Online expense management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7" name="Metin kutusu 56">
              <a:extLst>
                <a:ext uri="{FF2B5EF4-FFF2-40B4-BE49-F238E27FC236}">
                  <a16:creationId xmlns:a16="http://schemas.microsoft.com/office/drawing/2014/main" id="{B02004CD-42A1-2337-DDBE-2868A46015D5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8" name="Metin kutusu 57">
              <a:extLst>
                <a:ext uri="{FF2B5EF4-FFF2-40B4-BE49-F238E27FC236}">
                  <a16:creationId xmlns:a16="http://schemas.microsoft.com/office/drawing/2014/main" id="{1C80BC6A-E273-413B-DD8B-C85CA127D1BF}"/>
                </a:ext>
              </a:extLst>
            </p:cNvPr>
            <p:cNvSpPr txBox="1"/>
            <p:nvPr/>
          </p:nvSpPr>
          <p:spPr>
            <a:xfrm>
              <a:off x="9508831" y="1914766"/>
              <a:ext cx="1463708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baoemval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9" name="Grup 58">
            <a:extLst>
              <a:ext uri="{FF2B5EF4-FFF2-40B4-BE49-F238E27FC236}">
                <a16:creationId xmlns:a16="http://schemas.microsoft.com/office/drawing/2014/main" id="{DE8A4626-68AA-EE0F-1455-B5D6686BE65C}"/>
              </a:ext>
            </a:extLst>
          </p:cNvPr>
          <p:cNvGrpSpPr/>
          <p:nvPr/>
        </p:nvGrpSpPr>
        <p:grpSpPr>
          <a:xfrm>
            <a:off x="5943200" y="5206279"/>
            <a:ext cx="5176257" cy="252000"/>
            <a:chOff x="5795087" y="1979872"/>
            <a:chExt cx="5176257" cy="209541"/>
          </a:xfrm>
          <a:solidFill>
            <a:srgbClr val="848182"/>
          </a:solidFill>
        </p:grpSpPr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1D88BE7C-44FC-0C73-964B-79ABE7935CDB}"/>
                </a:ext>
              </a:extLst>
            </p:cNvPr>
            <p:cNvSpPr txBox="1"/>
            <p:nvPr/>
          </p:nvSpPr>
          <p:spPr>
            <a:xfrm>
              <a:off x="5795087" y="1984712"/>
              <a:ext cx="3732473" cy="204701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b"/>
              <a:r>
                <a:rPr lang="en-GB" sz="1000" b="1" i="0" u="none" strike="noStrike" dirty="0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Total savings </a:t>
              </a:r>
            </a:p>
          </p:txBody>
        </p:sp>
        <p:sp>
          <p:nvSpPr>
            <p:cNvPr id="61" name="Metin kutusu 60">
              <a:extLst>
                <a:ext uri="{FF2B5EF4-FFF2-40B4-BE49-F238E27FC236}">
                  <a16:creationId xmlns:a16="http://schemas.microsoft.com/office/drawing/2014/main" id="{DB43CCC2-ABBB-25A4-4B03-4BC918C4CADF}"/>
                </a:ext>
              </a:extLst>
            </p:cNvPr>
            <p:cNvSpPr txBox="1"/>
            <p:nvPr/>
          </p:nvSpPr>
          <p:spPr>
            <a:xfrm>
              <a:off x="9516901" y="1979872"/>
              <a:ext cx="303387" cy="204702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ctr"/>
              <a:endParaRPr lang="en-GB" sz="1000" b="1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C4B2F824-4A99-AA23-50E9-BEAF733977A5}"/>
                </a:ext>
              </a:extLst>
            </p:cNvPr>
            <p:cNvSpPr txBox="1"/>
            <p:nvPr/>
          </p:nvSpPr>
          <p:spPr>
            <a:xfrm>
              <a:off x="9501842" y="1979872"/>
              <a:ext cx="1469502" cy="204701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fontAlgn="ctr"/>
              <a:r>
                <a:rPr lang="tr-TR" sz="1000" b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batotalval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EFFICIENCY SAVINGS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4C946B-159C-14A5-8297-9979D43EB6E0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process efficiency returns as seen from the date of your last value review to today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B4DF3F-E53D-0A5A-622A-C76B8148F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34357"/>
              </p:ext>
            </p:extLst>
          </p:nvPr>
        </p:nvGraphicFramePr>
        <p:xfrm>
          <a:off x="695326" y="1421296"/>
          <a:ext cx="8387560" cy="3636278"/>
        </p:xfrm>
        <a:graphic>
          <a:graphicData uri="http://schemas.openxmlformats.org/drawingml/2006/table">
            <a:tbl>
              <a:tblPr/>
              <a:tblGrid>
                <a:gridCol w="6748016">
                  <a:extLst>
                    <a:ext uri="{9D8B030D-6E8A-4147-A177-3AD203B41FA5}">
                      <a16:colId xmlns:a16="http://schemas.microsoft.com/office/drawing/2014/main" val="3304046239"/>
                    </a:ext>
                  </a:extLst>
                </a:gridCol>
                <a:gridCol w="1639544">
                  <a:extLst>
                    <a:ext uri="{9D8B030D-6E8A-4147-A177-3AD203B41FA5}">
                      <a16:colId xmlns:a16="http://schemas.microsoft.com/office/drawing/2014/main" val="2724829062"/>
                    </a:ext>
                  </a:extLst>
                </a:gridCol>
              </a:tblGrid>
              <a:tr h="4092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Benefit 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Efficiency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02784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Current Annual IT Finance System Costs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pitfinanceval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35685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Raising Purchase Orders (mins per order)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prpoval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1368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Purchase Order approvals (mins per approval)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ppoaval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26107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Coding invoice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pcipval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035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Management of supplier and purchase invoices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pmspival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59055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Finance query management and dashboard reporting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pfqmrval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29509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Debt collection administration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pdcapval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78886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Customer Invoicing &amp; Finance Workflow Management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pcifwval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59667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Online expense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poemval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71421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D8C20A4-87C7-DD2B-7007-1EFC853794E0}"/>
              </a:ext>
            </a:extLst>
          </p:cNvPr>
          <p:cNvSpPr txBox="1">
            <a:spLocks/>
          </p:cNvSpPr>
          <p:nvPr/>
        </p:nvSpPr>
        <p:spPr>
          <a:xfrm>
            <a:off x="631422" y="5843226"/>
            <a:ext cx="987663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0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Period of review: </a:t>
            </a:r>
            <a:br>
              <a:rPr lang="en-GB" sz="10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</a:br>
            <a:r>
              <a:rPr lang="en-GB" sz="1000" dirty="0">
                <a:solidFill>
                  <a:srgbClr val="555555"/>
                </a:solidFill>
              </a:rPr>
              <a:t>You selected two periods between which to run a value review, these were: </a:t>
            </a:r>
            <a:r>
              <a:rPr lang="tr-TR" sz="10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period1val, period2val</a:t>
            </a:r>
            <a:endParaRPr lang="en-GB" sz="105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b37a4e0-bf89-419d-8b31-963a97458fb1"/>
    <ds:schemaRef ds:uri="http://purl.org/dc/elements/1.1/"/>
    <ds:schemaRef ds:uri="http://schemas.microsoft.com/office/2006/documentManagement/types"/>
    <ds:schemaRef ds:uri="8a969d1d-647f-4e4c-97f9-a5143e71e43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2276</TotalTime>
  <Words>269</Words>
  <Application>Microsoft Office PowerPoint</Application>
  <PresentationFormat>Geniş ekran</PresentationFormat>
  <Paragraphs>59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26</cp:revision>
  <dcterms:created xsi:type="dcterms:W3CDTF">2024-07-05T15:05:35Z</dcterms:created>
  <dcterms:modified xsi:type="dcterms:W3CDTF">2024-10-09T09:40:35Z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