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>
        <p:scale>
          <a:sx n="100" d="100"/>
          <a:sy n="100" d="100"/>
        </p:scale>
        <p:origin x="5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valrpo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valpoa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3992216"/>
            <a:chOff x="640932" y="1552929"/>
            <a:chExt cx="1921713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itfinance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mspi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valmsl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valcifw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valoem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631171"/>
              </p:ext>
            </p:extLst>
          </p:nvPr>
        </p:nvGraphicFramePr>
        <p:xfrm>
          <a:off x="695325" y="86513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81EBE2-7AFB-D001-79A4-902951872C31}"/>
              </a:ext>
            </a:extLst>
          </p:cNvPr>
          <p:cNvSpPr txBox="1">
            <a:spLocks/>
          </p:cNvSpPr>
          <p:nvPr/>
        </p:nvSpPr>
        <p:spPr>
          <a:xfrm>
            <a:off x="1411876" y="3494873"/>
            <a:ext cx="3544235" cy="3125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dirty="0">
                <a:solidFill>
                  <a:srgbClr val="FF5A1F"/>
                </a:solidFill>
                <a:latin typeface="Montserrat SemiBold" panose="00000700000000000000" pitchFamily="2" charset="0"/>
                <a:ea typeface="Open Sans"/>
                <a:cs typeface="Open Sans"/>
              </a:rPr>
              <a:t> </a:t>
            </a:r>
            <a:endParaRPr lang="en-GB" dirty="0">
              <a:solidFill>
                <a:srgbClr val="FF5A1F"/>
              </a:solidFill>
              <a:latin typeface="Montserrat SemiBold" panose="00000700000000000000" pitchFamily="2" charset="0"/>
              <a:ea typeface="Open Sans"/>
              <a:cs typeface="Open Sans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8D4348BB-F96D-5635-CB00-3C861C330F48}"/>
              </a:ext>
            </a:extLst>
          </p:cNvPr>
          <p:cNvGrpSpPr/>
          <p:nvPr/>
        </p:nvGrpSpPr>
        <p:grpSpPr>
          <a:xfrm>
            <a:off x="8821682" y="5463229"/>
            <a:ext cx="2644839" cy="417662"/>
            <a:chOff x="6172590" y="1840342"/>
            <a:chExt cx="2644839" cy="417662"/>
          </a:xfrm>
        </p:grpSpPr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430EFD69-CEE9-E9D9-71E0-1615D0723927}"/>
                </a:ext>
              </a:extLst>
            </p:cNvPr>
            <p:cNvSpPr txBox="1"/>
            <p:nvPr/>
          </p:nvSpPr>
          <p:spPr>
            <a:xfrm>
              <a:off x="6172590" y="184034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per1x</a:t>
              </a:r>
              <a:r>
                <a:rPr lang="tr-TR" sz="14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latin typeface="Montserrat SemiBold" panose="00000700000000000000" pitchFamily="2" charset="0"/>
              </a:endParaRPr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46522F1D-EAED-03B8-D2A2-C4A737BA8E96}"/>
                </a:ext>
              </a:extLst>
            </p:cNvPr>
            <p:cNvSpPr txBox="1"/>
            <p:nvPr/>
          </p:nvSpPr>
          <p:spPr>
            <a:xfrm>
              <a:off x="6846728" y="1870822"/>
              <a:ext cx="19707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IT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systems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4" name="Düz Bağlayıcı 13">
              <a:extLst>
                <a:ext uri="{FF2B5EF4-FFF2-40B4-BE49-F238E27FC236}">
                  <a16:creationId xmlns:a16="http://schemas.microsoft.com/office/drawing/2014/main" id="{3B8F86E5-511F-1BC5-9156-20EA2EE75EB8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2258004"/>
              <a:ext cx="2304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0C803E05-53C2-12CE-F497-0354F05F2166}"/>
              </a:ext>
            </a:extLst>
          </p:cNvPr>
          <p:cNvGrpSpPr/>
          <p:nvPr/>
        </p:nvGrpSpPr>
        <p:grpSpPr>
          <a:xfrm>
            <a:off x="6172590" y="1994549"/>
            <a:ext cx="2644839" cy="538965"/>
            <a:chOff x="6172590" y="2470186"/>
            <a:chExt cx="2644839" cy="538965"/>
          </a:xfrm>
        </p:grpSpPr>
        <p:sp>
          <p:nvSpPr>
            <p:cNvPr id="80" name="Metin kutusu 79">
              <a:extLst>
                <a:ext uri="{FF2B5EF4-FFF2-40B4-BE49-F238E27FC236}">
                  <a16:creationId xmlns:a16="http://schemas.microsoft.com/office/drawing/2014/main" id="{68CDE79D-95BF-0EB6-60D9-AF04B6549CB3}"/>
                </a:ext>
              </a:extLst>
            </p:cNvPr>
            <p:cNvSpPr txBox="1"/>
            <p:nvPr/>
          </p:nvSpPr>
          <p:spPr>
            <a:xfrm>
              <a:off x="6172590" y="25616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per2x</a:t>
              </a:r>
              <a:r>
                <a:rPr lang="tr-TR" sz="14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15D2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1" name="Metin kutusu 80">
              <a:extLst>
                <a:ext uri="{FF2B5EF4-FFF2-40B4-BE49-F238E27FC236}">
                  <a16:creationId xmlns:a16="http://schemas.microsoft.com/office/drawing/2014/main" id="{B02C7387-F34D-6E3D-47CB-850336305775}"/>
                </a:ext>
              </a:extLst>
            </p:cNvPr>
            <p:cNvSpPr txBox="1"/>
            <p:nvPr/>
          </p:nvSpPr>
          <p:spPr>
            <a:xfrm>
              <a:off x="6846728" y="247018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RaIsIng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2" name="Düz Bağlayıcı 81">
              <a:extLst>
                <a:ext uri="{FF2B5EF4-FFF2-40B4-BE49-F238E27FC236}">
                  <a16:creationId xmlns:a16="http://schemas.microsoft.com/office/drawing/2014/main" id="{F867A425-2630-F877-4DD8-31BFC2A9B67F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1" y="3009151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496E04BD-90D6-CA08-FD18-862E4800796B}"/>
              </a:ext>
            </a:extLst>
          </p:cNvPr>
          <p:cNvGrpSpPr/>
          <p:nvPr/>
        </p:nvGrpSpPr>
        <p:grpSpPr>
          <a:xfrm>
            <a:off x="8813352" y="2007131"/>
            <a:ext cx="2644839" cy="529631"/>
            <a:chOff x="6172590" y="3329543"/>
            <a:chExt cx="2644839" cy="529631"/>
          </a:xfrm>
        </p:grpSpPr>
        <p:sp>
          <p:nvSpPr>
            <p:cNvPr id="84" name="Metin kutusu 83">
              <a:extLst>
                <a:ext uri="{FF2B5EF4-FFF2-40B4-BE49-F238E27FC236}">
                  <a16:creationId xmlns:a16="http://schemas.microsoft.com/office/drawing/2014/main" id="{278DB918-1A97-DC06-4F94-A617F35652C6}"/>
                </a:ext>
              </a:extLst>
            </p:cNvPr>
            <p:cNvSpPr txBox="1"/>
            <p:nvPr/>
          </p:nvSpPr>
          <p:spPr>
            <a:xfrm>
              <a:off x="6172590" y="34209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6911E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per3x</a:t>
              </a:r>
              <a:r>
                <a:rPr lang="tr-TR" sz="1400" b="1" i="0" dirty="0">
                  <a:solidFill>
                    <a:srgbClr val="F6911E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6911E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5" name="Metin kutusu 84">
              <a:extLst>
                <a:ext uri="{FF2B5EF4-FFF2-40B4-BE49-F238E27FC236}">
                  <a16:creationId xmlns:a16="http://schemas.microsoft.com/office/drawing/2014/main" id="{9DF16FC7-4A23-94C8-A50C-134D96320123}"/>
                </a:ext>
              </a:extLst>
            </p:cNvPr>
            <p:cNvSpPr txBox="1"/>
            <p:nvPr/>
          </p:nvSpPr>
          <p:spPr>
            <a:xfrm>
              <a:off x="6846728" y="33295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approvals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6" name="Düz Bağlayıcı 85">
              <a:extLst>
                <a:ext uri="{FF2B5EF4-FFF2-40B4-BE49-F238E27FC236}">
                  <a16:creationId xmlns:a16="http://schemas.microsoft.com/office/drawing/2014/main" id="{5C05B148-EA34-BD35-D0F3-71C8B9F4F205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385917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B95D10E0-88BF-5D21-4657-0A35465732AF}"/>
              </a:ext>
            </a:extLst>
          </p:cNvPr>
          <p:cNvGrpSpPr/>
          <p:nvPr/>
        </p:nvGrpSpPr>
        <p:grpSpPr>
          <a:xfrm>
            <a:off x="6176843" y="5463229"/>
            <a:ext cx="2644839" cy="734900"/>
            <a:chOff x="6180613" y="4056396"/>
            <a:chExt cx="2644839" cy="734900"/>
          </a:xfrm>
        </p:grpSpPr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653BBD85-B2E2-226C-949E-3DC7E109DC41}"/>
                </a:ext>
              </a:extLst>
            </p:cNvPr>
            <p:cNvSpPr txBox="1"/>
            <p:nvPr/>
          </p:nvSpPr>
          <p:spPr>
            <a:xfrm>
              <a:off x="6180613" y="420879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2D4FB2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per4x</a:t>
              </a:r>
              <a:r>
                <a:rPr lang="tr-TR" sz="1400" b="1" i="0" dirty="0">
                  <a:solidFill>
                    <a:srgbClr val="2D4F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2D4FB2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9" name="Metin kutusu 88">
              <a:extLst>
                <a:ext uri="{FF2B5EF4-FFF2-40B4-BE49-F238E27FC236}">
                  <a16:creationId xmlns:a16="http://schemas.microsoft.com/office/drawing/2014/main" id="{859A4E2B-C213-824B-34CE-8F02C1237BEC}"/>
                </a:ext>
              </a:extLst>
            </p:cNvPr>
            <p:cNvSpPr txBox="1"/>
            <p:nvPr/>
          </p:nvSpPr>
          <p:spPr>
            <a:xfrm>
              <a:off x="6854751" y="4056396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Debt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collectIon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admInIstratIon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0" name="Düz Bağlayıcı 89">
              <a:extLst>
                <a:ext uri="{FF2B5EF4-FFF2-40B4-BE49-F238E27FC236}">
                  <a16:creationId xmlns:a16="http://schemas.microsoft.com/office/drawing/2014/main" id="{736BD238-3225-F4E7-5477-79A5C3B32112}"/>
                </a:ext>
              </a:extLst>
            </p:cNvPr>
            <p:cNvCxnSpPr>
              <a:cxnSpLocks/>
            </p:cNvCxnSpPr>
            <p:nvPr/>
          </p:nvCxnSpPr>
          <p:spPr>
            <a:xfrm>
              <a:off x="6287525" y="4791296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20AC2C88-CC4F-B11A-EB34-E04D7FA22B0F}"/>
              </a:ext>
            </a:extLst>
          </p:cNvPr>
          <p:cNvGrpSpPr/>
          <p:nvPr/>
        </p:nvGrpSpPr>
        <p:grpSpPr>
          <a:xfrm>
            <a:off x="6168513" y="4696932"/>
            <a:ext cx="2644839" cy="557625"/>
            <a:chOff x="6172590" y="4943043"/>
            <a:chExt cx="2644839" cy="557625"/>
          </a:xfrm>
        </p:grpSpPr>
        <p:sp>
          <p:nvSpPr>
            <p:cNvPr id="92" name="Metin kutusu 91">
              <a:extLst>
                <a:ext uri="{FF2B5EF4-FFF2-40B4-BE49-F238E27FC236}">
                  <a16:creationId xmlns:a16="http://schemas.microsoft.com/office/drawing/2014/main" id="{558F4771-8C04-217B-32FF-6C357ED3235A}"/>
                </a:ext>
              </a:extLst>
            </p:cNvPr>
            <p:cNvSpPr txBox="1"/>
            <p:nvPr/>
          </p:nvSpPr>
          <p:spPr>
            <a:xfrm>
              <a:off x="6172590" y="50344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37721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per5x</a:t>
              </a:r>
              <a:r>
                <a:rPr lang="tr-TR" sz="1400" b="1" i="0" dirty="0">
                  <a:solidFill>
                    <a:srgbClr val="F37721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3772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3" name="Metin kutusu 92">
              <a:extLst>
                <a:ext uri="{FF2B5EF4-FFF2-40B4-BE49-F238E27FC236}">
                  <a16:creationId xmlns:a16="http://schemas.microsoft.com/office/drawing/2014/main" id="{CE555165-C8F9-95E8-F188-CF8507B7FBD1}"/>
                </a:ext>
              </a:extLst>
            </p:cNvPr>
            <p:cNvSpPr txBox="1"/>
            <p:nvPr/>
          </p:nvSpPr>
          <p:spPr>
            <a:xfrm>
              <a:off x="6846728" y="49430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CodIng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InvoIce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endParaRPr>
            </a:p>
          </p:txBody>
        </p:sp>
        <p:cxnSp>
          <p:nvCxnSpPr>
            <p:cNvPr id="94" name="Düz Bağlayıcı 93">
              <a:extLst>
                <a:ext uri="{FF2B5EF4-FFF2-40B4-BE49-F238E27FC236}">
                  <a16:creationId xmlns:a16="http://schemas.microsoft.com/office/drawing/2014/main" id="{AD13DE8B-792D-A507-5270-94A87326C8B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550066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391FA04C-B207-6A3F-3AAC-B63E820BA5E4}"/>
              </a:ext>
            </a:extLst>
          </p:cNvPr>
          <p:cNvGrpSpPr/>
          <p:nvPr/>
        </p:nvGrpSpPr>
        <p:grpSpPr>
          <a:xfrm>
            <a:off x="6168513" y="2764506"/>
            <a:ext cx="2644839" cy="697587"/>
            <a:chOff x="8817429" y="1840342"/>
            <a:chExt cx="2644839" cy="697587"/>
          </a:xfrm>
        </p:grpSpPr>
        <p:sp>
          <p:nvSpPr>
            <p:cNvPr id="96" name="Metin kutusu 95">
              <a:extLst>
                <a:ext uri="{FF2B5EF4-FFF2-40B4-BE49-F238E27FC236}">
                  <a16:creationId xmlns:a16="http://schemas.microsoft.com/office/drawing/2014/main" id="{E371E906-4791-D4FB-13CB-98044AC4EE8F}"/>
                </a:ext>
              </a:extLst>
            </p:cNvPr>
            <p:cNvSpPr txBox="1"/>
            <p:nvPr/>
          </p:nvSpPr>
          <p:spPr>
            <a:xfrm>
              <a:off x="8817429" y="198258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per6x</a:t>
              </a:r>
              <a:r>
                <a:rPr lang="tr-TR" sz="14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61617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7" name="Metin kutusu 96">
              <a:extLst>
                <a:ext uri="{FF2B5EF4-FFF2-40B4-BE49-F238E27FC236}">
                  <a16:creationId xmlns:a16="http://schemas.microsoft.com/office/drawing/2014/main" id="{8BACD38B-61AC-8EA5-183D-C2E4348F4DFD}"/>
                </a:ext>
              </a:extLst>
            </p:cNvPr>
            <p:cNvSpPr txBox="1"/>
            <p:nvPr/>
          </p:nvSpPr>
          <p:spPr>
            <a:xfrm>
              <a:off x="9491567" y="1840342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 of supplier and purchase invoices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8" name="Düz Bağlayıcı 97">
              <a:extLst>
                <a:ext uri="{FF2B5EF4-FFF2-40B4-BE49-F238E27FC236}">
                  <a16:creationId xmlns:a16="http://schemas.microsoft.com/office/drawing/2014/main" id="{19580D41-4D79-F44C-DAAE-CEC8B5FA1C6E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2537929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E3815792-34AE-34EA-A4E6-D8697FD0659D}"/>
              </a:ext>
            </a:extLst>
          </p:cNvPr>
          <p:cNvGrpSpPr/>
          <p:nvPr/>
        </p:nvGrpSpPr>
        <p:grpSpPr>
          <a:xfrm>
            <a:off x="8813352" y="2741473"/>
            <a:ext cx="2644839" cy="716239"/>
            <a:chOff x="8817429" y="2741189"/>
            <a:chExt cx="2644839" cy="716239"/>
          </a:xfrm>
        </p:grpSpPr>
        <p:sp>
          <p:nvSpPr>
            <p:cNvPr id="100" name="Metin kutusu 99">
              <a:extLst>
                <a:ext uri="{FF2B5EF4-FFF2-40B4-BE49-F238E27FC236}">
                  <a16:creationId xmlns:a16="http://schemas.microsoft.com/office/drawing/2014/main" id="{FD7CAE49-F18D-367E-752C-761C39CE6C9E}"/>
                </a:ext>
              </a:extLst>
            </p:cNvPr>
            <p:cNvSpPr txBox="1"/>
            <p:nvPr/>
          </p:nvSpPr>
          <p:spPr>
            <a:xfrm>
              <a:off x="8817429" y="2893589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per7x</a:t>
              </a:r>
              <a:r>
                <a:rPr lang="tr-TR" sz="14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1078CF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1" name="Metin kutusu 100">
              <a:extLst>
                <a:ext uri="{FF2B5EF4-FFF2-40B4-BE49-F238E27FC236}">
                  <a16:creationId xmlns:a16="http://schemas.microsoft.com/office/drawing/2014/main" id="{4E8335D8-ABCA-7E95-E77E-A9A9B1E4C505}"/>
                </a:ext>
              </a:extLst>
            </p:cNvPr>
            <p:cNvSpPr txBox="1"/>
            <p:nvPr/>
          </p:nvSpPr>
          <p:spPr>
            <a:xfrm>
              <a:off x="9491567" y="2741189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Managing Maverick spend &amp; Spend leakage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2" name="Düz Bağlayıcı 101">
              <a:extLst>
                <a:ext uri="{FF2B5EF4-FFF2-40B4-BE49-F238E27FC236}">
                  <a16:creationId xmlns:a16="http://schemas.microsoft.com/office/drawing/2014/main" id="{87409FF8-8F43-CBCD-E45F-A1465170BB8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345742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4FDF228D-4A53-C066-5082-528D3F1606C2}"/>
              </a:ext>
            </a:extLst>
          </p:cNvPr>
          <p:cNvGrpSpPr/>
          <p:nvPr/>
        </p:nvGrpSpPr>
        <p:grpSpPr>
          <a:xfrm>
            <a:off x="8813352" y="3635833"/>
            <a:ext cx="2644839" cy="921514"/>
            <a:chOff x="8817429" y="3656286"/>
            <a:chExt cx="2644839" cy="921514"/>
          </a:xfrm>
        </p:grpSpPr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E388BB5C-C9EF-9DC1-19B5-AD8823F87CA9}"/>
                </a:ext>
              </a:extLst>
            </p:cNvPr>
            <p:cNvSpPr txBox="1"/>
            <p:nvPr/>
          </p:nvSpPr>
          <p:spPr>
            <a:xfrm>
              <a:off x="8817429" y="393060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per8x</a:t>
              </a:r>
              <a:r>
                <a:rPr lang="tr-TR" sz="14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CB41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5" name="Metin kutusu 104">
              <a:extLst>
                <a:ext uri="{FF2B5EF4-FFF2-40B4-BE49-F238E27FC236}">
                  <a16:creationId xmlns:a16="http://schemas.microsoft.com/office/drawing/2014/main" id="{A984B308-B2DC-7D51-BE88-33E4DB0B9ABD}"/>
                </a:ext>
              </a:extLst>
            </p:cNvPr>
            <p:cNvSpPr txBox="1"/>
            <p:nvPr/>
          </p:nvSpPr>
          <p:spPr>
            <a:xfrm>
              <a:off x="9491567" y="3656286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 query management and dashboard reporting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6" name="Düz Bağlayıcı 105">
              <a:extLst>
                <a:ext uri="{FF2B5EF4-FFF2-40B4-BE49-F238E27FC236}">
                  <a16:creationId xmlns:a16="http://schemas.microsoft.com/office/drawing/2014/main" id="{781FEE8A-8B62-E95E-11A3-56EF1D6C1FF9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457780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A447F7FB-0EA7-79A6-407C-2A20A3E89138}"/>
              </a:ext>
            </a:extLst>
          </p:cNvPr>
          <p:cNvGrpSpPr/>
          <p:nvPr/>
        </p:nvGrpSpPr>
        <p:grpSpPr>
          <a:xfrm>
            <a:off x="6168513" y="3688439"/>
            <a:ext cx="2644839" cy="896633"/>
            <a:chOff x="8817429" y="4788821"/>
            <a:chExt cx="2644839" cy="896633"/>
          </a:xfrm>
        </p:grpSpPr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82BF7D9-C6A6-18BC-7236-5DAFEE7CB7E6}"/>
                </a:ext>
              </a:extLst>
            </p:cNvPr>
            <p:cNvSpPr txBox="1"/>
            <p:nvPr/>
          </p:nvSpPr>
          <p:spPr>
            <a:xfrm>
              <a:off x="8817429" y="5002181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per9x</a:t>
              </a:r>
              <a:r>
                <a:rPr lang="tr-TR" sz="14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0404C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9" name="Metin kutusu 108">
              <a:extLst>
                <a:ext uri="{FF2B5EF4-FFF2-40B4-BE49-F238E27FC236}">
                  <a16:creationId xmlns:a16="http://schemas.microsoft.com/office/drawing/2014/main" id="{CAC382F4-FB39-6FC5-0D34-17B558A73657}"/>
                </a:ext>
              </a:extLst>
            </p:cNvPr>
            <p:cNvSpPr txBox="1"/>
            <p:nvPr/>
          </p:nvSpPr>
          <p:spPr>
            <a:xfrm>
              <a:off x="9491567" y="4788821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Customer Invoicing &amp; Finance Workflow 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0" name="Düz Bağlayıcı 109">
              <a:extLst>
                <a:ext uri="{FF2B5EF4-FFF2-40B4-BE49-F238E27FC236}">
                  <a16:creationId xmlns:a16="http://schemas.microsoft.com/office/drawing/2014/main" id="{A4347154-C127-FFC1-08D3-FB0EF51C482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568545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8AF031B6-445D-051F-E70B-9B3120E69AB5}"/>
              </a:ext>
            </a:extLst>
          </p:cNvPr>
          <p:cNvGrpSpPr/>
          <p:nvPr/>
        </p:nvGrpSpPr>
        <p:grpSpPr>
          <a:xfrm>
            <a:off x="8821682" y="4700582"/>
            <a:ext cx="2644839" cy="588934"/>
            <a:chOff x="8817429" y="5816406"/>
            <a:chExt cx="2644839" cy="588934"/>
          </a:xfrm>
        </p:grpSpPr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CC84724E-414F-4032-7E50-6A3377C93D5B}"/>
                </a:ext>
              </a:extLst>
            </p:cNvPr>
            <p:cNvSpPr txBox="1"/>
            <p:nvPr/>
          </p:nvSpPr>
          <p:spPr>
            <a:xfrm>
              <a:off x="8817429" y="59383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per10x</a:t>
              </a:r>
              <a:r>
                <a:rPr lang="tr-TR" sz="14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C9ADB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3" name="Metin kutusu 112">
              <a:extLst>
                <a:ext uri="{FF2B5EF4-FFF2-40B4-BE49-F238E27FC236}">
                  <a16:creationId xmlns:a16="http://schemas.microsoft.com/office/drawing/2014/main" id="{8ECA3C71-B90C-5C79-92BE-D4A43231630C}"/>
                </a:ext>
              </a:extLst>
            </p:cNvPr>
            <p:cNvSpPr txBox="1"/>
            <p:nvPr/>
          </p:nvSpPr>
          <p:spPr>
            <a:xfrm>
              <a:off x="9491567" y="581640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OnlIne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expense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4" name="Düz Bağlayıcı 113">
              <a:extLst>
                <a:ext uri="{FF2B5EF4-FFF2-40B4-BE49-F238E27FC236}">
                  <a16:creationId xmlns:a16="http://schemas.microsoft.com/office/drawing/2014/main" id="{18380BCB-3B68-498E-6E7C-C5B6B59EDEE3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640534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426396"/>
            <a:chOff x="323184" y="683777"/>
            <a:chExt cx="3395944" cy="1510709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15D2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prpoval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Automate activity, streamline approval and management flow, and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capture 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rich data with our industry-leading, user-friendly contract lifecycle management software.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400737"/>
            <a:chOff x="356496" y="683777"/>
            <a:chExt cx="3362632" cy="1483535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Create efficient processes for successful and effective contract set up. Increase the transparency of processes while reducing administrative time and effort.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821197"/>
            <a:chOff x="356496" y="683777"/>
            <a:chExt cx="3362632" cy="1928847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37721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pcipval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528809"/>
            <a:chOff x="356496" y="683777"/>
            <a:chExt cx="3362632" cy="161917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663369"/>
            <a:chOff x="356496" y="683777"/>
            <a:chExt cx="3362632" cy="1761691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1078CF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pmslval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10268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Spend analysis reports create powerful and accurate reporting on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organisational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spend. Our software can help you better manage your spend and ensure more of your spending is planned and on contract. Ensuring less spend leakage.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830692"/>
            <a:chOff x="356496" y="683777"/>
            <a:chExt cx="3362632" cy="1938903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CB41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2D4FB2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427905"/>
            <a:chOff x="356496" y="651180"/>
            <a:chExt cx="3362632" cy="1512307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2000" b="1" i="0" dirty="0">
                  <a:solidFill>
                    <a:srgbClr val="40404C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429955"/>
            <a:chOff x="356496" y="683777"/>
            <a:chExt cx="3362632" cy="1514480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4C9ADB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contract negotiation outcomes by leveraging data-driven insights and strategic planning. Achieve better terms and reduced risks with comprehensive analysis.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A4A4B2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pitfinanceval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Streamline procurement processes for efficiency and cost savings. Implement best practices and automated solutions to reduce manual efforts and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SUMMARY OF RETURNS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249351"/>
            <a:ext cx="10666143" cy="4784845"/>
          </a:xfrm>
          <a:prstGeom prst="rect">
            <a:avLst/>
          </a:prstGeom>
        </p:spPr>
        <p:txBody>
          <a:bodyPr vert="horz" lIns="0" tIns="0" rIns="0" bIns="0" numCol="3" spcCol="36000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itfinanceper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pitfinanceval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asitfinance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eytimeitfinance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RAISING PURCHASE ORDERS: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rpoper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eytimerpo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PURCHASE ORDER APPROVALS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poaper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eytimepoa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cipper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MANAGEMENT OF SUPPLIER AND PURCHASE INVOICES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mspiper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eytimemspi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MANAGING SPEND LEAKAGE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valmslper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eytimemsl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valfqmrper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eytimefqmr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valdcapper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eytimedcap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valcifwper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eytimecifw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ONLINE EXPENSE MANAGEMENT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valoemper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eytimeoem</a:t>
            </a:r>
            <a:r>
              <a:rPr lang="en-GB" sz="90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tr-TR" dirty="0"/>
              <a:t>DEFINITION OF TERMS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2442</TotalTime>
  <Words>1563</Words>
  <Application>Microsoft Office PowerPoint</Application>
  <PresentationFormat>Geniş ekran</PresentationFormat>
  <Paragraphs>225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42</cp:revision>
  <dcterms:created xsi:type="dcterms:W3CDTF">2024-07-05T15:05:35Z</dcterms:created>
  <dcterms:modified xsi:type="dcterms:W3CDTF">2024-10-02T13:18:31Z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