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6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9ADB"/>
    <a:srgbClr val="40404C"/>
    <a:srgbClr val="FCB415"/>
    <a:srgbClr val="1078CF"/>
    <a:srgbClr val="616173"/>
    <a:srgbClr val="F37721"/>
    <a:srgbClr val="2D4FB2"/>
    <a:srgbClr val="F6911E"/>
    <a:srgbClr val="F15D23"/>
    <a:srgbClr val="FF5A1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\(#,##0\);_(* "-"??_);_(@_)</c:formatCode>
                <c:ptCount val="14"/>
                <c:pt idx="0">
                  <c:v>33000</c:v>
                </c:pt>
                <c:pt idx="1">
                  <c:v>66430.547826086971</c:v>
                </c:pt>
                <c:pt idx="3">
                  <c:v>29400</c:v>
                </c:pt>
                <c:pt idx="4">
                  <c:v>80665.665217391332</c:v>
                </c:pt>
                <c:pt idx="6">
                  <c:v>30870</c:v>
                </c:pt>
                <c:pt idx="7">
                  <c:v>94900.782608695677</c:v>
                </c:pt>
                <c:pt idx="9">
                  <c:v>32413.5</c:v>
                </c:pt>
                <c:pt idx="10">
                  <c:v>94900.782608695677</c:v>
                </c:pt>
                <c:pt idx="12">
                  <c:v>34034.175000000003</c:v>
                </c:pt>
                <c:pt idx="13">
                  <c:v>94900.782608695677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F03CFE-B2DF-8A34-6FA4-EDA86F820F40}"/>
              </a:ext>
            </a:extLst>
          </p:cNvPr>
          <p:cNvGrpSpPr/>
          <p:nvPr/>
        </p:nvGrpSpPr>
        <p:grpSpPr>
          <a:xfrm>
            <a:off x="2773872" y="1552929"/>
            <a:ext cx="1918801" cy="3992216"/>
            <a:chOff x="2757246" y="1552929"/>
            <a:chExt cx="1918801" cy="399221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2757246" y="1903894"/>
              <a:ext cx="1918800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structured workflows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consuming manual entry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2757247" y="2096918"/>
              <a:ext cx="1918800" cy="3017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2781925" y="2094631"/>
              <a:ext cx="1869443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Raising Purchase Order 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8697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2762646" y="4999173"/>
              <a:ext cx="1908000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2781801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processes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2762646" y="5118504"/>
              <a:ext cx="190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valrpo</a:t>
              </a:r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C48C09-9A97-7C0C-2506-51E356526F18}"/>
              </a:ext>
            </a:extLst>
          </p:cNvPr>
          <p:cNvGrpSpPr/>
          <p:nvPr/>
        </p:nvGrpSpPr>
        <p:grpSpPr>
          <a:xfrm>
            <a:off x="4912803" y="1556836"/>
            <a:ext cx="1918801" cy="3991330"/>
            <a:chOff x="4871238" y="1556836"/>
            <a:chExt cx="1918801" cy="399133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83145D9-A5D5-4A29-9000-3FD97569E5F5}"/>
                </a:ext>
              </a:extLst>
            </p:cNvPr>
            <p:cNvSpPr/>
            <p:nvPr/>
          </p:nvSpPr>
          <p:spPr>
            <a:xfrm>
              <a:off x="4876638" y="4999173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ff-page Connector 9">
              <a:extLst>
                <a:ext uri="{FF2B5EF4-FFF2-40B4-BE49-F238E27FC236}">
                  <a16:creationId xmlns:a16="http://schemas.microsoft.com/office/drawing/2014/main" id="{A97AE63F-0C53-AB7A-E6A8-5650E994B32B}"/>
                </a:ext>
              </a:extLst>
            </p:cNvPr>
            <p:cNvSpPr/>
            <p:nvPr/>
          </p:nvSpPr>
          <p:spPr>
            <a:xfrm>
              <a:off x="4871238" y="1903894"/>
              <a:ext cx="1918800" cy="2548563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 payable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workflow customisation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3C7AA69-72E1-AD20-DD7E-436E6E31F470}"/>
                </a:ext>
              </a:extLst>
            </p:cNvPr>
            <p:cNvSpPr/>
            <p:nvPr/>
          </p:nvSpPr>
          <p:spPr>
            <a:xfrm rot="10800000">
              <a:off x="4871239" y="2139161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34D05C-D2DC-8FEC-1A30-2541B1BBDE4B}"/>
                </a:ext>
              </a:extLst>
            </p:cNvPr>
            <p:cNvSpPr txBox="1"/>
            <p:nvPr/>
          </p:nvSpPr>
          <p:spPr>
            <a:xfrm>
              <a:off x="4873479" y="1629340"/>
              <a:ext cx="1914319" cy="1077218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Purchase Order Approvals</a:t>
              </a:r>
            </a:p>
          </p:txBody>
        </p:sp>
        <p:sp>
          <p:nvSpPr>
            <p:cNvPr id="51" name="Freeform 1015">
              <a:extLst>
                <a:ext uri="{FF2B5EF4-FFF2-40B4-BE49-F238E27FC236}">
                  <a16:creationId xmlns:a16="http://schemas.microsoft.com/office/drawing/2014/main" id="{063F48A3-FD39-6FB1-4A70-698D0FF8C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2689" y="1556836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DBA8E2-2E49-D3DC-8F70-3EBC50517161}"/>
                </a:ext>
              </a:extLst>
            </p:cNvPr>
            <p:cNvSpPr txBox="1"/>
            <p:nvPr/>
          </p:nvSpPr>
          <p:spPr>
            <a:xfrm>
              <a:off x="4873479" y="4365181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processes could be costing you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4885002" y="5118034"/>
              <a:ext cx="189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valpoa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43735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95326" y="5905124"/>
            <a:ext cx="1037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CURRENT PROCESS COSTS ARE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LY</a:t>
            </a:r>
            <a:endParaRPr lang="en-GB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13920C-430B-3234-4CBE-A3267939523E}"/>
              </a:ext>
            </a:extLst>
          </p:cNvPr>
          <p:cNvGrpSpPr/>
          <p:nvPr/>
        </p:nvGrpSpPr>
        <p:grpSpPr>
          <a:xfrm>
            <a:off x="640932" y="1552929"/>
            <a:ext cx="1921713" cy="4093944"/>
            <a:chOff x="640932" y="1552929"/>
            <a:chExt cx="1921713" cy="4093944"/>
          </a:xfrm>
        </p:grpSpPr>
        <p:sp>
          <p:nvSpPr>
            <p:cNvPr id="41" name="Off-page Connector 9">
              <a:extLst>
                <a:ext uri="{FF2B5EF4-FFF2-40B4-BE49-F238E27FC236}">
                  <a16:creationId xmlns:a16="http://schemas.microsoft.com/office/drawing/2014/main" id="{579E8B31-C28B-B9F8-070D-943247388A6B}"/>
                </a:ext>
              </a:extLst>
            </p:cNvPr>
            <p:cNvSpPr/>
            <p:nvPr/>
          </p:nvSpPr>
          <p:spPr>
            <a:xfrm>
              <a:off x="640932" y="1903895"/>
              <a:ext cx="1918800" cy="2544656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Slow systems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data management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775A7557-207F-823B-8E7F-4AA7DB2E6D01}"/>
                </a:ext>
              </a:extLst>
            </p:cNvPr>
            <p:cNvSpPr/>
            <p:nvPr/>
          </p:nvSpPr>
          <p:spPr>
            <a:xfrm rot="10800000">
              <a:off x="643845" y="2130268"/>
              <a:ext cx="1918800" cy="2983678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26469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26469 h 9144000"/>
                <a:gd name="connsiteX0" fmla="*/ 16778 w 4889468"/>
                <a:gd name="connsiteY0" fmla="*/ 8468213 h 8468215"/>
                <a:gd name="connsiteX1" fmla="*/ 4872690 w 4889468"/>
                <a:gd name="connsiteY1" fmla="*/ 8468213 h 8468215"/>
                <a:gd name="connsiteX2" fmla="*/ 4872690 w 4889468"/>
                <a:gd name="connsiteY2" fmla="*/ 8468215 h 8468215"/>
                <a:gd name="connsiteX3" fmla="*/ 16778 w 4889468"/>
                <a:gd name="connsiteY3" fmla="*/ 8468215 h 8468215"/>
                <a:gd name="connsiteX4" fmla="*/ 16778 w 4889468"/>
                <a:gd name="connsiteY4" fmla="*/ 8468213 h 8468215"/>
                <a:gd name="connsiteX5" fmla="*/ 0 w 4889468"/>
                <a:gd name="connsiteY5" fmla="*/ 50684 h 8468215"/>
                <a:gd name="connsiteX6" fmla="*/ 4889468 w 4889468"/>
                <a:gd name="connsiteY6" fmla="*/ 0 h 8468215"/>
                <a:gd name="connsiteX7" fmla="*/ 4872690 w 4889468"/>
                <a:gd name="connsiteY7" fmla="*/ 3540081 h 8468215"/>
                <a:gd name="connsiteX8" fmla="*/ 2444734 w 4889468"/>
                <a:gd name="connsiteY8" fmla="*/ 2308048 h 8468215"/>
                <a:gd name="connsiteX9" fmla="*/ 16778 w 4889468"/>
                <a:gd name="connsiteY9" fmla="*/ 3540081 h 8468215"/>
                <a:gd name="connsiteX10" fmla="*/ 0 w 4889468"/>
                <a:gd name="connsiteY10" fmla="*/ 50684 h 8468215"/>
                <a:gd name="connsiteX0" fmla="*/ 16778 w 4889468"/>
                <a:gd name="connsiteY0" fmla="*/ 8417529 h 8417531"/>
                <a:gd name="connsiteX1" fmla="*/ 4872690 w 4889468"/>
                <a:gd name="connsiteY1" fmla="*/ 8417529 h 8417531"/>
                <a:gd name="connsiteX2" fmla="*/ 4872690 w 4889468"/>
                <a:gd name="connsiteY2" fmla="*/ 8417531 h 8417531"/>
                <a:gd name="connsiteX3" fmla="*/ 16778 w 4889468"/>
                <a:gd name="connsiteY3" fmla="*/ 8417531 h 8417531"/>
                <a:gd name="connsiteX4" fmla="*/ 16778 w 4889468"/>
                <a:gd name="connsiteY4" fmla="*/ 8417529 h 8417531"/>
                <a:gd name="connsiteX5" fmla="*/ 0 w 4889468"/>
                <a:gd name="connsiteY5" fmla="*/ 0 h 8417531"/>
                <a:gd name="connsiteX6" fmla="*/ 4889468 w 4889468"/>
                <a:gd name="connsiteY6" fmla="*/ 0 h 8417531"/>
                <a:gd name="connsiteX7" fmla="*/ 4872690 w 4889468"/>
                <a:gd name="connsiteY7" fmla="*/ 3489397 h 8417531"/>
                <a:gd name="connsiteX8" fmla="*/ 2444734 w 4889468"/>
                <a:gd name="connsiteY8" fmla="*/ 2257364 h 8417531"/>
                <a:gd name="connsiteX9" fmla="*/ 16778 w 4889468"/>
                <a:gd name="connsiteY9" fmla="*/ 3489397 h 8417531"/>
                <a:gd name="connsiteX10" fmla="*/ 0 w 4889468"/>
                <a:gd name="connsiteY10" fmla="*/ 0 h 841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9468" h="8417531">
                  <a:moveTo>
                    <a:pt x="16778" y="8417529"/>
                  </a:moveTo>
                  <a:lnTo>
                    <a:pt x="4872690" y="8417529"/>
                  </a:lnTo>
                  <a:lnTo>
                    <a:pt x="4872690" y="8417531"/>
                  </a:lnTo>
                  <a:lnTo>
                    <a:pt x="16778" y="8417531"/>
                  </a:lnTo>
                  <a:lnTo>
                    <a:pt x="16778" y="8417529"/>
                  </a:lnTo>
                  <a:close/>
                  <a:moveTo>
                    <a:pt x="0" y="0"/>
                  </a:moveTo>
                  <a:lnTo>
                    <a:pt x="4889468" y="0"/>
                  </a:lnTo>
                  <a:cubicBezTo>
                    <a:pt x="4883875" y="1180027"/>
                    <a:pt x="4878283" y="2309370"/>
                    <a:pt x="4872690" y="3489397"/>
                  </a:cubicBezTo>
                  <a:lnTo>
                    <a:pt x="2444734" y="2257364"/>
                  </a:lnTo>
                  <a:lnTo>
                    <a:pt x="16778" y="3489397"/>
                  </a:lnTo>
                  <a:cubicBezTo>
                    <a:pt x="16778" y="2084108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1E455A-2DE5-AA6B-952A-5F99CA73916D}"/>
                </a:ext>
              </a:extLst>
            </p:cNvPr>
            <p:cNvSpPr txBox="1"/>
            <p:nvPr/>
          </p:nvSpPr>
          <p:spPr>
            <a:xfrm>
              <a:off x="666366" y="2082991"/>
              <a:ext cx="1873758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IT finance systems </a:t>
              </a:r>
            </a:p>
          </p:txBody>
        </p:sp>
        <p:sp>
          <p:nvSpPr>
            <p:cNvPr id="43" name="Freeform 1015">
              <a:extLst>
                <a:ext uri="{FF2B5EF4-FFF2-40B4-BE49-F238E27FC236}">
                  <a16:creationId xmlns:a16="http://schemas.microsoft.com/office/drawing/2014/main" id="{5222BCAB-8DAE-9ECC-55ED-CAF94FD73E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55296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39ED94A-B4FD-84A0-6CF0-1C23682FB399}"/>
                </a:ext>
              </a:extLst>
            </p:cNvPr>
            <p:cNvSpPr/>
            <p:nvPr/>
          </p:nvSpPr>
          <p:spPr>
            <a:xfrm>
              <a:off x="644952" y="4986527"/>
              <a:ext cx="1908000" cy="558618"/>
            </a:xfrm>
            <a:prstGeom prst="roundRect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rgbClr val="F15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F4247-E50B-19D8-DDEA-15B91EFA84A9}"/>
                </a:ext>
              </a:extLst>
            </p:cNvPr>
            <p:cNvSpPr txBox="1"/>
            <p:nvPr/>
          </p:nvSpPr>
          <p:spPr>
            <a:xfrm>
              <a:off x="666366" y="4383297"/>
              <a:ext cx="1873758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Outdated IT infrastructure costs could be costing you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369866-8BC6-33CD-42B1-8C4AEA93FDD2}"/>
                </a:ext>
              </a:extLst>
            </p:cNvPr>
            <p:cNvSpPr txBox="1"/>
            <p:nvPr/>
          </p:nvSpPr>
          <p:spPr>
            <a:xfrm>
              <a:off x="649245" y="5123653"/>
              <a:ext cx="190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itfinance</a:t>
              </a:r>
              <a:r>
                <a:rPr lang="tr-TR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0A8551-1260-BA00-CEB9-2F1DFA3AC89D}"/>
              </a:ext>
            </a:extLst>
          </p:cNvPr>
          <p:cNvGrpSpPr/>
          <p:nvPr/>
        </p:nvGrpSpPr>
        <p:grpSpPr>
          <a:xfrm>
            <a:off x="7031443" y="1582040"/>
            <a:ext cx="1921948" cy="3969254"/>
            <a:chOff x="6973253" y="1582040"/>
            <a:chExt cx="1921948" cy="396925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3A6339-EE20-5ED6-6696-7763D8C68FB0}"/>
                </a:ext>
              </a:extLst>
            </p:cNvPr>
            <p:cNvSpPr/>
            <p:nvPr/>
          </p:nvSpPr>
          <p:spPr>
            <a:xfrm>
              <a:off x="6980227" y="5002301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ff-page Connector 9">
              <a:extLst>
                <a:ext uri="{FF2B5EF4-FFF2-40B4-BE49-F238E27FC236}">
                  <a16:creationId xmlns:a16="http://schemas.microsoft.com/office/drawing/2014/main" id="{A01973A7-1FA4-0C98-249C-23CD8984ED1A}"/>
                </a:ext>
              </a:extLst>
            </p:cNvPr>
            <p:cNvSpPr/>
            <p:nvPr/>
          </p:nvSpPr>
          <p:spPr>
            <a:xfrm>
              <a:off x="6974827" y="1903894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consuming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risk of errors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9CD4A24-0FC5-F6C8-0A71-820A70E43CB1}"/>
                </a:ext>
              </a:extLst>
            </p:cNvPr>
            <p:cNvSpPr txBox="1"/>
            <p:nvPr/>
          </p:nvSpPr>
          <p:spPr>
            <a:xfrm>
              <a:off x="6974314" y="2130171"/>
              <a:ext cx="1919827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Coding invoice processes</a:t>
              </a:r>
            </a:p>
          </p:txBody>
        </p:sp>
        <p:sp>
          <p:nvSpPr>
            <p:cNvPr id="55" name="Freeform 1015">
              <a:extLst>
                <a:ext uri="{FF2B5EF4-FFF2-40B4-BE49-F238E27FC236}">
                  <a16:creationId xmlns:a16="http://schemas.microsoft.com/office/drawing/2014/main" id="{49379704-A7E9-6EF1-10D5-4FD212A90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86278" y="1582040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9F9B2520-FD51-DC24-704C-0BB7BDAC0376}"/>
                </a:ext>
              </a:extLst>
            </p:cNvPr>
            <p:cNvSpPr/>
            <p:nvPr/>
          </p:nvSpPr>
          <p:spPr>
            <a:xfrm rot="10800000">
              <a:off x="6974827" y="2135924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73898-242B-B542-A13B-5A46CF540B50}"/>
                </a:ext>
              </a:extLst>
            </p:cNvPr>
            <p:cNvSpPr txBox="1"/>
            <p:nvPr/>
          </p:nvSpPr>
          <p:spPr>
            <a:xfrm>
              <a:off x="6977068" y="4381097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Coding processes could be costing you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0DF48-C88F-66C2-241D-A456E4C5498F}"/>
                </a:ext>
              </a:extLst>
            </p:cNvPr>
            <p:cNvSpPr txBox="1"/>
            <p:nvPr/>
          </p:nvSpPr>
          <p:spPr>
            <a:xfrm>
              <a:off x="6973253" y="5113482"/>
              <a:ext cx="192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valcip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EFFE14-7335-325C-3227-F53DD0F4C1A8}"/>
              </a:ext>
            </a:extLst>
          </p:cNvPr>
          <p:cNvGrpSpPr/>
          <p:nvPr/>
        </p:nvGrpSpPr>
        <p:grpSpPr>
          <a:xfrm>
            <a:off x="9080384" y="1567792"/>
            <a:ext cx="2094684" cy="3985399"/>
            <a:chOff x="9097010" y="1567792"/>
            <a:chExt cx="2094684" cy="398539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9189787" y="5004198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9184952" y="1886908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Limited self-service capabilities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automation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9097010" y="2089349"/>
              <a:ext cx="2094684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Management of supplier and purchase invoices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3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6403" y="1567792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9184952" y="2134927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9187193" y="4351351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Supplier management could be costing you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9197865" y="5114320"/>
              <a:ext cx="189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mspi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366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CD4A24-0FC5-F6C8-0A71-820A70E43CB1}"/>
              </a:ext>
            </a:extLst>
          </p:cNvPr>
          <p:cNvSpPr txBox="1"/>
          <p:nvPr/>
        </p:nvSpPr>
        <p:spPr>
          <a:xfrm>
            <a:off x="6855314" y="2075256"/>
            <a:ext cx="2231324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DB37B9-37E7-B851-DABF-B428C6026ADB}"/>
              </a:ext>
            </a:extLst>
          </p:cNvPr>
          <p:cNvSpPr txBox="1"/>
          <p:nvPr/>
        </p:nvSpPr>
        <p:spPr>
          <a:xfrm>
            <a:off x="6952097" y="4521222"/>
            <a:ext cx="2424554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self-service and poor reporting could be costing you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F0A832-F1F3-1479-819D-E11524CF6375}"/>
              </a:ext>
            </a:extLst>
          </p:cNvPr>
          <p:cNvGrpSpPr/>
          <p:nvPr/>
        </p:nvGrpSpPr>
        <p:grpSpPr>
          <a:xfrm>
            <a:off x="2773130" y="1552929"/>
            <a:ext cx="1918801" cy="3992216"/>
            <a:chOff x="2756504" y="1552929"/>
            <a:chExt cx="1918801" cy="399221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2756504" y="1903894"/>
              <a:ext cx="1918800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Standardised dashboard and reporting functionality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formatting and drill down ability 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2756505" y="2025496"/>
              <a:ext cx="1918800" cy="3096761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2781183" y="2082013"/>
              <a:ext cx="1869443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Finance query management &amp; reporting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7955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2761904" y="4999173"/>
              <a:ext cx="1908000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2781059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finance reporting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2763363" y="5143443"/>
              <a:ext cx="1905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valfqmr</a:t>
              </a:r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36B47D-43D9-185A-98CD-D65837B25AAE}"/>
              </a:ext>
            </a:extLst>
          </p:cNvPr>
          <p:cNvGrpSpPr/>
          <p:nvPr/>
        </p:nvGrpSpPr>
        <p:grpSpPr>
          <a:xfrm>
            <a:off x="4912447" y="1556836"/>
            <a:ext cx="1918801" cy="3991330"/>
            <a:chOff x="4870882" y="1556836"/>
            <a:chExt cx="1918801" cy="399133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83145D9-A5D5-4A29-9000-3FD97569E5F5}"/>
                </a:ext>
              </a:extLst>
            </p:cNvPr>
            <p:cNvSpPr/>
            <p:nvPr/>
          </p:nvSpPr>
          <p:spPr>
            <a:xfrm>
              <a:off x="4876282" y="4999173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ff-page Connector 9">
              <a:extLst>
                <a:ext uri="{FF2B5EF4-FFF2-40B4-BE49-F238E27FC236}">
                  <a16:creationId xmlns:a16="http://schemas.microsoft.com/office/drawing/2014/main" id="{A97AE63F-0C53-AB7A-E6A8-5650E994B32B}"/>
                </a:ext>
              </a:extLst>
            </p:cNvPr>
            <p:cNvSpPr/>
            <p:nvPr/>
          </p:nvSpPr>
          <p:spPr>
            <a:xfrm>
              <a:off x="4870882" y="1903894"/>
              <a:ext cx="1918800" cy="2548563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self-serve solutions</a:t>
              </a: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3C7AA69-72E1-AD20-DD7E-436E6E31F470}"/>
                </a:ext>
              </a:extLst>
            </p:cNvPr>
            <p:cNvSpPr/>
            <p:nvPr/>
          </p:nvSpPr>
          <p:spPr>
            <a:xfrm rot="10800000">
              <a:off x="4870883" y="2122536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34D05C-D2DC-8FEC-1A30-2541B1BBDE4B}"/>
                </a:ext>
              </a:extLst>
            </p:cNvPr>
            <p:cNvSpPr txBox="1"/>
            <p:nvPr/>
          </p:nvSpPr>
          <p:spPr>
            <a:xfrm>
              <a:off x="4873123" y="1590252"/>
              <a:ext cx="1914319" cy="1323439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Debt collection administration processes</a:t>
              </a:r>
            </a:p>
          </p:txBody>
        </p:sp>
        <p:sp>
          <p:nvSpPr>
            <p:cNvPr id="51" name="Freeform 1015">
              <a:extLst>
                <a:ext uri="{FF2B5EF4-FFF2-40B4-BE49-F238E27FC236}">
                  <a16:creationId xmlns:a16="http://schemas.microsoft.com/office/drawing/2014/main" id="{063F48A3-FD39-6FB1-4A70-698D0FF8C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2333" y="1556836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DBA8E2-2E49-D3DC-8F70-3EBC50517161}"/>
                </a:ext>
              </a:extLst>
            </p:cNvPr>
            <p:cNvSpPr txBox="1"/>
            <p:nvPr/>
          </p:nvSpPr>
          <p:spPr>
            <a:xfrm>
              <a:off x="4873123" y="4365181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Debt collection processes could be costing you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4884646" y="5118034"/>
              <a:ext cx="189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valdcap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44265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78699" y="5904972"/>
            <a:ext cx="10411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CURRENT PROCESS COSTS ARE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LY</a:t>
            </a:r>
            <a:endParaRPr lang="en-GB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786152-FEAF-A170-B663-448B52CE968F}"/>
              </a:ext>
            </a:extLst>
          </p:cNvPr>
          <p:cNvGrpSpPr/>
          <p:nvPr/>
        </p:nvGrpSpPr>
        <p:grpSpPr>
          <a:xfrm>
            <a:off x="644200" y="1552929"/>
            <a:ext cx="1918800" cy="3992216"/>
            <a:chOff x="644200" y="1552929"/>
            <a:chExt cx="1918800" cy="3992216"/>
          </a:xfrm>
        </p:grpSpPr>
        <p:sp>
          <p:nvSpPr>
            <p:cNvPr id="41" name="Off-page Connector 9">
              <a:extLst>
                <a:ext uri="{FF2B5EF4-FFF2-40B4-BE49-F238E27FC236}">
                  <a16:creationId xmlns:a16="http://schemas.microsoft.com/office/drawing/2014/main" id="{579E8B31-C28B-B9F8-070D-943247388A6B}"/>
                </a:ext>
              </a:extLst>
            </p:cNvPr>
            <p:cNvSpPr/>
            <p:nvPr/>
          </p:nvSpPr>
          <p:spPr>
            <a:xfrm>
              <a:off x="644200" y="1903895"/>
              <a:ext cx="1918800" cy="2544656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Ineffective authorisation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Uncontrolled spend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775A7557-207F-823B-8E7F-4AA7DB2E6D01}"/>
                </a:ext>
              </a:extLst>
            </p:cNvPr>
            <p:cNvSpPr/>
            <p:nvPr/>
          </p:nvSpPr>
          <p:spPr>
            <a:xfrm rot="10800000">
              <a:off x="644200" y="2072848"/>
              <a:ext cx="1918800" cy="3041098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26469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26469 h 9144000"/>
                <a:gd name="connsiteX0" fmla="*/ 16778 w 4889468"/>
                <a:gd name="connsiteY0" fmla="*/ 8468213 h 8468215"/>
                <a:gd name="connsiteX1" fmla="*/ 4872690 w 4889468"/>
                <a:gd name="connsiteY1" fmla="*/ 8468213 h 8468215"/>
                <a:gd name="connsiteX2" fmla="*/ 4872690 w 4889468"/>
                <a:gd name="connsiteY2" fmla="*/ 8468215 h 8468215"/>
                <a:gd name="connsiteX3" fmla="*/ 16778 w 4889468"/>
                <a:gd name="connsiteY3" fmla="*/ 8468215 h 8468215"/>
                <a:gd name="connsiteX4" fmla="*/ 16778 w 4889468"/>
                <a:gd name="connsiteY4" fmla="*/ 8468213 h 8468215"/>
                <a:gd name="connsiteX5" fmla="*/ 0 w 4889468"/>
                <a:gd name="connsiteY5" fmla="*/ 50684 h 8468215"/>
                <a:gd name="connsiteX6" fmla="*/ 4889468 w 4889468"/>
                <a:gd name="connsiteY6" fmla="*/ 0 h 8468215"/>
                <a:gd name="connsiteX7" fmla="*/ 4872690 w 4889468"/>
                <a:gd name="connsiteY7" fmla="*/ 3540081 h 8468215"/>
                <a:gd name="connsiteX8" fmla="*/ 2444734 w 4889468"/>
                <a:gd name="connsiteY8" fmla="*/ 2308048 h 8468215"/>
                <a:gd name="connsiteX9" fmla="*/ 16778 w 4889468"/>
                <a:gd name="connsiteY9" fmla="*/ 3540081 h 8468215"/>
                <a:gd name="connsiteX10" fmla="*/ 0 w 4889468"/>
                <a:gd name="connsiteY10" fmla="*/ 50684 h 8468215"/>
                <a:gd name="connsiteX0" fmla="*/ 16778 w 4889468"/>
                <a:gd name="connsiteY0" fmla="*/ 8417529 h 8417531"/>
                <a:gd name="connsiteX1" fmla="*/ 4872690 w 4889468"/>
                <a:gd name="connsiteY1" fmla="*/ 8417529 h 8417531"/>
                <a:gd name="connsiteX2" fmla="*/ 4872690 w 4889468"/>
                <a:gd name="connsiteY2" fmla="*/ 8417531 h 8417531"/>
                <a:gd name="connsiteX3" fmla="*/ 16778 w 4889468"/>
                <a:gd name="connsiteY3" fmla="*/ 8417531 h 8417531"/>
                <a:gd name="connsiteX4" fmla="*/ 16778 w 4889468"/>
                <a:gd name="connsiteY4" fmla="*/ 8417529 h 8417531"/>
                <a:gd name="connsiteX5" fmla="*/ 0 w 4889468"/>
                <a:gd name="connsiteY5" fmla="*/ 0 h 8417531"/>
                <a:gd name="connsiteX6" fmla="*/ 4889468 w 4889468"/>
                <a:gd name="connsiteY6" fmla="*/ 0 h 8417531"/>
                <a:gd name="connsiteX7" fmla="*/ 4872690 w 4889468"/>
                <a:gd name="connsiteY7" fmla="*/ 3489397 h 8417531"/>
                <a:gd name="connsiteX8" fmla="*/ 2444734 w 4889468"/>
                <a:gd name="connsiteY8" fmla="*/ 2257364 h 8417531"/>
                <a:gd name="connsiteX9" fmla="*/ 16778 w 4889468"/>
                <a:gd name="connsiteY9" fmla="*/ 3489397 h 8417531"/>
                <a:gd name="connsiteX10" fmla="*/ 0 w 4889468"/>
                <a:gd name="connsiteY10" fmla="*/ 0 h 841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9468" h="8417531">
                  <a:moveTo>
                    <a:pt x="16778" y="8417529"/>
                  </a:moveTo>
                  <a:lnTo>
                    <a:pt x="4872690" y="8417529"/>
                  </a:lnTo>
                  <a:lnTo>
                    <a:pt x="4872690" y="8417531"/>
                  </a:lnTo>
                  <a:lnTo>
                    <a:pt x="16778" y="8417531"/>
                  </a:lnTo>
                  <a:lnTo>
                    <a:pt x="16778" y="8417529"/>
                  </a:lnTo>
                  <a:close/>
                  <a:moveTo>
                    <a:pt x="0" y="0"/>
                  </a:moveTo>
                  <a:lnTo>
                    <a:pt x="4889468" y="0"/>
                  </a:lnTo>
                  <a:cubicBezTo>
                    <a:pt x="4883875" y="1180027"/>
                    <a:pt x="4878283" y="2309370"/>
                    <a:pt x="4872690" y="3489397"/>
                  </a:cubicBezTo>
                  <a:lnTo>
                    <a:pt x="2444734" y="2257364"/>
                  </a:lnTo>
                  <a:lnTo>
                    <a:pt x="16778" y="3489397"/>
                  </a:lnTo>
                  <a:cubicBezTo>
                    <a:pt x="16778" y="2084108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1E455A-2DE5-AA6B-952A-5F99CA73916D}"/>
                </a:ext>
              </a:extLst>
            </p:cNvPr>
            <p:cNvSpPr txBox="1"/>
            <p:nvPr/>
          </p:nvSpPr>
          <p:spPr>
            <a:xfrm>
              <a:off x="666721" y="2082991"/>
              <a:ext cx="1873758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Managing spend leakage </a:t>
              </a:r>
            </a:p>
          </p:txBody>
        </p:sp>
        <p:sp>
          <p:nvSpPr>
            <p:cNvPr id="43" name="Freeform 1015">
              <a:extLst>
                <a:ext uri="{FF2B5EF4-FFF2-40B4-BE49-F238E27FC236}">
                  <a16:creationId xmlns:a16="http://schemas.microsoft.com/office/drawing/2014/main" id="{5222BCAB-8DAE-9ECC-55ED-CAF94FD73E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55651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39ED94A-B4FD-84A0-6CF0-1C23682FB399}"/>
                </a:ext>
              </a:extLst>
            </p:cNvPr>
            <p:cNvSpPr/>
            <p:nvPr/>
          </p:nvSpPr>
          <p:spPr>
            <a:xfrm>
              <a:off x="649600" y="4986527"/>
              <a:ext cx="1908000" cy="558618"/>
            </a:xfrm>
            <a:prstGeom prst="roundRect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rgbClr val="F15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F4247-E50B-19D8-DDEA-15B91EFA84A9}"/>
                </a:ext>
              </a:extLst>
            </p:cNvPr>
            <p:cNvSpPr txBox="1"/>
            <p:nvPr/>
          </p:nvSpPr>
          <p:spPr>
            <a:xfrm>
              <a:off x="666721" y="4383297"/>
              <a:ext cx="1873758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Spend leakage could be costing you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369866-8BC6-33CD-42B1-8C4AEA93FDD2}"/>
                </a:ext>
              </a:extLst>
            </p:cNvPr>
            <p:cNvSpPr txBox="1"/>
            <p:nvPr/>
          </p:nvSpPr>
          <p:spPr>
            <a:xfrm>
              <a:off x="651059" y="5140279"/>
              <a:ext cx="1905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valmsl</a:t>
              </a:r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ED103D-2B59-253D-574C-3CF94ADF0C56}"/>
              </a:ext>
            </a:extLst>
          </p:cNvPr>
          <p:cNvGrpSpPr/>
          <p:nvPr/>
        </p:nvGrpSpPr>
        <p:grpSpPr>
          <a:xfrm>
            <a:off x="7043253" y="1573727"/>
            <a:ext cx="1921948" cy="3981503"/>
            <a:chOff x="6973186" y="1582040"/>
            <a:chExt cx="1921948" cy="398150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3A6339-EE20-5ED6-6696-7763D8C68FB0}"/>
                </a:ext>
              </a:extLst>
            </p:cNvPr>
            <p:cNvSpPr/>
            <p:nvPr/>
          </p:nvSpPr>
          <p:spPr>
            <a:xfrm>
              <a:off x="6980160" y="5014550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ff-page Connector 9">
              <a:extLst>
                <a:ext uri="{FF2B5EF4-FFF2-40B4-BE49-F238E27FC236}">
                  <a16:creationId xmlns:a16="http://schemas.microsoft.com/office/drawing/2014/main" id="{A01973A7-1FA4-0C98-249C-23CD8984ED1A}"/>
                </a:ext>
              </a:extLst>
            </p:cNvPr>
            <p:cNvSpPr/>
            <p:nvPr/>
          </p:nvSpPr>
          <p:spPr>
            <a:xfrm>
              <a:off x="6974760" y="1903894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Slow processes due to poorly configured workflows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automation</a:t>
              </a:r>
            </a:p>
          </p:txBody>
        </p:sp>
        <p:sp>
          <p:nvSpPr>
            <p:cNvPr id="55" name="Freeform 1015">
              <a:extLst>
                <a:ext uri="{FF2B5EF4-FFF2-40B4-BE49-F238E27FC236}">
                  <a16:creationId xmlns:a16="http://schemas.microsoft.com/office/drawing/2014/main" id="{49379704-A7E9-6EF1-10D5-4FD212A90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86211" y="1582040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9F9B2520-FD51-DC24-704C-0BB7BDAC0376}"/>
                </a:ext>
              </a:extLst>
            </p:cNvPr>
            <p:cNvSpPr/>
            <p:nvPr/>
          </p:nvSpPr>
          <p:spPr>
            <a:xfrm rot="10800000">
              <a:off x="6974760" y="2133070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73898-242B-B542-A13B-5A46CF540B50}"/>
                </a:ext>
              </a:extLst>
            </p:cNvPr>
            <p:cNvSpPr txBox="1"/>
            <p:nvPr/>
          </p:nvSpPr>
          <p:spPr>
            <a:xfrm>
              <a:off x="6977001" y="4381097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Invoicing and finance workflows could be costing you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0DF48-C88F-66C2-241D-A456E4C5498F}"/>
                </a:ext>
              </a:extLst>
            </p:cNvPr>
            <p:cNvSpPr txBox="1"/>
            <p:nvPr/>
          </p:nvSpPr>
          <p:spPr>
            <a:xfrm>
              <a:off x="6973186" y="5136881"/>
              <a:ext cx="192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valcifw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CEE381-477C-8434-1941-80B81EAE7B48}"/>
              </a:ext>
            </a:extLst>
          </p:cNvPr>
          <p:cNvGrpSpPr/>
          <p:nvPr/>
        </p:nvGrpSpPr>
        <p:grpSpPr>
          <a:xfrm>
            <a:off x="9078326" y="1559479"/>
            <a:ext cx="2094684" cy="3981503"/>
            <a:chOff x="9011822" y="1567792"/>
            <a:chExt cx="2094684" cy="398150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9105164" y="5000302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9099764" y="1889646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self-serve solutions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risk of errors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9011822" y="2082316"/>
              <a:ext cx="2094684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Online expense management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3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11215" y="1567792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9099764" y="2127135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9102005" y="4351351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Expense management could be costing you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9112677" y="5122633"/>
              <a:ext cx="189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valoem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9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A587991-B968-87C5-E911-A82B2A2883D5}"/>
              </a:ext>
            </a:extLst>
          </p:cNvPr>
          <p:cNvSpPr txBox="1">
            <a:spLocks/>
          </p:cNvSpPr>
          <p:nvPr/>
        </p:nvSpPr>
        <p:spPr>
          <a:xfrm>
            <a:off x="6180613" y="1183834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dirty="0">
                <a:latin typeface="Open Sans"/>
                <a:ea typeface="Open Sans"/>
                <a:cs typeface="Open Sans"/>
              </a:rPr>
              <a:t>PAIN POINTS</a:t>
            </a:r>
          </a:p>
        </p:txBody>
      </p:sp>
      <p:graphicFrame>
        <p:nvGraphicFramePr>
          <p:cNvPr id="4" name="Chart 9">
            <a:extLst>
              <a:ext uri="{FF2B5EF4-FFF2-40B4-BE49-F238E27FC236}">
                <a16:creationId xmlns:a16="http://schemas.microsoft.com/office/drawing/2014/main" id="{CD436F27-8966-C7E4-5898-31625C628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892532"/>
              </p:ext>
            </p:extLst>
          </p:nvPr>
        </p:nvGraphicFramePr>
        <p:xfrm>
          <a:off x="695325" y="865136"/>
          <a:ext cx="5015009" cy="5540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F81EBE2-7AFB-D001-79A4-902951872C31}"/>
              </a:ext>
            </a:extLst>
          </p:cNvPr>
          <p:cNvSpPr txBox="1">
            <a:spLocks/>
          </p:cNvSpPr>
          <p:nvPr/>
        </p:nvSpPr>
        <p:spPr>
          <a:xfrm>
            <a:off x="1409838" y="3311277"/>
            <a:ext cx="3544235" cy="6479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 algn="ctr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sz="3600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£ </a:t>
            </a:r>
            <a:r>
              <a:rPr lang="tr-TR" sz="3600" dirty="0" err="1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totalcostval</a:t>
            </a:r>
            <a:r>
              <a:rPr lang="tr-TR" sz="3600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 </a:t>
            </a:r>
            <a:endParaRPr lang="en-GB" sz="3600" dirty="0">
              <a:solidFill>
                <a:srgbClr val="FF5A1F"/>
              </a:solidFill>
              <a:latin typeface="+mj-lt"/>
              <a:ea typeface="Open Sans"/>
              <a:cs typeface="Open Sans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8D4348BB-F96D-5635-CB00-3C861C330F48}"/>
              </a:ext>
            </a:extLst>
          </p:cNvPr>
          <p:cNvGrpSpPr/>
          <p:nvPr/>
        </p:nvGrpSpPr>
        <p:grpSpPr>
          <a:xfrm>
            <a:off x="8821682" y="5463229"/>
            <a:ext cx="2644839" cy="417662"/>
            <a:chOff x="6172590" y="1840342"/>
            <a:chExt cx="2644839" cy="417662"/>
          </a:xfrm>
        </p:grpSpPr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430EFD69-CEE9-E9D9-71E0-1615D0723927}"/>
                </a:ext>
              </a:extLst>
            </p:cNvPr>
            <p:cNvSpPr txBox="1"/>
            <p:nvPr/>
          </p:nvSpPr>
          <p:spPr>
            <a:xfrm>
              <a:off x="6172590" y="1840342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A4A4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per1x</a:t>
              </a:r>
              <a:r>
                <a:rPr lang="tr-TR" sz="1400" b="1" i="0" dirty="0">
                  <a:solidFill>
                    <a:srgbClr val="A4A4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latin typeface="Montserrat SemiBold" panose="00000700000000000000" pitchFamily="2" charset="0"/>
              </a:endParaRPr>
            </a:p>
          </p:txBody>
        </p:sp>
        <p:sp>
          <p:nvSpPr>
            <p:cNvPr id="10" name="Metin kutusu 9">
              <a:extLst>
                <a:ext uri="{FF2B5EF4-FFF2-40B4-BE49-F238E27FC236}">
                  <a16:creationId xmlns:a16="http://schemas.microsoft.com/office/drawing/2014/main" id="{46522F1D-EAED-03B8-D2A2-C4A737BA8E96}"/>
                </a:ext>
              </a:extLst>
            </p:cNvPr>
            <p:cNvSpPr txBox="1"/>
            <p:nvPr/>
          </p:nvSpPr>
          <p:spPr>
            <a:xfrm>
              <a:off x="6846728" y="1870822"/>
              <a:ext cx="197070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IT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fInance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systems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4" name="Düz Bağlayıcı 13">
              <a:extLst>
                <a:ext uri="{FF2B5EF4-FFF2-40B4-BE49-F238E27FC236}">
                  <a16:creationId xmlns:a16="http://schemas.microsoft.com/office/drawing/2014/main" id="{3B8F86E5-511F-1BC5-9156-20EA2EE75EB8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2258004"/>
              <a:ext cx="23046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 7">
            <a:extLst>
              <a:ext uri="{FF2B5EF4-FFF2-40B4-BE49-F238E27FC236}">
                <a16:creationId xmlns:a16="http://schemas.microsoft.com/office/drawing/2014/main" id="{0C803E05-53C2-12CE-F497-0354F05F2166}"/>
              </a:ext>
            </a:extLst>
          </p:cNvPr>
          <p:cNvGrpSpPr/>
          <p:nvPr/>
        </p:nvGrpSpPr>
        <p:grpSpPr>
          <a:xfrm>
            <a:off x="6172590" y="1994549"/>
            <a:ext cx="2644839" cy="538965"/>
            <a:chOff x="6172590" y="2470186"/>
            <a:chExt cx="2644839" cy="538965"/>
          </a:xfrm>
        </p:grpSpPr>
        <p:sp>
          <p:nvSpPr>
            <p:cNvPr id="80" name="Metin kutusu 79">
              <a:extLst>
                <a:ext uri="{FF2B5EF4-FFF2-40B4-BE49-F238E27FC236}">
                  <a16:creationId xmlns:a16="http://schemas.microsoft.com/office/drawing/2014/main" id="{68CDE79D-95BF-0EB6-60D9-AF04B6549CB3}"/>
                </a:ext>
              </a:extLst>
            </p:cNvPr>
            <p:cNvSpPr txBox="1"/>
            <p:nvPr/>
          </p:nvSpPr>
          <p:spPr>
            <a:xfrm>
              <a:off x="6172590" y="256162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F15D2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per2x</a:t>
              </a:r>
              <a:r>
                <a:rPr lang="tr-TR" sz="1400" b="1" i="0" dirty="0">
                  <a:solidFill>
                    <a:srgbClr val="F15D2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15D23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1" name="Metin kutusu 80">
              <a:extLst>
                <a:ext uri="{FF2B5EF4-FFF2-40B4-BE49-F238E27FC236}">
                  <a16:creationId xmlns:a16="http://schemas.microsoft.com/office/drawing/2014/main" id="{B02C7387-F34D-6E3D-47CB-850336305775}"/>
                </a:ext>
              </a:extLst>
            </p:cNvPr>
            <p:cNvSpPr txBox="1"/>
            <p:nvPr/>
          </p:nvSpPr>
          <p:spPr>
            <a:xfrm>
              <a:off x="6846728" y="2470186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RaIsIng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Purchase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Orders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82" name="Düz Bağlayıcı 81">
              <a:extLst>
                <a:ext uri="{FF2B5EF4-FFF2-40B4-BE49-F238E27FC236}">
                  <a16:creationId xmlns:a16="http://schemas.microsoft.com/office/drawing/2014/main" id="{F867A425-2630-F877-4DD8-31BFC2A9B67F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1" y="3009151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up 8">
            <a:extLst>
              <a:ext uri="{FF2B5EF4-FFF2-40B4-BE49-F238E27FC236}">
                <a16:creationId xmlns:a16="http://schemas.microsoft.com/office/drawing/2014/main" id="{496E04BD-90D6-CA08-FD18-862E4800796B}"/>
              </a:ext>
            </a:extLst>
          </p:cNvPr>
          <p:cNvGrpSpPr/>
          <p:nvPr/>
        </p:nvGrpSpPr>
        <p:grpSpPr>
          <a:xfrm>
            <a:off x="8813352" y="2007131"/>
            <a:ext cx="2644839" cy="529631"/>
            <a:chOff x="6172590" y="3329543"/>
            <a:chExt cx="2644839" cy="529631"/>
          </a:xfrm>
        </p:grpSpPr>
        <p:sp>
          <p:nvSpPr>
            <p:cNvPr id="84" name="Metin kutusu 83">
              <a:extLst>
                <a:ext uri="{FF2B5EF4-FFF2-40B4-BE49-F238E27FC236}">
                  <a16:creationId xmlns:a16="http://schemas.microsoft.com/office/drawing/2014/main" id="{278DB918-1A97-DC06-4F94-A617F35652C6}"/>
                </a:ext>
              </a:extLst>
            </p:cNvPr>
            <p:cNvSpPr txBox="1"/>
            <p:nvPr/>
          </p:nvSpPr>
          <p:spPr>
            <a:xfrm>
              <a:off x="6172590" y="3420983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F6911E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per3x</a:t>
              </a:r>
              <a:r>
                <a:rPr lang="tr-TR" sz="1400" b="1" i="0" dirty="0">
                  <a:solidFill>
                    <a:srgbClr val="F6911E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6911E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5" name="Metin kutusu 84">
              <a:extLst>
                <a:ext uri="{FF2B5EF4-FFF2-40B4-BE49-F238E27FC236}">
                  <a16:creationId xmlns:a16="http://schemas.microsoft.com/office/drawing/2014/main" id="{9DF16FC7-4A23-94C8-A50C-134D96320123}"/>
                </a:ext>
              </a:extLst>
            </p:cNvPr>
            <p:cNvSpPr txBox="1"/>
            <p:nvPr/>
          </p:nvSpPr>
          <p:spPr>
            <a:xfrm>
              <a:off x="6846728" y="3329543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Purchase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Order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approvals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86" name="Düz Bağlayıcı 85">
              <a:extLst>
                <a:ext uri="{FF2B5EF4-FFF2-40B4-BE49-F238E27FC236}">
                  <a16:creationId xmlns:a16="http://schemas.microsoft.com/office/drawing/2014/main" id="{5C05B148-EA34-BD35-D0F3-71C8B9F4F205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3859174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up 10">
            <a:extLst>
              <a:ext uri="{FF2B5EF4-FFF2-40B4-BE49-F238E27FC236}">
                <a16:creationId xmlns:a16="http://schemas.microsoft.com/office/drawing/2014/main" id="{B95D10E0-88BF-5D21-4657-0A35465732AF}"/>
              </a:ext>
            </a:extLst>
          </p:cNvPr>
          <p:cNvGrpSpPr/>
          <p:nvPr/>
        </p:nvGrpSpPr>
        <p:grpSpPr>
          <a:xfrm>
            <a:off x="6176843" y="5463229"/>
            <a:ext cx="2644839" cy="734900"/>
            <a:chOff x="6180613" y="4056396"/>
            <a:chExt cx="2644839" cy="734900"/>
          </a:xfrm>
        </p:grpSpPr>
        <p:sp>
          <p:nvSpPr>
            <p:cNvPr id="88" name="Metin kutusu 87">
              <a:extLst>
                <a:ext uri="{FF2B5EF4-FFF2-40B4-BE49-F238E27FC236}">
                  <a16:creationId xmlns:a16="http://schemas.microsoft.com/office/drawing/2014/main" id="{653BBD85-B2E2-226C-949E-3DC7E109DC41}"/>
                </a:ext>
              </a:extLst>
            </p:cNvPr>
            <p:cNvSpPr txBox="1"/>
            <p:nvPr/>
          </p:nvSpPr>
          <p:spPr>
            <a:xfrm>
              <a:off x="6180613" y="420879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2D4FB2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per4x</a:t>
              </a:r>
              <a:r>
                <a:rPr lang="tr-TR" sz="1400" b="1" i="0" dirty="0">
                  <a:solidFill>
                    <a:srgbClr val="2D4F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2D4FB2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9" name="Metin kutusu 88">
              <a:extLst>
                <a:ext uri="{FF2B5EF4-FFF2-40B4-BE49-F238E27FC236}">
                  <a16:creationId xmlns:a16="http://schemas.microsoft.com/office/drawing/2014/main" id="{859A4E2B-C213-824B-34CE-8F02C1237BEC}"/>
                </a:ext>
              </a:extLst>
            </p:cNvPr>
            <p:cNvSpPr txBox="1"/>
            <p:nvPr/>
          </p:nvSpPr>
          <p:spPr>
            <a:xfrm>
              <a:off x="6854751" y="4056396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Debt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collectIon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admInIstratIon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processes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90" name="Düz Bağlayıcı 89">
              <a:extLst>
                <a:ext uri="{FF2B5EF4-FFF2-40B4-BE49-F238E27FC236}">
                  <a16:creationId xmlns:a16="http://schemas.microsoft.com/office/drawing/2014/main" id="{736BD238-3225-F4E7-5477-79A5C3B32112}"/>
                </a:ext>
              </a:extLst>
            </p:cNvPr>
            <p:cNvCxnSpPr>
              <a:cxnSpLocks/>
            </p:cNvCxnSpPr>
            <p:nvPr/>
          </p:nvCxnSpPr>
          <p:spPr>
            <a:xfrm>
              <a:off x="6287525" y="4791296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up 11">
            <a:extLst>
              <a:ext uri="{FF2B5EF4-FFF2-40B4-BE49-F238E27FC236}">
                <a16:creationId xmlns:a16="http://schemas.microsoft.com/office/drawing/2014/main" id="{20AC2C88-CC4F-B11A-EB34-E04D7FA22B0F}"/>
              </a:ext>
            </a:extLst>
          </p:cNvPr>
          <p:cNvGrpSpPr/>
          <p:nvPr/>
        </p:nvGrpSpPr>
        <p:grpSpPr>
          <a:xfrm>
            <a:off x="6168513" y="4696932"/>
            <a:ext cx="2644839" cy="557625"/>
            <a:chOff x="6172590" y="4943043"/>
            <a:chExt cx="2644839" cy="557625"/>
          </a:xfrm>
        </p:grpSpPr>
        <p:sp>
          <p:nvSpPr>
            <p:cNvPr id="92" name="Metin kutusu 91">
              <a:extLst>
                <a:ext uri="{FF2B5EF4-FFF2-40B4-BE49-F238E27FC236}">
                  <a16:creationId xmlns:a16="http://schemas.microsoft.com/office/drawing/2014/main" id="{558F4771-8C04-217B-32FF-6C357ED3235A}"/>
                </a:ext>
              </a:extLst>
            </p:cNvPr>
            <p:cNvSpPr txBox="1"/>
            <p:nvPr/>
          </p:nvSpPr>
          <p:spPr>
            <a:xfrm>
              <a:off x="6172590" y="5034483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F37721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per5x</a:t>
              </a:r>
              <a:r>
                <a:rPr lang="tr-TR" sz="1400" b="1" i="0" dirty="0">
                  <a:solidFill>
                    <a:srgbClr val="F37721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37721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93" name="Metin kutusu 92">
              <a:extLst>
                <a:ext uri="{FF2B5EF4-FFF2-40B4-BE49-F238E27FC236}">
                  <a16:creationId xmlns:a16="http://schemas.microsoft.com/office/drawing/2014/main" id="{CE555165-C8F9-95E8-F188-CF8507B7FBD1}"/>
                </a:ext>
              </a:extLst>
            </p:cNvPr>
            <p:cNvSpPr txBox="1"/>
            <p:nvPr/>
          </p:nvSpPr>
          <p:spPr>
            <a:xfrm>
              <a:off x="6846728" y="4943043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CodIng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InvoIce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processes</a:t>
              </a:r>
              <a:endPara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endParaRPr>
            </a:p>
          </p:txBody>
        </p:sp>
        <p:cxnSp>
          <p:nvCxnSpPr>
            <p:cNvPr id="94" name="Düz Bağlayıcı 93">
              <a:extLst>
                <a:ext uri="{FF2B5EF4-FFF2-40B4-BE49-F238E27FC236}">
                  <a16:creationId xmlns:a16="http://schemas.microsoft.com/office/drawing/2014/main" id="{AD13DE8B-792D-A507-5270-94A87326C8B6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5500668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up 12">
            <a:extLst>
              <a:ext uri="{FF2B5EF4-FFF2-40B4-BE49-F238E27FC236}">
                <a16:creationId xmlns:a16="http://schemas.microsoft.com/office/drawing/2014/main" id="{391FA04C-B207-6A3F-3AAC-B63E820BA5E4}"/>
              </a:ext>
            </a:extLst>
          </p:cNvPr>
          <p:cNvGrpSpPr/>
          <p:nvPr/>
        </p:nvGrpSpPr>
        <p:grpSpPr>
          <a:xfrm>
            <a:off x="6168513" y="2764506"/>
            <a:ext cx="2644839" cy="697587"/>
            <a:chOff x="8817429" y="1840342"/>
            <a:chExt cx="2644839" cy="697587"/>
          </a:xfrm>
        </p:grpSpPr>
        <p:sp>
          <p:nvSpPr>
            <p:cNvPr id="96" name="Metin kutusu 95">
              <a:extLst>
                <a:ext uri="{FF2B5EF4-FFF2-40B4-BE49-F238E27FC236}">
                  <a16:creationId xmlns:a16="http://schemas.microsoft.com/office/drawing/2014/main" id="{E371E906-4791-D4FB-13CB-98044AC4EE8F}"/>
                </a:ext>
              </a:extLst>
            </p:cNvPr>
            <p:cNvSpPr txBox="1"/>
            <p:nvPr/>
          </p:nvSpPr>
          <p:spPr>
            <a:xfrm>
              <a:off x="8817429" y="1982582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61617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per6x</a:t>
              </a:r>
              <a:r>
                <a:rPr lang="tr-TR" sz="1400" b="1" i="0" dirty="0">
                  <a:solidFill>
                    <a:srgbClr val="61617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616173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97" name="Metin kutusu 96">
              <a:extLst>
                <a:ext uri="{FF2B5EF4-FFF2-40B4-BE49-F238E27FC236}">
                  <a16:creationId xmlns:a16="http://schemas.microsoft.com/office/drawing/2014/main" id="{8BACD38B-61AC-8EA5-183D-C2E4348F4DFD}"/>
                </a:ext>
              </a:extLst>
            </p:cNvPr>
            <p:cNvSpPr txBox="1"/>
            <p:nvPr/>
          </p:nvSpPr>
          <p:spPr>
            <a:xfrm>
              <a:off x="9491567" y="1840342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Management of supplier and purchase invoices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98" name="Düz Bağlayıcı 97">
              <a:extLst>
                <a:ext uri="{FF2B5EF4-FFF2-40B4-BE49-F238E27FC236}">
                  <a16:creationId xmlns:a16="http://schemas.microsoft.com/office/drawing/2014/main" id="{19580D41-4D79-F44C-DAAE-CEC8B5FA1C6E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2537929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up 14">
            <a:extLst>
              <a:ext uri="{FF2B5EF4-FFF2-40B4-BE49-F238E27FC236}">
                <a16:creationId xmlns:a16="http://schemas.microsoft.com/office/drawing/2014/main" id="{E3815792-34AE-34EA-A4E6-D8697FD0659D}"/>
              </a:ext>
            </a:extLst>
          </p:cNvPr>
          <p:cNvGrpSpPr/>
          <p:nvPr/>
        </p:nvGrpSpPr>
        <p:grpSpPr>
          <a:xfrm>
            <a:off x="8813352" y="2741473"/>
            <a:ext cx="2644839" cy="716239"/>
            <a:chOff x="8817429" y="2741189"/>
            <a:chExt cx="2644839" cy="716239"/>
          </a:xfrm>
        </p:grpSpPr>
        <p:sp>
          <p:nvSpPr>
            <p:cNvPr id="100" name="Metin kutusu 99">
              <a:extLst>
                <a:ext uri="{FF2B5EF4-FFF2-40B4-BE49-F238E27FC236}">
                  <a16:creationId xmlns:a16="http://schemas.microsoft.com/office/drawing/2014/main" id="{FD7CAE49-F18D-367E-752C-761C39CE6C9E}"/>
                </a:ext>
              </a:extLst>
            </p:cNvPr>
            <p:cNvSpPr txBox="1"/>
            <p:nvPr/>
          </p:nvSpPr>
          <p:spPr>
            <a:xfrm>
              <a:off x="8817429" y="2893589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1078CF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per7x</a:t>
              </a:r>
              <a:r>
                <a:rPr lang="tr-TR" sz="1400" b="1" i="0" dirty="0">
                  <a:solidFill>
                    <a:srgbClr val="1078CF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1078CF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1" name="Metin kutusu 100">
              <a:extLst>
                <a:ext uri="{FF2B5EF4-FFF2-40B4-BE49-F238E27FC236}">
                  <a16:creationId xmlns:a16="http://schemas.microsoft.com/office/drawing/2014/main" id="{4E8335D8-ABCA-7E95-E77E-A9A9B1E4C505}"/>
                </a:ext>
              </a:extLst>
            </p:cNvPr>
            <p:cNvSpPr txBox="1"/>
            <p:nvPr/>
          </p:nvSpPr>
          <p:spPr>
            <a:xfrm>
              <a:off x="9491567" y="2741189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Managing Maverick spend &amp; Spend leakage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02" name="Düz Bağlayıcı 101">
              <a:extLst>
                <a:ext uri="{FF2B5EF4-FFF2-40B4-BE49-F238E27FC236}">
                  <a16:creationId xmlns:a16="http://schemas.microsoft.com/office/drawing/2014/main" id="{87409FF8-8F43-CBCD-E45F-A1465170BB84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3457428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up 15">
            <a:extLst>
              <a:ext uri="{FF2B5EF4-FFF2-40B4-BE49-F238E27FC236}">
                <a16:creationId xmlns:a16="http://schemas.microsoft.com/office/drawing/2014/main" id="{4FDF228D-4A53-C066-5082-528D3F1606C2}"/>
              </a:ext>
            </a:extLst>
          </p:cNvPr>
          <p:cNvGrpSpPr/>
          <p:nvPr/>
        </p:nvGrpSpPr>
        <p:grpSpPr>
          <a:xfrm>
            <a:off x="8813352" y="3635833"/>
            <a:ext cx="2644839" cy="921514"/>
            <a:chOff x="8817429" y="3656286"/>
            <a:chExt cx="2644839" cy="921514"/>
          </a:xfrm>
        </p:grpSpPr>
        <p:sp>
          <p:nvSpPr>
            <p:cNvPr id="104" name="Metin kutusu 103">
              <a:extLst>
                <a:ext uri="{FF2B5EF4-FFF2-40B4-BE49-F238E27FC236}">
                  <a16:creationId xmlns:a16="http://schemas.microsoft.com/office/drawing/2014/main" id="{E388BB5C-C9EF-9DC1-19B5-AD8823F87CA9}"/>
                </a:ext>
              </a:extLst>
            </p:cNvPr>
            <p:cNvSpPr txBox="1"/>
            <p:nvPr/>
          </p:nvSpPr>
          <p:spPr>
            <a:xfrm>
              <a:off x="8817429" y="393060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FCB415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per8x</a:t>
              </a:r>
              <a:r>
                <a:rPr lang="tr-TR" sz="1400" b="1" i="0" dirty="0">
                  <a:solidFill>
                    <a:srgbClr val="FCB415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CB41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5" name="Metin kutusu 104">
              <a:extLst>
                <a:ext uri="{FF2B5EF4-FFF2-40B4-BE49-F238E27FC236}">
                  <a16:creationId xmlns:a16="http://schemas.microsoft.com/office/drawing/2014/main" id="{A984B308-B2DC-7D51-BE88-33E4DB0B9ABD}"/>
                </a:ext>
              </a:extLst>
            </p:cNvPr>
            <p:cNvSpPr txBox="1"/>
            <p:nvPr/>
          </p:nvSpPr>
          <p:spPr>
            <a:xfrm>
              <a:off x="9491567" y="3656286"/>
              <a:ext cx="197070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Finance query management and dashboard reporting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06" name="Düz Bağlayıcı 105">
              <a:extLst>
                <a:ext uri="{FF2B5EF4-FFF2-40B4-BE49-F238E27FC236}">
                  <a16:creationId xmlns:a16="http://schemas.microsoft.com/office/drawing/2014/main" id="{781FEE8A-8B62-E95E-11A3-56EF1D6C1FF9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4577800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A447F7FB-0EA7-79A6-407C-2A20A3E89138}"/>
              </a:ext>
            </a:extLst>
          </p:cNvPr>
          <p:cNvGrpSpPr/>
          <p:nvPr/>
        </p:nvGrpSpPr>
        <p:grpSpPr>
          <a:xfrm>
            <a:off x="6168513" y="3688439"/>
            <a:ext cx="2644839" cy="896633"/>
            <a:chOff x="8817429" y="4788821"/>
            <a:chExt cx="2644839" cy="896633"/>
          </a:xfrm>
        </p:grpSpPr>
        <p:sp>
          <p:nvSpPr>
            <p:cNvPr id="108" name="Metin kutusu 107">
              <a:extLst>
                <a:ext uri="{FF2B5EF4-FFF2-40B4-BE49-F238E27FC236}">
                  <a16:creationId xmlns:a16="http://schemas.microsoft.com/office/drawing/2014/main" id="{B82BF7D9-C6A6-18BC-7236-5DAFEE7CB7E6}"/>
                </a:ext>
              </a:extLst>
            </p:cNvPr>
            <p:cNvSpPr txBox="1"/>
            <p:nvPr/>
          </p:nvSpPr>
          <p:spPr>
            <a:xfrm>
              <a:off x="8817429" y="5002181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40404C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per9x</a:t>
              </a:r>
              <a:r>
                <a:rPr lang="tr-TR" sz="1400" b="1" i="0" dirty="0">
                  <a:solidFill>
                    <a:srgbClr val="40404C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40404C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9" name="Metin kutusu 108">
              <a:extLst>
                <a:ext uri="{FF2B5EF4-FFF2-40B4-BE49-F238E27FC236}">
                  <a16:creationId xmlns:a16="http://schemas.microsoft.com/office/drawing/2014/main" id="{CAC382F4-FB39-6FC5-0D34-17B558A73657}"/>
                </a:ext>
              </a:extLst>
            </p:cNvPr>
            <p:cNvSpPr txBox="1"/>
            <p:nvPr/>
          </p:nvSpPr>
          <p:spPr>
            <a:xfrm>
              <a:off x="9491567" y="4788821"/>
              <a:ext cx="197070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Customer Invoicing &amp; Finance Workflow Management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10" name="Düz Bağlayıcı 109">
              <a:extLst>
                <a:ext uri="{FF2B5EF4-FFF2-40B4-BE49-F238E27FC236}">
                  <a16:creationId xmlns:a16="http://schemas.microsoft.com/office/drawing/2014/main" id="{A4347154-C127-FFC1-08D3-FB0EF51C4824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5685454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up 17">
            <a:extLst>
              <a:ext uri="{FF2B5EF4-FFF2-40B4-BE49-F238E27FC236}">
                <a16:creationId xmlns:a16="http://schemas.microsoft.com/office/drawing/2014/main" id="{8AF031B6-445D-051F-E70B-9B3120E69AB5}"/>
              </a:ext>
            </a:extLst>
          </p:cNvPr>
          <p:cNvGrpSpPr/>
          <p:nvPr/>
        </p:nvGrpSpPr>
        <p:grpSpPr>
          <a:xfrm>
            <a:off x="8821682" y="4700582"/>
            <a:ext cx="2644839" cy="588934"/>
            <a:chOff x="8817429" y="5816406"/>
            <a:chExt cx="2644839" cy="588934"/>
          </a:xfrm>
        </p:grpSpPr>
        <p:sp>
          <p:nvSpPr>
            <p:cNvPr id="112" name="Metin kutusu 111">
              <a:extLst>
                <a:ext uri="{FF2B5EF4-FFF2-40B4-BE49-F238E27FC236}">
                  <a16:creationId xmlns:a16="http://schemas.microsoft.com/office/drawing/2014/main" id="{CC84724E-414F-4032-7E50-6A3377C93D5B}"/>
                </a:ext>
              </a:extLst>
            </p:cNvPr>
            <p:cNvSpPr txBox="1"/>
            <p:nvPr/>
          </p:nvSpPr>
          <p:spPr>
            <a:xfrm>
              <a:off x="8817429" y="593832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4C9ADB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per10x</a:t>
              </a:r>
              <a:r>
                <a:rPr lang="tr-TR" sz="1400" b="1" i="0" dirty="0">
                  <a:solidFill>
                    <a:srgbClr val="4C9ADB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4C9ADB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3" name="Metin kutusu 112">
              <a:extLst>
                <a:ext uri="{FF2B5EF4-FFF2-40B4-BE49-F238E27FC236}">
                  <a16:creationId xmlns:a16="http://schemas.microsoft.com/office/drawing/2014/main" id="{8ECA3C71-B90C-5C79-92BE-D4A43231630C}"/>
                </a:ext>
              </a:extLst>
            </p:cNvPr>
            <p:cNvSpPr txBox="1"/>
            <p:nvPr/>
          </p:nvSpPr>
          <p:spPr>
            <a:xfrm>
              <a:off x="9491567" y="5816406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OnlIne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expense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management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14" name="Düz Bağlayıcı 113">
              <a:extLst>
                <a:ext uri="{FF2B5EF4-FFF2-40B4-BE49-F238E27FC236}">
                  <a16:creationId xmlns:a16="http://schemas.microsoft.com/office/drawing/2014/main" id="{18380BCB-3B68-498E-6E7C-C5B6B59EDEE3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6405340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4799F497-A7B6-4959-CA18-E0445795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D652DCD0-C009-2081-FA82-3662C7BF1E7B}"/>
              </a:ext>
            </a:extLst>
          </p:cNvPr>
          <p:cNvGrpSpPr/>
          <p:nvPr/>
        </p:nvGrpSpPr>
        <p:grpSpPr>
          <a:xfrm>
            <a:off x="528545" y="1098305"/>
            <a:ext cx="2738027" cy="1134010"/>
            <a:chOff x="323184" y="683777"/>
            <a:chExt cx="3395944" cy="1201040"/>
          </a:xfrm>
        </p:grpSpPr>
        <p:sp>
          <p:nvSpPr>
            <p:cNvPr id="3" name="TextBox 41">
              <a:extLst>
                <a:ext uri="{FF2B5EF4-FFF2-40B4-BE49-F238E27FC236}">
                  <a16:creationId xmlns:a16="http://schemas.microsoft.com/office/drawing/2014/main" id="{22F32B97-3F00-B750-6AA5-DA551F12C778}"/>
                </a:ext>
              </a:extLst>
            </p:cNvPr>
            <p:cNvSpPr txBox="1"/>
            <p:nvPr/>
          </p:nvSpPr>
          <p:spPr>
            <a:xfrm>
              <a:off x="356496" y="683777"/>
              <a:ext cx="2612846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15D23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15D23"/>
                  </a:solidFill>
                  <a:latin typeface="Montserrat SemiBold" panose="00000700000000000000" pitchFamily="2" charset="0"/>
                </a:rPr>
                <a:t>prpoval</a:t>
              </a:r>
              <a:endParaRPr lang="en-US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" name="Metin kutusu 4">
              <a:extLst>
                <a:ext uri="{FF2B5EF4-FFF2-40B4-BE49-F238E27FC236}">
                  <a16:creationId xmlns:a16="http://schemas.microsoft.com/office/drawing/2014/main" id="{11C0659B-B953-2BD7-B07D-1642C2DDDF68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RaIsIng</a:t>
              </a:r>
              <a:r>
                <a:rPr lang="tr-TR" sz="11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Purchase</a:t>
              </a:r>
              <a:r>
                <a:rPr lang="tr-TR" sz="11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Orders</a:t>
              </a:r>
              <a:endParaRPr lang="tr-TR" sz="1100" b="1" i="0" cap="all" dirty="0">
                <a:solidFill>
                  <a:srgbClr val="555555"/>
                </a:solidFill>
                <a:effectLst/>
                <a:latin typeface="Montserrat SemiBold" panose="00000700000000000000" pitchFamily="2" charset="0"/>
              </a:endParaRPr>
            </a:p>
          </p:txBody>
        </p:sp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CE5DD493-8C8B-7B2F-C609-120E02BD117D}"/>
                </a:ext>
              </a:extLst>
            </p:cNvPr>
            <p:cNvSpPr txBox="1"/>
            <p:nvPr/>
          </p:nvSpPr>
          <p:spPr>
            <a:xfrm>
              <a:off x="323184" y="1477355"/>
              <a:ext cx="3261775" cy="4074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b="0" i="0" dirty="0" err="1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Optimise</a:t>
              </a:r>
              <a:r>
                <a:rPr lang="en-US" sz="95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 purchasing processes, </a:t>
              </a:r>
              <a:r>
                <a:rPr lang="en-US" sz="950" b="0" i="0" dirty="0" err="1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minimise</a:t>
              </a:r>
              <a:r>
                <a:rPr lang="en-US" sz="95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 errors, and ensure timely procurement</a:t>
              </a:r>
              <a:endParaRPr lang="tr-TR" sz="950" dirty="0"/>
            </a:p>
          </p:txBody>
        </p:sp>
      </p:grpSp>
      <p:grpSp>
        <p:nvGrpSpPr>
          <p:cNvPr id="57" name="Grup 56">
            <a:extLst>
              <a:ext uri="{FF2B5EF4-FFF2-40B4-BE49-F238E27FC236}">
                <a16:creationId xmlns:a16="http://schemas.microsoft.com/office/drawing/2014/main" id="{F98E25A5-05E0-0F5A-B0CE-8A07D9D5A161}"/>
              </a:ext>
            </a:extLst>
          </p:cNvPr>
          <p:cNvGrpSpPr/>
          <p:nvPr/>
        </p:nvGrpSpPr>
        <p:grpSpPr>
          <a:xfrm>
            <a:off x="3199846" y="1098305"/>
            <a:ext cx="2711169" cy="1254544"/>
            <a:chOff x="356496" y="683777"/>
            <a:chExt cx="3362632" cy="1328701"/>
          </a:xfrm>
        </p:grpSpPr>
        <p:sp>
          <p:nvSpPr>
            <p:cNvPr id="58" name="TextBox 41">
              <a:extLst>
                <a:ext uri="{FF2B5EF4-FFF2-40B4-BE49-F238E27FC236}">
                  <a16:creationId xmlns:a16="http://schemas.microsoft.com/office/drawing/2014/main" id="{4F8C3667-588B-01E3-6ABC-422A96BD3866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6911E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6911E"/>
                  </a:solidFill>
                  <a:latin typeface="Montserrat SemiBold" panose="00000700000000000000" pitchFamily="2" charset="0"/>
                </a:rPr>
                <a:t>ppoaval</a:t>
              </a:r>
              <a:endParaRPr lang="en-US" b="1" dirty="0">
                <a:solidFill>
                  <a:srgbClr val="F6911E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9" name="Metin kutusu 58">
              <a:extLst>
                <a:ext uri="{FF2B5EF4-FFF2-40B4-BE49-F238E27FC236}">
                  <a16:creationId xmlns:a16="http://schemas.microsoft.com/office/drawing/2014/main" id="{52EF5415-BE16-643E-44C5-4FB74BB57C6B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Purchase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Order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approvals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0" name="Metin kutusu 59">
              <a:extLst>
                <a:ext uri="{FF2B5EF4-FFF2-40B4-BE49-F238E27FC236}">
                  <a16:creationId xmlns:a16="http://schemas.microsoft.com/office/drawing/2014/main" id="{89890676-43BD-C906-5D2A-09FAB0D2B707}"/>
                </a:ext>
              </a:extLst>
            </p:cNvPr>
            <p:cNvSpPr txBox="1"/>
            <p:nvPr/>
          </p:nvSpPr>
          <p:spPr>
            <a:xfrm>
              <a:off x="356496" y="1450180"/>
              <a:ext cx="3261775" cy="562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Improve precision and ensure timely purchase order processes, ultimately enhancing operational efficiency.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1" name="Grup 60">
            <a:extLst>
              <a:ext uri="{FF2B5EF4-FFF2-40B4-BE49-F238E27FC236}">
                <a16:creationId xmlns:a16="http://schemas.microsoft.com/office/drawing/2014/main" id="{6348A403-BBD3-7C03-63D8-71DB33FCEC60}"/>
              </a:ext>
            </a:extLst>
          </p:cNvPr>
          <p:cNvGrpSpPr/>
          <p:nvPr/>
        </p:nvGrpSpPr>
        <p:grpSpPr>
          <a:xfrm>
            <a:off x="5844289" y="1098306"/>
            <a:ext cx="2711169" cy="1236422"/>
            <a:chOff x="356496" y="683777"/>
            <a:chExt cx="3362632" cy="1309506"/>
          </a:xfrm>
        </p:grpSpPr>
        <p:sp>
          <p:nvSpPr>
            <p:cNvPr id="62" name="TextBox 41">
              <a:extLst>
                <a:ext uri="{FF2B5EF4-FFF2-40B4-BE49-F238E27FC236}">
                  <a16:creationId xmlns:a16="http://schemas.microsoft.com/office/drawing/2014/main" id="{76824EF2-887D-D375-D8A5-111DB55811D2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37721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37721"/>
                  </a:solidFill>
                  <a:latin typeface="Montserrat SemiBold" panose="00000700000000000000" pitchFamily="2" charset="0"/>
                </a:rPr>
                <a:t>pcipval</a:t>
              </a:r>
              <a:endParaRPr lang="en-US" b="1" dirty="0">
                <a:solidFill>
                  <a:srgbClr val="F37721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3" name="Metin kutusu 62">
              <a:extLst>
                <a:ext uri="{FF2B5EF4-FFF2-40B4-BE49-F238E27FC236}">
                  <a16:creationId xmlns:a16="http://schemas.microsoft.com/office/drawing/2014/main" id="{01DB5729-5F76-DD4E-DECD-00DBA4631227}"/>
                </a:ext>
              </a:extLst>
            </p:cNvPr>
            <p:cNvSpPr txBox="1"/>
            <p:nvPr/>
          </p:nvSpPr>
          <p:spPr>
            <a:xfrm>
              <a:off x="356496" y="1063999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Cod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ng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nvo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4" name="Metin kutusu 63">
              <a:extLst>
                <a:ext uri="{FF2B5EF4-FFF2-40B4-BE49-F238E27FC236}">
                  <a16:creationId xmlns:a16="http://schemas.microsoft.com/office/drawing/2014/main" id="{70B7DF68-A6B1-A7D1-1FE0-C4BC70BD0EDD}"/>
                </a:ext>
              </a:extLst>
            </p:cNvPr>
            <p:cNvSpPr txBox="1"/>
            <p:nvPr/>
          </p:nvSpPr>
          <p:spPr>
            <a:xfrm>
              <a:off x="356496" y="1430986"/>
              <a:ext cx="3261775" cy="562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Minimise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errors and boost customer satisfaction by ensuring invoices are accurate and timely.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5" name="Grup 64">
            <a:extLst>
              <a:ext uri="{FF2B5EF4-FFF2-40B4-BE49-F238E27FC236}">
                <a16:creationId xmlns:a16="http://schemas.microsoft.com/office/drawing/2014/main" id="{7470ADB2-C72B-CAF1-540B-C342E3A40EE7}"/>
              </a:ext>
            </a:extLst>
          </p:cNvPr>
          <p:cNvGrpSpPr/>
          <p:nvPr/>
        </p:nvGrpSpPr>
        <p:grpSpPr>
          <a:xfrm>
            <a:off x="8488733" y="1098305"/>
            <a:ext cx="2817024" cy="1236422"/>
            <a:chOff x="356496" y="683777"/>
            <a:chExt cx="3362632" cy="1309507"/>
          </a:xfrm>
        </p:grpSpPr>
        <p:sp>
          <p:nvSpPr>
            <p:cNvPr id="66" name="TextBox 41">
              <a:extLst>
                <a:ext uri="{FF2B5EF4-FFF2-40B4-BE49-F238E27FC236}">
                  <a16:creationId xmlns:a16="http://schemas.microsoft.com/office/drawing/2014/main" id="{1EB35EE1-4666-4F9B-E86F-8E125084A501}"/>
                </a:ext>
              </a:extLst>
            </p:cNvPr>
            <p:cNvSpPr txBox="1"/>
            <p:nvPr/>
          </p:nvSpPr>
          <p:spPr>
            <a:xfrm>
              <a:off x="356496" y="683777"/>
              <a:ext cx="2612845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616173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616173"/>
                  </a:solidFill>
                  <a:latin typeface="Montserrat SemiBold" panose="00000700000000000000" pitchFamily="2" charset="0"/>
                </a:rPr>
                <a:t>pmspival</a:t>
              </a:r>
              <a:endParaRPr lang="en-US" b="1" dirty="0">
                <a:solidFill>
                  <a:srgbClr val="61617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7" name="Metin kutusu 66">
              <a:extLst>
                <a:ext uri="{FF2B5EF4-FFF2-40B4-BE49-F238E27FC236}">
                  <a16:creationId xmlns:a16="http://schemas.microsoft.com/office/drawing/2014/main" id="{B4C366F9-7CA7-D5CB-D168-B331177566FD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 of supplier and purchase invoices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8" name="Metin kutusu 67">
              <a:extLst>
                <a:ext uri="{FF2B5EF4-FFF2-40B4-BE49-F238E27FC236}">
                  <a16:creationId xmlns:a16="http://schemas.microsoft.com/office/drawing/2014/main" id="{A513D85B-78B3-DBE2-BD9A-ABE5F9E43C18}"/>
                </a:ext>
              </a:extLst>
            </p:cNvPr>
            <p:cNvSpPr txBox="1"/>
            <p:nvPr/>
          </p:nvSpPr>
          <p:spPr>
            <a:xfrm>
              <a:off x="356496" y="1430987"/>
              <a:ext cx="3261775" cy="562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Ensure timely payments, maintain good supplier relationships, and contribute to efficient financial operations.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1" name="Grup 100">
            <a:extLst>
              <a:ext uri="{FF2B5EF4-FFF2-40B4-BE49-F238E27FC236}">
                <a16:creationId xmlns:a16="http://schemas.microsoft.com/office/drawing/2014/main" id="{63970938-07D4-7FBB-C212-E5A391FCEEBA}"/>
              </a:ext>
            </a:extLst>
          </p:cNvPr>
          <p:cNvGrpSpPr/>
          <p:nvPr/>
        </p:nvGrpSpPr>
        <p:grpSpPr>
          <a:xfrm>
            <a:off x="555403" y="2981907"/>
            <a:ext cx="2711169" cy="1370981"/>
            <a:chOff x="356496" y="683777"/>
            <a:chExt cx="3362632" cy="1452020"/>
          </a:xfrm>
        </p:grpSpPr>
        <p:sp>
          <p:nvSpPr>
            <p:cNvPr id="102" name="TextBox 41">
              <a:extLst>
                <a:ext uri="{FF2B5EF4-FFF2-40B4-BE49-F238E27FC236}">
                  <a16:creationId xmlns:a16="http://schemas.microsoft.com/office/drawing/2014/main" id="{8405EFC9-E102-49D6-6EF0-82763702D37E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1078CF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1078CF"/>
                  </a:solidFill>
                  <a:latin typeface="Montserrat SemiBold" panose="00000700000000000000" pitchFamily="2" charset="0"/>
                </a:rPr>
                <a:t>pmslval</a:t>
              </a:r>
              <a:endParaRPr lang="en-US" b="1" dirty="0">
                <a:solidFill>
                  <a:srgbClr val="1078CF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3" name="Metin kutusu 102">
              <a:extLst>
                <a:ext uri="{FF2B5EF4-FFF2-40B4-BE49-F238E27FC236}">
                  <a16:creationId xmlns:a16="http://schemas.microsoft.com/office/drawing/2014/main" id="{EE4731C8-E691-F24C-1264-5D180A9D9577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Managing Maverick spend &amp; Spend leakage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4" name="Metin kutusu 103">
              <a:extLst>
                <a:ext uri="{FF2B5EF4-FFF2-40B4-BE49-F238E27FC236}">
                  <a16:creationId xmlns:a16="http://schemas.microsoft.com/office/drawing/2014/main" id="{FDEF0E98-0A9F-48CE-8429-19F6641A7B0A}"/>
                </a:ext>
              </a:extLst>
            </p:cNvPr>
            <p:cNvSpPr txBox="1"/>
            <p:nvPr/>
          </p:nvSpPr>
          <p:spPr>
            <a:xfrm>
              <a:off x="356496" y="1418665"/>
              <a:ext cx="3261775" cy="7171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Enable significant cost savings, empowering your business to allocate resources more effectively and achieve greater financial stability.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5" name="Grup 104">
            <a:extLst>
              <a:ext uri="{FF2B5EF4-FFF2-40B4-BE49-F238E27FC236}">
                <a16:creationId xmlns:a16="http://schemas.microsoft.com/office/drawing/2014/main" id="{6EA10EF7-BBCF-88E8-5286-57CF48AA033D}"/>
              </a:ext>
            </a:extLst>
          </p:cNvPr>
          <p:cNvGrpSpPr/>
          <p:nvPr/>
        </p:nvGrpSpPr>
        <p:grpSpPr>
          <a:xfrm>
            <a:off x="3199846" y="2981906"/>
            <a:ext cx="2711169" cy="1392109"/>
            <a:chOff x="356496" y="683777"/>
            <a:chExt cx="3362632" cy="1474396"/>
          </a:xfrm>
        </p:grpSpPr>
        <p:sp>
          <p:nvSpPr>
            <p:cNvPr id="106" name="TextBox 41">
              <a:extLst>
                <a:ext uri="{FF2B5EF4-FFF2-40B4-BE49-F238E27FC236}">
                  <a16:creationId xmlns:a16="http://schemas.microsoft.com/office/drawing/2014/main" id="{110710D0-F844-4CED-6400-E571D0E48B28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CB415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CB415"/>
                  </a:solidFill>
                  <a:latin typeface="Montserrat SemiBold" panose="00000700000000000000" pitchFamily="2" charset="0"/>
                </a:rPr>
                <a:t>pfqmrval</a:t>
              </a:r>
              <a:endParaRPr lang="en-US" b="1" dirty="0">
                <a:solidFill>
                  <a:srgbClr val="FCB415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7" name="Metin kutusu 106">
              <a:extLst>
                <a:ext uri="{FF2B5EF4-FFF2-40B4-BE49-F238E27FC236}">
                  <a16:creationId xmlns:a16="http://schemas.microsoft.com/office/drawing/2014/main" id="{D2E86102-1E86-EC74-3C17-D2762C0A5B9B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 query management and dashboard reporting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8" name="Metin kutusu 107">
              <a:extLst>
                <a:ext uri="{FF2B5EF4-FFF2-40B4-BE49-F238E27FC236}">
                  <a16:creationId xmlns:a16="http://schemas.microsoft.com/office/drawing/2014/main" id="{B52508D1-3082-1BBA-EA36-0DCADDB47EDB}"/>
                </a:ext>
              </a:extLst>
            </p:cNvPr>
            <p:cNvSpPr txBox="1"/>
            <p:nvPr/>
          </p:nvSpPr>
          <p:spPr>
            <a:xfrm>
              <a:off x="356496" y="1441042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Quicker decision-making, increased accuracy and enhanced visibility into financial performance, ultimately drives customer success and satisfaction.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9" name="Grup 108">
            <a:extLst>
              <a:ext uri="{FF2B5EF4-FFF2-40B4-BE49-F238E27FC236}">
                <a16:creationId xmlns:a16="http://schemas.microsoft.com/office/drawing/2014/main" id="{4AB562DE-9CD3-F33E-5606-DE490E0F965E}"/>
              </a:ext>
            </a:extLst>
          </p:cNvPr>
          <p:cNvGrpSpPr/>
          <p:nvPr/>
        </p:nvGrpSpPr>
        <p:grpSpPr>
          <a:xfrm>
            <a:off x="5844289" y="2981906"/>
            <a:ext cx="2711169" cy="1397126"/>
            <a:chOff x="356496" y="683777"/>
            <a:chExt cx="3362632" cy="1479709"/>
          </a:xfrm>
        </p:grpSpPr>
        <p:sp>
          <p:nvSpPr>
            <p:cNvPr id="110" name="TextBox 41">
              <a:extLst>
                <a:ext uri="{FF2B5EF4-FFF2-40B4-BE49-F238E27FC236}">
                  <a16:creationId xmlns:a16="http://schemas.microsoft.com/office/drawing/2014/main" id="{C4D3B900-CA76-28B7-D9F0-20582987BC8C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2D4FB2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2D4FB2"/>
                  </a:solidFill>
                  <a:latin typeface="Montserrat SemiBold" panose="00000700000000000000" pitchFamily="2" charset="0"/>
                </a:rPr>
                <a:t>pdcapval</a:t>
              </a:r>
              <a:endParaRPr lang="en-US" b="1" dirty="0">
                <a:solidFill>
                  <a:srgbClr val="2D4F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1" name="Metin kutusu 110">
              <a:extLst>
                <a:ext uri="{FF2B5EF4-FFF2-40B4-BE49-F238E27FC236}">
                  <a16:creationId xmlns:a16="http://schemas.microsoft.com/office/drawing/2014/main" id="{68BE52E6-12A4-3342-83DA-22F2F3DF7254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Debt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collectIon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adm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strat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2" name="Metin kutusu 111">
              <a:extLst>
                <a:ext uri="{FF2B5EF4-FFF2-40B4-BE49-F238E27FC236}">
                  <a16:creationId xmlns:a16="http://schemas.microsoft.com/office/drawing/2014/main" id="{D2627D97-5F59-1AE7-ECD6-2D326E5AE7B6}"/>
                </a:ext>
              </a:extLst>
            </p:cNvPr>
            <p:cNvSpPr txBox="1"/>
            <p:nvPr/>
          </p:nvSpPr>
          <p:spPr>
            <a:xfrm>
              <a:off x="356496" y="1446355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Boost efficiency, cut costs, and elevate customer satisfaction by ensuring tailored and responsive debt collection processes, which  are timely and accurate.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3" name="Grup 112">
            <a:extLst>
              <a:ext uri="{FF2B5EF4-FFF2-40B4-BE49-F238E27FC236}">
                <a16:creationId xmlns:a16="http://schemas.microsoft.com/office/drawing/2014/main" id="{785FC446-70BF-C184-F74D-D65742F8C401}"/>
              </a:ext>
            </a:extLst>
          </p:cNvPr>
          <p:cNvGrpSpPr/>
          <p:nvPr/>
        </p:nvGrpSpPr>
        <p:grpSpPr>
          <a:xfrm>
            <a:off x="8474141" y="2982955"/>
            <a:ext cx="2711169" cy="1281712"/>
            <a:chOff x="356496" y="651180"/>
            <a:chExt cx="3362632" cy="1357473"/>
          </a:xfrm>
        </p:grpSpPr>
        <p:sp>
          <p:nvSpPr>
            <p:cNvPr id="114" name="TextBox 41">
              <a:extLst>
                <a:ext uri="{FF2B5EF4-FFF2-40B4-BE49-F238E27FC236}">
                  <a16:creationId xmlns:a16="http://schemas.microsoft.com/office/drawing/2014/main" id="{011AA6F9-0185-2DEB-8507-4CA61E672CB8}"/>
                </a:ext>
              </a:extLst>
            </p:cNvPr>
            <p:cNvSpPr txBox="1"/>
            <p:nvPr/>
          </p:nvSpPr>
          <p:spPr>
            <a:xfrm>
              <a:off x="356496" y="651180"/>
              <a:ext cx="2612847" cy="423761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2000" b="1" i="0" dirty="0">
                  <a:solidFill>
                    <a:srgbClr val="40404C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sz="2000" b="1" dirty="0" err="1">
                  <a:solidFill>
                    <a:srgbClr val="40404C"/>
                  </a:solidFill>
                  <a:latin typeface="Montserrat SemiBold" panose="00000700000000000000" pitchFamily="2" charset="0"/>
                </a:rPr>
                <a:t>pcifwval</a:t>
              </a:r>
              <a:endParaRPr lang="en-US" sz="2000" b="1" dirty="0">
                <a:solidFill>
                  <a:srgbClr val="40404C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5" name="Metin kutusu 114">
              <a:extLst>
                <a:ext uri="{FF2B5EF4-FFF2-40B4-BE49-F238E27FC236}">
                  <a16:creationId xmlns:a16="http://schemas.microsoft.com/office/drawing/2014/main" id="{B2A6F5CB-99DA-A6F5-B757-2BC263A6C1E7}"/>
                </a:ext>
              </a:extLst>
            </p:cNvPr>
            <p:cNvSpPr txBox="1"/>
            <p:nvPr/>
          </p:nvSpPr>
          <p:spPr>
            <a:xfrm>
              <a:off x="356496" y="1035613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Customer Invoicing &amp; Finance Workflow 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6" name="Metin kutusu 115">
              <a:extLst>
                <a:ext uri="{FF2B5EF4-FFF2-40B4-BE49-F238E27FC236}">
                  <a16:creationId xmlns:a16="http://schemas.microsoft.com/office/drawing/2014/main" id="{4277378F-1D56-88FC-ED14-AB2F841A560B}"/>
                </a:ext>
              </a:extLst>
            </p:cNvPr>
            <p:cNvSpPr txBox="1"/>
            <p:nvPr/>
          </p:nvSpPr>
          <p:spPr>
            <a:xfrm>
              <a:off x="356496" y="1446356"/>
              <a:ext cx="3261775" cy="562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Enhance accuracy, efficiency and customer satisfaction by streamlining processes and reducing errors.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7" name="Grup 116">
            <a:extLst>
              <a:ext uri="{FF2B5EF4-FFF2-40B4-BE49-F238E27FC236}">
                <a16:creationId xmlns:a16="http://schemas.microsoft.com/office/drawing/2014/main" id="{6F2E7AF9-F8E2-5B22-2358-036B48F3D3F8}"/>
              </a:ext>
            </a:extLst>
          </p:cNvPr>
          <p:cNvGrpSpPr/>
          <p:nvPr/>
        </p:nvGrpSpPr>
        <p:grpSpPr>
          <a:xfrm>
            <a:off x="555403" y="4898950"/>
            <a:ext cx="2711169" cy="1137569"/>
            <a:chOff x="356496" y="683777"/>
            <a:chExt cx="3362632" cy="1204811"/>
          </a:xfrm>
        </p:grpSpPr>
        <p:sp>
          <p:nvSpPr>
            <p:cNvPr id="118" name="TextBox 41">
              <a:extLst>
                <a:ext uri="{FF2B5EF4-FFF2-40B4-BE49-F238E27FC236}">
                  <a16:creationId xmlns:a16="http://schemas.microsoft.com/office/drawing/2014/main" id="{C614F80E-10FB-53CA-0DC0-E3D867CBB51C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4C9ADB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4C9ADB"/>
                  </a:solidFill>
                  <a:latin typeface="Montserrat SemiBold" panose="00000700000000000000" pitchFamily="2" charset="0"/>
                </a:rPr>
                <a:t>poemval</a:t>
              </a:r>
              <a:endParaRPr lang="en-US" b="1" dirty="0">
                <a:solidFill>
                  <a:srgbClr val="4C9ADB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9" name="Metin kutusu 118">
              <a:extLst>
                <a:ext uri="{FF2B5EF4-FFF2-40B4-BE49-F238E27FC236}">
                  <a16:creationId xmlns:a16="http://schemas.microsoft.com/office/drawing/2014/main" id="{0EF7D480-7EE8-1E83-4828-FA87E7CBB4A6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Onl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expense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0" name="Metin kutusu 119">
              <a:extLst>
                <a:ext uri="{FF2B5EF4-FFF2-40B4-BE49-F238E27FC236}">
                  <a16:creationId xmlns:a16="http://schemas.microsoft.com/office/drawing/2014/main" id="{EF87C3C9-0CEC-F09F-1071-897022ACD7FA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562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Simplify financial expenses tracking, reduce claim errors and enhance expense budget controls easily.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21" name="Grup 120">
            <a:extLst>
              <a:ext uri="{FF2B5EF4-FFF2-40B4-BE49-F238E27FC236}">
                <a16:creationId xmlns:a16="http://schemas.microsoft.com/office/drawing/2014/main" id="{257C2E3A-8AF5-EB74-493A-902F5FF0CBBF}"/>
              </a:ext>
            </a:extLst>
          </p:cNvPr>
          <p:cNvGrpSpPr/>
          <p:nvPr/>
        </p:nvGrpSpPr>
        <p:grpSpPr>
          <a:xfrm>
            <a:off x="3199846" y="4898950"/>
            <a:ext cx="2711169" cy="1283762"/>
            <a:chOff x="356496" y="683777"/>
            <a:chExt cx="3362632" cy="1359644"/>
          </a:xfrm>
        </p:grpSpPr>
        <p:sp>
          <p:nvSpPr>
            <p:cNvPr id="122" name="TextBox 41">
              <a:extLst>
                <a:ext uri="{FF2B5EF4-FFF2-40B4-BE49-F238E27FC236}">
                  <a16:creationId xmlns:a16="http://schemas.microsoft.com/office/drawing/2014/main" id="{F406E458-8874-85AB-363D-4DE317E9B303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A4A4B2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A4A4B2"/>
                  </a:solidFill>
                  <a:latin typeface="Montserrat SemiBold" panose="00000700000000000000" pitchFamily="2" charset="0"/>
                </a:rPr>
                <a:t>pitfinanceval</a:t>
              </a:r>
              <a:endParaRPr lang="en-US" b="1" dirty="0">
                <a:solidFill>
                  <a:srgbClr val="A4A4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23" name="Metin kutusu 122">
              <a:extLst>
                <a:ext uri="{FF2B5EF4-FFF2-40B4-BE49-F238E27FC236}">
                  <a16:creationId xmlns:a16="http://schemas.microsoft.com/office/drawing/2014/main" id="{A0B7123B-E077-14D7-5216-0A25474D14D2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IT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systems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4" name="Metin kutusu 123">
              <a:extLst>
                <a:ext uri="{FF2B5EF4-FFF2-40B4-BE49-F238E27FC236}">
                  <a16:creationId xmlns:a16="http://schemas.microsoft.com/office/drawing/2014/main" id="{68C0EE1E-0DEA-9319-9D0A-2FEF92CB1472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Enhance operational efficiency, strengthen security, and support business growth by ensuring systems are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optimised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, reliable and scalable.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sp>
        <p:nvSpPr>
          <p:cNvPr id="4" name="Title 2">
            <a:extLst>
              <a:ext uri="{FF2B5EF4-FFF2-40B4-BE49-F238E27FC236}">
                <a16:creationId xmlns:a16="http://schemas.microsoft.com/office/drawing/2014/main" id="{86DF87E2-0A1C-D1BB-361D-C6ECA463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429459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  <a:r>
              <a:rPr lang="tr-TR" dirty="0"/>
              <a:t> : BREAKDOWN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52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SUMMARY OF RETURNS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11A7449-0F94-58D4-D1A8-AABE95370FFD}"/>
              </a:ext>
            </a:extLst>
          </p:cNvPr>
          <p:cNvSpPr txBox="1">
            <a:spLocks/>
          </p:cNvSpPr>
          <p:nvPr/>
        </p:nvSpPr>
        <p:spPr>
          <a:xfrm>
            <a:off x="635504" y="1249351"/>
            <a:ext cx="10666143" cy="5180249"/>
          </a:xfrm>
          <a:prstGeom prst="rect">
            <a:avLst/>
          </a:prstGeom>
        </p:spPr>
        <p:txBody>
          <a:bodyPr vert="horz" lIns="0" tIns="0" rIns="0" bIns="0" numCol="3" spcCol="36000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IT FINANCE SYSTEMS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itfinanceper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pitfinanceval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asitfinance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RAISING PURCHASE ORDERS: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rpoper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prpoval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asrpoval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eytimerpo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PURCHASE ORDER APPROVALS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poaper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ppoaval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aspoaval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eytimepoa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CODING INVOICE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cipper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pcipval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ascipval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eytimecip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MANAGEMENT OF SUPPLIER AND PURCHASE INVOICES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mspiper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pmspival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asmspival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eytimemspi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cs typeface="Poppins" pitchFamily="2" charset="77"/>
              </a:rPr>
              <a:t>MANAGING SPEND LEAKAGE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valmslper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pmslval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asmslval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FINANCE QUERY MANAGEMENT &amp; REPORTING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valfqmrper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pfqmrval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asfqmrval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eytimefqmr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endParaRPr lang="tr-TR" sz="900" b="1" dirty="0">
              <a:solidFill>
                <a:srgbClr val="E23F13"/>
              </a:solidFill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endParaRPr lang="tr-TR" sz="900" b="1" dirty="0">
              <a:solidFill>
                <a:srgbClr val="E23F13"/>
              </a:solidFill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endParaRPr lang="tr-TR" sz="900" b="1" dirty="0">
              <a:solidFill>
                <a:srgbClr val="E23F13"/>
              </a:solidFill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endParaRPr lang="tr-TR" sz="900" b="1" dirty="0">
              <a:solidFill>
                <a:srgbClr val="E23F13"/>
              </a:solidFill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endParaRPr lang="tr-TR" sz="900" b="1" dirty="0">
              <a:solidFill>
                <a:srgbClr val="E23F13"/>
              </a:solidFill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DEBT COLLECTION ADMINISTRATION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valdcapper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pdcapval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asdcapval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eytimedcap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valcifwper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pcifwval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ascifwval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eytimecifw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900" b="1" dirty="0">
                <a:solidFill>
                  <a:srgbClr val="E23F13"/>
                </a:solidFill>
                <a:latin typeface="Montserrat SemiBold" panose="00000700000000000000" pitchFamily="2" charset="0"/>
                <a:cs typeface="Poppins" pitchFamily="2" charset="77"/>
              </a:rPr>
              <a:t>ONLINE EXPENSE MANAGEMENT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poemval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asoemval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eytimeoem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466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BC53D8-9D7C-941A-CC2A-4063486E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8DA237-B9A8-8F39-10D8-DB6BB882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VALUE OFFERING</a:t>
            </a:r>
            <a:br>
              <a:rPr lang="en-GB" dirty="0"/>
            </a:b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FCB1EEA-BDEC-08E7-276C-322204CC06FC}"/>
              </a:ext>
            </a:extLst>
          </p:cNvPr>
          <p:cNvGraphicFramePr>
            <a:graphicFrameLocks/>
          </p:cNvGraphicFramePr>
          <p:nvPr/>
        </p:nvGraphicFramePr>
        <p:xfrm>
          <a:off x="5669907" y="2657753"/>
          <a:ext cx="5531728" cy="1866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E94A281-D1A0-E5FD-CB82-72B642FBC7D5}"/>
              </a:ext>
            </a:extLst>
          </p:cNvPr>
          <p:cNvSpPr txBox="1"/>
          <p:nvPr/>
        </p:nvSpPr>
        <p:spPr>
          <a:xfrm>
            <a:off x="6318909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49F8A7-FC6D-313E-A2DF-2680E8BEA7AC}"/>
              </a:ext>
            </a:extLst>
          </p:cNvPr>
          <p:cNvCxnSpPr>
            <a:cxnSpLocks/>
          </p:cNvCxnSpPr>
          <p:nvPr/>
        </p:nvCxnSpPr>
        <p:spPr>
          <a:xfrm>
            <a:off x="6303932" y="4505358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5C874-7CD2-69FC-F01E-31A1F1F36C0E}"/>
              </a:ext>
            </a:extLst>
          </p:cNvPr>
          <p:cNvSpPr txBox="1"/>
          <p:nvPr/>
        </p:nvSpPr>
        <p:spPr>
          <a:xfrm>
            <a:off x="9521321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7307F1-3E9F-31AB-602F-D0B447E51DF3}"/>
              </a:ext>
            </a:extLst>
          </p:cNvPr>
          <p:cNvSpPr/>
          <p:nvPr/>
        </p:nvSpPr>
        <p:spPr>
          <a:xfrm>
            <a:off x="7671223" y="4871633"/>
            <a:ext cx="172687" cy="160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F8ECD-4880-724C-097B-DAE96AEC930F}"/>
              </a:ext>
            </a:extLst>
          </p:cNvPr>
          <p:cNvSpPr txBox="1"/>
          <p:nvPr/>
        </p:nvSpPr>
        <p:spPr>
          <a:xfrm>
            <a:off x="7772940" y="4862500"/>
            <a:ext cx="906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547995-0EAD-1650-0828-399741769E1F}"/>
              </a:ext>
            </a:extLst>
          </p:cNvPr>
          <p:cNvSpPr/>
          <p:nvPr/>
        </p:nvSpPr>
        <p:spPr>
          <a:xfrm>
            <a:off x="9086850" y="4871613"/>
            <a:ext cx="184133" cy="1602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381449-0B76-F1EF-4F55-C41BCD50E42A}"/>
              </a:ext>
            </a:extLst>
          </p:cNvPr>
          <p:cNvSpPr txBox="1"/>
          <p:nvPr/>
        </p:nvSpPr>
        <p:spPr>
          <a:xfrm>
            <a:off x="9209014" y="4862500"/>
            <a:ext cx="6246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F4BBBE-B522-6819-ADDD-AA352D356F1F}"/>
              </a:ext>
            </a:extLst>
          </p:cNvPr>
          <p:cNvSpPr txBox="1"/>
          <p:nvPr/>
        </p:nvSpPr>
        <p:spPr>
          <a:xfrm>
            <a:off x="7370173" y="4534313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8D07E-173B-6337-B44A-85A484F1B09A}"/>
              </a:ext>
            </a:extLst>
          </p:cNvPr>
          <p:cNvSpPr txBox="1"/>
          <p:nvPr/>
        </p:nvSpPr>
        <p:spPr>
          <a:xfrm>
            <a:off x="5614506" y="2016672"/>
            <a:ext cx="4884244" cy="378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62" b="1" dirty="0" err="1">
                <a:solidFill>
                  <a:srgbClr val="25252C"/>
                </a:solidFill>
                <a:latin typeface="Montserrat SemiBold" pitchFamily="2" charset="77"/>
              </a:rPr>
              <a:t>valclient</a:t>
            </a:r>
            <a:r>
              <a:rPr lang="en-GB" sz="1862" b="1" dirty="0">
                <a:solidFill>
                  <a:srgbClr val="25252C"/>
                </a:solidFill>
                <a:latin typeface="Montserrat SemiBold" pitchFamily="2" charset="77"/>
              </a:rPr>
              <a:t> RETURNS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8A4694-80A8-24F1-7161-7605BE1AF04A}"/>
              </a:ext>
            </a:extLst>
          </p:cNvPr>
          <p:cNvCxnSpPr>
            <a:cxnSpLocks/>
          </p:cNvCxnSpPr>
          <p:nvPr/>
        </p:nvCxnSpPr>
        <p:spPr>
          <a:xfrm>
            <a:off x="7351123" y="4499703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7887AB-D86D-4FCE-C90D-139F3D439E0F}"/>
              </a:ext>
            </a:extLst>
          </p:cNvPr>
          <p:cNvCxnSpPr>
            <a:cxnSpLocks/>
          </p:cNvCxnSpPr>
          <p:nvPr/>
        </p:nvCxnSpPr>
        <p:spPr>
          <a:xfrm>
            <a:off x="8422593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5FF4BC-4ACC-E8C4-02E3-9CC3261AAF43}"/>
              </a:ext>
            </a:extLst>
          </p:cNvPr>
          <p:cNvCxnSpPr>
            <a:cxnSpLocks/>
          </p:cNvCxnSpPr>
          <p:nvPr/>
        </p:nvCxnSpPr>
        <p:spPr>
          <a:xfrm>
            <a:off x="9479995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E78D28-15B3-66E5-6E12-C0FA26BF754B}"/>
              </a:ext>
            </a:extLst>
          </p:cNvPr>
          <p:cNvCxnSpPr>
            <a:cxnSpLocks/>
          </p:cNvCxnSpPr>
          <p:nvPr/>
        </p:nvCxnSpPr>
        <p:spPr>
          <a:xfrm>
            <a:off x="10550332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6198AE-6EB5-C51F-409C-26B8F7F86BEF}"/>
              </a:ext>
            </a:extLst>
          </p:cNvPr>
          <p:cNvSpPr txBox="1"/>
          <p:nvPr/>
        </p:nvSpPr>
        <p:spPr>
          <a:xfrm>
            <a:off x="8444646" y="453755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2181E-C4A0-6999-3B29-5141DD713FE1}"/>
              </a:ext>
            </a:extLst>
          </p:cNvPr>
          <p:cNvSpPr txBox="1"/>
          <p:nvPr/>
        </p:nvSpPr>
        <p:spPr>
          <a:xfrm>
            <a:off x="10589451" y="4550022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5</a:t>
            </a:r>
          </a:p>
        </p:txBody>
      </p:sp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8893B05B-C6E0-B3A7-D58E-48604461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107" y="2016302"/>
            <a:ext cx="493118" cy="493118"/>
          </a:xfrm>
          <a:prstGeom prst="rect">
            <a:avLst/>
          </a:prstGeom>
        </p:spPr>
      </p:pic>
      <p:pic>
        <p:nvPicPr>
          <p:cNvPr id="34" name="Graphic 33" descr="Open hand outline">
            <a:extLst>
              <a:ext uri="{FF2B5EF4-FFF2-40B4-BE49-F238E27FC236}">
                <a16:creationId xmlns:a16="http://schemas.microsoft.com/office/drawing/2014/main" id="{F4B19FD7-C3E3-0A5D-8AC9-C81CAEC52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9506" y="4042808"/>
            <a:ext cx="394596" cy="394596"/>
          </a:xfrm>
          <a:prstGeom prst="rect">
            <a:avLst/>
          </a:prstGeom>
        </p:spPr>
      </p:pic>
      <p:pic>
        <p:nvPicPr>
          <p:cNvPr id="35" name="Graphic 34" descr="Dollar outline">
            <a:extLst>
              <a:ext uri="{FF2B5EF4-FFF2-40B4-BE49-F238E27FC236}">
                <a16:creationId xmlns:a16="http://schemas.microsoft.com/office/drawing/2014/main" id="{3F7A8CC5-A34A-2AAF-046A-EA7F5275B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7097" y="3971094"/>
            <a:ext cx="99414" cy="9941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FA86A8D-86F3-D8A5-4B2F-A073EE2727C5}"/>
              </a:ext>
            </a:extLst>
          </p:cNvPr>
          <p:cNvSpPr txBox="1"/>
          <p:nvPr/>
        </p:nvSpPr>
        <p:spPr>
          <a:xfrm>
            <a:off x="385167" y="3361760"/>
            <a:ext cx="1086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 cost of delay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5C6676-A04D-9A0A-5013-8F256DA67B98}"/>
              </a:ext>
            </a:extLst>
          </p:cNvPr>
          <p:cNvSpPr txBox="1"/>
          <p:nvPr/>
        </p:nvSpPr>
        <p:spPr>
          <a:xfrm>
            <a:off x="529012" y="2462878"/>
            <a:ext cx="799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pic>
        <p:nvPicPr>
          <p:cNvPr id="38" name="Graphic 37" descr="Downward trend graph outline">
            <a:extLst>
              <a:ext uri="{FF2B5EF4-FFF2-40B4-BE49-F238E27FC236}">
                <a16:creationId xmlns:a16="http://schemas.microsoft.com/office/drawing/2014/main" id="{7FA9B895-8EB4-7A49-5734-83756E4D30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1368" y="2930773"/>
            <a:ext cx="394596" cy="3945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7271072-AD93-D632-48FD-EDE2D6D2F892}"/>
              </a:ext>
            </a:extLst>
          </p:cNvPr>
          <p:cNvSpPr txBox="1"/>
          <p:nvPr/>
        </p:nvSpPr>
        <p:spPr>
          <a:xfrm>
            <a:off x="385167" y="4381620"/>
            <a:ext cx="108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5CA6D4-8335-F2D7-196A-2958318AB9FC}"/>
              </a:ext>
            </a:extLst>
          </p:cNvPr>
          <p:cNvSpPr txBox="1"/>
          <p:nvPr/>
        </p:nvSpPr>
        <p:spPr>
          <a:xfrm>
            <a:off x="2962265" y="4316345"/>
            <a:ext cx="72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Payback</a:t>
            </a:r>
            <a:r>
              <a:rPr lang="en-GB" sz="7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Period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4C1CF3-49C6-7197-7CCD-F4A045119A8D}"/>
              </a:ext>
            </a:extLst>
          </p:cNvPr>
          <p:cNvSpPr txBox="1"/>
          <p:nvPr/>
        </p:nvSpPr>
        <p:spPr>
          <a:xfrm>
            <a:off x="1491097" y="2200685"/>
            <a:ext cx="140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valbnft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25C8F3-0395-18E2-136E-9D6BCA42D6B7}"/>
              </a:ext>
            </a:extLst>
          </p:cNvPr>
          <p:cNvSpPr/>
          <p:nvPr/>
        </p:nvSpPr>
        <p:spPr>
          <a:xfrm>
            <a:off x="3273526" y="4021748"/>
            <a:ext cx="106557" cy="106557"/>
          </a:xfrm>
          <a:prstGeom prst="ellipse">
            <a:avLst/>
          </a:prstGeom>
          <a:noFill/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A5A673-91FC-2C94-7F57-6F75AF00332C}"/>
              </a:ext>
            </a:extLst>
          </p:cNvPr>
          <p:cNvSpPr txBox="1"/>
          <p:nvPr/>
        </p:nvSpPr>
        <p:spPr>
          <a:xfrm>
            <a:off x="3797628" y="4027026"/>
            <a:ext cx="12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valmonths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months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1CD36F-4B90-CBDF-E4CA-2F7753CCAD0D}"/>
              </a:ext>
            </a:extLst>
          </p:cNvPr>
          <p:cNvSpPr txBox="1"/>
          <p:nvPr/>
        </p:nvSpPr>
        <p:spPr>
          <a:xfrm>
            <a:off x="1491097" y="4017274"/>
            <a:ext cx="1599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valinvestment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3924B1-6D93-5AF9-68DF-307D783C4301}"/>
              </a:ext>
            </a:extLst>
          </p:cNvPr>
          <p:cNvSpPr txBox="1"/>
          <p:nvPr/>
        </p:nvSpPr>
        <p:spPr>
          <a:xfrm>
            <a:off x="1491097" y="3192818"/>
            <a:ext cx="127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valacd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7" name="Graphic 46" descr="Diamond with solid fill">
            <a:extLst>
              <a:ext uri="{FF2B5EF4-FFF2-40B4-BE49-F238E27FC236}">
                <a16:creationId xmlns:a16="http://schemas.microsoft.com/office/drawing/2014/main" id="{82BCB199-5552-EC5E-904C-B1EE4616B0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16481" y="2033136"/>
            <a:ext cx="420646" cy="52126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814839A-EAED-C894-FA97-CC64E40C2578}"/>
              </a:ext>
            </a:extLst>
          </p:cNvPr>
          <p:cNvSpPr txBox="1"/>
          <p:nvPr/>
        </p:nvSpPr>
        <p:spPr>
          <a:xfrm>
            <a:off x="2906368" y="2516728"/>
            <a:ext cx="8408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9F857E-0C32-6C1E-C411-71299828D62F}"/>
              </a:ext>
            </a:extLst>
          </p:cNvPr>
          <p:cNvSpPr txBox="1"/>
          <p:nvPr/>
        </p:nvSpPr>
        <p:spPr>
          <a:xfrm>
            <a:off x="3797628" y="3184326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valroi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567199-AC9B-6222-FCBC-A6DFAA7E81F7}"/>
              </a:ext>
            </a:extLst>
          </p:cNvPr>
          <p:cNvSpPr txBox="1"/>
          <p:nvPr/>
        </p:nvSpPr>
        <p:spPr>
          <a:xfrm>
            <a:off x="2986505" y="3171616"/>
            <a:ext cx="68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9B2869-F7B8-C766-B4DF-19CA5F6D8E9E}"/>
              </a:ext>
            </a:extLst>
          </p:cNvPr>
          <p:cNvSpPr txBox="1"/>
          <p:nvPr/>
        </p:nvSpPr>
        <p:spPr>
          <a:xfrm>
            <a:off x="3797628" y="2204508"/>
            <a:ext cx="126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valnpvv</a:t>
            </a:r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2" name="Graphic 51" descr="Bank with solid fill">
            <a:extLst>
              <a:ext uri="{FF2B5EF4-FFF2-40B4-BE49-F238E27FC236}">
                <a16:creationId xmlns:a16="http://schemas.microsoft.com/office/drawing/2014/main" id="{2CA66873-6558-5189-CF21-85CA2C0FFA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5332" y="3943217"/>
            <a:ext cx="486669" cy="4866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464C18C-8143-AB54-955A-A0DE0ACF69AD}"/>
              </a:ext>
            </a:extLst>
          </p:cNvPr>
          <p:cNvSpPr txBox="1"/>
          <p:nvPr/>
        </p:nvSpPr>
        <p:spPr>
          <a:xfrm>
            <a:off x="650833" y="791325"/>
            <a:ext cx="2406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pic>
        <p:nvPicPr>
          <p:cNvPr id="6" name="Graphic 5" descr="Clock with solid fill">
            <a:extLst>
              <a:ext uri="{FF2B5EF4-FFF2-40B4-BE49-F238E27FC236}">
                <a16:creationId xmlns:a16="http://schemas.microsoft.com/office/drawing/2014/main" id="{5C0546B3-566A-AB4C-C2C7-58B31100AE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7867" y="4872929"/>
            <a:ext cx="681598" cy="681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19242E-63D7-70C5-83CD-51102A18B2C1}"/>
              </a:ext>
            </a:extLst>
          </p:cNvPr>
          <p:cNvSpPr txBox="1"/>
          <p:nvPr/>
        </p:nvSpPr>
        <p:spPr>
          <a:xfrm>
            <a:off x="385167" y="5549278"/>
            <a:ext cx="10869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HOURS SAVED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2C8D2C-9662-93C5-9673-63020C005BD9}"/>
              </a:ext>
            </a:extLst>
          </p:cNvPr>
          <p:cNvSpPr txBox="1"/>
          <p:nvPr/>
        </p:nvSpPr>
        <p:spPr>
          <a:xfrm>
            <a:off x="1491097" y="5063705"/>
            <a:ext cx="159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valhours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0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303557-C3DF-0A09-A6C3-B95DAC3B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27C223-66B0-43E1-F7E0-38D12174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1"/>
            <a:ext cx="9292735" cy="401594"/>
          </a:xfrm>
        </p:spPr>
        <p:txBody>
          <a:bodyPr/>
          <a:lstStyle/>
          <a:p>
            <a:r>
              <a:rPr lang="tr-TR" dirty="0"/>
              <a:t>DEFINITION OF TERMS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034D3-826E-71EB-8E21-FFDB47E1C1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17270" y="1717608"/>
            <a:ext cx="4638088" cy="3361386"/>
          </a:xfrm>
        </p:spPr>
        <p:txBody>
          <a:bodyPr vert="horz" lIns="0" tIns="0" rIns="0" bIns="0" rtlCol="0" anchor="t">
            <a:noAutofit/>
          </a:bodyPr>
          <a:lstStyle/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Payback Period: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time at which benefits achieved outweigh amount invested. If you invest £12 and receive £1 per month, your payback period is 1 year, equal to the "break-even point”. This calculation does not consider the time value of money (see NPV)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Net Present Value (NPV):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Return on Investment (ROI):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ratio of benefits vs its total costs. If you invest £12 and get £24 back, the ROI is 24/12 = 200% (i.e. you receive double what you contributed)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Adoption rate: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We have integrated software adoption rate factors into our value return calculations. These reflect reductions in value returns from factors such as staggered releases, ramp up times and more. 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B2551A1-F783-7ECB-94CE-4492E0A51074}"/>
              </a:ext>
            </a:extLst>
          </p:cNvPr>
          <p:cNvSpPr txBox="1">
            <a:spLocks/>
          </p:cNvSpPr>
          <p:nvPr/>
        </p:nvSpPr>
        <p:spPr>
          <a:xfrm>
            <a:off x="598832" y="1715549"/>
            <a:ext cx="4638088" cy="3898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None/>
            </a:pP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Some key phrases we have illustrated in this proposal are detailed for </a:t>
            </a:r>
            <a:b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</a:b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information</a:t>
            </a:r>
            <a:endParaRPr lang="en-GB" sz="2800" b="1" dirty="0">
              <a:solidFill>
                <a:srgbClr val="FF66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BB3E-BDED-0937-862C-B206BD0877B8}"/>
              </a:ext>
            </a:extLst>
          </p:cNvPr>
          <p:cNvSpPr txBox="1"/>
          <p:nvPr/>
        </p:nvSpPr>
        <p:spPr>
          <a:xfrm>
            <a:off x="517354" y="4189491"/>
            <a:ext cx="463808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Disclaimer </a:t>
            </a:r>
            <a:r>
              <a:rPr lang="en-GB" sz="900" dirty="0">
                <a:latin typeface="Open Sans"/>
                <a:ea typeface="Open Sans"/>
                <a:cs typeface="Open Sans"/>
              </a:rPr>
              <a:t>We hope these estimations can assist in purchasing decisions and surface value prospects could see. Details listed are provided in good faith, as a guide only, on an "as is" basis.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407078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9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357287-C1DF-758E-C692-66B6339E43F1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2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2455</TotalTime>
  <Words>1330</Words>
  <Application>Microsoft Office PowerPoint</Application>
  <PresentationFormat>Geniş ekran</PresentationFormat>
  <Paragraphs>227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SUMMARY OF RETURNS</vt:lpstr>
      <vt:lpstr>OUR VALUE OFFERING </vt:lpstr>
      <vt:lpstr>DEFINITION OF TERMS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53</cp:revision>
  <dcterms:created xsi:type="dcterms:W3CDTF">2024-07-05T15:05:35Z</dcterms:created>
  <dcterms:modified xsi:type="dcterms:W3CDTF">2024-10-07T11:55:50Z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