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89" r:id="rId5"/>
    <p:sldId id="457" r:id="rId6"/>
    <p:sldId id="458" r:id="rId7"/>
    <p:sldId id="463" r:id="rId8"/>
    <p:sldId id="465" r:id="rId9"/>
    <p:sldId id="466" r:id="rId10"/>
    <p:sldId id="449" r:id="rId11"/>
    <p:sldId id="461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9ADB"/>
    <a:srgbClr val="40404C"/>
    <a:srgbClr val="FCB415"/>
    <a:srgbClr val="1078CF"/>
    <a:srgbClr val="616173"/>
    <a:srgbClr val="F37721"/>
    <a:srgbClr val="2D4FB2"/>
    <a:srgbClr val="F6911E"/>
    <a:srgbClr val="F15D23"/>
    <a:srgbClr val="FF5A1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3E05C6-C6CD-4794-B248-9AAA64DBED33}" v="17" dt="2024-09-19T08:41:34.9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04" autoAdjust="0"/>
  </p:normalViewPr>
  <p:slideViewPr>
    <p:cSldViewPr snapToGrid="0">
      <p:cViewPr varScale="1">
        <p:scale>
          <a:sx n="82" d="100"/>
          <a:sy n="82" d="100"/>
        </p:scale>
        <p:origin x="69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.sharepoint.com/sites/Value-Creation/Shared%20Documents/Financials/Value%20Calculator_Financials%20LIVE%20v9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advcomp-my.sharepoint.com/personal/angela_dcruz_oneadvanced_com/Documents/Angela's%20Stuff/Value%20Creation/Products/Clear%20Review/ROI%20Pack/FINALS/LIVE%20Clear%20Review%20Value%20Proposition%20Calculator%20v7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689408780942777E-3"/>
          <c:y val="2.5380776597463277E-2"/>
          <c:w val="0.97918232058845212"/>
          <c:h val="0.96671180011294944"/>
        </c:manualLayout>
      </c:layout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37C-4CDA-8E9F-829A8DFC67F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37C-4CDA-8E9F-829A8DFC67F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37C-4CDA-8E9F-829A8DFC67F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37C-4CDA-8E9F-829A8DFC67F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37C-4CDA-8E9F-829A8DFC67F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37C-4CDA-8E9F-829A8DFC67F4}"/>
              </c:ext>
            </c:extLst>
          </c:dPt>
          <c:dPt>
            <c:idx val="6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037C-4CDA-8E9F-829A8DFC67F4}"/>
              </c:ext>
            </c:extLst>
          </c:dPt>
          <c:dPt>
            <c:idx val="7"/>
            <c:bubble3D val="0"/>
            <c:spPr>
              <a:solidFill>
                <a:schemeClr val="accent6">
                  <a:lumMod val="25000"/>
                  <a:lumOff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037C-4CDA-8E9F-829A8DFC67F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037C-4CDA-8E9F-829A8DFC67F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037C-4CDA-8E9F-829A8DFC67F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'[Value Calculator_Financials LIVE v9.xlsm]Value
								Analysis'!$C$46:$C$54</c:f>
              <c:strCache>
                <c:ptCount val="9"/>
                <c:pt idx="0">
                  <c:v>Raising Purchase Orders</c:v>
                </c:pt>
                <c:pt idx="1">
                  <c:v>Purchase Order approvals</c:v>
                </c:pt>
                <c:pt idx="2">
                  <c:v>Coding invoice processes</c:v>
                </c:pt>
                <c:pt idx="3">
                  <c:v>Management of supplier and purchase invoices</c:v>
                </c:pt>
                <c:pt idx="4">
                  <c:v>Managing Spend leakage </c:v>
                </c:pt>
                <c:pt idx="5">
                  <c:v>Finance query management &amp; reporting</c:v>
                </c:pt>
                <c:pt idx="6">
                  <c:v>Debt collection administration processes</c:v>
                </c:pt>
                <c:pt idx="7">
                  <c:v>Customer Invoicing &amp; Finance Workflow</c:v>
                </c:pt>
                <c:pt idx="8">
                  <c:v>Online expense management</c:v>
                </c:pt>
              </c:strCache>
            </c:strRef>
          </c:cat>
          <c:val>
            <c:numRef>
              <c:numCache>
                <c:formatCode>"£"#,##0</c:formatCode>
                <c:ptCount val="10"/>
                <c:pt idx="0">
                  <c:v>47367</c:v>
                </c:pt>
                <c:pt idx="1">
                  <c:v/>
                </c:pt>
                <c:pt idx="2">
                  <c:v/>
                </c:pt>
                <c:pt idx="3">
                  <c:v>276308</c:v>
                </c:pt>
                <c:pt idx="4">
                  <c:v/>
                </c:pt>
                <c:pt idx="5">
                  <c:v>193967</c:v>
                </c:pt>
                <c:pt idx="6">
                  <c:v>87531</c:v>
                </c:pt>
                <c:pt idx="7">
                  <c:v/>
                </c:pt>
                <c:pt idx="8">
                  <c:v>163125</c:v>
                </c:pt>
                <c:pt idx="9">
                  <c:v/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037C-4CDA-8E9F-829A8DFC67F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42140890092332E-2"/>
          <c:y val="3.108893616642484E-2"/>
          <c:w val="0.92859981406902237"/>
          <c:h val="0.85615280534809812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3F9-4BC0-8CB9-9896CA7D3BE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3F9-4BC0-8CB9-9896CA7D3BE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3F9-4BC0-8CB9-9896CA7D3BE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3F9-4BC0-8CB9-9896CA7D3BE8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3F9-4BC0-8CB9-9896CA7D3BE8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3F9-4BC0-8CB9-9896CA7D3BE8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83F9-4BC0-8CB9-9896CA7D3BE8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83F9-4BC0-8CB9-9896CA7D3BE8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83F9-4BC0-8CB9-9896CA7D3BE8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83F9-4BC0-8CB9-9896CA7D3BE8}"/>
              </c:ext>
            </c:extLst>
          </c:dPt>
          <c:cat>
            <c:multiLvlStrRef>
              <c:multiLvlStrCache>
                <c:ptCount val="14"/>
                <c:lvl>
                  <c:pt idx="0">
                    <c:v>£</c:v>
                  </c:pt>
                  <c:pt idx="1">
                    <c:v>£</c:v>
                  </c:pt>
                  <c:pt idx="3">
                    <c:v>£</c:v>
                  </c:pt>
                  <c:pt idx="4">
                    <c:v>£</c:v>
                  </c:pt>
                  <c:pt idx="6">
                    <c:v>£</c:v>
                  </c:pt>
                  <c:pt idx="7">
                    <c:v>£</c:v>
                  </c:pt>
                  <c:pt idx="9">
                    <c:v>£</c:v>
                  </c:pt>
                  <c:pt idx="10">
                    <c:v>£</c:v>
                  </c:pt>
                  <c:pt idx="12">
                    <c:v>£</c:v>
                  </c:pt>
                  <c:pt idx="13">
                    <c:v>£</c:v>
                  </c:pt>
                </c:lvl>
                <c:lvl>
                  <c:pt idx="0">
                    <c:v> 1 Year Investment </c:v>
                  </c:pt>
                  <c:pt idx="1">
                    <c:v> 1 Year Return </c:v>
                  </c:pt>
                  <c:pt idx="3">
                    <c:v> 2 Year Investment </c:v>
                  </c:pt>
                  <c:pt idx="4">
                    <c:v> 2 Year Return </c:v>
                  </c:pt>
                  <c:pt idx="6">
                    <c:v> 3 Year Investment </c:v>
                  </c:pt>
                  <c:pt idx="7">
                    <c:v> 3 Year Return </c:v>
                  </c:pt>
                  <c:pt idx="9">
                    <c:v> 4 Year Investment </c:v>
                  </c:pt>
                  <c:pt idx="10">
                    <c:v> 4 Year Return </c:v>
                  </c:pt>
                  <c:pt idx="12">
                    <c:v> 5 Year Investment </c:v>
                  </c:pt>
                  <c:pt idx="13">
                    <c:v> 5 Year Return </c:v>
                  </c:pt>
                </c:lvl>
              </c:multiLvlStrCache>
            </c:multiLvlStrRef>
          </c:cat>
          <c:val>
            <c:numRef>
              <c:numCache>
                <c:ptCount val="14"/>
                <c:pt idx="0">
                  <c:v>31000</c:v>
                </c:pt>
                <c:pt idx="1">
                  <c:v>123634</c:v>
                </c:pt>
                <c:pt idx="3">
                  <c:v>28600</c:v>
                </c:pt>
                <c:pt idx="4">
                  <c:v>132466</c:v>
                </c:pt>
                <c:pt idx="6">
                  <c:v>31460</c:v>
                </c:pt>
                <c:pt idx="7">
                  <c:v>158958</c:v>
                </c:pt>
                <c:pt idx="9">
                  <c:v>34606</c:v>
                </c:pt>
                <c:pt idx="10">
                  <c:v>176620</c:v>
                </c:pt>
                <c:pt idx="12">
                  <c:v>38067</c:v>
                </c:pt>
                <c:pt idx="13">
                  <c:v>176620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83F9-4BC0-8CB9-9896CA7D3B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45546352"/>
        <c:axId val="945550928"/>
      </c:barChart>
      <c:catAx>
        <c:axId val="9455463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45550928"/>
        <c:crosses val="autoZero"/>
        <c:auto val="1"/>
        <c:lblAlgn val="ctr"/>
        <c:lblOffset val="100"/>
        <c:noMultiLvlLbl val="0"/>
      </c:catAx>
      <c:valAx>
        <c:axId val="94555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945546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53995B-D5C5-E9F3-74E1-867BB85FA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5A38-0062-6C38-0B8A-6561F09F2D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E6207-6821-4DAB-B818-E4F4F6AB12F5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6C68E-BDFC-0BFF-7F14-6B953611F6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FAFE3-268E-270F-8A32-C160C9648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E5AB6-E7A7-49F2-B3EF-8EA64FA4A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520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36EE0-4F6D-274D-8902-95CDFEF84C8C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F5981-AC5E-AE4D-852B-DAB06874D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9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29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4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5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F5981-AC5E-AE4D-852B-DAB06874D7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89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hyperlink" Target="mailto:hello@oneadvanced.com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4551C-8DA6-7975-4AC8-8A180A4C6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794264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74C2F-C574-4EA9-44E0-B379B00831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695325" y="1287508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4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BA657EF-F445-0102-2BA7-44A9F51D83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B90FE5-9B10-DE0E-C798-6B53CC1B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16B070-9C5D-0E7C-E2ED-3FE385C377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8" y="730389"/>
            <a:ext cx="5668391" cy="5398949"/>
          </a:xfrm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9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2">
            <a:extLst>
              <a:ext uri="{FF2B5EF4-FFF2-40B4-BE49-F238E27FC236}">
                <a16:creationId xmlns:a16="http://schemas.microsoft.com/office/drawing/2014/main" id="{5536B56F-F531-540F-8796-BAE4CC0E7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32063" y="13880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1804F481-5029-6614-64A1-EDA7EF95E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1580" y="17803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BBF112A-5454-FE49-7AAC-CF484D953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2081" y="2234192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A150C75-E0E2-38DD-416D-91A21E88CB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1580" y="2626447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80484F3-A715-7D93-FF70-AF8370E1B3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32081" y="3079666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ABCFCEF-6730-EA4C-DBFF-2CFF639B3F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31580" y="3471921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C2E974CF-5325-C835-8D53-30C45BE0FA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10026" y="1388067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766B7B2-1CEE-476D-CD98-C488FBD749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10026" y="2240692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D84AEBAE-9F18-73E1-0696-0E9858817C6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10026" y="3079666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A7EDDCDD-B4C2-59E6-19B3-6014DE489B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32081" y="3925140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CD8E8B20-BC80-2B9E-4915-D5339CD1EE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1580" y="4317395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B5B9C15-3731-CC21-4A7B-A5C374A1A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10026" y="3925140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13E1AAB4-635D-BF4A-5965-4B31253F31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532081" y="4775125"/>
            <a:ext cx="5473184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25A78126-D46D-FF52-6586-D197EBED54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31580" y="5167380"/>
            <a:ext cx="547370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AE9F7A2-511D-9C1D-CE95-14D3B8788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10026" y="4775125"/>
            <a:ext cx="400385" cy="256394"/>
          </a:xfrm>
        </p:spPr>
        <p:txBody>
          <a:bodyPr anchor="t" anchorCtr="0">
            <a:no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9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02487"/>
            <a:ext cx="3483438" cy="317667"/>
          </a:xfrm>
        </p:spPr>
        <p:txBody>
          <a:bodyPr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CFD1A9-B1E6-239C-FBAB-267510721D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77261" y="2512088"/>
            <a:ext cx="5282675" cy="2308066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GB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4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AA6C8F-02A2-5780-3B44-3E8D65629A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25575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A2BD5FB-60CA-8E9B-F6DF-7A6FB1B93A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374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2328CA78-E1CB-C82D-3890-7CE118FFA6F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3174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6042117-1A75-2036-9EB6-B3BAB4055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1976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CD4D48C-EC00-94E4-69F3-EF51AC0276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61973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9A1D6FB7-B1FF-8326-8B31-3AC5954FA26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720677" y="2024063"/>
            <a:ext cx="2038350" cy="203993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9ED438C1-B0A6-419C-0AC3-151D81BAE85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9479" y="4160842"/>
            <a:ext cx="3483439" cy="317667"/>
          </a:xfrm>
        </p:spPr>
        <p:txBody>
          <a:bodyPr lIns="108000" rIns="108000" anchor="b" anchorCtr="0"/>
          <a:lstStyle>
            <a:lvl1pPr marL="0"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>
                <a:solidFill>
                  <a:schemeClr val="tx1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A6B83889-1ECE-CF73-A5C2-C8DE7E9CA0B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9476" y="4511195"/>
            <a:ext cx="3483438" cy="317667"/>
          </a:xfrm>
        </p:spPr>
        <p:txBody>
          <a:bodyPr lIns="108000" rIns="108000"/>
          <a:lstStyle>
            <a:lvl1pPr marL="0" algn="ctr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2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961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0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8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87316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 sz="1600"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 sz="1400"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2694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7CC51DE0-F066-5324-2C99-81558D301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376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3" name="Text Placeholder 23">
            <a:extLst>
              <a:ext uri="{FF2B5EF4-FFF2-40B4-BE49-F238E27FC236}">
                <a16:creationId xmlns:a16="http://schemas.microsoft.com/office/drawing/2014/main" id="{179E0B83-D473-F57B-563A-6CFD62DBEE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0400" y="1841824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874603D-7E3E-8180-F8FD-8504D8000B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4376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512BF3A-A754-CFE5-9D8E-6A4A96ADD5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9004" y="4380373"/>
            <a:ext cx="5121654" cy="1715627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293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136087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430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13720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1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CACB3E2-F3D6-FBFE-9D4D-122785B60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E279612-A00D-9DA6-F257-9A62F420A7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 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57F8B76-BD18-D930-D55C-B6A1B10E82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6E4DEAF-BC4A-5DD9-036E-624FD7C4D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59600" y="1287463"/>
            <a:ext cx="4264025" cy="4273550"/>
          </a:xfrm>
          <a:custGeom>
            <a:avLst/>
            <a:gdLst>
              <a:gd name="connsiteX0" fmla="*/ 328842 w 4264025"/>
              <a:gd name="connsiteY0" fmla="*/ 0 h 4273550"/>
              <a:gd name="connsiteX1" fmla="*/ 3935183 w 4264025"/>
              <a:gd name="connsiteY1" fmla="*/ 0 h 4273550"/>
              <a:gd name="connsiteX2" fmla="*/ 4264025 w 4264025"/>
              <a:gd name="connsiteY2" fmla="*/ 328842 h 4273550"/>
              <a:gd name="connsiteX3" fmla="*/ 4264025 w 4264025"/>
              <a:gd name="connsiteY3" fmla="*/ 2397987 h 4273550"/>
              <a:gd name="connsiteX4" fmla="*/ 4187602 w 4264025"/>
              <a:gd name="connsiteY4" fmla="*/ 2540521 h 4273550"/>
              <a:gd name="connsiteX5" fmla="*/ 3434167 w 4264025"/>
              <a:gd name="connsiteY5" fmla="*/ 3594728 h 4273550"/>
              <a:gd name="connsiteX6" fmla="*/ 2977109 w 4264025"/>
              <a:gd name="connsiteY6" fmla="*/ 4084536 h 4273550"/>
              <a:gd name="connsiteX7" fmla="*/ 2776680 w 4264025"/>
              <a:gd name="connsiteY7" fmla="*/ 4273550 h 4273550"/>
              <a:gd name="connsiteX8" fmla="*/ 328842 w 4264025"/>
              <a:gd name="connsiteY8" fmla="*/ 4273550 h 4273550"/>
              <a:gd name="connsiteX9" fmla="*/ 0 w 4264025"/>
              <a:gd name="connsiteY9" fmla="*/ 3944708 h 4273550"/>
              <a:gd name="connsiteX10" fmla="*/ 0 w 4264025"/>
              <a:gd name="connsiteY10" fmla="*/ 328842 h 4273550"/>
              <a:gd name="connsiteX11" fmla="*/ 328842 w 4264025"/>
              <a:gd name="connsiteY11" fmla="*/ 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4025" h="4273550">
                <a:moveTo>
                  <a:pt x="328842" y="0"/>
                </a:moveTo>
                <a:lnTo>
                  <a:pt x="3935183" y="0"/>
                </a:lnTo>
                <a:cubicBezTo>
                  <a:pt x="4116797" y="0"/>
                  <a:pt x="4264025" y="147228"/>
                  <a:pt x="4264025" y="328842"/>
                </a:cubicBezTo>
                <a:lnTo>
                  <a:pt x="4264025" y="2397987"/>
                </a:lnTo>
                <a:lnTo>
                  <a:pt x="4187602" y="2540521"/>
                </a:lnTo>
                <a:cubicBezTo>
                  <a:pt x="3989287" y="2884882"/>
                  <a:pt x="3729269" y="3244387"/>
                  <a:pt x="3434167" y="3594728"/>
                </a:cubicBezTo>
                <a:cubicBezTo>
                  <a:pt x="3294444" y="3760607"/>
                  <a:pt x="3140729" y="3924189"/>
                  <a:pt x="2977109" y="4084536"/>
                </a:cubicBezTo>
                <a:lnTo>
                  <a:pt x="2776680" y="4273550"/>
                </a:lnTo>
                <a:lnTo>
                  <a:pt x="328842" y="4273550"/>
                </a:lnTo>
                <a:cubicBezTo>
                  <a:pt x="147228" y="4273550"/>
                  <a:pt x="0" y="4126322"/>
                  <a:pt x="0" y="3944708"/>
                </a:cubicBezTo>
                <a:lnTo>
                  <a:pt x="0" y="328842"/>
                </a:lnTo>
                <a:cubicBezTo>
                  <a:pt x="0" y="147228"/>
                  <a:pt x="147228" y="0"/>
                  <a:pt x="328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632325-B368-E7E6-040E-5422C4DE6C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02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0" inden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0975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6414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15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wo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500"/>
              </a:spcAft>
              <a:buNone/>
              <a:defRPr/>
            </a:lvl1pPr>
            <a:lvl2pPr marL="0" indent="0">
              <a:spcBef>
                <a:spcPts val="500"/>
              </a:spcBef>
              <a:spcAft>
                <a:spcPts val="500"/>
              </a:spcAft>
              <a:buNone/>
              <a:defRPr/>
            </a:lvl2pPr>
            <a:lvl3pPr marL="0" indent="0">
              <a:spcBef>
                <a:spcPts val="500"/>
              </a:spcBef>
              <a:spcAft>
                <a:spcPts val="500"/>
              </a:spcAft>
              <a:buNone/>
              <a:defRPr/>
            </a:lvl3pPr>
            <a:lvl4pPr marL="0" indent="0">
              <a:spcBef>
                <a:spcPts val="500"/>
              </a:spcBef>
              <a:spcAft>
                <a:spcPts val="500"/>
              </a:spcAft>
              <a:buNone/>
              <a:defRPr/>
            </a:lvl4pPr>
            <a:lvl5pPr marL="0" indent="0">
              <a:spcBef>
                <a:spcPts val="500"/>
              </a:spcBef>
              <a:spcAft>
                <a:spcPts val="5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97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597689"/>
            <a:ext cx="5314446" cy="4069582"/>
          </a:xfr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5600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202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428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99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9811210-6F11-5159-3CEE-661D6E145CE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6794" y="1593767"/>
            <a:ext cx="4114800" cy="4107087"/>
          </a:xfrm>
          <a:prstGeom prst="roundRect">
            <a:avLst>
              <a:gd name="adj" fmla="val 7615"/>
            </a:avLst>
          </a:prstGeom>
          <a:solidFill>
            <a:srgbClr val="F0F0F5"/>
          </a:solidFill>
        </p:spPr>
        <p:txBody>
          <a:bodyPr anchor="ctr"/>
          <a:lstStyle>
            <a:lvl1pPr marL="9000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51868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18D3783-8BAD-F494-8B12-7CF7AE3055E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182226" y="1704516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CE49D2F-57C5-C6D7-6216-B2D75F0E9F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1725" y="2096771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FF193B1F-8EF5-CCA3-E8B2-AD9CB5654F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226" y="3050998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EE743EC8-1A09-95A3-0597-13315B963D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1725" y="3443253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BAFC6E54-9A0B-DDE9-4401-256A542869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2226" y="4397480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17ACAF80-DFD5-AA6B-61A0-54EBA4EBE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81725" y="4789735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EE144-5BB5-C5BE-3211-4ACE9671E42F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292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66984-B347-149E-5EF6-AAEE91A2E0DA}"/>
              </a:ext>
            </a:extLst>
          </p:cNvPr>
          <p:cNvSpPr/>
          <p:nvPr userDrawn="1"/>
        </p:nvSpPr>
        <p:spPr>
          <a:xfrm>
            <a:off x="488878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819C1E24-F3BE-1545-B466-259D2F466505}"/>
              </a:ext>
            </a:extLst>
          </p:cNvPr>
          <p:cNvSpPr txBox="1">
            <a:spLocks/>
          </p:cNvSpPr>
          <p:nvPr userDrawn="1"/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462540C-F753-3056-E12C-65BA9F96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12" y="428399"/>
            <a:ext cx="5090026" cy="7380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AB79E9F5-9B26-D766-6D16-3F28576600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971" y="1944056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EEF6B20-7D2D-8BE4-DEB0-1CB4EAA1F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7412" y="2336311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E2D47398-A81A-2F66-E483-91B10294E3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971" y="3290538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EDA391CD-BF5E-4808-FA75-365989C220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7412" y="3682793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8B28A51F-7A4D-0432-A413-F17616ABC4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7971" y="4637020"/>
            <a:ext cx="4910175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40B90ED3-2AF3-6557-DEDB-F226C1F674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77412" y="5029275"/>
            <a:ext cx="4910638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1B9B645-A9EB-1AA3-6ACA-3315C5441FE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6399839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6399839 w 12191999"/>
              <a:gd name="connsiteY3" fmla="*/ 6858000 h 6858000"/>
              <a:gd name="connsiteX4" fmla="*/ 0 w 12191999"/>
              <a:gd name="connsiteY4" fmla="*/ 0 h 6858000"/>
              <a:gd name="connsiteX5" fmla="*/ 488877 w 12191999"/>
              <a:gd name="connsiteY5" fmla="*/ 0 h 6858000"/>
              <a:gd name="connsiteX6" fmla="*/ 488877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6399839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6399839" y="6858000"/>
                </a:lnTo>
                <a:close/>
                <a:moveTo>
                  <a:pt x="0" y="0"/>
                </a:moveTo>
                <a:lnTo>
                  <a:pt x="488877" y="0"/>
                </a:lnTo>
                <a:lnTo>
                  <a:pt x="488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5"/>
          </a:solidFill>
        </p:spPr>
        <p:txBody>
          <a:bodyPr wrap="square" anchor="ctr">
            <a:noAutofit/>
          </a:bodyPr>
          <a:lstStyle>
            <a:lvl1pPr marL="90000" indent="0" algn="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3760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10606321" cy="47037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0759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1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2 column layout 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BE95FB-3017-DADE-892F-13E7D40E0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425600"/>
            <a:ext cx="5292000" cy="4703763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FE3A2E7-1F0F-EE32-54FC-483C1B48650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81725" y="1425600"/>
            <a:ext cx="5292725" cy="4703762"/>
          </a:xfrm>
        </p:spPr>
        <p:txBody>
          <a:bodyPr rIns="144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174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3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B7E141D0-D9B3-455C-EEDE-4DCE0B6CFF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06793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63506340-35FC-C29C-ECA6-E18ACF788B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9209" y="1412876"/>
            <a:ext cx="3392438" cy="549466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A58C3F-4AF2-5203-B79A-85304ECE660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3738" y="2120900"/>
            <a:ext cx="3403600" cy="401637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4218F-21E0-836D-1281-7B919D8FB3B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5600" y="2120900"/>
            <a:ext cx="3391200" cy="4010400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48AC3CA-21D5-5DE9-5215-889DD6CCC3A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09200" y="2120400"/>
            <a:ext cx="3405600" cy="4010025"/>
          </a:xfrm>
        </p:spPr>
        <p:txBody>
          <a:bodyPr rIns="108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0835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DAE5C-AB56-334E-55D5-580A0F311684}"/>
              </a:ext>
            </a:extLst>
          </p:cNvPr>
          <p:cNvGrpSpPr/>
          <p:nvPr userDrawn="1"/>
        </p:nvGrpSpPr>
        <p:grpSpPr>
          <a:xfrm>
            <a:off x="6478742" y="11724"/>
            <a:ext cx="5092742" cy="3234091"/>
            <a:chOff x="6478742" y="11724"/>
            <a:chExt cx="5092742" cy="323409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3419A74-C617-E2EF-D709-898E5041469E}"/>
                </a:ext>
              </a:extLst>
            </p:cNvPr>
            <p:cNvSpPr/>
            <p:nvPr/>
          </p:nvSpPr>
          <p:spPr>
            <a:xfrm rot="21242962">
              <a:off x="6478742" y="11724"/>
              <a:ext cx="3084269" cy="2201375"/>
            </a:xfrm>
            <a:custGeom>
              <a:avLst/>
              <a:gdLst>
                <a:gd name="connsiteX0" fmla="*/ 1712414 w 3084269"/>
                <a:gd name="connsiteY0" fmla="*/ 0 h 2201375"/>
                <a:gd name="connsiteX1" fmla="*/ 3084269 w 3084269"/>
                <a:gd name="connsiteY1" fmla="*/ 142993 h 2201375"/>
                <a:gd name="connsiteX2" fmla="*/ 3068835 w 3084269"/>
                <a:gd name="connsiteY2" fmla="*/ 150278 h 2201375"/>
                <a:gd name="connsiteX3" fmla="*/ 1339326 w 3084269"/>
                <a:gd name="connsiteY3" fmla="*/ 1231203 h 2201375"/>
                <a:gd name="connsiteX4" fmla="*/ 410602 w 3084269"/>
                <a:gd name="connsiteY4" fmla="*/ 2201375 h 2201375"/>
                <a:gd name="connsiteX5" fmla="*/ 89947 w 3084269"/>
                <a:gd name="connsiteY5" fmla="*/ 2011654 h 2201375"/>
                <a:gd name="connsiteX6" fmla="*/ 29617 w 3084269"/>
                <a:gd name="connsiteY6" fmla="*/ 1917289 h 2201375"/>
                <a:gd name="connsiteX7" fmla="*/ 692504 w 3084269"/>
                <a:gd name="connsiteY7" fmla="*/ 797542 h 2201375"/>
                <a:gd name="connsiteX8" fmla="*/ 1697317 w 3084269"/>
                <a:gd name="connsiteY8" fmla="*/ 9339 h 220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4269" h="2201375">
                  <a:moveTo>
                    <a:pt x="1712414" y="0"/>
                  </a:moveTo>
                  <a:lnTo>
                    <a:pt x="3084269" y="142993"/>
                  </a:lnTo>
                  <a:lnTo>
                    <a:pt x="3068835" y="150278"/>
                  </a:lnTo>
                  <a:cubicBezTo>
                    <a:pt x="2458563" y="450626"/>
                    <a:pt x="1870771" y="804095"/>
                    <a:pt x="1339326" y="1231203"/>
                  </a:cubicBezTo>
                  <a:cubicBezTo>
                    <a:pt x="1088128" y="1432698"/>
                    <a:pt x="609506" y="1805227"/>
                    <a:pt x="410602" y="2201375"/>
                  </a:cubicBezTo>
                  <a:cubicBezTo>
                    <a:pt x="281485" y="2163160"/>
                    <a:pt x="169456" y="2103371"/>
                    <a:pt x="89947" y="2011654"/>
                  </a:cubicBezTo>
                  <a:cubicBezTo>
                    <a:pt x="63833" y="1981432"/>
                    <a:pt x="43876" y="1949857"/>
                    <a:pt x="29617" y="1917289"/>
                  </a:cubicBezTo>
                  <a:cubicBezTo>
                    <a:pt x="-140683" y="1531380"/>
                    <a:pt x="469312" y="999237"/>
                    <a:pt x="692504" y="797542"/>
                  </a:cubicBezTo>
                  <a:cubicBezTo>
                    <a:pt x="1058981" y="467100"/>
                    <a:pt x="1376979" y="217868"/>
                    <a:pt x="1697317" y="933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C47ADB-F7DB-9310-CF82-78A759ED12C3}"/>
                </a:ext>
              </a:extLst>
            </p:cNvPr>
            <p:cNvSpPr/>
            <p:nvPr/>
          </p:nvSpPr>
          <p:spPr>
            <a:xfrm rot="21242962">
              <a:off x="6648918" y="1802814"/>
              <a:ext cx="4922566" cy="1443001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334E7-498F-66AF-F2DA-D2DEE88A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4377" y="6356350"/>
            <a:ext cx="1124423" cy="365125"/>
          </a:xfrm>
        </p:spPr>
        <p:txBody>
          <a:bodyPr/>
          <a:lstStyle>
            <a:lvl1pPr>
              <a:defRPr lang="en-GB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98FAEBFC-AF3F-6E47-9766-48C2D7B36252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2EE1-3EC5-BFE6-C357-F5252CFA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81200" y="6356350"/>
            <a:ext cx="4114800" cy="365125"/>
          </a:xfrm>
        </p:spPr>
        <p:txBody>
          <a:bodyPr/>
          <a:lstStyle>
            <a:lvl1pPr>
              <a:defRPr lang="en-US" sz="12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F6F8-891C-1521-D183-6AB83FE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1" i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</a:defRPr>
            </a:lvl1pPr>
          </a:lstStyle>
          <a:p>
            <a:fld id="{3531A8E9-B4CF-5643-AF96-CB4C768DA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5412991-0C78-34EB-A601-7A8E3F7EE776}"/>
              </a:ext>
            </a:extLst>
          </p:cNvPr>
          <p:cNvSpPr/>
          <p:nvPr userDrawn="1"/>
        </p:nvSpPr>
        <p:spPr>
          <a:xfrm rot="21242962">
            <a:off x="7869369" y="2520796"/>
            <a:ext cx="4256009" cy="4337952"/>
          </a:xfrm>
          <a:custGeom>
            <a:avLst/>
            <a:gdLst>
              <a:gd name="connsiteX0" fmla="*/ 3868539 w 4256009"/>
              <a:gd name="connsiteY0" fmla="*/ 0 h 4337952"/>
              <a:gd name="connsiteX1" fmla="*/ 4201006 w 4256009"/>
              <a:gd name="connsiteY1" fmla="*/ 923585 h 4337952"/>
              <a:gd name="connsiteX2" fmla="*/ 4197837 w 4256009"/>
              <a:gd name="connsiteY2" fmla="*/ 924928 h 4337952"/>
              <a:gd name="connsiteX3" fmla="*/ 3252373 w 4256009"/>
              <a:gd name="connsiteY3" fmla="*/ 3222792 h 4337952"/>
              <a:gd name="connsiteX4" fmla="*/ 2112265 w 4256009"/>
              <a:gd name="connsiteY4" fmla="*/ 4270280 h 4337952"/>
              <a:gd name="connsiteX5" fmla="*/ 2022491 w 4256009"/>
              <a:gd name="connsiteY5" fmla="*/ 4337952 h 4337952"/>
              <a:gd name="connsiteX6" fmla="*/ 0 w 4256009"/>
              <a:gd name="connsiteY6" fmla="*/ 4127141 h 4337952"/>
              <a:gd name="connsiteX7" fmla="*/ 238118 w 4256009"/>
              <a:gd name="connsiteY7" fmla="*/ 3995550 h 4337952"/>
              <a:gd name="connsiteX8" fmla="*/ 2502315 w 4256009"/>
              <a:gd name="connsiteY8" fmla="*/ 2401453 h 4337952"/>
              <a:gd name="connsiteX9" fmla="*/ 3842007 w 4256009"/>
              <a:gd name="connsiteY9" fmla="*/ 512614 h 4337952"/>
              <a:gd name="connsiteX10" fmla="*/ 3868539 w 4256009"/>
              <a:gd name="connsiteY10" fmla="*/ 0 h 433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6009" h="4337952">
                <a:moveTo>
                  <a:pt x="3868539" y="0"/>
                </a:moveTo>
                <a:lnTo>
                  <a:pt x="4201006" y="923585"/>
                </a:lnTo>
                <a:lnTo>
                  <a:pt x="4197837" y="924928"/>
                </a:lnTo>
                <a:cubicBezTo>
                  <a:pt x="4469769" y="1628233"/>
                  <a:pt x="3726170" y="2693196"/>
                  <a:pt x="3252373" y="3222792"/>
                </a:cubicBezTo>
                <a:cubicBezTo>
                  <a:pt x="2922101" y="3589121"/>
                  <a:pt x="2535116" y="3939896"/>
                  <a:pt x="2112265" y="4270280"/>
                </a:cubicBezTo>
                <a:lnTo>
                  <a:pt x="2022491" y="4337952"/>
                </a:lnTo>
                <a:lnTo>
                  <a:pt x="0" y="4127141"/>
                </a:lnTo>
                <a:lnTo>
                  <a:pt x="238118" y="3995550"/>
                </a:lnTo>
                <a:cubicBezTo>
                  <a:pt x="1034127" y="3545690"/>
                  <a:pt x="1877646" y="3003452"/>
                  <a:pt x="2502315" y="2401453"/>
                </a:cubicBezTo>
                <a:cubicBezTo>
                  <a:pt x="3161978" y="1765733"/>
                  <a:pt x="3685865" y="1079007"/>
                  <a:pt x="3842007" y="512614"/>
                </a:cubicBezTo>
                <a:cubicBezTo>
                  <a:pt x="3893406" y="326720"/>
                  <a:pt x="3904917" y="153979"/>
                  <a:pt x="386853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99000">
                <a:schemeClr val="accent1"/>
              </a:gs>
            </a:gsLst>
            <a:lin ang="18900000" scaled="1"/>
            <a:tileRect/>
          </a:gradFill>
          <a:ln w="760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C5667-D53D-4431-E3F2-914E5141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1528700"/>
            <a:ext cx="5292724" cy="2251163"/>
          </a:xfrm>
        </p:spPr>
        <p:txBody>
          <a:bodyPr anchor="b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D20E-0688-A8CD-F668-241C3808D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989150"/>
            <a:ext cx="5292725" cy="62362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A6473A-A022-609A-AF07-7030038A9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4912911"/>
            <a:ext cx="5292723" cy="3651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US" sz="1100" b="1" kern="1200" dirty="0">
                <a:solidFill>
                  <a:schemeClr val="tx2"/>
                </a:solidFill>
                <a:latin typeface="Montserrat SemiBold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E5D0EF1-6B49-B967-1CC4-90ECFB619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051" y="730390"/>
            <a:ext cx="2197544" cy="27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02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4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4 column layout</a:t>
            </a:r>
            <a:endParaRPr lang="en-US"/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8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408044AA-06B3-8EC5-025E-E0C370AA3F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96801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6324656E-F595-8EF0-301D-E96ABD1BC7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89224" y="1412875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ABE22CCF-2F3A-7BF7-D06A-98DA8FDF19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81647" y="1417662"/>
            <a:ext cx="2520000" cy="544679"/>
          </a:xfrm>
        </p:spPr>
        <p:txBody>
          <a:bodyPr rIns="108000"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359EB-9A8A-74DE-9807-20FC1CFC6CD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04850" y="2120900"/>
            <a:ext cx="2519363" cy="4010400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F02570-AAC4-EB67-6803-AFEF5ADB17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397250" y="2120900"/>
            <a:ext cx="2519363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DF1DC0-C063-7FD0-F2DB-E264C68879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912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53BD47F-EE45-B3AF-33B4-9D794F8668D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80400" y="2120900"/>
            <a:ext cx="2520000" cy="4008438"/>
          </a:xfrm>
        </p:spPr>
        <p:txBody>
          <a:bodyPr rIns="10800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5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42145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Quadra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7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17876D-F756-34ED-FE38-BD84C113B5B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762829"/>
            <a:ext cx="10666101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E65298-43BA-FFF3-327B-46CE2692E53C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8050" y="1417662"/>
            <a:ext cx="0" cy="4711676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299BC757-1618-AA5B-E811-446151C537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377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240717-6CDE-B21A-B545-87AA56D839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70400" y="1417662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94E577C-B103-1B87-CEEE-02CFA31AC4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377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C45ADDA-AC55-0B94-398F-94F6B3B7D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9005" y="3956211"/>
            <a:ext cx="5121654" cy="317667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173DC7-07F3-ABA3-D297-B2C121C32F7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4850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35DC4F-2FA0-7E50-CF62-9AFB6B3E217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69025" y="1841500"/>
            <a:ext cx="5121275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3E6E024-9AF9-8E7F-A55A-8D12D291FDE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05600" y="4381200"/>
            <a:ext cx="5122800" cy="1717200"/>
          </a:xfrm>
        </p:spPr>
        <p:txBody>
          <a:bodyPr rIns="10800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D3BF96-B778-BA87-9A0E-995A785337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69025" y="4381500"/>
            <a:ext cx="5122800" cy="1717200"/>
          </a:xfrm>
        </p:spPr>
        <p:txBody>
          <a:bodyPr rIns="10800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84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813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2226" y="1846769"/>
            <a:ext cx="5314446" cy="3898760"/>
          </a:xfrm>
        </p:spPr>
        <p:txBody>
          <a:bodyPr rIns="108000">
            <a:normAutofit/>
          </a:bodyPr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8F1D0C3-E345-DA1A-3668-DE9F8B0136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804" y="1846769"/>
            <a:ext cx="4389140" cy="389875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0469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20000"/>
              </a:lnSpc>
              <a:buClr>
                <a:schemeClr val="bg1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20000"/>
              </a:lnSpc>
              <a:buClr>
                <a:srgbClr val="FFFFFF"/>
              </a:buClr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916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two tone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113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581193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1973448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2927675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319930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274157"/>
            <a:ext cx="5119437" cy="256394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666412"/>
            <a:ext cx="5119920" cy="687600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7B6667-506C-FD4E-B98D-E90E1226DA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8800" y="2253600"/>
            <a:ext cx="3906000" cy="3412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58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panel two 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F335D6-6758-9CBA-100D-E8E3431A6C8D}"/>
              </a:ext>
            </a:extLst>
          </p:cNvPr>
          <p:cNvSpPr/>
          <p:nvPr userDrawn="1"/>
        </p:nvSpPr>
        <p:spPr>
          <a:xfrm>
            <a:off x="695325" y="728662"/>
            <a:ext cx="4933315" cy="5400675"/>
          </a:xfrm>
          <a:prstGeom prst="roundRect">
            <a:avLst>
              <a:gd name="adj" fmla="val 5926"/>
            </a:avLst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17" y="1241703"/>
            <a:ext cx="3907158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485060-BE01-A5D9-B293-66FAB8DC4C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98800" y="2253600"/>
            <a:ext cx="3906000" cy="341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5DDAD-617F-6741-E0BA-C4133B1381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81200" y="1687513"/>
            <a:ext cx="4932000" cy="44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07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4B5D95-4F83-359C-8FCD-E14BC4AC9C2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04377" y="1412878"/>
            <a:ext cx="9125120" cy="4724400"/>
          </a:xfrm>
        </p:spPr>
        <p:txBody>
          <a:bodyPr/>
          <a:lstStyle>
            <a:lvl1pPr marL="9000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197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26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58244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229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rgbClr val="F0F0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48444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harcoa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8660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97524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BA8D7F-D345-CE85-01FD-667CD08FF0E9}"/>
              </a:ext>
            </a:extLst>
          </p:cNvPr>
          <p:cNvSpPr txBox="1">
            <a:spLocks/>
          </p:cNvSpPr>
          <p:nvPr userDrawn="1"/>
        </p:nvSpPr>
        <p:spPr>
          <a:xfrm>
            <a:off x="1134684" y="1553857"/>
            <a:ext cx="2522916" cy="400449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7200">
                <a:solidFill>
                  <a:schemeClr val="tx2"/>
                </a:solidFill>
              </a:rPr>
              <a:t>“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21C791-3CF7-9F1E-6CF5-71E067EDA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871" y="2353411"/>
            <a:ext cx="8750300" cy="18367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GB" sz="2800" kern="1200" dirty="0" smtClean="0">
                <a:solidFill>
                  <a:schemeClr val="bg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8E543BA-1BC9-CB4C-4EF7-7BF58873D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71" y="4377073"/>
            <a:ext cx="8750300" cy="365125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1" kern="1200" dirty="0" smtClean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8172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20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2EDB9E-36C5-331F-FE4B-FA11863C0368}"/>
              </a:ext>
            </a:extLst>
          </p:cNvPr>
          <p:cNvCxnSpPr>
            <a:cxnSpLocks/>
          </p:cNvCxnSpPr>
          <p:nvPr userDrawn="1"/>
        </p:nvCxnSpPr>
        <p:spPr>
          <a:xfrm>
            <a:off x="694220" y="3449320"/>
            <a:ext cx="10607427" cy="0"/>
          </a:xfrm>
          <a:prstGeom prst="straightConnector1">
            <a:avLst/>
          </a:prstGeom>
          <a:ln w="12700">
            <a:solidFill>
              <a:schemeClr val="tx1">
                <a:lumMod val="25000"/>
                <a:lumOff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84A06105-1918-4D48-4012-403DC48E85B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177486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07D37555-56E0-B06A-2BF1-E0CC74C22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39982" y="3961705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C02FD89F-3D60-2FD1-485C-6221111E6C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9012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0B9962A7-CD41-6118-6450-821D8B75B9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1605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92274A4-78DA-3E01-C255-AFE76F6886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3957" y="1751068"/>
            <a:ext cx="1806440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708F00-742F-2C43-A211-F3150213CA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737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9162AE8-E357-35E9-508B-41339494E1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7194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E3BD5D-175C-EF12-7FC9-0788773733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88400" y="2174875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945307B8-8C12-0385-C7BA-5F63407DF0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380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4DF3858-039A-438A-E4A1-4CB305DFB2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77600" y="4384800"/>
            <a:ext cx="1807200" cy="9108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/>
            </a:lvl1pPr>
            <a:lvl2pPr marL="504000" indent="0">
              <a:buFont typeface="Arial" panose="020B0604020202020204" pitchFamily="34" charset="0"/>
              <a:buNone/>
              <a:defRPr sz="1050"/>
            </a:lvl2pPr>
            <a:lvl3pPr marL="972000" indent="0">
              <a:buNone/>
              <a:defRPr sz="1000"/>
            </a:lvl3pPr>
            <a:lvl4pPr marL="1368000" indent="0">
              <a:buNone/>
              <a:defRPr sz="900"/>
            </a:lvl4pPr>
            <a:lvl5pPr marL="1764000" indent="0">
              <a:buNone/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5187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872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9F81D18-B8A7-4EA1-250C-DCC372BC8E13}"/>
              </a:ext>
            </a:extLst>
          </p:cNvPr>
          <p:cNvSpPr txBox="1">
            <a:spLocks/>
          </p:cNvSpPr>
          <p:nvPr/>
        </p:nvSpPr>
        <p:spPr>
          <a:xfrm>
            <a:off x="1084349" y="3514204"/>
            <a:ext cx="7506842" cy="396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Powering the world of work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BC7164-FD22-490B-65DA-7F9AF62F72F7}"/>
              </a:ext>
            </a:extLst>
          </p:cNvPr>
          <p:cNvGrpSpPr/>
          <p:nvPr userDrawn="1"/>
        </p:nvGrpSpPr>
        <p:grpSpPr>
          <a:xfrm>
            <a:off x="6417903" y="5486"/>
            <a:ext cx="4883744" cy="6828826"/>
            <a:chOff x="6549356" y="5486"/>
            <a:chExt cx="4883744" cy="682882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AD5FDC-FA8F-CB6F-3F0F-232D86DC0038}"/>
                </a:ext>
              </a:extLst>
            </p:cNvPr>
            <p:cNvSpPr/>
            <p:nvPr/>
          </p:nvSpPr>
          <p:spPr>
            <a:xfrm rot="21242962">
              <a:off x="6549356" y="5486"/>
              <a:ext cx="2540174" cy="1976639"/>
            </a:xfrm>
            <a:custGeom>
              <a:avLst/>
              <a:gdLst>
                <a:gd name="connsiteX0" fmla="*/ 1374372 w 2540174"/>
                <a:gd name="connsiteY0" fmla="*/ 0 h 1976639"/>
                <a:gd name="connsiteX1" fmla="*/ 2540174 w 2540174"/>
                <a:gd name="connsiteY1" fmla="*/ 121516 h 1976639"/>
                <a:gd name="connsiteX2" fmla="*/ 2319004 w 2540174"/>
                <a:gd name="connsiteY2" fmla="*/ 244769 h 1976639"/>
                <a:gd name="connsiteX3" fmla="*/ 1147936 w 2540174"/>
                <a:gd name="connsiteY3" fmla="*/ 1075407 h 1976639"/>
                <a:gd name="connsiteX4" fmla="*/ 351927 w 2540174"/>
                <a:gd name="connsiteY4" fmla="*/ 1976639 h 1976639"/>
                <a:gd name="connsiteX5" fmla="*/ 77094 w 2540174"/>
                <a:gd name="connsiteY5" fmla="*/ 1800399 h 1976639"/>
                <a:gd name="connsiteX6" fmla="*/ 25384 w 2540174"/>
                <a:gd name="connsiteY6" fmla="*/ 1712740 h 1976639"/>
                <a:gd name="connsiteX7" fmla="*/ 593545 w 2540174"/>
                <a:gd name="connsiteY7" fmla="*/ 672561 h 1976639"/>
                <a:gd name="connsiteX8" fmla="*/ 1248544 w 2540174"/>
                <a:gd name="connsiteY8" fmla="*/ 93328 h 197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0174" h="1976639">
                  <a:moveTo>
                    <a:pt x="1374372" y="0"/>
                  </a:moveTo>
                  <a:lnTo>
                    <a:pt x="2540174" y="121516"/>
                  </a:lnTo>
                  <a:lnTo>
                    <a:pt x="2319004" y="244769"/>
                  </a:lnTo>
                  <a:cubicBezTo>
                    <a:pt x="1907647" y="484374"/>
                    <a:pt x="1512338" y="758000"/>
                    <a:pt x="1147936" y="1075407"/>
                  </a:cubicBezTo>
                  <a:cubicBezTo>
                    <a:pt x="932634" y="1262584"/>
                    <a:pt x="522408" y="1608641"/>
                    <a:pt x="351927" y="1976639"/>
                  </a:cubicBezTo>
                  <a:cubicBezTo>
                    <a:pt x="241261" y="1941139"/>
                    <a:pt x="145241" y="1885599"/>
                    <a:pt x="77094" y="1800399"/>
                  </a:cubicBezTo>
                  <a:cubicBezTo>
                    <a:pt x="54711" y="1772325"/>
                    <a:pt x="37606" y="1742994"/>
                    <a:pt x="25384" y="1712740"/>
                  </a:cubicBezTo>
                  <a:cubicBezTo>
                    <a:pt x="-120579" y="1354254"/>
                    <a:pt x="402248" y="859924"/>
                    <a:pt x="593545" y="672561"/>
                  </a:cubicBezTo>
                  <a:cubicBezTo>
                    <a:pt x="829125" y="442341"/>
                    <a:pt x="1041333" y="254555"/>
                    <a:pt x="1248544" y="9332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1064200-2FDB-8854-6149-140FCEAC061C}"/>
                </a:ext>
              </a:extLst>
            </p:cNvPr>
            <p:cNvSpPr/>
            <p:nvPr/>
          </p:nvSpPr>
          <p:spPr>
            <a:xfrm rot="21242962">
              <a:off x="6699121" y="1589759"/>
              <a:ext cx="4219130" cy="1340463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38A101-18F6-3C75-6073-A86841C7A113}"/>
                </a:ext>
              </a:extLst>
            </p:cNvPr>
            <p:cNvSpPr/>
            <p:nvPr/>
          </p:nvSpPr>
          <p:spPr>
            <a:xfrm rot="21242962">
              <a:off x="6992707" y="2304275"/>
              <a:ext cx="4440393" cy="4530037"/>
            </a:xfrm>
            <a:custGeom>
              <a:avLst/>
              <a:gdLst>
                <a:gd name="connsiteX0" fmla="*/ 4108292 w 4440393"/>
                <a:gd name="connsiteY0" fmla="*/ 0 h 4530037"/>
                <a:gd name="connsiteX1" fmla="*/ 4393250 w 4440393"/>
                <a:gd name="connsiteY1" fmla="*/ 857957 h 4530037"/>
                <a:gd name="connsiteX2" fmla="*/ 4390534 w 4440393"/>
                <a:gd name="connsiteY2" fmla="*/ 859203 h 4530037"/>
                <a:gd name="connsiteX3" fmla="*/ 3580177 w 4440393"/>
                <a:gd name="connsiteY3" fmla="*/ 2993784 h 4530037"/>
                <a:gd name="connsiteX4" fmla="*/ 2038526 w 4440393"/>
                <a:gd name="connsiteY4" fmla="*/ 4412429 h 4530037"/>
                <a:gd name="connsiteX5" fmla="*/ 1873976 w 4440393"/>
                <a:gd name="connsiteY5" fmla="*/ 4530037 h 4530037"/>
                <a:gd name="connsiteX6" fmla="*/ 0 w 4440393"/>
                <a:gd name="connsiteY6" fmla="*/ 4334707 h 4530037"/>
                <a:gd name="connsiteX7" fmla="*/ 120875 w 4440393"/>
                <a:gd name="connsiteY7" fmla="*/ 4237966 h 4530037"/>
                <a:gd name="connsiteX8" fmla="*/ 336429 w 4440393"/>
                <a:gd name="connsiteY8" fmla="*/ 4099796 h 4530037"/>
                <a:gd name="connsiteX9" fmla="*/ 2937303 w 4440393"/>
                <a:gd name="connsiteY9" fmla="*/ 2230809 h 4530037"/>
                <a:gd name="connsiteX10" fmla="*/ 4085552 w 4440393"/>
                <a:gd name="connsiteY10" fmla="*/ 476188 h 4530037"/>
                <a:gd name="connsiteX11" fmla="*/ 4108292 w 4440393"/>
                <a:gd name="connsiteY11" fmla="*/ 0 h 45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40393" h="4530037">
                  <a:moveTo>
                    <a:pt x="4108292" y="0"/>
                  </a:moveTo>
                  <a:lnTo>
                    <a:pt x="4393250" y="857957"/>
                  </a:lnTo>
                  <a:lnTo>
                    <a:pt x="4390534" y="859203"/>
                  </a:lnTo>
                  <a:cubicBezTo>
                    <a:pt x="4623606" y="1512532"/>
                    <a:pt x="3986268" y="2501821"/>
                    <a:pt x="3580177" y="2993784"/>
                  </a:cubicBezTo>
                  <a:cubicBezTo>
                    <a:pt x="3155563" y="3504232"/>
                    <a:pt x="2621580" y="3982170"/>
                    <a:pt x="2038526" y="4412429"/>
                  </a:cubicBezTo>
                  <a:lnTo>
                    <a:pt x="1873976" y="4530037"/>
                  </a:lnTo>
                  <a:lnTo>
                    <a:pt x="0" y="4334707"/>
                  </a:lnTo>
                  <a:lnTo>
                    <a:pt x="120875" y="4237966"/>
                  </a:lnTo>
                  <a:cubicBezTo>
                    <a:pt x="190323" y="4188073"/>
                    <a:pt x="262240" y="4141930"/>
                    <a:pt x="336429" y="4099796"/>
                  </a:cubicBezTo>
                  <a:cubicBezTo>
                    <a:pt x="1176090" y="3623375"/>
                    <a:pt x="2223431" y="2976436"/>
                    <a:pt x="2937303" y="2230809"/>
                  </a:cubicBezTo>
                  <a:cubicBezTo>
                    <a:pt x="3502699" y="1640262"/>
                    <a:pt x="3951723" y="1002334"/>
                    <a:pt x="4085552" y="476188"/>
                  </a:cubicBezTo>
                  <a:cubicBezTo>
                    <a:pt x="4129606" y="303504"/>
                    <a:pt x="4139472" y="143037"/>
                    <a:pt x="4108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7D060999-7EDC-78DA-BCA4-FF58F3925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17011" y="2970825"/>
            <a:ext cx="3103464" cy="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21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sign 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A73A0B3-E323-EBD2-098B-3E1A25761AA4}"/>
              </a:ext>
            </a:extLst>
          </p:cNvPr>
          <p:cNvSpPr txBox="1">
            <a:spLocks/>
          </p:cNvSpPr>
          <p:nvPr userDrawn="1"/>
        </p:nvSpPr>
        <p:spPr>
          <a:xfrm>
            <a:off x="1149849" y="2507409"/>
            <a:ext cx="6443257" cy="17777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 sz="6000" spc="-50"/>
              <a:t>Thank you for </a:t>
            </a:r>
            <a:r>
              <a:rPr lang="en-US" sz="6000" spc="-50">
                <a:solidFill>
                  <a:schemeClr val="tx2"/>
                </a:solidFill>
              </a:rPr>
              <a:t>your time.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225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19874D-C925-3220-1EB5-28B0C251DFD5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46AC2A8-EB63-76CF-4678-CFF34A06F01E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E9C4B1-8BBD-4A86-97E6-A05321731C6E}"/>
              </a:ext>
            </a:extLst>
          </p:cNvPr>
          <p:cNvGrpSpPr/>
          <p:nvPr userDrawn="1"/>
        </p:nvGrpSpPr>
        <p:grpSpPr>
          <a:xfrm>
            <a:off x="1161334" y="3581400"/>
            <a:ext cx="9922400" cy="372831"/>
            <a:chOff x="1383408" y="3927281"/>
            <a:chExt cx="9922400" cy="37283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2258D66-EE6D-A115-1AB5-B4C27C73A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3408" y="3927281"/>
              <a:ext cx="372831" cy="372831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BA16597B-7B44-BE93-4394-1DA701C95A99}"/>
                </a:ext>
              </a:extLst>
            </p:cNvPr>
            <p:cNvSpPr txBox="1">
              <a:spLocks/>
            </p:cNvSpPr>
            <p:nvPr/>
          </p:nvSpPr>
          <p:spPr>
            <a:xfrm>
              <a:off x="1886305" y="3979892"/>
              <a:ext cx="1978833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+44(0) 330 343 4000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8CBC0C8-00D3-597B-95ED-2951CCF52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08650" y="3966176"/>
              <a:ext cx="375506" cy="295040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E394DDB-95F4-C779-DDA8-2A6D4C37E464}"/>
                </a:ext>
              </a:extLst>
            </p:cNvPr>
            <p:cNvSpPr txBox="1">
              <a:spLocks/>
            </p:cNvSpPr>
            <p:nvPr/>
          </p:nvSpPr>
          <p:spPr>
            <a:xfrm>
              <a:off x="5041117" y="3979892"/>
              <a:ext cx="2310527" cy="224555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www.oneadvanced.com</a:t>
              </a:r>
              <a:endParaRPr lang="en-GB" sz="1600" b="0" kern="1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B617B8F-439F-0846-C91B-0D0BE613E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07239" y="3966176"/>
              <a:ext cx="375506" cy="295040"/>
            </a:xfrm>
            <a:prstGeom prst="rect">
              <a:avLst/>
            </a:prstGeom>
          </p:spPr>
        </p:pic>
        <p:sp>
          <p:nvSpPr>
            <p:cNvPr id="13" name="Title 1">
              <a:hlinkClick r:id="rId8"/>
              <a:extLst>
                <a:ext uri="{FF2B5EF4-FFF2-40B4-BE49-F238E27FC236}">
                  <a16:creationId xmlns:a16="http://schemas.microsoft.com/office/drawing/2014/main" id="{0C9002D1-74E0-6CBD-9260-7B915AF42557}"/>
                </a:ext>
              </a:extLst>
            </p:cNvPr>
            <p:cNvSpPr txBox="1">
              <a:spLocks/>
            </p:cNvSpPr>
            <p:nvPr/>
          </p:nvSpPr>
          <p:spPr>
            <a:xfrm>
              <a:off x="8539706" y="3979892"/>
              <a:ext cx="2766102" cy="281324"/>
            </a:xfrm>
            <a:prstGeom prst="rect">
              <a:avLst/>
            </a:prstGeom>
          </p:spPr>
          <p:txBody>
            <a:bodyPr lIns="0" tIns="0" rIns="0" bIns="0" anchor="t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i="0" kern="1200">
                  <a:solidFill>
                    <a:schemeClr val="tx1"/>
                  </a:solidFill>
                  <a:latin typeface="Montserrat SemiBold" pitchFamily="2" charset="77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  <a:spcBef>
                  <a:spcPts val="800"/>
                </a:spcBef>
                <a:spcAft>
                  <a:spcPts val="800"/>
                </a:spcAft>
              </a:pPr>
              <a:r>
                <a:rPr lang="en-GB" sz="1600" b="0" kern="10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hello@oneadvanced.com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BE4C725-FC06-DB3B-0F4B-89A77869B06D}"/>
              </a:ext>
            </a:extLst>
          </p:cNvPr>
          <p:cNvSpPr txBox="1">
            <a:spLocks/>
          </p:cNvSpPr>
          <p:nvPr userDrawn="1"/>
        </p:nvSpPr>
        <p:spPr>
          <a:xfrm>
            <a:off x="2532063" y="2328182"/>
            <a:ext cx="7127875" cy="494318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Connect with 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58167D-1797-F786-9B8C-3BB1923D6493}"/>
              </a:ext>
            </a:extLst>
          </p:cNvPr>
          <p:cNvSpPr txBox="1"/>
          <p:nvPr userDrawn="1"/>
        </p:nvSpPr>
        <p:spPr>
          <a:xfrm>
            <a:off x="3194787" y="5765172"/>
            <a:ext cx="7618977" cy="377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Computer Software Group Limited is a company registered in England and Wales under company number 05965280, whose registered office </a:t>
            </a:r>
            <a:r>
              <a:rPr lang="en-GB" sz="800" kern="100">
                <a:solidFill>
                  <a:srgbClr val="373743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is: The Mailbox, Level 3, 101 Wharfside Street, Birmingham, B1 1RF</a:t>
            </a:r>
            <a:r>
              <a:rPr lang="en-GB" sz="800" kern="100">
                <a:solidFill>
                  <a:srgbClr val="2C2C37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full list of its trading subsidiaries is available at www.oneadvanced.com/legal-privacy.</a:t>
            </a:r>
            <a:endParaRPr lang="en-US" sz="80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8498B2A-6B78-C39B-1C69-0EA4C112C9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198111" y="5849241"/>
            <a:ext cx="1752318" cy="2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5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- Titl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801349" cy="6876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05DFCF-753F-8AAE-BDF9-C484703883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425600"/>
            <a:ext cx="5292725" cy="4705200"/>
          </a:xfrm>
        </p:spPr>
        <p:txBody>
          <a:bodyPr/>
          <a:lstStyle>
            <a:lvl1pPr>
              <a:lnSpc>
                <a:spcPct val="140000"/>
              </a:lnSpc>
              <a:defRPr lang="en-GB" noProof="0" dirty="0" smtClean="0"/>
            </a:lvl1pPr>
            <a:lvl2pPr>
              <a:lnSpc>
                <a:spcPct val="140000"/>
              </a:lnSpc>
              <a:defRPr lang="en-GB" noProof="0" dirty="0" smtClean="0"/>
            </a:lvl2pPr>
            <a:lvl3pPr>
              <a:lnSpc>
                <a:spcPct val="140000"/>
              </a:lnSpc>
              <a:defRPr lang="en-GB" noProof="0" dirty="0" smtClean="0"/>
            </a:lvl3pPr>
            <a:lvl4pPr>
              <a:lnSpc>
                <a:spcPct val="140000"/>
              </a:lnSpc>
              <a:defRPr lang="en-GB" noProof="0" dirty="0"/>
            </a:lvl4pPr>
          </a:lstStyle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F472F98-5AEE-6AB5-BBB2-A88EB9603F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81725" y="1425599"/>
            <a:ext cx="5314950" cy="4705200"/>
          </a:xfrm>
        </p:spPr>
        <p:txBody>
          <a:bodyPr/>
          <a:lstStyle/>
          <a:p>
            <a:pPr marL="342900" marR="0" lvl="0" indent="-252000" algn="l" defTabSz="914400" rtl="0" eaLnBrk="1" fontAlgn="auto" latinLnBrk="0" hangingPunct="1">
              <a:lnSpc>
                <a:spcPct val="140000"/>
              </a:lnSpc>
              <a:spcBef>
                <a:spcPts val="80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 to edit Master text styles</a:t>
            </a:r>
          </a:p>
          <a:p>
            <a:pPr marL="864000" marR="0" lvl="1" indent="-216000" algn="l" defTabSz="914400" rtl="0" eaLnBrk="1" fontAlgn="auto" latinLnBrk="0" hangingPunct="1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rgbClr val="F15D22"/>
              </a:buClr>
              <a:buSzPct val="11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 level</a:t>
            </a:r>
          </a:p>
          <a:p>
            <a:pPr marL="1368000" marR="0" lvl="2" indent="-180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25252C">
                  <a:lumMod val="75000"/>
                  <a:lumOff val="25000"/>
                </a:srgbClr>
              </a:buClr>
              <a:buSzPct val="13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 level</a:t>
            </a:r>
          </a:p>
          <a:p>
            <a:pPr marL="1728000" marR="0" lvl="3" indent="-144000" algn="l" defTabSz="914400" rtl="0" eaLnBrk="1" fontAlgn="auto" latinLnBrk="0" hangingPunct="1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F15D22"/>
              </a:buClr>
              <a:buSzPct val="120000"/>
              <a:buFont typeface="Open Sans" panose="020B0606030504020204" pitchFamily="34" charset="0"/>
              <a:buChar char="›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25252C">
                    <a:lumMod val="75000"/>
                    <a:lumOff val="2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8304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358800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4684168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536380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25F2FB2-840D-F0CA-9F59-E30CB784D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4711"/>
          <a:stretch/>
        </p:blipFill>
        <p:spPr>
          <a:xfrm>
            <a:off x="11360321" y="240054"/>
            <a:ext cx="276225" cy="2383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20594D-471E-6091-2CE8-7CAA03BE48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1200" y="1846769"/>
            <a:ext cx="5313600" cy="389876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46769"/>
            <a:ext cx="4389140" cy="3898760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>
              <a:lnSpc>
                <a:spcPct val="150000"/>
              </a:lnSpc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948237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list two ton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orange triangle on a black background&#10;&#10;Description automatically generated">
            <a:extLst>
              <a:ext uri="{FF2B5EF4-FFF2-40B4-BE49-F238E27FC236}">
                <a16:creationId xmlns:a16="http://schemas.microsoft.com/office/drawing/2014/main" id="{008AA23A-E33D-6297-008B-71F741560D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4221" y="125373"/>
            <a:ext cx="444903" cy="4449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64770CE-4A37-DDCA-3318-B14CC8879E3A}"/>
              </a:ext>
            </a:extLst>
          </p:cNvPr>
          <p:cNvSpPr/>
          <p:nvPr userDrawn="1"/>
        </p:nvSpPr>
        <p:spPr>
          <a:xfrm>
            <a:off x="-1" y="1"/>
            <a:ext cx="5503333" cy="6858000"/>
          </a:xfrm>
          <a:prstGeom prst="rect">
            <a:avLst/>
          </a:prstGeom>
          <a:solidFill>
            <a:srgbClr val="F0F0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CB22F0-6D85-F8AE-E783-51377137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4389140" cy="737967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4B8BE9B-B09F-B81C-1246-3D4ACFA4BD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567" y="1851473"/>
            <a:ext cx="4389140" cy="389876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41C8889A-6528-B848-1329-A7980A700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2727" y="1851473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1C738329-0758-27D3-3984-08F17C14C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82226" y="2243728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A6D7031-04A0-C6B3-BB14-64B090A80F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2727" y="3197955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CE2392C5-6868-9156-A256-9EE4ED9B04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2226" y="3590210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4A3C6B70-1CE8-60B1-9654-5BFD810229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2727" y="4544437"/>
            <a:ext cx="5119437" cy="256394"/>
          </a:xfr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Title here</a:t>
            </a:r>
            <a:endParaRPr lang="en-US"/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B5BE14-4E0F-DE49-3AC8-CE8ECC9D02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82226" y="4936692"/>
            <a:ext cx="5119920" cy="687600"/>
          </a:xfrm>
        </p:spPr>
        <p:txBody>
          <a:bodyPr/>
          <a:lstStyle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362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377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46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Section Head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7D25E74-094A-AF63-E177-62D00BD156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960551"/>
            <a:ext cx="7131215" cy="2354998"/>
          </a:xfrm>
        </p:spPr>
        <p:txBody>
          <a:bodyPr anchor="b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439D-6DBE-7731-AB29-BF54E4BD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566" y="3703536"/>
            <a:ext cx="7131222" cy="104509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BEBE5-DDBF-58D3-89AB-318CC043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800" y="5022341"/>
            <a:ext cx="7131221" cy="79518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  <a:buFont typeface="Arial" panose="020B0604020202020204" pitchFamily="34" charset="0"/>
              <a:buNone/>
              <a:defRPr lang="en-GB" sz="200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E91FE-9EA3-9AF3-554F-B778A5CA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ECCBB8-735C-914B-8E67-7852CBBDF7EA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B85C-1D3F-A7F7-8075-A5905BD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E39-3C0D-A940-F3B5-94FF26D7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8C1690-013A-0E49-6BE7-0865F1503BB3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E727C-2E3A-EF8A-389E-BCD93347C1CC}"/>
              </a:ext>
            </a:extLst>
          </p:cNvPr>
          <p:cNvGrpSpPr/>
          <p:nvPr userDrawn="1"/>
        </p:nvGrpSpPr>
        <p:grpSpPr>
          <a:xfrm>
            <a:off x="6197995" y="31933"/>
            <a:ext cx="5103652" cy="6812511"/>
            <a:chOff x="5923354" y="31933"/>
            <a:chExt cx="5103652" cy="6812511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046A045-9C8A-1E14-E62B-F95441C012EF}"/>
                </a:ext>
              </a:extLst>
            </p:cNvPr>
            <p:cNvSpPr/>
            <p:nvPr/>
          </p:nvSpPr>
          <p:spPr>
            <a:xfrm rot="21242962">
              <a:off x="5923354" y="31933"/>
              <a:ext cx="3424477" cy="2285083"/>
            </a:xfrm>
            <a:custGeom>
              <a:avLst/>
              <a:gdLst>
                <a:gd name="connsiteX0" fmla="*/ 2079638 w 3424477"/>
                <a:gd name="connsiteY0" fmla="*/ 0 h 2285083"/>
                <a:gd name="connsiteX1" fmla="*/ 3424477 w 3424477"/>
                <a:gd name="connsiteY1" fmla="*/ 140177 h 2285083"/>
                <a:gd name="connsiteX2" fmla="*/ 3420085 w 3424477"/>
                <a:gd name="connsiteY2" fmla="*/ 141953 h 2285083"/>
                <a:gd name="connsiteX3" fmla="*/ 1202327 w 3424477"/>
                <a:gd name="connsiteY3" fmla="*/ 1414150 h 2285083"/>
                <a:gd name="connsiteX4" fmla="*/ 368602 w 3424477"/>
                <a:gd name="connsiteY4" fmla="*/ 2285083 h 2285083"/>
                <a:gd name="connsiteX5" fmla="*/ 80747 w 3424477"/>
                <a:gd name="connsiteY5" fmla="*/ 2114768 h 2285083"/>
                <a:gd name="connsiteX6" fmla="*/ 26587 w 3424477"/>
                <a:gd name="connsiteY6" fmla="*/ 2030056 h 2285083"/>
                <a:gd name="connsiteX7" fmla="*/ 621668 w 3424477"/>
                <a:gd name="connsiteY7" fmla="*/ 1024848 h 2285083"/>
                <a:gd name="connsiteX8" fmla="*/ 1962335 w 3424477"/>
                <a:gd name="connsiteY8" fmla="*/ 59332 h 2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4477" h="2285083">
                  <a:moveTo>
                    <a:pt x="2079638" y="0"/>
                  </a:moveTo>
                  <a:lnTo>
                    <a:pt x="3424477" y="140177"/>
                  </a:lnTo>
                  <a:lnTo>
                    <a:pt x="3420085" y="141953"/>
                  </a:lnTo>
                  <a:cubicBezTo>
                    <a:pt x="2637305" y="470144"/>
                    <a:pt x="1870245" y="877362"/>
                    <a:pt x="1202327" y="1414150"/>
                  </a:cubicBezTo>
                  <a:cubicBezTo>
                    <a:pt x="976823" y="1595034"/>
                    <a:pt x="547161" y="1929457"/>
                    <a:pt x="368602" y="2285083"/>
                  </a:cubicBezTo>
                  <a:cubicBezTo>
                    <a:pt x="252692" y="2250777"/>
                    <a:pt x="152123" y="2197104"/>
                    <a:pt x="80747" y="2114768"/>
                  </a:cubicBezTo>
                  <a:cubicBezTo>
                    <a:pt x="57303" y="2087638"/>
                    <a:pt x="39388" y="2059293"/>
                    <a:pt x="26587" y="2030056"/>
                  </a:cubicBezTo>
                  <a:cubicBezTo>
                    <a:pt x="-126293" y="1683622"/>
                    <a:pt x="421307" y="1205911"/>
                    <a:pt x="621668" y="1024848"/>
                  </a:cubicBezTo>
                  <a:cubicBezTo>
                    <a:pt x="1115153" y="579886"/>
                    <a:pt x="1510718" y="298955"/>
                    <a:pt x="1962335" y="593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950000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84D1BD-465C-41ED-146A-7EFABDF3A56A}"/>
                </a:ext>
              </a:extLst>
            </p:cNvPr>
            <p:cNvSpPr/>
            <p:nvPr/>
          </p:nvSpPr>
          <p:spPr>
            <a:xfrm rot="21242962">
              <a:off x="6093900" y="1981856"/>
              <a:ext cx="4419039" cy="1295397"/>
            </a:xfrm>
            <a:custGeom>
              <a:avLst/>
              <a:gdLst>
                <a:gd name="connsiteX0" fmla="*/ 3058208 w 3070412"/>
                <a:gd name="connsiteY0" fmla="*/ 567433 h 875159"/>
                <a:gd name="connsiteX1" fmla="*/ 3039346 w 3070412"/>
                <a:gd name="connsiteY1" fmla="*/ 875160 h 875159"/>
                <a:gd name="connsiteX2" fmla="*/ 2868298 w 3070412"/>
                <a:gd name="connsiteY2" fmla="*/ 798816 h 875159"/>
                <a:gd name="connsiteX3" fmla="*/ 979683 w 3070412"/>
                <a:gd name="connsiteY3" fmla="*/ 704601 h 875159"/>
                <a:gd name="connsiteX4" fmla="*/ 195266 w 3070412"/>
                <a:gd name="connsiteY4" fmla="*/ 473758 h 875159"/>
                <a:gd name="connsiteX5" fmla="*/ 195113 w 3070412"/>
                <a:gd name="connsiteY5" fmla="*/ 473872 h 875159"/>
                <a:gd name="connsiteX6" fmla="*/ 0 w 3070412"/>
                <a:gd name="connsiteY6" fmla="*/ 343 h 875159"/>
                <a:gd name="connsiteX7" fmla="*/ 441 w 3070412"/>
                <a:gd name="connsiteY7" fmla="*/ 0 h 875159"/>
                <a:gd name="connsiteX8" fmla="*/ 37503 w 3070412"/>
                <a:gd name="connsiteY8" fmla="*/ 56462 h 875159"/>
                <a:gd name="connsiteX9" fmla="*/ 235363 w 3070412"/>
                <a:gd name="connsiteY9" fmla="*/ 168656 h 875159"/>
                <a:gd name="connsiteX10" fmla="*/ 947887 w 3070412"/>
                <a:gd name="connsiteY10" fmla="*/ 184009 h 875159"/>
                <a:gd name="connsiteX11" fmla="*/ 1825472 w 3070412"/>
                <a:gd name="connsiteY11" fmla="*/ 155892 h 875159"/>
                <a:gd name="connsiteX12" fmla="*/ 3058208 w 3070412"/>
                <a:gd name="connsiteY12" fmla="*/ 567433 h 87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70412" h="875159">
                  <a:moveTo>
                    <a:pt x="3058208" y="567433"/>
                  </a:moveTo>
                  <a:cubicBezTo>
                    <a:pt x="3079961" y="659647"/>
                    <a:pt x="3072009" y="763354"/>
                    <a:pt x="3039346" y="875160"/>
                  </a:cubicBezTo>
                  <a:cubicBezTo>
                    <a:pt x="2990644" y="846168"/>
                    <a:pt x="2933800" y="820425"/>
                    <a:pt x="2868298" y="798816"/>
                  </a:cubicBezTo>
                  <a:cubicBezTo>
                    <a:pt x="2285073" y="605788"/>
                    <a:pt x="1587119" y="714206"/>
                    <a:pt x="979683" y="704601"/>
                  </a:cubicBezTo>
                  <a:cubicBezTo>
                    <a:pt x="779495" y="701427"/>
                    <a:pt x="293484" y="720044"/>
                    <a:pt x="195266" y="473758"/>
                  </a:cubicBezTo>
                  <a:lnTo>
                    <a:pt x="195113" y="473872"/>
                  </a:lnTo>
                  <a:lnTo>
                    <a:pt x="0" y="343"/>
                  </a:lnTo>
                  <a:lnTo>
                    <a:pt x="441" y="0"/>
                  </a:lnTo>
                  <a:cubicBezTo>
                    <a:pt x="9237" y="19615"/>
                    <a:pt x="21456" y="38461"/>
                    <a:pt x="37503" y="56462"/>
                  </a:cubicBezTo>
                  <a:cubicBezTo>
                    <a:pt x="86349" y="111090"/>
                    <a:pt x="155511" y="146393"/>
                    <a:pt x="235363" y="168656"/>
                  </a:cubicBezTo>
                  <a:cubicBezTo>
                    <a:pt x="458597" y="230919"/>
                    <a:pt x="765701" y="190464"/>
                    <a:pt x="947887" y="184009"/>
                  </a:cubicBezTo>
                  <a:cubicBezTo>
                    <a:pt x="1240337" y="173597"/>
                    <a:pt x="1533015" y="163481"/>
                    <a:pt x="1825472" y="155892"/>
                  </a:cubicBezTo>
                  <a:cubicBezTo>
                    <a:pt x="2631802" y="103799"/>
                    <a:pt x="2990575" y="278491"/>
                    <a:pt x="3058208" y="567433"/>
                  </a:cubicBezTo>
                  <a:close/>
                </a:path>
              </a:pathLst>
            </a:custGeom>
            <a:gradFill>
              <a:gsLst>
                <a:gs pos="1100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760371-539E-F017-FFBC-DEC634061E26}"/>
                </a:ext>
              </a:extLst>
            </p:cNvPr>
            <p:cNvSpPr/>
            <p:nvPr/>
          </p:nvSpPr>
          <p:spPr>
            <a:xfrm rot="21242962">
              <a:off x="6681011" y="2652827"/>
              <a:ext cx="4345995" cy="4191617"/>
            </a:xfrm>
            <a:custGeom>
              <a:avLst/>
              <a:gdLst>
                <a:gd name="connsiteX0" fmla="*/ 3998160 w 4345995"/>
                <a:gd name="connsiteY0" fmla="*/ 0 h 4191617"/>
                <a:gd name="connsiteX1" fmla="*/ 4296619 w 4345995"/>
                <a:gd name="connsiteY1" fmla="*/ 829112 h 4191617"/>
                <a:gd name="connsiteX2" fmla="*/ 4293774 w 4345995"/>
                <a:gd name="connsiteY2" fmla="*/ 830317 h 4191617"/>
                <a:gd name="connsiteX3" fmla="*/ 3445022 w 4345995"/>
                <a:gd name="connsiteY3" fmla="*/ 2893135 h 4191617"/>
                <a:gd name="connsiteX4" fmla="*/ 2131090 w 4345995"/>
                <a:gd name="connsiteY4" fmla="*/ 4052416 h 4191617"/>
                <a:gd name="connsiteX5" fmla="*/ 1933296 w 4345995"/>
                <a:gd name="connsiteY5" fmla="*/ 4191617 h 4191617"/>
                <a:gd name="connsiteX6" fmla="*/ 0 w 4345995"/>
                <a:gd name="connsiteY6" fmla="*/ 3990103 h 4191617"/>
                <a:gd name="connsiteX7" fmla="*/ 47580 w 4345995"/>
                <a:gd name="connsiteY7" fmla="*/ 3961963 h 4191617"/>
                <a:gd name="connsiteX8" fmla="*/ 2771687 w 4345995"/>
                <a:gd name="connsiteY8" fmla="*/ 2155810 h 4191617"/>
                <a:gd name="connsiteX9" fmla="*/ 3974342 w 4345995"/>
                <a:gd name="connsiteY9" fmla="*/ 460179 h 4191617"/>
                <a:gd name="connsiteX10" fmla="*/ 3998160 w 4345995"/>
                <a:gd name="connsiteY10" fmla="*/ 0 h 419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45995" h="4191617">
                  <a:moveTo>
                    <a:pt x="3998160" y="0"/>
                  </a:moveTo>
                  <a:lnTo>
                    <a:pt x="4296619" y="829112"/>
                  </a:lnTo>
                  <a:lnTo>
                    <a:pt x="4293774" y="830317"/>
                  </a:lnTo>
                  <a:cubicBezTo>
                    <a:pt x="4537890" y="1461681"/>
                    <a:pt x="3870353" y="2417711"/>
                    <a:pt x="3445022" y="2893135"/>
                  </a:cubicBezTo>
                  <a:cubicBezTo>
                    <a:pt x="3074411" y="3304206"/>
                    <a:pt x="2624252" y="3693462"/>
                    <a:pt x="2131090" y="4052416"/>
                  </a:cubicBezTo>
                  <a:lnTo>
                    <a:pt x="1933296" y="4191617"/>
                  </a:lnTo>
                  <a:lnTo>
                    <a:pt x="0" y="3990103"/>
                  </a:lnTo>
                  <a:lnTo>
                    <a:pt x="47580" y="3961963"/>
                  </a:lnTo>
                  <a:cubicBezTo>
                    <a:pt x="927026" y="3501559"/>
                    <a:pt x="2023991" y="2876370"/>
                    <a:pt x="2771687" y="2155810"/>
                  </a:cubicBezTo>
                  <a:cubicBezTo>
                    <a:pt x="3363872" y="1585117"/>
                    <a:pt x="3834171" y="968636"/>
                    <a:pt x="3974342" y="460179"/>
                  </a:cubicBezTo>
                  <a:cubicBezTo>
                    <a:pt x="4020483" y="293300"/>
                    <a:pt x="4030817" y="138229"/>
                    <a:pt x="399816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99000">
                  <a:schemeClr val="accent1"/>
                </a:gs>
              </a:gsLst>
              <a:lin ang="18900000" scaled="1"/>
              <a:tileRect/>
            </a:gradFill>
            <a:ln w="76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7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428400"/>
            <a:ext cx="10606318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614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B418724-83AC-4BA4-53E4-38273EA86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09653"/>
            <a:ext cx="360000" cy="360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512CDF71-5986-90E7-436B-0FC63AF45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3337001"/>
            <a:ext cx="360000" cy="360000"/>
          </a:xfrm>
          <a:prstGeom prst="rect">
            <a:avLst/>
          </a:prstGeom>
        </p:spPr>
      </p:pic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986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6148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9239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401"/>
            <a:ext cx="3015119" cy="940221"/>
          </a:xfrm>
        </p:spPr>
        <p:txBody>
          <a:bodyPr rIns="108000"/>
          <a:lstStyle>
            <a:lvl1pPr marL="0"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3483A506-4640-0C11-7E76-4ADF601F8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1809653"/>
            <a:ext cx="360000" cy="36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DB674452-D96D-4ED0-8BD6-C671630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828" y="3337001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155D1B6-A36C-3770-3DE0-E1FC0437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28400"/>
            <a:ext cx="10606321" cy="6876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A4049-3B9D-CB45-E43B-E0A9AAB2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F3D0-6BED-D444-BEB4-872DDA21BA8D}" type="datetime1">
              <a:rPr lang="en-GB" smtClean="0"/>
              <a:t>07/10/2024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36C78-74A4-36FB-38A4-6655849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Powering the world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8DA8-1A2A-96B9-0102-C36892E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A8E9-B4CF-5643-AF96-CB4C768DAD6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42275B-32AD-4515-CFDB-A17EB9FC3CE6}"/>
              </a:ext>
            </a:extLst>
          </p:cNvPr>
          <p:cNvCxnSpPr>
            <a:cxnSpLocks/>
          </p:cNvCxnSpPr>
          <p:nvPr userDrawn="1"/>
        </p:nvCxnSpPr>
        <p:spPr>
          <a:xfrm>
            <a:off x="11498433" y="719138"/>
            <a:ext cx="0" cy="541813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35164D5-7F50-6642-C551-351195BB5C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2706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A31A8B-4054-F129-A6DF-CEB4D0802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705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568136B5-2948-181F-898A-BC66307ECB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2706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31EEF16-2052-DDD8-D5BA-A17BB8FD49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2705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4E855EDB-42B0-93E6-2D94-053AE7017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209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3" name="Text Placeholder 23">
            <a:extLst>
              <a:ext uri="{FF2B5EF4-FFF2-40B4-BE49-F238E27FC236}">
                <a16:creationId xmlns:a16="http://schemas.microsoft.com/office/drawing/2014/main" id="{6EEAF797-D4A8-7F9C-547C-1431AABFF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10208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32A126E7-FF49-5543-4043-EA2488443B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209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45" name="Text Placeholder 23">
            <a:extLst>
              <a:ext uri="{FF2B5EF4-FFF2-40B4-BE49-F238E27FC236}">
                <a16:creationId xmlns:a16="http://schemas.microsoft.com/office/drawing/2014/main" id="{5AA56E57-BDCD-7640-01A9-5BE5C75A02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10208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8B5F02-6076-8D40-79FD-10AF47A46C20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4700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A898EB03-8E33-56BF-12A4-1CC34E1361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801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01</a:t>
            </a:r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025A403C-7874-825D-629B-91845DF858A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3089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02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7DA963A-F8CB-2788-34E3-9545F9452C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4801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04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B504E0-4466-BAA4-C7FF-B42ED83C75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3089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05</a:t>
            </a:r>
            <a:endParaRPr lang="en-US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C1AEB284-7F0C-3187-B592-E1732E8ED9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6434" y="1851673"/>
            <a:ext cx="3015119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B41B821-5DFB-B757-C0F7-DB0D030FB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26433" y="2275835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DF6AFE7A-748E-3094-E5DD-96068A1AD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6434" y="3358926"/>
            <a:ext cx="3015118" cy="317667"/>
          </a:xfrm>
        </p:spPr>
        <p:txBody>
          <a:bodyPr rIns="108000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1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Item here</a:t>
            </a:r>
            <a:endParaRPr lang="en-US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A3630C7-F978-2556-4A23-C0C594F4D67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426433" y="3783088"/>
            <a:ext cx="3015119" cy="940221"/>
          </a:xfrm>
        </p:spPr>
        <p:txBody>
          <a:bodyPr rIns="108000"/>
          <a:lstStyle>
            <a:lvl1pPr marL="0">
              <a:lnSpc>
                <a:spcPct val="150000"/>
              </a:lnSpc>
              <a:buNone/>
              <a:defRPr 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 indent="0">
              <a:lnSpc>
                <a:spcPct val="120000"/>
              </a:lnSpc>
              <a:spcAft>
                <a:spcPts val="0"/>
              </a:spcAft>
              <a:buSzPts val="1000"/>
            </a:pP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sit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ad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agam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purto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has ne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sensibus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adolescens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ne sea </a:t>
            </a:r>
            <a:r>
              <a:rPr lang="en-GB" sz="1200" b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porro</a:t>
            </a:r>
            <a:r>
              <a:rPr lang="en-GB" sz="1200" b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E8A0744-C495-285F-181E-6DC10F0DF4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89314" y="1853521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03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DFD6F31-A9EA-9929-A27C-F99215BAC5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89314" y="3351317"/>
            <a:ext cx="360000" cy="315819"/>
          </a:xfrm>
        </p:spPr>
        <p:txBody>
          <a:bodyPr anchor="t" anchorCtr="0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1" i="0" kern="1200" dirty="0">
                <a:solidFill>
                  <a:schemeClr val="tx2"/>
                </a:solidFill>
                <a:latin typeface="Montserrat Semi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06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FA676-B67E-AC67-7DDA-00665EF3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429193"/>
            <a:ext cx="10801349" cy="68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9D472-BF61-3B8E-D859-41FCAE35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424138"/>
            <a:ext cx="10801350" cy="470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7B15-1A7C-CA75-4000-6B4E7DCC0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377" y="6356350"/>
            <a:ext cx="1189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0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D63005AE-A14B-7B48-9AF5-01E333747121}" type="datetime1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CDDB-CC03-EB15-3D1D-E9C5DF5AC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7426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i="0" kern="12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Powering the world of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9A69-816B-342C-83AD-D5776DA9D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1647" y="6356350"/>
            <a:ext cx="390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b="1" i="0" kern="1200" smtClean="0">
                <a:solidFill>
                  <a:schemeClr val="tx1">
                    <a:lumMod val="25000"/>
                    <a:lumOff val="75000"/>
                  </a:schemeClr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fld id="{3531A8E9-B4CF-5643-AF96-CB4C768DAD6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58AAB2-EDCD-A900-5FDD-1A1336EBF022}"/>
              </a:ext>
            </a:extLst>
          </p:cNvPr>
          <p:cNvPicPr>
            <a:picLocks noChangeAspect="1"/>
          </p:cNvPicPr>
          <p:nvPr userDrawn="1"/>
        </p:nvPicPr>
        <p:blipFill>
          <a:blip r:embed="rId5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11360321" y="240054"/>
            <a:ext cx="276225" cy="2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84" r:id="rId4"/>
    <p:sldLayoutId id="2147483685" r:id="rId5"/>
    <p:sldLayoutId id="2147483651" r:id="rId6"/>
    <p:sldLayoutId id="2147483660" r:id="rId7"/>
    <p:sldLayoutId id="2147483661" r:id="rId8"/>
    <p:sldLayoutId id="2147483717" r:id="rId9"/>
    <p:sldLayoutId id="2147483718" r:id="rId10"/>
    <p:sldLayoutId id="2147483662" r:id="rId11"/>
    <p:sldLayoutId id="2147483663" r:id="rId12"/>
    <p:sldLayoutId id="2147483731" r:id="rId13"/>
    <p:sldLayoutId id="2147483733" r:id="rId14"/>
    <p:sldLayoutId id="2147483734" r:id="rId15"/>
    <p:sldLayoutId id="2147483735" r:id="rId16"/>
    <p:sldLayoutId id="2147483719" r:id="rId17"/>
    <p:sldLayoutId id="2147483673" r:id="rId18"/>
    <p:sldLayoutId id="2147483676" r:id="rId19"/>
    <p:sldLayoutId id="2147483674" r:id="rId20"/>
    <p:sldLayoutId id="2147483677" r:id="rId21"/>
    <p:sldLayoutId id="2147483741" r:id="rId22"/>
    <p:sldLayoutId id="2147483742" r:id="rId23"/>
    <p:sldLayoutId id="2147483666" r:id="rId24"/>
    <p:sldLayoutId id="2147483667" r:id="rId25"/>
    <p:sldLayoutId id="2147483668" r:id="rId26"/>
    <p:sldLayoutId id="2147483680" r:id="rId27"/>
    <p:sldLayoutId id="2147483675" r:id="rId28"/>
    <p:sldLayoutId id="2147483723" r:id="rId29"/>
    <p:sldLayoutId id="2147483722" r:id="rId30"/>
    <p:sldLayoutId id="2147483732" r:id="rId31"/>
    <p:sldLayoutId id="2147483737" r:id="rId32"/>
    <p:sldLayoutId id="2147483738" r:id="rId33"/>
    <p:sldLayoutId id="2147483739" r:id="rId34"/>
    <p:sldLayoutId id="2147483740" r:id="rId35"/>
    <p:sldLayoutId id="2147483682" r:id="rId36"/>
    <p:sldLayoutId id="2147483683" r:id="rId37"/>
    <p:sldLayoutId id="2147483725" r:id="rId38"/>
    <p:sldLayoutId id="2147483670" r:id="rId39"/>
    <p:sldLayoutId id="2147483671" r:id="rId40"/>
    <p:sldLayoutId id="2147483669" r:id="rId41"/>
    <p:sldLayoutId id="2147483664" r:id="rId42"/>
    <p:sldLayoutId id="2147483665" r:id="rId43"/>
    <p:sldLayoutId id="2147483681" r:id="rId44"/>
    <p:sldLayoutId id="2147483655" r:id="rId45"/>
    <p:sldLayoutId id="2147483672" r:id="rId46"/>
    <p:sldLayoutId id="2147483678" r:id="rId47"/>
    <p:sldLayoutId id="2147483679" r:id="rId48"/>
    <p:sldLayoutId id="2147483743" r:id="rId49"/>
    <p:sldLayoutId id="2147483744" r:id="rId50"/>
    <p:sldLayoutId id="2147483746" r:id="rId5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Montserrat SemiBold" pitchFamily="2" charset="77"/>
          <a:ea typeface="+mj-ea"/>
          <a:cs typeface="+mj-cs"/>
        </a:defRPr>
      </a:lvl1pPr>
    </p:titleStyle>
    <p:bodyStyle>
      <a:lvl1pPr marL="342000" indent="-252000" algn="l" defTabSz="914400" rtl="0" eaLnBrk="1" latinLnBrk="0" hangingPunct="1">
        <a:lnSpc>
          <a:spcPct val="120000"/>
        </a:lnSpc>
        <a:spcBef>
          <a:spcPts val="800"/>
        </a:spcBef>
        <a:spcAft>
          <a:spcPts val="300"/>
        </a:spcAft>
        <a:buSzPct val="12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20000" indent="-216000" algn="l" defTabSz="914400" rtl="0" eaLnBrk="1" latinLnBrk="0" hangingPunct="1">
        <a:lnSpc>
          <a:spcPct val="120000"/>
        </a:lnSpc>
        <a:spcBef>
          <a:spcPts val="200"/>
        </a:spcBef>
        <a:spcAft>
          <a:spcPts val="0"/>
        </a:spcAft>
        <a:buClr>
          <a:schemeClr val="tx2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52000" indent="-180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75000"/>
            <a:lumOff val="25000"/>
          </a:schemeClr>
        </a:buClr>
        <a:buSzPct val="130000"/>
        <a:buFont typeface="Open Sans" panose="020B0606030504020204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512000" indent="-144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2"/>
        </a:buClr>
        <a:buSzPct val="120000"/>
        <a:buFont typeface="Open Sans" panose="020B0606030504020204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72000" indent="-108000" algn="l" defTabSz="914400" rtl="0" eaLnBrk="1" latinLnBrk="0" hangingPunct="1">
        <a:lnSpc>
          <a:spcPct val="120000"/>
        </a:lnSpc>
        <a:spcBef>
          <a:spcPts val="100"/>
        </a:spcBef>
        <a:spcAft>
          <a:spcPts val="0"/>
        </a:spcAft>
        <a:buClr>
          <a:schemeClr val="tx1">
            <a:lumMod val="50000"/>
            <a:lumOff val="50000"/>
          </a:schemeClr>
        </a:buClr>
        <a:buFont typeface="Open Sans" panose="020B0606030504020204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>
          <p15:clr>
            <a:srgbClr val="547EBF"/>
          </p15:clr>
        </p15:guide>
        <p15:guide id="3" orient="horz" pos="2228">
          <p15:clr>
            <a:srgbClr val="547EBF"/>
          </p15:clr>
        </p15:guide>
        <p15:guide id="4" orient="horz" pos="2115">
          <p15:clr>
            <a:srgbClr val="547EBF"/>
          </p15:clr>
        </p15:guide>
        <p15:guide id="7" pos="1481">
          <p15:clr>
            <a:srgbClr val="547EBF"/>
          </p15:clr>
        </p15:guide>
        <p15:guide id="8" pos="1595">
          <p15:clr>
            <a:srgbClr val="547EBF"/>
          </p15:clr>
        </p15:guide>
        <p15:guide id="9" pos="2638">
          <p15:clr>
            <a:srgbClr val="547EBF"/>
          </p15:clr>
        </p15:guide>
        <p15:guide id="10" pos="2751">
          <p15:clr>
            <a:srgbClr val="547EBF"/>
          </p15:clr>
        </p15:guide>
        <p15:guide id="11" pos="3772">
          <p15:clr>
            <a:srgbClr val="547EBF"/>
          </p15:clr>
        </p15:guide>
        <p15:guide id="12" pos="3885">
          <p15:clr>
            <a:srgbClr val="547EBF"/>
          </p15:clr>
        </p15:guide>
        <p15:guide id="13" pos="4929">
          <p15:clr>
            <a:srgbClr val="547EBF"/>
          </p15:clr>
        </p15:guide>
        <p15:guide id="14" pos="5029">
          <p15:clr>
            <a:srgbClr val="547EBF"/>
          </p15:clr>
        </p15:guide>
        <p15:guide id="15" pos="6085">
          <p15:clr>
            <a:srgbClr val="547EBF"/>
          </p15:clr>
        </p15:guide>
        <p15:guide id="16" pos="6185">
          <p15:clr>
            <a:srgbClr val="547EBF"/>
          </p15:clr>
        </p15:guide>
        <p15:guide id="17" orient="horz" pos="890" userDrawn="1">
          <p15:clr>
            <a:srgbClr val="F26B43"/>
          </p15:clr>
        </p15:guide>
        <p15:guide id="18" orient="horz" pos="3861" userDrawn="1">
          <p15:clr>
            <a:srgbClr val="F26B43"/>
          </p15:clr>
        </p15:guide>
        <p15:guide id="19" pos="438" userDrawn="1">
          <p15:clr>
            <a:srgbClr val="F26B43"/>
          </p15:clr>
        </p15:guide>
        <p15:guide id="20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chart" Target="../charts/chart2.xml"/><Relationship Id="rId16" Type="http://schemas.openxmlformats.org/officeDocument/2006/relationships/image" Target="../media/image29.svg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openxmlformats.org/officeDocument/2006/relationships" xmlns:ns4="http://schemas.microsoft.com/office/drawing/2010/main" xmlns:ns5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Title 1">
            <ns1:extLst>
              <ns1:ext uri="{FF2B5EF4-FFF2-40B4-BE49-F238E27FC236}">
                <ns2:creationId id="{E1D41328-38B7-3594-7FBB-BE55921788B1}"/>
              </ns1:ext>
            </ns1:extLst>
          </ns0:cNvPr>
          <ns0:cNvSpPr>
            <ns1:spLocks noGrp="1"/>
          </ns0:cNvSpPr>
          <ns0:nvPr>
            <ns0:ph type="ctrTitle"/>
          </ns0:nvPr>
        </ns0:nvSpPr>
        <ns0:spPr/>
        <ns0:txBody>
          <ns1:bodyPr/>
          <ns1:lstStyle/>
          <ns1:p>
            <ns1:r>
              <ns1:rPr lang="tr-TR" dirty="0" err="1">
                <ns1:latin typeface="Montserrat SemiBold"/>
              </ns1:rPr>
              <ns1:t>Digiblu</ns1:t>
            </ns1:r>
            <ns1:r>
              <ns1:rPr lang="en-US" dirty="0">
                <ns1:latin typeface="Montserrat SemiBold"/>
              </ns1:rPr>
              <ns1:t> Value Business Case</ns1:t>
            </ns1:r>
          </ns1:p>
        </ns0:txBody>
      </ns0:sp>
      <ns0:sp>
        <ns0:nvSpPr>
          <ns0:cNvPr id="3" name="Slide Number Placeholder 2">
            <ns1:extLst>
              <ns1:ext uri="{FF2B5EF4-FFF2-40B4-BE49-F238E27FC236}">
                <ns2:creationId id="{D588DF38-F73F-09E2-6B8C-286C3751DC3F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pPr/>
              <ns1:t>1</ns1:t>
            </ns1:fld>
            <ns1:endParaRPr lang="en-US"/>
          </ns1:p>
        </ns0:txBody>
      </ns0:sp>
      <ns0:sp>
        <ns0:nvSpPr>
          <ns0:cNvPr id="4" name="Subtitle 3">
            <ns1:extLst>
              <ns1:ext uri="{FF2B5EF4-FFF2-40B4-BE49-F238E27FC236}">
                <ns2:creationId id="{04B16102-7F03-D98C-5599-59D403A4A6A5}"/>
              </ns1:ext>
            </ns1:extLst>
          </ns0:cNvPr>
          <ns0:cNvSpPr>
            <ns1:spLocks noGrp="1"/>
          </ns0:cNvSpPr>
          <ns0:nvPr>
            <ns0:ph type="subTitle" idx="1"/>
          </ns0:nvPr>
        </ns0:nvSpPr>
        <ns0:spPr/>
        <ns0:txBody>
          <ns1:bodyPr/>
          <ns1:lstStyle/>
          <ns1:p>
            <ns1:r>
              <ns1:rPr lang="en-US" dirty="0"/>
              <ns1:t>Financials</ns1:t>
            </ns1:r>
          </ns1:p>
        </ns0:txBody>
      </ns0:sp>
      <ns0:sp>
        <ns0:nvSpPr>
          <ns0:cNvPr id="5" name="Text Placeholder 4">
            <ns1:extLst>
              <ns1:ext uri="{FF2B5EF4-FFF2-40B4-BE49-F238E27FC236}">
                <ns2:creationId id="{4BAC2211-2BF5-0F3E-134E-6D7CA1E5AA57}"/>
              </ns1:ext>
            </ns1:extLst>
          </ns0:cNvPr>
          <ns0:cNvSpPr>
            <ns1:spLocks noGrp="1"/>
          </ns0:cNvSpPr>
          <ns0:nvPr>
            <ns0:ph type="body" sz="quarter" idx="13"/>
          </ns0:nvPr>
        </ns0:nvSpPr>
        <ns0:spPr/>
        <ns0:txBody>
          <ns1:bodyPr/>
          <ns1:lstStyle/>
          <ns1:p>
            <ns1:r>
              <ns1:rPr lang="en-US" dirty="0"/>
              <ns1:t>Presented by OneAdvanced</ns1:t>
            </ns1:r>
          </ns1:p>
        </ns0:txBody>
      </ns0:sp>
      <ns0:pic>
        <ns0:nvPicPr>
          <ns0:cNvPr id="8" name="Picture Placeholder 7">
            <ns1:extLst>
              <ns1:ext uri="{FF2B5EF4-FFF2-40B4-BE49-F238E27FC236}">
                <ns2:creationId id="{8ABF3CB5-1982-E5EA-D401-E797DAE7CB81}"/>
              </ns1:ext>
            </ns1:extLst>
          </ns0:cNvPr>
          <ns0:cNvPicPr>
            <ns1:picLocks noGrp="1" noChangeAspect="1"/>
          </ns0:cNvPicPr>
          <ns0:nvPr>
            <ns0:ph type="pic" sz="quarter" idx="14"/>
          </ns0:nvPr>
        </ns0:nvPicPr>
        <ns0:blipFill>
          <ns1:blip ns3:embed="rId2" cstate="screen">
            <ns1:extLst>
              <ns1:ext uri="{28A0092B-C50C-407E-A947-70E740481C1C}">
                <ns4:useLocalDpi val="0"/>
              </ns1:ext>
            </ns1:extLst>
          </ns1:blip>
          <ns1:srcRect/>
          <ns1:stretch/>
        </ns0:blipFill>
        <ns0:spPr/>
      </ns0:pic>
    </ns0:spTree>
    <ns0:extLst>
      <ns0:ext uri="{BB962C8B-B14F-4D97-AF65-F5344CB8AC3E}">
        <ns5:creationId val="3808875569"/>
      </ns0:ext>
    </ns0:extLst>
  </ns0:cSld>
  <ns0:clrMapOvr>
    <ns1:masterClrMapping/>
  </ns0:clrMapOvr>
</ns0:sld>
</file>

<file path=ppt/slides/slide2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2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/>
              <ns1:t>DOING NOTHING IS NOT AN OPTION</ns1:t>
            </ns1:r>
          </ns1:p>
        </ns0:txBody>
      </ns0:sp>
      <ns0:grpSp>
        <ns0:nvGrpSpPr>
          <ns0:cNvPr id="24" name="Group 23">
            <ns1:extLst>
              <ns1:ext uri="{FF2B5EF4-FFF2-40B4-BE49-F238E27FC236}">
                <ns2:creationId id="{F2F03CFE-B2DF-8A34-6FA4-EDA86F820F40}"/>
              </ns1:ext>
            </ns1:extLst>
          </ns0:cNvPr>
          <ns0:cNvGrpSpPr/>
          <ns0:nvPr/>
        </ns0:nvGrpSpPr>
        <ns0:grpSpPr>
          <ns1:xfrm>
            <ns1:off x="2773872" y="1552929"/>
            <ns1:ext cx="1918801" cy="3992216"/>
            <ns1:chOff x="2757246" y="1552929"/>
            <ns1:chExt cx="1918801" cy="3992216"/>
          </ns1:xfrm>
        </ns0:grpSpPr>
        <ns0:sp>
          <ns0:nvSpPr>
            <ns0:cNvPr id="45" name="Off-page Connector 9">
              <ns1:extLst>
                <ns1:ext uri="{FF2B5EF4-FFF2-40B4-BE49-F238E27FC236}">
                  <ns2:creationId id="{14F02441-381E-E675-0973-5995D3C09337}"/>
                </ns1:ext>
              </ns1:extLst>
            </ns0:cNvPr>
            <ns0:cNvSpPr/>
            <ns0:nvPr/>
          </ns0:nvSpPr>
          <ns0:spPr>
            <ns1:xfrm>
              <ns1:off x="2757246" y="1903894"/>
              <ns1:ext cx="1918800" cy="2544655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Lack of structured workflows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Time consuming manual entry</ns1:t>
              </ns1:r>
            </ns1:p>
          </ns0:txBody>
        </ns0:sp>
        <ns0:sp>
          <ns0:nvSpPr>
            <ns0:cNvPr id="44" name="Freeform 44">
              <ns1:extLst>
                <ns1:ext uri="{FF2B5EF4-FFF2-40B4-BE49-F238E27FC236}">
                  <ns2:creationId id="{9D6AF1DB-D2A2-3A99-8911-3637D8BF1298}"/>
                </ns1:ext>
              </ns1:extLst>
            </ns0:cNvPr>
            <ns0:cNvSpPr/>
            <ns0:nvPr/>
          </ns0:nvSpPr>
          <ns0:spPr>
            <ns1:xfrm rot="10800000">
              <ns1:off x="2757247" y="2096918"/>
              <ns1:ext cx="1918800" cy="3017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16778 w 4872690"/>
                <ns1:gd name="connsiteY0" fmla="*/ 9143998 h 9144000"/>
                <ns1:gd name="connsiteX1" fmla="*/ 4872690 w 4872690"/>
                <ns1:gd name="connsiteY1" fmla="*/ 9143998 h 9144000"/>
                <ns1:gd name="connsiteX2" fmla="*/ 4872690 w 4872690"/>
                <ns1:gd name="connsiteY2" fmla="*/ 9144000 h 9144000"/>
                <ns1:gd name="connsiteX3" fmla="*/ 16778 w 4872690"/>
                <ns1:gd name="connsiteY3" fmla="*/ 9144000 h 9144000"/>
                <ns1:gd name="connsiteX4" fmla="*/ 16778 w 4872690"/>
                <ns1:gd name="connsiteY4" fmla="*/ 9143998 h 9144000"/>
                <ns1:gd name="connsiteX5" fmla="*/ 0 w 4872690"/>
                <ns1:gd name="connsiteY5" fmla="*/ 743364 h 9144000"/>
                <ns1:gd name="connsiteX6" fmla="*/ 4872690 w 4872690"/>
                <ns1:gd name="connsiteY6" fmla="*/ 0 h 9144000"/>
                <ns1:gd name="connsiteX7" fmla="*/ 4872690 w 4872690"/>
                <ns1:gd name="connsiteY7" fmla="*/ 4215866 h 9144000"/>
                <ns1:gd name="connsiteX8" fmla="*/ 2444734 w 4872690"/>
                <ns1:gd name="connsiteY8" fmla="*/ 2983833 h 9144000"/>
                <ns1:gd name="connsiteX9" fmla="*/ 16778 w 4872690"/>
                <ns1:gd name="connsiteY9" fmla="*/ 4215866 h 9144000"/>
                <ns1:gd name="connsiteX10" fmla="*/ 0 w 4872690"/>
                <ns1:gd name="connsiteY10" fmla="*/ 743364 h 9144000"/>
                <ns1:gd name="connsiteX0" fmla="*/ 16778 w 4872690"/>
                <ns1:gd name="connsiteY0" fmla="*/ 8400634 h 8400636"/>
                <ns1:gd name="connsiteX1" fmla="*/ 4872690 w 4872690"/>
                <ns1:gd name="connsiteY1" fmla="*/ 8400634 h 8400636"/>
                <ns1:gd name="connsiteX2" fmla="*/ 4872690 w 4872690"/>
                <ns1:gd name="connsiteY2" fmla="*/ 8400636 h 8400636"/>
                <ns1:gd name="connsiteX3" fmla="*/ 16778 w 4872690"/>
                <ns1:gd name="connsiteY3" fmla="*/ 8400636 h 8400636"/>
                <ns1:gd name="connsiteX4" fmla="*/ 16778 w 4872690"/>
                <ns1:gd name="connsiteY4" fmla="*/ 8400634 h 8400636"/>
                <ns1:gd name="connsiteX5" fmla="*/ 0 w 4872690"/>
                <ns1:gd name="connsiteY5" fmla="*/ 0 h 8400636"/>
                <ns1:gd name="connsiteX6" fmla="*/ 4872690 w 4872690"/>
                <ns1:gd name="connsiteY6" fmla="*/ 33789 h 8400636"/>
                <ns1:gd name="connsiteX7" fmla="*/ 4872690 w 4872690"/>
                <ns1:gd name="connsiteY7" fmla="*/ 3472502 h 8400636"/>
                <ns1:gd name="connsiteX8" fmla="*/ 2444734 w 4872690"/>
                <ns1:gd name="connsiteY8" fmla="*/ 2240469 h 8400636"/>
                <ns1:gd name="connsiteX9" fmla="*/ 16778 w 4872690"/>
                <ns1:gd name="connsiteY9" fmla="*/ 3472502 h 8400636"/>
                <ns1:gd name="connsiteX10" fmla="*/ 0 w 4872690"/>
                <ns1:gd name="connsiteY10" fmla="*/ 0 h 8400636"/>
                <ns1:gd name="connsiteX0" fmla="*/ 16778 w 4906246"/>
                <ns1:gd name="connsiteY0" fmla="*/ 8400634 h 8400636"/>
                <ns1:gd name="connsiteX1" fmla="*/ 4872690 w 4906246"/>
                <ns1:gd name="connsiteY1" fmla="*/ 8400634 h 8400636"/>
                <ns1:gd name="connsiteX2" fmla="*/ 4872690 w 4906246"/>
                <ns1:gd name="connsiteY2" fmla="*/ 8400636 h 8400636"/>
                <ns1:gd name="connsiteX3" fmla="*/ 16778 w 4906246"/>
                <ns1:gd name="connsiteY3" fmla="*/ 8400636 h 8400636"/>
                <ns1:gd name="connsiteX4" fmla="*/ 16778 w 4906246"/>
                <ns1:gd name="connsiteY4" fmla="*/ 8400634 h 8400636"/>
                <ns1:gd name="connsiteX5" fmla="*/ 0 w 4906246"/>
                <ns1:gd name="connsiteY5" fmla="*/ 0 h 8400636"/>
                <ns1:gd name="connsiteX6" fmla="*/ 4906246 w 4906246"/>
                <ns1:gd name="connsiteY6" fmla="*/ 16895 h 8400636"/>
                <ns1:gd name="connsiteX7" fmla="*/ 4872690 w 4906246"/>
                <ns1:gd name="connsiteY7" fmla="*/ 3472502 h 8400636"/>
                <ns1:gd name="connsiteX8" fmla="*/ 2444734 w 4906246"/>
                <ns1:gd name="connsiteY8" fmla="*/ 2240469 h 8400636"/>
                <ns1:gd name="connsiteX9" fmla="*/ 16778 w 4906246"/>
                <ns1:gd name="connsiteY9" fmla="*/ 3472502 h 8400636"/>
                <ns1:gd name="connsiteX10" fmla="*/ 0 w 4906246"/>
                <ns1:gd name="connsiteY10" fmla="*/ 0 h 8400636"/>
                <ns1:gd name="connsiteX0" fmla="*/ 16778 w 4923024"/>
                <ns1:gd name="connsiteY0" fmla="*/ 8400634 h 8400636"/>
                <ns1:gd name="connsiteX1" fmla="*/ 4872690 w 4923024"/>
                <ns1:gd name="connsiteY1" fmla="*/ 8400634 h 8400636"/>
                <ns1:gd name="connsiteX2" fmla="*/ 4872690 w 4923024"/>
                <ns1:gd name="connsiteY2" fmla="*/ 8400636 h 8400636"/>
                <ns1:gd name="connsiteX3" fmla="*/ 16778 w 4923024"/>
                <ns1:gd name="connsiteY3" fmla="*/ 8400636 h 8400636"/>
                <ns1:gd name="connsiteX4" fmla="*/ 16778 w 4923024"/>
                <ns1:gd name="connsiteY4" fmla="*/ 8400634 h 8400636"/>
                <ns1:gd name="connsiteX5" fmla="*/ 0 w 4923024"/>
                <ns1:gd name="connsiteY5" fmla="*/ 0 h 8400636"/>
                <ns1:gd name="connsiteX6" fmla="*/ 4923024 w 4923024"/>
                <ns1:gd name="connsiteY6" fmla="*/ 0 h 8400636"/>
                <ns1:gd name="connsiteX7" fmla="*/ 4872690 w 4923024"/>
                <ns1:gd name="connsiteY7" fmla="*/ 3472502 h 8400636"/>
                <ns1:gd name="connsiteX8" fmla="*/ 2444734 w 4923024"/>
                <ns1:gd name="connsiteY8" fmla="*/ 2240469 h 8400636"/>
                <ns1:gd name="connsiteX9" fmla="*/ 16778 w 4923024"/>
                <ns1:gd name="connsiteY9" fmla="*/ 3472502 h 8400636"/>
                <ns1:gd name="connsiteX10" fmla="*/ 0 w 4923024"/>
                <ns1:gd name="connsiteY10" fmla="*/ 0 h 8400636"/>
                <ns1:gd name="connsiteX0" fmla="*/ 16778 w 4923024"/>
                <ns1:gd name="connsiteY0" fmla="*/ 8434423 h 8434425"/>
                <ns1:gd name="connsiteX1" fmla="*/ 4872690 w 4923024"/>
                <ns1:gd name="connsiteY1" fmla="*/ 8434423 h 8434425"/>
                <ns1:gd name="connsiteX2" fmla="*/ 4872690 w 4923024"/>
                <ns1:gd name="connsiteY2" fmla="*/ 8434425 h 8434425"/>
                <ns1:gd name="connsiteX3" fmla="*/ 16778 w 4923024"/>
                <ns1:gd name="connsiteY3" fmla="*/ 8434425 h 8434425"/>
                <ns1:gd name="connsiteX4" fmla="*/ 16778 w 4923024"/>
                <ns1:gd name="connsiteY4" fmla="*/ 8434423 h 8434425"/>
                <ns1:gd name="connsiteX5" fmla="*/ 0 w 4923024"/>
                <ns1:gd name="connsiteY5" fmla="*/ 33789 h 8434425"/>
                <ns1:gd name="connsiteX6" fmla="*/ 4923024 w 4923024"/>
                <ns1:gd name="connsiteY6" fmla="*/ 0 h 8434425"/>
                <ns1:gd name="connsiteX7" fmla="*/ 4872690 w 4923024"/>
                <ns1:gd name="connsiteY7" fmla="*/ 3506291 h 8434425"/>
                <ns1:gd name="connsiteX8" fmla="*/ 2444734 w 4923024"/>
                <ns1:gd name="connsiteY8" fmla="*/ 2274258 h 8434425"/>
                <ns1:gd name="connsiteX9" fmla="*/ 16778 w 4923024"/>
                <ns1:gd name="connsiteY9" fmla="*/ 3506291 h 8434425"/>
                <ns1:gd name="connsiteX10" fmla="*/ 0 w 4923024"/>
                <ns1:gd name="connsiteY10" fmla="*/ 33789 h 8434425"/>
                <ns1:gd name="connsiteX0" fmla="*/ 16778 w 4923024"/>
                <ns1:gd name="connsiteY0" fmla="*/ 8434423 h 8434425"/>
                <ns1:gd name="connsiteX1" fmla="*/ 4872690 w 4923024"/>
                <ns1:gd name="connsiteY1" fmla="*/ 8434423 h 8434425"/>
                <ns1:gd name="connsiteX2" fmla="*/ 4872690 w 4923024"/>
                <ns1:gd name="connsiteY2" fmla="*/ 8434425 h 8434425"/>
                <ns1:gd name="connsiteX3" fmla="*/ 16778 w 4923024"/>
                <ns1:gd name="connsiteY3" fmla="*/ 8434425 h 8434425"/>
                <ns1:gd name="connsiteX4" fmla="*/ 16778 w 4923024"/>
                <ns1:gd name="connsiteY4" fmla="*/ 8434423 h 8434425"/>
                <ns1:gd name="connsiteX5" fmla="*/ 0 w 4923024"/>
                <ns1:gd name="connsiteY5" fmla="*/ 33789 h 8434425"/>
                <ns1:gd name="connsiteX6" fmla="*/ 4923024 w 4923024"/>
                <ns1:gd name="connsiteY6" fmla="*/ 0 h 8434425"/>
                <ns1:gd name="connsiteX7" fmla="*/ 4872690 w 4923024"/>
                <ns1:gd name="connsiteY7" fmla="*/ 3506291 h 8434425"/>
                <ns1:gd name="connsiteX8" fmla="*/ 2444734 w 4923024"/>
                <ns1:gd name="connsiteY8" fmla="*/ 2274258 h 8434425"/>
                <ns1:gd name="connsiteX9" fmla="*/ 16778 w 4923024"/>
                <ns1:gd name="connsiteY9" fmla="*/ 3506291 h 8434425"/>
                <ns1:gd name="connsiteX10" fmla="*/ 0 w 4923024"/>
                <ns1:gd name="connsiteY10" fmla="*/ 33789 h 8434425"/>
                <ns1:gd name="connsiteX0" fmla="*/ 16778 w 4906246"/>
                <ns1:gd name="connsiteY0" fmla="*/ 8451318 h 8451320"/>
                <ns1:gd name="connsiteX1" fmla="*/ 4872690 w 4906246"/>
                <ns1:gd name="connsiteY1" fmla="*/ 8451318 h 8451320"/>
                <ns1:gd name="connsiteX2" fmla="*/ 4872690 w 4906246"/>
                <ns1:gd name="connsiteY2" fmla="*/ 8451320 h 8451320"/>
                <ns1:gd name="connsiteX3" fmla="*/ 16778 w 4906246"/>
                <ns1:gd name="connsiteY3" fmla="*/ 8451320 h 8451320"/>
                <ns1:gd name="connsiteX4" fmla="*/ 16778 w 4906246"/>
                <ns1:gd name="connsiteY4" fmla="*/ 8451318 h 8451320"/>
                <ns1:gd name="connsiteX5" fmla="*/ 0 w 4906246"/>
                <ns1:gd name="connsiteY5" fmla="*/ 50684 h 8451320"/>
                <ns1:gd name="connsiteX6" fmla="*/ 4906246 w 4906246"/>
                <ns1:gd name="connsiteY6" fmla="*/ 0 h 8451320"/>
                <ns1:gd name="connsiteX7" fmla="*/ 4872690 w 4906246"/>
                <ns1:gd name="connsiteY7" fmla="*/ 3523186 h 8451320"/>
                <ns1:gd name="connsiteX8" fmla="*/ 2444734 w 4906246"/>
                <ns1:gd name="connsiteY8" fmla="*/ 2291153 h 8451320"/>
                <ns1:gd name="connsiteX9" fmla="*/ 16778 w 4906246"/>
                <ns1:gd name="connsiteY9" fmla="*/ 3523186 h 8451320"/>
                <ns1:gd name="connsiteX10" fmla="*/ 0 w 4906246"/>
                <ns1:gd name="connsiteY10" fmla="*/ 50684 h 8451320"/>
                <ns1:gd name="connsiteX0" fmla="*/ 16778 w 4923024"/>
                <ns1:gd name="connsiteY0" fmla="*/ 8400634 h 8400636"/>
                <ns1:gd name="connsiteX1" fmla="*/ 4872690 w 4923024"/>
                <ns1:gd name="connsiteY1" fmla="*/ 8400634 h 8400636"/>
                <ns1:gd name="connsiteX2" fmla="*/ 4872690 w 4923024"/>
                <ns1:gd name="connsiteY2" fmla="*/ 8400636 h 8400636"/>
                <ns1:gd name="connsiteX3" fmla="*/ 16778 w 4923024"/>
                <ns1:gd name="connsiteY3" fmla="*/ 8400636 h 8400636"/>
                <ns1:gd name="connsiteX4" fmla="*/ 16778 w 4923024"/>
                <ns1:gd name="connsiteY4" fmla="*/ 8400634 h 8400636"/>
                <ns1:gd name="connsiteX5" fmla="*/ 0 w 4923024"/>
                <ns1:gd name="connsiteY5" fmla="*/ 0 h 8400636"/>
                <ns1:gd name="connsiteX6" fmla="*/ 4923024 w 4923024"/>
                <ns1:gd name="connsiteY6" fmla="*/ 0 h 8400636"/>
                <ns1:gd name="connsiteX7" fmla="*/ 4872690 w 4923024"/>
                <ns1:gd name="connsiteY7" fmla="*/ 3472502 h 8400636"/>
                <ns1:gd name="connsiteX8" fmla="*/ 2444734 w 4923024"/>
                <ns1:gd name="connsiteY8" fmla="*/ 2240469 h 8400636"/>
                <ns1:gd name="connsiteX9" fmla="*/ 16778 w 4923024"/>
                <ns1:gd name="connsiteY9" fmla="*/ 3472502 h 8400636"/>
                <ns1:gd name="connsiteX10" fmla="*/ 0 w 4923024"/>
                <ns1:gd name="connsiteY10" fmla="*/ 0 h 8400636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923024" h="8400636">
                  <ns1:moveTo>
                    <ns1:pt x="16778" y="8400634"/>
                  </ns1:moveTo>
                  <ns1:lnTo>
                    <ns1:pt x="4872690" y="8400634"/>
                  </ns1:lnTo>
                  <ns1:lnTo>
                    <ns1:pt x="4872690" y="8400636"/>
                  </ns1:lnTo>
                  <ns1:lnTo>
                    <ns1:pt x="16778" y="8400636"/>
                  </ns1:lnTo>
                  <ns1:lnTo>
                    <ns1:pt x="16778" y="8400634"/>
                  </ns1:lnTo>
                  <ns1:close/>
                  <ns1:moveTo>
                    <ns1:pt x="0" y="0"/>
                  </ns1:moveTo>
                  <ns1:lnTo>
                    <ns1:pt x="4923024" y="0"/>
                  </ns1:lnTo>
                  <ns1:lnTo>
                    <ns1:pt x="4872690" y="3472502"/>
                  </ns1:lnTo>
                  <ns1:lnTo>
                    <ns1:pt x="2444734" y="2240469"/>
                  </ns1:lnTo>
                  <ns1:lnTo>
                    <ns1:pt x="16778" y="3472502"/>
                  </ns1:lnTo>
                  <ns1:cubicBezTo>
                    <ns1:pt x="16778" y="2067213"/>
                    <ns1:pt x="0" y="1405289"/>
                    <ns1:pt x="0" y="0"/>
                  </ns1:cubicBezTo>
                  <ns1:close/>
                </ns1:path>
              </ns1:pathLst>
            </ns1:custGeom>
            <ns1:solidFill>
              <ns1:schemeClr val="accent1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46" name="TextBox 45">
              <ns1:extLst>
                <ns1:ext uri="{FF2B5EF4-FFF2-40B4-BE49-F238E27FC236}">
                  <ns2:creationId id="{C093E2E9-4057-3AFE-50E4-C89A59C82461}"/>
                </ns1:ext>
              </ns1:extLst>
            </ns0:cNvPr>
            <ns0:cNvSpPr txBox="1"/>
            <ns0:nvPr/>
          </ns0:nvSpPr>
          <ns0:spPr>
            <ns1:xfrm>
              <ns1:off x="2781925" y="2094631"/>
              <ns1:ext cx="1869443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GB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Raising Purchase Order </ns1:t>
              </ns1:r>
            </ns1:p>
          </ns0:txBody>
        </ns0:sp>
        <ns0:sp>
          <ns0:nvSpPr>
            <ns0:cNvPr id="47" name="Freeform 1015">
              <ns1:extLst>
                <ns1:ext uri="{FF2B5EF4-FFF2-40B4-BE49-F238E27FC236}">
                  <ns2:creationId id="{16EC12E5-48F2-89E2-C305-C96DCB49C49B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3468697" y="1552929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57" name="Rectangle: Rounded Corners 56">
              <ns1:extLst>
                <ns1:ext uri="{FF2B5EF4-FFF2-40B4-BE49-F238E27FC236}">
                  <ns2:creationId id="{374261D7-47BE-80C9-627F-3124A46B03B6}"/>
                </ns1:ext>
              </ns1:extLst>
            </ns0:cNvPr>
            <ns0:cNvSpPr/>
            <ns0:nvPr/>
          </ns0:nvSpPr>
          <ns0:spPr>
            <ns1:xfrm>
              <ns1:off x="2762646" y="4999173"/>
              <ns1:ext cx="1908000" cy="545972"/>
            </ns1:xfrm>
            <ns1:prstGeom prst="roundRect">
              <ns1:avLst/>
            </ns1:prstGeom>
            <ns1:solidFill>
              <ns1:schemeClr val="accent1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63" name="TextBox 62">
              <ns1:extLst>
                <ns1:ext uri="{FF2B5EF4-FFF2-40B4-BE49-F238E27FC236}">
                  <ns2:creationId id="{95C09C31-B441-840E-A767-4F86861E1F2E}"/>
                </ns1:ext>
              </ns1:extLst>
            </ns0:cNvPr>
            <ns0:cNvSpPr txBox="1"/>
            <ns0:nvPr/>
          </ns0:nvSpPr>
          <ns0:spPr>
            <ns1:xfrm>
              <ns1:off x="2781801" y="4372605"/>
              <ns1:ext cx="1869690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accounts processes could be costing you</ns1:t>
              </ns1:r>
            </ns1:p>
          </ns0:txBody>
        </ns0:sp>
        <ns0:sp>
          <ns0:nvSpPr>
            <ns0:cNvPr id="68" name="TextBox 67">
              <ns1:extLst>
                <ns1:ext uri="{FF2B5EF4-FFF2-40B4-BE49-F238E27FC236}">
                  <ns2:creationId id="{C0EA8CB8-D6F8-2002-811C-82D845F0C462}"/>
                </ns1:ext>
              </ns1:extLst>
            </ns0:cNvPr>
            <ns0:cNvSpPr txBox="1"/>
            <ns0:nvPr/>
          </ns0:nvSpPr>
          <ns0:spPr>
            <ns1:xfrm>
              <ns1:off x="2762646" y="5118504"/>
              <ns1:ext cx="1908000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27,222</ns1:t>
              </ns1:r>
              <ns1:r>
                <ns1:rPr lang="en-GB" sz="2000" dirty="0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grpSp>
        <ns0:nvGrpSpPr>
          <ns0:cNvPr id="23" name="Group 22">
            <ns1:extLst>
              <ns1:ext uri="{FF2B5EF4-FFF2-40B4-BE49-F238E27FC236}">
                <ns2:creationId id="{54C48C09-9A97-7C0C-2506-51E356526F18}"/>
              </ns1:ext>
            </ns1:extLst>
          </ns0:cNvPr>
          <ns0:cNvGrpSpPr/>
          <ns0:nvPr/>
        </ns0:nvGrpSpPr>
        <ns0:grpSpPr>
          <ns1:xfrm>
            <ns1:off x="4912803" y="1556836"/>
            <ns1:ext cx="1918801" cy="3991330"/>
            <ns1:chOff x="4871238" y="1556836"/>
            <ns1:chExt cx="1918801" cy="3991330"/>
          </ns1:xfrm>
        </ns0:grpSpPr>
        <ns0:sp>
          <ns0:nvSpPr>
            <ns0:cNvPr id="59" name="Rectangle: Rounded Corners 58">
              <ns1:extLst>
                <ns1:ext uri="{FF2B5EF4-FFF2-40B4-BE49-F238E27FC236}">
                  <ns2:creationId id="{483145D9-A5D5-4A29-9000-3FD97569E5F5}"/>
                </ns1:ext>
              </ns1:extLst>
            </ns0:cNvPr>
            <ns0:cNvSpPr/>
            <ns0:nvPr/>
          </ns0:nvSpPr>
          <ns0:spPr>
            <ns1:xfrm>
              <ns1:off x="4876638" y="4999173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49" name="Off-page Connector 9">
              <ns1:extLst>
                <ns1:ext uri="{FF2B5EF4-FFF2-40B4-BE49-F238E27FC236}">
                  <ns2:creationId id="{A97AE63F-0C53-AB7A-E6A8-5650E994B32B}"/>
                </ns1:ext>
              </ns1:extLst>
            </ns0:cNvPr>
            <ns0:cNvSpPr/>
            <ns0:nvPr/>
          </ns0:nvSpPr>
          <ns0:spPr>
            <ns1:xfrm>
              <ns1:off x="4871238" y="1903894"/>
              <ns1:ext cx="1918800" cy="2548563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accounts  payable processes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Poor workflow customisation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</ns0:txBody>
        </ns0:sp>
        <ns0:sp>
          <ns0:nvSpPr>
            <ns0:cNvPr id="48" name="Freeform 50">
              <ns1:extLst>
                <ns1:ext uri="{FF2B5EF4-FFF2-40B4-BE49-F238E27FC236}">
                  <ns2:creationId id="{13C7AA69-72E1-AD20-DD7E-436E6E31F470}"/>
                </ns1:ext>
              </ns1:extLst>
            </ns0:cNvPr>
            <ns0:cNvSpPr/>
            <ns0:nvPr/>
          </ns0:nvSpPr>
          <ns0:spPr>
            <ns1:xfrm rot="10800000">
              <ns1:off x="4871239" y="2139161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50" name="TextBox 49">
              <ns1:extLst>
                <ns1:ext uri="{FF2B5EF4-FFF2-40B4-BE49-F238E27FC236}">
                  <ns2:creationId id="{7B34D05C-D2DC-8FEC-1A30-2541B1BBDE4B}"/>
                </ns1:ext>
              </ns1:extLst>
            </ns0:cNvPr>
            <ns0:cNvSpPr txBox="1"/>
            <ns0:nvPr/>
          </ns0:nvSpPr>
          <ns0:spPr>
            <ns1:xfrm>
              <ns1:off x="4873479" y="1629340"/>
              <ns1:ext cx="1914319" cy="1077218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  <ns1:p>
              <ns1:pPr algn="ctr"/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Purchase Order Approvals</ns1:t>
              </ns1:r>
            </ns1:p>
          </ns0:txBody>
        </ns0:sp>
        <ns0:sp>
          <ns0:nvSpPr>
            <ns0:cNvPr id="51" name="Freeform 1015">
              <ns1:extLst>
                <ns1:ext uri="{FF2B5EF4-FFF2-40B4-BE49-F238E27FC236}">
                  <ns2:creationId id="{063F48A3-FD39-6FB1-4A70-698D0FF8C694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5582689" y="1556836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65" name="TextBox 64">
              <ns1:extLst>
                <ns1:ext uri="{FF2B5EF4-FFF2-40B4-BE49-F238E27FC236}">
                  <ns2:creationId id="{CCDBA8E2-2E49-D3DC-8F70-3EBC50517161}"/>
                </ns1:ext>
              </ns1:extLst>
            </ns0:cNvPr>
            <ns0:cNvSpPr txBox="1"/>
            <ns0:nvPr/>
          </ns0:nvSpPr>
          <ns0:spPr>
            <ns1:xfrm>
              <ns1:off x="4873479" y="4365181"/>
              <ns1:ext cx="1914319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accounts processes could be costing you</ns1:t>
              </ns1:r>
            </ns1:p>
          </ns0:txBody>
        </ns0:sp>
        <ns0:sp>
          <ns0:nvSpPr>
            <ns0:cNvPr id="69" name="TextBox 68">
              <ns1:extLst>
                <ns1:ext uri="{FF2B5EF4-FFF2-40B4-BE49-F238E27FC236}">
                  <ns2:creationId id="{3C634A47-D927-FE8D-6324-130A75E52781}"/>
                </ns1:ext>
              </ns1:extLst>
            </ns0:cNvPr>
            <ns0:cNvSpPr txBox="1"/>
            <ns0:nvPr/>
          </ns0:nvSpPr>
          <ns0:spPr>
            <ns1:xfrm>
              <ns1:off x="4885002" y="5118034"/>
              <ns1:ext cx="1891272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0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sp>
        <ns0:nvSpPr>
          <ns0:cNvPr id="71" name="Rectangle 70">
            <ns1:extLst>
              <ns1:ext uri="{FF2B5EF4-FFF2-40B4-BE49-F238E27FC236}">
                <ns2:creationId id="{64A6E194-9E68-2DD5-DD40-F6B630830462}"/>
              </ns1:ext>
            </ns1:extLst>
          </ns0:cNvPr>
          <ns0:cNvSpPr/>
          <ns0:nvPr/>
        </ns0:nvSpPr>
        <ns0:spPr>
          <ns1:xfrm>
            <ns1:off x="664160" y="5880683"/>
            <ns1:ext cx="10437352" cy="518938"/>
          </ns1:xfrm>
          <ns1:prstGeom prst="rect">
            <ns1:avLst/>
          </ns1:prstGeom>
          <ns1:solidFill>
            <ns1:schemeClr val="tx1">
              <ns1:lumMod val="50000"/>
              <ns1:lumOff val="5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72" name="TextBox 71">
            <ns1:extLst>
              <ns1:ext uri="{FF2B5EF4-FFF2-40B4-BE49-F238E27FC236}">
                <ns2:creationId id="{0BFC616B-B131-2AE7-F109-2FC9C9900A7B}"/>
              </ns1:ext>
            </ns1:extLst>
          </ns0:cNvPr>
          <ns0:cNvSpPr txBox="1"/>
          <ns0:nvPr/>
        </ns0:nvSpPr>
        <ns0:spPr>
          <ns1:xfrm>
            <ns1:off x="695326" y="5905124"/>
            <ns1:ext cx="10372705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tr-TR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YOUR CURRENT PROCESS COSTS ARE</ns1:t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£</ns1:t>
            </ns1:r>
            <ns1:r>
              <ns1:rPr lang="tr-TR" sz="24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261,828</ns1:t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ANNUAL</ns1:t>
            </ns1:r>
            <ns1:r>
              <ns1:rPr lang="tr-TR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LY</ns1:t>
            </ns1:r>
            <ns1:endParaRPr lang="en-GB" sz="24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grpSp>
        <ns0:nvGrpSpPr>
          <ns0:cNvPr id="20" name="Group 19">
            <ns1:extLst>
              <ns1:ext uri="{FF2B5EF4-FFF2-40B4-BE49-F238E27FC236}">
                <ns2:creationId id="{8813920C-430B-3234-4CBE-A3267939523E}"/>
              </ns1:ext>
            </ns1:extLst>
          </ns0:cNvPr>
          <ns0:cNvGrpSpPr/>
          <ns0:nvPr/>
        </ns0:nvGrpSpPr>
        <ns0:grpSpPr>
          <ns1:xfrm>
            <ns1:off x="640932" y="1552929"/>
            <ns1:ext cx="1921713" cy="4093944"/>
            <ns1:chOff x="640932" y="1552929"/>
            <ns1:chExt cx="1921713" cy="4093944"/>
          </ns1:xfrm>
        </ns0:grpSpPr>
        <ns0:sp>
          <ns0:nvSpPr>
            <ns0:cNvPr id="41" name="Off-page Connector 9">
              <ns1:extLst>
                <ns1:ext uri="{FF2B5EF4-FFF2-40B4-BE49-F238E27FC236}">
                  <ns2:creationId id="{579E8B31-C28B-B9F8-070D-943247388A6B}"/>
                </ns1:ext>
              </ns1:extLst>
            </ns0:cNvPr>
            <ns0:cNvSpPr/>
            <ns0:nvPr/>
          </ns0:nvSpPr>
          <ns0:spPr>
            <ns1:xfrm>
              <ns1:off x="640932" y="1903895"/>
              <ns1:ext cx="1918800" cy="2544656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Slow systems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data management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</ns0:txBody>
        </ns0:sp>
        <ns0:sp>
          <ns0:nvSpPr>
            <ns0:cNvPr id="40" name="Freeform 4">
              <ns1:extLst>
                <ns1:ext uri="{FF2B5EF4-FFF2-40B4-BE49-F238E27FC236}">
                  <ns2:creationId id="{775A7557-207F-823B-8E7F-4AA7DB2E6D01}"/>
                </ns1:ext>
              </ns1:extLst>
            </ns0:cNvPr>
            <ns0:cNvSpPr/>
            <ns0:nvPr/>
          </ns0:nvSpPr>
          <ns0:spPr>
            <ns1:xfrm rot="10800000">
              <ns1:off x="643845" y="2130268"/>
              <ns1:ext cx="1918800" cy="2983678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16778 w 4872690"/>
                <ns1:gd name="connsiteY0" fmla="*/ 9143998 h 9144000"/>
                <ns1:gd name="connsiteX1" fmla="*/ 4872690 w 4872690"/>
                <ns1:gd name="connsiteY1" fmla="*/ 9143998 h 9144000"/>
                <ns1:gd name="connsiteX2" fmla="*/ 4872690 w 4872690"/>
                <ns1:gd name="connsiteY2" fmla="*/ 9144000 h 9144000"/>
                <ns1:gd name="connsiteX3" fmla="*/ 16778 w 4872690"/>
                <ns1:gd name="connsiteY3" fmla="*/ 9144000 h 9144000"/>
                <ns1:gd name="connsiteX4" fmla="*/ 16778 w 4872690"/>
                <ns1:gd name="connsiteY4" fmla="*/ 9143998 h 9144000"/>
                <ns1:gd name="connsiteX5" fmla="*/ 0 w 4872690"/>
                <ns1:gd name="connsiteY5" fmla="*/ 726469 h 9144000"/>
                <ns1:gd name="connsiteX6" fmla="*/ 4872690 w 4872690"/>
                <ns1:gd name="connsiteY6" fmla="*/ 0 h 9144000"/>
                <ns1:gd name="connsiteX7" fmla="*/ 4872690 w 4872690"/>
                <ns1:gd name="connsiteY7" fmla="*/ 4215866 h 9144000"/>
                <ns1:gd name="connsiteX8" fmla="*/ 2444734 w 4872690"/>
                <ns1:gd name="connsiteY8" fmla="*/ 2983833 h 9144000"/>
                <ns1:gd name="connsiteX9" fmla="*/ 16778 w 4872690"/>
                <ns1:gd name="connsiteY9" fmla="*/ 4215866 h 9144000"/>
                <ns1:gd name="connsiteX10" fmla="*/ 0 w 4872690"/>
                <ns1:gd name="connsiteY10" fmla="*/ 726469 h 9144000"/>
                <ns1:gd name="connsiteX0" fmla="*/ 16778 w 4889468"/>
                <ns1:gd name="connsiteY0" fmla="*/ 8468213 h 8468215"/>
                <ns1:gd name="connsiteX1" fmla="*/ 4872690 w 4889468"/>
                <ns1:gd name="connsiteY1" fmla="*/ 8468213 h 8468215"/>
                <ns1:gd name="connsiteX2" fmla="*/ 4872690 w 4889468"/>
                <ns1:gd name="connsiteY2" fmla="*/ 8468215 h 8468215"/>
                <ns1:gd name="connsiteX3" fmla="*/ 16778 w 4889468"/>
                <ns1:gd name="connsiteY3" fmla="*/ 8468215 h 8468215"/>
                <ns1:gd name="connsiteX4" fmla="*/ 16778 w 4889468"/>
                <ns1:gd name="connsiteY4" fmla="*/ 8468213 h 8468215"/>
                <ns1:gd name="connsiteX5" fmla="*/ 0 w 4889468"/>
                <ns1:gd name="connsiteY5" fmla="*/ 50684 h 8468215"/>
                <ns1:gd name="connsiteX6" fmla="*/ 4889468 w 4889468"/>
                <ns1:gd name="connsiteY6" fmla="*/ 0 h 8468215"/>
                <ns1:gd name="connsiteX7" fmla="*/ 4872690 w 4889468"/>
                <ns1:gd name="connsiteY7" fmla="*/ 3540081 h 8468215"/>
                <ns1:gd name="connsiteX8" fmla="*/ 2444734 w 4889468"/>
                <ns1:gd name="connsiteY8" fmla="*/ 2308048 h 8468215"/>
                <ns1:gd name="connsiteX9" fmla="*/ 16778 w 4889468"/>
                <ns1:gd name="connsiteY9" fmla="*/ 3540081 h 8468215"/>
                <ns1:gd name="connsiteX10" fmla="*/ 0 w 4889468"/>
                <ns1:gd name="connsiteY10" fmla="*/ 50684 h 8468215"/>
                <ns1:gd name="connsiteX0" fmla="*/ 16778 w 4889468"/>
                <ns1:gd name="connsiteY0" fmla="*/ 8417529 h 8417531"/>
                <ns1:gd name="connsiteX1" fmla="*/ 4872690 w 4889468"/>
                <ns1:gd name="connsiteY1" fmla="*/ 8417529 h 8417531"/>
                <ns1:gd name="connsiteX2" fmla="*/ 4872690 w 4889468"/>
                <ns1:gd name="connsiteY2" fmla="*/ 8417531 h 8417531"/>
                <ns1:gd name="connsiteX3" fmla="*/ 16778 w 4889468"/>
                <ns1:gd name="connsiteY3" fmla="*/ 8417531 h 8417531"/>
                <ns1:gd name="connsiteX4" fmla="*/ 16778 w 4889468"/>
                <ns1:gd name="connsiteY4" fmla="*/ 8417529 h 8417531"/>
                <ns1:gd name="connsiteX5" fmla="*/ 0 w 4889468"/>
                <ns1:gd name="connsiteY5" fmla="*/ 0 h 8417531"/>
                <ns1:gd name="connsiteX6" fmla="*/ 4889468 w 4889468"/>
                <ns1:gd name="connsiteY6" fmla="*/ 0 h 8417531"/>
                <ns1:gd name="connsiteX7" fmla="*/ 4872690 w 4889468"/>
                <ns1:gd name="connsiteY7" fmla="*/ 3489397 h 8417531"/>
                <ns1:gd name="connsiteX8" fmla="*/ 2444734 w 4889468"/>
                <ns1:gd name="connsiteY8" fmla="*/ 2257364 h 8417531"/>
                <ns1:gd name="connsiteX9" fmla="*/ 16778 w 4889468"/>
                <ns1:gd name="connsiteY9" fmla="*/ 3489397 h 8417531"/>
                <ns1:gd name="connsiteX10" fmla="*/ 0 w 4889468"/>
                <ns1:gd name="connsiteY10" fmla="*/ 0 h 8417531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89468" h="8417531">
                  <ns1:moveTo>
                    <ns1:pt x="16778" y="8417529"/>
                  </ns1:moveTo>
                  <ns1:lnTo>
                    <ns1:pt x="4872690" y="8417529"/>
                  </ns1:lnTo>
                  <ns1:lnTo>
                    <ns1:pt x="4872690" y="8417531"/>
                  </ns1:lnTo>
                  <ns1:lnTo>
                    <ns1:pt x="16778" y="8417531"/>
                  </ns1:lnTo>
                  <ns1:lnTo>
                    <ns1:pt x="16778" y="8417529"/>
                  </ns1:lnTo>
                  <ns1:close/>
                  <ns1:moveTo>
                    <ns1:pt x="0" y="0"/>
                  </ns1:moveTo>
                  <ns1:lnTo>
                    <ns1:pt x="4889468" y="0"/>
                  </ns1:lnTo>
                  <ns1:cubicBezTo>
                    <ns1:pt x="4883875" y="1180027"/>
                    <ns1:pt x="4878283" y="2309370"/>
                    <ns1:pt x="4872690" y="3489397"/>
                  </ns1:cubicBezTo>
                  <ns1:lnTo>
                    <ns1:pt x="2444734" y="2257364"/>
                  </ns1:lnTo>
                  <ns1:lnTo>
                    <ns1:pt x="16778" y="3489397"/>
                  </ns1:lnTo>
                  <ns1:cubicBezTo>
                    <ns1:pt x="16778" y="2084108"/>
                    <ns1:pt x="0" y="1405289"/>
                    <ns1:pt x="0" y="0"/>
                  </ns1:cubicBezTo>
                  <ns1:close/>
                </ns1:path>
              </ns1:pathLst>
            </ns1:custGeom>
            <ns1:solidFill>
              <ns1:schemeClr val="tx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42" name="TextBox 41">
              <ns1:extLst>
                <ns1:ext uri="{FF2B5EF4-FFF2-40B4-BE49-F238E27FC236}">
                  <ns2:creationId id="{A01E455A-2DE5-AA6B-952A-5F99CA73916D}"/>
                </ns1:ext>
              </ns1:extLst>
            </ns0:cNvPr>
            <ns0:cNvSpPr txBox="1"/>
            <ns0:nvPr/>
          </ns0:nvSpPr>
          <ns0:spPr>
            <ns1:xfrm>
              <ns1:off x="666366" y="2082991"/>
              <ns1:ext cx="1873758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IT finance systems </ns1:t>
              </ns1:r>
            </ns1:p>
          </ns0:txBody>
        </ns0:sp>
        <ns0:sp>
          <ns0:nvSpPr>
            <ns0:cNvPr id="43" name="Freeform 1015">
              <ns1:extLst>
                <ns1:ext uri="{FF2B5EF4-FFF2-40B4-BE49-F238E27FC236}">
                  <ns2:creationId id="{5222BCAB-8DAE-9ECC-55ED-CAF94FD73E96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1355296" y="1552929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56" name="Rectangle: Rounded Corners 55">
              <ns1:extLst>
                <ns1:ext uri="{FF2B5EF4-FFF2-40B4-BE49-F238E27FC236}">
                  <ns2:creationId id="{D39ED94A-B4FD-84A0-6CF0-1C23682FB399}"/>
                </ns1:ext>
              </ns1:extLst>
            </ns0:cNvPr>
            <ns0:cNvSpPr/>
            <ns0:nvPr/>
          </ns0:nvSpPr>
          <ns0:spPr>
            <ns1:xfrm>
              <ns1:off x="644952" y="4986527"/>
              <ns1:ext cx="1908000" cy="558618"/>
            </ns1:xfrm>
            <ns1:prstGeom prst="roundRect">
              <ns1:avLst/>
            </ns1:prstGeom>
            <ns1:solidFill>
              <ns1:schemeClr val="tx2">
                <ns1:alpha val="26000"/>
              </ns1:schemeClr>
            </ns1:solidFill>
            <ns1:ln>
              <ns1:solidFill>
                <ns1:srgbClr val="F15D22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61" name="TextBox 60">
              <ns1:extLst>
                <ns1:ext uri="{FF2B5EF4-FFF2-40B4-BE49-F238E27FC236}">
                  <ns2:creationId id="{39DF4247-E50B-19D8-DDEA-15B91EFA84A9}"/>
                </ns1:ext>
              </ns1:extLst>
            </ns0:cNvPr>
            <ns0:cNvSpPr txBox="1"/>
            <ns0:nvPr/>
          </ns0:nvSpPr>
          <ns0:spPr>
            <ns1:xfrm>
              <ns1:off x="666366" y="4383297"/>
              <ns1:ext cx="1873758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Outdated IT infrastructure costs could be costing you</ns1:t>
              </ns1:r>
            </ns1:p>
          </ns0:txBody>
        </ns0:sp>
        <ns0:sp>
          <ns0:nvSpPr>
            <ns0:cNvPr id="73" name="TextBox 72">
              <ns1:extLst>
                <ns1:ext uri="{FF2B5EF4-FFF2-40B4-BE49-F238E27FC236}">
                  <ns2:creationId id="{78369866-8BC6-33CD-42B1-8C4AEA93FDD2}"/>
                </ns1:ext>
              </ns1:extLst>
            </ns0:cNvPr>
            <ns0:cNvSpPr txBox="1"/>
            <ns0:nvPr/>
          </ns0:nvSpPr>
          <ns0:spPr>
            <ns1:xfrm>
              <ns1:off x="649245" y="5123653"/>
              <ns1:ext cx="1908000" cy="52322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150,000</ns1:t>
              </ns1:r>
              <ns1:r>
                <ns1:rPr lang="tr-TR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grpSp>
        <ns0:nvGrpSpPr>
          <ns0:cNvPr id="26" name="Group 25">
            <ns1:extLst>
              <ns1:ext uri="{FF2B5EF4-FFF2-40B4-BE49-F238E27FC236}">
                <ns2:creationId id="{2F0A8551-1260-BA00-CEB9-2F1DFA3AC89D}"/>
              </ns1:ext>
            </ns1:extLst>
          </ns0:cNvPr>
          <ns0:cNvGrpSpPr/>
          <ns0:nvPr/>
        </ns0:nvGrpSpPr>
        <ns0:grpSpPr>
          <ns1:xfrm>
            <ns1:off x="7031443" y="1582040"/>
            <ns1:ext cx="1921948" cy="3969254"/>
            <ns1:chOff x="6973253" y="1582040"/>
            <ns1:chExt cx="1921948" cy="3969254"/>
          </ns1:xfrm>
        </ns0:grpSpPr>
        <ns0:sp>
          <ns0:nvSpPr>
            <ns0:cNvPr id="9" name="Rectangle: Rounded Corners 8">
              <ns1:extLst>
                <ns1:ext uri="{FF2B5EF4-FFF2-40B4-BE49-F238E27FC236}">
                  <ns2:creationId id="{643A6339-EE20-5ED6-6696-7763D8C68FB0}"/>
                </ns1:ext>
              </ns1:extLst>
            </ns0:cNvPr>
            <ns0:cNvSpPr/>
            <ns0:nvPr/>
          </ns0:nvSpPr>
          <ns0:spPr>
            <ns1:xfrm>
              <ns1:off x="6980227" y="5002301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53" name="Off-page Connector 9">
              <ns1:extLst>
                <ns1:ext uri="{FF2B5EF4-FFF2-40B4-BE49-F238E27FC236}">
                  <ns2:creationId id="{A01973A7-1FA4-0C98-249C-23CD8984ED1A}"/>
                </ns1:ext>
              </ns1:extLst>
            </ns0:cNvPr>
            <ns0:cNvSpPr/>
            <ns0:nvPr/>
          </ns0:nvSpPr>
          <ns0:spPr>
            <ns1:xfrm>
              <ns1:off x="6974827" y="1903894"/>
              <ns1:ext cx="1918800" cy="2544658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Time consuming processes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High risk of errors </ns1:t>
              </ns1:r>
            </ns1:p>
          </ns0:txBody>
        </ns0:sp>
        <ns0:sp>
          <ns0:nvSpPr>
            <ns0:cNvPr id="54" name="TextBox 53">
              <ns1:extLst>
                <ns1:ext uri="{FF2B5EF4-FFF2-40B4-BE49-F238E27FC236}">
                  <ns2:creationId id="{69CD4A24-0FC5-F6C8-0A71-820A70E43CB1}"/>
                </ns1:ext>
              </ns1:extLst>
            </ns0:cNvPr>
            <ns0:cNvSpPr txBox="1"/>
            <ns0:nvPr/>
          </ns0:nvSpPr>
          <ns0:spPr>
            <ns1:xfrm>
              <ns1:off x="6974314" y="2130171"/>
              <ns1:ext cx="1919827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Coding invoice processes</ns1:t>
              </ns1:r>
            </ns1:p>
          </ns0:txBody>
        </ns0:sp>
        <ns0:sp>
          <ns0:nvSpPr>
            <ns0:cNvPr id="55" name="Freeform 1015">
              <ns1:extLst>
                <ns1:ext uri="{FF2B5EF4-FFF2-40B4-BE49-F238E27FC236}">
                  <ns2:creationId id="{49379704-A7E9-6EF1-10D5-4FD212A90D8B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7686278" y="1582040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4" name="Freeform 50">
              <ns1:extLst>
                <ns1:ext uri="{FF2B5EF4-FFF2-40B4-BE49-F238E27FC236}">
                  <ns2:creationId id="{9F9B2520-FD51-DC24-704C-0BB7BDAC0376}"/>
                </ns1:ext>
              </ns1:extLst>
            </ns0:cNvPr>
            <ns0:cNvSpPr/>
            <ns0:nvPr/>
          </ns0:nvSpPr>
          <ns0:spPr>
            <ns1:xfrm rot="10800000">
              <ns1:off x="6974827" y="2135924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 dirty="0"/>
            </ns1:p>
          </ns0:txBody>
        </ns0:sp>
        <ns0:sp>
          <ns0:nvSpPr>
            <ns0:cNvPr id="5" name="TextBox 4">
              <ns1:extLst>
                <ns1:ext uri="{FF2B5EF4-FFF2-40B4-BE49-F238E27FC236}">
                  <ns2:creationId id="{02B73898-242B-B542-A13B-5A46CF540B50}"/>
                </ns1:ext>
              </ns1:extLst>
            </ns0:cNvPr>
            <ns0:cNvSpPr txBox="1"/>
            <ns0:nvPr/>
          </ns0:nvSpPr>
          <ns0:spPr>
            <ns1:xfrm>
              <ns1:off x="6977068" y="4381097"/>
              <ns1:ext cx="1914319" cy="477951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Coding processes could be costing you</ns1:t>
              </ns1:r>
            </ns1:p>
          </ns0:txBody>
        </ns0:sp>
        <ns0:sp>
          <ns0:nvSpPr>
            <ns0:cNvPr id="6" name="TextBox 5">
              <ns1:extLst>
                <ns1:ext uri="{FF2B5EF4-FFF2-40B4-BE49-F238E27FC236}">
                  <ns2:creationId id="{17F0DF48-C88F-66C2-241D-A456E4C5498F}"/>
                </ns1:ext>
              </ns1:extLst>
            </ns0:cNvPr>
            <ns0:cNvSpPr txBox="1"/>
            <ns0:nvPr/>
          </ns0:nvSpPr>
          <ns0:spPr>
            <ns1:xfrm>
              <ns1:off x="6973253" y="5113482"/>
              <ns1:ext cx="1921948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0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grpSp>
        <ns0:nvGrpSpPr>
          <ns0:cNvPr id="27" name="Group 26">
            <ns1:extLst>
              <ns1:ext uri="{FF2B5EF4-FFF2-40B4-BE49-F238E27FC236}">
                <ns2:creationId id="{9DEFFE14-7335-325C-3227-F53DD0F4C1A8}"/>
              </ns1:ext>
            </ns1:extLst>
          </ns0:cNvPr>
          <ns0:cNvGrpSpPr/>
          <ns0:nvPr/>
        </ns0:nvGrpSpPr>
        <ns0:grpSpPr>
          <ns1:xfrm>
            <ns1:off x="9080384" y="1567792"/>
            <ns1:ext cx="2094684" cy="3985399"/>
            <ns1:chOff x="9097010" y="1567792"/>
            <ns1:chExt cx="2094684" cy="3985399"/>
          </ns1:xfrm>
        </ns0:grpSpPr>
        <ns0:sp>
          <ns0:nvSpPr>
            <ns0:cNvPr id="10" name="Rectangle: Rounded Corners 9">
              <ns1:extLst>
                <ns1:ext uri="{FF2B5EF4-FFF2-40B4-BE49-F238E27FC236}">
                  <ns2:creationId id="{01805B4A-2C0D-368E-E75D-FC2CDC15A66B}"/>
                </ns1:ext>
              </ns1:extLst>
            </ns0:cNvPr>
            <ns0:cNvSpPr/>
            <ns0:nvPr/>
          </ns0:nvSpPr>
          <ns0:spPr>
            <ns1:xfrm>
              <ns1:off x="9189787" y="5004198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11" name="Off-page Connector 9">
              <ns1:extLst>
                <ns1:ext uri="{FF2B5EF4-FFF2-40B4-BE49-F238E27FC236}">
                  <ns2:creationId id="{CF4D6202-C07E-1976-8619-E66844709A39}"/>
                </ns1:ext>
              </ns1:extLst>
            </ns0:cNvPr>
            <ns0:cNvSpPr/>
            <ns0:nvPr/>
          </ns0:nvSpPr>
          <ns0:spPr>
            <ns1:xfrm>
              <ns1:off x="9184952" y="1886908"/>
              <ns1:ext cx="1918800" cy="2544658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Limited self-service capabilities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Lack of automation</ns1:t>
              </ns1:r>
            </ns1:p>
          </ns0:txBody>
        </ns0:sp>
        <ns0:sp>
          <ns0:nvSpPr>
            <ns0:cNvPr id="12" name="TextBox 11">
              <ns1:extLst>
                <ns1:ext uri="{FF2B5EF4-FFF2-40B4-BE49-F238E27FC236}">
                  <ns2:creationId id="{7A466DEC-9423-B95B-0DAB-B91A852EC795}"/>
                </ns1:ext>
              </ns1:extLst>
            </ns0:cNvPr>
            <ns0:cNvSpPr txBox="1"/>
            <ns0:nvPr/>
          </ns0:nvSpPr>
          <ns0:spPr>
            <ns1:xfrm>
              <ns1:off x="9097010" y="2089349"/>
              <ns1:ext cx="2094684" cy="830997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GB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Management of supplier and purchase invoices</ns1:t>
              </ns1:r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3" name="Freeform 1015">
              <ns1:extLst>
                <ns1:ext uri="{FF2B5EF4-FFF2-40B4-BE49-F238E27FC236}">
                  <ns2:creationId id="{2DFBB6BE-A3C1-C95A-4287-54102AC9E823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9896403" y="1567792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14" name="Freeform 50">
              <ns1:extLst>
                <ns1:ext uri="{FF2B5EF4-FFF2-40B4-BE49-F238E27FC236}">
                  <ns2:creationId id="{37A97CCD-C015-E1E9-40B7-A97B59A03B2B}"/>
                </ns1:ext>
              </ns1:extLst>
            </ns0:cNvPr>
            <ns0:cNvSpPr/>
            <ns0:nvPr/>
          </ns0:nvSpPr>
          <ns0:spPr>
            <ns1:xfrm rot="10800000">
              <ns1:off x="9184952" y="2134927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 dirty="0"/>
            </ns1:p>
          </ns0:txBody>
        </ns0:sp>
        <ns0:sp>
          <ns0:nvSpPr>
            <ns0:cNvPr id="15" name="TextBox 14">
              <ns1:extLst>
                <ns1:ext uri="{FF2B5EF4-FFF2-40B4-BE49-F238E27FC236}">
                  <ns2:creationId id="{78087AEC-86F9-E8B2-C10B-A49DA1E431AE}"/>
                </ns1:ext>
              </ns1:extLst>
            </ns0:cNvPr>
            <ns0:cNvSpPr txBox="1"/>
            <ns0:nvPr/>
          </ns0:nvSpPr>
          <ns0:spPr>
            <ns1:xfrm>
              <ns1:off x="9187193" y="4351351"/>
              <ns1:ext cx="1914319" cy="477951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Supplier management could be costing you</ns1:t>
              </ns1:r>
            </ns1:p>
          </ns0:txBody>
        </ns0:sp>
        <ns0:sp>
          <ns0:nvSpPr>
            <ns0:cNvPr id="16" name="TextBox 15">
              <ns1:extLst>
                <ns1:ext uri="{FF2B5EF4-FFF2-40B4-BE49-F238E27FC236}">
                  <ns2:creationId id="{758C2988-077F-715B-4765-2E7B0D4C1F34}"/>
                </ns1:ext>
              </ns1:extLst>
            </ns0:cNvPr>
            <ns0:cNvSpPr txBox="1"/>
            <ns0:nvPr/>
          </ns0:nvSpPr>
          <ns0:spPr>
            <ns1:xfrm>
              <ns1:off x="9197865" y="5114320"/>
              <ns1:ext cx="1892974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0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</ns0:spTree>
    <ns0:extLst>
      <ns0:ext uri="{BB962C8B-B14F-4D97-AF65-F5344CB8AC3E}">
        <ns3:creationId val="1503669744"/>
      </ns0:ext>
    </ns0:extLst>
  </ns0:cSld>
  <ns0:clrMapOvr>
    <ns1:masterClrMapping/>
  </ns0:clrMapOvr>
</ns0:sld>
</file>

<file path=ppt/slides/slide3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3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/>
              <ns1:t>DOING NOTHING IS NOT AN OPTION</ns1:t>
            </ns1:r>
          </ns1:p>
        </ns0:txBody>
      </ns0:sp>
      <ns0:sp>
        <ns0:nvSpPr>
          <ns0:cNvPr id="54" name="TextBox 53">
            <ns1:extLst>
              <ns1:ext uri="{FF2B5EF4-FFF2-40B4-BE49-F238E27FC236}">
                <ns2:creationId id="{69CD4A24-0FC5-F6C8-0A71-820A70E43CB1}"/>
              </ns1:ext>
            </ns1:extLst>
          </ns0:cNvPr>
          <ns0:cNvSpPr txBox="1"/>
          <ns0:nvPr/>
        </ns0:nvSpPr>
        <ns0:spPr>
          <ns1:xfrm>
            <ns1:off x="6855314" y="2075256"/>
            <ns1:ext cx="2231324" cy="830997"/>
          </ns1:xfrm>
          <ns1:prstGeom prst="rect">
            <ns1:avLst/>
          </ns1:prstGeom>
          <ns1:noFill/>
        </ns0:spPr>
        <ns0:txBody>
          <ns1:bodyPr wrap="square" rtlCol="0" anchor="b" anchorCtr="0">
            <ns1:spAutoFit/>
          </ns1:bodyPr>
          <ns1:lstStyle/>
          <ns1:p>
            <ns1:pPr algn="ctr"/>
            <ns1:r>
              <ns1:rPr lang="en-GB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Customer Invoicing &amp; Finance Workflow</ns1:t>
            </ns1:r>
            <ns1:endParaRPr lang="en-US" sz="1600" b="1" dirty="0"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</ns0:txBody>
      </ns0:sp>
      <ns0:sp>
        <ns0:nvSpPr>
          <ns0:cNvPr id="67" name="TextBox 66">
            <ns1:extLst>
              <ns1:ext uri="{FF2B5EF4-FFF2-40B4-BE49-F238E27FC236}">
                <ns2:creationId id="{66DB37B9-37E7-B851-DABF-B428C6026ADB}"/>
              </ns1:ext>
            </ns1:extLst>
          </ns0:cNvPr>
          <ns0:cNvSpPr txBox="1"/>
          <ns0:nvPr/>
        </ns0:nvSpPr>
        <ns0:spPr>
          <ns1:xfrm>
            <ns1:off x="6952097" y="4521222"/>
            <ns1:ext cx="2424554" cy="477951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>
              <ns1:lnSpc>
                <ns1:spcPct val="107000"/>
              </ns1:lnSpc>
              <ns1:spcAft>
                <ns1:spcPts val="800"/>
              </ns1:spcAft>
            </ns1:pPr>
            <ns1:r>
              <ns1:rPr lang="en-GB" sz="12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Lack of self-service and poor reporting could be costing you</ns1:t>
            </ns1:r>
          </ns1:p>
        </ns0:txBody>
      </ns0:sp>
      <ns0:grpSp>
        <ns0:nvGrpSpPr>
          <ns0:cNvPr id="7" name="Group 6">
            <ns1:extLst>
              <ns1:ext uri="{FF2B5EF4-FFF2-40B4-BE49-F238E27FC236}">
                <ns2:creationId id="{79F0A832-F1F3-1479-819D-E11524CF6375}"/>
              </ns1:ext>
            </ns1:extLst>
          </ns0:cNvPr>
          <ns0:cNvGrpSpPr/>
          <ns0:nvPr/>
        </ns0:nvGrpSpPr>
        <ns0:grpSpPr>
          <ns1:xfrm>
            <ns1:off x="2773130" y="1552929"/>
            <ns1:ext cx="1918801" cy="3992216"/>
            <ns1:chOff x="2756504" y="1552929"/>
            <ns1:chExt cx="1918801" cy="3992216"/>
          </ns1:xfrm>
        </ns0:grpSpPr>
        <ns0:sp>
          <ns0:nvSpPr>
            <ns0:cNvPr id="45" name="Off-page Connector 9">
              <ns1:extLst>
                <ns1:ext uri="{FF2B5EF4-FFF2-40B4-BE49-F238E27FC236}">
                  <ns2:creationId id="{14F02441-381E-E675-0973-5995D3C09337}"/>
                </ns1:ext>
              </ns1:extLst>
            </ns0:cNvPr>
            <ns0:cNvSpPr/>
            <ns0:nvPr/>
          </ns0:nvSpPr>
          <ns0:spPr>
            <ns1:xfrm>
              <ns1:off x="2756504" y="1903894"/>
              <ns1:ext cx="1918800" cy="2544655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Standardised dashboard and reporting functionality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Poor formatting and drill down ability </ns1:t>
              </ns1:r>
            </ns1:p>
          </ns0:txBody>
        </ns0:sp>
        <ns0:sp>
          <ns0:nvSpPr>
            <ns0:cNvPr id="44" name="Freeform 44">
              <ns1:extLst>
                <ns1:ext uri="{FF2B5EF4-FFF2-40B4-BE49-F238E27FC236}">
                  <ns2:creationId id="{9D6AF1DB-D2A2-3A99-8911-3637D8BF1298}"/>
                </ns1:ext>
              </ns1:extLst>
            </ns0:cNvPr>
            <ns0:cNvSpPr/>
            <ns0:nvPr/>
          </ns0:nvSpPr>
          <ns0:spPr>
            <ns1:xfrm rot="10800000">
              <ns1:off x="2756505" y="2025496"/>
              <ns1:ext cx="1918800" cy="3096761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16778 w 4872690"/>
                <ns1:gd name="connsiteY0" fmla="*/ 9143998 h 9144000"/>
                <ns1:gd name="connsiteX1" fmla="*/ 4872690 w 4872690"/>
                <ns1:gd name="connsiteY1" fmla="*/ 9143998 h 9144000"/>
                <ns1:gd name="connsiteX2" fmla="*/ 4872690 w 4872690"/>
                <ns1:gd name="connsiteY2" fmla="*/ 9144000 h 9144000"/>
                <ns1:gd name="connsiteX3" fmla="*/ 16778 w 4872690"/>
                <ns1:gd name="connsiteY3" fmla="*/ 9144000 h 9144000"/>
                <ns1:gd name="connsiteX4" fmla="*/ 16778 w 4872690"/>
                <ns1:gd name="connsiteY4" fmla="*/ 9143998 h 9144000"/>
                <ns1:gd name="connsiteX5" fmla="*/ 0 w 4872690"/>
                <ns1:gd name="connsiteY5" fmla="*/ 743364 h 9144000"/>
                <ns1:gd name="connsiteX6" fmla="*/ 4872690 w 4872690"/>
                <ns1:gd name="connsiteY6" fmla="*/ 0 h 9144000"/>
                <ns1:gd name="connsiteX7" fmla="*/ 4872690 w 4872690"/>
                <ns1:gd name="connsiteY7" fmla="*/ 4215866 h 9144000"/>
                <ns1:gd name="connsiteX8" fmla="*/ 2444734 w 4872690"/>
                <ns1:gd name="connsiteY8" fmla="*/ 2983833 h 9144000"/>
                <ns1:gd name="connsiteX9" fmla="*/ 16778 w 4872690"/>
                <ns1:gd name="connsiteY9" fmla="*/ 4215866 h 9144000"/>
                <ns1:gd name="connsiteX10" fmla="*/ 0 w 4872690"/>
                <ns1:gd name="connsiteY10" fmla="*/ 743364 h 9144000"/>
                <ns1:gd name="connsiteX0" fmla="*/ 16778 w 4872690"/>
                <ns1:gd name="connsiteY0" fmla="*/ 8400634 h 8400636"/>
                <ns1:gd name="connsiteX1" fmla="*/ 4872690 w 4872690"/>
                <ns1:gd name="connsiteY1" fmla="*/ 8400634 h 8400636"/>
                <ns1:gd name="connsiteX2" fmla="*/ 4872690 w 4872690"/>
                <ns1:gd name="connsiteY2" fmla="*/ 8400636 h 8400636"/>
                <ns1:gd name="connsiteX3" fmla="*/ 16778 w 4872690"/>
                <ns1:gd name="connsiteY3" fmla="*/ 8400636 h 8400636"/>
                <ns1:gd name="connsiteX4" fmla="*/ 16778 w 4872690"/>
                <ns1:gd name="connsiteY4" fmla="*/ 8400634 h 8400636"/>
                <ns1:gd name="connsiteX5" fmla="*/ 0 w 4872690"/>
                <ns1:gd name="connsiteY5" fmla="*/ 0 h 8400636"/>
                <ns1:gd name="connsiteX6" fmla="*/ 4872690 w 4872690"/>
                <ns1:gd name="connsiteY6" fmla="*/ 33789 h 8400636"/>
                <ns1:gd name="connsiteX7" fmla="*/ 4872690 w 4872690"/>
                <ns1:gd name="connsiteY7" fmla="*/ 3472502 h 8400636"/>
                <ns1:gd name="connsiteX8" fmla="*/ 2444734 w 4872690"/>
                <ns1:gd name="connsiteY8" fmla="*/ 2240469 h 8400636"/>
                <ns1:gd name="connsiteX9" fmla="*/ 16778 w 4872690"/>
                <ns1:gd name="connsiteY9" fmla="*/ 3472502 h 8400636"/>
                <ns1:gd name="connsiteX10" fmla="*/ 0 w 4872690"/>
                <ns1:gd name="connsiteY10" fmla="*/ 0 h 8400636"/>
                <ns1:gd name="connsiteX0" fmla="*/ 16778 w 4906246"/>
                <ns1:gd name="connsiteY0" fmla="*/ 8400634 h 8400636"/>
                <ns1:gd name="connsiteX1" fmla="*/ 4872690 w 4906246"/>
                <ns1:gd name="connsiteY1" fmla="*/ 8400634 h 8400636"/>
                <ns1:gd name="connsiteX2" fmla="*/ 4872690 w 4906246"/>
                <ns1:gd name="connsiteY2" fmla="*/ 8400636 h 8400636"/>
                <ns1:gd name="connsiteX3" fmla="*/ 16778 w 4906246"/>
                <ns1:gd name="connsiteY3" fmla="*/ 8400636 h 8400636"/>
                <ns1:gd name="connsiteX4" fmla="*/ 16778 w 4906246"/>
                <ns1:gd name="connsiteY4" fmla="*/ 8400634 h 8400636"/>
                <ns1:gd name="connsiteX5" fmla="*/ 0 w 4906246"/>
                <ns1:gd name="connsiteY5" fmla="*/ 0 h 8400636"/>
                <ns1:gd name="connsiteX6" fmla="*/ 4906246 w 4906246"/>
                <ns1:gd name="connsiteY6" fmla="*/ 16895 h 8400636"/>
                <ns1:gd name="connsiteX7" fmla="*/ 4872690 w 4906246"/>
                <ns1:gd name="connsiteY7" fmla="*/ 3472502 h 8400636"/>
                <ns1:gd name="connsiteX8" fmla="*/ 2444734 w 4906246"/>
                <ns1:gd name="connsiteY8" fmla="*/ 2240469 h 8400636"/>
                <ns1:gd name="connsiteX9" fmla="*/ 16778 w 4906246"/>
                <ns1:gd name="connsiteY9" fmla="*/ 3472502 h 8400636"/>
                <ns1:gd name="connsiteX10" fmla="*/ 0 w 4906246"/>
                <ns1:gd name="connsiteY10" fmla="*/ 0 h 8400636"/>
                <ns1:gd name="connsiteX0" fmla="*/ 16778 w 4923024"/>
                <ns1:gd name="connsiteY0" fmla="*/ 8400634 h 8400636"/>
                <ns1:gd name="connsiteX1" fmla="*/ 4872690 w 4923024"/>
                <ns1:gd name="connsiteY1" fmla="*/ 8400634 h 8400636"/>
                <ns1:gd name="connsiteX2" fmla="*/ 4872690 w 4923024"/>
                <ns1:gd name="connsiteY2" fmla="*/ 8400636 h 8400636"/>
                <ns1:gd name="connsiteX3" fmla="*/ 16778 w 4923024"/>
                <ns1:gd name="connsiteY3" fmla="*/ 8400636 h 8400636"/>
                <ns1:gd name="connsiteX4" fmla="*/ 16778 w 4923024"/>
                <ns1:gd name="connsiteY4" fmla="*/ 8400634 h 8400636"/>
                <ns1:gd name="connsiteX5" fmla="*/ 0 w 4923024"/>
                <ns1:gd name="connsiteY5" fmla="*/ 0 h 8400636"/>
                <ns1:gd name="connsiteX6" fmla="*/ 4923024 w 4923024"/>
                <ns1:gd name="connsiteY6" fmla="*/ 0 h 8400636"/>
                <ns1:gd name="connsiteX7" fmla="*/ 4872690 w 4923024"/>
                <ns1:gd name="connsiteY7" fmla="*/ 3472502 h 8400636"/>
                <ns1:gd name="connsiteX8" fmla="*/ 2444734 w 4923024"/>
                <ns1:gd name="connsiteY8" fmla="*/ 2240469 h 8400636"/>
                <ns1:gd name="connsiteX9" fmla="*/ 16778 w 4923024"/>
                <ns1:gd name="connsiteY9" fmla="*/ 3472502 h 8400636"/>
                <ns1:gd name="connsiteX10" fmla="*/ 0 w 4923024"/>
                <ns1:gd name="connsiteY10" fmla="*/ 0 h 8400636"/>
                <ns1:gd name="connsiteX0" fmla="*/ 16778 w 4923024"/>
                <ns1:gd name="connsiteY0" fmla="*/ 8434423 h 8434425"/>
                <ns1:gd name="connsiteX1" fmla="*/ 4872690 w 4923024"/>
                <ns1:gd name="connsiteY1" fmla="*/ 8434423 h 8434425"/>
                <ns1:gd name="connsiteX2" fmla="*/ 4872690 w 4923024"/>
                <ns1:gd name="connsiteY2" fmla="*/ 8434425 h 8434425"/>
                <ns1:gd name="connsiteX3" fmla="*/ 16778 w 4923024"/>
                <ns1:gd name="connsiteY3" fmla="*/ 8434425 h 8434425"/>
                <ns1:gd name="connsiteX4" fmla="*/ 16778 w 4923024"/>
                <ns1:gd name="connsiteY4" fmla="*/ 8434423 h 8434425"/>
                <ns1:gd name="connsiteX5" fmla="*/ 0 w 4923024"/>
                <ns1:gd name="connsiteY5" fmla="*/ 33789 h 8434425"/>
                <ns1:gd name="connsiteX6" fmla="*/ 4923024 w 4923024"/>
                <ns1:gd name="connsiteY6" fmla="*/ 0 h 8434425"/>
                <ns1:gd name="connsiteX7" fmla="*/ 4872690 w 4923024"/>
                <ns1:gd name="connsiteY7" fmla="*/ 3506291 h 8434425"/>
                <ns1:gd name="connsiteX8" fmla="*/ 2444734 w 4923024"/>
                <ns1:gd name="connsiteY8" fmla="*/ 2274258 h 8434425"/>
                <ns1:gd name="connsiteX9" fmla="*/ 16778 w 4923024"/>
                <ns1:gd name="connsiteY9" fmla="*/ 3506291 h 8434425"/>
                <ns1:gd name="connsiteX10" fmla="*/ 0 w 4923024"/>
                <ns1:gd name="connsiteY10" fmla="*/ 33789 h 8434425"/>
                <ns1:gd name="connsiteX0" fmla="*/ 16778 w 4923024"/>
                <ns1:gd name="connsiteY0" fmla="*/ 8434423 h 8434425"/>
                <ns1:gd name="connsiteX1" fmla="*/ 4872690 w 4923024"/>
                <ns1:gd name="connsiteY1" fmla="*/ 8434423 h 8434425"/>
                <ns1:gd name="connsiteX2" fmla="*/ 4872690 w 4923024"/>
                <ns1:gd name="connsiteY2" fmla="*/ 8434425 h 8434425"/>
                <ns1:gd name="connsiteX3" fmla="*/ 16778 w 4923024"/>
                <ns1:gd name="connsiteY3" fmla="*/ 8434425 h 8434425"/>
                <ns1:gd name="connsiteX4" fmla="*/ 16778 w 4923024"/>
                <ns1:gd name="connsiteY4" fmla="*/ 8434423 h 8434425"/>
                <ns1:gd name="connsiteX5" fmla="*/ 0 w 4923024"/>
                <ns1:gd name="connsiteY5" fmla="*/ 33789 h 8434425"/>
                <ns1:gd name="connsiteX6" fmla="*/ 4923024 w 4923024"/>
                <ns1:gd name="connsiteY6" fmla="*/ 0 h 8434425"/>
                <ns1:gd name="connsiteX7" fmla="*/ 4872690 w 4923024"/>
                <ns1:gd name="connsiteY7" fmla="*/ 3506291 h 8434425"/>
                <ns1:gd name="connsiteX8" fmla="*/ 2444734 w 4923024"/>
                <ns1:gd name="connsiteY8" fmla="*/ 2274258 h 8434425"/>
                <ns1:gd name="connsiteX9" fmla="*/ 16778 w 4923024"/>
                <ns1:gd name="connsiteY9" fmla="*/ 3506291 h 8434425"/>
                <ns1:gd name="connsiteX10" fmla="*/ 0 w 4923024"/>
                <ns1:gd name="connsiteY10" fmla="*/ 33789 h 8434425"/>
                <ns1:gd name="connsiteX0" fmla="*/ 16778 w 4906246"/>
                <ns1:gd name="connsiteY0" fmla="*/ 8451318 h 8451320"/>
                <ns1:gd name="connsiteX1" fmla="*/ 4872690 w 4906246"/>
                <ns1:gd name="connsiteY1" fmla="*/ 8451318 h 8451320"/>
                <ns1:gd name="connsiteX2" fmla="*/ 4872690 w 4906246"/>
                <ns1:gd name="connsiteY2" fmla="*/ 8451320 h 8451320"/>
                <ns1:gd name="connsiteX3" fmla="*/ 16778 w 4906246"/>
                <ns1:gd name="connsiteY3" fmla="*/ 8451320 h 8451320"/>
                <ns1:gd name="connsiteX4" fmla="*/ 16778 w 4906246"/>
                <ns1:gd name="connsiteY4" fmla="*/ 8451318 h 8451320"/>
                <ns1:gd name="connsiteX5" fmla="*/ 0 w 4906246"/>
                <ns1:gd name="connsiteY5" fmla="*/ 50684 h 8451320"/>
                <ns1:gd name="connsiteX6" fmla="*/ 4906246 w 4906246"/>
                <ns1:gd name="connsiteY6" fmla="*/ 0 h 8451320"/>
                <ns1:gd name="connsiteX7" fmla="*/ 4872690 w 4906246"/>
                <ns1:gd name="connsiteY7" fmla="*/ 3523186 h 8451320"/>
                <ns1:gd name="connsiteX8" fmla="*/ 2444734 w 4906246"/>
                <ns1:gd name="connsiteY8" fmla="*/ 2291153 h 8451320"/>
                <ns1:gd name="connsiteX9" fmla="*/ 16778 w 4906246"/>
                <ns1:gd name="connsiteY9" fmla="*/ 3523186 h 8451320"/>
                <ns1:gd name="connsiteX10" fmla="*/ 0 w 4906246"/>
                <ns1:gd name="connsiteY10" fmla="*/ 50684 h 8451320"/>
                <ns1:gd name="connsiteX0" fmla="*/ 16778 w 4923024"/>
                <ns1:gd name="connsiteY0" fmla="*/ 8400634 h 8400636"/>
                <ns1:gd name="connsiteX1" fmla="*/ 4872690 w 4923024"/>
                <ns1:gd name="connsiteY1" fmla="*/ 8400634 h 8400636"/>
                <ns1:gd name="connsiteX2" fmla="*/ 4872690 w 4923024"/>
                <ns1:gd name="connsiteY2" fmla="*/ 8400636 h 8400636"/>
                <ns1:gd name="connsiteX3" fmla="*/ 16778 w 4923024"/>
                <ns1:gd name="connsiteY3" fmla="*/ 8400636 h 8400636"/>
                <ns1:gd name="connsiteX4" fmla="*/ 16778 w 4923024"/>
                <ns1:gd name="connsiteY4" fmla="*/ 8400634 h 8400636"/>
                <ns1:gd name="connsiteX5" fmla="*/ 0 w 4923024"/>
                <ns1:gd name="connsiteY5" fmla="*/ 0 h 8400636"/>
                <ns1:gd name="connsiteX6" fmla="*/ 4923024 w 4923024"/>
                <ns1:gd name="connsiteY6" fmla="*/ 0 h 8400636"/>
                <ns1:gd name="connsiteX7" fmla="*/ 4872690 w 4923024"/>
                <ns1:gd name="connsiteY7" fmla="*/ 3472502 h 8400636"/>
                <ns1:gd name="connsiteX8" fmla="*/ 2444734 w 4923024"/>
                <ns1:gd name="connsiteY8" fmla="*/ 2240469 h 8400636"/>
                <ns1:gd name="connsiteX9" fmla="*/ 16778 w 4923024"/>
                <ns1:gd name="connsiteY9" fmla="*/ 3472502 h 8400636"/>
                <ns1:gd name="connsiteX10" fmla="*/ 0 w 4923024"/>
                <ns1:gd name="connsiteY10" fmla="*/ 0 h 8400636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923024" h="8400636">
                  <ns1:moveTo>
                    <ns1:pt x="16778" y="8400634"/>
                  </ns1:moveTo>
                  <ns1:lnTo>
                    <ns1:pt x="4872690" y="8400634"/>
                  </ns1:lnTo>
                  <ns1:lnTo>
                    <ns1:pt x="4872690" y="8400636"/>
                  </ns1:lnTo>
                  <ns1:lnTo>
                    <ns1:pt x="16778" y="8400636"/>
                  </ns1:lnTo>
                  <ns1:lnTo>
                    <ns1:pt x="16778" y="8400634"/>
                  </ns1:lnTo>
                  <ns1:close/>
                  <ns1:moveTo>
                    <ns1:pt x="0" y="0"/>
                  </ns1:moveTo>
                  <ns1:lnTo>
                    <ns1:pt x="4923024" y="0"/>
                  </ns1:lnTo>
                  <ns1:lnTo>
                    <ns1:pt x="4872690" y="3472502"/>
                  </ns1:lnTo>
                  <ns1:lnTo>
                    <ns1:pt x="2444734" y="2240469"/>
                  </ns1:lnTo>
                  <ns1:lnTo>
                    <ns1:pt x="16778" y="3472502"/>
                  </ns1:lnTo>
                  <ns1:cubicBezTo>
                    <ns1:pt x="16778" y="2067213"/>
                    <ns1:pt x="0" y="1405289"/>
                    <ns1:pt x="0" y="0"/>
                  </ns1:cubicBezTo>
                  <ns1:close/>
                </ns1:path>
              </ns1:pathLst>
            </ns1:custGeom>
            <ns1:solidFill>
              <ns1:schemeClr val="accent1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46" name="TextBox 45">
              <ns1:extLst>
                <ns1:ext uri="{FF2B5EF4-FFF2-40B4-BE49-F238E27FC236}">
                  <ns2:creationId id="{C093E2E9-4057-3AFE-50E4-C89A59C82461}"/>
                </ns1:ext>
              </ns1:extLst>
            </ns0:cNvPr>
            <ns0:cNvSpPr txBox="1"/>
            <ns0:nvPr/>
          </ns0:nvSpPr>
          <ns0:spPr>
            <ns1:xfrm>
              <ns1:off x="2781183" y="2082013"/>
              <ns1:ext cx="1869443" cy="830997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GB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Finance query management &amp; reporting</ns1:t>
              </ns1:r>
            </ns1:p>
          </ns0:txBody>
        </ns0:sp>
        <ns0:sp>
          <ns0:nvSpPr>
            <ns0:cNvPr id="47" name="Freeform 1015">
              <ns1:extLst>
                <ns1:ext uri="{FF2B5EF4-FFF2-40B4-BE49-F238E27FC236}">
                  <ns2:creationId id="{16EC12E5-48F2-89E2-C305-C96DCB49C49B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3467955" y="1552929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57" name="Rectangle: Rounded Corners 56">
              <ns1:extLst>
                <ns1:ext uri="{FF2B5EF4-FFF2-40B4-BE49-F238E27FC236}">
                  <ns2:creationId id="{374261D7-47BE-80C9-627F-3124A46B03B6}"/>
                </ns1:ext>
              </ns1:extLst>
            </ns0:cNvPr>
            <ns0:cNvSpPr/>
            <ns0:nvPr/>
          </ns0:nvSpPr>
          <ns0:spPr>
            <ns1:xfrm>
              <ns1:off x="2761904" y="4999173"/>
              <ns1:ext cx="1908000" cy="545972"/>
            </ns1:xfrm>
            <ns1:prstGeom prst="roundRect">
              <ns1:avLst/>
            </ns1:prstGeom>
            <ns1:solidFill>
              <ns1:schemeClr val="accent1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63" name="TextBox 62">
              <ns1:extLst>
                <ns1:ext uri="{FF2B5EF4-FFF2-40B4-BE49-F238E27FC236}">
                  <ns2:creationId id="{95C09C31-B441-840E-A767-4F86861E1F2E}"/>
                </ns1:ext>
              </ns1:extLst>
            </ns0:cNvPr>
            <ns0:cNvSpPr txBox="1"/>
            <ns0:nvPr/>
          </ns0:nvSpPr>
          <ns0:spPr>
            <ns1:xfrm>
              <ns1:off x="2781059" y="4372605"/>
              <ns1:ext cx="1869690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finance reporting could be costing you</ns1:t>
              </ns1:r>
            </ns1:p>
          </ns0:txBody>
        </ns0:sp>
        <ns0:sp>
          <ns0:nvSpPr>
            <ns0:cNvPr id="68" name="TextBox 67">
              <ns1:extLst>
                <ns1:ext uri="{FF2B5EF4-FFF2-40B4-BE49-F238E27FC236}">
                  <ns2:creationId id="{C0EA8CB8-D6F8-2002-811C-82D845F0C462}"/>
                </ns1:ext>
              </ns1:extLst>
            </ns0:cNvPr>
            <ns0:cNvSpPr txBox="1"/>
            <ns0:nvPr/>
          </ns0:nvSpPr>
          <ns0:spPr>
            <ns1:xfrm>
              <ns1:off x="2763363" y="5143443"/>
              <ns1:ext cx="1905083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59,453</ns1:t>
              </ns1:r>
              <ns1:r>
                <ns1:rPr lang="en-GB" sz="2000" dirty="0">
                  <ns1:solidFill>
                    <ns1:schemeClr val="accent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grpSp>
        <ns0:nvGrpSpPr>
          <ns0:cNvPr id="17" name="Group 16">
            <ns1:extLst>
              <ns1:ext uri="{FF2B5EF4-FFF2-40B4-BE49-F238E27FC236}">
                <ns2:creationId id="{9C36B47D-43D9-185A-98CD-D65837B25AAE}"/>
              </ns1:ext>
            </ns1:extLst>
          </ns0:cNvPr>
          <ns0:cNvGrpSpPr/>
          <ns0:nvPr/>
        </ns0:nvGrpSpPr>
        <ns0:grpSpPr>
          <ns1:xfrm>
            <ns1:off x="4912447" y="1556836"/>
            <ns1:ext cx="1918801" cy="3991330"/>
            <ns1:chOff x="4870882" y="1556836"/>
            <ns1:chExt cx="1918801" cy="3991330"/>
          </ns1:xfrm>
        </ns0:grpSpPr>
        <ns0:sp>
          <ns0:nvSpPr>
            <ns0:cNvPr id="59" name="Rectangle: Rounded Corners 58">
              <ns1:extLst>
                <ns1:ext uri="{FF2B5EF4-FFF2-40B4-BE49-F238E27FC236}">
                  <ns2:creationId id="{483145D9-A5D5-4A29-9000-3FD97569E5F5}"/>
                </ns1:ext>
              </ns1:extLst>
            </ns0:cNvPr>
            <ns0:cNvSpPr/>
            <ns0:nvPr/>
          </ns0:nvSpPr>
          <ns0:spPr>
            <ns1:xfrm>
              <ns1:off x="4876282" y="4999173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49" name="Off-page Connector 9">
              <ns1:extLst>
                <ns1:ext uri="{FF2B5EF4-FFF2-40B4-BE49-F238E27FC236}">
                  <ns2:creationId id="{A97AE63F-0C53-AB7A-E6A8-5650E994B32B}"/>
                </ns1:ext>
              </ns1:extLst>
            </ns0:cNvPr>
            <ns0:cNvSpPr/>
            <ns0:nvPr/>
          </ns0:nvSpPr>
          <ns0:spPr>
            <ns1:xfrm>
              <ns1:off x="4870882" y="1903894"/>
              <ns1:ext cx="1918800" cy="2548563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processes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Lack of self-serve solutions</ns1:t>
              </ns1:r>
            </ns1:p>
          </ns0:txBody>
        </ns0:sp>
        <ns0:sp>
          <ns0:nvSpPr>
            <ns0:cNvPr id="48" name="Freeform 50">
              <ns1:extLst>
                <ns1:ext uri="{FF2B5EF4-FFF2-40B4-BE49-F238E27FC236}">
                  <ns2:creationId id="{13C7AA69-72E1-AD20-DD7E-436E6E31F470}"/>
                </ns1:ext>
              </ns1:extLst>
            </ns0:cNvPr>
            <ns0:cNvSpPr/>
            <ns0:nvPr/>
          </ns0:nvSpPr>
          <ns0:spPr>
            <ns1:xfrm rot="10800000">
              <ns1:off x="4870883" y="2122536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50" name="TextBox 49">
              <ns1:extLst>
                <ns1:ext uri="{FF2B5EF4-FFF2-40B4-BE49-F238E27FC236}">
                  <ns2:creationId id="{7B34D05C-D2DC-8FEC-1A30-2541B1BBDE4B}"/>
                </ns1:ext>
              </ns1:extLst>
            </ns0:cNvPr>
            <ns0:cNvSpPr txBox="1"/>
            <ns0:nvPr/>
          </ns0:nvSpPr>
          <ns0:spPr>
            <ns1:xfrm>
              <ns1:off x="4873123" y="1590252"/>
              <ns1:ext cx="1914319" cy="1323439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  <ns1:p>
              <ns1:pPr algn="ctr"/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Debt collection administration processes</ns1:t>
              </ns1:r>
            </ns1:p>
          </ns0:txBody>
        </ns0:sp>
        <ns0:sp>
          <ns0:nvSpPr>
            <ns0:cNvPr id="51" name="Freeform 1015">
              <ns1:extLst>
                <ns1:ext uri="{FF2B5EF4-FFF2-40B4-BE49-F238E27FC236}">
                  <ns2:creationId id="{063F48A3-FD39-6FB1-4A70-698D0FF8C694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5582333" y="1556836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65" name="TextBox 64">
              <ns1:extLst>
                <ns1:ext uri="{FF2B5EF4-FFF2-40B4-BE49-F238E27FC236}">
                  <ns2:creationId id="{CCDBA8E2-2E49-D3DC-8F70-3EBC50517161}"/>
                </ns1:ext>
              </ns1:extLst>
            </ns0:cNvPr>
            <ns0:cNvSpPr txBox="1"/>
            <ns0:nvPr/>
          </ns0:nvSpPr>
          <ns0:spPr>
            <ns1:xfrm>
              <ns1:off x="4873123" y="4365181"/>
              <ns1:ext cx="1914319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Debt collection processes could be costing you</ns1:t>
              </ns1:r>
            </ns1:p>
          </ns0:txBody>
        </ns0:sp>
        <ns0:sp>
          <ns0:nvSpPr>
            <ns0:cNvPr id="69" name="TextBox 68">
              <ns1:extLst>
                <ns1:ext uri="{FF2B5EF4-FFF2-40B4-BE49-F238E27FC236}">
                  <ns2:creationId id="{3C634A47-D927-FE8D-6324-130A75E52781}"/>
                </ns1:ext>
              </ns1:extLst>
            </ns0:cNvPr>
            <ns0:cNvSpPr txBox="1"/>
            <ns0:nvPr/>
          </ns0:nvSpPr>
          <ns0:spPr>
            <ns1:xfrm>
              <ns1:off x="4884646" y="5118034"/>
              <ns1:ext cx="1891272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25,153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sp>
        <ns0:nvSpPr>
          <ns0:cNvPr id="71" name="Rectangle 70">
            <ns1:extLst>
              <ns1:ext uri="{FF2B5EF4-FFF2-40B4-BE49-F238E27FC236}">
                <ns2:creationId id="{64A6E194-9E68-2DD5-DD40-F6B630830462}"/>
              </ns1:ext>
            </ns1:extLst>
          </ns0:cNvPr>
          <ns0:cNvSpPr/>
          <ns0:nvPr/>
        </ns0:nvSpPr>
        <ns0:spPr>
          <ns1:xfrm>
            <ns1:off x="664160" y="5880683"/>
            <ns1:ext cx="10442652" cy="518938"/>
          </ns1:xfrm>
          <ns1:prstGeom prst="rect">
            <ns1:avLst/>
          </ns1:prstGeom>
          <ns1:solidFill>
            <ns1:schemeClr val="tx1">
              <ns1:lumMod val="50000"/>
              <ns1:lumOff val="50000"/>
            </ns1:schemeClr>
          </ns1:solidFill>
          <ns1:ln>
            <ns1:noFill/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72" name="TextBox 71">
            <ns1:extLst>
              <ns1:ext uri="{FF2B5EF4-FFF2-40B4-BE49-F238E27FC236}">
                <ns2:creationId id="{0BFC616B-B131-2AE7-F109-2FC9C9900A7B}"/>
              </ns1:ext>
            </ns1:extLst>
          </ns0:cNvPr>
          <ns0:cNvSpPr txBox="1"/>
          <ns0:nvPr/>
        </ns0:nvSpPr>
        <ns0:spPr>
          <ns1:xfrm>
            <ns1:off x="678699" y="5904972"/>
            <ns1:ext cx="10411181" cy="46166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tr-TR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YOUR CURRENT PROCESS COSTS ARE</ns1:t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£</ns1:t>
            </ns1:r>
            <ns1:r>
              <ns1:rPr lang="tr-TR" sz="24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261,828</ns1:t>
            </ns1:r>
            <ns1:r>
              <ns1:rPr lang="en-GB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ANNUAL</ns1:t>
            </ns1:r>
            <ns1:r>
              <ns1:rPr lang="tr-TR" sz="24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LY</ns1:t>
            </ns1:r>
            <ns1:endParaRPr lang="en-GB" sz="24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grpSp>
        <ns0:nvGrpSpPr>
          <ns0:cNvPr id="8" name="Group 7">
            <ns1:extLst>
              <ns1:ext uri="{FF2B5EF4-FFF2-40B4-BE49-F238E27FC236}">
                <ns2:creationId id="{FF786152-FEAF-A170-B663-448B52CE968F}"/>
              </ns1:ext>
            </ns1:extLst>
          </ns0:cNvPr>
          <ns0:cNvGrpSpPr/>
          <ns0:nvPr/>
        </ns0:nvGrpSpPr>
        <ns0:grpSpPr>
          <ns1:xfrm>
            <ns1:off x="644200" y="1552929"/>
            <ns1:ext cx="1918800" cy="3992216"/>
            <ns1:chOff x="644200" y="1552929"/>
            <ns1:chExt cx="1918800" cy="3992216"/>
          </ns1:xfrm>
        </ns0:grpSpPr>
        <ns0:sp>
          <ns0:nvSpPr>
            <ns0:cNvPr id="41" name="Off-page Connector 9">
              <ns1:extLst>
                <ns1:ext uri="{FF2B5EF4-FFF2-40B4-BE49-F238E27FC236}">
                  <ns2:creationId id="{579E8B31-C28B-B9F8-070D-943247388A6B}"/>
                </ns1:ext>
              </ns1:extLst>
            </ns0:cNvPr>
            <ns0:cNvSpPr/>
            <ns0:nvPr/>
          </ns0:nvSpPr>
          <ns0:spPr>
            <ns1:xfrm>
              <ns1:off x="644200" y="1903895"/>
              <ns1:ext cx="1918800" cy="2544656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Ineffective authorisation processes 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Uncontrolled spend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</ns0:txBody>
        </ns0:sp>
        <ns0:sp>
          <ns0:nvSpPr>
            <ns0:cNvPr id="40" name="Freeform 4">
              <ns1:extLst>
                <ns1:ext uri="{FF2B5EF4-FFF2-40B4-BE49-F238E27FC236}">
                  <ns2:creationId id="{775A7557-207F-823B-8E7F-4AA7DB2E6D01}"/>
                </ns1:ext>
              </ns1:extLst>
            </ns0:cNvPr>
            <ns0:cNvSpPr/>
            <ns0:nvPr/>
          </ns0:nvSpPr>
          <ns0:spPr>
            <ns1:xfrm rot="10800000">
              <ns1:off x="644200" y="2072848"/>
              <ns1:ext cx="1918800" cy="3041098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16778 w 4872690"/>
                <ns1:gd name="connsiteY0" fmla="*/ 9143998 h 9144000"/>
                <ns1:gd name="connsiteX1" fmla="*/ 4872690 w 4872690"/>
                <ns1:gd name="connsiteY1" fmla="*/ 9143998 h 9144000"/>
                <ns1:gd name="connsiteX2" fmla="*/ 4872690 w 4872690"/>
                <ns1:gd name="connsiteY2" fmla="*/ 9144000 h 9144000"/>
                <ns1:gd name="connsiteX3" fmla="*/ 16778 w 4872690"/>
                <ns1:gd name="connsiteY3" fmla="*/ 9144000 h 9144000"/>
                <ns1:gd name="connsiteX4" fmla="*/ 16778 w 4872690"/>
                <ns1:gd name="connsiteY4" fmla="*/ 9143998 h 9144000"/>
                <ns1:gd name="connsiteX5" fmla="*/ 0 w 4872690"/>
                <ns1:gd name="connsiteY5" fmla="*/ 726469 h 9144000"/>
                <ns1:gd name="connsiteX6" fmla="*/ 4872690 w 4872690"/>
                <ns1:gd name="connsiteY6" fmla="*/ 0 h 9144000"/>
                <ns1:gd name="connsiteX7" fmla="*/ 4872690 w 4872690"/>
                <ns1:gd name="connsiteY7" fmla="*/ 4215866 h 9144000"/>
                <ns1:gd name="connsiteX8" fmla="*/ 2444734 w 4872690"/>
                <ns1:gd name="connsiteY8" fmla="*/ 2983833 h 9144000"/>
                <ns1:gd name="connsiteX9" fmla="*/ 16778 w 4872690"/>
                <ns1:gd name="connsiteY9" fmla="*/ 4215866 h 9144000"/>
                <ns1:gd name="connsiteX10" fmla="*/ 0 w 4872690"/>
                <ns1:gd name="connsiteY10" fmla="*/ 726469 h 9144000"/>
                <ns1:gd name="connsiteX0" fmla="*/ 16778 w 4889468"/>
                <ns1:gd name="connsiteY0" fmla="*/ 8468213 h 8468215"/>
                <ns1:gd name="connsiteX1" fmla="*/ 4872690 w 4889468"/>
                <ns1:gd name="connsiteY1" fmla="*/ 8468213 h 8468215"/>
                <ns1:gd name="connsiteX2" fmla="*/ 4872690 w 4889468"/>
                <ns1:gd name="connsiteY2" fmla="*/ 8468215 h 8468215"/>
                <ns1:gd name="connsiteX3" fmla="*/ 16778 w 4889468"/>
                <ns1:gd name="connsiteY3" fmla="*/ 8468215 h 8468215"/>
                <ns1:gd name="connsiteX4" fmla="*/ 16778 w 4889468"/>
                <ns1:gd name="connsiteY4" fmla="*/ 8468213 h 8468215"/>
                <ns1:gd name="connsiteX5" fmla="*/ 0 w 4889468"/>
                <ns1:gd name="connsiteY5" fmla="*/ 50684 h 8468215"/>
                <ns1:gd name="connsiteX6" fmla="*/ 4889468 w 4889468"/>
                <ns1:gd name="connsiteY6" fmla="*/ 0 h 8468215"/>
                <ns1:gd name="connsiteX7" fmla="*/ 4872690 w 4889468"/>
                <ns1:gd name="connsiteY7" fmla="*/ 3540081 h 8468215"/>
                <ns1:gd name="connsiteX8" fmla="*/ 2444734 w 4889468"/>
                <ns1:gd name="connsiteY8" fmla="*/ 2308048 h 8468215"/>
                <ns1:gd name="connsiteX9" fmla="*/ 16778 w 4889468"/>
                <ns1:gd name="connsiteY9" fmla="*/ 3540081 h 8468215"/>
                <ns1:gd name="connsiteX10" fmla="*/ 0 w 4889468"/>
                <ns1:gd name="connsiteY10" fmla="*/ 50684 h 8468215"/>
                <ns1:gd name="connsiteX0" fmla="*/ 16778 w 4889468"/>
                <ns1:gd name="connsiteY0" fmla="*/ 8417529 h 8417531"/>
                <ns1:gd name="connsiteX1" fmla="*/ 4872690 w 4889468"/>
                <ns1:gd name="connsiteY1" fmla="*/ 8417529 h 8417531"/>
                <ns1:gd name="connsiteX2" fmla="*/ 4872690 w 4889468"/>
                <ns1:gd name="connsiteY2" fmla="*/ 8417531 h 8417531"/>
                <ns1:gd name="connsiteX3" fmla="*/ 16778 w 4889468"/>
                <ns1:gd name="connsiteY3" fmla="*/ 8417531 h 8417531"/>
                <ns1:gd name="connsiteX4" fmla="*/ 16778 w 4889468"/>
                <ns1:gd name="connsiteY4" fmla="*/ 8417529 h 8417531"/>
                <ns1:gd name="connsiteX5" fmla="*/ 0 w 4889468"/>
                <ns1:gd name="connsiteY5" fmla="*/ 0 h 8417531"/>
                <ns1:gd name="connsiteX6" fmla="*/ 4889468 w 4889468"/>
                <ns1:gd name="connsiteY6" fmla="*/ 0 h 8417531"/>
                <ns1:gd name="connsiteX7" fmla="*/ 4872690 w 4889468"/>
                <ns1:gd name="connsiteY7" fmla="*/ 3489397 h 8417531"/>
                <ns1:gd name="connsiteX8" fmla="*/ 2444734 w 4889468"/>
                <ns1:gd name="connsiteY8" fmla="*/ 2257364 h 8417531"/>
                <ns1:gd name="connsiteX9" fmla="*/ 16778 w 4889468"/>
                <ns1:gd name="connsiteY9" fmla="*/ 3489397 h 8417531"/>
                <ns1:gd name="connsiteX10" fmla="*/ 0 w 4889468"/>
                <ns1:gd name="connsiteY10" fmla="*/ 0 h 8417531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89468" h="8417531">
                  <ns1:moveTo>
                    <ns1:pt x="16778" y="8417529"/>
                  </ns1:moveTo>
                  <ns1:lnTo>
                    <ns1:pt x="4872690" y="8417529"/>
                  </ns1:lnTo>
                  <ns1:lnTo>
                    <ns1:pt x="4872690" y="8417531"/>
                  </ns1:lnTo>
                  <ns1:lnTo>
                    <ns1:pt x="16778" y="8417531"/>
                  </ns1:lnTo>
                  <ns1:lnTo>
                    <ns1:pt x="16778" y="8417529"/>
                  </ns1:lnTo>
                  <ns1:close/>
                  <ns1:moveTo>
                    <ns1:pt x="0" y="0"/>
                  </ns1:moveTo>
                  <ns1:lnTo>
                    <ns1:pt x="4889468" y="0"/>
                  </ns1:lnTo>
                  <ns1:cubicBezTo>
                    <ns1:pt x="4883875" y="1180027"/>
                    <ns1:pt x="4878283" y="2309370"/>
                    <ns1:pt x="4872690" y="3489397"/>
                  </ns1:cubicBezTo>
                  <ns1:lnTo>
                    <ns1:pt x="2444734" y="2257364"/>
                  </ns1:lnTo>
                  <ns1:lnTo>
                    <ns1:pt x="16778" y="3489397"/>
                  </ns1:lnTo>
                  <ns1:cubicBezTo>
                    <ns1:pt x="16778" y="2084108"/>
                    <ns1:pt x="0" y="1405289"/>
                    <ns1:pt x="0" y="0"/>
                  </ns1:cubicBezTo>
                  <ns1:close/>
                </ns1:path>
              </ns1:pathLst>
            </ns1:custGeom>
            <ns1:solidFill>
              <ns1:schemeClr val="tx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 dirty="0"/>
            </ns1:p>
          </ns0:txBody>
        </ns0:sp>
        <ns0:sp>
          <ns0:nvSpPr>
            <ns0:cNvPr id="42" name="TextBox 41">
              <ns1:extLst>
                <ns1:ext uri="{FF2B5EF4-FFF2-40B4-BE49-F238E27FC236}">
                  <ns2:creationId id="{A01E455A-2DE5-AA6B-952A-5F99CA73916D}"/>
                </ns1:ext>
              </ns1:extLst>
            </ns0:cNvPr>
            <ns0:cNvSpPr txBox="1"/>
            <ns0:nvPr/>
          </ns0:nvSpPr>
          <ns0:spPr>
            <ns1:xfrm>
              <ns1:off x="666721" y="2082991"/>
              <ns1:ext cx="1873758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US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Managing spend leakage </ns1:t>
              </ns1:r>
            </ns1:p>
          </ns0:txBody>
        </ns0:sp>
        <ns0:sp>
          <ns0:nvSpPr>
            <ns0:cNvPr id="43" name="Freeform 1015">
              <ns1:extLst>
                <ns1:ext uri="{FF2B5EF4-FFF2-40B4-BE49-F238E27FC236}">
                  <ns2:creationId id="{5222BCAB-8DAE-9ECC-55ED-CAF94FD73E96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1355651" y="1552929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56" name="Rectangle: Rounded Corners 55">
              <ns1:extLst>
                <ns1:ext uri="{FF2B5EF4-FFF2-40B4-BE49-F238E27FC236}">
                  <ns2:creationId id="{D39ED94A-B4FD-84A0-6CF0-1C23682FB399}"/>
                </ns1:ext>
              </ns1:extLst>
            </ns0:cNvPr>
            <ns0:cNvSpPr/>
            <ns0:nvPr/>
          </ns0:nvSpPr>
          <ns0:spPr>
            <ns1:xfrm>
              <ns1:off x="649600" y="4986527"/>
              <ns1:ext cx="1908000" cy="558618"/>
            </ns1:xfrm>
            <ns1:prstGeom prst="roundRect">
              <ns1:avLst/>
            </ns1:prstGeom>
            <ns1:solidFill>
              <ns1:schemeClr val="tx2">
                <ns1:alpha val="26000"/>
              </ns1:schemeClr>
            </ns1:solidFill>
            <ns1:ln>
              <ns1:solidFill>
                <ns1:srgbClr val="F15D22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61" name="TextBox 60">
              <ns1:extLst>
                <ns1:ext uri="{FF2B5EF4-FFF2-40B4-BE49-F238E27FC236}">
                  <ns2:creationId id="{39DF4247-E50B-19D8-DDEA-15B91EFA84A9}"/>
                </ns1:ext>
              </ns1:extLst>
            </ns0:cNvPr>
            <ns0:cNvSpPr txBox="1"/>
            <ns0:nvPr/>
          </ns0:nvSpPr>
          <ns0:spPr>
            <ns1:xfrm>
              <ns1:off x="666721" y="4383297"/>
              <ns1:ext cx="1873758" cy="477951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Spend leakage could be costing you</ns1:t>
              </ns1:r>
            </ns1:p>
          </ns0:txBody>
        </ns0:sp>
        <ns0:sp>
          <ns0:nvSpPr>
            <ns0:cNvPr id="73" name="TextBox 72">
              <ns1:extLst>
                <ns1:ext uri="{FF2B5EF4-FFF2-40B4-BE49-F238E27FC236}">
                  <ns2:creationId id="{78369866-8BC6-33CD-42B1-8C4AEA93FDD2}"/>
                </ns1:ext>
              </ns1:extLst>
            </ns0:cNvPr>
            <ns0:cNvSpPr txBox="1"/>
            <ns0:nvPr/>
          </ns0:nvSpPr>
          <ns0:spPr>
            <ns1:xfrm>
              <ns1:off x="651059" y="5140279"/>
              <ns1:ext cx="1905083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0</ns1:t>
              </ns1:r>
              <ns1:r>
                <ns1:rPr lang="en-GB" sz="2000" dirty="0">
                  <ns1:solidFill>
                    <ns1:schemeClr val="tx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grpSp>
        <ns0:nvGrpSpPr>
          <ns0:cNvPr id="18" name="Group 17">
            <ns1:extLst>
              <ns1:ext uri="{FF2B5EF4-FFF2-40B4-BE49-F238E27FC236}">
                <ns2:creationId id="{19ED103D-2B59-253D-574C-3CF94ADF0C56}"/>
              </ns1:ext>
            </ns1:extLst>
          </ns0:cNvPr>
          <ns0:cNvGrpSpPr/>
          <ns0:nvPr/>
        </ns0:nvGrpSpPr>
        <ns0:grpSpPr>
          <ns1:xfrm>
            <ns1:off x="7043253" y="1573727"/>
            <ns1:ext cx="1921948" cy="3981503"/>
            <ns1:chOff x="6973186" y="1582040"/>
            <ns1:chExt cx="1921948" cy="3981503"/>
          </ns1:xfrm>
        </ns0:grpSpPr>
        <ns0:sp>
          <ns0:nvSpPr>
            <ns0:cNvPr id="9" name="Rectangle: Rounded Corners 8">
              <ns1:extLst>
                <ns1:ext uri="{FF2B5EF4-FFF2-40B4-BE49-F238E27FC236}">
                  <ns2:creationId id="{643A6339-EE20-5ED6-6696-7763D8C68FB0}"/>
                </ns1:ext>
              </ns1:extLst>
            </ns0:cNvPr>
            <ns0:cNvSpPr/>
            <ns0:nvPr/>
          </ns0:nvSpPr>
          <ns0:spPr>
            <ns1:xfrm>
              <ns1:off x="6980160" y="5014550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53" name="Off-page Connector 9">
              <ns1:extLst>
                <ns1:ext uri="{FF2B5EF4-FFF2-40B4-BE49-F238E27FC236}">
                  <ns2:creationId id="{A01973A7-1FA4-0C98-249C-23CD8984ED1A}"/>
                </ns1:ext>
              </ns1:extLst>
            </ns0:cNvPr>
            <ns0:cNvSpPr/>
            <ns0:nvPr/>
          </ns0:nvSpPr>
          <ns0:spPr>
            <ns1:xfrm>
              <ns1:off x="6974760" y="1903894"/>
              <ns1:ext cx="1918800" cy="2544658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Slow processes due to poorly configured workflows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Inefficient automation</ns1:t>
              </ns1:r>
            </ns1:p>
          </ns0:txBody>
        </ns0:sp>
        <ns0:sp>
          <ns0:nvSpPr>
            <ns0:cNvPr id="55" name="Freeform 1015">
              <ns1:extLst>
                <ns1:ext uri="{FF2B5EF4-FFF2-40B4-BE49-F238E27FC236}">
                  <ns2:creationId id="{49379704-A7E9-6EF1-10D5-4FD212A90D8B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7686211" y="1582040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4" name="Freeform 50">
              <ns1:extLst>
                <ns1:ext uri="{FF2B5EF4-FFF2-40B4-BE49-F238E27FC236}">
                  <ns2:creationId id="{9F9B2520-FD51-DC24-704C-0BB7BDAC0376}"/>
                </ns1:ext>
              </ns1:extLst>
            </ns0:cNvPr>
            <ns0:cNvSpPr/>
            <ns0:nvPr/>
          </ns0:nvSpPr>
          <ns0:spPr>
            <ns1:xfrm rot="10800000">
              <ns1:off x="6974760" y="2133070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5" name="TextBox 4">
              <ns1:extLst>
                <ns1:ext uri="{FF2B5EF4-FFF2-40B4-BE49-F238E27FC236}">
                  <ns2:creationId id="{02B73898-242B-B542-A13B-5A46CF540B50}"/>
                </ns1:ext>
              </ns1:extLst>
            </ns0:cNvPr>
            <ns0:cNvSpPr txBox="1"/>
            <ns0:nvPr/>
          </ns0:nvSpPr>
          <ns0:spPr>
            <ns1:xfrm>
              <ns1:off x="6977001" y="4381097"/>
              <ns1:ext cx="1914319" cy="67557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Invoicing and finance workflows could be costing you</ns1:t>
              </ns1:r>
            </ns1:p>
          </ns0:txBody>
        </ns0:sp>
        <ns0:sp>
          <ns0:nvSpPr>
            <ns0:cNvPr id="6" name="TextBox 5">
              <ns1:extLst>
                <ns1:ext uri="{FF2B5EF4-FFF2-40B4-BE49-F238E27FC236}">
                  <ns2:creationId id="{17F0DF48-C88F-66C2-241D-A456E4C5498F}"/>
                </ns1:ext>
              </ns1:extLst>
            </ns0:cNvPr>
            <ns0:cNvSpPr txBox="1"/>
            <ns0:nvPr/>
          </ns0:nvSpPr>
          <ns0:spPr>
            <ns1:xfrm>
              <ns1:off x="6973186" y="5136881"/>
              <ns1:ext cx="1921948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0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  <ns0:grpSp>
        <ns0:nvGrpSpPr>
          <ns0:cNvPr id="19" name="Group 18">
            <ns1:extLst>
              <ns1:ext uri="{FF2B5EF4-FFF2-40B4-BE49-F238E27FC236}">
                <ns2:creationId id="{70CEE381-477C-8434-1941-80B81EAE7B48}"/>
              </ns1:ext>
            </ns1:extLst>
          </ns0:cNvPr>
          <ns0:cNvGrpSpPr/>
          <ns0:nvPr/>
        </ns0:nvGrpSpPr>
        <ns0:grpSpPr>
          <ns1:xfrm>
            <ns1:off x="9078326" y="1559479"/>
            <ns1:ext cx="2094684" cy="3981503"/>
            <ns1:chOff x="9011822" y="1567792"/>
            <ns1:chExt cx="2094684" cy="3981503"/>
          </ns1:xfrm>
        </ns0:grpSpPr>
        <ns0:sp>
          <ns0:nvSpPr>
            <ns0:cNvPr id="10" name="Rectangle: Rounded Corners 9">
              <ns1:extLst>
                <ns1:ext uri="{FF2B5EF4-FFF2-40B4-BE49-F238E27FC236}">
                  <ns2:creationId id="{01805B4A-2C0D-368E-E75D-FC2CDC15A66B}"/>
                </ns1:ext>
              </ns1:extLst>
            </ns0:cNvPr>
            <ns0:cNvSpPr/>
            <ns0:nvPr/>
          </ns0:nvSpPr>
          <ns0:spPr>
            <ns1:xfrm>
              <ns1:off x="9105164" y="5000302"/>
              <ns1:ext cx="1908000" cy="548993"/>
            </ns1:xfrm>
            <ns1:prstGeom prst="roundRect">
              <ns1:avLst/>
            </ns1:prstGeom>
            <ns1:solidFill>
              <ns1:schemeClr val="accent2">
                <ns1:alpha val="26000"/>
              </ns1:schemeClr>
            </ns1:solidFill>
            <ns1:ln>
              <ns1:solidFill>
                <ns1:schemeClr val="accent1"/>
              </ns1:solidFill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GB"/>
            </ns1:p>
          </ns0:txBody>
        </ns0:sp>
        <ns0:sp>
          <ns0:nvSpPr>
            <ns0:cNvPr id="11" name="Off-page Connector 9">
              <ns1:extLst>
                <ns1:ext uri="{FF2B5EF4-FFF2-40B4-BE49-F238E27FC236}">
                  <ns2:creationId id="{CF4D6202-C07E-1976-8619-E66844709A39}"/>
                </ns1:ext>
              </ns1:extLst>
            </ns0:cNvPr>
            <ns0:cNvSpPr/>
            <ns0:nvPr/>
          </ns0:nvSpPr>
          <ns0:spPr>
            <ns1:xfrm>
              <ns1:off x="9099764" y="1889646"/>
              <ns1:ext cx="1918800" cy="2544658"/>
            </ns1:xfrm>
            <ns1:prstGeom prst="roundRect">
              <ns1:avLst/>
            </ns1:prstGeom>
            <ns1:solidFill>
              <ns1:schemeClr val="accent4">
                <ns1:alpha val="10000"/>
              </ns1:schemeClr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endParaRPr lang="en-GB" sz="900" dirty="0">
                <ns1:solidFill>
                  <ns1:srgbClr val="FF00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endParaRP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Lack of self-serve solutions</ns1:t>
              </ns1:r>
            </ns1:p>
            <ns1:p>
              <ns1:pPr marL="171450" indent="-171450" algn="ctr">
                <ns1:lnSpc>
                  <ns1:spcPct val="107000"/>
                </ns1:lnSpc>
                <ns1:spcAft>
                  <ns1:spcPts val="800"/>
                </ns1:spcAft>
                <ns1:buFont typeface="Wingdings" panose="05000000000000000000" pitchFamily="2" charset="2"/>
                <ns1:buChar char="ü"/>
              </ns1:pPr>
              <ns1:r>
                <ns1:rPr lang="en-GB" sz="900" dirty="0">
                  <ns1:solidFill>
                    <ns1:schemeClr val="tx1">
                      <ns1:lumMod val="75000"/>
                      <ns1:lumOff val="25000"/>
                    </ns1:schemeClr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High risk of errors </ns1:t>
              </ns1:r>
            </ns1:p>
          </ns0:txBody>
        </ns0:sp>
        <ns0:sp>
          <ns0:nvSpPr>
            <ns0:cNvPr id="12" name="TextBox 11">
              <ns1:extLst>
                <ns1:ext uri="{FF2B5EF4-FFF2-40B4-BE49-F238E27FC236}">
                  <ns2:creationId id="{7A466DEC-9423-B95B-0DAB-B91A852EC795}"/>
                </ns1:ext>
              </ns1:extLst>
            </ns0:cNvPr>
            <ns0:cNvSpPr txBox="1"/>
            <ns0:nvPr/>
          </ns0:nvSpPr>
          <ns0:spPr>
            <ns1:xfrm>
              <ns1:off x="9011822" y="2082316"/>
              <ns1:ext cx="2094684" cy="584775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pPr algn="ctr"/>
              <ns1:r>
                <ns1:rPr lang="en-GB" sz="1600" b="1" dirty="0">
                  <ns1:latin typeface="Montserrat SemiBold" panose="00000700000000000000" pitchFamily="2" charset="0"/>
                  <ns1:ea typeface="League Spartan" charset="0"/>
                  <ns1:cs typeface="Poppins" pitchFamily="2" charset="77"/>
                </ns1:rPr>
                <ns1:t>Online expense management</ns1:t>
              </ns1:r>
              <ns1:endParaRPr lang="en-US" sz="1600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3" name="Freeform 1015">
              <ns1:extLst>
                <ns1:ext uri="{FF2B5EF4-FFF2-40B4-BE49-F238E27FC236}">
                  <ns2:creationId id="{2DFBB6BE-A3C1-C95A-4287-54102AC9E823}"/>
                </ns1:ext>
              </ns1:extLst>
            </ns0:cNvPr>
            <ns0:cNvSpPr>
              <ns1:spLocks noChangeAspect="1"/>
            </ns0:cNvSpPr>
            <ns0:nvPr/>
          </ns0:nvSpPr>
          <ns0:spPr bwMode="auto">
            <ns1:xfrm>
              <ns1:off x="9811215" y="1567792"/>
              <ns1:ext cx="495898" cy="495898"/>
            </ns1:xfrm>
            <ns1:custGeom>
              <ns1:avLst/>
              <ns1:gdLst>
                <ns1:gd name="T0" fmla="*/ 7726423 w 293329"/>
                <ns1:gd name="T1" fmla="*/ 9850932 h 293332"/>
                <ns1:gd name="T2" fmla="*/ 2935958 w 293329"/>
                <ns1:gd name="T3" fmla="*/ 9676341 h 293332"/>
                <ns1:gd name="T4" fmla="*/ 8633732 w 293329"/>
                <ns1:gd name="T5" fmla="*/ 8887648 h 293332"/>
                <ns1:gd name="T6" fmla="*/ 8503163 w 293329"/>
                <ns1:gd name="T7" fmla="*/ 10333017 h 293332"/>
                <ns1:gd name="T8" fmla="*/ 10187033 w 293329"/>
                <ns1:gd name="T9" fmla="*/ 9107071 h 293332"/>
                <ns1:gd name="T10" fmla="*/ 10656909 w 293329"/>
                <ns1:gd name="T11" fmla="*/ 9507104 h 293332"/>
                <ns1:gd name="T12" fmla="*/ 8346597 w 293329"/>
                <ns1:gd name="T13" fmla="*/ 10655613 h 293332"/>
                <ns1:gd name="T14" fmla="*/ 8398777 w 293329"/>
                <ns1:gd name="T15" fmla="*/ 8900613 h 293332"/>
                <ns1:gd name="T16" fmla="*/ 456778 w 293329"/>
                <ns1:gd name="T17" fmla="*/ 9107071 h 293332"/>
                <ns1:gd name="T18" fmla="*/ 2153785 w 293329"/>
                <ns1:gd name="T19" fmla="*/ 10333017 h 293332"/>
                <ns1:gd name="T20" fmla="*/ 2023134 w 293329"/>
                <ns1:gd name="T21" fmla="*/ 8887648 h 293332"/>
                <ns1:gd name="T22" fmla="*/ 2466970 w 293329"/>
                <ns1:gd name="T23" fmla="*/ 10500789 h 293332"/>
                <ns1:gd name="T24" fmla="*/ 0 w 293329"/>
                <ns1:gd name="T25" fmla="*/ 10500789 h 293332"/>
                <ns1:gd name="T26" fmla="*/ 443780 w 293329"/>
                <ns1:gd name="T27" fmla="*/ 8887648 h 293332"/>
                <ns1:gd name="T28" fmla="*/ 9388267 w 293329"/>
                <ns1:gd name="T29" fmla="*/ 8605304 h 293332"/>
                <ns1:gd name="T30" fmla="*/ 1198367 w 293329"/>
                <ns1:gd name="T31" fmla="*/ 7874844 h 293332"/>
                <ns1:gd name="T32" fmla="*/ 1570072 w 293329"/>
                <ns1:gd name="T33" fmla="*/ 8233637 h 293332"/>
                <ns1:gd name="T34" fmla="*/ 10080391 w 293329"/>
                <ns1:gd name="T35" fmla="*/ 8233637 h 293332"/>
                <ns1:gd name="T36" fmla="*/ 9388267 w 293329"/>
                <ns1:gd name="T37" fmla="*/ 7554479 h 293332"/>
                <ns1:gd name="T38" fmla="*/ 1198367 w 293329"/>
                <ns1:gd name="T39" fmla="*/ 8925645 h 293332"/>
                <ns1:gd name="T40" fmla="*/ 5130248 w 293329"/>
                <ns1:gd name="T41" fmla="*/ 6689459 h 293332"/>
                <ns1:gd name="T42" fmla="*/ 6635580 w 293329"/>
                <ns1:gd name="T43" fmla="*/ 7022186 h 293332"/>
                <ns1:gd name="T44" fmla="*/ 5130248 w 293329"/>
                <ns1:gd name="T45" fmla="*/ 6689459 h 293332"/>
                <ns1:gd name="T46" fmla="*/ 6792622 w 293329"/>
                <ns1:gd name="T47" fmla="*/ 5753460 h 293332"/>
                <ns1:gd name="T48" fmla="*/ 4960060 w 293329"/>
                <ns1:gd name="T49" fmla="*/ 5753460 h 293332"/>
                <ns1:gd name="T50" fmla="*/ 4394049 w 293329"/>
                <ns1:gd name="T51" fmla="*/ 8425350 h 293332"/>
                <ns1:gd name="T52" fmla="*/ 4394049 w 293329"/>
                <ns1:gd name="T53" fmla="*/ 4434924 h 293332"/>
                <ns1:gd name="T54" fmla="*/ 3801866 w 293329"/>
                <ns1:gd name="T55" fmla="*/ 8425350 h 293332"/>
                <ns1:gd name="T56" fmla="*/ 3801866 w 293329"/>
                <ns1:gd name="T57" fmla="*/ 4434924 h 293332"/>
                <ns1:gd name="T58" fmla="*/ 10173087 w 293329"/>
                <ns1:gd name="T59" fmla="*/ 3648251 h 293332"/>
                <ns1:gd name="T60" fmla="*/ 9880272 w 293329"/>
                <ns1:gd name="T61" fmla="*/ 7355373 h 293332"/>
                <ns1:gd name="T62" fmla="*/ 9960128 w 293329"/>
                <ns1:gd name="T63" fmla="*/ 3543768 h 293332"/>
                <ns1:gd name="T64" fmla="*/ 882485 w 293329"/>
                <ns1:gd name="T65" fmla="*/ 7043025 h 293332"/>
                <ns1:gd name="T66" fmla="*/ 572838 w 293329"/>
                <ns1:gd name="T67" fmla="*/ 7161164 h 293332"/>
                <ns1:gd name="T68" fmla="*/ 3801866 w 293329"/>
                <ns1:gd name="T69" fmla="*/ 3139719 h 293332"/>
                <ns1:gd name="T70" fmla="*/ 6999706 w 293329"/>
                <ns1:gd name="T71" fmla="*/ 4120936 h 293332"/>
                <ns1:gd name="T72" fmla="*/ 3801866 w 293329"/>
                <ns1:gd name="T73" fmla="*/ 2825664 h 293332"/>
                <ns1:gd name="T74" fmla="*/ 7486601 w 293329"/>
                <ns1:gd name="T75" fmla="*/ 3139719 h 293332"/>
                <ns1:gd name="T76" fmla="*/ 7486601 w 293329"/>
                <ns1:gd name="T77" fmla="*/ 4120936 h 293332"/>
                <ns1:gd name="T78" fmla="*/ 7486601 w 293329"/>
                <ns1:gd name="T79" fmla="*/ 8752426 h 293332"/>
                <ns1:gd name="T80" fmla="*/ 2999112 w 293329"/>
                <ns1:gd name="T81" fmla="*/ 3623786 h 293332"/>
                <ns1:gd name="T82" fmla="*/ 8646767 w 293329"/>
                <ns1:gd name="T83" fmla="*/ 1554601 h 293332"/>
                <ns1:gd name="T84" fmla="*/ 10330586 w 293329"/>
                <ns1:gd name="T85" fmla="*/ 2789136 h 293332"/>
                <ns1:gd name="T86" fmla="*/ 10213098 w 293329"/>
                <ns1:gd name="T87" fmla="*/ 1333651 h 293332"/>
                <ns1:gd name="T88" fmla="*/ 10656909 w 293329"/>
                <ns1:gd name="T89" fmla="*/ 2945074 h 293332"/>
                <ns1:gd name="T90" fmla="*/ 8189923 w 293329"/>
                <ns1:gd name="T91" fmla="*/ 2945074 h 293332"/>
                <ns1:gd name="T92" fmla="*/ 8633732 w 293329"/>
                <ns1:gd name="T93" fmla="*/ 1333651 h 293332"/>
                <ns1:gd name="T94" fmla="*/ 313320 w 293329"/>
                <ns1:gd name="T95" fmla="*/ 1957394 h 293332"/>
                <ns1:gd name="T96" fmla="*/ 2153785 w 293329"/>
                <ns1:gd name="T97" fmla="*/ 1957394 h 293332"/>
                <ns1:gd name="T98" fmla="*/ 2245154 w 293329"/>
                <ns1:gd name="T99" fmla="*/ 1346649 h 293332"/>
                <ns1:gd name="T100" fmla="*/ 2310348 w 293329"/>
                <ns1:gd name="T101" fmla="*/ 3101058 h 293332"/>
                <ns1:gd name="T102" fmla="*/ 0 w 293329"/>
                <ns1:gd name="T103" fmla="*/ 1957394 h 293332"/>
                <ns1:gd name="T104" fmla="*/ 9388267 w 293329"/>
                <ns1:gd name="T105" fmla="*/ 307485 h 293332"/>
                <ns1:gd name="T106" fmla="*/ 9759991 w 293329"/>
                <ns1:gd name="T107" fmla="*/ 679246 h 293332"/>
                <ns1:gd name="T108" fmla="*/ 826690 w 293329"/>
                <ns1:gd name="T109" fmla="*/ 679246 h 293332"/>
                <ns1:gd name="T110" fmla="*/ 1198367 w 293329"/>
                <ns1:gd name="T111" fmla="*/ 307485 h 293332"/>
                <ns1:gd name="T112" fmla="*/ 8022361 w 293329"/>
                <ns1:gd name="T113" fmla="*/ 1208071 h 293332"/>
                <ns1:gd name="T114" fmla="*/ 2720558 w 293329"/>
                <ns1:gd name="T115" fmla="*/ 1286932 h 293332"/>
                <ns1:gd name="T116" fmla="*/ 5293109 w 293329"/>
                <ns1:gd name="T117" fmla="*/ 246183 h 293332"/>
                <ns1:gd name="T118" fmla="*/ 9388267 w 293329"/>
                <ns1:gd name="T119" fmla="*/ 1371250 h 293332"/>
                <ns1:gd name="T120" fmla="*/ 1198367 w 293329"/>
                <ns1:gd name="T121" fmla="*/ 0 h 293332"/>
                <ns1:gd name="T122" fmla="*/ 519153 w 293329"/>
                <ns1:gd name="T123" fmla="*/ 679246 h 293332"/>
                <ns1:gd name="T124" fmla="*/ 0 60000 65536"/>
                <ns1:gd name="T125" fmla="*/ 0 60000 65536"/>
                <ns1:gd name="T126" fmla="*/ 0 60000 65536"/>
                <ns1:gd name="T127" fmla="*/ 0 60000 65536"/>
                <ns1:gd name="T128" fmla="*/ 0 60000 65536"/>
                <ns1:gd name="T129" fmla="*/ 0 60000 65536"/>
                <ns1:gd name="T130" fmla="*/ 0 60000 65536"/>
                <ns1:gd name="T131" fmla="*/ 0 60000 65536"/>
                <ns1:gd name="T132" fmla="*/ 0 60000 65536"/>
                <ns1:gd name="T133" fmla="*/ 0 60000 65536"/>
                <ns1:gd name="T134" fmla="*/ 0 60000 65536"/>
                <ns1:gd name="T135" fmla="*/ 0 60000 65536"/>
                <ns1:gd name="T136" fmla="*/ 0 60000 65536"/>
                <ns1:gd name="T137" fmla="*/ 0 60000 65536"/>
                <ns1:gd name="T138" fmla="*/ 0 60000 65536"/>
                <ns1:gd name="T139" fmla="*/ 0 60000 65536"/>
                <ns1:gd name="T140" fmla="*/ 0 60000 65536"/>
                <ns1:gd name="T141" fmla="*/ 0 60000 65536"/>
                <ns1:gd name="T142" fmla="*/ 0 60000 65536"/>
                <ns1:gd name="T143" fmla="*/ 0 60000 65536"/>
                <ns1:gd name="T144" fmla="*/ 0 60000 65536"/>
                <ns1:gd name="T145" fmla="*/ 0 60000 65536"/>
                <ns1:gd name="T146" fmla="*/ 0 60000 65536"/>
                <ns1:gd name="T147" fmla="*/ 0 60000 65536"/>
                <ns1:gd name="T148" fmla="*/ 0 60000 65536"/>
                <ns1:gd name="T149" fmla="*/ 0 60000 65536"/>
                <ns1:gd name="T150" fmla="*/ 0 60000 65536"/>
                <ns1:gd name="T151" fmla="*/ 0 60000 65536"/>
                <ns1:gd name="T152" fmla="*/ 0 60000 65536"/>
                <ns1:gd name="T153" fmla="*/ 0 60000 65536"/>
                <ns1:gd name="T154" fmla="*/ 0 60000 65536"/>
                <ns1:gd name="T155" fmla="*/ 0 60000 65536"/>
                <ns1:gd name="T156" fmla="*/ 0 60000 65536"/>
                <ns1:gd name="T157" fmla="*/ 0 60000 65536"/>
                <ns1:gd name="T158" fmla="*/ 0 60000 65536"/>
                <ns1:gd name="T159" fmla="*/ 0 60000 65536"/>
                <ns1:gd name="T160" fmla="*/ 0 60000 65536"/>
                <ns1:gd name="T161" fmla="*/ 0 60000 65536"/>
                <ns1:gd name="T162" fmla="*/ 0 60000 65536"/>
                <ns1:gd name="T163" fmla="*/ 0 60000 65536"/>
                <ns1:gd name="T164" fmla="*/ 0 60000 65536"/>
                <ns1:gd name="T165" fmla="*/ 0 60000 65536"/>
                <ns1:gd name="T166" fmla="*/ 0 60000 65536"/>
                <ns1:gd name="T167" fmla="*/ 0 60000 65536"/>
                <ns1:gd name="T168" fmla="*/ 0 60000 65536"/>
                <ns1:gd name="T169" fmla="*/ 0 60000 65536"/>
                <ns1:gd name="T170" fmla="*/ 0 60000 65536"/>
                <ns1:gd name="T171" fmla="*/ 0 60000 65536"/>
                <ns1:gd name="T172" fmla="*/ 0 60000 65536"/>
                <ns1:gd name="T173" fmla="*/ 0 60000 65536"/>
                <ns1:gd name="T174" fmla="*/ 0 60000 65536"/>
                <ns1:gd name="T175" fmla="*/ 0 60000 65536"/>
                <ns1:gd name="T176" fmla="*/ 0 60000 65536"/>
                <ns1:gd name="T177" fmla="*/ 0 60000 65536"/>
                <ns1:gd name="T178" fmla="*/ 0 60000 65536"/>
                <ns1:gd name="T179" fmla="*/ 0 60000 65536"/>
                <ns1:gd name="T180" fmla="*/ 0 60000 65536"/>
                <ns1:gd name="T181" fmla="*/ 0 60000 65536"/>
                <ns1:gd name="T182" fmla="*/ 0 60000 65536"/>
                <ns1:gd name="T183" fmla="*/ 0 60000 65536"/>
                <ns1:gd name="T184" fmla="*/ 0 60000 65536"/>
                <ns1:gd name="T185" fmla="*/ 0 60000 65536"/>
              </ns1:gdLst>
              <ns1:ahLst/>
              <ns1:cxnLst>
                <ns1:cxn ang="T124">
                  <ns1:pos x="T0" y="T1"/>
                </ns1:cxn>
                <ns1:cxn ang="T125">
                  <ns1:pos x="T2" y="T3"/>
                </ns1:cxn>
                <ns1:cxn ang="T126">
                  <ns1:pos x="T4" y="T5"/>
                </ns1:cxn>
                <ns1:cxn ang="T127">
                  <ns1:pos x="T6" y="T7"/>
                </ns1:cxn>
                <ns1:cxn ang="T128">
                  <ns1:pos x="T8" y="T9"/>
                </ns1:cxn>
                <ns1:cxn ang="T129">
                  <ns1:pos x="T10" y="T11"/>
                </ns1:cxn>
                <ns1:cxn ang="T130">
                  <ns1:pos x="T12" y="T13"/>
                </ns1:cxn>
                <ns1:cxn ang="T131">
                  <ns1:pos x="T14" y="T15"/>
                </ns1:cxn>
                <ns1:cxn ang="T132">
                  <ns1:pos x="T16" y="T17"/>
                </ns1:cxn>
                <ns1:cxn ang="T133">
                  <ns1:pos x="T18" y="T19"/>
                </ns1:cxn>
                <ns1:cxn ang="T134">
                  <ns1:pos x="T20" y="T21"/>
                </ns1:cxn>
                <ns1:cxn ang="T135">
                  <ns1:pos x="T22" y="T23"/>
                </ns1:cxn>
                <ns1:cxn ang="T136">
                  <ns1:pos x="T24" y="T25"/>
                </ns1:cxn>
                <ns1:cxn ang="T137">
                  <ns1:pos x="T26" y="T27"/>
                </ns1:cxn>
                <ns1:cxn ang="T138">
                  <ns1:pos x="T28" y="T29"/>
                </ns1:cxn>
                <ns1:cxn ang="T139">
                  <ns1:pos x="T30" y="T31"/>
                </ns1:cxn>
                <ns1:cxn ang="T140">
                  <ns1:pos x="T32" y="T33"/>
                </ns1:cxn>
                <ns1:cxn ang="T141">
                  <ns1:pos x="T34" y="T35"/>
                </ns1:cxn>
                <ns1:cxn ang="T142">
                  <ns1:pos x="T36" y="T37"/>
                </ns1:cxn>
                <ns1:cxn ang="T143">
                  <ns1:pos x="T38" y="T39"/>
                </ns1:cxn>
                <ns1:cxn ang="T144">
                  <ns1:pos x="T40" y="T41"/>
                </ns1:cxn>
                <ns1:cxn ang="T145">
                  <ns1:pos x="T42" y="T43"/>
                </ns1:cxn>
                <ns1:cxn ang="T146">
                  <ns1:pos x="T44" y="T45"/>
                </ns1:cxn>
                <ns1:cxn ang="T147">
                  <ns1:pos x="T46" y="T47"/>
                </ns1:cxn>
                <ns1:cxn ang="T148">
                  <ns1:pos x="T48" y="T49"/>
                </ns1:cxn>
                <ns1:cxn ang="T149">
                  <ns1:pos x="T50" y="T51"/>
                </ns1:cxn>
                <ns1:cxn ang="T150">
                  <ns1:pos x="T52" y="T53"/>
                </ns1:cxn>
                <ns1:cxn ang="T151">
                  <ns1:pos x="T54" y="T55"/>
                </ns1:cxn>
                <ns1:cxn ang="T152">
                  <ns1:pos x="T56" y="T57"/>
                </ns1:cxn>
                <ns1:cxn ang="T153">
                  <ns1:pos x="T58" y="T59"/>
                </ns1:cxn>
                <ns1:cxn ang="T154">
                  <ns1:pos x="T60" y="T61"/>
                </ns1:cxn>
                <ns1:cxn ang="T155">
                  <ns1:pos x="T62" y="T63"/>
                </ns1:cxn>
                <ns1:cxn ang="T156">
                  <ns1:pos x="T64" y="T65"/>
                </ns1:cxn>
                <ns1:cxn ang="T157">
                  <ns1:pos x="T66" y="T67"/>
                </ns1:cxn>
                <ns1:cxn ang="T158">
                  <ns1:pos x="T68" y="T69"/>
                </ns1:cxn>
                <ns1:cxn ang="T159">
                  <ns1:pos x="T70" y="T71"/>
                </ns1:cxn>
                <ns1:cxn ang="T160">
                  <ns1:pos x="T72" y="T73"/>
                </ns1:cxn>
                <ns1:cxn ang="T161">
                  <ns1:pos x="T74" y="T75"/>
                </ns1:cxn>
                <ns1:cxn ang="T162">
                  <ns1:pos x="T76" y="T77"/>
                </ns1:cxn>
                <ns1:cxn ang="T163">
                  <ns1:pos x="T78" y="T79"/>
                </ns1:cxn>
                <ns1:cxn ang="T164">
                  <ns1:pos x="T80" y="T81"/>
                </ns1:cxn>
                <ns1:cxn ang="T165">
                  <ns1:pos x="T82" y="T83"/>
                </ns1:cxn>
                <ns1:cxn ang="T166">
                  <ns1:pos x="T84" y="T85"/>
                </ns1:cxn>
                <ns1:cxn ang="T167">
                  <ns1:pos x="T86" y="T87"/>
                </ns1:cxn>
                <ns1:cxn ang="T168">
                  <ns1:pos x="T88" y="T89"/>
                </ns1:cxn>
                <ns1:cxn ang="T169">
                  <ns1:pos x="T90" y="T91"/>
                </ns1:cxn>
                <ns1:cxn ang="T170">
                  <ns1:pos x="T92" y="T93"/>
                </ns1:cxn>
                <ns1:cxn ang="T171">
                  <ns1:pos x="T94" y="T95"/>
                </ns1:cxn>
                <ns1:cxn ang="T172">
                  <ns1:pos x="T96" y="T97"/>
                </ns1:cxn>
                <ns1:cxn ang="T173">
                  <ns1:pos x="T98" y="T99"/>
                </ns1:cxn>
                <ns1:cxn ang="T174">
                  <ns1:pos x="T100" y="T101"/>
                </ns1:cxn>
                <ns1:cxn ang="T175">
                  <ns1:pos x="T102" y="T103"/>
                </ns1:cxn>
                <ns1:cxn ang="T176">
                  <ns1:pos x="T104" y="T105"/>
                </ns1:cxn>
                <ns1:cxn ang="T177">
                  <ns1:pos x="T106" y="T107"/>
                </ns1:cxn>
                <ns1:cxn ang="T178">
                  <ns1:pos x="T108" y="T109"/>
                </ns1:cxn>
                <ns1:cxn ang="T179">
                  <ns1:pos x="T110" y="T111"/>
                </ns1:cxn>
                <ns1:cxn ang="T180">
                  <ns1:pos x="T112" y="T113"/>
                </ns1:cxn>
                <ns1:cxn ang="T181">
                  <ns1:pos x="T114" y="T115"/>
                </ns1:cxn>
                <ns1:cxn ang="T182">
                  <ns1:pos x="T116" y="T117"/>
                </ns1:cxn>
                <ns1:cxn ang="T183">
                  <ns1:pos x="T118" y="T119"/>
                </ns1:cxn>
                <ns1:cxn ang="T184">
                  <ns1:pos x="T120" y="T121"/>
                </ns1:cxn>
                <ns1:cxn ang="T185">
                  <ns1:pos x="T122" y="T123"/>
                </ns1:cxn>
              </ns1:cxnLst>
              <ns1:rect l="0" t="0" r="r" b="b"/>
              <ns1:pathLst>
                <ns1:path w="293329" h="293332">
                  <ns1:moveTo>
                    <ns1:pt x="208355" y="263416"/>
                  </ns1:moveTo>
                  <ns1:cubicBezTo>
                    <ns1:pt x="210511" y="261937"/>
                    <ns1:pt x="213385" y="262677"/>
                    <ns1:pt x="214822" y="264895"/>
                  </ns1:cubicBezTo>
                  <ns1:cubicBezTo>
                    <ns1:pt x="215541" y="267483"/>
                    <ns1:pt x="214822" y="270071"/>
                    <ns1:pt x="212667" y="271180"/>
                  </ns1:cubicBezTo>
                  <ns1:cubicBezTo>
                    <ns1:pt x="192188" y="282640"/>
                    <ns1:pt x="169194" y="288556"/>
                    <ns1:pt x="146201" y="288556"/>
                  </ns1:cubicBezTo>
                  <ns1:cubicBezTo>
                    <ns1:pt x="124284" y="288556"/>
                    <ns1:pt x="102728" y="283010"/>
                    <ns1:pt x="82608" y="272659"/>
                  </ns1:cubicBezTo>
                  <ns1:cubicBezTo>
                    <ns1:pt x="80093" y="271549"/>
                    <ns1:pt x="79375" y="268592"/>
                    <ns1:pt x="80812" y="266374"/>
                  </ns1:cubicBezTo>
                  <ns1:cubicBezTo>
                    <ns1:pt x="81530" y="264155"/>
                    <ns1:pt x="84405" y="263416"/>
                    <ns1:pt x="86560" y="264525"/>
                  </ns1:cubicBezTo>
                  <ns1:cubicBezTo>
                    <ns1:pt x="125003" y="284859"/>
                    <ns1:pt x="170631" y="284119"/>
                    <ns1:pt x="208355" y="263416"/>
                  </ns1:cubicBezTo>
                  <ns1:close/>
                  <ns1:moveTo>
                    <ns1:pt x="237641" y="244663"/>
                  </ns1:moveTo>
                  <ns1:cubicBezTo>
                    <ns1:pt x="239437" y="246084"/>
                    <ns1:pt x="239796" y="248926"/>
                    <ns1:pt x="238000" y="250703"/>
                  </ns1:cubicBezTo>
                  <ns1:cubicBezTo>
                    <ns1:pt x="235485" y="253900"/>
                    <ns1:pt x="234048" y="257808"/>
                    <ns1:pt x="234048" y="261715"/>
                  </ns1:cubicBezTo>
                  <ns1:lnTo>
                    <ns1:pt x="234048" y="284451"/>
                  </ns1:lnTo>
                  <ns1:lnTo>
                    <ns1:pt x="284347" y="284451"/>
                  </ns1:lnTo>
                  <ns1:lnTo>
                    <ns1:pt x="284347" y="261715"/>
                  </ns1:lnTo>
                  <ns1:cubicBezTo>
                    <ns1:pt x="284347" y="257808"/>
                    <ns1:pt x="283269" y="253900"/>
                    <ns1:pt x="280395" y="250703"/>
                  </ns1:cubicBezTo>
                  <ns1:cubicBezTo>
                    <ns1:pt x="278958" y="248926"/>
                    <ns1:pt x="278958" y="246084"/>
                    <ns1:pt x="281113" y="244663"/>
                  </ns1:cubicBezTo>
                  <ns1:cubicBezTo>
                    <ns1:pt x="282910" y="242887"/>
                    <ns1:pt x="285784" y="243242"/>
                    <ns1:pt x="287221" y="245019"/>
                  </ns1:cubicBezTo>
                  <ns1:cubicBezTo>
                    <ns1:pt x="291173" y="249992"/>
                    <ns1:pt x="293329" y="255676"/>
                    <ns1:pt x="293329" y="261715"/>
                  </ns1:cubicBezTo>
                  <ns1:lnTo>
                    <ns1:pt x="293329" y="289069"/>
                  </ns1:lnTo>
                  <ns1:cubicBezTo>
                    <ns1:pt x="293329" y="291201"/>
                    <ns1:pt x="291533" y="293332"/>
                    <ns1:pt x="288658" y="293332"/>
                  </ns1:cubicBezTo>
                  <ns1:lnTo>
                    <ns1:pt x="229737" y="293332"/>
                  </ns1:lnTo>
                  <ns1:cubicBezTo>
                    <ns1:pt x="227222" y="293332"/>
                    <ns1:pt x="225425" y="291201"/>
                    <ns1:pt x="225425" y="289069"/>
                  </ns1:cubicBezTo>
                  <ns1:lnTo>
                    <ns1:pt x="225425" y="261715"/>
                  </ns1:lnTo>
                  <ns1:cubicBezTo>
                    <ns1:pt x="225425" y="255676"/>
                    <ns1:pt x="227222" y="249992"/>
                    <ns1:pt x="231174" y="245019"/>
                  </ns1:cubicBezTo>
                  <ns1:cubicBezTo>
                    <ns1:pt x="232611" y="243242"/>
                    <ns1:pt x="235844" y="242887"/>
                    <ns1:pt x="237641" y="244663"/>
                  </ns1:cubicBezTo>
                  <ns1:close/>
                  <ns1:moveTo>
                    <ns1:pt x="12215" y="244663"/>
                  </ns1:moveTo>
                  <ns1:cubicBezTo>
                    <ns1:pt x="14012" y="246084"/>
                    <ns1:pt x="14371" y="248926"/>
                    <ns1:pt x="12575" y="250703"/>
                  </ns1:cubicBezTo>
                  <ns1:cubicBezTo>
                    <ns1:pt x="10419" y="253900"/>
                    <ns1:pt x="8622" y="257808"/>
                    <ns1:pt x="8622" y="261715"/>
                  </ns1:cubicBezTo>
                  <ns1:lnTo>
                    <ns1:pt x="8622" y="284451"/>
                  </ns1:lnTo>
                  <ns1:lnTo>
                    <ns1:pt x="59281" y="284451"/>
                  </ns1:lnTo>
                  <ns1:lnTo>
                    <ns1:pt x="59281" y="261715"/>
                  </ns1:lnTo>
                  <ns1:cubicBezTo>
                    <ns1:pt x="59281" y="257808"/>
                    <ns1:pt x="57844" y="253900"/>
                    <ns1:pt x="54969" y="250703"/>
                  </ns1:cubicBezTo>
                  <ns1:cubicBezTo>
                    <ns1:pt x="53532" y="248926"/>
                    <ns1:pt x="53892" y="246084"/>
                    <ns1:pt x="55688" y="244663"/>
                  </ns1:cubicBezTo>
                  <ns1:cubicBezTo>
                    <ns1:pt x="57844" y="242887"/>
                    <ns1:pt x="60359" y="243242"/>
                    <ns1:pt x="61796" y="245019"/>
                  </ns1:cubicBezTo>
                  <ns1:cubicBezTo>
                    <ns1:pt x="65748" y="249992"/>
                    <ns1:pt x="67903" y="255676"/>
                    <ns1:pt x="67903" y="261715"/>
                  </ns1:cubicBezTo>
                  <ns1:lnTo>
                    <ns1:pt x="67903" y="289069"/>
                  </ns1:lnTo>
                  <ns1:cubicBezTo>
                    <ns1:pt x="67903" y="291201"/>
                    <ns1:pt x="65748" y="293332"/>
                    <ns1:pt x="63592" y="293332"/>
                  </ns1:cubicBezTo>
                  <ns1:lnTo>
                    <ns1:pt x="4311" y="293332"/>
                  </ns1:lnTo>
                  <ns1:cubicBezTo>
                    <ns1:pt x="1796" y="293332"/>
                    <ns1:pt x="0" y="291201"/>
                    <ns1:pt x="0" y="289069"/>
                  </ns1:cubicBezTo>
                  <ns1:lnTo>
                    <ns1:pt x="0" y="261715"/>
                  </ns1:lnTo>
                  <ns1:cubicBezTo>
                    <ns1:pt x="0" y="255676"/>
                    <ns1:pt x="1796" y="249992"/>
                    <ns1:pt x="6107" y="245019"/>
                  </ns1:cubicBezTo>
                  <ns1:cubicBezTo>
                    <ns1:pt x="7545" y="243242"/>
                    <ns1:pt x="10419" y="242887"/>
                    <ns1:pt x="12215" y="244663"/>
                  </ns1:cubicBezTo>
                  <ns1:close/>
                  <ns1:moveTo>
                    <ns1:pt x="258410" y="216782"/>
                  </ns1:moveTo>
                  <ns1:cubicBezTo>
                    <ns1:pt x="252766" y="216782"/>
                    <ns1:pt x="248180" y="221368"/>
                    <ns1:pt x="248180" y="226659"/>
                  </ns1:cubicBezTo>
                  <ns1:cubicBezTo>
                    <ns1:pt x="248180" y="232304"/>
                    <ns1:pt x="252766" y="236890"/>
                    <ns1:pt x="258410" y="236890"/>
                  </ns1:cubicBezTo>
                  <ns1:cubicBezTo>
                    <ns1:pt x="264055" y="236890"/>
                    <ns1:pt x="268641" y="232304"/>
                    <ns1:pt x="268641" y="226659"/>
                  </ns1:cubicBezTo>
                  <ns1:cubicBezTo>
                    <ns1:pt x="268641" y="221368"/>
                    <ns1:pt x="264055" y="216782"/>
                    <ns1:pt x="258410" y="216782"/>
                  </ns1:cubicBezTo>
                  <ns1:close/>
                  <ns1:moveTo>
                    <ns1:pt x="32985" y="216782"/>
                  </ns1:moveTo>
                  <ns1:cubicBezTo>
                    <ns1:pt x="27341" y="216782"/>
                    <ns1:pt x="22754" y="221368"/>
                    <ns1:pt x="22754" y="226659"/>
                  </ns1:cubicBezTo>
                  <ns1:cubicBezTo>
                    <ns1:pt x="22754" y="232304"/>
                    <ns1:pt x="27341" y="236890"/>
                    <ns1:pt x="32985" y="236890"/>
                  </ns1:cubicBezTo>
                  <ns1:cubicBezTo>
                    <ns1:pt x="38629" y="236890"/>
                    <ns1:pt x="43216" y="232304"/>
                    <ns1:pt x="43216" y="226659"/>
                  </ns1:cubicBezTo>
                  <ns1:cubicBezTo>
                    <ns1:pt x="43216" y="221368"/>
                    <ns1:pt x="38629" y="216782"/>
                    <ns1:pt x="32985" y="216782"/>
                  </ns1:cubicBezTo>
                  <ns1:close/>
                  <ns1:moveTo>
                    <ns1:pt x="258410" y="207962"/>
                  </ns1:moveTo>
                  <ns1:cubicBezTo>
                    <ns1:pt x="268994" y="207962"/>
                    <ns1:pt x="277460" y="216429"/>
                    <ns1:pt x="277460" y="226659"/>
                  </ns1:cubicBezTo>
                  <ns1:cubicBezTo>
                    <ns1:pt x="277460" y="237243"/>
                    <ns1:pt x="268994" y="245709"/>
                    <ns1:pt x="258410" y="245709"/>
                  </ns1:cubicBezTo>
                  <ns1:cubicBezTo>
                    <ns1:pt x="248180" y="245709"/>
                    <ns1:pt x="239713" y="237243"/>
                    <ns1:pt x="239713" y="226659"/>
                  </ns1:cubicBezTo>
                  <ns1:cubicBezTo>
                    <ns1:pt x="239713" y="216429"/>
                    <ns1:pt x="248180" y="207962"/>
                    <ns1:pt x="258410" y="207962"/>
                  </ns1:cubicBezTo>
                  <ns1:close/>
                  <ns1:moveTo>
                    <ns1:pt x="32985" y="207962"/>
                  </ns1:moveTo>
                  <ns1:cubicBezTo>
                    <ns1:pt x="43568" y="207962"/>
                    <ns1:pt x="52035" y="216429"/>
                    <ns1:pt x="52035" y="226659"/>
                  </ns1:cubicBezTo>
                  <ns1:cubicBezTo>
                    <ns1:pt x="52035" y="237243"/>
                    <ns1:pt x="43568" y="245709"/>
                    <ns1:pt x="32985" y="245709"/>
                  </ns1:cubicBezTo>
                  <ns1:cubicBezTo>
                    <ns1:pt x="22754" y="245709"/>
                    <ns1:pt x="14288" y="237243"/>
                    <ns1:pt x="14288" y="226659"/>
                  </ns1:cubicBezTo>
                  <ns1:cubicBezTo>
                    <ns1:pt x="14288" y="216429"/>
                    <ns1:pt x="22754" y="207962"/>
                    <ns1:pt x="32985" y="207962"/>
                  </ns1:cubicBezTo>
                  <ns1:close/>
                  <ns1:moveTo>
                    <ns1:pt x="141209" y="184150"/>
                  </ns1:moveTo>
                  <ns1:lnTo>
                    <ns1:pt x="182642" y="184150"/>
                  </ns1:lnTo>
                  <ns1:cubicBezTo>
                    <ns1:pt x="185164" y="184150"/>
                    <ns1:pt x="186965" y="186348"/>
                    <ns1:pt x="186965" y="188913"/>
                  </ns1:cubicBezTo>
                  <ns1:cubicBezTo>
                    <ns1:pt x="186965" y="191477"/>
                    <ns1:pt x="185164" y="193309"/>
                    <ns1:pt x="182642" y="193309"/>
                  </ns1:cubicBezTo>
                  <ns1:lnTo>
                    <ns1:pt x="141209" y="193309"/>
                  </ns1:lnTo>
                  <ns1:cubicBezTo>
                    <ns1:pt x="138687" y="193309"/>
                    <ns1:pt x="136525" y="191477"/>
                    <ns1:pt x="136525" y="188913"/>
                  </ns1:cubicBezTo>
                  <ns1:cubicBezTo>
                    <ns1:pt x="136525" y="186348"/>
                    <ns1:pt x="138687" y="184150"/>
                    <ns1:pt x="141209" y="184150"/>
                  </ns1:cubicBezTo>
                  <ns1:close/>
                  <ns1:moveTo>
                    <ns1:pt x="141209" y="153987"/>
                  </ns1:moveTo>
                  <ns1:lnTo>
                    <ns1:pt x="182642" y="153987"/>
                  </ns1:lnTo>
                  <ns1:cubicBezTo>
                    <ns1:pt x="185164" y="153987"/>
                    <ns1:pt x="186965" y="155818"/>
                    <ns1:pt x="186965" y="158383"/>
                  </ns1:cubicBezTo>
                  <ns1:cubicBezTo>
                    <ns1:pt x="186965" y="160947"/>
                    <ns1:pt x="185164" y="163145"/>
                    <ns1:pt x="182642" y="163145"/>
                  </ns1:cubicBezTo>
                  <ns1:lnTo>
                    <ns1:pt x="141209" y="163145"/>
                  </ns1:lnTo>
                  <ns1:cubicBezTo>
                    <ns1:pt x="138687" y="163145"/>
                    <ns1:pt x="136525" y="160947"/>
                    <ns1:pt x="136525" y="158383"/>
                  </ns1:cubicBezTo>
                  <ns1:cubicBezTo>
                    <ns1:pt x="136525" y="155818"/>
                    <ns1:pt x="138687" y="153987"/>
                    <ns1:pt x="141209" y="153987"/>
                  </ns1:cubicBezTo>
                  <ns1:close/>
                  <ns1:moveTo>
                    <ns1:pt x="120945" y="122087"/>
                  </ns1:moveTo>
                  <ns1:lnTo>
                    <ns1:pt x="120945" y="231936"/>
                  </ns1:lnTo>
                  <ns1:lnTo>
                    <ns1:pt x="201721" y="231936"/>
                  </ns1:lnTo>
                  <ns1:lnTo>
                    <ns1:pt x="201721" y="122087"/>
                  </ns1:lnTo>
                  <ns1:lnTo>
                    <ns1:pt x="120945" y="122087"/>
                  </ns1:lnTo>
                  <ns1:close/>
                  <ns1:moveTo>
                    <ns1:pt x="91243" y="117765"/>
                  </ns1:moveTo>
                  <ns1:lnTo>
                    <ns1:pt x="91243" y="218610"/>
                  </ns1:lnTo>
                  <ns1:cubicBezTo>
                    <ns1:pt x="91243" y="225813"/>
                    <ns1:pt x="97401" y="231936"/>
                    <ns1:pt x="104645" y="231936"/>
                  </ns1:cubicBezTo>
                  <ns1:lnTo>
                    <ns1:pt x="112252" y="231936"/>
                  </ns1:lnTo>
                  <ns1:lnTo>
                    <ns1:pt x="112252" y="122087"/>
                  </ns1:lnTo>
                  <ns1:lnTo>
                    <ns1:pt x="104645" y="122087"/>
                  </ns1:lnTo>
                  <ns1:cubicBezTo>
                    <ns1:pt x="99574" y="122087"/>
                    <ns1:pt x="94865" y="120286"/>
                    <ns1:pt x="91243" y="117765"/>
                  </ns1:cubicBezTo>
                  <ns1:close/>
                  <ns1:moveTo>
                    <ns1:pt x="274150" y="97555"/>
                  </ns1:moveTo>
                  <ns1:cubicBezTo>
                    <ns1:pt x="276714" y="96837"/>
                    <ns1:pt x="279278" y="98274"/>
                    <ns1:pt x="280011" y="100430"/>
                  </ns1:cubicBezTo>
                  <ns1:cubicBezTo>
                    <ns1:pt x="291734" y="132770"/>
                    <ns1:pt x="291001" y="168344"/>
                    <ns1:pt x="277813" y="199966"/>
                  </ns1:cubicBezTo>
                  <ns1:cubicBezTo>
                    <ns1:pt x="277080" y="201763"/>
                    <ns1:pt x="275249" y="202841"/>
                    <ns1:pt x="273783" y="202841"/>
                  </ns1:cubicBezTo>
                  <ns1:cubicBezTo>
                    <ns1:pt x="273051" y="202841"/>
                    <ns1:pt x="272684" y="202841"/>
                    <ns1:pt x="271952" y="202482"/>
                  </ns1:cubicBezTo>
                  <ns1:cubicBezTo>
                    <ns1:pt x="269387" y="201404"/>
                    <ns1:pt x="268288" y="198888"/>
                    <ns1:pt x="269387" y="196732"/>
                  </ns1:cubicBezTo>
                  <ns1:cubicBezTo>
                    <ns1:pt x="281843" y="166907"/>
                    <ns1:pt x="282209" y="133848"/>
                    <ns1:pt x="271585" y="103305"/>
                  </ns1:cubicBezTo>
                  <ns1:cubicBezTo>
                    <ns1:pt x="270853" y="101149"/>
                    <ns1:pt x="271952" y="98633"/>
                    <ns1:pt x="274150" y="97555"/>
                  </ns1:cubicBezTo>
                  <ns1:close/>
                  <ns1:moveTo>
                    <ns1:pt x="20584" y="95972"/>
                  </ns1:moveTo>
                  <ns1:cubicBezTo>
                    <ns1:pt x="22807" y="96695"/>
                    <ns1:pt x="24289" y="99224"/>
                    <ns1:pt x="23177" y="101753"/>
                  </ns1:cubicBezTo>
                  <ns1:cubicBezTo>
                    <ns1:pt x="12435" y="131379"/>
                    <ns1:pt x="12806" y="164257"/>
                    <ns1:pt x="24289" y="193883"/>
                  </ns1:cubicBezTo>
                  <ns1:cubicBezTo>
                    <ns1:pt x="25029" y="196051"/>
                    <ns1:pt x="23918" y="198580"/>
                    <ns1:pt x="21696" y="199664"/>
                  </ns1:cubicBezTo>
                  <ns1:cubicBezTo>
                    <ns1:pt x="20955" y="199664"/>
                    <ns1:pt x="20584" y="199664"/>
                    <ns1:pt x="19844" y="199664"/>
                  </ns1:cubicBezTo>
                  <ns1:cubicBezTo>
                    <ns1:pt x="17991" y="199664"/>
                    <ns1:pt x="16510" y="198580"/>
                    <ns1:pt x="15769" y="197135"/>
                  </ns1:cubicBezTo>
                  <ns1:cubicBezTo>
                    <ns1:pt x="3545" y="165341"/>
                    <ns1:pt x="3175" y="130656"/>
                    <ns1:pt x="14658" y="98863"/>
                  </ns1:cubicBezTo>
                  <ns1:cubicBezTo>
                    <ns1:pt x="15399" y="96334"/>
                    <ns1:pt x="17991" y="95250"/>
                    <ns1:pt x="20584" y="95972"/>
                  </ns1:cubicBezTo>
                  <ns1:close/>
                  <ns1:moveTo>
                    <ns1:pt x="104645" y="86431"/>
                  </ns1:moveTo>
                  <ns1:cubicBezTo>
                    <ns1:pt x="97401" y="86431"/>
                    <ns1:pt x="91243" y="92553"/>
                    <ns1:pt x="91243" y="99757"/>
                  </ns1:cubicBezTo>
                  <ns1:cubicBezTo>
                    <ns1:pt x="91243" y="107320"/>
                    <ns1:pt x="97401" y="113443"/>
                    <ns1:pt x="104645" y="113443"/>
                  </ns1:cubicBezTo>
                  <ns1:lnTo>
                    <ns1:pt x="192665" y="113443"/>
                  </ns1:lnTo>
                  <ns1:cubicBezTo>
                    <ns1:pt x="189405" y="104799"/>
                    <ns1:pt x="189405" y="95435"/>
                    <ns1:pt x="192665" y="86431"/>
                  </ns1:cubicBezTo>
                  <ns1:lnTo>
                    <ns1:pt x="104645" y="86431"/>
                  </ns1:lnTo>
                  <ns1:close/>
                  <ns1:moveTo>
                    <ns1:pt x="104645" y="77787"/>
                  </ns1:moveTo>
                  <ns1:lnTo>
                    <ns1:pt x="206067" y="77787"/>
                  </ns1:lnTo>
                  <ns1:cubicBezTo>
                    <ns1:pt x="208603" y="77787"/>
                    <ns1:pt x="210776" y="79948"/>
                    <ns1:pt x="210776" y="82109"/>
                  </ns1:cubicBezTo>
                  <ns1:cubicBezTo>
                    <ns1:pt x="210776" y="84630"/>
                    <ns1:pt x="208603" y="86431"/>
                    <ns1:pt x="206067" y="86431"/>
                  </ns1:cubicBezTo>
                  <ns1:lnTo>
                    <ns1:pt x="202807" y="86431"/>
                  </ns1:lnTo>
                  <ns1:cubicBezTo>
                    <ns1:pt x="198098" y="95074"/>
                    <ns1:pt x="198098" y="104799"/>
                    <ns1:pt x="202807" y="113443"/>
                  </ns1:cubicBezTo>
                  <ns1:lnTo>
                    <ns1:pt x="206067" y="113443"/>
                  </ns1:lnTo>
                  <ns1:cubicBezTo>
                    <ns1:pt x="208603" y="113443"/>
                    <ns1:pt x="210776" y="115243"/>
                    <ns1:pt x="210776" y="117765"/>
                  </ns1:cubicBezTo>
                  <ns1:lnTo>
                    <ns1:pt x="210776" y="236258"/>
                  </ns1:lnTo>
                  <ns1:cubicBezTo>
                    <ns1:pt x="210776" y="238779"/>
                    <ns1:pt x="208603" y="240940"/>
                    <ns1:pt x="206067" y="240940"/>
                  </ns1:cubicBezTo>
                  <ns1:lnTo>
                    <ns1:pt x="104645" y="240940"/>
                  </ns1:lnTo>
                  <ns1:cubicBezTo>
                    <ns1:pt x="92330" y="240940"/>
                    <ns1:pt x="82550" y="230856"/>
                    <ns1:pt x="82550" y="218610"/>
                  </ns1:cubicBezTo>
                  <ns1:lnTo>
                    <ns1:pt x="82550" y="99757"/>
                  </ns1:lnTo>
                  <ns1:cubicBezTo>
                    <ns1:pt x="82550" y="87511"/>
                    <ns1:pt x="92330" y="77787"/>
                    <ns1:pt x="104645" y="77787"/>
                  </ns1:cubicBezTo>
                  <ns1:close/>
                  <ns1:moveTo>
                    <ns1:pt x="237641" y="36713"/>
                  </ns1:moveTo>
                  <ns1:cubicBezTo>
                    <ns1:pt x="239437" y="37787"/>
                    <ns1:pt x="239796" y="40649"/>
                    <ns1:pt x="238000" y="42795"/>
                  </ns1:cubicBezTo>
                  <ns1:cubicBezTo>
                    <ns1:pt x="235485" y="45657"/>
                    <ns1:pt x="234048" y="49950"/>
                    <ns1:pt x="234048" y="53885"/>
                  </ns1:cubicBezTo>
                  <ns1:lnTo>
                    <ns1:pt x="234048" y="76781"/>
                  </ns1:lnTo>
                  <ns1:lnTo>
                    <ns1:pt x="284347" y="76781"/>
                  </ns1:lnTo>
                  <ns1:lnTo>
                    <ns1:pt x="284347" y="53885"/>
                  </ns1:lnTo>
                  <ns1:cubicBezTo>
                    <ns1:pt x="284347" y="49950"/>
                    <ns1:pt x="282910" y="45657"/>
                    <ns1:pt x="280395" y="42795"/>
                  </ns1:cubicBezTo>
                  <ns1:cubicBezTo>
                    <ns1:pt x="278958" y="40649"/>
                    <ns1:pt x="278958" y="37787"/>
                    <ns1:pt x="281113" y="36713"/>
                  </ns1:cubicBezTo>
                  <ns1:cubicBezTo>
                    <ns1:pt x="282910" y="34925"/>
                    <ns1:pt x="285784" y="35282"/>
                    <ns1:pt x="287221" y="37071"/>
                  </ns1:cubicBezTo>
                  <ns1:cubicBezTo>
                    <ns1:pt x="291173" y="41722"/>
                    <ns1:pt x="293329" y="47804"/>
                    <ns1:pt x="293329" y="53885"/>
                  </ns1:cubicBezTo>
                  <ns1:lnTo>
                    <ns1:pt x="293329" y="81074"/>
                  </ns1:lnTo>
                  <ns1:cubicBezTo>
                    <ns1:pt x="293329" y="83578"/>
                    <ns1:pt x="291533" y="85367"/>
                    <ns1:pt x="288658" y="85367"/>
                  </ns1:cubicBezTo>
                  <ns1:lnTo>
                    <ns1:pt x="229737" y="85367"/>
                  </ns1:lnTo>
                  <ns1:cubicBezTo>
                    <ns1:pt x="227222" y="85367"/>
                    <ns1:pt x="225425" y="83578"/>
                    <ns1:pt x="225425" y="81074"/>
                  </ns1:cubicBezTo>
                  <ns1:lnTo>
                    <ns1:pt x="225425" y="53885"/>
                  </ns1:lnTo>
                  <ns1:cubicBezTo>
                    <ns1:pt x="225425" y="47804"/>
                    <ns1:pt x="227222" y="41722"/>
                    <ns1:pt x="231174" y="37071"/>
                  </ns1:cubicBezTo>
                  <ns1:cubicBezTo>
                    <ns1:pt x="232970" y="35282"/>
                    <ns1:pt x="235844" y="34925"/>
                    <ns1:pt x="237641" y="36713"/>
                  </ns1:cubicBezTo>
                  <ns1:close/>
                  <ns1:moveTo>
                    <ns1:pt x="12215" y="36713"/>
                  </ns1:moveTo>
                  <ns1:cubicBezTo>
                    <ns1:pt x="14012" y="37787"/>
                    <ns1:pt x="14371" y="40649"/>
                    <ns1:pt x="12575" y="42795"/>
                  </ns1:cubicBezTo>
                  <ns1:cubicBezTo>
                    <ns1:pt x="10419" y="45657"/>
                    <ns1:pt x="8622" y="49950"/>
                    <ns1:pt x="8622" y="53885"/>
                  </ns1:cubicBezTo>
                  <ns1:lnTo>
                    <ns1:pt x="8622" y="76781"/>
                  </ns1:lnTo>
                  <ns1:lnTo>
                    <ns1:pt x="59281" y="76781"/>
                  </ns1:lnTo>
                  <ns1:lnTo>
                    <ns1:pt x="59281" y="53885"/>
                  </ns1:lnTo>
                  <ns1:cubicBezTo>
                    <ns1:pt x="59281" y="49950"/>
                    <ns1:pt x="57844" y="45657"/>
                    <ns1:pt x="54969" y="42795"/>
                  </ns1:cubicBezTo>
                  <ns1:cubicBezTo>
                    <ns1:pt x="53532" y="40649"/>
                    <ns1:pt x="53892" y="37787"/>
                    <ns1:pt x="55688" y="36713"/>
                  </ns1:cubicBezTo>
                  <ns1:cubicBezTo>
                    <ns1:pt x="57844" y="34925"/>
                    <ns1:pt x="60359" y="35282"/>
                    <ns1:pt x="61796" y="37071"/>
                  </ns1:cubicBezTo>
                  <ns1:cubicBezTo>
                    <ns1:pt x="65748" y="41722"/>
                    <ns1:pt x="67903" y="47804"/>
                    <ns1:pt x="67903" y="53885"/>
                  </ns1:cubicBezTo>
                  <ns1:lnTo>
                    <ns1:pt x="67903" y="81074"/>
                  </ns1:lnTo>
                  <ns1:cubicBezTo>
                    <ns1:pt x="67903" y="83578"/>
                    <ns1:pt x="65748" y="85367"/>
                    <ns1:pt x="63592" y="85367"/>
                  </ns1:cubicBezTo>
                  <ns1:lnTo>
                    <ns1:pt x="4311" y="85367"/>
                  </ns1:lnTo>
                  <ns1:cubicBezTo>
                    <ns1:pt x="1796" y="85367"/>
                    <ns1:pt x="0" y="83578"/>
                    <ns1:pt x="0" y="81074"/>
                  </ns1:cubicBezTo>
                  <ns1:lnTo>
                    <ns1:pt x="0" y="53885"/>
                  </ns1:lnTo>
                  <ns1:cubicBezTo>
                    <ns1:pt x="0" y="47804"/>
                    <ns1:pt x="1796" y="41722"/>
                    <ns1:pt x="6107" y="37071"/>
                  </ns1:cubicBezTo>
                  <ns1:cubicBezTo>
                    <ns1:pt x="7545" y="35282"/>
                    <ns1:pt x="10419" y="34925"/>
                    <ns1:pt x="12215" y="36713"/>
                  </ns1:cubicBezTo>
                  <ns1:close/>
                  <ns1:moveTo>
                    <ns1:pt x="258410" y="8466"/>
                  </ns1:moveTo>
                  <ns1:cubicBezTo>
                    <ns1:pt x="252766" y="8466"/>
                    <ns1:pt x="248180" y="13405"/>
                    <ns1:pt x="248180" y="18697"/>
                  </ns1:cubicBezTo>
                  <ns1:cubicBezTo>
                    <ns1:pt x="248180" y="24341"/>
                    <ns1:pt x="252766" y="28928"/>
                    <ns1:pt x="258410" y="28928"/>
                  </ns1:cubicBezTo>
                  <ns1:cubicBezTo>
                    <ns1:pt x="264055" y="28928"/>
                    <ns1:pt x="268641" y="24341"/>
                    <ns1:pt x="268641" y="18697"/>
                  </ns1:cubicBezTo>
                  <ns1:cubicBezTo>
                    <ns1:pt x="268641" y="13405"/>
                    <ns1:pt x="264055" y="8466"/>
                    <ns1:pt x="258410" y="8466"/>
                  </ns1:cubicBezTo>
                  <ns1:close/>
                  <ns1:moveTo>
                    <ns1:pt x="32985" y="8466"/>
                  </ns1:moveTo>
                  <ns1:cubicBezTo>
                    <ns1:pt x="27341" y="8466"/>
                    <ns1:pt x="22754" y="13405"/>
                    <ns1:pt x="22754" y="18697"/>
                  </ns1:cubicBezTo>
                  <ns1:cubicBezTo>
                    <ns1:pt x="22754" y="24341"/>
                    <ns1:pt x="27341" y="28928"/>
                    <ns1:pt x="32985" y="28928"/>
                  </ns1:cubicBezTo>
                  <ns1:cubicBezTo>
                    <ns1:pt x="38629" y="28928"/>
                    <ns1:pt x="43216" y="24341"/>
                    <ns1:pt x="43216" y="18697"/>
                  </ns1:cubicBezTo>
                  <ns1:cubicBezTo>
                    <ns1:pt x="43216" y="13405"/>
                    <ns1:pt x="38629" y="8466"/>
                    <ns1:pt x="32985" y="8466"/>
                  </ns1:cubicBezTo>
                  <ns1:close/>
                  <ns1:moveTo>
                    <ns1:pt x="145691" y="6778"/>
                  </ns1:moveTo>
                  <ns1:cubicBezTo>
                    <ns1:pt x="171211" y="6778"/>
                    <ns1:pt x="196731" y="13556"/>
                    <ns1:pt x="219015" y="27113"/>
                  </ns1:cubicBezTo>
                  <ns1:cubicBezTo>
                    <ns1:pt x="221531" y="28559"/>
                    <ns1:pt x="221891" y="31089"/>
                    <ns1:pt x="220813" y="33258"/>
                  </ns1:cubicBezTo>
                  <ns1:cubicBezTo>
                    <ns1:pt x="219015" y="35427"/>
                    <ns1:pt x="216499" y="36150"/>
                    <ns1:pt x="214702" y="34704"/>
                  </ns1:cubicBezTo>
                  <ns1:cubicBezTo>
                    <ns1:pt x="172648" y="9037"/>
                    <ns1:pt x="118733" y="9037"/>
                    <ns1:pt x="77038" y="34704"/>
                  </ns1:cubicBezTo>
                  <ns1:cubicBezTo>
                    <ns1:pt x="76320" y="35427"/>
                    <ns1:pt x="75601" y="35427"/>
                    <ns1:pt x="74882" y="35427"/>
                  </ns1:cubicBezTo>
                  <ns1:cubicBezTo>
                    <ns1:pt x="73444" y="35427"/>
                    <ns1:pt x="72006" y="34704"/>
                    <ns1:pt x="70928" y="33258"/>
                  </ns1:cubicBezTo>
                  <ns1:cubicBezTo>
                    <ns1:pt x="69850" y="31089"/>
                    <ns1:pt x="70209" y="28559"/>
                    <ns1:pt x="72366" y="27113"/>
                  </ns1:cubicBezTo>
                  <ns1:cubicBezTo>
                    <ns1:pt x="94651" y="13556"/>
                    <ns1:pt x="120171" y="6778"/>
                    <ns1:pt x="145691" y="6778"/>
                  </ns1:cubicBezTo>
                  <ns1:close/>
                  <ns1:moveTo>
                    <ns1:pt x="258410" y="0"/>
                  </ns1:moveTo>
                  <ns1:cubicBezTo>
                    <ns1:pt x="268994" y="0"/>
                    <ns1:pt x="277460" y="8466"/>
                    <ns1:pt x="277460" y="18697"/>
                  </ns1:cubicBezTo>
                  <ns1:cubicBezTo>
                    <ns1:pt x="277460" y="29280"/>
                    <ns1:pt x="268994" y="37747"/>
                    <ns1:pt x="258410" y="37747"/>
                  </ns1:cubicBezTo>
                  <ns1:cubicBezTo>
                    <ns1:pt x="248180" y="37747"/>
                    <ns1:pt x="239713" y="29280"/>
                    <ns1:pt x="239713" y="18697"/>
                  </ns1:cubicBezTo>
                  <ns1:cubicBezTo>
                    <ns1:pt x="239713" y="8466"/>
                    <ns1:pt x="248180" y="0"/>
                    <ns1:pt x="258410" y="0"/>
                  </ns1:cubicBezTo>
                  <ns1:close/>
                  <ns1:moveTo>
                    <ns1:pt x="32985" y="0"/>
                  </ns1:moveTo>
                  <ns1:cubicBezTo>
                    <ns1:pt x="43568" y="0"/>
                    <ns1:pt x="52035" y="8466"/>
                    <ns1:pt x="52035" y="18697"/>
                  </ns1:cubicBezTo>
                  <ns1:cubicBezTo>
                    <ns1:pt x="52035" y="29280"/>
                    <ns1:pt x="43568" y="37747"/>
                    <ns1:pt x="32985" y="37747"/>
                  </ns1:cubicBezTo>
                  <ns1:cubicBezTo>
                    <ns1:pt x="22754" y="37747"/>
                    <ns1:pt x="14288" y="29280"/>
                    <ns1:pt x="14288" y="18697"/>
                  </ns1:cubicBezTo>
                  <ns1:cubicBezTo>
                    <ns1:pt x="14288" y="8466"/>
                    <ns1:pt x="22754" y="0"/>
                    <ns1:pt x="32985" y="0"/>
                  </ns1:cubicBezTo>
                  <ns1:close/>
                </ns1:path>
              </ns1:pathLst>
            </ns1:custGeom>
            <ns1:solidFill>
              <ns1:srgbClr val="ED8B00"/>
            </ns1:solidFill>
            <ns1:ln>
              <ns1:noFill/>
            </ns1:ln>
          </ns0:spPr>
          <ns0:txBody>
            <ns1:bodyPr anchor="ctr"/>
            <ns1:lstStyle/>
            <ns1:p>
              <ns1:endParaRPr lang="en-US" sz="900"/>
            </ns1:p>
          </ns0:txBody>
        </ns0:sp>
        <ns0:sp>
          <ns0:nvSpPr>
            <ns0:cNvPr id="14" name="Freeform 50">
              <ns1:extLst>
                <ns1:ext uri="{FF2B5EF4-FFF2-40B4-BE49-F238E27FC236}">
                  <ns2:creationId id="{37A97CCD-C015-E1E9-40B7-A97B59A03B2B}"/>
                </ns1:ext>
              </ns1:extLst>
            </ns0:cNvPr>
            <ns0:cNvSpPr/>
            <ns0:nvPr/>
          </ns0:nvSpPr>
          <ns0:spPr>
            <ns1:xfrm rot="10800000">
              <ns1:off x="9099764" y="2127135"/>
              <ns1:ext cx="1918800" cy="2971025"/>
            </ns1:xfrm>
            <ns1:custGeom>
              <ns1:avLst/>
              <ns1:gdLst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0 h 9144000"/>
                <ns1:gd name="connsiteX5" fmla="*/ 4855912 w 4855912"/>
                <ns1:gd name="connsiteY5" fmla="*/ 0 h 9144000"/>
                <ns1:gd name="connsiteX6" fmla="*/ 4855912 w 4855912"/>
                <ns1:gd name="connsiteY6" fmla="*/ 4215866 h 9144000"/>
                <ns1:gd name="connsiteX7" fmla="*/ 2427956 w 4855912"/>
                <ns1:gd name="connsiteY7" fmla="*/ 2983833 h 9144000"/>
                <ns1:gd name="connsiteX8" fmla="*/ 0 w 4855912"/>
                <ns1:gd name="connsiteY8" fmla="*/ 4215866 h 9144000"/>
                <ns1:gd name="connsiteX0" fmla="*/ 0 w 4855912"/>
                <ns1:gd name="connsiteY0" fmla="*/ 9143998 h 9144000"/>
                <ns1:gd name="connsiteX1" fmla="*/ 4855912 w 4855912"/>
                <ns1:gd name="connsiteY1" fmla="*/ 9143998 h 9144000"/>
                <ns1:gd name="connsiteX2" fmla="*/ 4855912 w 4855912"/>
                <ns1:gd name="connsiteY2" fmla="*/ 9144000 h 9144000"/>
                <ns1:gd name="connsiteX3" fmla="*/ 0 w 4855912"/>
                <ns1:gd name="connsiteY3" fmla="*/ 9144000 h 9144000"/>
                <ns1:gd name="connsiteX4" fmla="*/ 0 w 4855912"/>
                <ns1:gd name="connsiteY4" fmla="*/ 9143998 h 9144000"/>
                <ns1:gd name="connsiteX5" fmla="*/ 0 w 4855912"/>
                <ns1:gd name="connsiteY5" fmla="*/ 794048 h 9144000"/>
                <ns1:gd name="connsiteX6" fmla="*/ 4855912 w 4855912"/>
                <ns1:gd name="connsiteY6" fmla="*/ 0 h 9144000"/>
                <ns1:gd name="connsiteX7" fmla="*/ 4855912 w 4855912"/>
                <ns1:gd name="connsiteY7" fmla="*/ 4215866 h 9144000"/>
                <ns1:gd name="connsiteX8" fmla="*/ 2427956 w 4855912"/>
                <ns1:gd name="connsiteY8" fmla="*/ 2983833 h 9144000"/>
                <ns1:gd name="connsiteX9" fmla="*/ 0 w 4855912"/>
                <ns1:gd name="connsiteY9" fmla="*/ 4215866 h 9144000"/>
                <ns1:gd name="connsiteX10" fmla="*/ 0 w 4855912"/>
                <ns1:gd name="connsiteY10" fmla="*/ 794048 h 9144000"/>
                <ns1:gd name="connsiteX0" fmla="*/ 0 w 4855912"/>
                <ns1:gd name="connsiteY0" fmla="*/ 8366845 h 8366847"/>
                <ns1:gd name="connsiteX1" fmla="*/ 4855912 w 4855912"/>
                <ns1:gd name="connsiteY1" fmla="*/ 8366845 h 8366847"/>
                <ns1:gd name="connsiteX2" fmla="*/ 4855912 w 4855912"/>
                <ns1:gd name="connsiteY2" fmla="*/ 8366847 h 8366847"/>
                <ns1:gd name="connsiteX3" fmla="*/ 0 w 4855912"/>
                <ns1:gd name="connsiteY3" fmla="*/ 8366847 h 8366847"/>
                <ns1:gd name="connsiteX4" fmla="*/ 0 w 4855912"/>
                <ns1:gd name="connsiteY4" fmla="*/ 8366845 h 8366847"/>
                <ns1:gd name="connsiteX5" fmla="*/ 0 w 4855912"/>
                <ns1:gd name="connsiteY5" fmla="*/ 16895 h 8366847"/>
                <ns1:gd name="connsiteX6" fmla="*/ 4839134 w 4855912"/>
                <ns1:gd name="connsiteY6" fmla="*/ 0 h 8366847"/>
                <ns1:gd name="connsiteX7" fmla="*/ 4855912 w 4855912"/>
                <ns1:gd name="connsiteY7" fmla="*/ 3438713 h 8366847"/>
                <ns1:gd name="connsiteX8" fmla="*/ 2427956 w 4855912"/>
                <ns1:gd name="connsiteY8" fmla="*/ 2206680 h 8366847"/>
                <ns1:gd name="connsiteX9" fmla="*/ 0 w 4855912"/>
                <ns1:gd name="connsiteY9" fmla="*/ 3438713 h 8366847"/>
                <ns1:gd name="connsiteX10" fmla="*/ 0 w 4855912"/>
                <ns1:gd name="connsiteY10" fmla="*/ 16895 h 8366847"/>
                <ns1:gd name="connsiteX0" fmla="*/ 0 w 4857526"/>
                <ns1:gd name="connsiteY0" fmla="*/ 8349950 h 8349952"/>
                <ns1:gd name="connsiteX1" fmla="*/ 4855912 w 4857526"/>
                <ns1:gd name="connsiteY1" fmla="*/ 8349950 h 8349952"/>
                <ns1:gd name="connsiteX2" fmla="*/ 4855912 w 4857526"/>
                <ns1:gd name="connsiteY2" fmla="*/ 8349952 h 8349952"/>
                <ns1:gd name="connsiteX3" fmla="*/ 0 w 4857526"/>
                <ns1:gd name="connsiteY3" fmla="*/ 8349952 h 8349952"/>
                <ns1:gd name="connsiteX4" fmla="*/ 0 w 4857526"/>
                <ns1:gd name="connsiteY4" fmla="*/ 8349950 h 8349952"/>
                <ns1:gd name="connsiteX5" fmla="*/ 0 w 4857526"/>
                <ns1:gd name="connsiteY5" fmla="*/ 0 h 8349952"/>
                <ns1:gd name="connsiteX6" fmla="*/ 4855912 w 4857526"/>
                <ns1:gd name="connsiteY6" fmla="*/ 0 h 8349952"/>
                <ns1:gd name="connsiteX7" fmla="*/ 4855912 w 4857526"/>
                <ns1:gd name="connsiteY7" fmla="*/ 3421818 h 8349952"/>
                <ns1:gd name="connsiteX8" fmla="*/ 2427956 w 4857526"/>
                <ns1:gd name="connsiteY8" fmla="*/ 2189785 h 8349952"/>
                <ns1:gd name="connsiteX9" fmla="*/ 0 w 4857526"/>
                <ns1:gd name="connsiteY9" fmla="*/ 3421818 h 8349952"/>
                <ns1:gd name="connsiteX10" fmla="*/ 0 w 4857526"/>
                <ns1:gd name="connsiteY10" fmla="*/ 0 h 8349952"/>
              </ns1:gdLst>
              <ns1:ahLst/>
              <ns1:cxnLst>
                <ns1:cxn ang="0">
                  <ns1:pos x="connsiteX0" y="connsiteY0"/>
                </ns1:cxn>
                <ns1:cxn ang="0">
                  <ns1:pos x="connsiteX1" y="connsiteY1"/>
                </ns1:cxn>
                <ns1:cxn ang="0">
                  <ns1:pos x="connsiteX2" y="connsiteY2"/>
                </ns1:cxn>
                <ns1:cxn ang="0">
                  <ns1:pos x="connsiteX3" y="connsiteY3"/>
                </ns1:cxn>
                <ns1:cxn ang="0">
                  <ns1:pos x="connsiteX4" y="connsiteY4"/>
                </ns1:cxn>
                <ns1:cxn ang="0">
                  <ns1:pos x="connsiteX5" y="connsiteY5"/>
                </ns1:cxn>
                <ns1:cxn ang="0">
                  <ns1:pos x="connsiteX6" y="connsiteY6"/>
                </ns1:cxn>
                <ns1:cxn ang="0">
                  <ns1:pos x="connsiteX7" y="connsiteY7"/>
                </ns1:cxn>
                <ns1:cxn ang="0">
                  <ns1:pos x="connsiteX8" y="connsiteY8"/>
                </ns1:cxn>
                <ns1:cxn ang="0">
                  <ns1:pos x="connsiteX9" y="connsiteY9"/>
                </ns1:cxn>
                <ns1:cxn ang="0">
                  <ns1:pos x="connsiteX10" y="connsiteY10"/>
                </ns1:cxn>
              </ns1:cxnLst>
              <ns1:rect l="l" t="t" r="r" b="b"/>
              <ns1:pathLst>
                <ns1:path w="4857526" h="8349952">
                  <ns1:moveTo>
                    <ns1:pt x="0" y="8349950"/>
                  </ns1:moveTo>
                  <ns1:lnTo>
                    <ns1:pt x="4855912" y="8349950"/>
                  </ns1:lnTo>
                  <ns1:lnTo>
                    <ns1:pt x="4855912" y="8349952"/>
                  </ns1:lnTo>
                  <ns1:lnTo>
                    <ns1:pt x="0" y="8349952"/>
                  </ns1:lnTo>
                  <ns1:lnTo>
                    <ns1:pt x="0" y="8349950"/>
                  </ns1:lnTo>
                  <ns1:close/>
                  <ns1:moveTo>
                    <ns1:pt x="0" y="0"/>
                  </ns1:moveTo>
                  <ns1:lnTo>
                    <ns1:pt x="4855912" y="0"/>
                  </ns1:lnTo>
                  <ns1:cubicBezTo>
                    <ns1:pt x="4861505" y="1146238"/>
                    <ns1:pt x="4850319" y="2275580"/>
                    <ns1:pt x="4855912" y="3421818"/>
                  </ns1:cubicBezTo>
                  <ns1:lnTo>
                    <ns1:pt x="2427956" y="2189785"/>
                  </ns1:lnTo>
                  <ns1:lnTo>
                    <ns1:pt x="0" y="3421818"/>
                  </ns1:lnTo>
                  <ns1:lnTo>
                    <ns1:pt x="0" y="0"/>
                  </ns1:lnTo>
                  <ns1:close/>
                </ns1:path>
              </ns1:pathLst>
            </ns1:custGeom>
            <ns1:solidFill>
              <ns1:schemeClr val="accent2"/>
            </ns1:solidFill>
            <ns1:ln>
              <ns1:noFill/>
            </ns1:ln>
          </ns0:spPr>
          <ns0:style>
            <ns1:lnRef idx="2">
              <ns1:schemeClr val="accent1">
                <ns1:shade val="50000"/>
              </ns1:schemeClr>
            </ns1:lnRef>
            <ns1:fillRef idx="1">
              <ns1:schemeClr val="accent1"/>
            </ns1:fillRef>
            <ns1:effectRef idx="0">
              <ns1:schemeClr val="accent1"/>
            </ns1:effectRef>
            <ns1:fontRef idx="minor">
              <ns1:schemeClr val="lt1"/>
            </ns1:fontRef>
          </ns0:style>
          <ns0:txBody>
            <ns1:bodyPr rtlCol="0" anchor="ctr"/>
            <ns1:lstStyle/>
            <ns1:p>
              <ns1:pPr algn="ctr"/>
              <ns1:endParaRPr lang="en-US" sz="900"/>
            </ns1:p>
          </ns0:txBody>
        </ns0:sp>
        <ns0:sp>
          <ns0:nvSpPr>
            <ns0:cNvPr id="15" name="TextBox 14">
              <ns1:extLst>
                <ns1:ext uri="{FF2B5EF4-FFF2-40B4-BE49-F238E27FC236}">
                  <ns2:creationId id="{78087AEC-86F9-E8B2-C10B-A49DA1E431AE}"/>
                </ns1:ext>
              </ns1:extLst>
            </ns0:cNvPr>
            <ns0:cNvSpPr txBox="1"/>
            <ns0:nvPr/>
          </ns0:nvSpPr>
          <ns0:spPr>
            <ns1:xfrm>
              <ns1:off x="9102005" y="4351351"/>
              <ns1:ext cx="1914319" cy="477951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>
                <ns1:lnSpc>
                  <ns1:spcPct val="107000"/>
                </ns1:lnSpc>
                <ns1:spcAft>
                  <ns1:spcPts val="800"/>
                </ns1:spcAft>
              </ns1:pPr>
              <ns1:r>
                <ns1:rPr lang="en-GB" sz="1200" dirty="0">
                  <ns1:solidFill>
                    <ns1:schemeClr val="bg1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Expense management could be costing you</ns1:t>
              </ns1:r>
            </ns1:p>
          </ns0:txBody>
        </ns0:sp>
        <ns0:sp>
          <ns0:nvSpPr>
            <ns0:cNvPr id="16" name="TextBox 15">
              <ns1:extLst>
                <ns1:ext uri="{FF2B5EF4-FFF2-40B4-BE49-F238E27FC236}">
                  <ns2:creationId id="{758C2988-077F-715B-4765-2E7B0D4C1F34}"/>
                </ns1:ext>
              </ns1:extLst>
            </ns0:cNvPr>
            <ns0:cNvSpPr txBox="1"/>
            <ns0:nvPr/>
          </ns0:nvSpPr>
          <ns0:spPr>
            <ns1:xfrm>
              <ns1:off x="9112677" y="5122633"/>
              <ns1:ext cx="1892974" cy="400110"/>
            </ns1:xfrm>
            <ns1:prstGeom prst="rect">
              <ns1:avLst/>
            </ns1:prstGeom>
            <ns1:noFill/>
          </ns0:spPr>
          <ns0:txBody>
            <ns1:bodyPr wrap="square" rtlCol="0">
              <ns1:spAutoFit/>
            </ns1:bodyPr>
            <ns1:lstStyle/>
            <ns1:p>
              <ns1:pPr algn="ctr"/>
              <ns1:r>
                <ns1:rPr lang="en-GB" sz="2000" b="1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0</ns1:t>
              </ns1:r>
              <ns1:r>
                <ns1:rPr lang="en-GB" sz="2000" dirty="0">
                  <ns1:solidFill>
                    <ns1:schemeClr val="accent2"/>
                  </ns1:solidFill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 </ns1:t>
              </ns1:r>
              <ns1:r>
                <ns1:rPr lang="en-GB" sz="800" dirty="0">
                  <ns1:latin typeface="Open Sans" panose="020B0606030504020204" pitchFamily="34" charset="0"/>
                  <ns1:ea typeface="Open Sans" panose="020B0606030504020204" pitchFamily="34" charset="0"/>
                  <ns1:cs typeface="Open Sans" panose="020B0606030504020204" pitchFamily="34" charset="0"/>
                </ns1:rPr>
                <ns1:t>annually</ns1:t>
              </ns1:r>
            </ns1:p>
          </ns0:txBody>
        </ns0:sp>
      </ns0:grpSp>
    </ns0:spTree>
    <ns0:extLst>
      <ns0:ext uri="{BB962C8B-B14F-4D97-AF65-F5344CB8AC3E}">
        <ns3:creationId val="653904327"/>
      </ns0:ext>
    </ns0:extLst>
  </ns0:cSld>
  <ns0:clrMapOvr>
    <ns1:masterClrMapping/>
  </ns0:clrMapOvr>
</ns0:sld>
</file>

<file path=ppt/slides/slide4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 xmlns:ns4="http://schemas.openxmlformats.org/drawingml/2006/chart" xmlns:ns5="http://schemas.openxmlformats.org/officeDocument/2006/relationships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4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 dirty="0"/>
              <ns1:t>TOTAL COST OF DELAY</ns1:t>
            </ns1:r>
          </ns1:p>
        </ns0:txBody>
      </ns0: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sp>
        <ns0:nvSpPr>
          <ns0:cNvPr id="23" name="Text Placeholder 3">
            <ns1:extLst>
              <ns1:ext uri="{FF2B5EF4-FFF2-40B4-BE49-F238E27FC236}">
                <ns2:creationId id="{AA587991-B968-87C5-E911-A82B2A2883D5}"/>
              </ns1:ext>
            </ns1:extLst>
          </ns0:cNvPr>
          <ns0:cNvSpPr txBox="1">
            <ns1:spLocks/>
          </ns0:cNvSpPr>
          <ns0:nvPr/>
        </ns0:nvSpPr>
        <ns0:spPr>
          <ns1:xfrm>
            <ns1:off x="6180613" y="1183834"/>
            <ns1:ext cx="4638088" cy="289847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en-GB" dirty="0">
                <ns1:latin typeface="Open Sans"/>
                <ns1:ea typeface="Open Sans"/>
                <ns1:cs typeface="Open Sans"/>
              </ns1:rPr>
              <ns1:t>PAIN POINTS</ns1:t>
            </ns1:r>
          </ns1:p>
        </ns0:txBody>
      </ns0:sp>
      <ns0:graphicFrame>
        <ns0:nvGraphicFramePr>
          <ns0:cNvPr id="4" name="Chart 9">
            <ns1:extLst>
              <ns1:ext uri="{FF2B5EF4-FFF2-40B4-BE49-F238E27FC236}">
                <ns2:creationId id="{CD436F27-8966-C7E4-5898-31625C628DFB}"/>
              </ns1:ext>
            </ns1:extLst>
          </ns0:cNvPr>
          <ns0:cNvGraphicFramePr>
            <ns1:graphicFrameLocks/>
          </ns0:cNvGraphicFramePr>
          <ns0:nvPr>
            <ns0:extLst>
              <ns0:ext uri="{D42A27DB-BD31-4B8C-83A1-F6EECF244321}">
                <ns3:modId val="265892532"/>
              </ns0:ext>
            </ns0:extLst>
          </ns0:nvPr>
        </ns0:nvGraphicFramePr>
        <ns0:xfrm>
          <ns1:off x="695325" y="865136"/>
          <ns1:ext cx="5015009" cy="5540203"/>
        </ns0:xfrm>
        <ns1:graphic>
          <ns1:graphicData uri="http://schemas.openxmlformats.org/drawingml/2006/chart">
            <ns4:chart ns5:id="rId3"/>
          </ns1:graphicData>
        </ns1:graphic>
      </ns0:graphicFrame>
      <ns0:sp>
        <ns0:nvSpPr>
          <ns0:cNvPr id="5" name="Text Placeholder 3">
            <ns1:extLst>
              <ns1:ext uri="{FF2B5EF4-FFF2-40B4-BE49-F238E27FC236}">
                <ns2:creationId id="{7F81EBE2-7AFB-D001-79A4-902951872C31}"/>
              </ns1:ext>
            </ns1:extLst>
          </ns0:cNvPr>
          <ns0:cNvSpPr txBox="1">
            <ns1:spLocks/>
          </ns0:cNvSpPr>
          <ns0:nvPr/>
        </ns0:nvSpPr>
        <ns0:spPr>
          <ns1:xfrm>
            <ns1:off x="1409838" y="3311277"/>
            <ns1:ext cx="3544235" cy="647919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 algn="ctr">
              <ns1:spcAft>
                <ns1:spcPts val="800"/>
              </ns1:spcAft>
              <ns1:buFont typeface="Arial" panose="020B0604020202020204" pitchFamily="34" charset="0"/>
              <ns1:buNone/>
            </ns1:pPr>
            <ns1:r>
              <ns1:rPr lang="tr-TR" sz="3600" dirty="0">
                <ns1:solidFill>
                  <ns1:srgbClr val="FF5A1F"/>
                </ns1:solidFill>
                <ns1:latin typeface="+mj-lt"/>
                <ns1:ea typeface="Open Sans"/>
                <ns1:cs typeface="Open Sans"/>
              </ns1:rPr>
              <ns1:t>£ </ns1:t>
            </ns1:r>
            <ns1:r>
              <ns1:rPr lang="tr-TR" sz="3600" dirty="0" err="1">
                <ns1:solidFill>
                  <ns1:srgbClr val="FF5A1F"/>
                </ns1:solidFill>
                <ns1:latin typeface="+mj-lt"/>
                <ns1:ea typeface="Open Sans"/>
                <ns1:cs typeface="Open Sans"/>
              </ns1:rPr>
              <ns1:t>378,889</ns1:t>
            </ns1:r>
            <ns1:r>
              <ns1:rPr lang="tr-TR" sz="3600" dirty="0">
                <ns1:solidFill>
                  <ns1:srgbClr val="FF5A1F"/>
                </ns1:solidFill>
                <ns1:latin typeface="+mj-lt"/>
                <ns1:ea typeface="Open Sans"/>
                <ns1:cs typeface="Open Sans"/>
              </ns1:rPr>
              <ns1:t> </ns1:t>
            </ns1:r>
            <ns1:endParaRPr lang="en-GB" sz="3600" dirty="0">
              <ns1:solidFill>
                <ns1:srgbClr val="FF5A1F"/>
              </ns1:solidFill>
              <ns1:latin typeface="+mj-lt"/>
              <ns1:ea typeface="Open Sans"/>
              <ns1:cs typeface="Open Sans"/>
            </ns1:endParaRPr>
          </ns1:p>
        </ns0:txBody>
      </ns0:sp>
      <ns0:grpSp>
        <ns0:nvGrpSpPr>
          <ns0:cNvPr id="6" name="Grup 5">
            <ns1:extLst>
              <ns1:ext uri="{FF2B5EF4-FFF2-40B4-BE49-F238E27FC236}">
                <ns2:creationId id="{8D4348BB-F96D-5635-CB00-3C861C330F48}"/>
              </ns1:ext>
            </ns1:extLst>
          </ns0:cNvPr>
          <ns0:cNvGrpSpPr/>
          <ns0:nvPr/>
        </ns0:nvGrpSpPr>
        <ns0:grpSpPr>
          <ns1:xfrm>
            <ns1:off x="8821682" y="5463229"/>
            <ns1:ext cx="2644839" cy="417662"/>
            <ns1:chOff x="6172590" y="1840342"/>
            <ns1:chExt cx="2644839" cy="417662"/>
          </ns1:xfrm>
        </ns0:grpSpPr>
        <ns0:sp>
          <ns0:nvSpPr>
            <ns0:cNvPr id="7" name="Metin kutusu 6">
              <ns1:extLst>
                <ns1:ext uri="{FF2B5EF4-FFF2-40B4-BE49-F238E27FC236}">
                  <ns2:creationId id="{430EFD69-CEE9-E9D9-71E0-1615D0723927}"/>
                </ns1:ext>
              </ns1:extLst>
            </ns0:cNvPr>
            <ns0:cNvSpPr txBox="1"/>
            <ns0:nvPr/>
          </ns0:nvSpPr>
          <ns0:spPr>
            <ns1:xfrm>
              <ns1:off x="6172590" y="1840342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A4A4B2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33.2</ns1:t>
              </ns1:r>
              <ns1:r>
                <ns1:rPr lang="tr-TR" sz="1400" b="1" i="0" dirty="0">
                  <ns1:solidFill>
                    <ns1:srgbClr val="A4A4B2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" name="Metin kutusu 9">
              <ns1:extLst>
                <ns1:ext uri="{FF2B5EF4-FFF2-40B4-BE49-F238E27FC236}">
                  <ns2:creationId id="{46522F1D-EAED-03B8-D2A2-C4A737BA8E96}"/>
                </ns1:ext>
              </ns1:extLst>
            </ns0:cNvPr>
            <ns0:cNvSpPr txBox="1"/>
            <ns0:nvPr/>
          </ns0:nvSpPr>
          <ns0:spPr>
            <ns1:xfrm>
              <ns1:off x="6846728" y="1870822"/>
              <ns1:ext cx="1970701" cy="276999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IT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fInance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systems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4" name="Düz Bağlayıcı 13">
              <ns1:extLst>
                <ns1:ext uri="{FF2B5EF4-FFF2-40B4-BE49-F238E27FC236}">
                  <ns2:creationId id="{3B8F86E5-511F-1BC5-9156-20EA2EE75EB8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6279502" y="2258004"/>
              <ns1:ext cx="2304661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8" name="Grup 7">
            <ns1:extLst>
              <ns1:ext uri="{FF2B5EF4-FFF2-40B4-BE49-F238E27FC236}">
                <ns2:creationId id="{0C803E05-53C2-12CE-F497-0354F05F2166}"/>
              </ns1:ext>
            </ns1:extLst>
          </ns0:cNvPr>
          <ns0:cNvGrpSpPr/>
          <ns0:nvPr/>
        </ns0:nvGrpSpPr>
        <ns0:grpSpPr>
          <ns1:xfrm>
            <ns1:off x="6172590" y="1994549"/>
            <ns1:ext cx="2644839" cy="538965"/>
            <ns1:chOff x="6172590" y="2470186"/>
            <ns1:chExt cx="2644839" cy="538965"/>
          </ns1:xfrm>
        </ns0:grpSpPr>
        <ns0:sp>
          <ns0:nvSpPr>
            <ns0:cNvPr id="80" name="Metin kutusu 79">
              <ns1:extLst>
                <ns1:ext uri="{FF2B5EF4-FFF2-40B4-BE49-F238E27FC236}">
                  <ns2:creationId id="{68CDE79D-95BF-0EB6-60D9-AF04B6549CB3}"/>
                </ns1:ext>
              </ns1:extLst>
            </ns0:cNvPr>
            <ns0:cNvSpPr txBox="1"/>
            <ns0:nvPr/>
          </ns0:nvSpPr>
          <ns0:spPr>
            <ns1:xfrm>
              <ns1:off x="6172590" y="2561626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F15D23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9.6</ns1:t>
              </ns1:r>
              <ns1:r>
                <ns1:rPr lang="tr-TR" sz="1400" b="1" i="0" dirty="0">
                  <ns1:solidFill>
                    <ns1:srgbClr val="F15D23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F15D23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81" name="Metin kutusu 80">
              <ns1:extLst>
                <ns1:ext uri="{FF2B5EF4-FFF2-40B4-BE49-F238E27FC236}">
                  <ns2:creationId id="{B02C7387-F34D-6E3D-47CB-850336305775}"/>
                </ns1:ext>
              </ns1:extLst>
            </ns0:cNvPr>
            <ns0:cNvSpPr txBox="1"/>
            <ns0:nvPr/>
          </ns0:nvSpPr>
          <ns0:spPr>
            <ns1:xfrm>
              <ns1:off x="6846728" y="2470186"/>
              <ns1:ext cx="1970701" cy="46166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RaIsIng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Purchase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Orders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82" name="Düz Bağlayıcı 81">
              <ns1:extLst>
                <ns1:ext uri="{FF2B5EF4-FFF2-40B4-BE49-F238E27FC236}">
                  <ns2:creationId id="{F867A425-2630-F877-4DD8-31BFC2A9B67F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6279501" y="3009151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9" name="Grup 8">
            <ns1:extLst>
              <ns1:ext uri="{FF2B5EF4-FFF2-40B4-BE49-F238E27FC236}">
                <ns2:creationId id="{496E04BD-90D6-CA08-FD18-862E4800796B}"/>
              </ns1:ext>
            </ns1:extLst>
          </ns0:cNvPr>
          <ns0:cNvGrpSpPr/>
          <ns0:nvPr/>
        </ns0:nvGrpSpPr>
        <ns0:grpSpPr>
          <ns1:xfrm>
            <ns1:off x="8813352" y="2007131"/>
            <ns1:ext cx="2644839" cy="529631"/>
            <ns1:chOff x="6172590" y="3329543"/>
            <ns1:chExt cx="2644839" cy="529631"/>
          </ns1:xfrm>
        </ns0:grpSpPr>
        <ns0:sp>
          <ns0:nvSpPr>
            <ns0:cNvPr id="84" name="Metin kutusu 83">
              <ns1:extLst>
                <ns1:ext uri="{FF2B5EF4-FFF2-40B4-BE49-F238E27FC236}">
                  <ns2:creationId id="{278DB918-1A97-DC06-4F94-A617F35652C6}"/>
                </ns1:ext>
              </ns1:extLst>
            </ns0:cNvPr>
            <ns0:cNvSpPr txBox="1"/>
            <ns0:nvPr/>
          </ns0:nvSpPr>
          <ns0:spPr>
            <ns1:xfrm>
              <ns1:off x="6172590" y="3420983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dirty="0">
                  <ns1:solidFill>
                    <ns1:srgbClr val="F6911E"/>
                  </ns1:solidFill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0.0</ns1:t>
              </ns1:r>
              <ns1:r>
                <ns1:rPr lang="tr-TR" sz="1400" b="1" i="0" dirty="0">
                  <ns1:solidFill>
                    <ns1:srgbClr val="F6911E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F6911E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85" name="Metin kutusu 84">
              <ns1:extLst>
                <ns1:ext uri="{FF2B5EF4-FFF2-40B4-BE49-F238E27FC236}">
                  <ns2:creationId id="{9DF16FC7-4A23-94C8-A50C-134D96320123}"/>
                </ns1:ext>
              </ns1:extLst>
            </ns0:cNvPr>
            <ns0:cNvSpPr txBox="1"/>
            <ns0:nvPr/>
          </ns0:nvSpPr>
          <ns0:spPr>
            <ns1:xfrm>
              <ns1:off x="6846728" y="3329543"/>
              <ns1:ext cx="1970701" cy="46166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Purchase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Order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approvals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86" name="Düz Bağlayıcı 85">
              <ns1:extLst>
                <ns1:ext uri="{FF2B5EF4-FFF2-40B4-BE49-F238E27FC236}">
                  <ns2:creationId id="{5C05B148-EA34-BD35-D0F3-71C8B9F4F205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6279502" y="3859174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1" name="Grup 10">
            <ns1:extLst>
              <ns1:ext uri="{FF2B5EF4-FFF2-40B4-BE49-F238E27FC236}">
                <ns2:creationId id="{B95D10E0-88BF-5D21-4657-0A35465732AF}"/>
              </ns1:ext>
            </ns1:extLst>
          </ns0:cNvPr>
          <ns0:cNvGrpSpPr/>
          <ns0:nvPr/>
        </ns0:nvGrpSpPr>
        <ns0:grpSpPr>
          <ns1:xfrm>
            <ns1:off x="6176843" y="5463229"/>
            <ns1:ext cx="2644839" cy="734900"/>
            <ns1:chOff x="6180613" y="4056396"/>
            <ns1:chExt cx="2644839" cy="734900"/>
          </ns1:xfrm>
        </ns0:grpSpPr>
        <ns0:sp>
          <ns0:nvSpPr>
            <ns0:cNvPr id="88" name="Metin kutusu 87">
              <ns1:extLst>
                <ns1:ext uri="{FF2B5EF4-FFF2-40B4-BE49-F238E27FC236}">
                  <ns2:creationId id="{653BBD85-B2E2-226C-949E-3DC7E109DC41}"/>
                </ns1:ext>
              </ns1:extLst>
            </ns0:cNvPr>
            <ns0:cNvSpPr txBox="1"/>
            <ns0:nvPr/>
          </ns0:nvSpPr>
          <ns0:spPr>
            <ns1:xfrm>
              <ns1:off x="6180613" y="4208796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dirty="0">
                  <ns1:solidFill>
                    <ns1:srgbClr val="2D4FB2"/>
                  </ns1:solidFill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17.8</ns1:t>
              </ns1:r>
              <ns1:r>
                <ns1:rPr lang="tr-TR" sz="1400" b="1" i="0" dirty="0">
                  <ns1:solidFill>
                    <ns1:srgbClr val="2D4FB2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2D4FB2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89" name="Metin kutusu 88">
              <ns1:extLst>
                <ns1:ext uri="{FF2B5EF4-FFF2-40B4-BE49-F238E27FC236}">
                  <ns2:creationId id="{859A4E2B-C213-824B-34CE-8F02C1237BEC}"/>
                </ns1:ext>
              </ns1:extLst>
            </ns0:cNvPr>
            <ns0:cNvSpPr txBox="1"/>
            <ns0:nvPr/>
          </ns0:nvSpPr>
          <ns0:spPr>
            <ns1:xfrm>
              <ns1:off x="6854751" y="4056396"/>
              <ns1:ext cx="1970701" cy="6463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Debt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collectIon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admInIstratIon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processes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90" name="Düz Bağlayıcı 89">
              <ns1:extLst>
                <ns1:ext uri="{FF2B5EF4-FFF2-40B4-BE49-F238E27FC236}">
                  <ns2:creationId id="{736BD238-3225-F4E7-5477-79A5C3B32112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6287525" y="4791296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2" name="Grup 11">
            <ns1:extLst>
              <ns1:ext uri="{FF2B5EF4-FFF2-40B4-BE49-F238E27FC236}">
                <ns2:creationId id="{20AC2C88-CC4F-B11A-EB34-E04D7FA22B0F}"/>
              </ns1:ext>
            </ns1:extLst>
          </ns0:cNvPr>
          <ns0:cNvGrpSpPr/>
          <ns0:nvPr/>
        </ns0:nvGrpSpPr>
        <ns0:grpSpPr>
          <ns1:xfrm>
            <ns1:off x="6168513" y="4696932"/>
            <ns1:ext cx="2644839" cy="557625"/>
            <ns1:chOff x="6172590" y="4943043"/>
            <ns1:chExt cx="2644839" cy="557625"/>
          </ns1:xfrm>
        </ns0:grpSpPr>
        <ns0:sp>
          <ns0:nvSpPr>
            <ns0:cNvPr id="92" name="Metin kutusu 91">
              <ns1:extLst>
                <ns1:ext uri="{FF2B5EF4-FFF2-40B4-BE49-F238E27FC236}">
                  <ns2:creationId id="{558F4771-8C04-217B-32FF-6C357ED3235A}"/>
                </ns1:ext>
              </ns1:extLst>
            </ns0:cNvPr>
            <ns0:cNvSpPr txBox="1"/>
            <ns0:nvPr/>
          </ns0:nvSpPr>
          <ns0:spPr>
            <ns1:xfrm>
              <ns1:off x="6172590" y="5034483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dirty="0">
                  <ns1:solidFill>
                    <ns1:srgbClr val="F37721"/>
                  </ns1:solidFill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0.0</ns1:t>
              </ns1:r>
              <ns1:r>
                <ns1:rPr lang="tr-TR" sz="1400" b="1" i="0" dirty="0">
                  <ns1:solidFill>
                    <ns1:srgbClr val="F37721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F37721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93" name="Metin kutusu 92">
              <ns1:extLst>
                <ns1:ext uri="{FF2B5EF4-FFF2-40B4-BE49-F238E27FC236}">
                  <ns2:creationId id="{CE555165-C8F9-95E8-F188-CF8507B7FBD1}"/>
                </ns1:ext>
              </ns1:extLst>
            </ns0:cNvPr>
            <ns0:cNvSpPr txBox="1"/>
            <ns0:nvPr/>
          </ns0:nvSpPr>
          <ns0:spPr>
            <ns1:xfrm>
              <ns1:off x="6846728" y="4943043"/>
              <ns1:ext cx="1970701" cy="46166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CodIng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InvoIce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processes</ns1:t>
              </ns1:r>
              <ns1:endParaRPr lang="tr-TR" sz="1200" b="0" i="0" cap="all" dirty="0">
                <ns1:solidFill>
                  <ns1:srgbClr val="25252C"/>
                </ns1:solidFill>
                <ns1:effectLst/>
                <ns1:highlight>
                  <ns1:srgbClr val="FFFFFF"/>
                </ns1:highlight>
                <ns1:latin typeface="+mj-lt"/>
              </ns1:endParaRPr>
            </ns1:p>
          </ns0:txBody>
        </ns0:sp>
        <ns0:cxnSp>
          <ns0:nvCxnSpPr>
            <ns0:cNvPr id="94" name="Düz Bağlayıcı 93">
              <ns1:extLst>
                <ns1:ext uri="{FF2B5EF4-FFF2-40B4-BE49-F238E27FC236}">
                  <ns2:creationId id="{AD13DE8B-792D-A507-5270-94A87326C8B6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6279502" y="5500668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3" name="Grup 12">
            <ns1:extLst>
              <ns1:ext uri="{FF2B5EF4-FFF2-40B4-BE49-F238E27FC236}">
                <ns2:creationId id="{391FA04C-B207-6A3F-3AAC-B63E820BA5E4}"/>
              </ns1:ext>
            </ns1:extLst>
          </ns0:cNvPr>
          <ns0:cNvGrpSpPr/>
          <ns0:nvPr/>
        </ns0:nvGrpSpPr>
        <ns0:grpSpPr>
          <ns1:xfrm>
            <ns1:off x="6168513" y="2764506"/>
            <ns1:ext cx="2644839" cy="697587"/>
            <ns1:chOff x="8817429" y="1840342"/>
            <ns1:chExt cx="2644839" cy="697587"/>
          </ns1:xfrm>
        </ns0:grpSpPr>
        <ns0:sp>
          <ns0:nvSpPr>
            <ns0:cNvPr id="96" name="Metin kutusu 95">
              <ns1:extLst>
                <ns1:ext uri="{FF2B5EF4-FFF2-40B4-BE49-F238E27FC236}">
                  <ns2:creationId id="{E371E906-4791-D4FB-13CB-98044AC4EE8F}"/>
                </ns1:ext>
              </ns1:extLst>
            </ns0:cNvPr>
            <ns0:cNvSpPr txBox="1"/>
            <ns0:nvPr/>
          </ns0:nvSpPr>
          <ns0:spPr>
            <ns1:xfrm>
              <ns1:off x="8817429" y="1982582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616173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0.0</ns1:t>
              </ns1:r>
              <ns1:r>
                <ns1:rPr lang="tr-TR" sz="1400" b="1" i="0" dirty="0">
                  <ns1:solidFill>
                    <ns1:srgbClr val="616173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616173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97" name="Metin kutusu 96">
              <ns1:extLst>
                <ns1:ext uri="{FF2B5EF4-FFF2-40B4-BE49-F238E27FC236}">
                  <ns2:creationId id="{8BACD38B-61AC-8EA5-183D-C2E4348F4DFD}"/>
                </ns1:ext>
              </ns1:extLst>
            </ns0:cNvPr>
            <ns0:cNvSpPr txBox="1"/>
            <ns0:nvPr/>
          </ns0:nvSpPr>
          <ns0:spPr>
            <ns1:xfrm>
              <ns1:off x="9491567" y="1840342"/>
              <ns1:ext cx="1970701" cy="6463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Management of supplier and purchase invoices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98" name="Düz Bağlayıcı 97">
              <ns1:extLst>
                <ns1:ext uri="{FF2B5EF4-FFF2-40B4-BE49-F238E27FC236}">
                  <ns2:creationId id="{19580D41-4D79-F44C-DAAE-CEC8B5FA1C6E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2537929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5" name="Grup 14">
            <ns1:extLst>
              <ns1:ext uri="{FF2B5EF4-FFF2-40B4-BE49-F238E27FC236}">
                <ns2:creationId id="{E3815792-34AE-34EA-A4E6-D8697FD0659D}"/>
              </ns1:ext>
            </ns1:extLst>
          </ns0:cNvPr>
          <ns0:cNvGrpSpPr/>
          <ns0:nvPr/>
        </ns0:nvGrpSpPr>
        <ns0:grpSpPr>
          <ns1:xfrm>
            <ns1:off x="8813352" y="2741473"/>
            <ns1:ext cx="2644839" cy="716239"/>
            <ns1:chOff x="8817429" y="2741189"/>
            <ns1:chExt cx="2644839" cy="716239"/>
          </ns1:xfrm>
        </ns0:grpSpPr>
        <ns0:sp>
          <ns0:nvSpPr>
            <ns0:cNvPr id="100" name="Metin kutusu 99">
              <ns1:extLst>
                <ns1:ext uri="{FF2B5EF4-FFF2-40B4-BE49-F238E27FC236}">
                  <ns2:creationId id="{FD7CAE49-F18D-367E-752C-761C39CE6C9E}"/>
                </ns1:ext>
              </ns1:extLst>
            </ns0:cNvPr>
            <ns0:cNvSpPr txBox="1"/>
            <ns0:nvPr/>
          </ns0:nvSpPr>
          <ns0:spPr>
            <ns1:xfrm>
              <ns1:off x="8817429" y="2893589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1078CF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0.0</ns1:t>
              </ns1:r>
              <ns1:r>
                <ns1:rPr lang="tr-TR" sz="1400" b="1" i="0" dirty="0">
                  <ns1:solidFill>
                    <ns1:srgbClr val="1078CF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1078CF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1" name="Metin kutusu 100">
              <ns1:extLst>
                <ns1:ext uri="{FF2B5EF4-FFF2-40B4-BE49-F238E27FC236}">
                  <ns2:creationId id="{4E8335D8-ABCA-7E95-E77E-A9A9B1E4C505}"/>
                </ns1:ext>
              </ns1:extLst>
            </ns0:cNvPr>
            <ns0:cNvSpPr txBox="1"/>
            <ns0:nvPr/>
          </ns0:nvSpPr>
          <ns0:spPr>
            <ns1:xfrm>
              <ns1:off x="9491567" y="2741189"/>
              <ns1:ext cx="1970701" cy="6463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Managing Maverick spend &amp; Spend leakage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02" name="Düz Bağlayıcı 101">
              <ns1:extLst>
                <ns1:ext uri="{FF2B5EF4-FFF2-40B4-BE49-F238E27FC236}">
                  <ns2:creationId id="{87409FF8-8F43-CBCD-E45F-A1465170BB84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3457428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6" name="Grup 15">
            <ns1:extLst>
              <ns1:ext uri="{FF2B5EF4-FFF2-40B4-BE49-F238E27FC236}">
                <ns2:creationId id="{4FDF228D-4A53-C066-5082-528D3F1606C2}"/>
              </ns1:ext>
            </ns1:extLst>
          </ns0:cNvPr>
          <ns0:cNvGrpSpPr/>
          <ns0:nvPr/>
        </ns0:nvGrpSpPr>
        <ns0:grpSpPr>
          <ns1:xfrm>
            <ns1:off x="8813352" y="3635833"/>
            <ns1:ext cx="2644839" cy="921514"/>
            <ns1:chOff x="8817429" y="3656286"/>
            <ns1:chExt cx="2644839" cy="921514"/>
          </ns1:xfrm>
        </ns0:grpSpPr>
        <ns0:sp>
          <ns0:nvSpPr>
            <ns0:cNvPr id="104" name="Metin kutusu 103">
              <ns1:extLst>
                <ns1:ext uri="{FF2B5EF4-FFF2-40B4-BE49-F238E27FC236}">
                  <ns2:creationId id="{E388BB5C-C9EF-9DC1-19B5-AD8823F87CA9}"/>
                </ns1:ext>
              </ns1:extLst>
            </ns0:cNvPr>
            <ns0:cNvSpPr txBox="1"/>
            <ns0:nvPr/>
          </ns0:nvSpPr>
          <ns0:spPr>
            <ns1:xfrm>
              <ns1:off x="8817429" y="3930606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FCB415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39.4</ns1:t>
              </ns1:r>
              <ns1:r>
                <ns1:rPr lang="tr-TR" sz="1400" b="1" i="0" dirty="0">
                  <ns1:solidFill>
                    <ns1:srgbClr val="FCB415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FCB41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5" name="Metin kutusu 104">
              <ns1:extLst>
                <ns1:ext uri="{FF2B5EF4-FFF2-40B4-BE49-F238E27FC236}">
                  <ns2:creationId id="{A984B308-B2DC-7D51-BE88-33E4DB0B9ABD}"/>
                </ns1:ext>
              </ns1:extLst>
            </ns0:cNvPr>
            <ns0:cNvSpPr txBox="1"/>
            <ns0:nvPr/>
          </ns0:nvSpPr>
          <ns0:spPr>
            <ns1:xfrm>
              <ns1:off x="9491567" y="3656286"/>
              <ns1:ext cx="1970701" cy="8309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Finance query management and dashboard reporting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06" name="Düz Bağlayıcı 105">
              <ns1:extLst>
                <ns1:ext uri="{FF2B5EF4-FFF2-40B4-BE49-F238E27FC236}">
                  <ns2:creationId id="{781FEE8A-8B62-E95E-11A3-56EF1D6C1FF9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4577800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7" name="Grup 16">
            <ns1:extLst>
              <ns1:ext uri="{FF2B5EF4-FFF2-40B4-BE49-F238E27FC236}">
                <ns2:creationId id="{A447F7FB-0EA7-79A6-407C-2A20A3E89138}"/>
              </ns1:ext>
            </ns1:extLst>
          </ns0:cNvPr>
          <ns0:cNvGrpSpPr/>
          <ns0:nvPr/>
        </ns0:nvGrpSpPr>
        <ns0:grpSpPr>
          <ns1:xfrm>
            <ns1:off x="6168513" y="3688439"/>
            <ns1:ext cx="2644839" cy="896633"/>
            <ns1:chOff x="8817429" y="4788821"/>
            <ns1:chExt cx="2644839" cy="896633"/>
          </ns1:xfrm>
        </ns0:grpSpPr>
        <ns0:sp>
          <ns0:nvSpPr>
            <ns0:cNvPr id="108" name="Metin kutusu 107">
              <ns1:extLst>
                <ns1:ext uri="{FF2B5EF4-FFF2-40B4-BE49-F238E27FC236}">
                  <ns2:creationId id="{B82BF7D9-C6A6-18BC-7236-5DAFEE7CB7E6}"/>
                </ns1:ext>
              </ns1:extLst>
            </ns0:cNvPr>
            <ns0:cNvSpPr txBox="1"/>
            <ns0:nvPr/>
          </ns0:nvSpPr>
          <ns0:spPr>
            <ns1:xfrm>
              <ns1:off x="8817429" y="5002181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40404C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0.0</ns1:t>
              </ns1:r>
              <ns1:r>
                <ns1:rPr lang="tr-TR" sz="1400" b="1" i="0" dirty="0">
                  <ns1:solidFill>
                    <ns1:srgbClr val="40404C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40404C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9" name="Metin kutusu 108">
              <ns1:extLst>
                <ns1:ext uri="{FF2B5EF4-FFF2-40B4-BE49-F238E27FC236}">
                  <ns2:creationId id="{CAC382F4-FB39-6FC5-0D34-17B558A73657}"/>
                </ns1:ext>
              </ns1:extLst>
            </ns0:cNvPr>
            <ns0:cNvSpPr txBox="1"/>
            <ns0:nvPr/>
          </ns0:nvSpPr>
          <ns0:spPr>
            <ns1:xfrm>
              <ns1:off x="9491567" y="4788821"/>
              <ns1:ext cx="1970701" cy="8309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Customer Invoicing &amp; Finance Workflow Management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10" name="Düz Bağlayıcı 109">
              <ns1:extLst>
                <ns1:ext uri="{FF2B5EF4-FFF2-40B4-BE49-F238E27FC236}">
                  <ns2:creationId id="{A4347154-C127-FFC1-08D3-FB0EF51C4824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5685454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  <ns0:grpSp>
        <ns0:nvGrpSpPr>
          <ns0:cNvPr id="18" name="Grup 17">
            <ns1:extLst>
              <ns1:ext uri="{FF2B5EF4-FFF2-40B4-BE49-F238E27FC236}">
                <ns2:creationId id="{8AF031B6-445D-051F-E70B-9B3120E69AB5}"/>
              </ns1:ext>
            </ns1:extLst>
          </ns0:cNvPr>
          <ns0:cNvGrpSpPr/>
          <ns0:nvPr/>
        </ns0:nvGrpSpPr>
        <ns0:grpSpPr>
          <ns1:xfrm>
            <ns1:off x="8821682" y="4700582"/>
            <ns1:ext cx="2644839" cy="588934"/>
            <ns1:chOff x="8817429" y="5816406"/>
            <ns1:chExt cx="2644839" cy="588934"/>
          </ns1:xfrm>
        </ns0:grpSpPr>
        <ns0:sp>
          <ns0:nvSpPr>
            <ns0:cNvPr id="112" name="Metin kutusu 111">
              <ns1:extLst>
                <ns1:ext uri="{FF2B5EF4-FFF2-40B4-BE49-F238E27FC236}">
                  <ns2:creationId id="{CC84724E-414F-4032-7E50-6A3377C93D5B}"/>
                </ns1:ext>
              </ns1:extLst>
            </ns0:cNvPr>
            <ns0:cNvSpPr txBox="1"/>
            <ns0:nvPr/>
          </ns0:nvSpPr>
          <ns0:spPr>
            <ns1:xfrm>
              <ns1:off x="8817429" y="5938326"/>
              <ns1:ext cx="991377" cy="30777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1" i="0" dirty="0">
                  <ns1:solidFill>
                    <ns1:srgbClr val="4C9ADB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0.0</ns1:t>
              </ns1:r>
              <ns1:r>
                <ns1:rPr lang="tr-TR" sz="1400" b="1" i="0" dirty="0">
                  <ns1:solidFill>
                    <ns1:srgbClr val="4C9ADB"/>
                  </ns1:solidFill>
                  <ns1:effectLst/>
                  <ns1:highlight>
                    <ns1:srgbClr val="FFFFFF"/>
                  </ns1:highlight>
                  <ns1:latin typeface="Montserrat SemiBold" panose="00000700000000000000" pitchFamily="2" charset="0"/>
                </ns1:rPr>
                <ns1:t>%</ns1:t>
              </ns1:r>
              <ns1:endParaRPr lang="tr-TR" sz="1400" dirty="0">
                <ns1:solidFill>
                  <ns1:srgbClr val="4C9ADB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13" name="Metin kutusu 112">
              <ns1:extLst>
                <ns1:ext uri="{FF2B5EF4-FFF2-40B4-BE49-F238E27FC236}">
                  <ns2:creationId id="{8ECA3C71-B90C-5C79-92BE-D4A43231630C}"/>
                </ns1:ext>
              </ns1:extLst>
            </ns0:cNvPr>
            <ns0:cNvSpPr txBox="1"/>
            <ns0:nvPr/>
          </ns0:nvSpPr>
          <ns0:spPr>
            <ns1:xfrm>
              <ns1:off x="9491567" y="5816406"/>
              <ns1:ext cx="1970701" cy="461665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OnlIne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expense</ns1:t>
              </ns1:r>
              <ns1:r>
                <ns1:rPr lang="tr-TR" sz="1200" b="0" i="0" cap="all" dirty="0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 </ns1:t>
              </ns1:r>
              <ns1:r>
                <ns1:rPr lang="tr-TR" sz="1200" b="0" i="0" cap="all" dirty="0" err="1">
                  <ns1:solidFill>
                    <ns1:srgbClr val="25252C"/>
                  </ns1:solidFill>
                  <ns1:effectLst/>
                  <ns1:highlight>
                    <ns1:srgbClr val="FFFFFF"/>
                  </ns1:highlight>
                  <ns1:latin typeface="+mj-lt"/>
                </ns1:rPr>
                <ns1:t>management</ns1:t>
              </ns1:r>
              <ns1:endParaRPr lang="tr-TR" sz="1200" dirty="0">
                <ns1:latin typeface="+mj-lt"/>
              </ns1:endParaRPr>
            </ns1:p>
          </ns0:txBody>
        </ns0:sp>
        <ns0:cxnSp>
          <ns0:nvCxnSpPr>
            <ns0:cNvPr id="114" name="Düz Bağlayıcı 113">
              <ns1:extLst>
                <ns1:ext uri="{FF2B5EF4-FFF2-40B4-BE49-F238E27FC236}">
                  <ns2:creationId id="{18380BCB-3B68-498E-6E7C-C5B6B59EDEE3}"/>
                </ns1:ext>
              </ns1:extLst>
            </ns0:cNvPr>
            <ns0:cNvCxnSpPr>
              <ns1:cxnSpLocks/>
            </ns0:cNvCxnSpPr>
            <ns0:nvPr/>
          </ns0:nvCxnSpPr>
          <ns0:spPr>
            <ns1:xfrm>
              <ns1:off x="8924341" y="6405340"/>
              <ns1:ext cx="2304000" cy="0"/>
            </ns1:xfrm>
            <ns1:prstGeom prst="line">
              <ns1:avLst/>
            </ns1:prstGeom>
          </ns0:spPr>
          <ns0:style>
            <ns1:lnRef idx="1">
              <ns1:schemeClr val="dk1"/>
            </ns1:lnRef>
            <ns1:fillRef idx="0">
              <ns1:schemeClr val="dk1"/>
            </ns1:fillRef>
            <ns1:effectRef idx="0">
              <ns1:schemeClr val="dk1"/>
            </ns1:effectRef>
            <ns1:fontRef idx="minor">
              <ns1:schemeClr val="tx1"/>
            </ns1:fontRef>
          </ns0:style>
        </ns0:cxnSp>
      </ns0:grpSp>
    </ns0:spTree>
    <ns0:extLst>
      <ns0:ext uri="{BB962C8B-B14F-4D97-AF65-F5344CB8AC3E}">
        <ns3:creationId val="657890998"/>
      </ns0:ext>
    </ns0:extLst>
  </ns0:cSld>
  <ns0:clrMapOvr>
    <ns1:masterClrMapping/>
  </ns0:clrMapOvr>
</ns0:sld>
</file>

<file path=ppt/slides/slide5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ayt Numarası Yer Tutucusu 1">
            <ns1:extLst>
              <ns1:ext uri="{FF2B5EF4-FFF2-40B4-BE49-F238E27FC236}">
                <ns2:creationId id="{4799F497-A7B6-4959-CA18-E0445795558A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5</ns1:t>
            </ns1:fld>
            <ns1:endParaRPr lang="en-US"/>
          </ns1:p>
        </ns0:txBody>
      </ns0:sp>
      <ns0:grpSp>
        <ns0:nvGrpSpPr>
          <ns0:cNvPr id="8" name="Grup 7">
            <ns1:extLst>
              <ns1:ext uri="{FF2B5EF4-FFF2-40B4-BE49-F238E27FC236}">
                <ns2:creationId id="{D652DCD0-C009-2081-FA82-3662C7BF1E7B}"/>
              </ns1:ext>
            </ns1:extLst>
          </ns0:cNvPr>
          <ns0:cNvGrpSpPr/>
          <ns0:nvPr/>
        </ns0:nvGrpSpPr>
        <ns0:grpSpPr>
          <ns1:xfrm>
            <ns1:off x="528545" y="1098305"/>
            <ns1:ext cx="2738027" cy="1134010"/>
            <ns1:chOff x="323184" y="683777"/>
            <ns1:chExt cx="3395944" cy="1201040"/>
          </ns1:xfrm>
        </ns0:grpSpPr>
        <ns0:sp>
          <ns0:nvSpPr>
            <ns0:cNvPr id="3" name="TextBox 41">
              <ns1:extLst>
                <ns1:ext uri="{FF2B5EF4-FFF2-40B4-BE49-F238E27FC236}">
                  <ns2:creationId id="{22F32B97-3F00-B750-6AA5-DA551F12C778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6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15D23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F15D23"/>
                  </ns1:solidFill>
                  <ns1:latin typeface="Montserrat SemiBold" panose="00000700000000000000" pitchFamily="2" charset="0"/>
                </ns1:rPr>
                <ns1:t>36,478</ns1:t>
              </ns1:r>
              <ns1:endParaRPr lang="en-US" b="1" dirty="0"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5" name="Metin kutusu 4">
              <ns1:extLst>
                <ns1:ext uri="{FF2B5EF4-FFF2-40B4-BE49-F238E27FC236}">
                  <ns2:creationId id="{11C0659B-B953-2BD7-B07D-1642C2DDDF68}"/>
                </ns1:ext>
              </ns1:extLst>
            </ns0:cNvPr>
            <ns0:cNvSpPr txBox="1"/>
            <ns0:nvPr/>
          </ns0:nvSpPr>
          <ns0:spPr>
            <ns1:xfrm>
              <ns1:off x="356496" y="1098031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RaIsIng</ns1:t>
              </ns1:r>
              <ns1:r>
                <ns1:rPr lang="tr-TR" sz="1100" b="1" i="0" cap="all" dirty="0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Purchase</ns1:t>
              </ns1:r>
              <ns1:r>
                <ns1:rPr lang="tr-TR" sz="1100" b="1" i="0" cap="all" dirty="0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Orders</ns1:t>
              </ns1:r>
              <ns1:endParaRPr lang="tr-TR" sz="1100" b="1" i="0" cap="all" dirty="0">
                <ns1:solidFill>
                  <ns1:srgbClr val="555555"/>
                </ns1:solidFill>
                <ns1:effectLst/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7" name="Metin kutusu 6">
              <ns1:extLst>
                <ns1:ext uri="{FF2B5EF4-FFF2-40B4-BE49-F238E27FC236}">
                  <ns2:creationId id="{CE5DD493-8C8B-7B2F-C609-120E02BD117D}"/>
                </ns1:ext>
              </ns1:extLst>
            </ns0:cNvPr>
            <ns0:cNvSpPr txBox="1"/>
            <ns0:nvPr/>
          </ns0:nvSpPr>
          <ns0:spPr>
            <ns1:xfrm>
              <ns1:off x="323184" y="1477355"/>
              <ns1:ext cx="3261775" cy="407462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b="0" i="0" dirty="0" err="1">
                  <ns1:solidFill>
                    <ns1:srgbClr val="555555"/>
                  </ns1:solidFill>
                  <ns1:effectLst/>
                  <ns1:latin typeface="Open Sans" panose="020B0606030504020204" pitchFamily="34" charset="0"/>
                </ns1:rPr>
                <ns1:t>Optimise</ns1:t>
              </ns1:r>
              <ns1:r>
                <ns1:rPr lang="en-US" sz="950" b="0" i="0" dirty="0">
                  <ns1:solidFill>
                    <ns1:srgbClr val="555555"/>
                  </ns1:solidFill>
                  <ns1:effectLst/>
                  <ns1:latin typeface="Open Sans" panose="020B0606030504020204" pitchFamily="34" charset="0"/>
                </ns1:rPr>
                <ns1:t> purchasing processes, </ns1:t>
              </ns1:r>
              <ns1:r>
                <ns1:rPr lang="en-US" sz="950" b="0" i="0" dirty="0" err="1">
                  <ns1:solidFill>
                    <ns1:srgbClr val="555555"/>
                  </ns1:solidFill>
                  <ns1:effectLst/>
                  <ns1:latin typeface="Open Sans" panose="020B0606030504020204" pitchFamily="34" charset="0"/>
                </ns1:rPr>
                <ns1:t>minimise</ns1:t>
              </ns1:r>
              <ns1:r>
                <ns1:rPr lang="en-US" sz="950" b="0" i="0" dirty="0">
                  <ns1:solidFill>
                    <ns1:srgbClr val="555555"/>
                  </ns1:solidFill>
                  <ns1:effectLst/>
                  <ns1:latin typeface="Open Sans" panose="020B0606030504020204" pitchFamily="34" charset="0"/>
                </ns1:rPr>
                <ns1:t> errors, and ensure timely procurement</ns1:t>
              </ns1:r>
              <ns1:endParaRPr lang="tr-TR" sz="950" dirty="0"/>
            </ns1:p>
          </ns0:txBody>
        </ns0:sp>
      </ns0:grpSp>
      <ns0:grpSp>
        <ns0:nvGrpSpPr>
          <ns0:cNvPr id="57" name="Grup 56">
            <ns1:extLst>
              <ns1:ext uri="{FF2B5EF4-FFF2-40B4-BE49-F238E27FC236}">
                <ns2:creationId id="{F98E25A5-05E0-0F5A-B0CE-8A07D9D5A161}"/>
              </ns1:ext>
            </ns1:extLst>
          </ns0:cNvPr>
          <ns0:cNvGrpSpPr/>
          <ns0:nvPr/>
        </ns0:nvGrpSpPr>
        <ns0:grpSpPr>
          <ns1:xfrm>
            <ns1:off x="3199846" y="1098305"/>
            <ns1:ext cx="2711169" cy="1254544"/>
            <ns1:chOff x="356496" y="683777"/>
            <ns1:chExt cx="3362632" cy="1328701"/>
          </ns1:xfrm>
        </ns0:grpSpPr>
        <ns0:sp>
          <ns0:nvSpPr>
            <ns0:cNvPr id="58" name="TextBox 41">
              <ns1:extLst>
                <ns1:ext uri="{FF2B5EF4-FFF2-40B4-BE49-F238E27FC236}">
                  <ns2:creationId id="{4F8C3667-588B-01E3-6ABC-422A96BD3866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6911E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F6911E"/>
                  </ns1:solidFill>
                  <ns1:latin typeface="Montserrat SemiBold" panose="00000700000000000000" pitchFamily="2" charset="0"/>
                </ns1:rPr>
                <ns1:t>0</ns1:t>
              </ns1:r>
              <ns1:endParaRPr lang="en-US" b="1" dirty="0">
                <ns1:solidFill>
                  <ns1:srgbClr val="F6911E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59" name="Metin kutusu 58">
              <ns1:extLst>
                <ns1:ext uri="{FF2B5EF4-FFF2-40B4-BE49-F238E27FC236}">
                  <ns2:creationId id="{52EF5415-BE16-643E-44C5-4FB74BB57C6B}"/>
                </ns1:ext>
              </ns1:extLst>
            </ns0:cNvPr>
            <ns0:cNvSpPr txBox="1"/>
            <ns0:nvPr/>
          </ns0:nvSpPr>
          <ns0:spPr>
            <ns1:xfrm>
              <ns1:off x="356496" y="1098031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Purchase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Order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approvals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60" name="Metin kutusu 59">
              <ns1:extLst>
                <ns1:ext uri="{FF2B5EF4-FFF2-40B4-BE49-F238E27FC236}">
                  <ns2:creationId id="{89890676-43BD-C906-5D2A-09FAB0D2B707}"/>
                </ns1:ext>
              </ns1:extLst>
            </ns0:cNvPr>
            <ns0:cNvSpPr txBox="1"/>
            <ns0:nvPr/>
          </ns0:nvSpPr>
          <ns0:spPr>
            <ns1:xfrm>
              <ns1:off x="356496" y="1450180"/>
              <ns1:ext cx="3261775" cy="562298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Improve precision and ensure timely purchase order processes, ultimately enhancing operational efficiency.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61" name="Grup 60">
            <ns1:extLst>
              <ns1:ext uri="{FF2B5EF4-FFF2-40B4-BE49-F238E27FC236}">
                <ns2:creationId id="{6348A403-BBD3-7C03-63D8-71DB33FCEC60}"/>
              </ns1:ext>
            </ns1:extLst>
          </ns0:cNvPr>
          <ns0:cNvGrpSpPr/>
          <ns0:nvPr/>
        </ns0:nvGrpSpPr>
        <ns0:grpSpPr>
          <ns1:xfrm>
            <ns1:off x="5844289" y="1098306"/>
            <ns1:ext cx="2711169" cy="1236422"/>
            <ns1:chOff x="356496" y="683777"/>
            <ns1:chExt cx="3362632" cy="1309506"/>
          </ns1:xfrm>
        </ns0:grpSpPr>
        <ns0:sp>
          <ns0:nvSpPr>
            <ns0:cNvPr id="62" name="TextBox 41">
              <ns1:extLst>
                <ns1:ext uri="{FF2B5EF4-FFF2-40B4-BE49-F238E27FC236}">
                  <ns2:creationId id="{76824EF2-887D-D375-D8A5-111DB55811D2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37721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F37721"/>
                  </ns1:solidFill>
                  <ns1:latin typeface="Montserrat SemiBold" panose="00000700000000000000" pitchFamily="2" charset="0"/>
                </ns1:rPr>
                <ns1:t>0</ns1:t>
              </ns1:r>
              <ns1:endParaRPr lang="en-US" b="1" dirty="0">
                <ns1:solidFill>
                  <ns1:srgbClr val="F37721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63" name="Metin kutusu 62">
              <ns1:extLst>
                <ns1:ext uri="{FF2B5EF4-FFF2-40B4-BE49-F238E27FC236}">
                  <ns2:creationId id="{01DB5729-5F76-DD4E-DECD-00DBA4631227}"/>
                </ns1:ext>
              </ns1:extLst>
            </ns0:cNvPr>
            <ns0:cNvSpPr txBox="1"/>
            <ns0:nvPr/>
          </ns0:nvSpPr>
          <ns0:spPr>
            <ns1:xfrm>
              <ns1:off x="356496" y="1063999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Cod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ng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nvo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processes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64" name="Metin kutusu 63">
              <ns1:extLst>
                <ns1:ext uri="{FF2B5EF4-FFF2-40B4-BE49-F238E27FC236}">
                  <ns2:creationId id="{70B7DF68-A6B1-A7D1-1FE0-C4BC70BD0EDD}"/>
                </ns1:ext>
              </ns1:extLst>
            </ns0:cNvPr>
            <ns0:cNvSpPr txBox="1"/>
            <ns0:nvPr/>
          </ns0:nvSpPr>
          <ns0:spPr>
            <ns1:xfrm>
              <ns1:off x="356496" y="1430986"/>
              <ns1:ext cx="3261775" cy="5622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 err="1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Minimise</ns1:t>
              </ns1:r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 errors and boost customer satisfaction by ensuring invoices are accurate and timely.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65" name="Grup 64">
            <ns1:extLst>
              <ns1:ext uri="{FF2B5EF4-FFF2-40B4-BE49-F238E27FC236}">
                <ns2:creationId id="{7470ADB2-C72B-CAF1-540B-C342E3A40EE7}"/>
              </ns1:ext>
            </ns1:extLst>
          </ns0:cNvPr>
          <ns0:cNvGrpSpPr/>
          <ns0:nvPr/>
        </ns0:nvGrpSpPr>
        <ns0:grpSpPr>
          <ns1:xfrm>
            <ns1:off x="8488733" y="1098305"/>
            <ns1:ext cx="2817024" cy="1236422"/>
            <ns1:chOff x="356496" y="683777"/>
            <ns1:chExt cx="3362632" cy="1309507"/>
          </ns1:xfrm>
        </ns0:grpSpPr>
        <ns0:sp>
          <ns0:nvSpPr>
            <ns0:cNvPr id="66" name="TextBox 41">
              <ns1:extLst>
                <ns1:ext uri="{FF2B5EF4-FFF2-40B4-BE49-F238E27FC236}">
                  <ns2:creationId id="{1EB35EE1-4666-4F9B-E86F-8E125084A501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5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616173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616173"/>
                  </ns1:solidFill>
                  <ns1:latin typeface="Montserrat SemiBold" panose="00000700000000000000" pitchFamily="2" charset="0"/>
                </ns1:rPr>
                <ns1:t>0</ns1:t>
              </ns1:r>
              <ns1:endParaRPr lang="en-US" b="1" dirty="0">
                <ns1:solidFill>
                  <ns1:srgbClr val="61617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67" name="Metin kutusu 66">
              <ns1:extLst>
                <ns1:ext uri="{FF2B5EF4-FFF2-40B4-BE49-F238E27FC236}">
                  <ns2:creationId id="{B4C366F9-7CA7-D5CB-D168-B331177566FD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Management of supplier and purchase invoices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68" name="Metin kutusu 67">
              <ns1:extLst>
                <ns1:ext uri="{FF2B5EF4-FFF2-40B4-BE49-F238E27FC236}">
                  <ns2:creationId id="{A513D85B-78B3-DBE2-BD9A-ABE5F9E43C18}"/>
                </ns1:ext>
              </ns1:extLst>
            </ns0:cNvPr>
            <ns0:cNvSpPr txBox="1"/>
            <ns0:nvPr/>
          </ns0:nvSpPr>
          <ns0:spPr>
            <ns1:xfrm>
              <ns1:off x="356496" y="1430987"/>
              <ns1:ext cx="3261775" cy="5622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Ensure timely payments, maintain good supplier relationships, and contribute to efficient financial operations.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01" name="Grup 100">
            <ns1:extLst>
              <ns1:ext uri="{FF2B5EF4-FFF2-40B4-BE49-F238E27FC236}">
                <ns2:creationId id="{63970938-07D4-7FBB-C212-E5A391FCEEBA}"/>
              </ns1:ext>
            </ns1:extLst>
          </ns0:cNvPr>
          <ns0:cNvGrpSpPr/>
          <ns0:nvPr/>
        </ns0:nvGrpSpPr>
        <ns0:grpSpPr>
          <ns1:xfrm>
            <ns1:off x="555403" y="2981907"/>
            <ns1:ext cx="2711169" cy="1370981"/>
            <ns1:chOff x="356496" y="683777"/>
            <ns1:chExt cx="3362632" cy="1452020"/>
          </ns1:xfrm>
        </ns0:grpSpPr>
        <ns0:sp>
          <ns0:nvSpPr>
            <ns0:cNvPr id="102" name="TextBox 41">
              <ns1:extLst>
                <ns1:ext uri="{FF2B5EF4-FFF2-40B4-BE49-F238E27FC236}">
                  <ns2:creationId id="{8405EFC9-E102-49D6-6EF0-82763702D37E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1078CF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1078CF"/>
                  </ns1:solidFill>
                  <ns1:latin typeface="Montserrat SemiBold" panose="00000700000000000000" pitchFamily="2" charset="0"/>
                </ns1:rPr>
                <ns1:t>0</ns1:t>
              </ns1:r>
              <ns1:endParaRPr lang="en-US" b="1" dirty="0">
                <ns1:solidFill>
                  <ns1:srgbClr val="1078CF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03" name="Metin kutusu 102">
              <ns1:extLst>
                <ns1:ext uri="{FF2B5EF4-FFF2-40B4-BE49-F238E27FC236}">
                  <ns2:creationId id="{EE4731C8-E691-F24C-1264-5D180A9D9577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Managing Maverick spend &amp; Spend leakage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4" name="Metin kutusu 103">
              <ns1:extLst>
                <ns1:ext uri="{FF2B5EF4-FFF2-40B4-BE49-F238E27FC236}">
                  <ns2:creationId id="{FDEF0E98-0A9F-48CE-8429-19F6641A7B0A}"/>
                </ns1:ext>
              </ns1:extLst>
            </ns0:cNvPr>
            <ns0:cNvSpPr txBox="1"/>
            <ns0:nvPr/>
          </ns0:nvSpPr>
          <ns0:spPr>
            <ns1:xfrm>
              <ns1:off x="356496" y="1418665"/>
              <ns1:ext cx="3261775" cy="717132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Enable significant cost savings, empowering your business to allocate resources more effectively and achieve greater financial stability.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05" name="Grup 104">
            <ns1:extLst>
              <ns1:ext uri="{FF2B5EF4-FFF2-40B4-BE49-F238E27FC236}">
                <ns2:creationId id="{6EA10EF7-BBCF-88E8-5286-57CF48AA033D}"/>
              </ns1:ext>
            </ns1:extLst>
          </ns0:cNvPr>
          <ns0:cNvGrpSpPr/>
          <ns0:nvPr/>
        </ns0:nvGrpSpPr>
        <ns0:grpSpPr>
          <ns1:xfrm>
            <ns1:off x="3199846" y="2981906"/>
            <ns1:ext cx="2711169" cy="1392109"/>
            <ns1:chOff x="356496" y="683777"/>
            <ns1:chExt cx="3362632" cy="1474396"/>
          </ns1:xfrm>
        </ns0:grpSpPr>
        <ns0:sp>
          <ns0:nvSpPr>
            <ns0:cNvPr id="106" name="TextBox 41">
              <ns1:extLst>
                <ns1:ext uri="{FF2B5EF4-FFF2-40B4-BE49-F238E27FC236}">
                  <ns2:creationId id="{110710D0-F844-4CED-6400-E571D0E48B28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FCB415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FCB415"/>
                  </ns1:solidFill>
                  <ns1:latin typeface="Montserrat SemiBold" panose="00000700000000000000" pitchFamily="2" charset="0"/>
                </ns1:rPr>
                <ns1:t>149,377</ns1:t>
              </ns1:r>
              <ns1:endParaRPr lang="en-US" b="1" dirty="0">
                <ns1:solidFill>
                  <ns1:srgbClr val="FCB415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07" name="Metin kutusu 106">
              <ns1:extLst>
                <ns1:ext uri="{FF2B5EF4-FFF2-40B4-BE49-F238E27FC236}">
                  <ns2:creationId id="{D2E86102-1E86-EC74-3C17-D2762C0A5B9B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Finance query management and dashboard reporting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08" name="Metin kutusu 107">
              <ns1:extLst>
                <ns1:ext uri="{FF2B5EF4-FFF2-40B4-BE49-F238E27FC236}">
                  <ns2:creationId id="{B52508D1-3082-1BBA-EA36-0DCADDB47EDB}"/>
                </ns1:ext>
              </ns1:extLst>
            </ns0:cNvPr>
            <ns0:cNvSpPr txBox="1"/>
            <ns0:nvPr/>
          </ns0:nvSpPr>
          <ns0:spPr>
            <ns1:xfrm>
              <ns1:off x="356496" y="1441042"/>
              <ns1:ext cx="3261775" cy="7171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Quicker decision-making, increased accuracy and enhanced visibility into financial performance, ultimately drives customer success and satisfaction.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09" name="Grup 108">
            <ns1:extLst>
              <ns1:ext uri="{FF2B5EF4-FFF2-40B4-BE49-F238E27FC236}">
                <ns2:creationId id="{4AB562DE-9CD3-F33E-5606-DE490E0F965E}"/>
              </ns1:ext>
            </ns1:extLst>
          </ns0:cNvPr>
          <ns0:cNvGrpSpPr/>
          <ns0:nvPr/>
        </ns0:nvGrpSpPr>
        <ns0:grpSpPr>
          <ns1:xfrm>
            <ns1:off x="5844289" y="2981906"/>
            <ns1:ext cx="2711169" cy="1397126"/>
            <ns1:chOff x="356496" y="683777"/>
            <ns1:chExt cx="3362632" cy="1479709"/>
          </ns1:xfrm>
        </ns0:grpSpPr>
        <ns0:sp>
          <ns0:nvSpPr>
            <ns0:cNvPr id="110" name="TextBox 41">
              <ns1:extLst>
                <ns1:ext uri="{FF2B5EF4-FFF2-40B4-BE49-F238E27FC236}">
                  <ns2:creationId id="{C4D3B900-CA76-28B7-D9F0-20582987BC8C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2D4FB2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2D4FB2"/>
                  </ns1:solidFill>
                  <ns1:latin typeface="Montserrat SemiBold" panose="00000700000000000000" pitchFamily="2" charset="0"/>
                </ns1:rPr>
                <ns1:t>67,409</ns1:t>
              </ns1:r>
              <ns1:endParaRPr lang="en-US" b="1" dirty="0">
                <ns1:solidFill>
                  <ns1:srgbClr val="2D4FB2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11" name="Metin kutusu 110">
              <ns1:extLst>
                <ns1:ext uri="{FF2B5EF4-FFF2-40B4-BE49-F238E27FC236}">
                  <ns2:creationId id="{68BE52E6-12A4-3342-83DA-22F2F3DF7254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Debt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collectIon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adm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n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strat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on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processes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12" name="Metin kutusu 111">
              <ns1:extLst>
                <ns1:ext uri="{FF2B5EF4-FFF2-40B4-BE49-F238E27FC236}">
                  <ns2:creationId id="{D2627D97-5F59-1AE7-ECD6-2D326E5AE7B6}"/>
                </ns1:ext>
              </ns1:extLst>
            </ns0:cNvPr>
            <ns0:cNvSpPr txBox="1"/>
            <ns0:nvPr/>
          </ns0:nvSpPr>
          <ns0:spPr>
            <ns1:xfrm>
              <ns1:off x="356496" y="1446355"/>
              <ns1:ext cx="3261775" cy="7171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Boost efficiency, cut costs, and elevate customer satisfaction by ensuring tailored and responsive debt collection processes, which  are timely and accurate.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13" name="Grup 112">
            <ns1:extLst>
              <ns1:ext uri="{FF2B5EF4-FFF2-40B4-BE49-F238E27FC236}">
                <ns2:creationId id="{785FC446-70BF-C184-F74D-D65742F8C401}"/>
              </ns1:ext>
            </ns1:extLst>
          </ns0:cNvPr>
          <ns0:cNvGrpSpPr/>
          <ns0:nvPr/>
        </ns0:nvGrpSpPr>
        <ns0:grpSpPr>
          <ns1:xfrm>
            <ns1:off x="8474141" y="2982955"/>
            <ns1:ext cx="2711169" cy="1281712"/>
            <ns1:chOff x="356496" y="651180"/>
            <ns1:chExt cx="3362632" cy="1357473"/>
          </ns1:xfrm>
        </ns0:grpSpPr>
        <ns0:sp>
          <ns0:nvSpPr>
            <ns0:cNvPr id="114" name="TextBox 41">
              <ns1:extLst>
                <ns1:ext uri="{FF2B5EF4-FFF2-40B4-BE49-F238E27FC236}">
                  <ns2:creationId id="{011AA6F9-0185-2DEB-8507-4CA61E672CB8}"/>
                </ns1:ext>
              </ns1:extLst>
            </ns0:cNvPr>
            <ns0:cNvSpPr txBox="1"/>
            <ns0:nvPr/>
          </ns0:nvSpPr>
          <ns0:spPr>
            <ns1:xfrm>
              <ns1:off x="356496" y="651180"/>
              <ns1:ext cx="2612847" cy="423761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sz="2000" b="1" i="0" dirty="0">
                  <ns1:solidFill>
                    <ns1:srgbClr val="40404C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sz="2000" b="1" dirty="0" err="1">
                  <ns1:solidFill>
                    <ns1:srgbClr val="40404C"/>
                  </ns1:solidFill>
                  <ns1:latin typeface="Montserrat SemiBold" panose="00000700000000000000" pitchFamily="2" charset="0"/>
                </ns1:rPr>
                <ns1:t>0</ns1:t>
              </ns1:r>
              <ns1:endParaRPr lang="en-US" sz="2000" b="1" dirty="0">
                <ns1:solidFill>
                  <ns1:srgbClr val="40404C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15" name="Metin kutusu 114">
              <ns1:extLst>
                <ns1:ext uri="{FF2B5EF4-FFF2-40B4-BE49-F238E27FC236}">
                  <ns2:creationId id="{B2A6F5CB-99DA-A6F5-B757-2BC263A6C1E7}"/>
                </ns1:ext>
              </ns1:extLst>
            </ns0:cNvPr>
            <ns0:cNvSpPr txBox="1"/>
            <ns0:nvPr/>
          </ns0:nvSpPr>
          <ns0:spPr>
            <ns1:xfrm>
              <ns1:off x="356496" y="1035613"/>
              <ns1:ext cx="3362632" cy="45635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en-US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Customer Invoicing &amp; Finance Workflow Management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16" name="Metin kutusu 115">
              <ns1:extLst>
                <ns1:ext uri="{FF2B5EF4-FFF2-40B4-BE49-F238E27FC236}">
                  <ns2:creationId id="{4277378F-1D56-88FC-ED14-AB2F841A560B}"/>
                </ns1:ext>
              </ns1:extLst>
            </ns0:cNvPr>
            <ns0:cNvSpPr txBox="1"/>
            <ns0:nvPr/>
          </ns0:nvSpPr>
          <ns0:spPr>
            <ns1:xfrm>
              <ns1:off x="356496" y="1446356"/>
              <ns1:ext cx="3261775" cy="562297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Enhance accuracy, efficiency and customer satisfaction by streamlining processes and reducing errors.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17" name="Grup 116">
            <ns1:extLst>
              <ns1:ext uri="{FF2B5EF4-FFF2-40B4-BE49-F238E27FC236}">
                <ns2:creationId id="{6F2E7AF9-F8E2-5B22-2358-036B48F3D3F8}"/>
              </ns1:ext>
            </ns1:extLst>
          </ns0:cNvPr>
          <ns0:cNvGrpSpPr/>
          <ns0:nvPr/>
        </ns0:nvGrpSpPr>
        <ns0:grpSpPr>
          <ns1:xfrm>
            <ns1:off x="555403" y="4898950"/>
            <ns1:ext cx="2711169" cy="1137569"/>
            <ns1:chOff x="356496" y="683777"/>
            <ns1:chExt cx="3362632" cy="1204811"/>
          </ns1:xfrm>
        </ns0:grpSpPr>
        <ns0:sp>
          <ns0:nvSpPr>
            <ns0:cNvPr id="118" name="TextBox 41">
              <ns1:extLst>
                <ns1:ext uri="{FF2B5EF4-FFF2-40B4-BE49-F238E27FC236}">
                  <ns2:creationId id="{C614F80E-10FB-53CA-0DC0-E3D867CBB51C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4C9ADB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4C9ADB"/>
                  </ns1:solidFill>
                  <ns1:latin typeface="Montserrat SemiBold" panose="00000700000000000000" pitchFamily="2" charset="0"/>
                </ns1:rPr>
                <ns1:t>0</ns1:t>
              </ns1:r>
              <ns1:endParaRPr lang="en-US" b="1" dirty="0">
                <ns1:solidFill>
                  <ns1:srgbClr val="4C9ADB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19" name="Metin kutusu 118">
              <ns1:extLst>
                <ns1:ext uri="{FF2B5EF4-FFF2-40B4-BE49-F238E27FC236}">
                  <ns2:creationId id="{0EF7D480-7EE8-1E83-4828-FA87E7CBB4A6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Onl</ns1:t>
              </ns1:r>
              <ns1:r>
                <ns1:rPr lang="tr-TR" sz="1100" b="1" i="0" cap="all" dirty="0" err="1">
                  <ns1:solidFill>
                    <ns1:srgbClr val="555555"/>
                  </ns1:solidFill>
                  <ns1:effectLst/>
                  <ns1:latin typeface="Montserrat SemiBold" panose="00000700000000000000" pitchFamily="2" charset="0"/>
                </ns1:rPr>
                <ns1:t>I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ne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expense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management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20" name="Metin kutusu 119">
              <ns1:extLst>
                <ns1:ext uri="{FF2B5EF4-FFF2-40B4-BE49-F238E27FC236}">
                  <ns2:creationId id="{EF87C3C9-0CEC-F09F-1071-897022ACD7FA}"/>
                </ns1:ext>
              </ns1:extLst>
            </ns0:cNvPr>
            <ns0:cNvSpPr txBox="1"/>
            <ns0:nvPr/>
          </ns0:nvSpPr>
          <ns0:spPr>
            <ns1:xfrm>
              <ns1:off x="356496" y="1326290"/>
              <ns1:ext cx="3261775" cy="562298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Simplify financial expenses tracking, reduce claim errors and enhance expense budget controls easily.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grpSp>
        <ns0:nvGrpSpPr>
          <ns0:cNvPr id="121" name="Grup 120">
            <ns1:extLst>
              <ns1:ext uri="{FF2B5EF4-FFF2-40B4-BE49-F238E27FC236}">
                <ns2:creationId id="{257C2E3A-8AF5-EB74-493A-902F5FF0CBBF}"/>
              </ns1:ext>
            </ns1:extLst>
          </ns0:cNvPr>
          <ns0:cNvGrpSpPr/>
          <ns0:nvPr/>
        </ns0:nvGrpSpPr>
        <ns0:grpSpPr>
          <ns1:xfrm>
            <ns1:off x="3199846" y="4898950"/>
            <ns1:ext cx="2711169" cy="1283762"/>
            <ns1:chOff x="356496" y="683777"/>
            <ns1:chExt cx="3362632" cy="1359644"/>
          </ns1:xfrm>
        </ns0:grpSpPr>
        <ns0:sp>
          <ns0:nvSpPr>
            <ns0:cNvPr id="122" name="TextBox 41">
              <ns1:extLst>
                <ns1:ext uri="{FF2B5EF4-FFF2-40B4-BE49-F238E27FC236}">
                  <ns2:creationId id="{F406E458-8874-85AB-363D-4DE317E9B303}"/>
                </ns1:ext>
              </ns1:extLst>
            </ns0:cNvPr>
            <ns0:cNvSpPr txBox="1"/>
            <ns0:nvPr/>
          </ns0:nvSpPr>
          <ns0:spPr>
            <ns1:xfrm>
              <ns1:off x="356496" y="683777"/>
              <ns1:ext cx="2612847" cy="391163"/>
            </ns1:xfrm>
            <ns1:prstGeom prst="rect">
              <ns1:avLst/>
            </ns1:prstGeom>
            <ns1:noFill/>
          </ns0:spPr>
          <ns0:txBody>
            <ns1:bodyPr wrap="square" rtlCol="0" anchor="b" anchorCtr="0">
              <ns1:spAutoFit/>
            </ns1:bodyPr>
            <ns1:lstStyle/>
            <ns1:p>
              <ns1:r>
                <ns1:rPr lang="tr-TR" b="1" i="0" dirty="0">
                  <ns1:solidFill>
                    <ns1:srgbClr val="A4A4B2"/>
                  </ns1:solidFill>
                  <ns1:effectLst/>
                  <ns1:latin typeface="Open Sans" panose="020B0606030504020204" pitchFamily="34" charset="0"/>
                </ns1:rPr>
                <ns1:t>£</ns1:t>
              </ns1:r>
              <ns1:r>
                <ns1:rPr lang="tr-TR" b="1" dirty="0" err="1">
                  <ns1:solidFill>
                    <ns1:srgbClr val="A4A4B2"/>
                  </ns1:solidFill>
                  <ns1:latin typeface="Montserrat SemiBold" panose="00000700000000000000" pitchFamily="2" charset="0"/>
                </ns1:rPr>
                <ns1:t> 125,625</ns1:t>
              </ns1:r>
              <ns1:endParaRPr lang="en-US" b="1" dirty="0">
                <ns1:solidFill>
                  <ns1:srgbClr val="A4A4B2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endParaRPr>
            </ns1:p>
          </ns0:txBody>
        </ns0:sp>
        <ns0:sp>
          <ns0:nvSpPr>
            <ns0:cNvPr id="123" name="Metin kutusu 122">
              <ns1:extLst>
                <ns1:ext uri="{FF2B5EF4-FFF2-40B4-BE49-F238E27FC236}">
                  <ns2:creationId id="{A0B7123B-E077-14D7-5216-0A25474D14D2}"/>
                </ns1:ext>
              </ns1:extLst>
            </ns0:cNvPr>
            <ns0:cNvSpPr txBox="1"/>
            <ns0:nvPr/>
          </ns0:nvSpPr>
          <ns0:spPr>
            <ns1:xfrm>
              <ns1:off x="356496" y="1035612"/>
              <ns1:ext cx="3362632" cy="277074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pPr algn="l"/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IT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fInance</ns1:t>
              </ns1:r>
              <ns1:r>
                <ns1:rPr lang="tr-TR" sz="1100" b="1" cap="all" dirty="0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 </ns1:t>
              </ns1:r>
              <ns1:r>
                <ns1:rPr lang="tr-TR" sz="1100" b="1" cap="all" dirty="0" err="1">
                  <ns1:solidFill>
                    <ns1:srgbClr val="555555"/>
                  </ns1:solidFill>
                  <ns1:latin typeface="Montserrat SemiBold" panose="00000700000000000000" pitchFamily="2" charset="0"/>
                </ns1:rPr>
                <ns1:t>systems</ns1:t>
              </ns1:r>
              <ns1:endParaRPr lang="tr-TR" sz="1100" b="1" cap="all" dirty="0">
                <ns1:solidFill>
                  <ns1:srgbClr val="555555"/>
                </ns1:solidFill>
                <ns1:latin typeface="Montserrat SemiBold" panose="00000700000000000000" pitchFamily="2" charset="0"/>
              </ns1:endParaRPr>
            </ns1:p>
          </ns0:txBody>
        </ns0:sp>
        <ns0:sp>
          <ns0:nvSpPr>
            <ns0:cNvPr id="124" name="Metin kutusu 123">
              <ns1:extLst>
                <ns1:ext uri="{FF2B5EF4-FFF2-40B4-BE49-F238E27FC236}">
                  <ns2:creationId id="{68C0EE1E-0DEA-9319-9D0A-2FEF92CB1472}"/>
                </ns1:ext>
              </ns1:extLst>
            </ns0:cNvPr>
            <ns0:cNvSpPr txBox="1"/>
            <ns0:nvPr/>
          </ns0:nvSpPr>
          <ns0:spPr>
            <ns1:xfrm>
              <ns1:off x="356496" y="1326290"/>
              <ns1:ext cx="3261775" cy="717131"/>
            </ns1:xfrm>
            <ns1:prstGeom prst="rect">
              <ns1:avLst/>
            </ns1:prstGeom>
            <ns1:noFill/>
          </ns0:spPr>
          <ns0:txBody>
            <ns1:bodyPr wrap="square">
              <ns1:spAutoFit/>
            </ns1:bodyPr>
            <ns1:lstStyle/>
            <ns1:p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Enhance operational efficiency, strengthen security, and support business growth by ensuring systems are </ns1:t>
              </ns1:r>
              <ns1:r>
                <ns1:rPr lang="en-US" sz="950" dirty="0" err="1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optimised</ns1:t>
              </ns1:r>
              <ns1:r>
                <ns1:rPr lang="en-US" sz="950" dirty="0">
                  <ns1:solidFill>
                    <ns1:srgbClr val="555555"/>
                  </ns1:solidFill>
                  <ns1:latin typeface="Open Sans" panose="020B0606030504020204" pitchFamily="34" charset="0"/>
                </ns1:rPr>
                <ns1:t>, reliable and scalable.</ns1:t>
              </ns1:r>
              <ns1:endParaRPr lang="tr-TR" sz="950" dirty="0">
                <ns1:solidFill>
                  <ns1:srgbClr val="555555"/>
                </ns1:solidFill>
                <ns1:latin typeface="Open Sans" panose="020B0606030504020204" pitchFamily="34" charset="0"/>
              </ns1:endParaRPr>
            </ns1:p>
          </ns0:txBody>
        </ns0:sp>
      </ns0:grpSp>
      <ns0:sp>
        <ns0:nvSpPr>
          <ns0:cNvPr id="4" name="Title 2">
            <ns1:extLst>
              <ns1:ext uri="{FF2B5EF4-FFF2-40B4-BE49-F238E27FC236}">
                <ns2:creationId id="{86DF87E2-0A1C-D1BB-361D-C6ECA4633BB3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4800" y="429459"/>
            <ns1:ext cx="10801349" cy="388773"/>
          </ns1:xfrm>
        </ns0:spPr>
        <ns0:txBody>
          <ns1:bodyPr/>
          <ns1:lstStyle/>
          <ns1:p>
            <ns1:r>
              <ns1:rPr lang="en-GB" dirty="0"/>
              <ns1:t>TOTAL COST OF DELAY</ns1:t>
            </ns1:r>
            <ns1:r>
              <ns1:rPr lang="tr-TR" dirty="0"/>
              <ns1:t> : BREAKDOWN</ns1:t>
            </ns1:r>
            <ns1:endParaRPr lang="en-GB" dirty="0"/>
          </ns1:p>
        </ns0:txBody>
      </ns0:sp>
    </ns0:spTree>
    <ns0:extLst>
      <ns0:ext uri="{BB962C8B-B14F-4D97-AF65-F5344CB8AC3E}">
        <ns3:creationId val="692529354"/>
      </ns0:ext>
    </ns0:extLst>
  </ns0:cSld>
  <ns0:clrMapOvr>
    <ns1:masterClrMapping/>
  </ns0:clrMapOvr>
</ns0:sld>
</file>

<file path=ppt/slides/slide6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7AF9B21B-0DB0-4A3B-2A56-3222E861E382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6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982CBA69-C11A-8CE4-B582-EF16D83B80A8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0"/>
            <ns1:ext cx="10801349" cy="388773"/>
          </ns1:xfrm>
        </ns0:spPr>
        <ns0:txBody>
          <ns1:bodyPr/>
          <ns1:lstStyle/>
          <ns1:p>
            <ns1:r>
              <ns1:rPr lang="en-GB" dirty="0"/>
              <ns1:t>SUMMARY OF RETURNS</ns1:t>
            </ns1:r>
          </ns1:p>
        </ns0:txBody>
      </ns0:sp>
      <ns0:sp>
        <ns0:nvSpPr>
          <ns0:cNvPr id="74" name="TextBox 73">
            <ns1:extLst>
              <ns1:ext uri="{FF2B5EF4-FFF2-40B4-BE49-F238E27FC236}">
                <ns2:creationId id="{4B237159-5595-B234-5E4A-043EFFCA2AED}"/>
              </ns1:ext>
            </ns1:extLst>
          </ns0:cNvPr>
          <ns0:cNvSpPr txBox="1"/>
          <ns0:nvPr/>
        </ns0:nvSpPr>
        <ns0:spPr>
          <ns1:xfrm>
            <ns1:off x="635504" y="823804"/>
            <ns1:ext cx="22973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sp>
        <ns0:nvSpPr>
          <ns0:cNvPr id="11" name="Text Placeholder 3">
            <ns1:extLst>
              <ns1:ext uri="{FF2B5EF4-FFF2-40B4-BE49-F238E27FC236}">
                <ns2:creationId id="{E11A7449-0F94-58D4-D1A8-AABE95370FFD}"/>
              </ns1:ext>
            </ns1:extLst>
          </ns0:cNvPr>
          <ns0:cNvSpPr txBox="1">
            <ns1:spLocks/>
          </ns0:cNvSpPr>
          <ns0:nvPr/>
        </ns0:nvSpPr>
        <ns0:spPr>
          <ns1:xfrm>
            <ns1:off x="635504" y="1249351"/>
            <ns1:ext cx="10666143" cy="5180249"/>
          </ns1:xfrm>
          <ns1:prstGeom prst="rect">
            <ns1:avLst/>
          </ns1:prstGeom>
        </ns0:spPr>
        <ns0:txBody>
          <ns1:bodyPr vert="horz" lIns="0" tIns="0" rIns="0" bIns="0" numCol="3" spcCol="36000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IT FINANCE SYSTEMS 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25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125,625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37,500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Font typeface="Arial" panose="020B0604020202020204" pitchFamily="34" charset="0"/>
              <ns1:buNone/>
            </ns1:pPr>
            <ns1:r>
              <ns1:rPr lang="en-GB" sz="900" b="1" dirty="0">
                <ns1:solidFill>
                  <ns1:srgbClr val="E23F13"/>
                </ns1:solidFill>
                <ns1:latin typeface="Open Sans"/>
                <ns1:ea typeface="Open Sans"/>
                <ns1:cs typeface="Open Sans"/>
              </ns1:rPr>
              <ns1:t>RAISING PURCHASE ORDERS: 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40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36,478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10,889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400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Font typeface="Arial" panose="020B0604020202020204" pitchFamily="34" charset="0"/>
              <ns1:buNone/>
            </ns1:pPr>
            <ns1:r>
              <ns1:rPr lang="en-GB" sz="900" b="1" dirty="0">
                <ns1:solidFill>
                  <ns1:srgbClr val="E23F13"/>
                </ns1:solidFill>
                <ns1:latin typeface="Open Sans"/>
                <ns1:ea typeface="Open Sans"/>
                <ns1:cs typeface="Open Sans"/>
              </ns1:rPr>
              <ns1:t>PURCHASE ORDER APPROVALS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80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CODING INVOICE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GB" sz="900" b="1" dirty="0">
                <ns1:solidFill>
                  <ns1:srgbClr val="E23F13"/>
                </ns1:solidFill>
                <ns1:latin typeface="Open Sans"/>
                <ns1:ea typeface="Open Sans"/>
                <ns1:cs typeface="Open Sans"/>
              </ns1:rPr>
              <ns1:t>MANAGEMENT OF SUPPLIER AND PURCHASE INVOICES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70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cs typeface="Poppins" pitchFamily="2" charset="77"/>
              </ns1:rPr>
              <ns1:t>MANAGING SPEND LEAKAGE 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80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FINANCE QUERY MANAGEMENT &amp; REPORTING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75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149,377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44,590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1,638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endParaRPr lang="tr-TR" sz="900" b="1" dirty="0">
              <ns1:solidFill>
                <ns1:srgbClr val="E23F13"/>
              </ns1:solidFill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endParaRPr lang="tr-TR" sz="900" b="1" dirty="0">
              <ns1:solidFill>
                <ns1:srgbClr val="E23F13"/>
              </ns1:solidFill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endParaRPr lang="tr-TR" sz="900" b="1" dirty="0">
              <ns1:solidFill>
                <ns1:srgbClr val="E23F13"/>
              </ns1:solidFill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endParaRPr lang="tr-TR" sz="900" b="1" dirty="0">
              <ns1:solidFill>
                <ns1:srgbClr val="E23F13"/>
              </ns1:solidFill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endParaRPr lang="tr-TR" sz="900" b="1" dirty="0">
              <ns1:solidFill>
                <ns1:srgbClr val="E23F13"/>
              </ns1:solidFill>
              <ns1:latin typeface="Montserrat SemiBold" panose="00000700000000000000" pitchFamily="2" charset="0"/>
              <ns1:ea typeface="League Spartan" charset="0"/>
              <ns1:cs typeface="Poppins" pitchFamily="2" charset="77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DEBT COLLECTION ADMINISTRATION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80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67,409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20,122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739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US" sz="900" b="1" dirty="0">
                <ns1:solidFill>
                  <ns1:srgbClr val="E23F13"/>
                </ns1:solidFill>
                <ns1:latin typeface="Montserrat SemiBold" panose="00000700000000000000" pitchFamily="2" charset="0"/>
                <ns1:ea typeface="League Spartan" charset="0"/>
                <ns1:cs typeface="Poppins" pitchFamily="2" charset="77"/>
              </ns1:rPr>
              <ns1:t>CUSTOMER INVOICING &amp; FINANCE WORKFLOW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anticipate 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 </ns1:t>
            </ns1:r>
            <ns1:r>
              <ns1:rPr lang="tr-TR" sz="900" b="1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50</ns1:t>
            </ns1:r>
            <ns1:r>
              <ns1:rPr lang="en-GB" sz="900" b="1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% efficiency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increase to your current processes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None/>
            </ns1:pPr>
            <ns1:r>
              <ns1:rPr lang="en-GB" sz="900" b="1" dirty="0">
                <ns1:solidFill>
                  <ns1:srgbClr val="E23F13"/>
                </ns1:solidFill>
                <ns1:latin typeface="Montserrat SemiBold" panose="00000700000000000000" pitchFamily="2" charset="0"/>
                <ns1:cs typeface="Poppins" pitchFamily="2" charset="77"/>
              </ns1:rPr>
              <ns1:t>ONLINE EXPENSE MANAGEMENT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This will save you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across the term of the contract, and £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every year</ns1:t>
            </ns1:r>
          </ns1:p>
          <ns1:p>
            <ns1:pPr marL="261620" indent="-171450">
              <ns1:lnSpc>
                <ns1:spcPct val="100000"/>
              </ns1:lnSpc>
              <ns1:spcBef>
                <ns1:spcPts val="400"/>
              </ns1:spcBef>
              <ns1:spcAft>
                <ns1:spcPts val="400"/>
              </ns1:spcAft>
            </ns1:pP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We estimate you will save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9,720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hours every year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across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your</ns1:t>
            </ns1:r>
            <ns1:r>
              <ns1:rPr lang="tr-TR" sz="900" dirty="0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 </ns1:t>
            </ns1:r>
            <ns1:r>
              <ns1:rPr lang="tr-TR" sz="900" dirty="0" err="1">
                <ns1:solidFill>
                  <ns1:schemeClr val="tx1">
                    <ns1:lumMod val="50000"/>
                    <ns1:lumOff val="50000"/>
                  </ns1:schemeClr>
                </ns1:solidFill>
                <ns1:latin typeface="Open Sans"/>
                <ns1:ea typeface="Open Sans"/>
                <ns1:cs typeface="Open Sans"/>
              </ns1:rPr>
              <ns1:t>team</ns1:t>
            </ns1: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  <ns1:p>
            <ns1:pPr marL="90170" indent="0">
              <ns1:spcBef>
                <ns1:spcPts val="400"/>
              </ns1:spcBef>
              <ns1:spcAft>
                <ns1:spcPts val="400"/>
              </ns1:spcAft>
              <ns1:buFont typeface="Arial" panose="020B0604020202020204" pitchFamily="34" charset="0"/>
              <ns1:buNone/>
            </ns1:pPr>
            <ns1:endParaRPr lang="en-GB" sz="900" dirty="0">
              <ns1:solidFill>
                <ns1:schemeClr val="tx1">
                  <ns1:lumMod val="50000"/>
                  <ns1:lumOff val="50000"/>
                </ns1:schemeClr>
              </ns1:solidFill>
              <ns1:latin typeface="Open Sans"/>
              <ns1:ea typeface="Open Sans"/>
              <ns1:cs typeface="Open Sans"/>
            </ns1:endParaRPr>
          </ns1:p>
        </ns0:txBody>
      </ns0:sp>
    </ns0:spTree>
    <ns0:extLst>
      <ns0:ext uri="{BB962C8B-B14F-4D97-AF65-F5344CB8AC3E}">
        <ns3:creationId val="254662549"/>
      </ns0:ext>
    </ns0:extLst>
  </ns0:cSld>
  <ns0:clrMapOvr>
    <ns1:masterClrMapping/>
  </ns0:clrMapOvr>
</ns0:sld>
</file>

<file path=ppt/slides/slide7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openxmlformats.org/drawingml/2006/chart" xmlns:ns4="http://schemas.openxmlformats.org/officeDocument/2006/relationships" xmlns:ns5="http://schemas.microsoft.com/office/drawing/2010/main" xmlns:ns6="http://schemas.microsoft.com/office/drawing/2016/SVG/main" xmlns:ns7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19BC53D8-9D7C-941A-CC2A-4063486EB986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7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8E8DA237-B9A8-8F39-10D8-DB6BB882015C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/>
        <ns0:txBody>
          <ns1:bodyPr/>
          <ns1:lstStyle/>
          <ns1:p>
            <ns1:r>
              <ns1:rPr lang="en-GB" dirty="0"/>
              <ns1:t>OUR VALUE OFFERING</ns1:t>
            </ns1:r>
            <ns1:br>
              <ns1:rPr lang="en-GB" dirty="0"/>
            </ns1:br>
            <ns1:endParaRPr lang="en-US" dirty="0"/>
          </ns1:p>
        </ns0:txBody>
      </ns0:sp>
      <ns0:graphicFrame>
        <ns0:nvGraphicFramePr>
          <ns0:cNvPr id="8" name="Chart 7">
            <ns1:extLst>
              <ns1:ext uri="{FF2B5EF4-FFF2-40B4-BE49-F238E27FC236}">
                <ns2:creationId id="{EFCB1EEA-BDEC-08E7-276C-322204CC06FC}"/>
              </ns1:ext>
            </ns1:extLst>
          </ns0:cNvPr>
          <ns0:cNvGraphicFramePr>
            <ns1:graphicFrameLocks/>
          </ns0:cNvGraphicFramePr>
          <ns0:nvPr/>
        </ns0:nvGraphicFramePr>
        <ns0:xfrm>
          <ns1:off x="5669907" y="2657753"/>
          <ns1:ext cx="5531728" cy="1866311"/>
        </ns0:xfrm>
        <ns1:graphic>
          <ns1:graphicData uri="http://schemas.openxmlformats.org/drawingml/2006/chart">
            <ns3:chart ns4:id="rId2"/>
          </ns1:graphicData>
        </ns1:graphic>
      </ns0:graphicFrame>
      <ns0:sp>
        <ns0:nvSpPr>
          <ns0:cNvPr id="9" name="TextBox 8">
            <ns1:extLst>
              <ns1:ext uri="{FF2B5EF4-FFF2-40B4-BE49-F238E27FC236}">
                <ns2:creationId id="{BE94A281-D1A0-E5FD-CB82-72B642FBC7D5}"/>
              </ns1:ext>
            </ns1:extLst>
          </ns0:cNvPr>
          <ns0:cNvSpPr txBox="1"/>
          <ns0:nvPr/>
        </ns0:nvSpPr>
        <ns0:spPr>
          <ns1:xfrm>
            <ns1:off x="6318909" y="4542908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1</ns1:t>
            </ns1:r>
          </ns1:p>
        </ns0:txBody>
      </ns0:sp>
      <ns0:cxnSp>
        <ns0:nvCxnSpPr>
          <ns0:cNvPr id="10" name="Straight Connector 9">
            <ns1:extLst>
              <ns1:ext uri="{FF2B5EF4-FFF2-40B4-BE49-F238E27FC236}">
                <ns2:creationId id="{8449F8A7-FC6D-313E-A2DF-2680E8BEA7AC}"/>
              </ns1:ext>
            </ns1:extLst>
          </ns0:cNvPr>
          <ns0:cNvCxnSpPr>
            <ns1:cxnSpLocks/>
          </ns0:cNvCxnSpPr>
          <ns0:nvPr/>
        </ns0:nvCxnSpPr>
        <ns0:spPr>
          <ns1:xfrm>
            <ns1:off x="6303932" y="4505358"/>
            <ns1:ext cx="607573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sp>
        <ns0:nvSpPr>
          <ns0:cNvPr id="11" name="TextBox 10">
            <ns1:extLst>
              <ns1:ext uri="{FF2B5EF4-FFF2-40B4-BE49-F238E27FC236}">
                <ns2:creationId id="{7965C874-7CD2-69FC-F01E-31A1F1F36C0E}"/>
              </ns1:ext>
            </ns1:extLst>
          </ns0:cNvPr>
          <ns0:cNvSpPr txBox="1"/>
          <ns0:nvPr/>
        </ns0:nvSpPr>
        <ns0:spPr>
          <ns1:xfrm>
            <ns1:off x="9521321" y="4542908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4</ns1:t>
            </ns1:r>
          </ns1:p>
        </ns0:txBody>
      </ns0:sp>
      <ns0:sp>
        <ns0:nvSpPr>
          <ns0:cNvPr id="12" name="Rectangle 11">
            <ns1:extLst>
              <ns1:ext uri="{FF2B5EF4-FFF2-40B4-BE49-F238E27FC236}">
                <ns2:creationId id="{C17307F1-3E9F-31AB-602F-D0B447E51DF3}"/>
              </ns1:ext>
            </ns1:extLst>
          </ns0:cNvPr>
          <ns0:cNvSpPr/>
          <ns0:nvPr/>
        </ns0:nvSpPr>
        <ns0:spPr>
          <ns1:xfrm>
            <ns1:off x="7671223" y="4871633"/>
            <ns1:ext cx="172687" cy="160235"/>
          </ns1:xfrm>
          <ns1:prstGeom prst="rect">
            <ns1:avLst/>
          </ns1:prstGeom>
          <ns1:solidFill>
            <ns1:schemeClr val="accent1"/>
          </ns1:solidFill>
          <ns1:ln>
            <ns1:noFill/>
          </ns1:ln>
        </ns0:spPr>
        <ns0:style>
          <ns1:lnRef idx="2">
            <ns1:schemeClr val="accent2">
              <ns1:shade val="50000"/>
            </ns1:schemeClr>
          </ns1:lnRef>
          <ns1:fillRef idx="1">
            <ns1:schemeClr val="accent2"/>
          </ns1:fillRef>
          <ns1:effectRef idx="0">
            <ns1:schemeClr val="accent2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13" name="TextBox 12">
            <ns1:extLst>
              <ns1:ext uri="{FF2B5EF4-FFF2-40B4-BE49-F238E27FC236}">
                <ns2:creationId id="{C19F8ECD-4880-724C-097B-DAE96AEC930F}"/>
              </ns1:ext>
            </ns1:extLst>
          </ns0:cNvPr>
          <ns0:cNvSpPr txBox="1"/>
          <ns0:nvPr/>
        </ns0:nvSpPr>
        <ns0:spPr>
          <ns1:xfrm>
            <ns1:off x="7772940" y="4862500"/>
            <ns1:ext cx="906240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INVESTMENT</ns1:t>
            </ns1:r>
          </ns1:p>
        </ns0:txBody>
      </ns0:sp>
      <ns0:sp>
        <ns0:nvSpPr>
          <ns0:cNvPr id="14" name="Rectangle 13">
            <ns1:extLst>
              <ns1:ext uri="{FF2B5EF4-FFF2-40B4-BE49-F238E27FC236}">
                <ns2:creationId id="{23547995-0EAD-1650-0828-399741769E1F}"/>
              </ns1:ext>
            </ns1:extLst>
          </ns0:cNvPr>
          <ns0:cNvSpPr/>
          <ns0:nvPr/>
        </ns0:nvSpPr>
        <ns0:spPr>
          <ns1:xfrm>
            <ns1:off x="9086850" y="4871613"/>
            <ns1:ext cx="184133" cy="160235"/>
          </ns1:xfrm>
          <ns1:prstGeom prst="rect">
            <ns1:avLst/>
          </ns1:prstGeom>
          <ns1:solidFill>
            <ns1:schemeClr val="accent3"/>
          </ns1:solidFill>
          <ns1:ln>
            <ns1:noFill/>
          </ns1:ln>
        </ns0:spPr>
        <ns0:style>
          <ns1:lnRef idx="2">
            <ns1:schemeClr val="accent2">
              <ns1:shade val="50000"/>
            </ns1:schemeClr>
          </ns1:lnRef>
          <ns1:fillRef idx="1">
            <ns1:schemeClr val="accent2"/>
          </ns1:fillRef>
          <ns1:effectRef idx="0">
            <ns1:schemeClr val="accent2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15" name="TextBox 14">
            <ns1:extLst>
              <ns1:ext uri="{FF2B5EF4-FFF2-40B4-BE49-F238E27FC236}">
                <ns2:creationId id="{0B381449-0B76-F1EF-4F55-C41BCD50E42A}"/>
              </ns1:ext>
            </ns1:extLst>
          </ns0:cNvPr>
          <ns0:cNvSpPr txBox="1"/>
          <ns0:nvPr/>
        </ns0:nvSpPr>
        <ns0:spPr>
          <ns1:xfrm>
            <ns1:off x="9209014" y="4862500"/>
            <ns1:ext cx="624613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BENEFIT</ns1:t>
            </ns1:r>
          </ns1:p>
        </ns0:txBody>
      </ns0:sp>
      <ns0:sp>
        <ns0:nvSpPr>
          <ns0:cNvPr id="16" name="TextBox 15">
            <ns1:extLst>
              <ns1:ext uri="{FF2B5EF4-FFF2-40B4-BE49-F238E27FC236}">
                <ns2:creationId id="{81F4BBBE-B522-6819-ADDD-AA352D356F1F}"/>
              </ns1:ext>
            </ns1:extLst>
          </ns0:cNvPr>
          <ns0:cNvSpPr txBox="1"/>
          <ns0:nvPr/>
        </ns0:nvSpPr>
        <ns0:spPr>
          <ns1:xfrm>
            <ns1:off x="7370173" y="4534313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2</ns1:t>
            </ns1:r>
          </ns1:p>
        </ns0:txBody>
      </ns0:sp>
      <ns0:sp>
        <ns0:nvSpPr>
          <ns0:cNvPr id="17" name="TextBox 16">
            <ns1:extLst>
              <ns1:ext uri="{FF2B5EF4-FFF2-40B4-BE49-F238E27FC236}">
                <ns2:creationId id="{A6E8D07E-173B-6337-B44A-85A484F1B09A}"/>
              </ns1:ext>
            </ns1:extLst>
          </ns0:cNvPr>
          <ns0:cNvSpPr txBox="1"/>
          <ns0:nvPr/>
        </ns0:nvSpPr>
        <ns0:spPr>
          <ns1:xfrm>
            <ns1:off x="5614506" y="2016672"/>
            <ns1:ext cx="4884244" cy="378886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r>
              <ns1:rPr lang="tr-TR" sz="1862" b="1" dirty="0" err="1">
                <ns1:solidFill>
                  <ns1:srgbClr val="25252C"/>
                </ns1:solidFill>
                <ns1:latin typeface="Montserrat SemiBold" pitchFamily="2" charset="77"/>
              </ns1:rPr>
              <ns1:t>Digiblu</ns1:t>
            </ns1:r>
            <ns1:r>
              <ns1:rPr lang="en-GB" sz="1862" b="1" dirty="0">
                <ns1:solidFill>
                  <ns1:srgbClr val="25252C"/>
                </ns1:solidFill>
                <ns1:latin typeface="Montserrat SemiBold" pitchFamily="2" charset="77"/>
              </ns1:rPr>
              <ns1:t> RETURNS</ns1:t>
            </ns1:r>
          </ns1:p>
        </ns0:txBody>
      </ns0:sp>
      <ns0:cxnSp>
        <ns0:nvCxnSpPr>
          <ns0:cNvPr id="18" name="Straight Connector 17">
            <ns1:extLst>
              <ns1:ext uri="{FF2B5EF4-FFF2-40B4-BE49-F238E27FC236}">
                <ns2:creationId id="{2B8A4694-80A8-24F1-7161-7605BE1AF04A}"/>
              </ns1:ext>
            </ns1:extLst>
          </ns0:cNvPr>
          <ns0:cNvCxnSpPr>
            <ns1:cxnSpLocks/>
          </ns0:cNvCxnSpPr>
          <ns0:nvPr/>
        </ns0:nvCxnSpPr>
        <ns0:spPr>
          <ns1:xfrm>
            <ns1:off x="7351123" y="4499703"/>
            <ns1:ext cx="607573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cxnSp>
        <ns0:nvCxnSpPr>
          <ns0:cNvPr id="19" name="Straight Connector 18">
            <ns1:extLst>
              <ns1:ext uri="{FF2B5EF4-FFF2-40B4-BE49-F238E27FC236}">
                <ns2:creationId id="{267887AB-D86D-4FCE-C90D-139F3D439E0F}"/>
              </ns1:ext>
            </ns1:extLst>
          </ns0:cNvPr>
          <ns0:cNvCxnSpPr>
            <ns1:cxnSpLocks/>
          </ns0:cNvCxnSpPr>
          <ns0:nvPr/>
        </ns0:nvCxnSpPr>
        <ns0:spPr>
          <ns1:xfrm>
            <ns1:off x="8422593" y="4501300"/>
            <ns1:ext cx="618916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cxnSp>
        <ns0:nvCxnSpPr>
          <ns0:cNvPr id="20" name="Straight Connector 19">
            <ns1:extLst>
              <ns1:ext uri="{FF2B5EF4-FFF2-40B4-BE49-F238E27FC236}">
                <ns2:creationId id="{1E5FF4BC-4ACC-E8C4-02E3-9CC3261AAF43}"/>
              </ns1:ext>
            </ns1:extLst>
          </ns0:cNvPr>
          <ns0:cNvCxnSpPr>
            <ns1:cxnSpLocks/>
          </ns0:cNvCxnSpPr>
          <ns0:nvPr/>
        </ns0:nvCxnSpPr>
        <ns0:spPr>
          <ns1:xfrm>
            <ns1:off x="9479995" y="4501300"/>
            <ns1:ext cx="618916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cxnSp>
        <ns0:nvCxnSpPr>
          <ns0:cNvPr id="21" name="Straight Connector 20">
            <ns1:extLst>
              <ns1:ext uri="{FF2B5EF4-FFF2-40B4-BE49-F238E27FC236}">
                <ns2:creationId id="{13E78D28-15B3-66E5-6E12-C0FA26BF754B}"/>
              </ns1:ext>
            </ns1:extLst>
          </ns0:cNvPr>
          <ns0:cNvCxnSpPr>
            <ns1:cxnSpLocks/>
          </ns0:cNvCxnSpPr>
          <ns0:nvPr/>
        </ns0:nvCxnSpPr>
        <ns0:spPr>
          <ns1:xfrm>
            <ns1:off x="10550332" y="4501300"/>
            <ns1:ext cx="618916" cy="0"/>
          </ns1:xfrm>
          <ns1:prstGeom prst="line">
            <ns1:avLst/>
          </ns1:prstGeom>
          <ns1:ln w="57150">
            <ns1:solidFill>
              <ns1:schemeClr val="accent4"/>
            </ns1:solidFill>
          </ns1:ln>
        </ns0:spPr>
        <ns0:style>
          <ns1:lnRef idx="1">
            <ns1:schemeClr val="accent3"/>
          </ns1:lnRef>
          <ns1:fillRef idx="0">
            <ns1:schemeClr val="accent3"/>
          </ns1:fillRef>
          <ns1:effectRef idx="0">
            <ns1:schemeClr val="accent3"/>
          </ns1:effectRef>
          <ns1:fontRef idx="minor">
            <ns1:schemeClr val="tx1"/>
          </ns1:fontRef>
        </ns0:style>
      </ns0:cxnSp>
      <ns0:sp>
        <ns0:nvSpPr>
          <ns0:cNvPr id="22" name="TextBox 21">
            <ns1:extLst>
              <ns1:ext uri="{FF2B5EF4-FFF2-40B4-BE49-F238E27FC236}">
                <ns2:creationId id="{E56198AE-6EB5-C51F-409C-26B8F7F86BEF}"/>
              </ns1:ext>
            </ns1:extLst>
          </ns0:cNvPr>
          <ns0:cNvSpPr txBox="1"/>
          <ns0:nvPr/>
        </ns0:nvSpPr>
        <ns0:spPr>
          <ns1:xfrm>
            <ns1:off x="8444646" y="4537558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3</ns1:t>
            </ns1:r>
          </ns1:p>
        </ns0:txBody>
      </ns0:sp>
      <ns0:sp>
        <ns0:nvSpPr>
          <ns0:cNvPr id="23" name="TextBox 22">
            <ns1:extLst>
              <ns1:ext uri="{FF2B5EF4-FFF2-40B4-BE49-F238E27FC236}">
                <ns2:creationId id="{0EB2181E-C4A0-6999-3B29-5141DD713FE1}"/>
              </ns1:ext>
            </ns1:extLst>
          </ns0:cNvPr>
          <ns0:cNvSpPr txBox="1"/>
          <ns0:nvPr/>
        </ns0:nvSpPr>
        <ns0:spPr>
          <ns1:xfrm>
            <ns1:off x="10589451" y="4550022"/>
            <ns1:ext cx="565872" cy="21544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800">
                <ns1:solidFill>
                  <ns1:schemeClr val="bg1">
                    <ns1:lumMod val="50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YEAR 5</ns1:t>
            </ns1:r>
          </ns1:p>
        </ns0:txBody>
      </ns0:sp>
      <ns0:pic>
        <ns0:nvPicPr>
          <ns0:cNvPr id="33" name="Graphic 32" descr="Coins outline">
            <ns1:extLst>
              <ns1:ext uri="{FF2B5EF4-FFF2-40B4-BE49-F238E27FC236}">
                <ns2:creationId id="{8893B05B-C6E0-B3A7-D58E-486044616A3D}"/>
              </ns1:ext>
            </ns1:extLst>
          </ns0:cNvPr>
          <ns0:cNvPicPr>
            <ns1:picLocks noChangeAspect="1"/>
          </ns0:cNvPicPr>
          <ns0:nvPr/>
        </ns0:nvPicPr>
        <ns0:blipFill>
          <ns1:blip ns4:embed="rId3">
            <ns1:extLst>
              <ns1:ext uri="{28A0092B-C50C-407E-A947-70E740481C1C}">
                <ns5:useLocalDpi val="0"/>
              </ns1:ext>
              <ns1:ext uri="{96DAC541-7B7A-43D3-8B79-37D633B846F1}">
                <ns6:svgBlip ns4:embed="rId4"/>
              </ns1:ext>
            </ns1:extLst>
          </ns1:blip>
          <ns1:stretch>
            <ns1:fillRect/>
          </ns1:stretch>
        </ns0:blipFill>
        <ns0:spPr>
          <ns1:xfrm>
            <ns1:off x="682107" y="2016302"/>
            <ns1:ext cx="493118" cy="493118"/>
          </ns1:xfrm>
          <ns1:prstGeom prst="rect">
            <ns1:avLst/>
          </ns1:prstGeom>
        </ns0:spPr>
      </ns0:pic>
      <ns0:pic>
        <ns0:nvPicPr>
          <ns0:cNvPr id="34" name="Graphic 33" descr="Open hand outline">
            <ns1:extLst>
              <ns1:ext uri="{FF2B5EF4-FFF2-40B4-BE49-F238E27FC236}">
                <ns2:creationId id="{F4B19FD7-C3E3-0A5D-8AC9-C81CAEC5243E}"/>
              </ns1:ext>
            </ns1:extLst>
          </ns0:cNvPr>
          <ns0:cNvPicPr>
            <ns1:picLocks noChangeAspect="1"/>
          </ns0:cNvPicPr>
          <ns0:nvPr/>
        </ns0:nvPicPr>
        <ns0:blipFill>
          <ns1:blip ns4:embed="rId5">
            <ns1:extLst>
              <ns1:ext uri="{28A0092B-C50C-407E-A947-70E740481C1C}">
                <ns5:useLocalDpi val="0"/>
              </ns1:ext>
              <ns1:ext uri="{96DAC541-7B7A-43D3-8B79-37D633B846F1}">
                <ns6:svgBlip ns4:embed="rId6"/>
              </ns1:ext>
            </ns1:extLst>
          </ns1:blip>
          <ns1:stretch>
            <ns1:fillRect/>
          </ns1:stretch>
        </ns0:blipFill>
        <ns0:spPr>
          <ns1:xfrm>
            <ns1:off x="3129506" y="4042808"/>
            <ns1:ext cx="394596" cy="394596"/>
          </ns1:xfrm>
          <ns1:prstGeom prst="rect">
            <ns1:avLst/>
          </ns1:prstGeom>
        </ns0:spPr>
      </ns0:pic>
      <ns0:pic>
        <ns0:nvPicPr>
          <ns0:cNvPr id="35" name="Graphic 34" descr="Dollar outline">
            <ns1:extLst>
              <ns1:ext uri="{FF2B5EF4-FFF2-40B4-BE49-F238E27FC236}">
                <ns2:creationId id="{3F7A8CC5-A34A-2AAF-046A-EA7F5275B046}"/>
              </ns1:ext>
            </ns1:extLst>
          </ns0:cNvPr>
          <ns0:cNvPicPr>
            <ns1:picLocks noChangeAspect="1"/>
          </ns0:cNvPicPr>
          <ns0:nvPr/>
        </ns0:nvPicPr>
        <ns0:blipFill>
          <ns1:blip ns4:embed="rId7">
            <ns1:extLst>
              <ns1:ext uri="{28A0092B-C50C-407E-A947-70E740481C1C}">
                <ns5:useLocalDpi val="0"/>
              </ns1:ext>
              <ns1:ext uri="{96DAC541-7B7A-43D3-8B79-37D633B846F1}">
                <ns6:svgBlip ns4:embed="rId8"/>
              </ns1:ext>
            </ns1:extLst>
          </ns1:blip>
          <ns1:stretch>
            <ns1:fillRect/>
          </ns1:stretch>
        </ns0:blipFill>
        <ns0:spPr>
          <ns1:xfrm>
            <ns1:off x="3277097" y="3971094"/>
            <ns1:ext cx="99414" cy="99414"/>
          </ns1:xfrm>
          <ns1:prstGeom prst="rect">
            <ns1:avLst/>
          </ns1:prstGeom>
        </ns0:spPr>
      </ns0:pic>
      <ns0:sp>
        <ns0:nvSpPr>
          <ns0:cNvPr id="36" name="TextBox 35">
            <ns1:extLst>
              <ns1:ext uri="{FF2B5EF4-FFF2-40B4-BE49-F238E27FC236}">
                <ns2:creationId id="{9FA86A8D-86F3-D8A5-4B2F-A073EE2727C5}"/>
              </ns1:ext>
            </ns1:extLst>
          </ns0:cNvPr>
          <ns0:cNvSpPr txBox="1"/>
          <ns0:nvPr/>
        </ns0:nvSpPr>
        <ns0:spPr>
          <ns1:xfrm>
            <ns1:off x="385167" y="3361760"/>
            <ns1:ext cx="1086998" cy="40011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00" b="1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Annual cost of delay</ns1:t>
            </ns1:r>
          </ns1:p>
        </ns0:txBody>
      </ns0:sp>
      <ns0:sp>
        <ns0:nvSpPr>
          <ns0:cNvPr id="37" name="TextBox 36">
            <ns1:extLst>
              <ns1:ext uri="{FF2B5EF4-FFF2-40B4-BE49-F238E27FC236}">
                <ns2:creationId id="{325C6676-A04D-9A0A-5013-8F256DA67B98}"/>
              </ns1:ext>
            </ns1:extLst>
          </ns0:cNvPr>
          <ns0:cNvSpPr txBox="1"/>
          <ns0:nvPr/>
        </ns0:nvSpPr>
        <ns0:spPr>
          <ns1:xfrm>
            <ns1:off x="529012" y="2462878"/>
            <ns1:ext cx="799309" cy="253916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BENEFIT</ns1:t>
            </ns1:r>
          </ns1:p>
        </ns0:txBody>
      </ns0:sp>
      <ns0:pic>
        <ns0:nvPicPr>
          <ns0:cNvPr id="38" name="Graphic 37" descr="Downward trend graph outline">
            <ns1:extLst>
              <ns1:ext uri="{FF2B5EF4-FFF2-40B4-BE49-F238E27FC236}">
                <ns2:creationId id="{7FA9B895-8EB4-7A49-5734-83756E4D30F1}"/>
              </ns1:ext>
            </ns1:extLst>
          </ns0:cNvPr>
          <ns0:cNvPicPr>
            <ns1:picLocks noChangeAspect="1"/>
          </ns0:cNvPicPr>
          <ns0:nvPr/>
        </ns0:nvPicPr>
        <ns0:blipFill>
          <ns1:blip ns4:embed="rId9">
            <ns1:extLst>
              <ns1:ext uri="{28A0092B-C50C-407E-A947-70E740481C1C}">
                <ns5:useLocalDpi val="0"/>
              </ns1:ext>
              <ns1:ext uri="{96DAC541-7B7A-43D3-8B79-37D633B846F1}">
                <ns6:svgBlip ns4:embed="rId10"/>
              </ns1:ext>
            </ns1:extLst>
          </ns1:blip>
          <ns1:stretch>
            <ns1:fillRect/>
          </ns1:stretch>
        </ns0:blipFill>
        <ns0:spPr>
          <ns1:xfrm>
            <ns1:off x="731368" y="2930773"/>
            <ns1:ext cx="394596" cy="394596"/>
          </ns1:xfrm>
          <ns1:prstGeom prst="rect">
            <ns1:avLst/>
          </ns1:prstGeom>
        </ns0:spPr>
      </ns0:pic>
      <ns0:sp>
        <ns0:nvSpPr>
          <ns0:cNvPr id="39" name="TextBox 38">
            <ns1:extLst>
              <ns1:ext uri="{FF2B5EF4-FFF2-40B4-BE49-F238E27FC236}">
                <ns2:creationId id="{37271072-AD93-D632-48FD-EDE2D6D2F892}"/>
              </ns1:ext>
            </ns1:extLst>
          </ns0:cNvPr>
          <ns0:cNvSpPr txBox="1"/>
          <ns0:nvPr/>
        </ns0:nvSpPr>
        <ns0:spPr>
          <ns1:xfrm>
            <ns1:off x="385167" y="4381620"/>
            <ns1:ext cx="1086998" cy="253916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INVESTMENT</ns1:t>
            </ns1:r>
          </ns1:p>
        </ns0:txBody>
      </ns0:sp>
      <ns0:sp>
        <ns0:nvSpPr>
          <ns0:cNvPr id="40" name="TextBox 39">
            <ns1:extLst>
              <ns1:ext uri="{FF2B5EF4-FFF2-40B4-BE49-F238E27FC236}">
                <ns2:creationId id="{F05CA6D4-8335-F2D7-196A-2958318AB9FC}"/>
              </ns1:ext>
            </ns1:extLst>
          </ns0:cNvPr>
          <ns0:cNvSpPr txBox="1"/>
          <ns0:nvPr/>
        </ns0:nvSpPr>
        <ns0:spPr>
          <ns1:xfrm>
            <ns1:off x="2962265" y="4316345"/>
            <ns1:ext cx="729079" cy="400110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0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Payback</ns1:t>
            </ns1:r>
            <ns1:r>
              <ns1:rPr lang="en-GB" sz="70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100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Period</ns1:t>
            </ns1:r>
          </ns1:p>
        </ns0:txBody>
      </ns0:sp>
      <ns0:sp>
        <ns0:nvSpPr>
          <ns0:cNvPr id="41" name="TextBox 40">
            <ns1:extLst>
              <ns1:ext uri="{FF2B5EF4-FFF2-40B4-BE49-F238E27FC236}">
                <ns2:creationId id="{854C1CF3-49C6-7197-7CCD-F4A045119A8D}"/>
              </ns1:ext>
            </ns1:extLst>
          </ns0:cNvPr>
          <ns0:cNvSpPr txBox="1"/>
          <ns0:nvPr/>
        </ns0:nvSpPr>
        <ns0:spPr>
          <ns1:xfrm>
            <ns1:off x="1491097" y="2200685"/>
            <ns1:ext cx="1408328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253,222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sp>
        <ns0:nvSpPr>
          <ns0:cNvPr id="42" name="Oval 41">
            <ns1:extLst>
              <ns1:ext uri="{FF2B5EF4-FFF2-40B4-BE49-F238E27FC236}">
                <ns2:creationId id="{9A25C8F3-0395-18E2-136E-9D6BCA42D6B7}"/>
              </ns1:ext>
            </ns1:extLst>
          </ns0:cNvPr>
          <ns0:cNvSpPr/>
          <ns0:nvPr/>
        </ns0:nvSpPr>
        <ns0:spPr>
          <ns1:xfrm>
            <ns1:off x="3273526" y="4021748"/>
            <ns1:ext cx="106557" cy="106557"/>
          </ns1:xfrm>
          <ns1:prstGeom prst="ellipse">
            <ns1:avLst/>
          </ns1:prstGeom>
          <ns1:noFill/>
          <ns1:ln w="3175">
            <ns1:solidFill>
              <ns1:schemeClr val="accent2"/>
            </ns1:solidFill>
          </ns1:ln>
        </ns0:spPr>
        <ns0:style>
          <ns1:lnRef idx="2">
            <ns1:schemeClr val="accent1">
              <ns1:shade val="50000"/>
            </ns1:schemeClr>
          </ns1:lnRef>
          <ns1:fillRef idx="1">
            <ns1:schemeClr val="accent1"/>
          </ns1:fillRef>
          <ns1:effectRef idx="0">
            <ns1:schemeClr val="accent1"/>
          </ns1:effectRef>
          <ns1:fontRef idx="minor">
            <ns1:schemeClr val="lt1"/>
          </ns1:fontRef>
        </ns0:style>
        <ns0:txBody>
          <ns1:bodyPr rtlCol="0" anchor="ctr"/>
          <ns1:lstStyle/>
          <ns1:p>
            <ns1:pPr algn="ctr"/>
            <ns1:endParaRPr lang="en-GB"/>
          </ns1:p>
        </ns0:txBody>
      </ns0:sp>
      <ns0:sp>
        <ns0:nvSpPr>
          <ns0:cNvPr id="43" name="TextBox 42">
            <ns1:extLst>
              <ns1:ext uri="{FF2B5EF4-FFF2-40B4-BE49-F238E27FC236}">
                <ns2:creationId id="{1CA5A673-91FC-2C94-7F57-6F75AF00332C}"/>
              </ns1:ext>
            </ns1:extLst>
          </ns0:cNvPr>
          <ns0:cNvSpPr txBox="1"/>
          <ns0:nvPr/>
        </ns0:nvSpPr>
        <ns0:spPr>
          <ns1:xfrm>
            <ns1:off x="3797628" y="4027026"/>
            <ns1:ext cx="1260000" cy="58477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4</ns1:t>
            </ns1:r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months</ns1:t>
            </ns1:r>
          </ns1:p>
        </ns0:txBody>
      </ns0:sp>
      <ns0:sp>
        <ns0:nvSpPr>
          <ns0:cNvPr id="44" name="TextBox 43">
            <ns1:extLst>
              <ns1:ext uri="{FF2B5EF4-FFF2-40B4-BE49-F238E27FC236}">
                <ns2:creationId id="{B51CD36F-4B90-CBDF-E4CA-2F7753CCAD0D}"/>
              </ns1:ext>
            </ns1:extLst>
          </ns0:cNvPr>
          <ns0:cNvSpPr txBox="1"/>
          <ns0:nvPr/>
        </ns0:nvSpPr>
        <ns0:spPr>
          <ns1:xfrm>
            <ns1:off x="1491097" y="4017274"/>
            <ns1:ext cx="1599526" cy="58477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125,666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sp>
        <ns0:nvSpPr>
          <ns0:cNvPr id="45" name="TextBox 44">
            <ns1:extLst>
              <ns1:ext uri="{FF2B5EF4-FFF2-40B4-BE49-F238E27FC236}">
                <ns2:creationId id="{1B3924B1-6D93-5AF9-68DF-307D783C4301}"/>
              </ns1:ext>
            </ns1:extLst>
          </ns0:cNvPr>
          <ns0:cNvSpPr txBox="1"/>
          <ns0:nvPr/>
        </ns0:nvSpPr>
        <ns0:spPr>
          <ns1:xfrm>
            <ns1:off x="1491097" y="3192818"/>
            <ns1:ext cx="1278041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19,793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pic>
        <ns0:nvPicPr>
          <ns0:cNvPr id="47" name="Graphic 46" descr="Diamond with solid fill">
            <ns1:extLst>
              <ns1:ext uri="{FF2B5EF4-FFF2-40B4-BE49-F238E27FC236}">
                <ns2:creationId id="{82BCB199-5552-EC5E-904C-B1EE4616B02D}"/>
              </ns1:ext>
            </ns1:extLst>
          </ns0:cNvPr>
          <ns0:cNvPicPr>
            <ns1:picLocks noChangeAspect="1"/>
          </ns0:cNvPicPr>
          <ns0:nvPr/>
        </ns0:nvPicPr>
        <ns0:blipFill>
          <ns1:blip ns4:embed="rId11">
            <ns1:extLst>
              <ns1:ext uri="{28A0092B-C50C-407E-A947-70E740481C1C}">
                <ns5:useLocalDpi val="0"/>
              </ns1:ext>
              <ns1:ext uri="{96DAC541-7B7A-43D3-8B79-37D633B846F1}">
                <ns6:svgBlip ns4:embed="rId12"/>
              </ns1:ext>
            </ns1:extLst>
          </ns1:blip>
          <ns1:stretch>
            <ns1:fillRect/>
          </ns1:stretch>
        </ns0:blipFill>
        <ns0:spPr>
          <ns1:xfrm>
            <ns1:off x="3116481" y="2033136"/>
            <ns1:ext cx="420646" cy="521262"/>
          </ns1:xfrm>
          <ns1:prstGeom prst="rect">
            <ns1:avLst/>
          </ns1:prstGeom>
        </ns0:spPr>
      </ns0:pic>
      <ns0:sp>
        <ns0:nvSpPr>
          <ns0:cNvPr id="48" name="TextBox 47">
            <ns1:extLst>
              <ns1:ext uri="{FF2B5EF4-FFF2-40B4-BE49-F238E27FC236}">
                <ns2:creationId id="{B814839A-EAED-C894-FA97-CC64E40C2578}"/>
              </ns1:ext>
            </ns1:extLst>
          </ns0:cNvPr>
          <ns0:cNvSpPr txBox="1"/>
          <ns0:nvPr/>
        </ns0:nvSpPr>
        <ns0:spPr>
          <ns1:xfrm>
            <ns1:off x="2906368" y="2516728"/>
            <ns1:ext cx="840873" cy="253916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NPV</ns1:t>
            </ns1:r>
          </ns1:p>
        </ns0:txBody>
      </ns0:sp>
      <ns0:sp>
        <ns0:nvSpPr>
          <ns0:cNvPr id="49" name="TextBox 48">
            <ns1:extLst>
              <ns1:ext uri="{FF2B5EF4-FFF2-40B4-BE49-F238E27FC236}">
                <ns2:creationId id="{059F857E-0C32-6C1E-C411-71299828D62F}"/>
              </ns1:ext>
            </ns1:extLst>
          </ns0:cNvPr>
          <ns0:cNvSpPr txBox="1"/>
          <ns0:nvPr/>
        </ns0:nvSpPr>
        <ns0:spPr>
          <ns1:xfrm>
            <ns1:off x="3797628" y="3184326"/>
            <ns1:ext cx="1260000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202</ns1:t>
            </ns1:r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%</ns1:t>
            </ns1:r>
          </ns1:p>
        </ns0:txBody>
      </ns0:sp>
      <ns0:sp>
        <ns0:nvSpPr>
          <ns0:cNvPr id="50" name="TextBox 49">
            <ns1:extLst>
              <ns1:ext uri="{FF2B5EF4-FFF2-40B4-BE49-F238E27FC236}">
                <ns2:creationId id="{8B567199-AC9B-6222-FCBC-A6DFAA7E81F7}"/>
              </ns1:ext>
            </ns1:extLst>
          </ns0:cNvPr>
          <ns0:cNvSpPr txBox="1"/>
          <ns0:nvPr/>
        </ns0:nvSpPr>
        <ns0:spPr>
          <ns1:xfrm>
            <ns1:off x="2986505" y="3171616"/>
            <ns1:ext cx="680598" cy="369332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b="1">
                <ns1:solidFill>
                  <ns1:srgbClr val="FF6600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ROI</ns1:t>
            </ns1:r>
          </ns1:p>
        </ns0:txBody>
      </ns0:sp>
      <ns0:sp>
        <ns0:nvSpPr>
          <ns0:cNvPr id="51" name="TextBox 50">
            <ns1:extLst>
              <ns1:ext uri="{FF2B5EF4-FFF2-40B4-BE49-F238E27FC236}">
                <ns2:creationId id="{919B2869-F7B8-C766-B4DF-19CA5F6D8E9E}"/>
              </ns1:ext>
            </ns1:extLst>
          </ns0:cNvPr>
          <ns0:cNvSpPr txBox="1"/>
          <ns0:nvPr/>
        </ns0:nvSpPr>
        <ns0:spPr>
          <ns1:xfrm>
            <ns1:off x="3797628" y="2204508"/>
            <ns1:ext cx="1260000" cy="338554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r>
              <ns1:rPr lang="en-GB" sz="1600" i="0" u="none" strike="noStrike" dirty="0">
                <ns1:solidFill>
                  <ns1:schemeClr val="bg1"/>
                </ns1:solidFill>
                <ns1:effectLst/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r>
              <ns1:rPr lang="en-GB" sz="1600" dirty="0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£</ns1:t>
            </ns1:r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231,277</ns1:t>
            </ns1:r>
            <ns1:r>
              <ns1:rPr lang="en-GB" sz="1600" i="0" u="none" strike="noStrike" dirty="0">
                <ns1:solidFill>
                  <ns1:schemeClr val="bg1"/>
                </ns1:solidFill>
                <ns1:effectLst/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 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  <ns0:pic>
        <ns0:nvPicPr>
          <ns0:cNvPr id="52" name="Graphic 51" descr="Bank with solid fill">
            <ns1:extLst>
              <ns1:ext uri="{FF2B5EF4-FFF2-40B4-BE49-F238E27FC236}">
                <ns2:creationId id="{2CA66873-6558-5189-CF21-85CA2C0FFA0B}"/>
              </ns1:ext>
            </ns1:extLst>
          </ns0:cNvPr>
          <ns0:cNvPicPr>
            <ns1:picLocks noChangeAspect="1"/>
          </ns0:cNvPicPr>
          <ns0:nvPr/>
        </ns0:nvPicPr>
        <ns0:blipFill>
          <ns1:blip ns4:embed="rId13">
            <ns1:extLst>
              <ns1:ext uri="{28A0092B-C50C-407E-A947-70E740481C1C}">
                <ns5:useLocalDpi val="0"/>
              </ns1:ext>
              <ns1:ext uri="{96DAC541-7B7A-43D3-8B79-37D633B846F1}">
                <ns6:svgBlip ns4:embed="rId14"/>
              </ns1:ext>
            </ns1:extLst>
          </ns1:blip>
          <ns1:stretch>
            <ns1:fillRect/>
          </ns1:stretch>
        </ns0:blipFill>
        <ns0:spPr>
          <ns1:xfrm>
            <ns1:off x="685332" y="3943217"/>
            <ns1:ext cx="486669" cy="486669"/>
          </ns1:xfrm>
          <ns1:prstGeom prst="rect">
            <ns1:avLst/>
          </ns1:prstGeom>
        </ns0:spPr>
      </ns0:pic>
      <ns0:sp>
        <ns0:nvSpPr>
          <ns0:cNvPr id="53" name="TextBox 52">
            <ns1:extLst>
              <ns1:ext uri="{FF2B5EF4-FFF2-40B4-BE49-F238E27FC236}">
                <ns2:creationId id="{7464C18C-8143-AB54-955A-A0DE0ACF69AD}"/>
              </ns1:ext>
            </ns1:extLst>
          </ns0:cNvPr>
          <ns0:cNvSpPr txBox="1"/>
          <ns0:nvPr/>
        </ns0:nvSpPr>
        <ns0:spPr>
          <ns1:xfrm>
            <ns1:off x="650833" y="791325"/>
            <ns1:ext cx="2406226" cy="200055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en-GB" sz="700">
                <ns1:solidFill>
                  <ns1:schemeClr val="tx1">
                    <ns1:lumMod val="50000"/>
                    <ns1:lumOff val="50000"/>
                  </ns1:schemeClr>
                </ns1:solidFill>
                <ns1:latin typeface="Montserrat Medium" panose="00000600000000000000" pitchFamily="2" charset="0"/>
                <ns1:ea typeface="Open Sans" panose="020B0606030504020204" pitchFamily="34" charset="0"/>
                <ns1:cs typeface="Open Sans" panose="020B0606030504020204" pitchFamily="34" charset="0"/>
              </ns1:rPr>
              <ns1:t>PLEASE NOTE THESE ARE ESTIMATIONS ONLY</ns1:t>
            </ns1:r>
          </ns1:p>
        </ns0:txBody>
      </ns0:sp>
      <ns0:pic>
        <ns0:nvPicPr>
          <ns0:cNvPr id="6" name="Graphic 5" descr="Clock with solid fill">
            <ns1:extLst>
              <ns1:ext uri="{FF2B5EF4-FFF2-40B4-BE49-F238E27FC236}">
                <ns2:creationId id="{5C0546B3-566A-AB4C-C2C7-58B31100AE51}"/>
              </ns1:ext>
            </ns1:extLst>
          </ns0:cNvPr>
          <ns0:cNvPicPr>
            <ns1:picLocks noChangeAspect="1"/>
          </ns0:cNvPicPr>
          <ns0:nvPr/>
        </ns0:nvPicPr>
        <ns0:blipFill>
          <ns1:blip ns4:embed="rId15">
            <ns1:extLst>
              <ns1:ext uri="{96DAC541-7B7A-43D3-8B79-37D633B846F1}">
                <ns6:svgBlip ns4:embed="rId16"/>
              </ns1:ext>
            </ns1:extLst>
          </ns1:blip>
          <ns1:stretch>
            <ns1:fillRect/>
          </ns1:stretch>
        </ns0:blipFill>
        <ns0:spPr>
          <ns1:xfrm>
            <ns1:off x="587867" y="4872929"/>
            <ns1:ext cx="681598" cy="681598"/>
          </ns1:xfrm>
          <ns1:prstGeom prst="rect">
            <ns1:avLst/>
          </ns1:prstGeom>
        </ns0:spPr>
      </ns0:pic>
      <ns0:sp>
        <ns0:nvSpPr>
          <ns0:cNvPr id="7" name="TextBox 6">
            <ns1:extLst>
              <ns1:ext uri="{FF2B5EF4-FFF2-40B4-BE49-F238E27FC236}">
                <ns2:creationId id="{9319242E-63D7-70C5-83CD-51102A18B2C1}"/>
              </ns1:ext>
            </ns1:extLst>
          </ns0:cNvPr>
          <ns0:cNvSpPr txBox="1"/>
          <ns0:nvPr/>
        </ns0:nvSpPr>
        <ns0:spPr>
          <ns1:xfrm>
            <ns1:off x="385167" y="5549278"/>
            <ns1:ext cx="1086998" cy="415498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pPr algn="ctr"/>
            <ns1:r>
              <ns1:rPr lang="en-GB" sz="1050" b="1" dirty="0">
                <ns1:solidFill>
                  <ns1:schemeClr val="tx2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HOURS SAVED</ns1:t>
            </ns1:r>
          </ns1:p>
        </ns0:txBody>
      </ns0:sp>
      <ns0:sp>
        <ns0:nvSpPr>
          <ns0:cNvPr id="24" name="TextBox 23">
            <ns1:extLst>
              <ns1:ext uri="{FF2B5EF4-FFF2-40B4-BE49-F238E27FC236}">
                <ns2:creationId id="{012C8D2C-9662-93C5-9673-63020C005BD9}"/>
              </ns1:ext>
            </ns1:extLst>
          </ns0:cNvPr>
          <ns0:cNvSpPr txBox="1"/>
          <ns0:nvPr/>
        </ns0:nvSpPr>
        <ns0:spPr>
          <ns1:xfrm>
            <ns1:off x="1491097" y="5063705"/>
            <ns1:ext cx="1599526" cy="338554"/>
          </ns1:xfrm>
          <ns1:prstGeom prst="rect">
            <ns1:avLst/>
          </ns1:prstGeom>
          <ns1:noFill/>
        </ns0:spPr>
        <ns0:txBody>
          <ns1:bodyPr wrap="square" rtlCol="0">
            <ns1:spAutoFit/>
          </ns1:bodyPr>
          <ns1:lstStyle/>
          <ns1:p>
            <ns1:r>
              <ns1:rPr lang="tr-TR" sz="1600" dirty="0" err="1">
                <ns1:solidFill>
                  <ns1:schemeClr val="bg1"/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rPr>
              <ns1:t>64,511h</ns1:t>
            </ns1:r>
            <ns1:endParaRPr lang="en-GB" sz="1600" dirty="0">
              <ns1:solidFill>
                <ns1:schemeClr val="bg1"/>
              </ns1:solidFill>
              <ns1:latin typeface="Open Sans" panose="020B0606030504020204" pitchFamily="34" charset="0"/>
              <ns1:ea typeface="Open Sans" panose="020B0606030504020204" pitchFamily="34" charset="0"/>
              <ns1:cs typeface="Open Sans" panose="020B0606030504020204" pitchFamily="34" charset="0"/>
            </ns1:endParaRPr>
          </ns1:p>
        </ns0:txBody>
      </ns0:sp>
    </ns0:spTree>
    <ns0:extLst>
      <ns0:ext uri="{BB962C8B-B14F-4D97-AF65-F5344CB8AC3E}">
        <ns7:creationId val="2365803905"/>
      </ns0:ext>
    </ns0:extLst>
  </ns0:cSld>
  <ns0:clrMapOvr>
    <ns1:masterClrMapping/>
  </ns0:clrMapOvr>
</ns0:sld>
</file>

<file path=ppt/slides/slide8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0F303557-C3DF-0A09-A6C3-B95DAC3B7127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8</ns1:t>
            </ns1:fld>
            <ns1:endParaRPr lang="en-US"/>
          </ns1:p>
        </ns0:txBody>
      </ns0:sp>
      <ns0:sp>
        <ns0:nvSpPr>
          <ns0:cNvPr id="3" name="Title 2">
            <ns1:extLst>
              <ns1:ext uri="{FF2B5EF4-FFF2-40B4-BE49-F238E27FC236}">
                <ns2:creationId id="{0D27C223-66B0-43E1-F7E0-38D12174F72F}"/>
              </ns1:ext>
            </ns1:extLst>
          </ns0:cNvPr>
          <ns0:cNvSpPr>
            <ns1:spLocks noGrp="1"/>
          </ns0:cNvSpPr>
          <ns0:nvPr>
            <ns0:ph type="title"/>
          </ns0:nvPr>
        </ns0:nvSpPr>
        <ns0:spPr>
          <ns1:xfrm>
            <ns1:off x="695326" y="428401"/>
            <ns1:ext cx="9292735" cy="401594"/>
          </ns1:xfrm>
        </ns0:spPr>
        <ns0:txBody>
          <ns1:bodyPr/>
          <ns1:lstStyle/>
          <ns1:p>
            <ns1:r>
              <ns1:rPr lang="tr-TR" dirty="0"/>
              <ns1:t>DEFINITION OF TERMS</ns1:t>
            </ns1:r>
            <ns1:endParaRPr lang="en-US" dirty="0"/>
          </ns1:p>
        </ns0:txBody>
      </ns0:sp>
      <ns0:sp>
        <ns0:nvSpPr>
          <ns0:cNvPr id="4" name="Text Placeholder 3">
            <ns1:extLst>
              <ns1:ext uri="{FF2B5EF4-FFF2-40B4-BE49-F238E27FC236}">
                <ns2:creationId id="{77D034D3-826E-71EB-8E21-FFDB47E1C1EE}"/>
              </ns1:ext>
            </ns1:extLst>
          </ns0:cNvPr>
          <ns0:cNvSpPr>
            <ns1:spLocks noGrp="1"/>
          </ns0:cNvSpPr>
          <ns0:nvPr>
            <ns0:ph type="body" sz="quarter" idx="14"/>
          </ns0:nvPr>
        </ns0:nvSpPr>
        <ns0:spPr>
          <ns1:xfrm>
            <ns1:off x="6017270" y="1717608"/>
            <ns1:ext cx="4638088" cy="3361386"/>
          </ns1:xfrm>
        </ns0:spPr>
        <ns0:txBody>
          <ns1:bodyPr vert="horz" lIns="0" tIns="0" rIns="0" bIns="0" rtlCol="0" anchor="t">
            <ns1:noAutofit/>
          </ns1:bodyPr>
          <ns1:lstStyle/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Payback Period: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time at which benefits achieved outweigh amount invested. If you invest £12 and receive £1 per month, your payback period is 1 year, equal to the "break-even point”. This calculation does not consider the time value of money (see NPV)</ns1:t>
            </ns1:r>
          </ns1:p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Net Present Value (NPV):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the present value of future net Cashflows (cash in minus cash out). “Present Value” refers to the time value of money where a pound today is worth more than a pound five years from now. This is due to inflation, future uncertainty and other factors. The NPV here is calculated assuming a default 8% cost of capital.</ns1:t>
            </ns1:r>
          </ns1:p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Return on Investment (ROI):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The ratio of benefits vs its total costs. If you invest £12 and get £24 back, the ROI is 24/12 = 200% (i.e. you receive double what you contributed)</ns1:t>
            </ns1:r>
          </ns1:p>
          <ns1:p>
            <ns1:pPr marL="341630" indent="-25146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effectLst/>
                <ns1:latin typeface="Open Sans"/>
                <ns1:ea typeface="Open Sans"/>
                <ns1:cs typeface="Open Sans"/>
              </ns1:rPr>
              <ns1:t>Adoption rate: </ns1:t>
            </ns1:r>
            <ns1:r>
              <ns1:rPr lang="en-GB" sz="900" dirty="0">
                <ns1:solidFill>
                  <ns1:schemeClr val="tx1">
                    <ns1:lumMod val="50000"/>
                    <ns1:lumOff val="50000"/>
                  </ns1:schemeClr>
                </ns1:solidFill>
                <ns1:effectLst/>
                <ns1:latin typeface="Open Sans"/>
                <ns1:ea typeface="Open Sans"/>
                <ns1:cs typeface="Open Sans"/>
              </ns1:rPr>
              <ns1:t>We have integrated software adoption rate factors into our value return calculations. These reflect reductions in value returns from factors such as staggered releases, ramp up times and more. </ns1:t>
            </ns1:r>
          </ns1:p>
        </ns0:txBody>
      </ns0:sp>
      <ns0:sp>
        <ns0:nvSpPr>
          <ns0:cNvPr id="6" name="Text Placeholder 3">
            <ns1:extLst>
              <ns1:ext uri="{FF2B5EF4-FFF2-40B4-BE49-F238E27FC236}">
                <ns2:creationId id="{6B2551A1-F783-7ECB-94CE-4492E0A51074}"/>
              </ns1:ext>
            </ns1:extLst>
          </ns0:cNvPr>
          <ns0:cNvSpPr txBox="1">
            <ns1:spLocks/>
          </ns0:cNvSpPr>
          <ns0:nvPr/>
        </ns0:nvSpPr>
        <ns0:spPr>
          <ns1:xfrm>
            <ns1:off x="598832" y="1715549"/>
            <ns1:ext cx="4638088" cy="3898760"/>
          </ns1:xfrm>
          <ns1:prstGeom prst="rect">
            <ns1:avLst/>
          </ns1:prstGeom>
        </ns0:spPr>
        <ns0:txBody>
          <ns1:bodyPr vert="horz" lIns="0" tIns="0" rIns="0" bIns="0" rtlCol="0" anchor="t">
            <ns1:noAutofit/>
          </ns1:bodyPr>
          <ns1:lstStyle>
            <ns1:lvl1pPr marL="342000" indent="-252000" algn="l" defTabSz="914400" rtl="0" eaLnBrk="1" latinLnBrk="0" hangingPunct="1">
              <ns1:lnSpc>
                <ns1:spcPct val="120000"/>
              </ns1:lnSpc>
              <ns1:spcBef>
                <ns1:spcPts val="800"/>
              </ns1:spcBef>
              <ns1:spcAft>
                <ns1:spcPts val="300"/>
              </ns1:spcAft>
              <ns1:buSzPct val="120000"/>
              <ns1:buFont typeface="Arial" panose="020B0604020202020204" pitchFamily="34" charset="0"/>
              <ns1:buChar char="•"/>
              <ns1:defRPr sz="20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1pPr>
            <ns1:lvl2pPr marL="720000" indent="-216000" algn="l" defTabSz="914400" rtl="0" eaLnBrk="1" latinLnBrk="0" hangingPunct="1">
              <ns1:lnSpc>
                <ns1:spcPct val="120000"/>
              </ns1:lnSpc>
              <ns1:spcBef>
                <ns1:spcPts val="200"/>
              </ns1:spcBef>
              <ns1:spcAft>
                <ns1:spcPts val="0"/>
              </ns1:spcAft>
              <ns1:buClr>
                <ns1:schemeClr val="tx2"/>
              </ns1:buClr>
              <ns1:buSzPct val="110000"/>
              <ns1:buFont typeface="Arial" panose="020B0604020202020204" pitchFamily="34" charset="0"/>
              <ns1:buChar char="•"/>
              <ns1:defRPr sz="18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2pPr>
            <ns1:lvl3pPr marL="1152000" indent="-180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75000"/>
                  <ns1:lumOff val="25000"/>
                </ns1:schemeClr>
              </ns1:buClr>
              <ns1:buSzPct val="130000"/>
              <ns1:buFont typeface="Open Sans" panose="020B0606030504020204" pitchFamily="34" charset="0"/>
              <ns1:buChar char="›"/>
              <ns1:defRPr sz="16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3pPr>
            <ns1:lvl4pPr marL="1512000" indent="-144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2"/>
              </ns1:buClr>
              <ns1:buSzPct val="120000"/>
              <ns1:buFont typeface="Open Sans" panose="020B0606030504020204" pitchFamily="34" charset="0"/>
              <ns1:buChar char="›"/>
              <ns1:defRPr sz="14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4pPr>
            <ns1:lvl5pPr marL="1872000" indent="-108000" algn="l" defTabSz="914400" rtl="0" eaLnBrk="1" latinLnBrk="0" hangingPunct="1">
              <ns1:lnSpc>
                <ns1:spcPct val="120000"/>
              </ns1:lnSpc>
              <ns1:spcBef>
                <ns1:spcPts val="100"/>
              </ns1:spcBef>
              <ns1:spcAft>
                <ns1:spcPts val="0"/>
              </ns1:spcAft>
              <ns1:buClr>
                <ns1:schemeClr val="tx1">
                  <ns1:lumMod val="50000"/>
                  <ns1:lumOff val="50000"/>
                </ns1:schemeClr>
              </ns1:buClr>
              <ns1:buFont typeface="Open Sans" panose="020B0606030504020204" pitchFamily="34" charset="0"/>
              <ns1:buChar char="›"/>
              <ns1:defRPr sz="1200" kern="1200">
                <ns1:solidFill>
                  <ns1:schemeClr val="tx1">
                    <ns1:lumMod val="75000"/>
                    <ns1:lumOff val="25000"/>
                  </ns1:schemeClr>
                </ns1:solidFill>
                <ns1:latin typeface="Open Sans" panose="020B0606030504020204" pitchFamily="34" charset="0"/>
                <ns1:ea typeface="Open Sans" panose="020B0606030504020204" pitchFamily="34" charset="0"/>
                <ns1:cs typeface="Open Sans" panose="020B0606030504020204" pitchFamily="34" charset="0"/>
              </ns1:defRPr>
            </ns1:lvl5pPr>
            <ns1:lvl6pPr marL="25146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6pPr>
            <ns1:lvl7pPr marL="29718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7pPr>
            <ns1:lvl8pPr marL="34290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8pPr>
            <ns1:lvl9pPr marL="3886200" indent="-228600" algn="l" defTabSz="914400" rtl="0" eaLnBrk="1" latinLnBrk="0" hangingPunct="1">
              <ns1:lnSpc>
                <ns1:spcPct val="90000"/>
              </ns1:lnSpc>
              <ns1:spcBef>
                <ns1:spcPts val="500"/>
              </ns1:spcBef>
              <ns1:buFont typeface="Arial" panose="020B0604020202020204" pitchFamily="34" charset="0"/>
              <ns1:buChar char="•"/>
              <ns1:defRPr sz="1800" kern="1200">
                <ns1:solidFill>
                  <ns1:schemeClr val="tx1"/>
                </ns1:solidFill>
                <ns1:latin typeface="+mn-lt"/>
                <ns1:ea typeface="+mn-ea"/>
                <ns1:cs typeface="+mn-cs"/>
              </ns1:defRPr>
            </ns1:lvl9pPr>
          </ns1:lstStyle>
          <ns1:p>
            <ns1:pPr marL="90170" indent="0">
              <ns1:spcAft>
                <ns1:spcPts val="800"/>
              </ns1:spcAft>
              <ns1:buNone/>
            </ns1:pPr>
            <ns1:r>
              <ns1:rPr lang="en-GB" sz="28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Some key phrases we have illustrated in this proposal are detailed for </ns1:t>
            </ns1:r>
            <ns1:br>
              <ns1:rPr lang="en-GB" sz="28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</ns1:br>
            <ns1:r>
              <ns1:rPr lang="en-GB" sz="28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information</ns1:t>
            </ns1:r>
            <ns1:endParaRPr lang="en-GB" sz="2800" b="1" dirty="0">
              <ns1:solidFill>
                <ns1:srgbClr val="FF6600"/>
              </ns1:solidFill>
            </ns1:endParaRPr>
          </ns1:p>
        </ns0:txBody>
      </ns0:sp>
      <ns0:sp>
        <ns0:nvSpPr>
          <ns0:cNvPr id="7" name="TextBox 6">
            <ns1:extLst>
              <ns1:ext uri="{FF2B5EF4-FFF2-40B4-BE49-F238E27FC236}">
                <ns2:creationId id="{3582BB3E-BDED-0937-862C-B206BD0877B8}"/>
              </ns1:ext>
            </ns1:extLst>
          </ns0:cNvPr>
          <ns0:cNvSpPr txBox="1"/>
          <ns0:nvPr/>
        </ns0:nvSpPr>
        <ns0:spPr>
          <ns1:xfrm>
            <ns1:off x="517354" y="4189491"/>
            <ns1:ext cx="4638088" cy="507831"/>
          </ns1:xfrm>
          <ns1:prstGeom prst="rect">
            <ns1:avLst/>
          </ns1:prstGeom>
          <ns1:noFill/>
        </ns0:spPr>
        <ns0:txBody>
          <ns1:bodyPr wrap="square">
            <ns1:spAutoFit/>
          </ns1:bodyPr>
          <ns1:lstStyle/>
          <ns1:p>
            <ns1:pPr marL="90170">
              <ns1:spcAft>
                <ns1:spcPts val="800"/>
              </ns1:spcAft>
            </ns1:pPr>
            <ns1:r>
              <ns1:rPr lang="en-GB" sz="900" b="1" dirty="0">
                <ns1:solidFill>
                  <ns1:srgbClr val="FF6600"/>
                </ns1:solidFill>
                <ns1:latin typeface="Open Sans"/>
                <ns1:ea typeface="Open Sans"/>
                <ns1:cs typeface="Open Sans"/>
              </ns1:rPr>
              <ns1:t>Disclaimer </ns1:t>
            </ns1:r>
            <ns1:r>
              <ns1:rPr lang="en-GB" sz="900" dirty="0">
                <ns1:latin typeface="Open Sans"/>
                <ns1:ea typeface="Open Sans"/>
                <ns1:cs typeface="Open Sans"/>
              </ns1:rPr>
              <ns1:t>We hope these estimations can assist in purchasing decisions and surface value prospects could see. Details listed are provided in good faith, as a guide only, on an "as is" basis.</ns1:t>
            </ns1:r>
            <ns1:endParaRPr lang="en-GB" sz="900" dirty="0"/>
          </ns1:p>
        </ns0:txBody>
      </ns0:sp>
    </ns0:spTree>
    <ns0:extLst>
      <ns0:ext uri="{BB962C8B-B14F-4D97-AF65-F5344CB8AC3E}">
        <ns3:creationId val="4070780101"/>
      </ns0:ext>
    </ns0:extLst>
  </ns0:cSld>
  <ns0:clrMapOvr>
    <ns1:masterClrMapping/>
  </ns0:clrMapOvr>
</ns0:sld>
</file>

<file path=ppt/slides/slide9.xml><?xml version="1.0" encoding="utf-8"?>
<ns0:sld xmlns:ns0="http://schemas.openxmlformats.org/presentationml/2006/main" xmlns:ns1="http://schemas.openxmlformats.org/drawingml/2006/main" xmlns:ns2="http://schemas.microsoft.com/office/drawing/2014/main" xmlns:ns3="http://schemas.microsoft.com/office/powerpoint/2010/main">
  <ns0:cSld>
    <ns0:bg>
      <ns0:bgPr>
        <ns1:solidFill>
          <ns1:schemeClr val="bg1"/>
        </ns1:solidFill>
        <ns1:effectLst/>
      </ns0:bgPr>
    </ns0:bg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Slide Number Placeholder 1">
            <ns1:extLst>
              <ns1:ext uri="{FF2B5EF4-FFF2-40B4-BE49-F238E27FC236}">
                <ns2:creationId id="{B31256D3-B27A-D9C6-DA8A-CF2A4073A004}"/>
              </ns1:ext>
            </ns1:extLst>
          </ns0:cNvPr>
          <ns0:cNvSpPr>
            <ns1:spLocks noGrp="1"/>
          </ns0:cNvSpPr>
          <ns0:nvPr>
            <ns0:ph type="sldNum" sz="quarter" idx="12"/>
          </ns0:nvPr>
        </ns0:nvSpPr>
        <ns0:spPr/>
        <ns0:txBody>
          <ns1:bodyPr/>
          <ns1:lstStyle/>
          <ns1:p>
            <ns1:fld id="{3531A8E9-B4CF-5643-AF96-CB4C768DAD63}" type="slidenum">
              <ns1:rPr lang="en-US" smtClean="0"/>
              <ns1:t>9</ns1:t>
            </ns1:fld>
            <ns1:endParaRPr lang="en-US"/>
          </ns1:p>
        </ns0:txBody>
      </ns0:sp>
      <ns0:sp>
        <ns0:nvSpPr>
          <ns0:cNvPr id="22" name="Title 1">
            <ns1:extLst>
              <ns1:ext uri="{FF2B5EF4-FFF2-40B4-BE49-F238E27FC236}">
                <ns2:creationId id="{58357287-C1DF-758E-C692-66B6339E43F1}"/>
              </ns1:ext>
            </ns1:extLst>
          </ns0:cNvPr>
          <ns0:cNvSpPr txBox="1">
            <ns1:spLocks/>
          </ns0:cNvSpPr>
          <ns0:nvPr/>
        </ns0:nvSpPr>
        <ns0:spPr>
          <ns1:xfrm>
            <ns1:off x="2532063" y="2328182"/>
            <ns1:ext cx="7127875" cy="494318"/>
          </ns1:xfrm>
          <ns1:prstGeom prst="rect">
            <ns1:avLst/>
          </ns1:prstGeom>
        </ns0:spPr>
        <ns0:txBody>
          <ns1:bodyPr lIns="0" tIns="0" rIns="0" bIns="0"/>
          <ns1:lstStyle>
            <ns1:lvl1pPr algn="l" defTabSz="914400" rtl="0" eaLnBrk="1" latinLnBrk="0" hangingPunct="1">
              <ns1:lnSpc>
                <ns1:spcPct val="90000"/>
              </ns1:lnSpc>
              <ns1:spcBef>
                <ns1:spcPct val="0"/>
              </ns1:spcBef>
              <ns1:buNone/>
              <ns1:defRPr sz="2800" b="1" i="0" kern="1200">
                <ns1:solidFill>
                  <ns1:schemeClr val="tx1"/>
                </ns1:solidFill>
                <ns1:latin typeface="Montserrat SemiBold" pitchFamily="2" charset="77"/>
                <ns1:ea typeface="+mj-ea"/>
                <ns1:cs typeface="+mj-cs"/>
              </ns1:defRPr>
            </ns1:lvl1pPr>
          </ns1:lstStyle>
          <ns1:p>
            <ns1:pPr algn="ctr"/>
            <ns1:r>
              <ns1:rPr lang="en-US" sz="4000"/>
              <ns1:t>Connect with us</ns1:t>
            </ns1:r>
          </ns1:p>
        </ns0:txBody>
      </ns0:sp>
    </ns0:spTree>
    <ns0:extLst>
      <ns0:ext uri="{BB962C8B-B14F-4D97-AF65-F5344CB8AC3E}">
        <ns3:creationId val="3049836168"/>
      </ns0:ext>
    </ns0:extLst>
  </ns0:cSld>
  <ns0:clrMapOvr>
    <ns1:masterClrMapping/>
  </ns0:clrMapOvr>
</ns0:sld>
</file>

<file path=ppt/theme/theme1.xml><?xml version="1.0" encoding="utf-8"?>
<a:theme xmlns:a="http://schemas.openxmlformats.org/drawingml/2006/main" name="Advanced Theme">
  <a:themeElements>
    <a:clrScheme name="Custom 2">
      <a:dk1>
        <a:srgbClr val="25252C"/>
      </a:dk1>
      <a:lt1>
        <a:srgbClr val="FFFFFF"/>
      </a:lt1>
      <a:dk2>
        <a:srgbClr val="F15D22"/>
      </a:dk2>
      <a:lt2>
        <a:srgbClr val="FFFFFF"/>
      </a:lt2>
      <a:accent1>
        <a:srgbClr val="F37720"/>
      </a:accent1>
      <a:accent2>
        <a:srgbClr val="F6911E"/>
      </a:accent2>
      <a:accent3>
        <a:srgbClr val="FCC54C"/>
      </a:accent3>
      <a:accent4>
        <a:srgbClr val="FFDB9B"/>
      </a:accent4>
      <a:accent5>
        <a:srgbClr val="2D4FB2"/>
      </a:accent5>
      <a:accent6>
        <a:srgbClr val="19191F"/>
      </a:accent6>
      <a:hlink>
        <a:srgbClr val="2D4FB2"/>
      </a:hlink>
      <a:folHlink>
        <a:srgbClr val="1F377D"/>
      </a:folHlink>
    </a:clrScheme>
    <a:fontScheme name="Advanced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neAdvanced-Powerpoint" id="{F8C38506-A58B-420B-8FBB-E3229D059A60}" vid="{B09805F1-EDBB-4199-ACB7-00BD702268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969d1d-647f-4e4c-97f9-a5143e71e435">
      <Terms xmlns="http://schemas.microsoft.com/office/infopath/2007/PartnerControls"/>
    </lcf76f155ced4ddcb4097134ff3c332f>
    <TaxCatchAll xmlns="eb37a4e0-bf89-419d-8b31-963a97458fb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ADAF580B8A648AEA7FF4A5F3D65E6" ma:contentTypeVersion="11" ma:contentTypeDescription="Create a new document." ma:contentTypeScope="" ma:versionID="f2db5c34f6348a370055c14b94ddc919">
  <xsd:schema xmlns:xsd="http://www.w3.org/2001/XMLSchema" xmlns:xs="http://www.w3.org/2001/XMLSchema" xmlns:p="http://schemas.microsoft.com/office/2006/metadata/properties" xmlns:ns2="8a969d1d-647f-4e4c-97f9-a5143e71e435" xmlns:ns3="eb37a4e0-bf89-419d-8b31-963a97458fb1" targetNamespace="http://schemas.microsoft.com/office/2006/metadata/properties" ma:root="true" ma:fieldsID="42bedbc2e246c6b2e71d78ed3d4618fc" ns2:_="" ns3:_="">
    <xsd:import namespace="8a969d1d-647f-4e4c-97f9-a5143e71e435"/>
    <xsd:import namespace="eb37a4e0-bf89-419d-8b31-963a97458f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69d1d-647f-4e4c-97f9-a5143e71e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6eeb5-9ee9-4397-9b3e-f1e80249f7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7a4e0-bf89-419d-8b31-963a97458f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c47415d-69f8-47d4-a17a-a3b33913b4bf}" ma:internalName="TaxCatchAll" ma:showField="CatchAllData" ma:web="eb37a4e0-bf89-419d-8b31-963a97458f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40E5F8-1399-4596-AA73-4BD79D26AFFD}">
  <ds:schemaRefs>
    <ds:schemaRef ds:uri="http://schemas.microsoft.com/office/2006/metadata/properties"/>
    <ds:schemaRef ds:uri="http://www.w3.org/XML/1998/namespace"/>
    <ds:schemaRef ds:uri="8e78c812-0be8-4f61-8186-a9387d596735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8a969d1d-647f-4e4c-97f9-a5143e71e435"/>
    <ds:schemaRef ds:uri="eb37a4e0-bf89-419d-8b31-963a97458fb1"/>
  </ds:schemaRefs>
</ds:datastoreItem>
</file>

<file path=customXml/itemProps2.xml><?xml version="1.0" encoding="utf-8"?>
<ds:datastoreItem xmlns:ds="http://schemas.openxmlformats.org/officeDocument/2006/customXml" ds:itemID="{953B4D23-82FF-4812-9F4E-BB600331C6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42E9DC-885B-4A24-9C3C-039F8335CD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969d1d-647f-4e4c-97f9-a5143e71e435"/>
    <ds:schemaRef ds:uri="eb37a4e0-bf89-419d-8b31-963a97458f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2b5a89e7-01bf-42ed-9da1-669d82eec17a}" enabled="0" method="" siteId="{2b5a89e7-01bf-42ed-9da1-669d82ee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OneAdvanced-Powerpoint-Template (1)</Template>
  <TotalTime>2455</TotalTime>
  <Words>1330</Words>
  <Application>Microsoft Office PowerPoint</Application>
  <PresentationFormat>Geniş ekran</PresentationFormat>
  <Paragraphs>227</Paragraphs>
  <Slides>9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7" baseType="lpstr">
      <vt:lpstr>Arial</vt:lpstr>
      <vt:lpstr>Calibri</vt:lpstr>
      <vt:lpstr>Montserrat</vt:lpstr>
      <vt:lpstr>Montserrat Medium</vt:lpstr>
      <vt:lpstr>Montserrat SemiBold</vt:lpstr>
      <vt:lpstr>Open Sans</vt:lpstr>
      <vt:lpstr>Wingdings</vt:lpstr>
      <vt:lpstr>Advanced Theme</vt:lpstr>
      <vt:lpstr>valclient Value Business Case</vt:lpstr>
      <vt:lpstr>DOING NOTHING IS NOT AN OPTION</vt:lpstr>
      <vt:lpstr>DOING NOTHING IS NOT AN OPTION</vt:lpstr>
      <vt:lpstr>TOTAL COST OF DELAY</vt:lpstr>
      <vt:lpstr>TOTAL COST OF DELAY : BREAKDOWN</vt:lpstr>
      <vt:lpstr>SUMMARY OF RETURNS</vt:lpstr>
      <vt:lpstr>OUR VALUE OFFERING </vt:lpstr>
      <vt:lpstr>DEFINITION OF TERMS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Board Pack template</dc:title>
  <dc:creator>Angela Dcruz</dc:creator>
  <cp:lastModifiedBy>Murat Özdemir</cp:lastModifiedBy>
  <cp:revision>53</cp:revision>
  <dcterms:created xsi:type="dcterms:W3CDTF">2024-07-05T15:05:35Z</dcterms:created>
  <dcterms:modified xsi:type="dcterms:W3CDTF">2024-10-07T11:55:50Z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0x010100FC2ADAF580B8A648AEA7FF4A5F3D65E6</vt:lpwstr>
  </property>
  <property fmtid="{D5CDD505-2E9C-101B-9397-08002B2CF9AE}" pid="3" name="MediaServiceImageTags">
    <vt:lpwstr/>
  </property>
</Properties>
</file>