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38526-E835-402C-8478-D3585D2EC139}" v="7" dt="2024-09-23T14:17:30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CURRENT VALUE RETURN SUMMARY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3A8F-1FE9-B432-F09B-FF4331A71871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Value returns as seen from the date of your last value review to today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CC465D-4D07-C496-C52E-DD4859D896A7}"/>
              </a:ext>
            </a:extLst>
          </p:cNvPr>
          <p:cNvSpPr txBox="1">
            <a:spLocks/>
          </p:cNvSpPr>
          <p:nvPr/>
        </p:nvSpPr>
        <p:spPr>
          <a:xfrm>
            <a:off x="5644144" y="5269489"/>
            <a:ext cx="5306349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These are projected Value Savings for a full year, calculated based on the figures you have provided. We will be reviewing the data with you on an ongoing basis.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5" name="Chart 9">
            <a:extLst>
              <a:ext uri="{FF2B5EF4-FFF2-40B4-BE49-F238E27FC236}">
                <a16:creationId xmlns:a16="http://schemas.microsoft.com/office/drawing/2014/main" id="{FB50570E-AF88-E023-0153-C29D4EC41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974469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7E49F770-C5FE-4307-A74A-382DEAB6FC1F}"/>
              </a:ext>
            </a:extLst>
          </p:cNvPr>
          <p:cNvSpPr txBox="1"/>
          <p:nvPr/>
        </p:nvSpPr>
        <p:spPr>
          <a:xfrm>
            <a:off x="5688393" y="1494325"/>
            <a:ext cx="16824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9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Benefit Area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0CFACE6-9038-2F5E-E5F3-319DC1053568}"/>
              </a:ext>
            </a:extLst>
          </p:cNvPr>
          <p:cNvSpPr txBox="1"/>
          <p:nvPr/>
        </p:nvSpPr>
        <p:spPr>
          <a:xfrm>
            <a:off x="9484507" y="1498744"/>
            <a:ext cx="7262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9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Value (£)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7FE0A8C1-BBC5-1F75-BC9F-92AF0DA98B6E}"/>
              </a:ext>
            </a:extLst>
          </p:cNvPr>
          <p:cNvGrpSpPr/>
          <p:nvPr/>
        </p:nvGrpSpPr>
        <p:grpSpPr>
          <a:xfrm>
            <a:off x="5680323" y="1889663"/>
            <a:ext cx="5271366" cy="156508"/>
            <a:chOff x="5701173" y="1914766"/>
            <a:chExt cx="5271366" cy="254507"/>
          </a:xfrm>
        </p:grpSpPr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855EEF47-553A-CC11-E81C-C6CB1F7F3A00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Current Annual IT Finance System Costs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BE929621-4358-3F94-8700-8E7481D07224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7A302A4-77AF-5606-E03D-FD0C1A743D8C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baitval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4205F598-9FF7-3C36-6692-974FFFC2B178}"/>
              </a:ext>
            </a:extLst>
          </p:cNvPr>
          <p:cNvCxnSpPr/>
          <p:nvPr/>
        </p:nvCxnSpPr>
        <p:spPr>
          <a:xfrm>
            <a:off x="5774237" y="1804416"/>
            <a:ext cx="5117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842911BF-6E36-BC65-FE3E-DF5705133110}"/>
              </a:ext>
            </a:extLst>
          </p:cNvPr>
          <p:cNvGrpSpPr/>
          <p:nvPr/>
        </p:nvGrpSpPr>
        <p:grpSpPr>
          <a:xfrm>
            <a:off x="5679127" y="2165737"/>
            <a:ext cx="5271366" cy="251144"/>
            <a:chOff x="5701173" y="1914766"/>
            <a:chExt cx="5271366" cy="292730"/>
          </a:xfrm>
        </p:grpSpPr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D3FD39D2-3711-9B60-EF4B-82D7602DA27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69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Raising Purchase Orders (mins per order)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CC73CF5D-F1B2-3530-FAB7-6ADE2140D940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748EAD38-0AAB-01F7-1658-8A86A62158C5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69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barpoval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D2DB1CAD-083C-8674-7A70-0E04C4125020}"/>
              </a:ext>
            </a:extLst>
          </p:cNvPr>
          <p:cNvGrpSpPr/>
          <p:nvPr/>
        </p:nvGrpSpPr>
        <p:grpSpPr>
          <a:xfrm>
            <a:off x="5679127" y="2416802"/>
            <a:ext cx="5271366" cy="250029"/>
            <a:chOff x="5701173" y="1914766"/>
            <a:chExt cx="5271366" cy="308357"/>
          </a:xfrm>
        </p:grpSpPr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A2CFEDB-27BC-C038-C6D8-D0EB8015F81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Purchase Order approvals (mins per approval)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259A3551-4066-214B-1E78-F49B63B14E1F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2838C1A8-3A30-21DE-6AE4-B62D7FD24073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69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barpoval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39C3981-7EA9-2A10-29FA-C7C9260ECFEE}"/>
              </a:ext>
            </a:extLst>
          </p:cNvPr>
          <p:cNvGrpSpPr/>
          <p:nvPr/>
        </p:nvGrpSpPr>
        <p:grpSpPr>
          <a:xfrm>
            <a:off x="5679127" y="2683183"/>
            <a:ext cx="5271366" cy="250029"/>
            <a:chOff x="5701173" y="1914766"/>
            <a:chExt cx="5271366" cy="308357"/>
          </a:xfrm>
        </p:grpSpPr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E06D8D81-C122-77E8-A96F-086D0ACC2C38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Debt collection administration processes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FB9EB249-152F-3557-CD58-149002E4A12A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091757F5-4E10-05C5-4A09-D3E2B9648E09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badcapval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9A0899DE-06FB-76CF-360F-37DC7E5811C6}"/>
              </a:ext>
            </a:extLst>
          </p:cNvPr>
          <p:cNvGrpSpPr/>
          <p:nvPr/>
        </p:nvGrpSpPr>
        <p:grpSpPr>
          <a:xfrm>
            <a:off x="5679127" y="2969695"/>
            <a:ext cx="5271366" cy="250029"/>
            <a:chOff x="5701173" y="1914766"/>
            <a:chExt cx="5271366" cy="308357"/>
          </a:xfrm>
        </p:grpSpPr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EE3C296E-C262-6622-EC3E-78D9B0F2A714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GB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Coding invoice processes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72F52F61-F7E6-C490-8C0A-A6DC5C2F3F31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7A622BD3-94E4-6827-7FE0-34EDDC9894C7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bacipval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94CC793B-0232-FE58-9020-35EF8D4D5B4E}"/>
              </a:ext>
            </a:extLst>
          </p:cNvPr>
          <p:cNvGrpSpPr/>
          <p:nvPr/>
        </p:nvGrpSpPr>
        <p:grpSpPr>
          <a:xfrm>
            <a:off x="5688393" y="3200931"/>
            <a:ext cx="5271366" cy="250029"/>
            <a:chOff x="5701173" y="1914766"/>
            <a:chExt cx="5271366" cy="308357"/>
          </a:xfrm>
        </p:grpSpPr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419D0A69-B84D-92EF-38DD-0F797AF46B8D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Management of supplier and purchase invoices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65AD5845-A688-FDCC-B87A-2396DE93E704}"/>
                </a:ext>
              </a:extLst>
            </p:cNvPr>
            <p:cNvSpPr txBox="1"/>
            <p:nvPr/>
          </p:nvSpPr>
          <p:spPr>
            <a:xfrm>
              <a:off x="9475240" y="1945996"/>
              <a:ext cx="303387" cy="230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6C1E892E-C9CC-32F4-92E4-59F25C88C161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bamspival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6FD2F1FE-7881-0B74-97FA-248E9A0B770E}"/>
              </a:ext>
            </a:extLst>
          </p:cNvPr>
          <p:cNvGrpSpPr/>
          <p:nvPr/>
        </p:nvGrpSpPr>
        <p:grpSpPr>
          <a:xfrm>
            <a:off x="5679127" y="3500298"/>
            <a:ext cx="5271366" cy="250029"/>
            <a:chOff x="5701173" y="1914766"/>
            <a:chExt cx="5271366" cy="308357"/>
          </a:xfrm>
        </p:grpSpPr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C8360E85-776C-E808-36A4-7A6A9470D7C7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Managing Maverick spend &amp; Spend leakage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5" name="Metin kutusu 44">
              <a:extLst>
                <a:ext uri="{FF2B5EF4-FFF2-40B4-BE49-F238E27FC236}">
                  <a16:creationId xmlns:a16="http://schemas.microsoft.com/office/drawing/2014/main" id="{59C7A798-6C53-8147-A6CE-08FCB9119E7D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474A5092-8869-93EC-DD24-4BFCC3A0C00F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bamslval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6A719522-AD90-BF75-C1C9-1C62EF3DBEC5}"/>
              </a:ext>
            </a:extLst>
          </p:cNvPr>
          <p:cNvGrpSpPr/>
          <p:nvPr/>
        </p:nvGrpSpPr>
        <p:grpSpPr>
          <a:xfrm>
            <a:off x="5683837" y="3792452"/>
            <a:ext cx="5271366" cy="250029"/>
            <a:chOff x="5701173" y="1914766"/>
            <a:chExt cx="5271366" cy="308357"/>
          </a:xfrm>
        </p:grpSpPr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852B04C2-CDC0-455E-06BF-21E1C8CE239C}"/>
                </a:ext>
              </a:extLst>
            </p:cNvPr>
            <p:cNvSpPr txBox="1"/>
            <p:nvPr/>
          </p:nvSpPr>
          <p:spPr>
            <a:xfrm>
              <a:off x="5701173" y="1938441"/>
              <a:ext cx="3247244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Finance query management and dashboard reporting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08A3E5F6-581C-4C46-BE5E-A08FECFB94D2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ED085782-ED66-93D6-78BB-F52AC0ABFAD4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bafqmrval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:a16="http://schemas.microsoft.com/office/drawing/2014/main" id="{D34ED8E2-45B2-1439-F823-82AC34B7C522}"/>
              </a:ext>
            </a:extLst>
          </p:cNvPr>
          <p:cNvGrpSpPr/>
          <p:nvPr/>
        </p:nvGrpSpPr>
        <p:grpSpPr>
          <a:xfrm>
            <a:off x="5688393" y="4085526"/>
            <a:ext cx="5271366" cy="250029"/>
            <a:chOff x="5701173" y="1914766"/>
            <a:chExt cx="5271366" cy="308357"/>
          </a:xfrm>
        </p:grpSpPr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8B049180-7160-16B0-6417-5004520CC62E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Customer Invoicing &amp; Finance Workflow Management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9A953650-A3D7-CF96-09C8-7B62B5ECA5D3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FD07C46B-B553-DE2B-C970-EB0CF772BC51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bacifwval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8D95D601-07B3-0EC9-6EC6-D22088B1E122}"/>
              </a:ext>
            </a:extLst>
          </p:cNvPr>
          <p:cNvGrpSpPr/>
          <p:nvPr/>
        </p:nvGrpSpPr>
        <p:grpSpPr>
          <a:xfrm>
            <a:off x="5688393" y="4408742"/>
            <a:ext cx="5271366" cy="250029"/>
            <a:chOff x="5701173" y="1914766"/>
            <a:chExt cx="5271366" cy="308357"/>
          </a:xfrm>
        </p:grpSpPr>
        <p:sp>
          <p:nvSpPr>
            <p:cNvPr id="56" name="Metin kutusu 55">
              <a:extLst>
                <a:ext uri="{FF2B5EF4-FFF2-40B4-BE49-F238E27FC236}">
                  <a16:creationId xmlns:a16="http://schemas.microsoft.com/office/drawing/2014/main" id="{BD3A61AD-E71E-C55E-2EB1-3559BB61974A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9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Online expense management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B02004CD-42A1-2337-DDBE-2868A46015D5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8" name="Metin kutusu 57">
              <a:extLst>
                <a:ext uri="{FF2B5EF4-FFF2-40B4-BE49-F238E27FC236}">
                  <a16:creationId xmlns:a16="http://schemas.microsoft.com/office/drawing/2014/main" id="{1C80BC6A-E273-413B-DD8B-C85CA127D1BF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4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900" b="0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baoemval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DE8A4626-68AA-EE0F-1455-B5D6686BE65C}"/>
              </a:ext>
            </a:extLst>
          </p:cNvPr>
          <p:cNvGrpSpPr/>
          <p:nvPr/>
        </p:nvGrpSpPr>
        <p:grpSpPr>
          <a:xfrm>
            <a:off x="5680323" y="4789766"/>
            <a:ext cx="5270170" cy="234813"/>
            <a:chOff x="5701173" y="1964474"/>
            <a:chExt cx="5270170" cy="190740"/>
          </a:xfrm>
          <a:solidFill>
            <a:srgbClr val="848182"/>
          </a:solidFill>
        </p:grpSpPr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1D88BE7C-44FC-0C73-964B-79ABE7935CDB}"/>
                </a:ext>
              </a:extLst>
            </p:cNvPr>
            <p:cNvSpPr txBox="1"/>
            <p:nvPr/>
          </p:nvSpPr>
          <p:spPr>
            <a:xfrm>
              <a:off x="5701173" y="1964474"/>
              <a:ext cx="3826387" cy="187507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b"/>
              <a:r>
                <a:rPr lang="en-GB" sz="900" b="1" i="0" u="none" strike="noStrike" dirty="0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Total savings 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DB43CCC2-ABBB-25A4-4B03-4BC918C4CADF}"/>
                </a:ext>
              </a:extLst>
            </p:cNvPr>
            <p:cNvSpPr txBox="1"/>
            <p:nvPr/>
          </p:nvSpPr>
          <p:spPr>
            <a:xfrm>
              <a:off x="9516901" y="1964643"/>
              <a:ext cx="303387" cy="187507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ctr"/>
              <a:r>
                <a:rPr lang="tr-TR" sz="9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£</a:t>
              </a:r>
              <a:endParaRPr lang="en-GB" sz="900" b="1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C4B2F824-4A99-AA23-50E9-BEAF733977A5}"/>
                </a:ext>
              </a:extLst>
            </p:cNvPr>
            <p:cNvSpPr txBox="1"/>
            <p:nvPr/>
          </p:nvSpPr>
          <p:spPr>
            <a:xfrm>
              <a:off x="9802122" y="1967708"/>
              <a:ext cx="1169221" cy="187506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r" fontAlgn="ctr"/>
              <a:r>
                <a:rPr lang="tr-TR" sz="900" b="1" i="0" u="none" strike="noStrike" dirty="0" err="1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batotalval</a:t>
              </a:r>
              <a:endParaRPr lang="en-GB" sz="9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EFFICIENCY SAVINGS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4C946B-159C-14A5-8297-9979D43EB6E0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process efficiency returns as seen from the date of your last value review to today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4DF3F-E53D-0A5A-622A-C76B8148F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05566"/>
              </p:ext>
            </p:extLst>
          </p:nvPr>
        </p:nvGraphicFramePr>
        <p:xfrm>
          <a:off x="695326" y="1546398"/>
          <a:ext cx="8387560" cy="3975352"/>
        </p:xfrm>
        <a:graphic>
          <a:graphicData uri="http://schemas.openxmlformats.org/drawingml/2006/table">
            <a:tbl>
              <a:tblPr/>
              <a:tblGrid>
                <a:gridCol w="6748016">
                  <a:extLst>
                    <a:ext uri="{9D8B030D-6E8A-4147-A177-3AD203B41FA5}">
                      <a16:colId xmlns:a16="http://schemas.microsoft.com/office/drawing/2014/main" val="3304046239"/>
                    </a:ext>
                  </a:extLst>
                </a:gridCol>
                <a:gridCol w="1639544">
                  <a:extLst>
                    <a:ext uri="{9D8B030D-6E8A-4147-A177-3AD203B41FA5}">
                      <a16:colId xmlns:a16="http://schemas.microsoft.com/office/drawing/2014/main" val="2724829062"/>
                    </a:ext>
                  </a:extLst>
                </a:gridCol>
              </a:tblGrid>
              <a:tr h="409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Benefit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784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Current Annual IT Finance System Costs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pitfinanceval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35685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Raising Purchase Orders (mins per order)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prpoval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1368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Purchase Order approvals (mins per approval)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ppoaval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107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Coding invoice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pcipval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035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Management of supplier and purchase invoices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pmspival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59055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Managing Maverick spend &amp; Spend leakage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pmslval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00770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Finance query management and dashboard reporting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pfqmrval</a:t>
                      </a:r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29509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Debt collection administration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pdcapval</a:t>
                      </a:r>
                      <a:r>
                        <a:rPr lang="tr-TR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1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888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Customer Invoicing &amp; Finance Workflow Management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pcifwval</a:t>
                      </a:r>
                      <a:r>
                        <a:rPr lang="tr-TR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1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59667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Online expense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poemval</a:t>
                      </a:r>
                      <a:r>
                        <a:rPr lang="tr-TR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1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7142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8C20A4-87C7-DD2B-7007-1EFC853794E0}"/>
              </a:ext>
            </a:extLst>
          </p:cNvPr>
          <p:cNvSpPr txBox="1">
            <a:spLocks/>
          </p:cNvSpPr>
          <p:nvPr/>
        </p:nvSpPr>
        <p:spPr>
          <a:xfrm>
            <a:off x="631422" y="5704080"/>
            <a:ext cx="9876634" cy="6522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</a:p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555555"/>
                </a:solidFill>
              </a:rPr>
              <a:t>You selected two periods between which to run a value review, these were: </a:t>
            </a:r>
            <a:r>
              <a:rPr lang="en-GB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en-GB" sz="800" dirty="0">
                <a:solidFill>
                  <a:srgbClr val="555555"/>
                </a:solidFill>
              </a:rPr>
              <a:t>pls </a:t>
            </a:r>
            <a:r>
              <a:rPr lang="en-GB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insert details of period one selected, and period two selected</a:t>
            </a:r>
            <a:r>
              <a:rPr lang="en-GB" sz="800" dirty="0">
                <a:solidFill>
                  <a:srgbClr val="555555"/>
                </a:solidFill>
              </a:rPr>
              <a:t>]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8e78c812-0be8-4f61-8186-a9387d596735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2253</TotalTime>
  <Words>291</Words>
  <Application>Microsoft Office PowerPoint</Application>
  <PresentationFormat>Geniş ekran</PresentationFormat>
  <Paragraphs>74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14</cp:revision>
  <dcterms:created xsi:type="dcterms:W3CDTF">2024-07-05T15:05:35Z</dcterms:created>
  <dcterms:modified xsi:type="dcterms:W3CDTF">2024-10-02T15:57:27Z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