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Carme"/>
      <p:regular r:id="rId32"/>
    </p:embeddedFont>
    <p:embeddedFont>
      <p:font typeface="Nuni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font" Target="fonts/Carme-regular.fntdata"/><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zxLOuxrnAq80CRphilaG2XyDvfo8rIwHcs8kRHYoBhc/edit#" TargetMode="External"/><Relationship Id="rId3" Type="http://schemas.openxmlformats.org/officeDocument/2006/relationships/hyperlink" Target="https://docs.google.com/document/d/1QFoITQ11cTf-2rlr9mPGFey2g_1aXK9LYGdBtzjZAXI/edi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zxLOuxrnAq80CRphilaG2XyDvfo8rIwHcs8kRHYoBhc/edit#"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58z5xXYt4XsTdEk760asfHWQmoNLq4QbahrumVVKVio"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bjectguides.york.ac.uk/skills/coding" TargetMode="External"/><Relationship Id="rId3" Type="http://schemas.openxmlformats.org/officeDocument/2006/relationships/hyperlink" Target="https://docs.google.com/presentation/d/158z5xXYt4XsTdEk760asfHWQmoNLq4QbahrumVVKVio"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slides are designed so you can work through them as an entire session. The other session resources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Exercise sheet: </a:t>
            </a:r>
            <a:r>
              <a:rPr lang="en-GB" u="sng">
                <a:solidFill>
                  <a:schemeClr val="hlink"/>
                </a:solidFill>
                <a:hlinkClick r:id="rId2"/>
              </a:rPr>
              <a:t>https://docs.google.com/document/d/1zxLOuxrnAq80CRphilaG2XyDvfo8rIwHcs8kRHYoBhc/edit#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Scratch examples sheet: </a:t>
            </a:r>
            <a:r>
              <a:rPr lang="en-GB" u="sng">
                <a:solidFill>
                  <a:schemeClr val="hlink"/>
                </a:solidFill>
                <a:hlinkClick r:id="rId3"/>
              </a:rPr>
              <a:t>https://docs.google.com/document/d/1QFoITQ11cTf-2rlr9mPGFey2g_1aXK9LYGdBtzjZAXI/edit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0a7c6855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0a7c6855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sheet: </a:t>
            </a:r>
            <a:r>
              <a:rPr lang="en-GB" u="sng">
                <a:solidFill>
                  <a:schemeClr val="hlink"/>
                </a:solidFill>
                <a:hlinkClick r:id="rId2"/>
              </a:rPr>
              <a:t>https://docs.google.com/document/d/1zxLOuxrnAq80CRphilaG2XyDvfo8rIwHcs8kRHYoBhc/edit#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6354bdd0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6354bdd0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6354bdd0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6354bdd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means that Scratch is good for either using built in sprites and backdrops to try out creating things with code, or to upload or draw your own images that can allow for greater customisation.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0a7c685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0a7c685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default Scratch sprite and backdrop, and an example of using different sprites and backdrops.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0a7c6855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0a7c6855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0a7c6855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0a7c685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0a7c6855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0a7c6855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0a7c6855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0a7c6855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more information on how repeating actions and making IF decisions in code works, see the introduction to coding slides: </a:t>
            </a:r>
            <a:r>
              <a:rPr lang="en-GB" u="sng">
                <a:solidFill>
                  <a:schemeClr val="hlink"/>
                </a:solidFill>
                <a:hlinkClick r:id="rId2"/>
              </a:rPr>
              <a:t>https://docs.google.com/presentation/d/158z5xXYt4XsTdEk760asfHWQmoNLq4QbahrumVVKVio</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0a7c6855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0a7c6855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View in full screen to make it easier to read the text on the blocks of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These examples show some use of control blocks, with a repeat block, forever blocks, and some if and if/else blocks.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819e2ac9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819e2ac9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Variables are a key coding concept that tend to be one of the first things you learn in any coding language. In Scratch, you can view all the variables for the project in the Variables blocks section, which makes them much easier to manage than in most coding languages.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7bc8ceb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7bc8ceb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Coding is a bit of a buzzword these days and there's a lot of focus on learning to code, but what actually is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Coding is about making the computer (which could be any kind of computer, including devices like smartphones and tablets) do particular things by giving it instructions.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allows you to create programs and apps that do exactly what you want and which solve problems that you couldn't find better solutions for.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Our </a:t>
            </a:r>
            <a:r>
              <a:rPr lang="en-GB" u="sng">
                <a:solidFill>
                  <a:schemeClr val="hlink"/>
                </a:solidFill>
                <a:hlinkClick r:id="rId2"/>
              </a:rPr>
              <a:t>Coding Skills Guide</a:t>
            </a:r>
            <a:r>
              <a:rPr lang="en-GB"/>
              <a:t> has a range of resources from an </a:t>
            </a:r>
            <a:r>
              <a:rPr lang="en-GB" u="sng">
                <a:solidFill>
                  <a:schemeClr val="hlink"/>
                </a:solidFill>
                <a:hlinkClick r:id="rId3"/>
              </a:rPr>
              <a:t>introduction to coding</a:t>
            </a:r>
            <a:r>
              <a:rPr lang="en-GB"/>
              <a:t> to specific resources for particular coding languages.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86501e8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86501e8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86501e8c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86501e8c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0a7c6855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0a7c6855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819e2ac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819e2ac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0a7c6855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0a7c6855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819e2ac9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819e2ac9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exercises get you to firstly try out remixing existing code, and then making your own project in Scratch. It can be hard to start from nothing so you might want to take inspiration from one of the examples you can find in the document or on the Scratch website. Or just experiment to see what is possible in Scratch!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0c27892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0c27892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7bc8ceb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7bc8ceb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There's no need to have done any kind of coding before to use Scratch, as it is designed for beginners.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if you have, you may need to prepare for things to be slightly different with block-based coding, where sometimes you do things in a different way to typed coding languages (for example, always starting with what makes the code run, or an 'event').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86501e8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86501e8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7bc8ceb3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7bc8ceb3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87bc8ceb3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7bc8ceb3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Scratch interface is made up of three main sections: an area for choosing code blocks and selecting 'costumes' and 'sounds'; an area for putting together the code blocks you want to use; and an area, called the 'stage' for viewing what the code does when you play your project.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7bc8ceb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7bc8ceb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7bc8ceb3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7bc8ceb3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Scratch offers a creative introduction to coding regardless of your age, and can be customised to use different images and sounds as you want. It allows you to create games and animations that are already hosted on the web and easy to share with others for them to play and remix.</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uses the same skills as other block based coding developed using a similar model, including app tools like MIT App Inventor and Thunkable, and LEGO sets with coding abilities built 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6354bdd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6354bdd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11708" y="10793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311700" y="30627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1" name="Google Shape;11;p2"/>
          <p:cNvPicPr preferRelativeResize="0"/>
          <p:nvPr/>
        </p:nvPicPr>
        <p:blipFill>
          <a:blip r:embed="rId2">
            <a:alphaModFix/>
          </a:blip>
          <a:stretch>
            <a:fillRect/>
          </a:stretch>
        </p:blipFill>
        <p:spPr>
          <a:xfrm>
            <a:off x="7278825" y="67775"/>
            <a:ext cx="1803474" cy="831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FEFE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00B2A9"/>
              </a:buClr>
              <a:buSzPts val="3600"/>
              <a:buFont typeface="Carme"/>
              <a:buNone/>
              <a:defRPr b="1" sz="3600">
                <a:solidFill>
                  <a:srgbClr val="00B2A9"/>
                </a:solidFill>
                <a:latin typeface="Carme"/>
                <a:ea typeface="Carme"/>
                <a:cs typeface="Carme"/>
                <a:sym typeface="Carm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33942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17500" lvl="1" marL="9144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indent="-317500" lvl="2" marL="13716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indent="-317500" lvl="3" marL="18288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indent="-317500" lvl="4" marL="22860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indent="-317500" lvl="5" marL="27432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indent="-317500" lvl="6" marL="32004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indent="-317500" lvl="7" marL="365760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indent="-317500" lvl="8" marL="411480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document/d/1zxLOuxrnAq80CRphilaG2XyDvfo8rIwHcs8kRHYoBhc/edit#" TargetMode="External"/><Relationship Id="rId4" Type="http://schemas.openxmlformats.org/officeDocument/2006/relationships/hyperlink" Target="https://scratch.mit.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ubjectguides.york.ac.uk/skills/cod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cs.google.com/document/d/1QFoITQ11cTf-2rlr9mPGFey2g_1aXK9LYGdBtzjZAXI/edi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scratch.mit.edu/projects/40194966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ocs.google.com/document/d/1zxLOuxrnAq80CRphilaG2XyDvfo8rIwHcs8kRHYoBhc/edit#heading=h.gnz6aaddtdhj" TargetMode="External"/><Relationship Id="rId4" Type="http://schemas.openxmlformats.org/officeDocument/2006/relationships/hyperlink" Target="https://docs.google.com/document/d/1zxLOuxrnAq80CRphilaG2XyDvfo8rIwHcs8kRHYoBhc/edit#heading=h.gsmbj67yai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subjectguides.york.ac.uk/skills/coding" TargetMode="External"/><Relationship Id="rId4" Type="http://schemas.openxmlformats.org/officeDocument/2006/relationships/hyperlink" Target="https://scratch.mit.edu/projects/editor/?tutorial=all" TargetMode="External"/><Relationship Id="rId5" Type="http://schemas.openxmlformats.org/officeDocument/2006/relationships/hyperlink" Target="https://www.futurelearn.com/courses/teaching-programming-primary-schoo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cratch.mit.ed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ppinventor.mit.edu/" TargetMode="External"/><Relationship Id="rId4" Type="http://schemas.openxmlformats.org/officeDocument/2006/relationships/hyperlink" Target="https://thunkab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3"/>
          <p:cNvSpPr txBox="1"/>
          <p:nvPr>
            <p:ph type="ctrTitle"/>
          </p:nvPr>
        </p:nvSpPr>
        <p:spPr>
          <a:xfrm>
            <a:off x="311708" y="10793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Coding with Scratch</a:t>
            </a:r>
            <a:endParaRPr/>
          </a:p>
        </p:txBody>
      </p:sp>
      <p:sp>
        <p:nvSpPr>
          <p:cNvPr id="54" name="Google Shape;54;p13"/>
          <p:cNvSpPr txBox="1"/>
          <p:nvPr>
            <p:ph idx="1" type="subTitle"/>
          </p:nvPr>
        </p:nvSpPr>
        <p:spPr>
          <a:xfrm>
            <a:off x="311700" y="30627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Creating flexible interactive resources</a:t>
            </a:r>
            <a:endParaRPr/>
          </a:p>
        </p:txBody>
      </p:sp>
      <p:pic>
        <p:nvPicPr>
          <p:cNvPr id="55" name="Google Shape;55;p13" title="Scratch sprite saying 'learn to code'"/>
          <p:cNvPicPr preferRelativeResize="0"/>
          <p:nvPr/>
        </p:nvPicPr>
        <p:blipFill>
          <a:blip r:embed="rId3">
            <a:alphaModFix/>
          </a:blip>
          <a:stretch>
            <a:fillRect/>
          </a:stretch>
        </p:blipFill>
        <p:spPr>
          <a:xfrm>
            <a:off x="78550" y="0"/>
            <a:ext cx="2324100" cy="222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A</a:t>
            </a:r>
            <a:endParaRPr/>
          </a:p>
        </p:txBody>
      </p:sp>
      <p:sp>
        <p:nvSpPr>
          <p:cNvPr id="107" name="Google Shape;107;p22"/>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Exercise A on the exercise sheet</a:t>
            </a:r>
            <a:r>
              <a:rPr lang="en-GB"/>
              <a:t> - getting set up with Scratch and trying out examples</a:t>
            </a:r>
            <a:endParaRPr/>
          </a:p>
          <a:p>
            <a:pPr indent="0" lvl="0" marL="0" rtl="0" algn="l">
              <a:spcBef>
                <a:spcPts val="1600"/>
              </a:spcBef>
              <a:spcAft>
                <a:spcPts val="0"/>
              </a:spcAft>
              <a:buNone/>
            </a:pPr>
            <a:r>
              <a:rPr lang="en-GB"/>
              <a:t>You need a free account to create and share your Scratch projects - sign up at </a:t>
            </a:r>
            <a:r>
              <a:rPr lang="en-GB" u="sng">
                <a:solidFill>
                  <a:schemeClr val="hlink"/>
                </a:solidFill>
                <a:hlinkClick r:id="rId4"/>
              </a:rPr>
              <a:t>https://scratch.mit.edu/</a:t>
            </a:r>
            <a:endParaRPr/>
          </a:p>
          <a:p>
            <a:pPr indent="0" lvl="0" marL="0" rtl="0" algn="l">
              <a:spcBef>
                <a:spcPts val="1600"/>
              </a:spcBef>
              <a:spcAft>
                <a:spcPts val="0"/>
              </a:spcAft>
              <a:buNone/>
            </a:pPr>
            <a:r>
              <a:rPr lang="en-GB"/>
              <a:t>The aim of this exercise is to start getting familiar with the Scratch interface and what other people have done with the tool.</a:t>
            </a:r>
            <a:endParaRPr/>
          </a:p>
          <a:p>
            <a:pPr indent="0" lvl="0" marL="0" rtl="0" algn="l">
              <a:spcBef>
                <a:spcPts val="1600"/>
              </a:spcBef>
              <a:spcAft>
                <a:spcPts val="0"/>
              </a:spcAft>
              <a:buNone/>
            </a:pPr>
            <a:r>
              <a:rPr lang="en-GB"/>
              <a:t>We recommend taking some time to explore other people's Scratch projects, and to 'see inside' to look at their Scratch code.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Key concepts in Scratch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Sprites and backdrops</a:t>
            </a:r>
            <a:endParaRPr/>
          </a:p>
        </p:txBody>
      </p:sp>
      <p:sp>
        <p:nvSpPr>
          <p:cNvPr id="118" name="Google Shape;118;p24"/>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first part of coding in Scratch (and in other drag and drop tools) is setting up the elements you want to work with.</a:t>
            </a:r>
            <a:endParaRPr/>
          </a:p>
          <a:p>
            <a:pPr indent="0" lvl="0" marL="0" rtl="0" algn="l">
              <a:spcBef>
                <a:spcPts val="1600"/>
              </a:spcBef>
              <a:spcAft>
                <a:spcPts val="0"/>
              </a:spcAft>
              <a:buNone/>
            </a:pPr>
            <a:r>
              <a:rPr lang="en-GB"/>
              <a:t>Scratch has 'sprites' which are the on-screen objects that can be controlled, and 'backdrops', which you can set and also change with code.</a:t>
            </a:r>
            <a:endParaRPr/>
          </a:p>
          <a:p>
            <a:pPr indent="0" lvl="0" marL="0" rtl="0" algn="l">
              <a:spcBef>
                <a:spcPts val="1600"/>
              </a:spcBef>
              <a:spcAft>
                <a:spcPts val="1600"/>
              </a:spcAft>
              <a:buNone/>
            </a:pPr>
            <a:r>
              <a:rPr lang="en-GB"/>
              <a:t>You can choose built-in sprites and backdrops, or you can draw or upload your own.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descr="By default the Scratch sprite is a walking cat character and the backdrop is plain white." id="123" name="Google Shape;123;p25" title="The default Scratch sprite and background"/>
          <p:cNvPicPr preferRelativeResize="0"/>
          <p:nvPr/>
        </p:nvPicPr>
        <p:blipFill>
          <a:blip r:embed="rId3">
            <a:alphaModFix/>
          </a:blip>
          <a:stretch>
            <a:fillRect/>
          </a:stretch>
        </p:blipFill>
        <p:spPr>
          <a:xfrm>
            <a:off x="152400" y="152400"/>
            <a:ext cx="4319340" cy="4838700"/>
          </a:xfrm>
          <a:prstGeom prst="rect">
            <a:avLst/>
          </a:prstGeom>
          <a:noFill/>
          <a:ln>
            <a:noFill/>
          </a:ln>
        </p:spPr>
      </p:pic>
      <p:pic>
        <p:nvPicPr>
          <p:cNvPr descr="This example shows how you can use multiple different sprites (in this case a taco and a tick symbol) and change the backdrop (in this case, to a castle)." id="124" name="Google Shape;124;p25" title="Scratch with two sprites and a different backdrop"/>
          <p:cNvPicPr preferRelativeResize="0"/>
          <p:nvPr/>
        </p:nvPicPr>
        <p:blipFill>
          <a:blip r:embed="rId4">
            <a:alphaModFix/>
          </a:blip>
          <a:stretch>
            <a:fillRect/>
          </a:stretch>
        </p:blipFill>
        <p:spPr>
          <a:xfrm>
            <a:off x="4624140" y="152400"/>
            <a:ext cx="4319340"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Code blocks</a:t>
            </a:r>
            <a:endParaRPr/>
          </a:p>
        </p:txBody>
      </p:sp>
      <p:sp>
        <p:nvSpPr>
          <p:cNvPr id="130" name="Google Shape;130;p26"/>
          <p:cNvSpPr txBox="1"/>
          <p:nvPr>
            <p:ph idx="1" type="body"/>
          </p:nvPr>
        </p:nvSpPr>
        <p:spPr>
          <a:xfrm>
            <a:off x="311700" y="1339425"/>
            <a:ext cx="546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Scratch works by controlling what happens on your 'stage' (the area with the backdrop and sprites) using code blocks.</a:t>
            </a:r>
            <a:endParaRPr/>
          </a:p>
          <a:p>
            <a:pPr indent="0" lvl="0" marL="0" rtl="0" algn="l">
              <a:spcBef>
                <a:spcPts val="1600"/>
              </a:spcBef>
              <a:spcAft>
                <a:spcPts val="1600"/>
              </a:spcAft>
              <a:buNone/>
            </a:pPr>
            <a:r>
              <a:rPr lang="en-GB"/>
              <a:t>The blocks you can use all appear on the pane on the left hand side of Scratch - drag and drop them onto the centre of the screen and then slot them together to make the code work.</a:t>
            </a:r>
            <a:endParaRPr/>
          </a:p>
        </p:txBody>
      </p:sp>
      <p:pic>
        <p:nvPicPr>
          <p:cNvPr descr="Scratch has a tab for 'code', which you can see all of the possible block options that can be dragged into the main area. These are sorted into different categories, and each work differently." id="131" name="Google Shape;131;p26" title="Scratch code selection tab"/>
          <p:cNvPicPr preferRelativeResize="0"/>
          <p:nvPr/>
        </p:nvPicPr>
        <p:blipFill>
          <a:blip r:embed="rId3">
            <a:alphaModFix/>
          </a:blip>
          <a:stretch>
            <a:fillRect/>
          </a:stretch>
        </p:blipFill>
        <p:spPr>
          <a:xfrm>
            <a:off x="6135650" y="661263"/>
            <a:ext cx="2187320"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Costumes and sounds</a:t>
            </a:r>
            <a:endParaRPr/>
          </a:p>
        </p:txBody>
      </p:sp>
      <p:sp>
        <p:nvSpPr>
          <p:cNvPr id="137" name="Google Shape;137;p27"/>
          <p:cNvSpPr txBox="1"/>
          <p:nvPr>
            <p:ph idx="1" type="body"/>
          </p:nvPr>
        </p:nvSpPr>
        <p:spPr>
          <a:xfrm>
            <a:off x="311700" y="1339425"/>
            <a:ext cx="433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the left hand pane you can also add sprite 'costumes' and sounds.</a:t>
            </a:r>
            <a:endParaRPr/>
          </a:p>
          <a:p>
            <a:pPr indent="0" lvl="0" marL="0" rtl="0" algn="l">
              <a:spcBef>
                <a:spcPts val="1600"/>
              </a:spcBef>
              <a:spcAft>
                <a:spcPts val="0"/>
              </a:spcAft>
              <a:buNone/>
            </a:pPr>
            <a:r>
              <a:rPr lang="en-GB"/>
              <a:t>This allows you to add extra features, including animation and sound effects.</a:t>
            </a:r>
            <a:endParaRPr/>
          </a:p>
          <a:p>
            <a:pPr indent="0" lvl="0" marL="0" rtl="0" algn="l">
              <a:spcBef>
                <a:spcPts val="1600"/>
              </a:spcBef>
              <a:spcAft>
                <a:spcPts val="1600"/>
              </a:spcAft>
              <a:buNone/>
            </a:pPr>
            <a:r>
              <a:rPr lang="en-GB"/>
              <a:t>Different 'costumes' can be changed with code, meaning you could have different views of the sprite, or facial expressions.</a:t>
            </a:r>
            <a:endParaRPr/>
          </a:p>
        </p:txBody>
      </p:sp>
      <p:pic>
        <p:nvPicPr>
          <p:cNvPr descr="The Sprite costume editor in Scratch allows you to draw and upload sprites and different 'costumes' for them, so they can look differently in your project when needed." id="138" name="Google Shape;138;p27" title="Scratch sprite editor"/>
          <p:cNvPicPr preferRelativeResize="0"/>
          <p:nvPr/>
        </p:nvPicPr>
        <p:blipFill>
          <a:blip r:embed="rId3">
            <a:alphaModFix/>
          </a:blip>
          <a:stretch>
            <a:fillRect/>
          </a:stretch>
        </p:blipFill>
        <p:spPr>
          <a:xfrm>
            <a:off x="4865225" y="1444400"/>
            <a:ext cx="4058925" cy="2923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Events</a:t>
            </a:r>
            <a:endParaRPr/>
          </a:p>
        </p:txBody>
      </p:sp>
      <p:sp>
        <p:nvSpPr>
          <p:cNvPr id="144" name="Google Shape;144;p28"/>
          <p:cNvSpPr txBox="1"/>
          <p:nvPr>
            <p:ph idx="1" type="body"/>
          </p:nvPr>
        </p:nvSpPr>
        <p:spPr>
          <a:xfrm>
            <a:off x="311700" y="1339425"/>
            <a:ext cx="3200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Code can only run when it is told it should run!</a:t>
            </a:r>
            <a:endParaRPr/>
          </a:p>
          <a:p>
            <a:pPr indent="0" lvl="0" marL="0" rtl="0" algn="l">
              <a:spcBef>
                <a:spcPts val="1600"/>
              </a:spcBef>
              <a:spcAft>
                <a:spcPts val="0"/>
              </a:spcAft>
              <a:buNone/>
            </a:pPr>
            <a:r>
              <a:rPr lang="en-GB"/>
              <a:t>In Scratch, 'event' blocks allow you to tell chunks of code when to run.</a:t>
            </a:r>
            <a:endParaRPr/>
          </a:p>
          <a:p>
            <a:pPr indent="0" lvl="0" marL="0" rtl="0" algn="l">
              <a:spcBef>
                <a:spcPts val="1600"/>
              </a:spcBef>
              <a:spcAft>
                <a:spcPts val="0"/>
              </a:spcAft>
              <a:buNone/>
            </a:pPr>
            <a:r>
              <a:rPr lang="en-GB"/>
              <a:t>You can use multiple events for one sprite - good for having different chunks of code to do different things.</a:t>
            </a:r>
            <a:endParaRPr/>
          </a:p>
          <a:p>
            <a:pPr indent="0" lvl="0" marL="0" rtl="0" algn="l">
              <a:spcBef>
                <a:spcPts val="1600"/>
              </a:spcBef>
              <a:spcAft>
                <a:spcPts val="1600"/>
              </a:spcAft>
              <a:buNone/>
            </a:pPr>
            <a:r>
              <a:t/>
            </a:r>
            <a:endParaRPr/>
          </a:p>
        </p:txBody>
      </p:sp>
      <p:pic>
        <p:nvPicPr>
          <p:cNvPr descr="Event blocks can make code run when the green flag is clicked, when the sprite is clicked, or when a particular key is pressed." id="145" name="Google Shape;145;p28" title="Event blocks"/>
          <p:cNvPicPr preferRelativeResize="0"/>
          <p:nvPr/>
        </p:nvPicPr>
        <p:blipFill>
          <a:blip r:embed="rId3">
            <a:alphaModFix/>
          </a:blip>
          <a:stretch>
            <a:fillRect/>
          </a:stretch>
        </p:blipFill>
        <p:spPr>
          <a:xfrm>
            <a:off x="3511825" y="1022700"/>
            <a:ext cx="5632176" cy="309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Control</a:t>
            </a:r>
            <a:endParaRPr/>
          </a:p>
        </p:txBody>
      </p:sp>
      <p:sp>
        <p:nvSpPr>
          <p:cNvPr id="151" name="Google Shape;151;p29"/>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'Control' blocks are ones that mean you can control what the code itself does, rather than have an effect on the user interface.</a:t>
            </a:r>
            <a:endParaRPr/>
          </a:p>
          <a:p>
            <a:pPr indent="0" lvl="0" marL="0" rtl="0" algn="l">
              <a:spcBef>
                <a:spcPts val="1600"/>
              </a:spcBef>
              <a:spcAft>
                <a:spcPts val="0"/>
              </a:spcAft>
              <a:buNone/>
            </a:pPr>
            <a:r>
              <a:rPr lang="en-GB"/>
              <a:t>For example, there are 'wait' blocks to add pauses to your code - otherwise code will run immediately after one another, which can mess up animations!</a:t>
            </a:r>
            <a:endParaRPr/>
          </a:p>
          <a:p>
            <a:pPr indent="0" lvl="0" marL="0" rtl="0" algn="l">
              <a:spcBef>
                <a:spcPts val="1600"/>
              </a:spcBef>
              <a:spcAft>
                <a:spcPts val="0"/>
              </a:spcAft>
              <a:buNone/>
            </a:pPr>
            <a:r>
              <a:rPr lang="en-GB"/>
              <a:t>Scratch also allows you to repeat actions, either a certain number of times, forever, or until a certain condition is true.</a:t>
            </a:r>
            <a:endParaRPr/>
          </a:p>
          <a:p>
            <a:pPr indent="0" lvl="0" marL="0" rtl="0" algn="l">
              <a:spcBef>
                <a:spcPts val="1600"/>
              </a:spcBef>
              <a:spcAft>
                <a:spcPts val="0"/>
              </a:spcAft>
              <a:buNone/>
            </a:pPr>
            <a:r>
              <a:rPr lang="en-GB"/>
              <a:t>And it can make decisions by asking if a condition is true, run some more code blocks.</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An example of scratch code that features a pen being set, then a 'repeat 2' loop repeating movement twice so the pen draws a set shape." id="156" name="Google Shape;156;p30" title="Repeat loop for drawing app"/>
          <p:cNvPicPr preferRelativeResize="0"/>
          <p:nvPr/>
        </p:nvPicPr>
        <p:blipFill>
          <a:blip r:embed="rId3">
            <a:alphaModFix/>
          </a:blip>
          <a:stretch>
            <a:fillRect/>
          </a:stretch>
        </p:blipFill>
        <p:spPr>
          <a:xfrm>
            <a:off x="99900" y="585375"/>
            <a:ext cx="1990725" cy="4133850"/>
          </a:xfrm>
          <a:prstGeom prst="rect">
            <a:avLst/>
          </a:prstGeom>
          <a:noFill/>
          <a:ln>
            <a:noFill/>
          </a:ln>
        </p:spPr>
      </p:pic>
      <p:pic>
        <p:nvPicPr>
          <p:cNvPr descr="Two examples of using forever loops to create an animation that always moves around the screen, by making the sprite move forward 'forever' whilst bouncing off any edges, and changing size 'forever' until it hits 100% size." id="157" name="Google Shape;157;p30" title="Forever loop blocks"/>
          <p:cNvPicPr preferRelativeResize="0"/>
          <p:nvPr/>
        </p:nvPicPr>
        <p:blipFill>
          <a:blip r:embed="rId4">
            <a:alphaModFix/>
          </a:blip>
          <a:stretch>
            <a:fillRect/>
          </a:stretch>
        </p:blipFill>
        <p:spPr>
          <a:xfrm>
            <a:off x="2256150" y="1018375"/>
            <a:ext cx="4029075" cy="2933700"/>
          </a:xfrm>
          <a:prstGeom prst="rect">
            <a:avLst/>
          </a:prstGeom>
          <a:noFill/>
          <a:ln>
            <a:noFill/>
          </a:ln>
        </p:spPr>
      </p:pic>
      <p:pic>
        <p:nvPicPr>
          <p:cNvPr descr="An example of using if/else blocks to make a guessing game with yes/no answers by asking the user questions and then having code that happens if the answer is yes or if the answer is no (else)." id="158" name="Google Shape;158;p30" title="if condition blocks"/>
          <p:cNvPicPr preferRelativeResize="0"/>
          <p:nvPr/>
        </p:nvPicPr>
        <p:blipFill>
          <a:blip r:embed="rId5">
            <a:alphaModFix/>
          </a:blip>
          <a:stretch>
            <a:fillRect/>
          </a:stretch>
        </p:blipFill>
        <p:spPr>
          <a:xfrm>
            <a:off x="6450750" y="690763"/>
            <a:ext cx="2514600" cy="39230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Variables</a:t>
            </a:r>
            <a:endParaRPr/>
          </a:p>
        </p:txBody>
      </p:sp>
      <p:sp>
        <p:nvSpPr>
          <p:cNvPr id="164" name="Google Shape;164;p31"/>
          <p:cNvSpPr txBox="1"/>
          <p:nvPr>
            <p:ph idx="1" type="body"/>
          </p:nvPr>
        </p:nvSpPr>
        <p:spPr>
          <a:xfrm>
            <a:off x="311700" y="1339425"/>
            <a:ext cx="5986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Variables are a way of storing values in your code, so they can be used.</a:t>
            </a:r>
            <a:endParaRPr/>
          </a:p>
          <a:p>
            <a:pPr indent="0" lvl="0" marL="0" rtl="0" algn="l">
              <a:spcBef>
                <a:spcPts val="1600"/>
              </a:spcBef>
              <a:spcAft>
                <a:spcPts val="0"/>
              </a:spcAft>
              <a:buNone/>
            </a:pPr>
            <a:r>
              <a:rPr lang="en-GB"/>
              <a:t>The most common way to use a variable in Scratch is to create a score of some kind for a game or quiz.</a:t>
            </a:r>
            <a:endParaRPr/>
          </a:p>
          <a:p>
            <a:pPr indent="0" lvl="0" marL="0" rtl="0" algn="l">
              <a:spcBef>
                <a:spcPts val="1600"/>
              </a:spcBef>
              <a:spcAft>
                <a:spcPts val="1600"/>
              </a:spcAft>
              <a:buNone/>
            </a:pPr>
            <a:r>
              <a:rPr lang="en-GB"/>
              <a:t>You create the variable in Scratch using the Variables blocks, then choosing 'Make a Variable' and giving it a name. Then you can use the blocks in your code to set the variable to a certain value or change the value.</a:t>
            </a:r>
            <a:endParaRPr/>
          </a:p>
        </p:txBody>
      </p:sp>
      <p:pic>
        <p:nvPicPr>
          <p:cNvPr descr="The Variables section in the code blocks tab allows you to make variables, by giving them a name, and then use these variables in your code - both the value they currently are, and with blocks to change their value." id="165" name="Google Shape;165;p31" title="Variables blocks"/>
          <p:cNvPicPr preferRelativeResize="0"/>
          <p:nvPr/>
        </p:nvPicPr>
        <p:blipFill>
          <a:blip r:embed="rId3">
            <a:alphaModFix/>
          </a:blip>
          <a:stretch>
            <a:fillRect/>
          </a:stretch>
        </p:blipFill>
        <p:spPr>
          <a:xfrm>
            <a:off x="6368513" y="604825"/>
            <a:ext cx="2562225" cy="3933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coding?</a:t>
            </a:r>
            <a:endParaRPr/>
          </a:p>
        </p:txBody>
      </p:sp>
      <p:sp>
        <p:nvSpPr>
          <p:cNvPr id="61" name="Google Shape;61;p14"/>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Coding, or computer programming, is writing instructions for the computer to make it do certain things.</a:t>
            </a:r>
            <a:endParaRPr/>
          </a:p>
          <a:p>
            <a:pPr indent="0" lvl="0" marL="0" rtl="0" algn="l">
              <a:spcBef>
                <a:spcPts val="1600"/>
              </a:spcBef>
              <a:spcAft>
                <a:spcPts val="0"/>
              </a:spcAft>
              <a:buNone/>
            </a:pPr>
            <a:r>
              <a:rPr lang="en-GB"/>
              <a:t>Practically, it is useful for automating tasks, customising computer actions to suit exactly what you need to do, and finding solutions to problems.</a:t>
            </a:r>
            <a:endParaRPr/>
          </a:p>
          <a:p>
            <a:pPr indent="0" lvl="0" marL="0" rtl="0" algn="l">
              <a:spcBef>
                <a:spcPts val="1600"/>
              </a:spcBef>
              <a:spcAft>
                <a:spcPts val="0"/>
              </a:spcAft>
              <a:buNone/>
            </a:pPr>
            <a:r>
              <a:rPr lang="en-GB"/>
              <a:t>In terms of skills, coding is good for logic and problem solving, as well as creativity and planning.</a:t>
            </a:r>
            <a:endParaRPr/>
          </a:p>
          <a:p>
            <a:pPr indent="0" lvl="0" marL="0" rtl="0" algn="l">
              <a:spcBef>
                <a:spcPts val="1600"/>
              </a:spcBef>
              <a:spcAft>
                <a:spcPts val="1600"/>
              </a:spcAft>
              <a:buNone/>
            </a:pPr>
            <a:r>
              <a:rPr lang="en-GB"/>
              <a:t>For more on what coding is and why to try it out, see our </a:t>
            </a:r>
            <a:r>
              <a:rPr lang="en-GB" u="sng">
                <a:solidFill>
                  <a:schemeClr val="hlink"/>
                </a:solidFill>
                <a:hlinkClick r:id="rId3"/>
              </a:rPr>
              <a:t>Coding Skills Guide</a:t>
            </a:r>
            <a:r>
              <a:rPr lang="en-GB"/>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Making your own Scratch project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could you make in Scratch?</a:t>
            </a:r>
            <a:endParaRPr/>
          </a:p>
        </p:txBody>
      </p:sp>
      <p:sp>
        <p:nvSpPr>
          <p:cNvPr id="176" name="Google Shape;176;p33"/>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t>
            </a:r>
            <a:r>
              <a:rPr lang="en-GB" u="sng">
                <a:solidFill>
                  <a:schemeClr val="hlink"/>
                </a:solidFill>
                <a:hlinkClick r:id="rId3"/>
              </a:rPr>
              <a:t>Scratch examples</a:t>
            </a:r>
            <a:r>
              <a:rPr lang="en-GB"/>
              <a:t> may have given you ideas about what is possible in Scratch, but there's all sorts of things you can make - the limits are the blocks available (though there are extra options there) and your imagination!</a:t>
            </a:r>
            <a:endParaRPr/>
          </a:p>
          <a:p>
            <a:pPr indent="0" lvl="0" marL="0" rtl="0" algn="l">
              <a:spcBef>
                <a:spcPts val="1600"/>
              </a:spcBef>
              <a:spcAft>
                <a:spcPts val="0"/>
              </a:spcAft>
              <a:buNone/>
            </a:pPr>
            <a:r>
              <a:rPr lang="en-GB"/>
              <a:t>A good starting project is to try creating a simple story, displaying text on screen, and then adapting it so that users can input their own words into the story (e.g. the main character's name).</a:t>
            </a:r>
            <a:endParaRPr/>
          </a:p>
          <a:p>
            <a:pPr indent="0" lvl="0" marL="0" rtl="0" algn="l">
              <a:spcBef>
                <a:spcPts val="1600"/>
              </a:spcBef>
              <a:spcAft>
                <a:spcPts val="1600"/>
              </a:spcAft>
              <a:buNone/>
            </a:pPr>
            <a:r>
              <a:rPr lang="en-GB"/>
              <a:t>Or you might want to try and create an animation, which can start with simple movement and then be extended with other features like size or costume change.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get started</a:t>
            </a:r>
            <a:endParaRPr/>
          </a:p>
        </p:txBody>
      </p:sp>
      <p:sp>
        <p:nvSpPr>
          <p:cNvPr id="182" name="Google Shape;182;p34"/>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Have a goal - what you want your resource to do. Plan out your idea on paper or using a digital tool.</a:t>
            </a:r>
            <a:endParaRPr/>
          </a:p>
          <a:p>
            <a:pPr indent="-342900" lvl="0" marL="457200" rtl="0" algn="l">
              <a:spcBef>
                <a:spcPts val="1000"/>
              </a:spcBef>
              <a:spcAft>
                <a:spcPts val="0"/>
              </a:spcAft>
              <a:buSzPts val="1800"/>
              <a:buAutoNum type="arabicPeriod"/>
            </a:pPr>
            <a:r>
              <a:rPr lang="en-GB"/>
              <a:t>Write out the things you'll need to tell the computer to do to achieve this.</a:t>
            </a:r>
            <a:endParaRPr/>
          </a:p>
          <a:p>
            <a:pPr indent="-317500" lvl="1" marL="914400" rtl="0" algn="l">
              <a:spcBef>
                <a:spcPts val="1000"/>
              </a:spcBef>
              <a:spcAft>
                <a:spcPts val="0"/>
              </a:spcAft>
              <a:buSzPts val="1400"/>
              <a:buAutoNum type="alphaLcPeriod"/>
            </a:pPr>
            <a:r>
              <a:rPr lang="en-GB"/>
              <a:t>What are the logical steps that need to occur?</a:t>
            </a:r>
            <a:endParaRPr/>
          </a:p>
          <a:p>
            <a:pPr indent="-317500" lvl="1" marL="914400" rtl="0" algn="l">
              <a:spcBef>
                <a:spcPts val="1000"/>
              </a:spcBef>
              <a:spcAft>
                <a:spcPts val="0"/>
              </a:spcAft>
              <a:buSzPts val="1400"/>
              <a:buAutoNum type="alphaLcPeriod"/>
            </a:pPr>
            <a:r>
              <a:rPr lang="en-GB"/>
              <a:t>How does the user interact with the resource, if they do at all?</a:t>
            </a:r>
            <a:endParaRPr/>
          </a:p>
          <a:p>
            <a:pPr indent="-342900" lvl="0" marL="457200" rtl="0" algn="l">
              <a:spcBef>
                <a:spcPts val="1000"/>
              </a:spcBef>
              <a:spcAft>
                <a:spcPts val="0"/>
              </a:spcAft>
              <a:buSzPts val="1800"/>
              <a:buAutoNum type="arabicPeriod"/>
            </a:pPr>
            <a:r>
              <a:rPr lang="en-GB"/>
              <a:t>Make sure these instructions are in the order they'll need to happen - bear in mind things can happen simultaneously if you need.</a:t>
            </a:r>
            <a:endParaRPr/>
          </a:p>
          <a:p>
            <a:pPr indent="-342900" lvl="0" marL="457200" rtl="0" algn="l">
              <a:spcBef>
                <a:spcPts val="1000"/>
              </a:spcBef>
              <a:spcAft>
                <a:spcPts val="1000"/>
              </a:spcAft>
              <a:buSzPts val="1800"/>
              <a:buAutoNum type="arabicPeriod"/>
            </a:pPr>
            <a:r>
              <a:rPr lang="en-GB"/>
              <a:t>Pick your starting point, and start to work out just how to make that chunk in Scratch - remember you can always rearrange blocks in Scratch if you change your mind.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example...</a:t>
            </a:r>
            <a:endParaRPr/>
          </a:p>
        </p:txBody>
      </p:sp>
      <p:sp>
        <p:nvSpPr>
          <p:cNvPr id="188" name="Google Shape;188;p35"/>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Goal: make a character say something when you click on them</a:t>
            </a:r>
            <a:endParaRPr/>
          </a:p>
          <a:p>
            <a:pPr indent="0" lvl="0" marL="0" rtl="0" algn="l">
              <a:spcBef>
                <a:spcPts val="1600"/>
              </a:spcBef>
              <a:spcAft>
                <a:spcPts val="0"/>
              </a:spcAft>
              <a:buNone/>
            </a:pPr>
            <a:r>
              <a:rPr lang="en-GB"/>
              <a:t>Steps:</a:t>
            </a:r>
            <a:br>
              <a:rPr lang="en-GB"/>
            </a:br>
            <a:r>
              <a:rPr lang="en-GB"/>
              <a:t>Click on sprite</a:t>
            </a:r>
            <a:br>
              <a:rPr lang="en-GB"/>
            </a:br>
            <a:r>
              <a:rPr lang="en-GB"/>
              <a:t>Display text on screen</a:t>
            </a:r>
            <a:endParaRPr/>
          </a:p>
          <a:p>
            <a:pPr indent="0" lvl="0" marL="0" rtl="0" algn="l">
              <a:spcBef>
                <a:spcPts val="1600"/>
              </a:spcBef>
              <a:spcAft>
                <a:spcPts val="0"/>
              </a:spcAft>
              <a:buNone/>
            </a:pPr>
            <a:r>
              <a:rPr lang="en-GB"/>
              <a:t>Event block: When this sprite is clicked</a:t>
            </a:r>
            <a:endParaRPr/>
          </a:p>
          <a:p>
            <a:pPr indent="0" lvl="0" marL="0" rtl="0" algn="l">
              <a:spcBef>
                <a:spcPts val="1600"/>
              </a:spcBef>
              <a:spcAft>
                <a:spcPts val="0"/>
              </a:spcAft>
              <a:buNone/>
            </a:pPr>
            <a:r>
              <a:rPr lang="en-GB"/>
              <a:t>Looks block: Say 'I am talking' for 3 seconds</a:t>
            </a:r>
            <a:endParaRPr/>
          </a:p>
          <a:p>
            <a:pPr indent="0" lvl="0" marL="0" rtl="0" algn="l">
              <a:spcBef>
                <a:spcPts val="1600"/>
              </a:spcBef>
              <a:spcAft>
                <a:spcPts val="0"/>
              </a:spcAft>
              <a:buNone/>
            </a:pPr>
            <a:r>
              <a:rPr lang="en-GB" u="sng">
                <a:solidFill>
                  <a:schemeClr val="hlink"/>
                </a:solidFill>
                <a:hlinkClick r:id="rId3"/>
              </a:rPr>
              <a:t>https://scratch.mit.edu/projects/401949661/</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Troubleshooting</a:t>
            </a:r>
            <a:endParaRPr/>
          </a:p>
        </p:txBody>
      </p:sp>
      <p:sp>
        <p:nvSpPr>
          <p:cNvPr id="194" name="Google Shape;194;p36"/>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Everyone who does any kind of coding will often need to troubleshoot errors!</a:t>
            </a:r>
            <a:endParaRPr/>
          </a:p>
          <a:p>
            <a:pPr indent="0" lvl="0" marL="0" rtl="0" algn="l">
              <a:spcBef>
                <a:spcPts val="1600"/>
              </a:spcBef>
              <a:spcAft>
                <a:spcPts val="0"/>
              </a:spcAft>
              <a:buNone/>
            </a:pPr>
            <a:r>
              <a:rPr lang="en-GB"/>
              <a:t>If your code doesn't do what you expect when you hit the 'run' button, there a few things to check:</a:t>
            </a:r>
            <a:endParaRPr/>
          </a:p>
          <a:p>
            <a:pPr indent="-342900" lvl="0" marL="457200" rtl="0" algn="l">
              <a:spcBef>
                <a:spcPts val="1600"/>
              </a:spcBef>
              <a:spcAft>
                <a:spcPts val="0"/>
              </a:spcAft>
              <a:buSzPts val="1800"/>
              <a:buChar char="➔"/>
            </a:pPr>
            <a:r>
              <a:rPr lang="en-GB"/>
              <a:t>Have you used an 'event' to actually make the code start running?</a:t>
            </a:r>
            <a:endParaRPr/>
          </a:p>
          <a:p>
            <a:pPr indent="-342900" lvl="0" marL="457200" rtl="0" algn="l">
              <a:spcBef>
                <a:spcPts val="0"/>
              </a:spcBef>
              <a:spcAft>
                <a:spcPts val="0"/>
              </a:spcAft>
              <a:buSzPts val="1800"/>
              <a:buChar char="➔"/>
            </a:pPr>
            <a:r>
              <a:rPr lang="en-GB"/>
              <a:t>Have you put all the blocks together properly?</a:t>
            </a:r>
            <a:endParaRPr/>
          </a:p>
          <a:p>
            <a:pPr indent="-342900" lvl="0" marL="457200" rtl="0" algn="l">
              <a:spcBef>
                <a:spcPts val="0"/>
              </a:spcBef>
              <a:spcAft>
                <a:spcPts val="0"/>
              </a:spcAft>
              <a:buSzPts val="1800"/>
              <a:buChar char="➔"/>
            </a:pPr>
            <a:r>
              <a:rPr lang="en-GB"/>
              <a:t>Does the code need to happen in a sequence and could be happening too quickly to see changes?</a:t>
            </a:r>
            <a:endParaRPr/>
          </a:p>
          <a:p>
            <a:pPr indent="-342900" lvl="0" marL="457200" rtl="0" algn="l">
              <a:spcBef>
                <a:spcPts val="0"/>
              </a:spcBef>
              <a:spcAft>
                <a:spcPts val="0"/>
              </a:spcAft>
              <a:buSzPts val="1800"/>
              <a:buChar char="➔"/>
            </a:pPr>
            <a:r>
              <a:rPr lang="en-GB"/>
              <a:t>Do you have any blocks that need to be 'inside' other blocks and aren't?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200" name="Google Shape;200;p37"/>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u="sng">
                <a:solidFill>
                  <a:schemeClr val="hlink"/>
                </a:solidFill>
                <a:hlinkClick r:id="rId3"/>
              </a:rPr>
              <a:t>Exercise B</a:t>
            </a:r>
            <a:endParaRPr b="1"/>
          </a:p>
          <a:p>
            <a:pPr indent="0" lvl="0" marL="0" rtl="0" algn="l">
              <a:spcBef>
                <a:spcPts val="1600"/>
              </a:spcBef>
              <a:spcAft>
                <a:spcPts val="0"/>
              </a:spcAft>
              <a:buNone/>
            </a:pPr>
            <a:r>
              <a:rPr lang="en-GB"/>
              <a:t>Play the quiz example, then 'remix' it to make your own quiz.</a:t>
            </a:r>
            <a:endParaRPr/>
          </a:p>
          <a:p>
            <a:pPr indent="0" lvl="0" marL="0" rtl="0" algn="l">
              <a:spcBef>
                <a:spcPts val="1600"/>
              </a:spcBef>
              <a:spcAft>
                <a:spcPts val="0"/>
              </a:spcAft>
              <a:buNone/>
            </a:pPr>
            <a:r>
              <a:rPr b="1" lang="en-GB" u="sng">
                <a:solidFill>
                  <a:schemeClr val="hlink"/>
                </a:solidFill>
                <a:hlinkClick r:id="rId4"/>
              </a:rPr>
              <a:t>Exercise C</a:t>
            </a:r>
            <a:endParaRPr b="1"/>
          </a:p>
          <a:p>
            <a:pPr indent="0" lvl="0" marL="0" rtl="0" algn="l">
              <a:spcBef>
                <a:spcPts val="1600"/>
              </a:spcBef>
              <a:spcAft>
                <a:spcPts val="1600"/>
              </a:spcAft>
              <a:buNone/>
            </a:pPr>
            <a:r>
              <a:rPr lang="en-GB"/>
              <a:t>Make your own Scratch project from...scratch!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Further resources</a:t>
            </a:r>
            <a:endParaRPr/>
          </a:p>
        </p:txBody>
      </p:sp>
      <p:sp>
        <p:nvSpPr>
          <p:cNvPr id="206" name="Google Shape;206;p38"/>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a:t>
            </a:r>
            <a:r>
              <a:rPr lang="en-GB" u="sng">
                <a:solidFill>
                  <a:schemeClr val="hlink"/>
                </a:solidFill>
                <a:hlinkClick r:id="rId3"/>
              </a:rPr>
              <a:t>Coding Skills Guide</a:t>
            </a:r>
            <a:r>
              <a:rPr lang="en-GB"/>
              <a:t> has guidance on getting started with coding, choosing what to learn, and resources for specific coding languages. If you liked Scratch but want to make things a bit more app-like, look at the Thunkable section.</a:t>
            </a:r>
            <a:endParaRPr/>
          </a:p>
          <a:p>
            <a:pPr indent="0" lvl="0" marL="0" rtl="0" algn="l">
              <a:spcBef>
                <a:spcPts val="1600"/>
              </a:spcBef>
              <a:spcAft>
                <a:spcPts val="0"/>
              </a:spcAft>
              <a:buNone/>
            </a:pPr>
            <a:r>
              <a:rPr lang="en-GB"/>
              <a:t>Scratch's </a:t>
            </a:r>
            <a:r>
              <a:rPr lang="en-GB" u="sng">
                <a:solidFill>
                  <a:schemeClr val="hlink"/>
                </a:solidFill>
                <a:hlinkClick r:id="rId4"/>
              </a:rPr>
              <a:t>Tutorials</a:t>
            </a:r>
            <a:r>
              <a:rPr lang="en-GB"/>
              <a:t> allow you to learn Scratch skills and create specific projects.</a:t>
            </a:r>
            <a:endParaRPr/>
          </a:p>
          <a:p>
            <a:pPr indent="0" lvl="0" marL="0" rtl="0" algn="l">
              <a:spcBef>
                <a:spcPts val="1600"/>
              </a:spcBef>
              <a:spcAft>
                <a:spcPts val="1600"/>
              </a:spcAft>
              <a:buNone/>
            </a:pPr>
            <a:r>
              <a:rPr lang="en-GB"/>
              <a:t>There are various free online courses on Scratch - the Raspberry Pi Foundation has created one on </a:t>
            </a:r>
            <a:r>
              <a:rPr lang="en-GB" u="sng">
                <a:solidFill>
                  <a:schemeClr val="hlink"/>
                </a:solidFill>
                <a:hlinkClick r:id="rId5"/>
              </a:rPr>
              <a:t>FutureLearn</a:t>
            </a:r>
            <a:r>
              <a:rPr lang="en-GB"/>
              <a:t> which is aimed at people teaching children to code, but which is useful for learning the basics of Scratch too.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Have you done any coding before?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Block-based coding</a:t>
            </a:r>
            <a:endParaRPr/>
          </a:p>
        </p:txBody>
      </p:sp>
      <p:sp>
        <p:nvSpPr>
          <p:cNvPr id="72" name="Google Shape;72;p16"/>
          <p:cNvSpPr txBox="1"/>
          <p:nvPr>
            <p:ph idx="1" type="body"/>
          </p:nvPr>
        </p:nvSpPr>
        <p:spPr>
          <a:xfrm>
            <a:off x="311700" y="1339425"/>
            <a:ext cx="5556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Using a jigsaw-like interface to drag and drop sections of code together from a selection of pieces.</a:t>
            </a:r>
            <a:endParaRPr/>
          </a:p>
          <a:p>
            <a:pPr indent="0" lvl="0" marL="0" rtl="0" algn="l">
              <a:spcBef>
                <a:spcPts val="1600"/>
              </a:spcBef>
              <a:spcAft>
                <a:spcPts val="0"/>
              </a:spcAft>
              <a:buNone/>
            </a:pPr>
            <a:r>
              <a:rPr lang="en-GB"/>
              <a:t>Good if you want to create things quickly and learn key coding concepts without a steep learning curve.</a:t>
            </a:r>
            <a:endParaRPr/>
          </a:p>
          <a:p>
            <a:pPr indent="0" lvl="0" marL="0" rtl="0" algn="l">
              <a:spcBef>
                <a:spcPts val="1600"/>
              </a:spcBef>
              <a:spcAft>
                <a:spcPts val="0"/>
              </a:spcAft>
              <a:buNone/>
            </a:pPr>
            <a:r>
              <a:rPr lang="en-GB"/>
              <a:t>Also useful for less confident typists as it removes the initial barrier of typos making coding difficult to get into.</a:t>
            </a:r>
            <a:endParaRPr/>
          </a:p>
          <a:p>
            <a:pPr indent="0" lvl="0" marL="0" rtl="0" algn="l">
              <a:spcBef>
                <a:spcPts val="1600"/>
              </a:spcBef>
              <a:spcAft>
                <a:spcPts val="1600"/>
              </a:spcAft>
              <a:buNone/>
            </a:pPr>
            <a:r>
              <a:t/>
            </a:r>
            <a:endParaRPr/>
          </a:p>
        </p:txBody>
      </p:sp>
      <p:pic>
        <p:nvPicPr>
          <p:cNvPr descr="An example showing blocks of coding that ask subsequent questions and use decision blocks to decide what other code should run." id="73" name="Google Shape;73;p16" title="Block based coding example"/>
          <p:cNvPicPr preferRelativeResize="0"/>
          <p:nvPr/>
        </p:nvPicPr>
        <p:blipFill>
          <a:blip r:embed="rId3">
            <a:alphaModFix/>
          </a:blip>
          <a:stretch>
            <a:fillRect/>
          </a:stretch>
        </p:blipFill>
        <p:spPr>
          <a:xfrm>
            <a:off x="6132000" y="610213"/>
            <a:ext cx="2514600" cy="39230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Introduction to Scratch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descr="Scratch has an area for selecting code blocks, an area for joining blocks together to create code, and an area for displaying the 'output' of your code." id="83" name="Google Shape;83;p18" title="The Scratch Interface"/>
          <p:cNvPicPr preferRelativeResize="0"/>
          <p:nvPr/>
        </p:nvPicPr>
        <p:blipFill>
          <a:blip r:embed="rId3">
            <a:alphaModFix/>
          </a:blip>
          <a:stretch>
            <a:fillRect/>
          </a:stretch>
        </p:blipFill>
        <p:spPr>
          <a:xfrm>
            <a:off x="152400" y="423963"/>
            <a:ext cx="8839200" cy="42955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Scratch?</a:t>
            </a:r>
            <a:endParaRPr/>
          </a:p>
        </p:txBody>
      </p:sp>
      <p:sp>
        <p:nvSpPr>
          <p:cNvPr id="89" name="Google Shape;89;p19"/>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Scratch (</a:t>
            </a:r>
            <a:r>
              <a:rPr lang="en-GB" u="sng">
                <a:solidFill>
                  <a:schemeClr val="hlink"/>
                </a:solidFill>
                <a:hlinkClick r:id="rId3"/>
              </a:rPr>
              <a:t>scratch.mit.edu</a:t>
            </a:r>
            <a:r>
              <a:rPr lang="en-GB"/>
              <a:t>) is a web-based coding platform designed specifically for education and young people, by the MIT Media Lab.</a:t>
            </a:r>
            <a:endParaRPr/>
          </a:p>
          <a:p>
            <a:pPr indent="0" lvl="0" marL="0" rtl="0" algn="l">
              <a:spcBef>
                <a:spcPts val="1600"/>
              </a:spcBef>
              <a:spcAft>
                <a:spcPts val="0"/>
              </a:spcAft>
              <a:buNone/>
            </a:pPr>
            <a:r>
              <a:rPr lang="en-GB"/>
              <a:t>It uses 'block-based' coding - where code isn't typed, but it fitted together like Lego blocks.</a:t>
            </a:r>
            <a:endParaRPr/>
          </a:p>
          <a:p>
            <a:pPr indent="0" lvl="0" marL="0" rtl="0" algn="l">
              <a:spcBef>
                <a:spcPts val="1600"/>
              </a:spcBef>
              <a:spcAft>
                <a:spcPts val="0"/>
              </a:spcAft>
              <a:buNone/>
            </a:pPr>
            <a:r>
              <a:rPr lang="en-GB"/>
              <a:t>It was designed for use by 8 - 16 year olds, but is also ideal for learning coding skills and creating projects regardless of your age.</a:t>
            </a:r>
            <a:endParaRPr/>
          </a:p>
          <a:p>
            <a:pPr indent="0" lvl="0" marL="0" rtl="0" algn="l">
              <a:spcBef>
                <a:spcPts val="1600"/>
              </a:spcBef>
              <a:spcAft>
                <a:spcPts val="1600"/>
              </a:spcAft>
              <a:buNone/>
            </a:pPr>
            <a:r>
              <a:rPr lang="en-GB"/>
              <a:t>You can share the things you create so other people can use them and also 'remix' them to edit a copy of the code themselves.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Why learn Scratch?</a:t>
            </a:r>
            <a:endParaRPr/>
          </a:p>
        </p:txBody>
      </p:sp>
      <p:sp>
        <p:nvSpPr>
          <p:cNvPr id="95" name="Google Shape;95;p20"/>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Great starting point for learning coding.</a:t>
            </a:r>
            <a:endParaRPr/>
          </a:p>
          <a:p>
            <a:pPr indent="0" lvl="0" marL="0" rtl="0" algn="l">
              <a:spcBef>
                <a:spcPts val="1600"/>
              </a:spcBef>
              <a:spcAft>
                <a:spcPts val="0"/>
              </a:spcAft>
              <a:buNone/>
            </a:pPr>
            <a:r>
              <a:rPr lang="en-GB"/>
              <a:t>Good if you want to create things other people can interact with easily - like games and stories.</a:t>
            </a:r>
            <a:endParaRPr/>
          </a:p>
          <a:p>
            <a:pPr indent="0" lvl="0" marL="0" rtl="0" algn="l">
              <a:spcBef>
                <a:spcPts val="1600"/>
              </a:spcBef>
              <a:spcAft>
                <a:spcPts val="0"/>
              </a:spcAft>
              <a:buNone/>
            </a:pPr>
            <a:r>
              <a:rPr lang="en-GB"/>
              <a:t>Useful in education contexts as it is used widely in schools and coding clubs (and is designed with learners in mind).</a:t>
            </a:r>
            <a:endParaRPr/>
          </a:p>
          <a:p>
            <a:pPr indent="0" lvl="0" marL="0" rtl="0" algn="l">
              <a:spcBef>
                <a:spcPts val="1600"/>
              </a:spcBef>
              <a:spcAft>
                <a:spcPts val="0"/>
              </a:spcAft>
              <a:buNone/>
            </a:pPr>
            <a:r>
              <a:rPr lang="en-GB"/>
              <a:t>Easy to add custom characters, background images, and sounds.</a:t>
            </a:r>
            <a:endParaRPr/>
          </a:p>
          <a:p>
            <a:pPr indent="0" lvl="0" marL="0" rtl="0" algn="l">
              <a:spcBef>
                <a:spcPts val="1600"/>
              </a:spcBef>
              <a:spcAft>
                <a:spcPts val="1600"/>
              </a:spcAft>
              <a:buNone/>
            </a:pPr>
            <a:r>
              <a:rPr lang="en-GB"/>
              <a:t>Can use skills to go on to learn typed coding languages, or build apps using block based coding with </a:t>
            </a:r>
            <a:r>
              <a:rPr lang="en-GB" u="sng">
                <a:solidFill>
                  <a:schemeClr val="hlink"/>
                </a:solidFill>
                <a:hlinkClick r:id="rId3"/>
              </a:rPr>
              <a:t>MIT App Inventor</a:t>
            </a:r>
            <a:r>
              <a:rPr lang="en-GB"/>
              <a:t> or </a:t>
            </a:r>
            <a:r>
              <a:rPr lang="en-GB" u="sng">
                <a:solidFill>
                  <a:schemeClr val="hlink"/>
                </a:solidFill>
                <a:hlinkClick r:id="rId4"/>
              </a:rPr>
              <a:t>Thunkable</a:t>
            </a:r>
            <a:r>
              <a:rPr lang="en-GB"/>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does Scratch work?</a:t>
            </a:r>
            <a:endParaRPr/>
          </a:p>
        </p:txBody>
      </p:sp>
      <p:sp>
        <p:nvSpPr>
          <p:cNvPr id="101" name="Google Shape;101;p21"/>
          <p:cNvSpPr txBox="1"/>
          <p:nvPr>
            <p:ph idx="1" type="body"/>
          </p:nvPr>
        </p:nvSpPr>
        <p:spPr>
          <a:xfrm>
            <a:off x="311700" y="1339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control one or more 'sprites', which are basically characters on the screen (these can be the ones they provide, or you can create your own).</a:t>
            </a:r>
            <a:endParaRPr/>
          </a:p>
          <a:p>
            <a:pPr indent="0" lvl="0" marL="0" rtl="0" algn="l">
              <a:spcBef>
                <a:spcPts val="1600"/>
              </a:spcBef>
              <a:spcAft>
                <a:spcPts val="0"/>
              </a:spcAft>
              <a:buNone/>
            </a:pPr>
            <a:r>
              <a:rPr lang="en-GB"/>
              <a:t>The code is in set 'blocks' that you slot together to control the sprite.</a:t>
            </a:r>
            <a:endParaRPr/>
          </a:p>
          <a:p>
            <a:pPr indent="0" lvl="0" marL="0" rtl="0" algn="l">
              <a:spcBef>
                <a:spcPts val="1600"/>
              </a:spcBef>
              <a:spcAft>
                <a:spcPts val="1600"/>
              </a:spcAft>
              <a:buNone/>
            </a:pPr>
            <a:r>
              <a:rPr lang="en-GB"/>
              <a:t>You can also include other elements like storing values, user input, and other kinds of media like sound effects.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amp;L turquois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