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56" r:id="rId5"/>
    <p:sldId id="257" r:id="rId6"/>
    <p:sldId id="259" r:id="rId7"/>
    <p:sldId id="265" r:id="rId8"/>
    <p:sldId id="258" r:id="rId9"/>
    <p:sldId id="261" r:id="rId10"/>
    <p:sldId id="262" r:id="rId11"/>
    <p:sldId id="263" r:id="rId12"/>
    <p:sldId id="266" r:id="rId13"/>
    <p:sldId id="260"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695" autoAdjust="0"/>
  </p:normalViewPr>
  <p:slideViewPr>
    <p:cSldViewPr snapToGrid="0">
      <p:cViewPr varScale="1">
        <p:scale>
          <a:sx n="86" d="100"/>
          <a:sy n="86" d="100"/>
        </p:scale>
        <p:origin x="14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D047AA-2A94-4316-BA06-5472BB33E64F}" type="datetimeFigureOut">
              <a:rPr lang="tr-TR" smtClean="0"/>
              <a:t>18.09.2024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D6730C-3655-494D-9502-91A2A9A2A222}" type="slidenum">
              <a:rPr lang="tr-TR" smtClean="0"/>
              <a:t>‹#›</a:t>
            </a:fld>
            <a:endParaRPr lang="tr-TR"/>
          </a:p>
        </p:txBody>
      </p:sp>
    </p:spTree>
    <p:extLst>
      <p:ext uri="{BB962C8B-B14F-4D97-AF65-F5344CB8AC3E}">
        <p14:creationId xmlns:p14="http://schemas.microsoft.com/office/powerpoint/2010/main" val="1986855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Welcome to the "Introduction to Programming" course! In this course, we will explore the fundamentals of programming and learn how to write programs using Python. Our goal is to equip you with the skills necessary to solve real-world problems through programming. This course will cover both the theoretical aspects of programming and hands-on experience with Python, one of the most versatile and widely-used programming languages today.</a:t>
            </a:r>
            <a:endParaRPr lang="tr-TR" dirty="0"/>
          </a:p>
        </p:txBody>
      </p:sp>
      <p:sp>
        <p:nvSpPr>
          <p:cNvPr id="4" name="Slayt Numarası Yer Tutucusu 3"/>
          <p:cNvSpPr>
            <a:spLocks noGrp="1"/>
          </p:cNvSpPr>
          <p:nvPr>
            <p:ph type="sldNum" sz="quarter" idx="5"/>
          </p:nvPr>
        </p:nvSpPr>
        <p:spPr/>
        <p:txBody>
          <a:bodyPr/>
          <a:lstStyle/>
          <a:p>
            <a:fld id="{93D6730C-3655-494D-9502-91A2A9A2A222}" type="slidenum">
              <a:rPr lang="tr-TR" smtClean="0"/>
              <a:t>2</a:t>
            </a:fld>
            <a:endParaRPr lang="tr-TR"/>
          </a:p>
        </p:txBody>
      </p:sp>
    </p:spTree>
    <p:extLst>
      <p:ext uri="{BB962C8B-B14F-4D97-AF65-F5344CB8AC3E}">
        <p14:creationId xmlns:p14="http://schemas.microsoft.com/office/powerpoint/2010/main" val="3457640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Welcome to the "Introduction to Programming" course! In this course, we will explore the fundamentals of programming and learn how to write programs using Python. Our goal is to equip you with the skills necessary to solve real-world problems through programming. This course will cover both the theoretical aspects of programming and hands-on experience with Python, one of the most versatile and widely-used programming languages today.</a:t>
            </a:r>
            <a:endParaRPr lang="tr-TR" dirty="0"/>
          </a:p>
        </p:txBody>
      </p:sp>
      <p:sp>
        <p:nvSpPr>
          <p:cNvPr id="4" name="Slayt Numarası Yer Tutucusu 3"/>
          <p:cNvSpPr>
            <a:spLocks noGrp="1"/>
          </p:cNvSpPr>
          <p:nvPr>
            <p:ph type="sldNum" sz="quarter" idx="5"/>
          </p:nvPr>
        </p:nvSpPr>
        <p:spPr/>
        <p:txBody>
          <a:bodyPr/>
          <a:lstStyle/>
          <a:p>
            <a:fld id="{93D6730C-3655-494D-9502-91A2A9A2A222}" type="slidenum">
              <a:rPr lang="tr-TR" smtClean="0"/>
              <a:t>4</a:t>
            </a:fld>
            <a:endParaRPr lang="tr-TR"/>
          </a:p>
        </p:txBody>
      </p:sp>
    </p:spTree>
    <p:extLst>
      <p:ext uri="{BB962C8B-B14F-4D97-AF65-F5344CB8AC3E}">
        <p14:creationId xmlns:p14="http://schemas.microsoft.com/office/powerpoint/2010/main" val="914342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For this course, we will use Google </a:t>
            </a:r>
            <a:r>
              <a:rPr lang="en-US" dirty="0" err="1"/>
              <a:t>Colab</a:t>
            </a:r>
            <a:r>
              <a:rPr lang="en-US" dirty="0"/>
              <a:t> as our Integrated Development Environment (IDE). Google </a:t>
            </a:r>
            <a:r>
              <a:rPr lang="en-US" dirty="0" err="1"/>
              <a:t>Colab</a:t>
            </a:r>
            <a:r>
              <a:rPr lang="en-US" dirty="0"/>
              <a:t> is a cloud-based platform that allows you to write and execute Python code without needing to install anything on your local machine. It provides a simple interface, automatic saving, and access to powerful computing resources, making it an ideal environment for learning. To get started, all you need is a Google account. We will walk through setting up </a:t>
            </a:r>
            <a:r>
              <a:rPr lang="en-US" dirty="0" err="1"/>
              <a:t>Colab</a:t>
            </a:r>
            <a:r>
              <a:rPr lang="en-US"/>
              <a:t>, creating your first notebook, and understanding its basic features in our first tutorial.</a:t>
            </a:r>
            <a:endParaRPr lang="tr-TR"/>
          </a:p>
        </p:txBody>
      </p:sp>
      <p:sp>
        <p:nvSpPr>
          <p:cNvPr id="4" name="Slayt Numarası Yer Tutucusu 3"/>
          <p:cNvSpPr>
            <a:spLocks noGrp="1"/>
          </p:cNvSpPr>
          <p:nvPr>
            <p:ph type="sldNum" sz="quarter" idx="5"/>
          </p:nvPr>
        </p:nvSpPr>
        <p:spPr/>
        <p:txBody>
          <a:bodyPr/>
          <a:lstStyle/>
          <a:p>
            <a:fld id="{93D6730C-3655-494D-9502-91A2A9A2A222}" type="slidenum">
              <a:rPr lang="tr-TR" smtClean="0"/>
              <a:t>9</a:t>
            </a:fld>
            <a:endParaRPr lang="tr-TR"/>
          </a:p>
        </p:txBody>
      </p:sp>
    </p:spTree>
    <p:extLst>
      <p:ext uri="{BB962C8B-B14F-4D97-AF65-F5344CB8AC3E}">
        <p14:creationId xmlns:p14="http://schemas.microsoft.com/office/powerpoint/2010/main" val="3219524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D51F64-1BBF-220E-BBB5-F2292BD8F585}"/>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4FE76CD2-0D65-51D9-4B79-925119DB96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F6B1677A-9FD0-484D-C297-3BE124A399B1}"/>
              </a:ext>
            </a:extLst>
          </p:cNvPr>
          <p:cNvSpPr>
            <a:spLocks noGrp="1"/>
          </p:cNvSpPr>
          <p:nvPr>
            <p:ph type="dt" sz="half" idx="10"/>
          </p:nvPr>
        </p:nvSpPr>
        <p:spPr/>
        <p:txBody>
          <a:bodyPr/>
          <a:lstStyle/>
          <a:p>
            <a:fld id="{6C8D1D2C-AF97-4A26-95DD-5354EABC4093}" type="datetimeFigureOut">
              <a:rPr lang="tr-TR" smtClean="0"/>
              <a:t>18.09.2024</a:t>
            </a:fld>
            <a:endParaRPr lang="tr-TR"/>
          </a:p>
        </p:txBody>
      </p:sp>
      <p:sp>
        <p:nvSpPr>
          <p:cNvPr id="5" name="Alt Bilgi Yer Tutucusu 4">
            <a:extLst>
              <a:ext uri="{FF2B5EF4-FFF2-40B4-BE49-F238E27FC236}">
                <a16:creationId xmlns:a16="http://schemas.microsoft.com/office/drawing/2014/main" id="{69079C27-8DF9-7A8C-C313-D36630D702E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8FF67A3-005D-047F-2F1F-40858736BD73}"/>
              </a:ext>
            </a:extLst>
          </p:cNvPr>
          <p:cNvSpPr>
            <a:spLocks noGrp="1"/>
          </p:cNvSpPr>
          <p:nvPr>
            <p:ph type="sldNum" sz="quarter" idx="12"/>
          </p:nvPr>
        </p:nvSpPr>
        <p:spPr/>
        <p:txBody>
          <a:bodyPr/>
          <a:lstStyle/>
          <a:p>
            <a:fld id="{A1C73707-858E-4684-9541-C61C663970C5}" type="slidenum">
              <a:rPr lang="tr-TR" smtClean="0"/>
              <a:t>‹#›</a:t>
            </a:fld>
            <a:endParaRPr lang="tr-TR"/>
          </a:p>
        </p:txBody>
      </p:sp>
    </p:spTree>
    <p:extLst>
      <p:ext uri="{BB962C8B-B14F-4D97-AF65-F5344CB8AC3E}">
        <p14:creationId xmlns:p14="http://schemas.microsoft.com/office/powerpoint/2010/main" val="2427504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1B90205-EF7C-FB1E-27D5-73A8A6D6DBD9}"/>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9FA65502-85C7-9243-9255-A76432770AA0}"/>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B44B989-B896-FDF3-E5EF-A87515DFCD8D}"/>
              </a:ext>
            </a:extLst>
          </p:cNvPr>
          <p:cNvSpPr>
            <a:spLocks noGrp="1"/>
          </p:cNvSpPr>
          <p:nvPr>
            <p:ph type="dt" sz="half" idx="10"/>
          </p:nvPr>
        </p:nvSpPr>
        <p:spPr/>
        <p:txBody>
          <a:bodyPr/>
          <a:lstStyle/>
          <a:p>
            <a:fld id="{6C8D1D2C-AF97-4A26-95DD-5354EABC4093}" type="datetimeFigureOut">
              <a:rPr lang="tr-TR" smtClean="0"/>
              <a:t>18.09.2024</a:t>
            </a:fld>
            <a:endParaRPr lang="tr-TR"/>
          </a:p>
        </p:txBody>
      </p:sp>
      <p:sp>
        <p:nvSpPr>
          <p:cNvPr id="5" name="Alt Bilgi Yer Tutucusu 4">
            <a:extLst>
              <a:ext uri="{FF2B5EF4-FFF2-40B4-BE49-F238E27FC236}">
                <a16:creationId xmlns:a16="http://schemas.microsoft.com/office/drawing/2014/main" id="{E22C7FA7-AE4B-38E6-FD40-2DC55001470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743A86B-9240-F3A3-19DB-D25356C08098}"/>
              </a:ext>
            </a:extLst>
          </p:cNvPr>
          <p:cNvSpPr>
            <a:spLocks noGrp="1"/>
          </p:cNvSpPr>
          <p:nvPr>
            <p:ph type="sldNum" sz="quarter" idx="12"/>
          </p:nvPr>
        </p:nvSpPr>
        <p:spPr/>
        <p:txBody>
          <a:bodyPr/>
          <a:lstStyle/>
          <a:p>
            <a:fld id="{A1C73707-858E-4684-9541-C61C663970C5}" type="slidenum">
              <a:rPr lang="tr-TR" smtClean="0"/>
              <a:t>‹#›</a:t>
            </a:fld>
            <a:endParaRPr lang="tr-TR"/>
          </a:p>
        </p:txBody>
      </p:sp>
    </p:spTree>
    <p:extLst>
      <p:ext uri="{BB962C8B-B14F-4D97-AF65-F5344CB8AC3E}">
        <p14:creationId xmlns:p14="http://schemas.microsoft.com/office/powerpoint/2010/main" val="3382269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CF7E9035-61CA-3D31-D7AB-5CAD3B26F6E0}"/>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EC947B3D-0E48-3D3F-3A0B-7467AFC6DCFD}"/>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517896F-FC8C-22E9-26B9-E15A2C2C6EBB}"/>
              </a:ext>
            </a:extLst>
          </p:cNvPr>
          <p:cNvSpPr>
            <a:spLocks noGrp="1"/>
          </p:cNvSpPr>
          <p:nvPr>
            <p:ph type="dt" sz="half" idx="10"/>
          </p:nvPr>
        </p:nvSpPr>
        <p:spPr/>
        <p:txBody>
          <a:bodyPr/>
          <a:lstStyle/>
          <a:p>
            <a:fld id="{6C8D1D2C-AF97-4A26-95DD-5354EABC4093}" type="datetimeFigureOut">
              <a:rPr lang="tr-TR" smtClean="0"/>
              <a:t>18.09.2024</a:t>
            </a:fld>
            <a:endParaRPr lang="tr-TR"/>
          </a:p>
        </p:txBody>
      </p:sp>
      <p:sp>
        <p:nvSpPr>
          <p:cNvPr id="5" name="Alt Bilgi Yer Tutucusu 4">
            <a:extLst>
              <a:ext uri="{FF2B5EF4-FFF2-40B4-BE49-F238E27FC236}">
                <a16:creationId xmlns:a16="http://schemas.microsoft.com/office/drawing/2014/main" id="{9E1FB394-6B03-5495-B0B3-DB909CFD737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D117BA5-081B-84DF-6B73-B9F9D99AE88A}"/>
              </a:ext>
            </a:extLst>
          </p:cNvPr>
          <p:cNvSpPr>
            <a:spLocks noGrp="1"/>
          </p:cNvSpPr>
          <p:nvPr>
            <p:ph type="sldNum" sz="quarter" idx="12"/>
          </p:nvPr>
        </p:nvSpPr>
        <p:spPr/>
        <p:txBody>
          <a:bodyPr/>
          <a:lstStyle/>
          <a:p>
            <a:fld id="{A1C73707-858E-4684-9541-C61C663970C5}" type="slidenum">
              <a:rPr lang="tr-TR" smtClean="0"/>
              <a:t>‹#›</a:t>
            </a:fld>
            <a:endParaRPr lang="tr-TR"/>
          </a:p>
        </p:txBody>
      </p:sp>
    </p:spTree>
    <p:extLst>
      <p:ext uri="{BB962C8B-B14F-4D97-AF65-F5344CB8AC3E}">
        <p14:creationId xmlns:p14="http://schemas.microsoft.com/office/powerpoint/2010/main" val="4021185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8C35C6-4F1E-D70F-3604-15BADB9E0C99}"/>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FC47A0D-8446-8921-5BE9-59B5FCA26C18}"/>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5F4C7EA-778A-72D5-E363-BDEA580E642E}"/>
              </a:ext>
            </a:extLst>
          </p:cNvPr>
          <p:cNvSpPr>
            <a:spLocks noGrp="1"/>
          </p:cNvSpPr>
          <p:nvPr>
            <p:ph type="dt" sz="half" idx="10"/>
          </p:nvPr>
        </p:nvSpPr>
        <p:spPr/>
        <p:txBody>
          <a:bodyPr/>
          <a:lstStyle/>
          <a:p>
            <a:fld id="{6C8D1D2C-AF97-4A26-95DD-5354EABC4093}" type="datetimeFigureOut">
              <a:rPr lang="tr-TR" smtClean="0"/>
              <a:t>18.09.2024</a:t>
            </a:fld>
            <a:endParaRPr lang="tr-TR"/>
          </a:p>
        </p:txBody>
      </p:sp>
      <p:sp>
        <p:nvSpPr>
          <p:cNvPr id="5" name="Alt Bilgi Yer Tutucusu 4">
            <a:extLst>
              <a:ext uri="{FF2B5EF4-FFF2-40B4-BE49-F238E27FC236}">
                <a16:creationId xmlns:a16="http://schemas.microsoft.com/office/drawing/2014/main" id="{6A32C114-E0F8-3035-688E-70B9FB7502F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7A81C37-D57D-C4E1-63D6-00995970362F}"/>
              </a:ext>
            </a:extLst>
          </p:cNvPr>
          <p:cNvSpPr>
            <a:spLocks noGrp="1"/>
          </p:cNvSpPr>
          <p:nvPr>
            <p:ph type="sldNum" sz="quarter" idx="12"/>
          </p:nvPr>
        </p:nvSpPr>
        <p:spPr/>
        <p:txBody>
          <a:bodyPr/>
          <a:lstStyle/>
          <a:p>
            <a:fld id="{A1C73707-858E-4684-9541-C61C663970C5}" type="slidenum">
              <a:rPr lang="tr-TR" smtClean="0"/>
              <a:t>‹#›</a:t>
            </a:fld>
            <a:endParaRPr lang="tr-TR"/>
          </a:p>
        </p:txBody>
      </p:sp>
    </p:spTree>
    <p:extLst>
      <p:ext uri="{BB962C8B-B14F-4D97-AF65-F5344CB8AC3E}">
        <p14:creationId xmlns:p14="http://schemas.microsoft.com/office/powerpoint/2010/main" val="1780837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F698B9-A8A1-35A4-BE27-54D6B8D3B6AF}"/>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15FB747D-ADBC-F9A0-2945-58FD9BA4B8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47E8BFD4-4F00-F153-ADE5-0D704276B605}"/>
              </a:ext>
            </a:extLst>
          </p:cNvPr>
          <p:cNvSpPr>
            <a:spLocks noGrp="1"/>
          </p:cNvSpPr>
          <p:nvPr>
            <p:ph type="dt" sz="half" idx="10"/>
          </p:nvPr>
        </p:nvSpPr>
        <p:spPr/>
        <p:txBody>
          <a:bodyPr/>
          <a:lstStyle/>
          <a:p>
            <a:fld id="{6C8D1D2C-AF97-4A26-95DD-5354EABC4093}" type="datetimeFigureOut">
              <a:rPr lang="tr-TR" smtClean="0"/>
              <a:t>18.09.2024</a:t>
            </a:fld>
            <a:endParaRPr lang="tr-TR"/>
          </a:p>
        </p:txBody>
      </p:sp>
      <p:sp>
        <p:nvSpPr>
          <p:cNvPr id="5" name="Alt Bilgi Yer Tutucusu 4">
            <a:extLst>
              <a:ext uri="{FF2B5EF4-FFF2-40B4-BE49-F238E27FC236}">
                <a16:creationId xmlns:a16="http://schemas.microsoft.com/office/drawing/2014/main" id="{C4647332-BD44-7276-C19C-4C4ADDAFEE9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5636982-8875-C5AC-2135-489ACBA27B60}"/>
              </a:ext>
            </a:extLst>
          </p:cNvPr>
          <p:cNvSpPr>
            <a:spLocks noGrp="1"/>
          </p:cNvSpPr>
          <p:nvPr>
            <p:ph type="sldNum" sz="quarter" idx="12"/>
          </p:nvPr>
        </p:nvSpPr>
        <p:spPr/>
        <p:txBody>
          <a:bodyPr/>
          <a:lstStyle/>
          <a:p>
            <a:fld id="{A1C73707-858E-4684-9541-C61C663970C5}" type="slidenum">
              <a:rPr lang="tr-TR" smtClean="0"/>
              <a:t>‹#›</a:t>
            </a:fld>
            <a:endParaRPr lang="tr-TR"/>
          </a:p>
        </p:txBody>
      </p:sp>
    </p:spTree>
    <p:extLst>
      <p:ext uri="{BB962C8B-B14F-4D97-AF65-F5344CB8AC3E}">
        <p14:creationId xmlns:p14="http://schemas.microsoft.com/office/powerpoint/2010/main" val="2210576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B53923-D67E-4759-9D37-F9E0D69E2B6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0CB42EC1-2550-6EAE-4718-6A31CFD879C4}"/>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7326635C-5164-AAAF-4295-90633A7128F2}"/>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57AA82BC-8B8F-0BF1-61BC-4FCD11CEC7F1}"/>
              </a:ext>
            </a:extLst>
          </p:cNvPr>
          <p:cNvSpPr>
            <a:spLocks noGrp="1"/>
          </p:cNvSpPr>
          <p:nvPr>
            <p:ph type="dt" sz="half" idx="10"/>
          </p:nvPr>
        </p:nvSpPr>
        <p:spPr/>
        <p:txBody>
          <a:bodyPr/>
          <a:lstStyle/>
          <a:p>
            <a:fld id="{6C8D1D2C-AF97-4A26-95DD-5354EABC4093}" type="datetimeFigureOut">
              <a:rPr lang="tr-TR" smtClean="0"/>
              <a:t>18.09.2024</a:t>
            </a:fld>
            <a:endParaRPr lang="tr-TR"/>
          </a:p>
        </p:txBody>
      </p:sp>
      <p:sp>
        <p:nvSpPr>
          <p:cNvPr id="6" name="Alt Bilgi Yer Tutucusu 5">
            <a:extLst>
              <a:ext uri="{FF2B5EF4-FFF2-40B4-BE49-F238E27FC236}">
                <a16:creationId xmlns:a16="http://schemas.microsoft.com/office/drawing/2014/main" id="{525C2762-DB87-EB68-905B-74CF2191877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8EB571C-ADBB-767A-E6DC-F8192244A113}"/>
              </a:ext>
            </a:extLst>
          </p:cNvPr>
          <p:cNvSpPr>
            <a:spLocks noGrp="1"/>
          </p:cNvSpPr>
          <p:nvPr>
            <p:ph type="sldNum" sz="quarter" idx="12"/>
          </p:nvPr>
        </p:nvSpPr>
        <p:spPr/>
        <p:txBody>
          <a:bodyPr/>
          <a:lstStyle/>
          <a:p>
            <a:fld id="{A1C73707-858E-4684-9541-C61C663970C5}" type="slidenum">
              <a:rPr lang="tr-TR" smtClean="0"/>
              <a:t>‹#›</a:t>
            </a:fld>
            <a:endParaRPr lang="tr-TR"/>
          </a:p>
        </p:txBody>
      </p:sp>
    </p:spTree>
    <p:extLst>
      <p:ext uri="{BB962C8B-B14F-4D97-AF65-F5344CB8AC3E}">
        <p14:creationId xmlns:p14="http://schemas.microsoft.com/office/powerpoint/2010/main" val="2103493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A78346-22B5-F918-5FCA-C0BB964ED32F}"/>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B99A77F-066D-9C04-9B15-A68FC572B9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4EC5AAFC-F779-6161-6B28-1CD411BFAB43}"/>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A5269473-1263-AD40-7C0B-D450C6E594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DF81781A-8BBB-F2E6-20D7-E7FD0BCB0C0B}"/>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0FB4B043-A50B-0FC4-15B7-F0C0C393B102}"/>
              </a:ext>
            </a:extLst>
          </p:cNvPr>
          <p:cNvSpPr>
            <a:spLocks noGrp="1"/>
          </p:cNvSpPr>
          <p:nvPr>
            <p:ph type="dt" sz="half" idx="10"/>
          </p:nvPr>
        </p:nvSpPr>
        <p:spPr/>
        <p:txBody>
          <a:bodyPr/>
          <a:lstStyle/>
          <a:p>
            <a:fld id="{6C8D1D2C-AF97-4A26-95DD-5354EABC4093}" type="datetimeFigureOut">
              <a:rPr lang="tr-TR" smtClean="0"/>
              <a:t>18.09.2024</a:t>
            </a:fld>
            <a:endParaRPr lang="tr-TR"/>
          </a:p>
        </p:txBody>
      </p:sp>
      <p:sp>
        <p:nvSpPr>
          <p:cNvPr id="8" name="Alt Bilgi Yer Tutucusu 7">
            <a:extLst>
              <a:ext uri="{FF2B5EF4-FFF2-40B4-BE49-F238E27FC236}">
                <a16:creationId xmlns:a16="http://schemas.microsoft.com/office/drawing/2014/main" id="{C798852F-69D1-44FC-58C2-F150534494A1}"/>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A9954E47-6D81-17CA-2BEF-067EDC80BC0F}"/>
              </a:ext>
            </a:extLst>
          </p:cNvPr>
          <p:cNvSpPr>
            <a:spLocks noGrp="1"/>
          </p:cNvSpPr>
          <p:nvPr>
            <p:ph type="sldNum" sz="quarter" idx="12"/>
          </p:nvPr>
        </p:nvSpPr>
        <p:spPr/>
        <p:txBody>
          <a:bodyPr/>
          <a:lstStyle/>
          <a:p>
            <a:fld id="{A1C73707-858E-4684-9541-C61C663970C5}" type="slidenum">
              <a:rPr lang="tr-TR" smtClean="0"/>
              <a:t>‹#›</a:t>
            </a:fld>
            <a:endParaRPr lang="tr-TR"/>
          </a:p>
        </p:txBody>
      </p:sp>
    </p:spTree>
    <p:extLst>
      <p:ext uri="{BB962C8B-B14F-4D97-AF65-F5344CB8AC3E}">
        <p14:creationId xmlns:p14="http://schemas.microsoft.com/office/powerpoint/2010/main" val="2272474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0B7892-BCEB-86C3-ABB9-524BEAC39C90}"/>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4B4B873B-2B7B-79EC-BE8C-608562D2BA01}"/>
              </a:ext>
            </a:extLst>
          </p:cNvPr>
          <p:cNvSpPr>
            <a:spLocks noGrp="1"/>
          </p:cNvSpPr>
          <p:nvPr>
            <p:ph type="dt" sz="half" idx="10"/>
          </p:nvPr>
        </p:nvSpPr>
        <p:spPr/>
        <p:txBody>
          <a:bodyPr/>
          <a:lstStyle/>
          <a:p>
            <a:fld id="{6C8D1D2C-AF97-4A26-95DD-5354EABC4093}" type="datetimeFigureOut">
              <a:rPr lang="tr-TR" smtClean="0"/>
              <a:t>18.09.2024</a:t>
            </a:fld>
            <a:endParaRPr lang="tr-TR"/>
          </a:p>
        </p:txBody>
      </p:sp>
      <p:sp>
        <p:nvSpPr>
          <p:cNvPr id="4" name="Alt Bilgi Yer Tutucusu 3">
            <a:extLst>
              <a:ext uri="{FF2B5EF4-FFF2-40B4-BE49-F238E27FC236}">
                <a16:creationId xmlns:a16="http://schemas.microsoft.com/office/drawing/2014/main" id="{92EC2766-BC4E-AB7D-B432-4585C69969AE}"/>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7FFBDF78-928A-BFCB-9236-1A32AEF01116}"/>
              </a:ext>
            </a:extLst>
          </p:cNvPr>
          <p:cNvSpPr>
            <a:spLocks noGrp="1"/>
          </p:cNvSpPr>
          <p:nvPr>
            <p:ph type="sldNum" sz="quarter" idx="12"/>
          </p:nvPr>
        </p:nvSpPr>
        <p:spPr/>
        <p:txBody>
          <a:bodyPr/>
          <a:lstStyle/>
          <a:p>
            <a:fld id="{A1C73707-858E-4684-9541-C61C663970C5}" type="slidenum">
              <a:rPr lang="tr-TR" smtClean="0"/>
              <a:t>‹#›</a:t>
            </a:fld>
            <a:endParaRPr lang="tr-TR"/>
          </a:p>
        </p:txBody>
      </p:sp>
    </p:spTree>
    <p:extLst>
      <p:ext uri="{BB962C8B-B14F-4D97-AF65-F5344CB8AC3E}">
        <p14:creationId xmlns:p14="http://schemas.microsoft.com/office/powerpoint/2010/main" val="1387992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A44ADC13-44F6-4D43-A97C-15E230514977}"/>
              </a:ext>
            </a:extLst>
          </p:cNvPr>
          <p:cNvSpPr>
            <a:spLocks noGrp="1"/>
          </p:cNvSpPr>
          <p:nvPr>
            <p:ph type="dt" sz="half" idx="10"/>
          </p:nvPr>
        </p:nvSpPr>
        <p:spPr/>
        <p:txBody>
          <a:bodyPr/>
          <a:lstStyle/>
          <a:p>
            <a:fld id="{6C8D1D2C-AF97-4A26-95DD-5354EABC4093}" type="datetimeFigureOut">
              <a:rPr lang="tr-TR" smtClean="0"/>
              <a:t>18.09.2024</a:t>
            </a:fld>
            <a:endParaRPr lang="tr-TR"/>
          </a:p>
        </p:txBody>
      </p:sp>
      <p:sp>
        <p:nvSpPr>
          <p:cNvPr id="3" name="Alt Bilgi Yer Tutucusu 2">
            <a:extLst>
              <a:ext uri="{FF2B5EF4-FFF2-40B4-BE49-F238E27FC236}">
                <a16:creationId xmlns:a16="http://schemas.microsoft.com/office/drawing/2014/main" id="{5C48960C-366C-F30C-2D67-3623DF3973B9}"/>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A7081B18-E203-3A0D-6384-3F17526A9B3C}"/>
              </a:ext>
            </a:extLst>
          </p:cNvPr>
          <p:cNvSpPr>
            <a:spLocks noGrp="1"/>
          </p:cNvSpPr>
          <p:nvPr>
            <p:ph type="sldNum" sz="quarter" idx="12"/>
          </p:nvPr>
        </p:nvSpPr>
        <p:spPr/>
        <p:txBody>
          <a:bodyPr/>
          <a:lstStyle/>
          <a:p>
            <a:fld id="{A1C73707-858E-4684-9541-C61C663970C5}" type="slidenum">
              <a:rPr lang="tr-TR" smtClean="0"/>
              <a:t>‹#›</a:t>
            </a:fld>
            <a:endParaRPr lang="tr-TR"/>
          </a:p>
        </p:txBody>
      </p:sp>
    </p:spTree>
    <p:extLst>
      <p:ext uri="{BB962C8B-B14F-4D97-AF65-F5344CB8AC3E}">
        <p14:creationId xmlns:p14="http://schemas.microsoft.com/office/powerpoint/2010/main" val="2405366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78F883-3056-73B5-8944-152AE61821F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6B4DFF22-C10E-0CD4-FD58-85442B60D6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2A7F774B-6202-34B6-9B31-18136C2C89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702617DA-672D-8177-957C-C3E6F15335DF}"/>
              </a:ext>
            </a:extLst>
          </p:cNvPr>
          <p:cNvSpPr>
            <a:spLocks noGrp="1"/>
          </p:cNvSpPr>
          <p:nvPr>
            <p:ph type="dt" sz="half" idx="10"/>
          </p:nvPr>
        </p:nvSpPr>
        <p:spPr/>
        <p:txBody>
          <a:bodyPr/>
          <a:lstStyle/>
          <a:p>
            <a:fld id="{6C8D1D2C-AF97-4A26-95DD-5354EABC4093}" type="datetimeFigureOut">
              <a:rPr lang="tr-TR" smtClean="0"/>
              <a:t>18.09.2024</a:t>
            </a:fld>
            <a:endParaRPr lang="tr-TR"/>
          </a:p>
        </p:txBody>
      </p:sp>
      <p:sp>
        <p:nvSpPr>
          <p:cNvPr id="6" name="Alt Bilgi Yer Tutucusu 5">
            <a:extLst>
              <a:ext uri="{FF2B5EF4-FFF2-40B4-BE49-F238E27FC236}">
                <a16:creationId xmlns:a16="http://schemas.microsoft.com/office/drawing/2014/main" id="{C1029250-ADBC-FE7C-63CD-3FB3E02CC6C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7B502AD-6CFA-678A-6577-F79B12236460}"/>
              </a:ext>
            </a:extLst>
          </p:cNvPr>
          <p:cNvSpPr>
            <a:spLocks noGrp="1"/>
          </p:cNvSpPr>
          <p:nvPr>
            <p:ph type="sldNum" sz="quarter" idx="12"/>
          </p:nvPr>
        </p:nvSpPr>
        <p:spPr/>
        <p:txBody>
          <a:bodyPr/>
          <a:lstStyle/>
          <a:p>
            <a:fld id="{A1C73707-858E-4684-9541-C61C663970C5}" type="slidenum">
              <a:rPr lang="tr-TR" smtClean="0"/>
              <a:t>‹#›</a:t>
            </a:fld>
            <a:endParaRPr lang="tr-TR"/>
          </a:p>
        </p:txBody>
      </p:sp>
    </p:spTree>
    <p:extLst>
      <p:ext uri="{BB962C8B-B14F-4D97-AF65-F5344CB8AC3E}">
        <p14:creationId xmlns:p14="http://schemas.microsoft.com/office/powerpoint/2010/main" val="4178336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614814C-48D7-800D-BE80-C098E18C04F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010FE359-DD0A-F4EF-F720-03F1146994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EAC6AAEA-8C3C-33D7-2209-A593D759B0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2908632-956B-0E98-5928-3C130C9FBD81}"/>
              </a:ext>
            </a:extLst>
          </p:cNvPr>
          <p:cNvSpPr>
            <a:spLocks noGrp="1"/>
          </p:cNvSpPr>
          <p:nvPr>
            <p:ph type="dt" sz="half" idx="10"/>
          </p:nvPr>
        </p:nvSpPr>
        <p:spPr/>
        <p:txBody>
          <a:bodyPr/>
          <a:lstStyle/>
          <a:p>
            <a:fld id="{6C8D1D2C-AF97-4A26-95DD-5354EABC4093}" type="datetimeFigureOut">
              <a:rPr lang="tr-TR" smtClean="0"/>
              <a:t>18.09.2024</a:t>
            </a:fld>
            <a:endParaRPr lang="tr-TR"/>
          </a:p>
        </p:txBody>
      </p:sp>
      <p:sp>
        <p:nvSpPr>
          <p:cNvPr id="6" name="Alt Bilgi Yer Tutucusu 5">
            <a:extLst>
              <a:ext uri="{FF2B5EF4-FFF2-40B4-BE49-F238E27FC236}">
                <a16:creationId xmlns:a16="http://schemas.microsoft.com/office/drawing/2014/main" id="{F46BAF19-D0EA-532F-9D44-40F3DDB0CF5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76310B9-5501-5A8B-DB24-8DB4BD69809D}"/>
              </a:ext>
            </a:extLst>
          </p:cNvPr>
          <p:cNvSpPr>
            <a:spLocks noGrp="1"/>
          </p:cNvSpPr>
          <p:nvPr>
            <p:ph type="sldNum" sz="quarter" idx="12"/>
          </p:nvPr>
        </p:nvSpPr>
        <p:spPr/>
        <p:txBody>
          <a:bodyPr/>
          <a:lstStyle/>
          <a:p>
            <a:fld id="{A1C73707-858E-4684-9541-C61C663970C5}" type="slidenum">
              <a:rPr lang="tr-TR" smtClean="0"/>
              <a:t>‹#›</a:t>
            </a:fld>
            <a:endParaRPr lang="tr-TR"/>
          </a:p>
        </p:txBody>
      </p:sp>
    </p:spTree>
    <p:extLst>
      <p:ext uri="{BB962C8B-B14F-4D97-AF65-F5344CB8AC3E}">
        <p14:creationId xmlns:p14="http://schemas.microsoft.com/office/powerpoint/2010/main" val="1819507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DE0AFD47-EE19-B8CE-5652-1E739B60BC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415238A-57DC-9AE6-3827-662196B71A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AA9D21F-D334-F8ED-7F1B-098D3756EF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8D1D2C-AF97-4A26-95DD-5354EABC4093}" type="datetimeFigureOut">
              <a:rPr lang="tr-TR" smtClean="0"/>
              <a:t>18.09.2024</a:t>
            </a:fld>
            <a:endParaRPr lang="tr-TR"/>
          </a:p>
        </p:txBody>
      </p:sp>
      <p:sp>
        <p:nvSpPr>
          <p:cNvPr id="5" name="Alt Bilgi Yer Tutucusu 4">
            <a:extLst>
              <a:ext uri="{FF2B5EF4-FFF2-40B4-BE49-F238E27FC236}">
                <a16:creationId xmlns:a16="http://schemas.microsoft.com/office/drawing/2014/main" id="{EE111A72-C4D4-519D-543A-53A2DE0155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4FECD2F6-5A44-943B-1D56-481C979B55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C73707-858E-4684-9541-C61C663970C5}" type="slidenum">
              <a:rPr lang="tr-TR" smtClean="0"/>
              <a:t>‹#›</a:t>
            </a:fld>
            <a:endParaRPr lang="tr-TR"/>
          </a:p>
        </p:txBody>
      </p:sp>
    </p:spTree>
    <p:extLst>
      <p:ext uri="{BB962C8B-B14F-4D97-AF65-F5344CB8AC3E}">
        <p14:creationId xmlns:p14="http://schemas.microsoft.com/office/powerpoint/2010/main" val="2967866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B5AD3B-AA88-3588-B451-4F6C2EDB1F82}"/>
              </a:ext>
            </a:extLst>
          </p:cNvPr>
          <p:cNvSpPr>
            <a:spLocks noGrp="1"/>
          </p:cNvSpPr>
          <p:nvPr>
            <p:ph type="ctrTitle"/>
          </p:nvPr>
        </p:nvSpPr>
        <p:spPr/>
        <p:txBody>
          <a:bodyPr>
            <a:normAutofit fontScale="90000"/>
          </a:bodyPr>
          <a:lstStyle/>
          <a:p>
            <a:r>
              <a:rPr lang="tr-TR" dirty="0"/>
              <a:t>PROGRAMMING </a:t>
            </a:r>
            <a:br>
              <a:rPr lang="tr-TR" dirty="0"/>
            </a:br>
            <a:r>
              <a:rPr lang="tr-TR" dirty="0"/>
              <a:t>AND </a:t>
            </a:r>
            <a:br>
              <a:rPr lang="tr-TR" dirty="0"/>
            </a:br>
            <a:r>
              <a:rPr lang="tr-TR" dirty="0"/>
              <a:t>COMPUTATION 1</a:t>
            </a:r>
          </a:p>
        </p:txBody>
      </p:sp>
      <p:sp>
        <p:nvSpPr>
          <p:cNvPr id="3" name="Alt Başlık 2">
            <a:extLst>
              <a:ext uri="{FF2B5EF4-FFF2-40B4-BE49-F238E27FC236}">
                <a16:creationId xmlns:a16="http://schemas.microsoft.com/office/drawing/2014/main" id="{D0423311-75E7-A255-7344-B6EA1F1AB36C}"/>
              </a:ext>
            </a:extLst>
          </p:cNvPr>
          <p:cNvSpPr>
            <a:spLocks noGrp="1"/>
          </p:cNvSpPr>
          <p:nvPr>
            <p:ph type="subTitle" idx="1"/>
          </p:nvPr>
        </p:nvSpPr>
        <p:spPr/>
        <p:txBody>
          <a:bodyPr>
            <a:normAutofit lnSpcReduction="10000"/>
          </a:bodyPr>
          <a:lstStyle/>
          <a:p>
            <a:pPr algn="r"/>
            <a:endParaRPr lang="tr-TR" dirty="0"/>
          </a:p>
          <a:p>
            <a:pPr algn="r"/>
            <a:endParaRPr lang="tr-TR" dirty="0"/>
          </a:p>
          <a:p>
            <a:pPr algn="r"/>
            <a:endParaRPr lang="tr-TR" dirty="0"/>
          </a:p>
          <a:p>
            <a:pPr algn="r"/>
            <a:r>
              <a:rPr lang="tr-TR" b="1" dirty="0" err="1"/>
              <a:t>Assist.Prof.Dr.Murat</a:t>
            </a:r>
            <a:r>
              <a:rPr lang="tr-TR" b="1" dirty="0"/>
              <a:t> ŞİMŞEK</a:t>
            </a:r>
          </a:p>
        </p:txBody>
      </p:sp>
    </p:spTree>
    <p:extLst>
      <p:ext uri="{BB962C8B-B14F-4D97-AF65-F5344CB8AC3E}">
        <p14:creationId xmlns:p14="http://schemas.microsoft.com/office/powerpoint/2010/main" val="3918136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54FC729-3876-76C9-2A38-946CEEA3A15F}"/>
              </a:ext>
            </a:extLst>
          </p:cNvPr>
          <p:cNvSpPr>
            <a:spLocks noGrp="1"/>
          </p:cNvSpPr>
          <p:nvPr>
            <p:ph type="title"/>
          </p:nvPr>
        </p:nvSpPr>
        <p:spPr/>
        <p:txBody>
          <a:bodyPr/>
          <a:lstStyle/>
          <a:p>
            <a:r>
              <a:rPr lang="tr-TR" dirty="0"/>
              <a:t>Python Programming </a:t>
            </a:r>
          </a:p>
        </p:txBody>
      </p:sp>
      <p:sp>
        <p:nvSpPr>
          <p:cNvPr id="3" name="İçerik Yer Tutucusu 2">
            <a:extLst>
              <a:ext uri="{FF2B5EF4-FFF2-40B4-BE49-F238E27FC236}">
                <a16:creationId xmlns:a16="http://schemas.microsoft.com/office/drawing/2014/main" id="{EBC3EF9D-BC23-BC70-D7BE-88116A6C7F0B}"/>
              </a:ext>
            </a:extLst>
          </p:cNvPr>
          <p:cNvSpPr>
            <a:spLocks noGrp="1"/>
          </p:cNvSpPr>
          <p:nvPr>
            <p:ph idx="1"/>
          </p:nvPr>
        </p:nvSpPr>
        <p:spPr/>
        <p:txBody>
          <a:bodyPr/>
          <a:lstStyle/>
          <a:p>
            <a:r>
              <a:rPr lang="tr-TR" dirty="0" err="1"/>
              <a:t>Practice</a:t>
            </a:r>
            <a:r>
              <a:rPr lang="tr-TR" dirty="0"/>
              <a:t> </a:t>
            </a:r>
          </a:p>
          <a:p>
            <a:r>
              <a:rPr lang="tr-TR" dirty="0" err="1"/>
              <a:t>Practice</a:t>
            </a:r>
            <a:endParaRPr lang="tr-TR" dirty="0"/>
          </a:p>
          <a:p>
            <a:r>
              <a:rPr lang="tr-TR" dirty="0" err="1"/>
              <a:t>Practice</a:t>
            </a:r>
            <a:endParaRPr lang="tr-TR" dirty="0"/>
          </a:p>
          <a:p>
            <a:r>
              <a:rPr lang="tr-TR" dirty="0" err="1"/>
              <a:t>Practice</a:t>
            </a:r>
            <a:endParaRPr lang="tr-TR" dirty="0"/>
          </a:p>
          <a:p>
            <a:r>
              <a:rPr lang="tr-TR" dirty="0" err="1"/>
              <a:t>Practice</a:t>
            </a:r>
            <a:endParaRPr lang="tr-TR" dirty="0"/>
          </a:p>
          <a:p>
            <a:r>
              <a:rPr lang="tr-TR" dirty="0" err="1"/>
              <a:t>Practice</a:t>
            </a:r>
            <a:endParaRPr lang="tr-TR" dirty="0"/>
          </a:p>
          <a:p>
            <a:r>
              <a:rPr lang="tr-TR" dirty="0" err="1"/>
              <a:t>Practice</a:t>
            </a:r>
            <a:endParaRPr lang="tr-TR" dirty="0"/>
          </a:p>
          <a:p>
            <a:r>
              <a:rPr lang="tr-TR" dirty="0" err="1"/>
              <a:t>Practice</a:t>
            </a:r>
            <a:endParaRPr lang="tr-TR" dirty="0"/>
          </a:p>
          <a:p>
            <a:endParaRPr lang="tr-TR" dirty="0"/>
          </a:p>
        </p:txBody>
      </p:sp>
      <p:sp>
        <p:nvSpPr>
          <p:cNvPr id="4" name="Dikdörtgen 3">
            <a:extLst>
              <a:ext uri="{FF2B5EF4-FFF2-40B4-BE49-F238E27FC236}">
                <a16:creationId xmlns:a16="http://schemas.microsoft.com/office/drawing/2014/main" id="{9386CD53-A484-846E-C1B6-31A859CEED48}"/>
              </a:ext>
            </a:extLst>
          </p:cNvPr>
          <p:cNvSpPr/>
          <p:nvPr/>
        </p:nvSpPr>
        <p:spPr>
          <a:xfrm rot="20631256">
            <a:off x="-952500" y="1238250"/>
            <a:ext cx="14106525" cy="4508927"/>
          </a:xfrm>
          <a:prstGeom prst="rect">
            <a:avLst/>
          </a:prstGeom>
          <a:noFill/>
        </p:spPr>
        <p:txBody>
          <a:bodyPr wrap="square" lIns="91440" tIns="45720" rIns="91440" bIns="45720">
            <a:spAutoFit/>
          </a:bodyPr>
          <a:lstStyle/>
          <a:p>
            <a:pPr algn="ctr"/>
            <a:r>
              <a:rPr lang="tr-TR" sz="28700" b="1" cap="none" spc="0" dirty="0" err="1">
                <a:ln w="22225">
                  <a:solidFill>
                    <a:schemeClr val="accent2"/>
                  </a:solidFill>
                  <a:prstDash val="solid"/>
                </a:ln>
                <a:solidFill>
                  <a:schemeClr val="accent2">
                    <a:lumMod val="40000"/>
                    <a:lumOff val="60000"/>
                  </a:schemeClr>
                </a:solidFill>
                <a:effectLst/>
              </a:rPr>
              <a:t>practice</a:t>
            </a:r>
            <a:endParaRPr lang="tr-TR" sz="287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48491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E42898-CC44-7F24-57BB-5A83652256B3}"/>
              </a:ext>
            </a:extLst>
          </p:cNvPr>
          <p:cNvSpPr>
            <a:spLocks noGrp="1"/>
          </p:cNvSpPr>
          <p:nvPr>
            <p:ph type="title"/>
          </p:nvPr>
        </p:nvSpPr>
        <p:spPr/>
        <p:txBody>
          <a:bodyPr/>
          <a:lstStyle/>
          <a:p>
            <a:r>
              <a:rPr lang="tr-TR" dirty="0"/>
              <a:t>Context-Week1</a:t>
            </a:r>
          </a:p>
        </p:txBody>
      </p:sp>
      <p:sp>
        <p:nvSpPr>
          <p:cNvPr id="3" name="İçerik Yer Tutucusu 2">
            <a:extLst>
              <a:ext uri="{FF2B5EF4-FFF2-40B4-BE49-F238E27FC236}">
                <a16:creationId xmlns:a16="http://schemas.microsoft.com/office/drawing/2014/main" id="{222AB8CD-DC0A-7A4F-9492-4145608DD8C7}"/>
              </a:ext>
            </a:extLst>
          </p:cNvPr>
          <p:cNvSpPr>
            <a:spLocks noGrp="1"/>
          </p:cNvSpPr>
          <p:nvPr>
            <p:ph idx="1"/>
          </p:nvPr>
        </p:nvSpPr>
        <p:spPr/>
        <p:txBody>
          <a:bodyPr>
            <a:normAutofit/>
          </a:bodyPr>
          <a:lstStyle/>
          <a:p>
            <a:pPr algn="l"/>
            <a:r>
              <a:rPr lang="en-US" sz="2000" b="1" i="0" u="none" strike="noStrike" baseline="0" dirty="0">
                <a:latin typeface="T3Font_16"/>
              </a:rPr>
              <a:t>•  Introduction to the course and syllabus overview.</a:t>
            </a:r>
          </a:p>
          <a:p>
            <a:pPr algn="l"/>
            <a:r>
              <a:rPr lang="en-US" sz="2000" b="1" i="0" u="none" strike="noStrike" baseline="0" dirty="0">
                <a:latin typeface="T3Font_16"/>
              </a:rPr>
              <a:t>•  What is a program? What is a programming language?</a:t>
            </a:r>
          </a:p>
          <a:p>
            <a:pPr algn="l"/>
            <a:r>
              <a:rPr lang="en-US" sz="2000" b="1" i="0" u="none" strike="noStrike" baseline="0" dirty="0">
                <a:latin typeface="T3Font_16"/>
              </a:rPr>
              <a:t>•  Historical context and evolution of programming languages.</a:t>
            </a:r>
          </a:p>
          <a:p>
            <a:pPr algn="l"/>
            <a:r>
              <a:rPr lang="en-US" sz="2000" b="1" i="0" u="none" strike="noStrike" baseline="0" dirty="0">
                <a:latin typeface="T3Font_16"/>
              </a:rPr>
              <a:t>•  Tutorial on setting up the programming environment and IDE installation.</a:t>
            </a:r>
            <a:endParaRPr lang="tr-TR" sz="3200" b="1" dirty="0"/>
          </a:p>
        </p:txBody>
      </p:sp>
    </p:spTree>
    <p:extLst>
      <p:ext uri="{BB962C8B-B14F-4D97-AF65-F5344CB8AC3E}">
        <p14:creationId xmlns:p14="http://schemas.microsoft.com/office/powerpoint/2010/main" val="1027019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65D261-34D2-26ED-069F-C111E5A4A74E}"/>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id="{1A71D696-A43A-A0B8-0F26-1D59267499BA}"/>
              </a:ext>
            </a:extLst>
          </p:cNvPr>
          <p:cNvSpPr>
            <a:spLocks noGrp="1"/>
          </p:cNvSpPr>
          <p:nvPr>
            <p:ph idx="1"/>
          </p:nvPr>
        </p:nvSpPr>
        <p:spPr/>
        <p:txBody>
          <a:bodyPr/>
          <a:lstStyle/>
          <a:p>
            <a:r>
              <a:rPr lang="tr-TR" dirty="0"/>
              <a:t>                                </a:t>
            </a:r>
            <a:r>
              <a:rPr lang="tr-TR" dirty="0" err="1"/>
              <a:t>Contribution</a:t>
            </a:r>
            <a:endParaRPr lang="tr-TR" dirty="0"/>
          </a:p>
          <a:p>
            <a:r>
              <a:rPr lang="tr-TR" dirty="0" err="1"/>
              <a:t>Mid-term</a:t>
            </a:r>
            <a:r>
              <a:rPr lang="tr-TR" dirty="0"/>
              <a:t> </a:t>
            </a:r>
            <a:r>
              <a:rPr lang="tr-TR" dirty="0" err="1"/>
              <a:t>Exam</a:t>
            </a:r>
            <a:r>
              <a:rPr lang="tr-TR" dirty="0"/>
              <a:t>     %40</a:t>
            </a:r>
          </a:p>
          <a:p>
            <a:endParaRPr lang="tr-TR" dirty="0"/>
          </a:p>
          <a:p>
            <a:r>
              <a:rPr lang="tr-TR" dirty="0"/>
              <a:t>Final </a:t>
            </a:r>
            <a:r>
              <a:rPr lang="tr-TR" dirty="0" err="1"/>
              <a:t>Exam</a:t>
            </a:r>
            <a:r>
              <a:rPr lang="tr-TR" dirty="0"/>
              <a:t>              %60</a:t>
            </a:r>
          </a:p>
        </p:txBody>
      </p:sp>
    </p:spTree>
    <p:extLst>
      <p:ext uri="{BB962C8B-B14F-4D97-AF65-F5344CB8AC3E}">
        <p14:creationId xmlns:p14="http://schemas.microsoft.com/office/powerpoint/2010/main" val="1893782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E42898-CC44-7F24-57BB-5A83652256B3}"/>
              </a:ext>
            </a:extLst>
          </p:cNvPr>
          <p:cNvSpPr>
            <a:spLocks noGrp="1"/>
          </p:cNvSpPr>
          <p:nvPr>
            <p:ph type="title"/>
          </p:nvPr>
        </p:nvSpPr>
        <p:spPr/>
        <p:txBody>
          <a:bodyPr/>
          <a:lstStyle/>
          <a:p>
            <a:r>
              <a:rPr lang="en-US" dirty="0"/>
              <a:t>What is a Program? What is a Programming Language?</a:t>
            </a:r>
            <a:endParaRPr lang="tr-TR" dirty="0"/>
          </a:p>
        </p:txBody>
      </p:sp>
      <p:sp>
        <p:nvSpPr>
          <p:cNvPr id="3" name="İçerik Yer Tutucusu 2">
            <a:extLst>
              <a:ext uri="{FF2B5EF4-FFF2-40B4-BE49-F238E27FC236}">
                <a16:creationId xmlns:a16="http://schemas.microsoft.com/office/drawing/2014/main" id="{222AB8CD-DC0A-7A4F-9492-4145608DD8C7}"/>
              </a:ext>
            </a:extLst>
          </p:cNvPr>
          <p:cNvSpPr>
            <a:spLocks noGrp="1"/>
          </p:cNvSpPr>
          <p:nvPr>
            <p:ph idx="1"/>
          </p:nvPr>
        </p:nvSpPr>
        <p:spPr/>
        <p:txBody>
          <a:bodyPr>
            <a:normAutofit/>
          </a:bodyPr>
          <a:lstStyle/>
          <a:p>
            <a:pPr algn="l"/>
            <a:r>
              <a:rPr lang="en-US" sz="2000" b="1" i="0" u="none" strike="noStrike" baseline="0" dirty="0">
                <a:latin typeface="T3Font_16"/>
              </a:rPr>
              <a:t>A program is a set of instructions that a computer follows to perform a specific task. </a:t>
            </a:r>
            <a:endParaRPr lang="tr-TR" sz="2000" b="1" i="0" u="none" strike="noStrike" baseline="0" dirty="0">
              <a:latin typeface="T3Font_16"/>
            </a:endParaRPr>
          </a:p>
          <a:p>
            <a:pPr algn="l"/>
            <a:endParaRPr lang="tr-TR" sz="2000" b="1" dirty="0">
              <a:latin typeface="T3Font_16"/>
            </a:endParaRPr>
          </a:p>
          <a:p>
            <a:pPr algn="l"/>
            <a:r>
              <a:rPr lang="en-US" sz="2000" b="1" i="0" u="none" strike="noStrike" baseline="0" dirty="0">
                <a:latin typeface="T3Font_16"/>
              </a:rPr>
              <a:t>These instructions can range from simple calculations to complex decision-making processes.</a:t>
            </a:r>
            <a:endParaRPr lang="tr-TR" sz="2000" b="1" i="0" u="none" strike="noStrike" baseline="0" dirty="0">
              <a:latin typeface="T3Font_16"/>
            </a:endParaRPr>
          </a:p>
          <a:p>
            <a:pPr algn="l"/>
            <a:endParaRPr lang="tr-TR" sz="2000" b="1" dirty="0">
              <a:latin typeface="T3Font_16"/>
            </a:endParaRPr>
          </a:p>
          <a:p>
            <a:pPr algn="l"/>
            <a:r>
              <a:rPr lang="en-US" sz="2000" b="1" i="0" u="none" strike="noStrike" baseline="0" dirty="0">
                <a:latin typeface="T3Font_16"/>
              </a:rPr>
              <a:t> A programming language is a formal language used to write these instructions in a way that a computer can understand.</a:t>
            </a:r>
            <a:endParaRPr lang="tr-TR" sz="2000" b="1" i="0" u="none" strike="noStrike" baseline="0" dirty="0">
              <a:latin typeface="T3Font_16"/>
            </a:endParaRPr>
          </a:p>
          <a:p>
            <a:pPr algn="l"/>
            <a:r>
              <a:rPr lang="en-US" sz="2000" b="1" i="0" u="none" strike="noStrike" baseline="0" dirty="0">
                <a:latin typeface="T3Font_16"/>
              </a:rPr>
              <a:t>Different programming languages offer different tools and techniques to solve problems efficiently. </a:t>
            </a:r>
            <a:endParaRPr lang="tr-TR" sz="2000" b="1" i="0" u="none" strike="noStrike" baseline="0" dirty="0">
              <a:latin typeface="T3Font_16"/>
            </a:endParaRPr>
          </a:p>
          <a:p>
            <a:pPr algn="l"/>
            <a:endParaRPr lang="tr-TR" sz="2000" b="1" dirty="0">
              <a:latin typeface="T3Font_16"/>
            </a:endParaRPr>
          </a:p>
          <a:p>
            <a:pPr algn="l"/>
            <a:r>
              <a:rPr lang="en-US" sz="2000" b="1" i="0" u="none" strike="noStrike" baseline="0" dirty="0">
                <a:latin typeface="T3Font_16"/>
              </a:rPr>
              <a:t>Python, which we will use in this course, is known for its simplicity and readability, making it an excellent choice for beginners.</a:t>
            </a:r>
            <a:endParaRPr lang="tr-TR" sz="3200" b="1" dirty="0"/>
          </a:p>
        </p:txBody>
      </p:sp>
    </p:spTree>
    <p:extLst>
      <p:ext uri="{BB962C8B-B14F-4D97-AF65-F5344CB8AC3E}">
        <p14:creationId xmlns:p14="http://schemas.microsoft.com/office/powerpoint/2010/main" val="176545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88BB6C9-5BD7-6DA9-1A67-2307A862A429}"/>
              </a:ext>
            </a:extLst>
          </p:cNvPr>
          <p:cNvSpPr>
            <a:spLocks noGrp="1"/>
          </p:cNvSpPr>
          <p:nvPr>
            <p:ph type="title"/>
          </p:nvPr>
        </p:nvSpPr>
        <p:spPr/>
        <p:txBody>
          <a:bodyPr/>
          <a:lstStyle/>
          <a:p>
            <a:r>
              <a:rPr lang="tr-TR" dirty="0"/>
              <a:t>Python Programming</a:t>
            </a:r>
          </a:p>
        </p:txBody>
      </p:sp>
      <p:grpSp>
        <p:nvGrpSpPr>
          <p:cNvPr id="8" name="Grup 7">
            <a:extLst>
              <a:ext uri="{FF2B5EF4-FFF2-40B4-BE49-F238E27FC236}">
                <a16:creationId xmlns:a16="http://schemas.microsoft.com/office/drawing/2014/main" id="{61BECB51-DB45-974F-F57A-41EA1391E0C1}"/>
              </a:ext>
            </a:extLst>
          </p:cNvPr>
          <p:cNvGrpSpPr/>
          <p:nvPr/>
        </p:nvGrpSpPr>
        <p:grpSpPr>
          <a:xfrm>
            <a:off x="714375" y="1990725"/>
            <a:ext cx="10496550" cy="3314700"/>
            <a:chOff x="714375" y="1990725"/>
            <a:chExt cx="10496550" cy="3314700"/>
          </a:xfrm>
        </p:grpSpPr>
        <p:pic>
          <p:nvPicPr>
            <p:cNvPr id="7" name="Resim 6">
              <a:extLst>
                <a:ext uri="{FF2B5EF4-FFF2-40B4-BE49-F238E27FC236}">
                  <a16:creationId xmlns:a16="http://schemas.microsoft.com/office/drawing/2014/main" id="{B705CC00-6041-05DD-FAB4-47657EC56118}"/>
                </a:ext>
              </a:extLst>
            </p:cNvPr>
            <p:cNvPicPr>
              <a:picLocks noChangeAspect="1"/>
            </p:cNvPicPr>
            <p:nvPr/>
          </p:nvPicPr>
          <p:blipFill rotWithShape="1">
            <a:blip r:embed="rId2"/>
            <a:srcRect t="2794"/>
            <a:stretch/>
          </p:blipFill>
          <p:spPr>
            <a:xfrm>
              <a:off x="714375" y="1990725"/>
              <a:ext cx="10496550" cy="3314700"/>
            </a:xfrm>
            <a:prstGeom prst="rect">
              <a:avLst/>
            </a:prstGeom>
          </p:spPr>
        </p:pic>
        <p:pic>
          <p:nvPicPr>
            <p:cNvPr id="1026" name="Picture 2" descr="The Zen of Python: A guide to Python's design principles | by Vishal Sharma  | Towards Data Science">
              <a:extLst>
                <a:ext uri="{FF2B5EF4-FFF2-40B4-BE49-F238E27FC236}">
                  <a16:creationId xmlns:a16="http://schemas.microsoft.com/office/drawing/2014/main" id="{BC21E04D-3960-9486-1FD2-98B57D47BF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0162" y="3278441"/>
              <a:ext cx="1704975" cy="73926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020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61C026-305F-FB26-F89E-BD504B81C8BC}"/>
              </a:ext>
            </a:extLst>
          </p:cNvPr>
          <p:cNvSpPr>
            <a:spLocks noGrp="1"/>
          </p:cNvSpPr>
          <p:nvPr>
            <p:ph type="title"/>
          </p:nvPr>
        </p:nvSpPr>
        <p:spPr/>
        <p:txBody>
          <a:bodyPr/>
          <a:lstStyle/>
          <a:p>
            <a:r>
              <a:rPr lang="tr-TR" dirty="0"/>
              <a:t>Python Programming </a:t>
            </a:r>
          </a:p>
        </p:txBody>
      </p:sp>
      <p:sp>
        <p:nvSpPr>
          <p:cNvPr id="3" name="İçerik Yer Tutucusu 2">
            <a:extLst>
              <a:ext uri="{FF2B5EF4-FFF2-40B4-BE49-F238E27FC236}">
                <a16:creationId xmlns:a16="http://schemas.microsoft.com/office/drawing/2014/main" id="{303C2D24-524B-F0D7-C1B6-7ADD0934ED85}"/>
              </a:ext>
            </a:extLst>
          </p:cNvPr>
          <p:cNvSpPr>
            <a:spLocks noGrp="1"/>
          </p:cNvSpPr>
          <p:nvPr>
            <p:ph idx="1"/>
          </p:nvPr>
        </p:nvSpPr>
        <p:spPr/>
        <p:txBody>
          <a:bodyPr>
            <a:normAutofit/>
          </a:bodyPr>
          <a:lstStyle/>
          <a:p>
            <a:r>
              <a:rPr lang="en-US" sz="4800" b="0" i="0" dirty="0">
                <a:solidFill>
                  <a:srgbClr val="222222"/>
                </a:solidFill>
                <a:effectLst/>
                <a:latin typeface="Open Sans" panose="020B0606030504020204" pitchFamily="34" charset="0"/>
              </a:rPr>
              <a:t>Python is a widely-used, interpreted, object-oriented, and high-level programming language with dynamic semantics, used for general-purpose programming.</a:t>
            </a:r>
            <a:endParaRPr lang="tr-TR" sz="4800" dirty="0"/>
          </a:p>
        </p:txBody>
      </p:sp>
    </p:spTree>
    <p:extLst>
      <p:ext uri="{BB962C8B-B14F-4D97-AF65-F5344CB8AC3E}">
        <p14:creationId xmlns:p14="http://schemas.microsoft.com/office/powerpoint/2010/main" val="504057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40913C-908A-5BC3-0A62-07EB6D555227}"/>
              </a:ext>
            </a:extLst>
          </p:cNvPr>
          <p:cNvSpPr>
            <a:spLocks noGrp="1"/>
          </p:cNvSpPr>
          <p:nvPr>
            <p:ph type="title"/>
          </p:nvPr>
        </p:nvSpPr>
        <p:spPr/>
        <p:txBody>
          <a:bodyPr/>
          <a:lstStyle/>
          <a:p>
            <a:r>
              <a:rPr lang="tr-TR" dirty="0"/>
              <a:t>Python Programming </a:t>
            </a:r>
          </a:p>
        </p:txBody>
      </p:sp>
      <p:pic>
        <p:nvPicPr>
          <p:cNvPr id="5" name="Resim 4">
            <a:extLst>
              <a:ext uri="{FF2B5EF4-FFF2-40B4-BE49-F238E27FC236}">
                <a16:creationId xmlns:a16="http://schemas.microsoft.com/office/drawing/2014/main" id="{7D675107-2F98-B667-01CE-24EC8CDBD17C}"/>
              </a:ext>
            </a:extLst>
          </p:cNvPr>
          <p:cNvPicPr>
            <a:picLocks noChangeAspect="1"/>
          </p:cNvPicPr>
          <p:nvPr/>
        </p:nvPicPr>
        <p:blipFill>
          <a:blip r:embed="rId2"/>
          <a:stretch>
            <a:fillRect/>
          </a:stretch>
        </p:blipFill>
        <p:spPr>
          <a:xfrm>
            <a:off x="3048000" y="1490662"/>
            <a:ext cx="5943600" cy="4791075"/>
          </a:xfrm>
          <a:prstGeom prst="rect">
            <a:avLst/>
          </a:prstGeom>
        </p:spPr>
      </p:pic>
    </p:spTree>
    <p:extLst>
      <p:ext uri="{BB962C8B-B14F-4D97-AF65-F5344CB8AC3E}">
        <p14:creationId xmlns:p14="http://schemas.microsoft.com/office/powerpoint/2010/main" val="1640036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40913C-908A-5BC3-0A62-07EB6D555227}"/>
              </a:ext>
            </a:extLst>
          </p:cNvPr>
          <p:cNvSpPr>
            <a:spLocks noGrp="1"/>
          </p:cNvSpPr>
          <p:nvPr>
            <p:ph type="title"/>
          </p:nvPr>
        </p:nvSpPr>
        <p:spPr/>
        <p:txBody>
          <a:bodyPr/>
          <a:lstStyle/>
          <a:p>
            <a:r>
              <a:rPr lang="tr-TR" dirty="0"/>
              <a:t>Python Programming </a:t>
            </a:r>
          </a:p>
        </p:txBody>
      </p:sp>
      <p:pic>
        <p:nvPicPr>
          <p:cNvPr id="4" name="Resim 3">
            <a:extLst>
              <a:ext uri="{FF2B5EF4-FFF2-40B4-BE49-F238E27FC236}">
                <a16:creationId xmlns:a16="http://schemas.microsoft.com/office/drawing/2014/main" id="{727A5C06-D202-F108-575C-C8F6B5235C8A}"/>
              </a:ext>
            </a:extLst>
          </p:cNvPr>
          <p:cNvPicPr>
            <a:picLocks noChangeAspect="1"/>
          </p:cNvPicPr>
          <p:nvPr/>
        </p:nvPicPr>
        <p:blipFill>
          <a:blip r:embed="rId2"/>
          <a:stretch>
            <a:fillRect/>
          </a:stretch>
        </p:blipFill>
        <p:spPr>
          <a:xfrm>
            <a:off x="3105150" y="1538288"/>
            <a:ext cx="5886450" cy="5091361"/>
          </a:xfrm>
          <a:prstGeom prst="rect">
            <a:avLst/>
          </a:prstGeom>
        </p:spPr>
      </p:pic>
    </p:spTree>
    <p:extLst>
      <p:ext uri="{BB962C8B-B14F-4D97-AF65-F5344CB8AC3E}">
        <p14:creationId xmlns:p14="http://schemas.microsoft.com/office/powerpoint/2010/main" val="3595658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54FC729-3876-76C9-2A38-946CEEA3A15F}"/>
              </a:ext>
            </a:extLst>
          </p:cNvPr>
          <p:cNvSpPr>
            <a:spLocks noGrp="1"/>
          </p:cNvSpPr>
          <p:nvPr>
            <p:ph type="title"/>
          </p:nvPr>
        </p:nvSpPr>
        <p:spPr/>
        <p:txBody>
          <a:bodyPr/>
          <a:lstStyle/>
          <a:p>
            <a:r>
              <a:rPr lang="tr-TR" dirty="0"/>
              <a:t>Python Programming </a:t>
            </a:r>
          </a:p>
        </p:txBody>
      </p:sp>
      <p:sp>
        <p:nvSpPr>
          <p:cNvPr id="3" name="İçerik Yer Tutucusu 2">
            <a:extLst>
              <a:ext uri="{FF2B5EF4-FFF2-40B4-BE49-F238E27FC236}">
                <a16:creationId xmlns:a16="http://schemas.microsoft.com/office/drawing/2014/main" id="{EBC3EF9D-BC23-BC70-D7BE-88116A6C7F0B}"/>
              </a:ext>
            </a:extLst>
          </p:cNvPr>
          <p:cNvSpPr>
            <a:spLocks noGrp="1"/>
          </p:cNvSpPr>
          <p:nvPr>
            <p:ph idx="1"/>
          </p:nvPr>
        </p:nvSpPr>
        <p:spPr/>
        <p:txBody>
          <a:bodyPr/>
          <a:lstStyle/>
          <a:p>
            <a:r>
              <a:rPr lang="tr-TR" dirty="0" err="1"/>
              <a:t>Practice</a:t>
            </a:r>
            <a:r>
              <a:rPr lang="tr-TR" dirty="0"/>
              <a:t> </a:t>
            </a:r>
          </a:p>
          <a:p>
            <a:r>
              <a:rPr lang="tr-TR" dirty="0" err="1"/>
              <a:t>Practice</a:t>
            </a:r>
            <a:endParaRPr lang="tr-TR" dirty="0"/>
          </a:p>
          <a:p>
            <a:r>
              <a:rPr lang="tr-TR" dirty="0" err="1"/>
              <a:t>Practice</a:t>
            </a:r>
            <a:endParaRPr lang="tr-TR" dirty="0"/>
          </a:p>
          <a:p>
            <a:r>
              <a:rPr lang="tr-TR" dirty="0" err="1"/>
              <a:t>Practice</a:t>
            </a:r>
            <a:endParaRPr lang="tr-TR" dirty="0"/>
          </a:p>
          <a:p>
            <a:r>
              <a:rPr lang="tr-TR" dirty="0" err="1"/>
              <a:t>Practice</a:t>
            </a:r>
            <a:endParaRPr lang="tr-TR" dirty="0"/>
          </a:p>
          <a:p>
            <a:r>
              <a:rPr lang="tr-TR" dirty="0" err="1"/>
              <a:t>Practice</a:t>
            </a:r>
            <a:endParaRPr lang="tr-TR" dirty="0"/>
          </a:p>
          <a:p>
            <a:r>
              <a:rPr lang="tr-TR" dirty="0" err="1"/>
              <a:t>Practice</a:t>
            </a:r>
            <a:endParaRPr lang="tr-TR" dirty="0"/>
          </a:p>
          <a:p>
            <a:r>
              <a:rPr lang="tr-TR" dirty="0" err="1"/>
              <a:t>Practice</a:t>
            </a:r>
            <a:endParaRPr lang="tr-TR" dirty="0"/>
          </a:p>
          <a:p>
            <a:endParaRPr lang="tr-TR" dirty="0"/>
          </a:p>
        </p:txBody>
      </p:sp>
      <p:sp>
        <p:nvSpPr>
          <p:cNvPr id="4" name="Dikdörtgen 3">
            <a:extLst>
              <a:ext uri="{FF2B5EF4-FFF2-40B4-BE49-F238E27FC236}">
                <a16:creationId xmlns:a16="http://schemas.microsoft.com/office/drawing/2014/main" id="{9386CD53-A484-846E-C1B6-31A859CEED48}"/>
              </a:ext>
            </a:extLst>
          </p:cNvPr>
          <p:cNvSpPr/>
          <p:nvPr/>
        </p:nvSpPr>
        <p:spPr>
          <a:xfrm rot="20631256">
            <a:off x="-952500" y="1238250"/>
            <a:ext cx="14106525" cy="4508927"/>
          </a:xfrm>
          <a:prstGeom prst="rect">
            <a:avLst/>
          </a:prstGeom>
          <a:noFill/>
        </p:spPr>
        <p:txBody>
          <a:bodyPr wrap="square" lIns="91440" tIns="45720" rIns="91440" bIns="45720">
            <a:spAutoFit/>
          </a:bodyPr>
          <a:lstStyle/>
          <a:p>
            <a:pPr algn="ctr"/>
            <a:r>
              <a:rPr lang="tr-TR" sz="28700" b="1" cap="none" spc="0" dirty="0" err="1">
                <a:ln w="22225">
                  <a:solidFill>
                    <a:schemeClr val="accent2"/>
                  </a:solidFill>
                  <a:prstDash val="solid"/>
                </a:ln>
                <a:solidFill>
                  <a:schemeClr val="accent2">
                    <a:lumMod val="40000"/>
                    <a:lumOff val="60000"/>
                  </a:schemeClr>
                </a:solidFill>
                <a:effectLst/>
              </a:rPr>
              <a:t>practice</a:t>
            </a:r>
            <a:endParaRPr lang="tr-TR" sz="287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39198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B2426629C56EC14D98197D8F3EDA8C64" ma:contentTypeVersion="15" ma:contentTypeDescription="Yeni belge oluşturun." ma:contentTypeScope="" ma:versionID="a1126d71e924a2439a3c4c58584064a3">
  <xsd:schema xmlns:xsd="http://www.w3.org/2001/XMLSchema" xmlns:xs="http://www.w3.org/2001/XMLSchema" xmlns:p="http://schemas.microsoft.com/office/2006/metadata/properties" xmlns:ns3="9371c4e2-934f-4d7f-a031-e926a7a0c404" xmlns:ns4="c383d72d-bd6a-4bd2-8b33-848f2fc257e3" targetNamespace="http://schemas.microsoft.com/office/2006/metadata/properties" ma:root="true" ma:fieldsID="889e225310e4a4248d05ae304dddd5f7" ns3:_="" ns4:_="">
    <xsd:import namespace="9371c4e2-934f-4d7f-a031-e926a7a0c404"/>
    <xsd:import namespace="c383d72d-bd6a-4bd2-8b33-848f2fc257e3"/>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_activity" minOccurs="0"/>
                <xsd:element ref="ns3:MediaServiceDateTaken" minOccurs="0"/>
                <xsd:element ref="ns3:MediaLengthInSeconds"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71c4e2-934f-4d7f-a031-e926a7a0c4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_activity" ma:index="17" nillable="true" ma:displayName="_activity" ma:hidden="true" ma:internalName="_activity">
      <xsd:simpleType>
        <xsd:restriction base="dms:Note"/>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383d72d-bd6a-4bd2-8b33-848f2fc257e3" elementFormDefault="qualified">
    <xsd:import namespace="http://schemas.microsoft.com/office/2006/documentManagement/types"/>
    <xsd:import namespace="http://schemas.microsoft.com/office/infopath/2007/PartnerControls"/>
    <xsd:element name="SharedWithUsers" ma:index="10" nillable="true" ma:displayName="Paylaşılanla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Ayrıntıları ile Paylaşıldı" ma:internalName="SharedWithDetails" ma:readOnly="true">
      <xsd:simpleType>
        <xsd:restriction base="dms:Note">
          <xsd:maxLength value="255"/>
        </xsd:restriction>
      </xsd:simpleType>
    </xsd:element>
    <xsd:element name="SharingHintHash" ma:index="12" nillable="true" ma:displayName="İpucu Paylaşımı Karması"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371c4e2-934f-4d7f-a031-e926a7a0c404" xsi:nil="true"/>
  </documentManagement>
</p:properties>
</file>

<file path=customXml/itemProps1.xml><?xml version="1.0" encoding="utf-8"?>
<ds:datastoreItem xmlns:ds="http://schemas.openxmlformats.org/officeDocument/2006/customXml" ds:itemID="{FCC015BA-0399-42D7-8785-D273905B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371c4e2-934f-4d7f-a031-e926a7a0c404"/>
    <ds:schemaRef ds:uri="c383d72d-bd6a-4bd2-8b33-848f2fc257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BA237A6-F75B-4F62-800F-5E7B9E9C8C29}">
  <ds:schemaRefs>
    <ds:schemaRef ds:uri="http://schemas.microsoft.com/sharepoint/v3/contenttype/forms"/>
  </ds:schemaRefs>
</ds:datastoreItem>
</file>

<file path=customXml/itemProps3.xml><?xml version="1.0" encoding="utf-8"?>
<ds:datastoreItem xmlns:ds="http://schemas.openxmlformats.org/officeDocument/2006/customXml" ds:itemID="{9B4162EF-EAB0-43EE-82E4-FE88D0E48BF4}">
  <ds:schemaRefs>
    <ds:schemaRef ds:uri="http://schemas.openxmlformats.org/package/2006/metadata/core-properties"/>
    <ds:schemaRef ds:uri="http://schemas.microsoft.com/office/infopath/2007/PartnerControls"/>
    <ds:schemaRef ds:uri="c383d72d-bd6a-4bd2-8b33-848f2fc257e3"/>
    <ds:schemaRef ds:uri="http://www.w3.org/XML/1998/namespace"/>
    <ds:schemaRef ds:uri="http://purl.org/dc/dcmitype/"/>
    <ds:schemaRef ds:uri="http://schemas.microsoft.com/office/2006/documentManagement/types"/>
    <ds:schemaRef ds:uri="http://purl.org/dc/elements/1.1/"/>
    <ds:schemaRef ds:uri="9371c4e2-934f-4d7f-a031-e926a7a0c404"/>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58</TotalTime>
  <Words>472</Words>
  <Application>Microsoft Office PowerPoint</Application>
  <PresentationFormat>Geniş ekran</PresentationFormat>
  <Paragraphs>54</Paragraphs>
  <Slides>10</Slides>
  <Notes>3</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10</vt:i4>
      </vt:variant>
    </vt:vector>
  </HeadingPairs>
  <TitlesOfParts>
    <vt:vector size="17" baseType="lpstr">
      <vt:lpstr>Aptos</vt:lpstr>
      <vt:lpstr>Arial</vt:lpstr>
      <vt:lpstr>Calibri</vt:lpstr>
      <vt:lpstr>Calibri Light</vt:lpstr>
      <vt:lpstr>Open Sans</vt:lpstr>
      <vt:lpstr>T3Font_16</vt:lpstr>
      <vt:lpstr>Office Teması</vt:lpstr>
      <vt:lpstr>PROGRAMMING  AND  COMPUTATION 1</vt:lpstr>
      <vt:lpstr>Context-Week1</vt:lpstr>
      <vt:lpstr>PowerPoint Sunusu</vt:lpstr>
      <vt:lpstr>What is a Program? What is a Programming Language?</vt:lpstr>
      <vt:lpstr>Python Programming</vt:lpstr>
      <vt:lpstr>Python Programming </vt:lpstr>
      <vt:lpstr>Python Programming </vt:lpstr>
      <vt:lpstr>Python Programming </vt:lpstr>
      <vt:lpstr>Python Programming </vt:lpstr>
      <vt:lpstr>Python Programming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CENG342</dc:title>
  <dc:creator>Office 365</dc:creator>
  <cp:lastModifiedBy>Murat  Şimşek</cp:lastModifiedBy>
  <cp:revision>11</cp:revision>
  <dcterms:created xsi:type="dcterms:W3CDTF">2023-02-26T18:06:38Z</dcterms:created>
  <dcterms:modified xsi:type="dcterms:W3CDTF">2024-09-18T10:55:26Z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0x010100B2426629C56EC14D98197D8F3EDA8C64</vt:lpwstr>
  </property>
</Properties>
</file>