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2" r:id="rId2"/>
    <p:sldId id="256" r:id="rId3"/>
    <p:sldId id="579" r:id="rId4"/>
    <p:sldId id="1012" r:id="rId5"/>
    <p:sldId id="405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43" r:id="rId16"/>
    <p:sldId id="557" r:id="rId17"/>
    <p:sldId id="558" r:id="rId18"/>
    <p:sldId id="559" r:id="rId19"/>
    <p:sldId id="560" r:id="rId20"/>
    <p:sldId id="561" r:id="rId21"/>
    <p:sldId id="566" r:id="rId22"/>
    <p:sldId id="567" r:id="rId23"/>
    <p:sldId id="568" r:id="rId24"/>
    <p:sldId id="544" r:id="rId25"/>
    <p:sldId id="562" r:id="rId26"/>
    <p:sldId id="564" r:id="rId27"/>
    <p:sldId id="565" r:id="rId28"/>
    <p:sldId id="545" r:id="rId29"/>
    <p:sldId id="569" r:id="rId30"/>
    <p:sldId id="570" r:id="rId31"/>
    <p:sldId id="571" r:id="rId32"/>
    <p:sldId id="546" r:id="rId33"/>
    <p:sldId id="572" r:id="rId34"/>
    <p:sldId id="573" r:id="rId35"/>
    <p:sldId id="574" r:id="rId36"/>
    <p:sldId id="575" r:id="rId37"/>
    <p:sldId id="578" r:id="rId38"/>
    <p:sldId id="1013" r:id="rId39"/>
    <p:sldId id="1014" r:id="rId40"/>
    <p:sldId id="1016" r:id="rId41"/>
    <p:sldId id="1017" r:id="rId42"/>
    <p:sldId id="262" r:id="rId43"/>
    <p:sldId id="263" r:id="rId44"/>
    <p:sldId id="1019" r:id="rId45"/>
    <p:sldId id="1018" r:id="rId46"/>
    <p:sldId id="1020" r:id="rId47"/>
    <p:sldId id="1021" r:id="rId48"/>
    <p:sldId id="1023" r:id="rId49"/>
    <p:sldId id="1024" r:id="rId50"/>
    <p:sldId id="1025" r:id="rId51"/>
    <p:sldId id="1026" r:id="rId52"/>
    <p:sldId id="1027" r:id="rId53"/>
    <p:sldId id="260" r:id="rId54"/>
    <p:sldId id="1029" r:id="rId55"/>
    <p:sldId id="358" r:id="rId56"/>
    <p:sldId id="359" r:id="rId57"/>
    <p:sldId id="360" r:id="rId58"/>
    <p:sldId id="361" r:id="rId59"/>
    <p:sldId id="290" r:id="rId60"/>
    <p:sldId id="291" r:id="rId61"/>
    <p:sldId id="1028" r:id="rId62"/>
  </p:sldIdLst>
  <p:sldSz cx="12190413" cy="6859588"/>
  <p:notesSz cx="6858000" cy="9144000"/>
  <p:embeddedFontLst>
    <p:embeddedFont>
      <p:font typeface="굴림체" panose="020B0609000101010101" pitchFamily="49" charset="-127"/>
      <p:regular r:id="rId65"/>
    </p:embeddedFont>
    <p:embeddedFont>
      <p:font typeface="Malgun Gothic" panose="020B0503020000020004" pitchFamily="34" charset="-127"/>
      <p:regular r:id="rId66"/>
      <p:bold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alibri Light" panose="020F0302020204030204" pitchFamily="34" charset="0"/>
      <p:regular r:id="rId72"/>
      <p:italic r:id="rId73"/>
    </p:embeddedFont>
    <p:embeddedFont>
      <p:font typeface="Cambria Math" panose="02040503050406030204" pitchFamily="18" charset="0"/>
      <p:regular r:id="rId74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FE"/>
    <a:srgbClr val="010E54"/>
    <a:srgbClr val="03ECFF"/>
    <a:srgbClr val="17293D"/>
    <a:srgbClr val="1C89DB"/>
    <a:srgbClr val="CE9552"/>
    <a:srgbClr val="FF6100"/>
    <a:srgbClr val="BDDAEA"/>
    <a:srgbClr val="140D3B"/>
    <a:srgbClr val="F4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2881" autoAdjust="0"/>
  </p:normalViewPr>
  <p:slideViewPr>
    <p:cSldViewPr>
      <p:cViewPr varScale="1">
        <p:scale>
          <a:sx n="91" d="100"/>
          <a:sy n="91" d="100"/>
        </p:scale>
        <p:origin x="1602" y="90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-147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E90E64-8577-3E62-DDC3-1DD5B0D2D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509A8-975A-4C4E-A03E-91093F243B00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AB6300D3-05D9-5BAC-2954-933358FD7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1762DF0C-7365-E9EA-8D8B-DF8210151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0C25CC-1E27-D38B-690C-FF5901B81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9B74F-8CF9-4E21-B4DD-56339D443A9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6651F20E-2AAE-A163-0C86-272769A55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41712148-28A1-FF2D-2127-B0491D884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DE6C01D-F85C-3BC0-709C-A287D8A5D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2D06C-6DEE-4E18-A39C-BC7F2369B2C1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8479D359-5047-643D-4371-130821AE9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5744AC4C-F9AF-27DB-3C3C-477EF4D1A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5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D48BE-267D-4B59-ADE4-43764D46B7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9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D48BE-267D-4B59-ADE4-43764D46B7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80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D48BE-267D-4B59-ADE4-43764D46B7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2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D48BE-267D-4B59-ADE4-43764D46B7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5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3095E2-4A65-87E0-6182-EEBBD6AB8A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51F91-EF03-4FC7-91C5-AF724E3D9962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8058C613-9327-F1F9-8FDF-1E70EE5C9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1AA0B2DB-BF3C-0B92-A593-545B6E05A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F22BD7-34C1-9B04-7FFB-40D9BB333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AE505-FCD9-4EB5-919D-A60E5CEE67CE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B842832E-F535-1793-63FF-B53EAE0A2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46B200D2-2685-212E-EA7B-91EC2F96D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1708FF-4A2A-A23D-3572-636D4D13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F1C1C-E0F6-4084-BFFC-882CA273F7EA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AF326521-BAED-2638-7F64-914C59415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B35A3143-2809-C404-A786-77A07BBF8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6E1F538-CD17-4FEB-9F3C-904332F06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735166" y="5540319"/>
            <a:ext cx="4968552" cy="8418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03ECF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735166" y="3501802"/>
            <a:ext cx="6264696" cy="21900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711" r:id="rId3"/>
    <p:sldLayoutId id="2147483712" r:id="rId4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5.xml"/><Relationship Id="rId7" Type="http://schemas.openxmlformats.org/officeDocument/2006/relationships/image" Target="../media/image5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6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91.png"/><Relationship Id="rId12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66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65.png"/><Relationship Id="rId9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0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01.png"/><Relationship Id="rId5" Type="http://schemas.openxmlformats.org/officeDocument/2006/relationships/tags" Target="../tags/tag10.xml"/><Relationship Id="rId10" Type="http://schemas.openxmlformats.org/officeDocument/2006/relationships/image" Target="../media/image100.png"/><Relationship Id="rId4" Type="http://schemas.openxmlformats.org/officeDocument/2006/relationships/tags" Target="../tags/tag9.xml"/><Relationship Id="rId9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463358" y="6238106"/>
            <a:ext cx="4608512" cy="504056"/>
          </a:xfrm>
        </p:spPr>
        <p:txBody>
          <a:bodyPr/>
          <a:lstStyle/>
          <a:p>
            <a:pPr algn="r"/>
            <a:r>
              <a:rPr lang="tr-TR" altLang="ko-KR" sz="2000" b="1" dirty="0">
                <a:latin typeface="+mn-lt"/>
              </a:rPr>
              <a:t>Asst.Prof.Dr. Murat ŞİMŞEK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0"/>
            <a:ext cx="12071870" cy="3573810"/>
          </a:xfrm>
        </p:spPr>
        <p:txBody>
          <a:bodyPr/>
          <a:lstStyle/>
          <a:p>
            <a:pPr algn="r"/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CENG401</a:t>
            </a:r>
            <a:br>
              <a:rPr lang="tr-TR" dirty="0"/>
            </a:br>
            <a:r>
              <a:rPr lang="tr-TR" dirty="0"/>
              <a:t>MACHINE LEARNING </a:t>
            </a:r>
            <a:br>
              <a:rPr lang="tr-TR" dirty="0"/>
            </a:br>
            <a:r>
              <a:rPr lang="tr-TR" dirty="0"/>
              <a:t>AND </a:t>
            </a:r>
            <a:br>
              <a:rPr lang="tr-TR" dirty="0"/>
            </a:br>
            <a:r>
              <a:rPr lang="tr-TR" dirty="0"/>
              <a:t>ARTIFICIAL </a:t>
            </a:r>
            <a:br>
              <a:rPr lang="tr-TR" dirty="0"/>
            </a:br>
            <a:r>
              <a:rPr lang="tr-TR" dirty="0"/>
              <a:t>INTELLIGENCE</a:t>
            </a:r>
            <a:endParaRPr lang="ko-KR" altLang="en-US" b="1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8247309-9B63-0D00-68BD-04A74CFF7F96}"/>
              </a:ext>
            </a:extLst>
          </p:cNvPr>
          <p:cNvSpPr txBox="1"/>
          <p:nvPr/>
        </p:nvSpPr>
        <p:spPr>
          <a:xfrm>
            <a:off x="108830" y="17332"/>
            <a:ext cx="4580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WEEK-10 </a:t>
            </a:r>
          </a:p>
          <a:p>
            <a:r>
              <a:rPr lang="tr-TR" sz="4000" b="1" dirty="0">
                <a:solidFill>
                  <a:schemeClr val="bg1"/>
                </a:solidFill>
              </a:rPr>
              <a:t>MACHINE LEARNING</a:t>
            </a:r>
          </a:p>
          <a:p>
            <a:r>
              <a:rPr lang="tr-TR" sz="4000" b="1" dirty="0" err="1">
                <a:solidFill>
                  <a:schemeClr val="bg1"/>
                </a:solidFill>
              </a:rPr>
              <a:t>Logistic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Regression</a:t>
            </a:r>
            <a:endParaRPr lang="tr-TR" sz="4000" b="1" dirty="0">
              <a:solidFill>
                <a:schemeClr val="bg1"/>
              </a:solidFill>
            </a:endParaRPr>
          </a:p>
          <a:p>
            <a:r>
              <a:rPr lang="tr-TR" sz="4000" b="1" dirty="0" err="1">
                <a:solidFill>
                  <a:schemeClr val="bg1"/>
                </a:solidFill>
              </a:rPr>
              <a:t>Nonlinear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Regression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</a:p>
          <a:p>
            <a:r>
              <a:rPr lang="tr-TR" sz="4000" b="1" dirty="0" err="1">
                <a:solidFill>
                  <a:schemeClr val="bg1"/>
                </a:solidFill>
              </a:rPr>
              <a:t>And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</a:p>
          <a:p>
            <a:r>
              <a:rPr lang="tr-TR" sz="4000" b="1" dirty="0" err="1">
                <a:solidFill>
                  <a:schemeClr val="bg1"/>
                </a:solidFill>
              </a:rPr>
              <a:t>Classification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</a:p>
          <a:p>
            <a:r>
              <a:rPr lang="tr-TR" sz="4000" b="1" dirty="0" err="1">
                <a:solidFill>
                  <a:schemeClr val="bg1"/>
                </a:solidFill>
              </a:rPr>
              <a:t>Algorithms</a:t>
            </a:r>
            <a:endParaRPr lang="tr-T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Suppose predict “y = 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                predict “y = 0”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65" y="503888"/>
            <a:ext cx="4459206" cy="29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29386" y="3203220"/>
                <a:ext cx="1772490" cy="58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386" y="3203220"/>
                <a:ext cx="1772490" cy="584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6628" y="1602040"/>
                <a:ext cx="1081758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28" y="1602040"/>
                <a:ext cx="1081758" cy="584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2336" y="1826628"/>
                <a:ext cx="7398076" cy="435077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Predict “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” if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2336" y="1826628"/>
                <a:ext cx="7398076" cy="4350771"/>
              </a:xfrm>
              <a:blipFill>
                <a:blip r:embed="rId2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0071" y="1826629"/>
            <a:ext cx="5118352" cy="3045874"/>
            <a:chOff x="380120" y="1825625"/>
            <a:chExt cx="6601068" cy="39282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213434" y="1993507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960215" y="5053232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95352" y="5237898"/>
              <a:ext cx="1698495" cy="5159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09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Tumor Size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120" y="3268422"/>
              <a:ext cx="748043" cy="5159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09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Age</a:t>
              </a:r>
            </a:p>
          </p:txBody>
        </p:sp>
        <p:sp>
          <p:nvSpPr>
            <p:cNvPr id="8" name="Multiply 7"/>
            <p:cNvSpPr/>
            <p:nvPr/>
          </p:nvSpPr>
          <p:spPr>
            <a:xfrm>
              <a:off x="2343294" y="223425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522477" y="454550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599124" y="4350829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>
              <a:off x="3759685" y="2156885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4390476" y="315312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04957" y="339262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4592200" y="246860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568400" y="337199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163351" y="376047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068110" y="38872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1239029" y="260705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Multiply 19"/>
            <p:cNvSpPr/>
            <p:nvPr/>
          </p:nvSpPr>
          <p:spPr>
            <a:xfrm>
              <a:off x="3113842" y="252412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4820810" y="3995920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410207" y="3260860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Multiply 22"/>
            <p:cNvSpPr/>
            <p:nvPr/>
          </p:nvSpPr>
          <p:spPr>
            <a:xfrm>
              <a:off x="2964348" y="1825625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480720" y="1993507"/>
              <a:ext cx="4023360" cy="3130061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09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1065" y="379960"/>
                <a:ext cx="7864007" cy="5797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                          +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Predict 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”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−1+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+⋯)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1065" y="379960"/>
                <a:ext cx="7864007" cy="5797439"/>
              </a:xfrm>
              <a:blipFill>
                <a:blip r:embed="rId3"/>
                <a:stretch>
                  <a:fillRect l="-18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95623" y="238938"/>
            <a:ext cx="3875442" cy="3357652"/>
            <a:chOff x="195648" y="237728"/>
            <a:chExt cx="3875947" cy="335808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33622" y="237728"/>
              <a:ext cx="0" cy="315681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95648" y="2126283"/>
              <a:ext cx="3875947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Multiply 7"/>
            <p:cNvSpPr/>
            <p:nvPr/>
          </p:nvSpPr>
          <p:spPr>
            <a:xfrm>
              <a:off x="2978668" y="646002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511997" y="1646103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757817" y="1915034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653788" y="2380868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058461" y="1513325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06592" y="2058709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98206" y="820778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402858" y="174434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3337229" y="1646103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1965520" y="3255753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564949" y="297949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1837887" y="66235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0" name="Multiply 19"/>
            <p:cNvSpPr/>
            <p:nvPr/>
          </p:nvSpPr>
          <p:spPr>
            <a:xfrm>
              <a:off x="2961424" y="2838725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5623" y="3599538"/>
            <a:ext cx="3875442" cy="3156402"/>
            <a:chOff x="195648" y="3598766"/>
            <a:chExt cx="3875947" cy="3156813"/>
          </a:xfrm>
        </p:grpSpPr>
        <p:grpSp>
          <p:nvGrpSpPr>
            <p:cNvPr id="26" name="Group 25"/>
            <p:cNvGrpSpPr/>
            <p:nvPr/>
          </p:nvGrpSpPr>
          <p:grpSpPr>
            <a:xfrm>
              <a:off x="195648" y="3598766"/>
              <a:ext cx="3875947" cy="3156813"/>
              <a:chOff x="195648" y="3598766"/>
              <a:chExt cx="3875947" cy="315681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133622" y="3598766"/>
                <a:ext cx="0" cy="3156813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95648" y="5487321"/>
                <a:ext cx="3875947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29"/>
            <p:cNvSpPr/>
            <p:nvPr/>
          </p:nvSpPr>
          <p:spPr>
            <a:xfrm>
              <a:off x="639483" y="3972123"/>
              <a:ext cx="2499528" cy="2234896"/>
            </a:xfrm>
            <a:custGeom>
              <a:avLst/>
              <a:gdLst>
                <a:gd name="connsiteX0" fmla="*/ 0 w 2541363"/>
                <a:gd name="connsiteY0" fmla="*/ 1376818 h 2219826"/>
                <a:gd name="connsiteX1" fmla="*/ 442259 w 2541363"/>
                <a:gd name="connsiteY1" fmla="*/ 689524 h 2219826"/>
                <a:gd name="connsiteX2" fmla="*/ 1374588 w 2541363"/>
                <a:gd name="connsiteY2" fmla="*/ 61995 h 2219826"/>
                <a:gd name="connsiteX3" fmla="*/ 1954306 w 2541363"/>
                <a:gd name="connsiteY3" fmla="*/ 85901 h 2219826"/>
                <a:gd name="connsiteX4" fmla="*/ 2498165 w 2541363"/>
                <a:gd name="connsiteY4" fmla="*/ 617806 h 2219826"/>
                <a:gd name="connsiteX5" fmla="*/ 2372659 w 2541363"/>
                <a:gd name="connsiteY5" fmla="*/ 1305101 h 2219826"/>
                <a:gd name="connsiteX6" fmla="*/ 1308847 w 2541363"/>
                <a:gd name="connsiteY6" fmla="*/ 910653 h 2219826"/>
                <a:gd name="connsiteX7" fmla="*/ 1852706 w 2541363"/>
                <a:gd name="connsiteY7" fmla="*/ 2010324 h 2219826"/>
                <a:gd name="connsiteX8" fmla="*/ 1261035 w 2541363"/>
                <a:gd name="connsiteY8" fmla="*/ 2219501 h 2219826"/>
                <a:gd name="connsiteX9" fmla="*/ 567765 w 2541363"/>
                <a:gd name="connsiteY9" fmla="*/ 2040206 h 2219826"/>
                <a:gd name="connsiteX10" fmla="*/ 23906 w 2541363"/>
                <a:gd name="connsiteY10" fmla="*/ 1424630 h 2219826"/>
                <a:gd name="connsiteX0" fmla="*/ 0 w 2541363"/>
                <a:gd name="connsiteY0" fmla="*/ 1376818 h 2219788"/>
                <a:gd name="connsiteX1" fmla="*/ 442259 w 2541363"/>
                <a:gd name="connsiteY1" fmla="*/ 689524 h 2219788"/>
                <a:gd name="connsiteX2" fmla="*/ 1374588 w 2541363"/>
                <a:gd name="connsiteY2" fmla="*/ 61995 h 2219788"/>
                <a:gd name="connsiteX3" fmla="*/ 1954306 w 2541363"/>
                <a:gd name="connsiteY3" fmla="*/ 85901 h 2219788"/>
                <a:gd name="connsiteX4" fmla="*/ 2498165 w 2541363"/>
                <a:gd name="connsiteY4" fmla="*/ 617806 h 2219788"/>
                <a:gd name="connsiteX5" fmla="*/ 2372659 w 2541363"/>
                <a:gd name="connsiteY5" fmla="*/ 1305101 h 2219788"/>
                <a:gd name="connsiteX6" fmla="*/ 1308847 w 2541363"/>
                <a:gd name="connsiteY6" fmla="*/ 910653 h 2219788"/>
                <a:gd name="connsiteX7" fmla="*/ 1852706 w 2541363"/>
                <a:gd name="connsiteY7" fmla="*/ 2010324 h 2219788"/>
                <a:gd name="connsiteX8" fmla="*/ 1261035 w 2541363"/>
                <a:gd name="connsiteY8" fmla="*/ 2219501 h 2219788"/>
                <a:gd name="connsiteX9" fmla="*/ 567765 w 2541363"/>
                <a:gd name="connsiteY9" fmla="*/ 2040206 h 2219788"/>
                <a:gd name="connsiteX10" fmla="*/ 41835 w 2541363"/>
                <a:gd name="connsiteY10" fmla="*/ 1472442 h 2219788"/>
                <a:gd name="connsiteX0" fmla="*/ 0 w 2499528"/>
                <a:gd name="connsiteY0" fmla="*/ 1508300 h 2219788"/>
                <a:gd name="connsiteX1" fmla="*/ 400424 w 2499528"/>
                <a:gd name="connsiteY1" fmla="*/ 689524 h 2219788"/>
                <a:gd name="connsiteX2" fmla="*/ 1332753 w 2499528"/>
                <a:gd name="connsiteY2" fmla="*/ 61995 h 2219788"/>
                <a:gd name="connsiteX3" fmla="*/ 1912471 w 2499528"/>
                <a:gd name="connsiteY3" fmla="*/ 85901 h 2219788"/>
                <a:gd name="connsiteX4" fmla="*/ 2456330 w 2499528"/>
                <a:gd name="connsiteY4" fmla="*/ 617806 h 2219788"/>
                <a:gd name="connsiteX5" fmla="*/ 2330824 w 2499528"/>
                <a:gd name="connsiteY5" fmla="*/ 1305101 h 2219788"/>
                <a:gd name="connsiteX6" fmla="*/ 1267012 w 2499528"/>
                <a:gd name="connsiteY6" fmla="*/ 910653 h 2219788"/>
                <a:gd name="connsiteX7" fmla="*/ 1810871 w 2499528"/>
                <a:gd name="connsiteY7" fmla="*/ 2010324 h 2219788"/>
                <a:gd name="connsiteX8" fmla="*/ 1219200 w 2499528"/>
                <a:gd name="connsiteY8" fmla="*/ 2219501 h 2219788"/>
                <a:gd name="connsiteX9" fmla="*/ 525930 w 2499528"/>
                <a:gd name="connsiteY9" fmla="*/ 2040206 h 2219788"/>
                <a:gd name="connsiteX10" fmla="*/ 0 w 2499528"/>
                <a:gd name="connsiteY10" fmla="*/ 1472442 h 2219788"/>
                <a:gd name="connsiteX0" fmla="*/ 0 w 2499528"/>
                <a:gd name="connsiteY0" fmla="*/ 1508300 h 2219788"/>
                <a:gd name="connsiteX1" fmla="*/ 400424 w 2499528"/>
                <a:gd name="connsiteY1" fmla="*/ 689524 h 2219788"/>
                <a:gd name="connsiteX2" fmla="*/ 1332753 w 2499528"/>
                <a:gd name="connsiteY2" fmla="*/ 61995 h 2219788"/>
                <a:gd name="connsiteX3" fmla="*/ 1912471 w 2499528"/>
                <a:gd name="connsiteY3" fmla="*/ 85901 h 2219788"/>
                <a:gd name="connsiteX4" fmla="*/ 2456330 w 2499528"/>
                <a:gd name="connsiteY4" fmla="*/ 617806 h 2219788"/>
                <a:gd name="connsiteX5" fmla="*/ 2330824 w 2499528"/>
                <a:gd name="connsiteY5" fmla="*/ 1305101 h 2219788"/>
                <a:gd name="connsiteX6" fmla="*/ 1267012 w 2499528"/>
                <a:gd name="connsiteY6" fmla="*/ 910653 h 2219788"/>
                <a:gd name="connsiteX7" fmla="*/ 1183341 w 2499528"/>
                <a:gd name="connsiteY7" fmla="*/ 1639783 h 2219788"/>
                <a:gd name="connsiteX8" fmla="*/ 1810871 w 2499528"/>
                <a:gd name="connsiteY8" fmla="*/ 2010324 h 2219788"/>
                <a:gd name="connsiteX9" fmla="*/ 1219200 w 2499528"/>
                <a:gd name="connsiteY9" fmla="*/ 2219501 h 2219788"/>
                <a:gd name="connsiteX10" fmla="*/ 525930 w 2499528"/>
                <a:gd name="connsiteY10" fmla="*/ 2040206 h 2219788"/>
                <a:gd name="connsiteX11" fmla="*/ 0 w 2499528"/>
                <a:gd name="connsiteY11" fmla="*/ 1472442 h 2219788"/>
                <a:gd name="connsiteX0" fmla="*/ 0 w 2499528"/>
                <a:gd name="connsiteY0" fmla="*/ 1508300 h 2234896"/>
                <a:gd name="connsiteX1" fmla="*/ 400424 w 2499528"/>
                <a:gd name="connsiteY1" fmla="*/ 689524 h 2234896"/>
                <a:gd name="connsiteX2" fmla="*/ 1332753 w 2499528"/>
                <a:gd name="connsiteY2" fmla="*/ 61995 h 2234896"/>
                <a:gd name="connsiteX3" fmla="*/ 1912471 w 2499528"/>
                <a:gd name="connsiteY3" fmla="*/ 85901 h 2234896"/>
                <a:gd name="connsiteX4" fmla="*/ 2456330 w 2499528"/>
                <a:gd name="connsiteY4" fmla="*/ 617806 h 2234896"/>
                <a:gd name="connsiteX5" fmla="*/ 2330824 w 2499528"/>
                <a:gd name="connsiteY5" fmla="*/ 1305101 h 2234896"/>
                <a:gd name="connsiteX6" fmla="*/ 1267012 w 2499528"/>
                <a:gd name="connsiteY6" fmla="*/ 910653 h 2234896"/>
                <a:gd name="connsiteX7" fmla="*/ 1183341 w 2499528"/>
                <a:gd name="connsiteY7" fmla="*/ 1639783 h 2234896"/>
                <a:gd name="connsiteX8" fmla="*/ 2211294 w 2499528"/>
                <a:gd name="connsiteY8" fmla="*/ 2159736 h 2234896"/>
                <a:gd name="connsiteX9" fmla="*/ 1219200 w 2499528"/>
                <a:gd name="connsiteY9" fmla="*/ 2219501 h 2234896"/>
                <a:gd name="connsiteX10" fmla="*/ 525930 w 2499528"/>
                <a:gd name="connsiteY10" fmla="*/ 2040206 h 2234896"/>
                <a:gd name="connsiteX11" fmla="*/ 0 w 2499528"/>
                <a:gd name="connsiteY11" fmla="*/ 1472442 h 223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99528" h="2234896">
                  <a:moveTo>
                    <a:pt x="0" y="1508300"/>
                  </a:moveTo>
                  <a:cubicBezTo>
                    <a:pt x="106580" y="1274221"/>
                    <a:pt x="178299" y="930575"/>
                    <a:pt x="400424" y="689524"/>
                  </a:cubicBezTo>
                  <a:cubicBezTo>
                    <a:pt x="622550" y="448473"/>
                    <a:pt x="1080745" y="162599"/>
                    <a:pt x="1332753" y="61995"/>
                  </a:cubicBezTo>
                  <a:cubicBezTo>
                    <a:pt x="1584761" y="-38609"/>
                    <a:pt x="1725208" y="-6734"/>
                    <a:pt x="1912471" y="85901"/>
                  </a:cubicBezTo>
                  <a:cubicBezTo>
                    <a:pt x="2099734" y="178536"/>
                    <a:pt x="2386605" y="414606"/>
                    <a:pt x="2456330" y="617806"/>
                  </a:cubicBezTo>
                  <a:cubicBezTo>
                    <a:pt x="2526055" y="821006"/>
                    <a:pt x="2529044" y="1256293"/>
                    <a:pt x="2330824" y="1305101"/>
                  </a:cubicBezTo>
                  <a:cubicBezTo>
                    <a:pt x="2132604" y="1353909"/>
                    <a:pt x="1458259" y="854873"/>
                    <a:pt x="1267012" y="910653"/>
                  </a:cubicBezTo>
                  <a:cubicBezTo>
                    <a:pt x="1075765" y="966433"/>
                    <a:pt x="1092698" y="1456504"/>
                    <a:pt x="1183341" y="1639783"/>
                  </a:cubicBezTo>
                  <a:cubicBezTo>
                    <a:pt x="1273984" y="1823062"/>
                    <a:pt x="2205318" y="2063116"/>
                    <a:pt x="2211294" y="2159736"/>
                  </a:cubicBezTo>
                  <a:cubicBezTo>
                    <a:pt x="2217270" y="2256356"/>
                    <a:pt x="1500094" y="2239423"/>
                    <a:pt x="1219200" y="2219501"/>
                  </a:cubicBezTo>
                  <a:cubicBezTo>
                    <a:pt x="938306" y="2199579"/>
                    <a:pt x="729130" y="2164716"/>
                    <a:pt x="525930" y="2040206"/>
                  </a:cubicBezTo>
                  <a:cubicBezTo>
                    <a:pt x="322730" y="1915696"/>
                    <a:pt x="168835" y="1713991"/>
                    <a:pt x="0" y="1472442"/>
                  </a:cubicBezTo>
                </a:path>
              </a:pathLst>
            </a:custGeom>
            <a:solidFill>
              <a:srgbClr val="00B05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148978" y="1203110"/>
            <a:ext cx="1876368" cy="1876368"/>
          </a:xfrm>
          <a:prstGeom prst="ellipse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17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the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/>
              <a:t>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0" y="948717"/>
                <a:ext cx="10514231" cy="503172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Logistic regression hypothesis representation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Consider learning f: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is a vector of real-valued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Boolean</a:t>
                </a:r>
              </a:p>
              <a:p>
                <a:pPr lvl="1"/>
                <a:r>
                  <a:rPr lang="en-US" sz="2800" dirty="0"/>
                  <a:t>Assume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Model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Gaussian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Model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800" dirty="0"/>
                  <a:t> as Bernoulli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800" dirty="0"/>
              </a:p>
              <a:p>
                <a:pPr lvl="2"/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0" y="948717"/>
                <a:ext cx="10514231" cy="5031720"/>
              </a:xfrm>
              <a:blipFill>
                <a:blip r:embed="rId3"/>
                <a:stretch>
                  <a:fillRect l="-1217" t="-16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81331" y="6113031"/>
                <a:ext cx="5517651" cy="646247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?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31" y="6113031"/>
                <a:ext cx="5517651" cy="646247"/>
              </a:xfrm>
              <a:prstGeom prst="rect">
                <a:avLst/>
              </a:prstGeom>
              <a:blipFill>
                <a:blip r:embed="rId4"/>
                <a:stretch>
                  <a:fillRect l="-2614" t="-8403" r="-1743" b="-25210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3009" y="322475"/>
                <a:ext cx="10969313" cy="65358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 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</m:den>
                    </m:f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))</m:t>
                        </m:r>
                      </m:den>
                    </m:f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09" y="322475"/>
                <a:ext cx="10969313" cy="65358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91717" y="4259454"/>
                <a:ext cx="4534561" cy="11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17" y="4259454"/>
                <a:ext cx="4534561" cy="1188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12496" y="3488809"/>
            <a:ext cx="2310413" cy="696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2496" y="4251293"/>
            <a:ext cx="4814670" cy="1251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7644" y="4319169"/>
            <a:ext cx="1371421" cy="10353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8504384" y="500259"/>
            <a:ext cx="3686028" cy="58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 latinLnBrk="0"/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Applying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flipH="1">
                <a:off x="6616182" y="1262742"/>
                <a:ext cx="5467153" cy="58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16182" y="1262742"/>
                <a:ext cx="5467153" cy="584699"/>
              </a:xfrm>
              <a:prstGeom prst="rect">
                <a:avLst/>
              </a:prstGeom>
              <a:blipFill>
                <a:blip r:embed="rId4"/>
                <a:stretch>
                  <a:fillRect l="-2787" t="-12500" b="-34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flipH="1">
                <a:off x="9056572" y="2348001"/>
                <a:ext cx="3286373" cy="58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Apply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⁡(⋅))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56572" y="2348001"/>
                <a:ext cx="3286373" cy="584699"/>
              </a:xfrm>
              <a:prstGeom prst="rect">
                <a:avLst/>
              </a:prstGeom>
              <a:blipFill>
                <a:blip r:embed="rId5"/>
                <a:stretch>
                  <a:fillRect l="-4824" t="-12500" b="-34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flipH="1">
                <a:off x="9056571" y="3277068"/>
                <a:ext cx="3150564" cy="58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Plug 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56571" y="3277068"/>
                <a:ext cx="3150564" cy="584699"/>
              </a:xfrm>
              <a:prstGeom prst="rect">
                <a:avLst/>
              </a:prstGeom>
              <a:blipFill>
                <a:blip r:embed="rId6"/>
                <a:stretch>
                  <a:fillRect l="-5039" t="-12632" b="-3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09" y="4385477"/>
                <a:ext cx="3862286" cy="1055345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9" y="4385477"/>
                <a:ext cx="3862286" cy="1055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975978" y="6076094"/>
            <a:ext cx="495402" cy="4465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64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4335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396605"/>
                <a:ext cx="10514231" cy="646174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Training set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⋯,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36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How to choose parameters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396605"/>
                <a:ext cx="10514231" cy="6461743"/>
              </a:xfrm>
              <a:blipFill>
                <a:blip r:embed="rId2"/>
                <a:stretch>
                  <a:fillRect l="-1681" t="-15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 for </a:t>
            </a:r>
            <a:r>
              <a:rPr lang="en-US" b="1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8"/>
                <a:ext cx="11171113" cy="435077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5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5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35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500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5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300" dirty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43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8"/>
                <a:ext cx="11171113" cy="43507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09405" y="3520056"/>
            <a:ext cx="7161200" cy="15344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42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 for </a:t>
            </a:r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8"/>
                <a:ext cx="9189974" cy="1473437"/>
              </a:xfrm>
              <a:ln w="76200">
                <a:solidFill>
                  <a:srgbClr val="00B050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8"/>
                <a:ext cx="9189974" cy="1473437"/>
              </a:xfr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07859" y="3612662"/>
            <a:ext cx="0" cy="3156402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14532" y="6210458"/>
            <a:ext cx="3875442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58578" y="6184365"/>
                <a:ext cx="513792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78" y="6184365"/>
                <a:ext cx="513792" cy="584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3972" y="6210458"/>
                <a:ext cx="505201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72" y="6210458"/>
                <a:ext cx="505201" cy="584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6907" y="3609152"/>
                <a:ext cx="2069912" cy="707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7" y="3609152"/>
                <a:ext cx="2069912" cy="707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3300" y="6184364"/>
                <a:ext cx="1291148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300" y="6184364"/>
                <a:ext cx="1291148" cy="584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1947863" y="3505176"/>
            <a:ext cx="2816974" cy="2682698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417569" y="3609152"/>
            <a:ext cx="0" cy="3156402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24242" y="6206949"/>
            <a:ext cx="3875442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68287" y="6180855"/>
                <a:ext cx="513792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287" y="6180855"/>
                <a:ext cx="513792" cy="584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03681" y="6206949"/>
                <a:ext cx="505201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81" y="6206949"/>
                <a:ext cx="505201" cy="584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46093" y="3609152"/>
                <a:ext cx="2069912" cy="707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93" y="3609152"/>
                <a:ext cx="2069912" cy="707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93010" y="6180854"/>
                <a:ext cx="1291148" cy="58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010" y="6180854"/>
                <a:ext cx="1291148" cy="5846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 flipH="1">
            <a:off x="7361389" y="3513190"/>
            <a:ext cx="2815985" cy="2682698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66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8"/>
                <a:ext cx="10514231" cy="485874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8"/>
                <a:ext cx="10514231" cy="4858747"/>
              </a:xfrm>
              <a:blipFill>
                <a:blip r:embed="rId3"/>
                <a:stretch>
                  <a:fillRect b="-6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510396" y="2941766"/>
            <a:ext cx="0" cy="988412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7"/>
                <a:ext cx="10514231" cy="5031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/>
                  <a:t>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600" i="1" dirty="0"/>
              </a:p>
              <a:p>
                <a:endParaRPr lang="en-US" sz="32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7"/>
                <a:ext cx="10514231" cy="50317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13943" y="4560946"/>
                <a:ext cx="5476469" cy="1471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:r>
                  <a:rPr lang="en-US" sz="3600" b="1" dirty="0">
                    <a:solidFill>
                      <a:prstClr val="black"/>
                    </a:solidFill>
                    <a:latin typeface="Calibri" panose="020F0502020204030204"/>
                  </a:rPr>
                  <a:t>Prediction</a:t>
                </a:r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: given new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914309" latinLnBrk="0"/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    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43" y="4560946"/>
                <a:ext cx="5476469" cy="1471942"/>
              </a:xfrm>
              <a:prstGeom prst="rect">
                <a:avLst/>
              </a:prstGeom>
              <a:blipFill>
                <a:blip r:embed="rId3"/>
                <a:stretch>
                  <a:fillRect l="-3337" t="-6198" b="-413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091" y="4542387"/>
                <a:ext cx="6095206" cy="15090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4309" latinLnBrk="0"/>
                <a:r>
                  <a:rPr lang="en-US" sz="4000" b="1" dirty="0">
                    <a:solidFill>
                      <a:prstClr val="black"/>
                    </a:solidFill>
                    <a:latin typeface="Calibri" panose="020F0502020204030204"/>
                  </a:rPr>
                  <a:t>Learning</a:t>
                </a:r>
                <a:r>
                  <a:rPr lang="en-US" sz="4000" dirty="0">
                    <a:solidFill>
                      <a:prstClr val="black"/>
                    </a:solidFill>
                    <a:latin typeface="Calibri" panose="020F0502020204030204"/>
                  </a:rPr>
                  <a:t>: fit parameter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914309" latinLnBrk="0"/>
                <a:r>
                  <a:rPr lang="en-US" sz="4000" dirty="0">
                    <a:solidFill>
                      <a:prstClr val="black"/>
                    </a:solidFill>
                    <a:latin typeface="Calibri" panose="020F0502020204030204"/>
                  </a:rPr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91" y="4542387"/>
                <a:ext cx="6095206" cy="1509062"/>
              </a:xfrm>
              <a:prstGeom prst="rect">
                <a:avLst/>
              </a:prstGeom>
              <a:blipFill>
                <a:blip r:embed="rId4"/>
                <a:stretch>
                  <a:fillRect l="-3500" t="-72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4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the </a:t>
            </a:r>
            <a:r>
              <a:rPr lang="en-US" b="1" dirty="0">
                <a:solidFill>
                  <a:srgbClr val="FF0000"/>
                </a:solidFill>
              </a:rPr>
              <a:t>cost</a:t>
            </a:r>
            <a:r>
              <a:rPr lang="en-US" dirty="0"/>
              <a:t>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045" y="1125538"/>
                <a:ext cx="11352322" cy="503172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Training set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Maximum likelihood estimate for parameter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MLE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Maximum </a:t>
                </a:r>
                <a:r>
                  <a:rPr lang="en-US" sz="3200" u="sng" dirty="0"/>
                  <a:t>conditional</a:t>
                </a:r>
                <a:r>
                  <a:rPr lang="en-US" sz="3200" dirty="0"/>
                  <a:t> likelihood estimate for parameter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45" y="1125538"/>
                <a:ext cx="11352322" cy="5031720"/>
              </a:xfrm>
              <a:blipFill>
                <a:blip r:embed="rId2"/>
                <a:stretch>
                  <a:fillRect l="-1182" t="-1697" b="-48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45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2558" y="189434"/>
                <a:ext cx="11352322" cy="5668225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/>
                  <a:t>Goal</a:t>
                </a:r>
                <a:r>
                  <a:rPr lang="en-US" sz="3200" dirty="0"/>
                  <a:t>: choose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to maximize conditional likelihood of training data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r>
                  <a:rPr lang="en-US" sz="3200" b="1" dirty="0"/>
                  <a:t>Training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⋯,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b="1" dirty="0"/>
                  <a:t>Data likelihood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3200" dirty="0"/>
              </a:p>
              <a:p>
                <a:r>
                  <a:rPr lang="en-US" sz="3200" b="1" dirty="0"/>
                  <a:t>Data conditional likelihood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558" y="189434"/>
                <a:ext cx="11352322" cy="5668225"/>
              </a:xfrm>
              <a:blipFill>
                <a:blip r:embed="rId2"/>
                <a:stretch>
                  <a:fillRect l="-1182" t="-1398" r="-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6774" y="5573394"/>
                <a:ext cx="8615019" cy="1096760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MCLE</m:t>
                        </m:r>
                      </m:sub>
                    </m:sSub>
                    <m:r>
                      <a:rPr 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4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4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74" y="5573394"/>
                <a:ext cx="8615019" cy="1096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Expressing conditional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8"/>
                <a:ext cx="10514231" cy="48648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8"/>
                <a:ext cx="10514231" cy="486482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00219" y="5218018"/>
                <a:ext cx="9189974" cy="1473437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vert="horz" lIns="91428" tIns="45714" rIns="91428" bIns="45714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309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19" y="5218018"/>
                <a:ext cx="9189974" cy="1473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1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1951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7"/>
                <a:ext cx="10514231" cy="5031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Goal: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7"/>
                <a:ext cx="10514231" cy="5031720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0672" y="4109382"/>
                <a:ext cx="5980072" cy="690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72" y="4109382"/>
                <a:ext cx="5980072" cy="690805"/>
              </a:xfrm>
              <a:prstGeom prst="rect">
                <a:avLst/>
              </a:prstGeom>
              <a:blipFill>
                <a:blip r:embed="rId3"/>
                <a:stretch>
                  <a:fillRect l="-3160" t="-12389" b="-274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20672" y="4799598"/>
                <a:ext cx="6666567" cy="1436488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72" y="4799598"/>
                <a:ext cx="6666567" cy="1436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199157" y="2952537"/>
            <a:ext cx="4908397" cy="953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09" latinLnBrk="0"/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Good news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: Convex function!</a:t>
            </a:r>
          </a:p>
          <a:p>
            <a:pPr defTabSz="914309" latinLnBrk="0"/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Bad news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: No 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372766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7"/>
                <a:ext cx="10514231" cy="53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Goal: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7"/>
                <a:ext cx="10514231" cy="5300200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0672" y="4109382"/>
                <a:ext cx="5980072" cy="690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72" y="4109382"/>
                <a:ext cx="5980072" cy="690805"/>
              </a:xfrm>
              <a:prstGeom prst="rect">
                <a:avLst/>
              </a:prstGeom>
              <a:blipFill>
                <a:blip r:embed="rId3"/>
                <a:stretch>
                  <a:fillRect l="-3160" t="-12389" b="-274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52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0" y="366318"/>
                <a:ext cx="10409015" cy="326302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b="1" dirty="0"/>
                  <a:t>Gradient descent for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0" y="366318"/>
                <a:ext cx="10409015" cy="3263021"/>
              </a:xfrm>
              <a:blipFill>
                <a:blip r:embed="rId2"/>
                <a:stretch>
                  <a:fillRect l="-1405" t="-3178" b="-44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090" y="3629339"/>
                <a:ext cx="10409015" cy="3263021"/>
              </a:xfrm>
              <a:prstGeom prst="rect">
                <a:avLst/>
              </a:prstGeom>
            </p:spPr>
            <p:txBody>
              <a:bodyPr vert="horz" lIns="91428" tIns="45714" rIns="91428" bIns="45714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309">
                  <a:buNone/>
                </a:pPr>
                <a:r>
                  <a:rPr lang="en-US" sz="4000" b="1" dirty="0">
                    <a:solidFill>
                      <a:prstClr val="black"/>
                    </a:solidFill>
                    <a:latin typeface="Calibri" panose="020F0502020204030204"/>
                  </a:rPr>
                  <a:t>Gradient descent for </a:t>
                </a:r>
                <a:r>
                  <a:rPr lang="en-US" sz="4000" b="1" dirty="0">
                    <a:solidFill>
                      <a:srgbClr val="00B050"/>
                    </a:solidFill>
                    <a:latin typeface="Calibri" panose="020F0502020204030204"/>
                  </a:rPr>
                  <a:t>Logistic Regression</a:t>
                </a:r>
              </a:p>
              <a:p>
                <a:pPr marL="0" indent="0" defTabSz="914309">
                  <a:buNone/>
                </a:pP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Repeat {</a:t>
                </a:r>
              </a:p>
              <a:p>
                <a:pPr marL="0" indent="0" defTabSz="914309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914309">
                  <a:buNone/>
                </a:pP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}</a:t>
                </a:r>
              </a:p>
              <a:p>
                <a:pPr marL="0" indent="0" algn="ctr" defTabSz="914309">
                  <a:buNone/>
                </a:pPr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914309">
                  <a:buNone/>
                </a:pPr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90" y="3629339"/>
                <a:ext cx="10409015" cy="3263021"/>
              </a:xfrm>
              <a:prstGeom prst="rect">
                <a:avLst/>
              </a:prstGeom>
              <a:blipFill>
                <a:blip r:embed="rId3"/>
                <a:stretch>
                  <a:fillRect l="-1464" t="-52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07273" y="1789056"/>
                <a:ext cx="3123718" cy="707794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73" y="1789056"/>
                <a:ext cx="3123718" cy="707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07272" y="4604666"/>
                <a:ext cx="4436342" cy="1312368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72" y="4604666"/>
                <a:ext cx="4436342" cy="1312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97970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conditional likelihood estimate (MCLE)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conditional a posterior estimate (MCAP)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70670" y="1825996"/>
                <a:ext cx="8615019" cy="1096760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MCLE</m:t>
                        </m:r>
                      </m:sub>
                    </m:sSub>
                    <m:r>
                      <a:rPr 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4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4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70" y="1825996"/>
                <a:ext cx="8615019" cy="1096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0630" y="4221882"/>
                <a:ext cx="9821795" cy="1096760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MCAP</m:t>
                        </m:r>
                      </m:sub>
                    </m:sSub>
                    <m:r>
                      <a:rPr 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4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30" y="4221882"/>
                <a:ext cx="9821795" cy="1096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13030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500" t="-20611" b="-435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choice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Normal distribution, zero mean, identity covariance</a:t>
                </a:r>
              </a:p>
              <a:p>
                <a:pPr lvl="1"/>
                <a:r>
                  <a:rPr lang="en-US" dirty="0"/>
                  <a:t>“Pushes” parameters towards zeros</a:t>
                </a:r>
              </a:p>
              <a:p>
                <a:r>
                  <a:rPr lang="en-US" dirty="0"/>
                  <a:t>Corresponds to </a:t>
                </a:r>
                <a:r>
                  <a:rPr lang="en-US" b="1" dirty="0"/>
                  <a:t>Regularization</a:t>
                </a:r>
              </a:p>
              <a:p>
                <a:pPr lvl="1"/>
                <a:r>
                  <a:rPr lang="en-US" dirty="0"/>
                  <a:t>Helps avoid very large weights and overfitting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42678" y="3459172"/>
            <a:ext cx="7969271" cy="2495225"/>
            <a:chOff x="304800" y="1066800"/>
            <a:chExt cx="8077200" cy="2529018"/>
          </a:xfrm>
        </p:grpSpPr>
        <p:pic>
          <p:nvPicPr>
            <p:cNvPr id="4" name="Picture 9" descr="TP_tmp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" y="2895600"/>
              <a:ext cx="1143000" cy="69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12" descr="TP_tmp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81400" y="2905255"/>
              <a:ext cx="1292225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3" descr="TP_tmp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68341" y="2895600"/>
              <a:ext cx="1593850" cy="69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\\.host\Shared Folders\guestrin\Desktop\Picture 1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4800" y="1066800"/>
              <a:ext cx="8077200" cy="168127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4138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MLE vs.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b="1" dirty="0"/>
                  <a:t>Maximum conditional likelihood estimate (MCLE) </a:t>
                </a:r>
                <a:br>
                  <a:rPr lang="en-US" sz="3200" b="1" dirty="0"/>
                </a:br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b="1" dirty="0"/>
                  <a:t>Maximum conditional a posterior estimate (MCAP) </a:t>
                </a:r>
                <a:br>
                  <a:rPr lang="en-US" sz="3200" b="1" dirty="0"/>
                </a:br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143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55499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Email </a:t>
            </a:r>
            <a:r>
              <a:rPr lang="en-US" sz="3200" dirty="0" err="1"/>
              <a:t>foldering</a:t>
            </a:r>
            <a:r>
              <a:rPr lang="en-US" sz="3200" dirty="0"/>
              <a:t>/</a:t>
            </a:r>
            <a:r>
              <a:rPr lang="en-US" sz="3200" dirty="0" err="1"/>
              <a:t>taggning</a:t>
            </a:r>
            <a:r>
              <a:rPr lang="en-US" sz="3200" dirty="0"/>
              <a:t>: Work, Friends, Family, Hobby</a:t>
            </a:r>
          </a:p>
          <a:p>
            <a:endParaRPr lang="en-US" sz="3200" dirty="0"/>
          </a:p>
          <a:p>
            <a:r>
              <a:rPr lang="en-US" sz="3200" dirty="0"/>
              <a:t>Medical diagrams: Not ill, Cold, Flu</a:t>
            </a:r>
          </a:p>
          <a:p>
            <a:endParaRPr lang="en-US" sz="3200" dirty="0"/>
          </a:p>
          <a:p>
            <a:r>
              <a:rPr lang="en-US" sz="3200" dirty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2148696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0" y="1826628"/>
            <a:ext cx="5170041" cy="435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Binary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3402" y="2845672"/>
            <a:ext cx="4248477" cy="3254173"/>
            <a:chOff x="713495" y="2844801"/>
            <a:chExt cx="4249030" cy="3254597"/>
          </a:xfrm>
        </p:grpSpPr>
        <p:grpSp>
          <p:nvGrpSpPr>
            <p:cNvPr id="4" name="Group 3"/>
            <p:cNvGrpSpPr/>
            <p:nvPr/>
          </p:nvGrpSpPr>
          <p:grpSpPr>
            <a:xfrm>
              <a:off x="713495" y="2844801"/>
              <a:ext cx="4249030" cy="2813868"/>
              <a:chOff x="380120" y="1825625"/>
              <a:chExt cx="5479201" cy="36285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914309" latinLnBrk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Multiply 8"/>
              <p:cNvSpPr/>
              <p:nvPr/>
            </p:nvSpPr>
            <p:spPr>
              <a:xfrm>
                <a:off x="2343294" y="223425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4390476" y="315312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68400" y="3371997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163351" y="3760474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068110" y="3887227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Multiply 19"/>
              <p:cNvSpPr/>
              <p:nvPr/>
            </p:nvSpPr>
            <p:spPr>
              <a:xfrm>
                <a:off x="3113842" y="2524122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410207" y="3260860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2964348" y="182562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 latinLnBrk="0"/>
                <a:endParaRPr lang="en-US" sz="180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199014" y="1826628"/>
            <a:ext cx="5170041" cy="4350771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09">
              <a:buNone/>
            </a:pP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Multiclass classification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660584" y="2975844"/>
            <a:ext cx="0" cy="268332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464243" y="5348303"/>
            <a:ext cx="3798681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14448" y="3964391"/>
                <a:ext cx="744273" cy="646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48" y="3964391"/>
                <a:ext cx="744273" cy="646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4"/>
          <p:cNvSpPr/>
          <p:nvPr/>
        </p:nvSpPr>
        <p:spPr>
          <a:xfrm>
            <a:off x="7675594" y="4954616"/>
            <a:ext cx="327235" cy="289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6959642" y="4803670"/>
            <a:ext cx="327235" cy="289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8634903" y="3102525"/>
            <a:ext cx="327235" cy="289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9124008" y="3874993"/>
            <a:ext cx="327235" cy="289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9615742" y="3853187"/>
            <a:ext cx="327235" cy="289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0" name="Multiply 59"/>
          <p:cNvSpPr/>
          <p:nvPr/>
        </p:nvSpPr>
        <p:spPr>
          <a:xfrm>
            <a:off x="9280421" y="3344229"/>
            <a:ext cx="327235" cy="289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935820" y="4044701"/>
            <a:ext cx="327235" cy="289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7397134" y="4345919"/>
            <a:ext cx="327235" cy="289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8098668" y="4444201"/>
            <a:ext cx="327235" cy="289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Multiply 64"/>
          <p:cNvSpPr/>
          <p:nvPr/>
        </p:nvSpPr>
        <p:spPr>
          <a:xfrm>
            <a:off x="8474497" y="3564129"/>
            <a:ext cx="327235" cy="289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9457681" y="4528480"/>
            <a:ext cx="327235" cy="289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7588542" y="3958527"/>
            <a:ext cx="327235" cy="289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798521" y="5453598"/>
                <a:ext cx="530735" cy="646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521" y="5453598"/>
                <a:ext cx="530735" cy="646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959642" y="2845672"/>
            <a:ext cx="303413" cy="303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09045" y="2662032"/>
            <a:ext cx="303413" cy="303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18797" y="2838494"/>
            <a:ext cx="303413" cy="303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06149" y="3241478"/>
            <a:ext cx="303413" cy="303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971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One-vs-all (one-vs-rest)</a:t>
            </a:r>
          </a:p>
        </p:txBody>
      </p:sp>
      <p:sp>
        <p:nvSpPr>
          <p:cNvPr id="2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5113" y="6493271"/>
            <a:ext cx="2235299" cy="365077"/>
          </a:xfrm>
        </p:spPr>
        <p:txBody>
          <a:bodyPr/>
          <a:lstStyle/>
          <a:p>
            <a:pPr defTabSz="914309" latinLnBrk="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Slide credit: Andrew Ng 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39197" y="1691709"/>
            <a:ext cx="5170041" cy="4350771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09">
              <a:buNone/>
            </a:pPr>
            <a:endParaRPr lang="en-US" sz="4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1856" y="1691709"/>
            <a:ext cx="3826654" cy="2942826"/>
            <a:chOff x="601935" y="1690688"/>
            <a:chExt cx="3827152" cy="294320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935" y="2299235"/>
                  <a:ext cx="74437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5" y="2299235"/>
                  <a:ext cx="744370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/>
            <p:cNvSpPr/>
            <p:nvPr/>
          </p:nvSpPr>
          <p:spPr>
            <a:xfrm>
              <a:off x="2121088" y="3735762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1482431" y="36011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Multiply 56"/>
            <p:cNvSpPr/>
            <p:nvPr/>
          </p:nvSpPr>
          <p:spPr>
            <a:xfrm>
              <a:off x="2976829" y="208362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58" name="Multiply 57"/>
            <p:cNvSpPr/>
            <p:nvPr/>
          </p:nvSpPr>
          <p:spPr>
            <a:xfrm>
              <a:off x="3413129" y="2772697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59" name="Multiply 58"/>
            <p:cNvSpPr/>
            <p:nvPr/>
          </p:nvSpPr>
          <p:spPr>
            <a:xfrm>
              <a:off x="3851775" y="275324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60" name="Multiply 59"/>
            <p:cNvSpPr/>
            <p:nvPr/>
          </p:nvSpPr>
          <p:spPr>
            <a:xfrm>
              <a:off x="3552656" y="229923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461181" y="292408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1872690" y="3192781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498487" y="328045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Multiply 64"/>
            <p:cNvSpPr/>
            <p:nvPr/>
          </p:nvSpPr>
          <p:spPr>
            <a:xfrm>
              <a:off x="2833741" y="2495394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66" name="Multiply 65"/>
            <p:cNvSpPr/>
            <p:nvPr/>
          </p:nvSpPr>
          <p:spPr>
            <a:xfrm>
              <a:off x="3710779" y="3355633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043434" y="28472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113024" y="3987566"/>
                  <a:ext cx="47343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024" y="3987566"/>
                  <a:ext cx="473436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3896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1482431" y="1854502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83315" y="1690688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48830" y="1848099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02324" y="2207577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1114" y="4574156"/>
            <a:ext cx="3652474" cy="1384815"/>
            <a:chOff x="968477" y="4808824"/>
            <a:chExt cx="3652950" cy="1384995"/>
          </a:xfrm>
        </p:grpSpPr>
        <p:sp>
          <p:nvSpPr>
            <p:cNvPr id="49" name="Isosceles Triangle 48"/>
            <p:cNvSpPr/>
            <p:nvPr/>
          </p:nvSpPr>
          <p:spPr>
            <a:xfrm>
              <a:off x="2267041" y="4906255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Multiply 53"/>
            <p:cNvSpPr/>
            <p:nvPr/>
          </p:nvSpPr>
          <p:spPr>
            <a:xfrm>
              <a:off x="2238204" y="5764462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59454" y="5388144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8477" y="4808824"/>
              <a:ext cx="365295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Class 1:</a:t>
              </a:r>
            </a:p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Class 2: </a:t>
              </a:r>
            </a:p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Class 3: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8091" y="5953119"/>
                <a:ext cx="6663329" cy="71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 2, 3)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91" y="5953119"/>
                <a:ext cx="6663329" cy="71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/>
          <p:cNvGrpSpPr/>
          <p:nvPr/>
        </p:nvGrpSpPr>
        <p:grpSpPr>
          <a:xfrm>
            <a:off x="8332274" y="362039"/>
            <a:ext cx="3442253" cy="1985871"/>
            <a:chOff x="523996" y="1690688"/>
            <a:chExt cx="4384117" cy="267356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23996" y="2315675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96" y="2315675"/>
                  <a:ext cx="868308" cy="7871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Isosceles Triangle 122"/>
            <p:cNvSpPr/>
            <p:nvPr/>
          </p:nvSpPr>
          <p:spPr>
            <a:xfrm>
              <a:off x="2121088" y="3735762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1482431" y="36011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2976829" y="208362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13129" y="2772697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3851775" y="275324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552656" y="229923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1461181" y="292408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1872690" y="3192781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2498487" y="328045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833741" y="2495394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3710779" y="335563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2043434" y="28472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4434676" y="3569675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76" y="3569675"/>
                  <a:ext cx="473437" cy="787176"/>
                </a:xfrm>
                <a:prstGeom prst="rect">
                  <a:avLst/>
                </a:prstGeom>
                <a:blipFill>
                  <a:blip r:embed="rId6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/>
            <p:cNvSpPr/>
            <p:nvPr/>
          </p:nvSpPr>
          <p:spPr>
            <a:xfrm>
              <a:off x="1482431" y="1854502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1883315" y="1690688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248830" y="1848099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1702324" y="2207577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319226" y="2561100"/>
            <a:ext cx="3455351" cy="2002593"/>
            <a:chOff x="522273" y="1690688"/>
            <a:chExt cx="4400799" cy="2696078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22273" y="2265833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73" y="2265833"/>
                  <a:ext cx="868308" cy="7871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/>
            <p:nvPr/>
          </p:nvSpPr>
          <p:spPr>
            <a:xfrm>
              <a:off x="2121088" y="3735762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1482431" y="36011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2976829" y="208362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3413129" y="2772697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3851775" y="275324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3552656" y="229923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1461181" y="292408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872690" y="3192781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2498487" y="328045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2833741" y="2495394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3710779" y="335563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043434" y="28472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4449635" y="3599590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35" y="3599590"/>
                  <a:ext cx="473437" cy="787176"/>
                </a:xfrm>
                <a:prstGeom prst="rect">
                  <a:avLst/>
                </a:prstGeom>
                <a:blipFill>
                  <a:blip r:embed="rId8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ectangle 198"/>
            <p:cNvSpPr/>
            <p:nvPr/>
          </p:nvSpPr>
          <p:spPr>
            <a:xfrm>
              <a:off x="1482431" y="1854502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83315" y="1690688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248830" y="1848099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702324" y="2207577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8398698" y="4678224"/>
            <a:ext cx="3356566" cy="1985871"/>
            <a:chOff x="601935" y="1690688"/>
            <a:chExt cx="4274985" cy="2673566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601935" y="2299234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5" y="2299234"/>
                  <a:ext cx="868308" cy="7871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Oval 206"/>
            <p:cNvSpPr/>
            <p:nvPr/>
          </p:nvSpPr>
          <p:spPr>
            <a:xfrm>
              <a:off x="2121088" y="3735762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1482431" y="36011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2976829" y="208362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413129" y="2772697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3851775" y="275324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3552656" y="229923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461181" y="292408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1872690" y="3192781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2498487" y="328045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2833741" y="2495394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710779" y="3355633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2043434" y="28472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4403483" y="3577077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09"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483" y="3577077"/>
                  <a:ext cx="473437" cy="787176"/>
                </a:xfrm>
                <a:prstGeom prst="rect">
                  <a:avLst/>
                </a:prstGeom>
                <a:blipFill>
                  <a:blip r:embed="rId10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Oval 219"/>
            <p:cNvSpPr/>
            <p:nvPr/>
          </p:nvSpPr>
          <p:spPr>
            <a:xfrm>
              <a:off x="1482431" y="1854502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1883315" y="1690688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2248830" y="1848099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702324" y="2207577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09" latinLnBrk="0"/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34" name="Straight Arrow Connector 33"/>
          <p:cNvCxnSpPr>
            <a:stCxn id="27" idx="3"/>
          </p:cNvCxnSpPr>
          <p:nvPr/>
        </p:nvCxnSpPr>
        <p:spPr>
          <a:xfrm flipV="1">
            <a:off x="5809239" y="1598727"/>
            <a:ext cx="2255005" cy="226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7" idx="3"/>
          </p:cNvCxnSpPr>
          <p:nvPr/>
        </p:nvCxnSpPr>
        <p:spPr>
          <a:xfrm flipV="1">
            <a:off x="5809239" y="3769214"/>
            <a:ext cx="2380487" cy="97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7" idx="3"/>
          </p:cNvCxnSpPr>
          <p:nvPr/>
        </p:nvCxnSpPr>
        <p:spPr>
          <a:xfrm>
            <a:off x="5809238" y="3867095"/>
            <a:ext cx="2267001" cy="1935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660390" y="1414524"/>
                <a:ext cx="1187542" cy="559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90" y="1414524"/>
                <a:ext cx="1187542" cy="559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895440" y="3254905"/>
                <a:ext cx="1187542" cy="559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40" y="3254905"/>
                <a:ext cx="1187542" cy="5596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53224" y="5244150"/>
                <a:ext cx="1187542" cy="559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24" y="5244150"/>
                <a:ext cx="1187542" cy="5596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One-vs-all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4000" dirty="0"/>
                  <a:t>Train a logistic regression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/>
                  <a:t> for each class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to predict the probability that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Given a new input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, pick the class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that maximizes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98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42" y="1796251"/>
            <a:ext cx="11352322" cy="47602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47589" y="1796251"/>
                <a:ext cx="2734945" cy="82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89" y="1796251"/>
                <a:ext cx="2734945" cy="824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47589" y="2865518"/>
                <a:ext cx="6219015" cy="999989"/>
              </a:xfrm>
              <a:prstGeom prst="rect">
                <a:avLst/>
              </a:prstGeom>
              <a:ln w="76200">
                <a:noFill/>
              </a:ln>
            </p:spPr>
            <p:txBody>
              <a:bodyPr vert="horz" lIns="91428" tIns="45714" rIns="91428" bIns="45714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309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89" y="2865518"/>
                <a:ext cx="6219015" cy="999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7588" y="4323087"/>
                <a:ext cx="5257115" cy="1100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88" y="4323087"/>
                <a:ext cx="5257115" cy="1100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0284" y="5165088"/>
                <a:ext cx="6250128" cy="1100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284" y="5165088"/>
                <a:ext cx="6250128" cy="1100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47589" y="6194078"/>
                <a:ext cx="1700116" cy="573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89" y="6194078"/>
                <a:ext cx="1700116" cy="573480"/>
              </a:xfrm>
              <a:prstGeom prst="rect">
                <a:avLst/>
              </a:prstGeom>
              <a:blipFill>
                <a:blip r:embed="rId6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0" y="1917626"/>
            <a:ext cx="10797550" cy="2907794"/>
          </a:xfrm>
        </p:spPr>
        <p:txBody>
          <a:bodyPr>
            <a:normAutofit/>
          </a:bodyPr>
          <a:lstStyle/>
          <a:p>
            <a:r>
              <a:rPr lang="tr-TR" sz="4400" b="1" dirty="0" err="1"/>
              <a:t>Nonlinear</a:t>
            </a:r>
            <a:r>
              <a:rPr lang="tr-TR" sz="4400" b="1" dirty="0"/>
              <a:t> </a:t>
            </a:r>
            <a:r>
              <a:rPr lang="tr-TR" sz="4400" b="1" dirty="0" err="1"/>
              <a:t>Regression</a:t>
            </a:r>
            <a:r>
              <a:rPr lang="tr-TR" sz="4400" b="1" dirty="0"/>
              <a:t> </a:t>
            </a:r>
            <a:r>
              <a:rPr lang="tr-TR" sz="4400" b="1" dirty="0" err="1"/>
              <a:t>and</a:t>
            </a:r>
            <a:r>
              <a:rPr lang="tr-TR" sz="4400" b="1" dirty="0"/>
              <a:t> </a:t>
            </a:r>
            <a:r>
              <a:rPr lang="tr-TR" sz="4400" b="1" dirty="0" err="1"/>
              <a:t>Classification</a:t>
            </a:r>
            <a:r>
              <a:rPr lang="tr-TR" sz="4400" b="1" dirty="0"/>
              <a:t>  </a:t>
            </a:r>
            <a:r>
              <a:rPr lang="tr-TR" sz="4400" b="1" dirty="0" err="1"/>
              <a:t>Algorithms</a:t>
            </a:r>
            <a:br>
              <a:rPr lang="tr-TR" sz="4800" b="1" dirty="0"/>
            </a:b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35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b="1" dirty="0"/>
              <a:t>(KNN) K-</a:t>
            </a:r>
            <a:r>
              <a:rPr lang="tr-TR" sz="4800" b="1" dirty="0" err="1"/>
              <a:t>Nearest</a:t>
            </a:r>
            <a:r>
              <a:rPr lang="tr-TR" sz="4800" b="1" dirty="0"/>
              <a:t> </a:t>
            </a:r>
            <a:r>
              <a:rPr lang="tr-TR" sz="4800" b="1" dirty="0" err="1"/>
              <a:t>Neighbors</a:t>
            </a:r>
            <a:r>
              <a:rPr lang="tr-TR" sz="4800" b="1" dirty="0"/>
              <a:t> </a:t>
            </a:r>
            <a:r>
              <a:rPr lang="tr-TR" sz="4800" b="1" dirty="0" err="1"/>
              <a:t>Algorithm</a:t>
            </a:r>
            <a:br>
              <a:rPr lang="tr-TR" sz="4800" b="1" dirty="0"/>
            </a:b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b="1" dirty="0" err="1"/>
              <a:t>Logistic</a:t>
            </a:r>
            <a:r>
              <a:rPr lang="tr-TR" sz="4800" b="1" dirty="0"/>
              <a:t> </a:t>
            </a:r>
            <a:r>
              <a:rPr lang="tr-TR" sz="4800" b="1" dirty="0" err="1"/>
              <a:t>Regression</a:t>
            </a:r>
            <a:br>
              <a:rPr lang="tr-TR" sz="4800" b="1" dirty="0"/>
            </a:br>
            <a:r>
              <a:rPr lang="tr-TR" sz="4800" dirty="0"/>
              <a:t>(</a:t>
            </a:r>
            <a:r>
              <a:rPr lang="tr-TR" sz="4800" dirty="0" err="1"/>
              <a:t>Classification</a:t>
            </a:r>
            <a:r>
              <a:rPr lang="tr-TR" sz="4800" dirty="0"/>
              <a:t>)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1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(KNN) K-Nearest Neighbors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 is a supervised learning algorithm both for </a:t>
            </a:r>
            <a:r>
              <a:rPr lang="tr-TR" dirty="0"/>
              <a:t>  </a:t>
            </a:r>
            <a:r>
              <a:rPr lang="en-US" dirty="0"/>
              <a:t>classification and regression. 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principle is to find the predefined number of training samples closest to the new point, and predict the label from these training samples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670A9DFA-6136-E65B-2F95-91F5721B7E02}"/>
              </a:ext>
            </a:extLst>
          </p:cNvPr>
          <p:cNvGrpSpPr/>
          <p:nvPr/>
        </p:nvGrpSpPr>
        <p:grpSpPr>
          <a:xfrm>
            <a:off x="2456586" y="3706085"/>
            <a:ext cx="3638620" cy="2871456"/>
            <a:chOff x="3934966" y="3538401"/>
            <a:chExt cx="3638620" cy="2871456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522D6B92-61A3-14F3-30D1-699B74C5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5194" y="3538401"/>
              <a:ext cx="3528392" cy="286548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86CFD8-D904-6758-DBF6-0619489DC45F}"/>
                </a:ext>
              </a:extLst>
            </p:cNvPr>
            <p:cNvSpPr/>
            <p:nvPr/>
          </p:nvSpPr>
          <p:spPr>
            <a:xfrm>
              <a:off x="3934966" y="3538401"/>
              <a:ext cx="504056" cy="3234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C6248A-A949-AFB1-0A13-F957CED9E964}"/>
                </a:ext>
              </a:extLst>
            </p:cNvPr>
            <p:cNvSpPr/>
            <p:nvPr/>
          </p:nvSpPr>
          <p:spPr>
            <a:xfrm>
              <a:off x="7069530" y="6086416"/>
              <a:ext cx="504056" cy="3234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8" name="Resim 7">
            <a:extLst>
              <a:ext uri="{FF2B5EF4-FFF2-40B4-BE49-F238E27FC236}">
                <a16:creationId xmlns:a16="http://schemas.microsoft.com/office/drawing/2014/main" id="{5519C61C-6D59-33A4-594E-CDBEA80A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334" y="3883544"/>
            <a:ext cx="3528392" cy="25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k in </a:t>
            </a:r>
            <a:r>
              <a:rPr lang="tr-TR" dirty="0"/>
              <a:t>KNN</a:t>
            </a:r>
            <a:r>
              <a:rPr lang="en-US" dirty="0"/>
              <a:t>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8" y="1062267"/>
            <a:ext cx="11927855" cy="528763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parameter k in </a:t>
            </a:r>
            <a:r>
              <a:rPr lang="en-US" altLang="en-US" dirty="0" err="1"/>
              <a:t>kNN</a:t>
            </a:r>
            <a:r>
              <a:rPr lang="en-US" altLang="en-US" dirty="0"/>
              <a:t> refers to the number of neighbors</a:t>
            </a:r>
            <a:r>
              <a:rPr lang="tr-TR" altLang="en-US" dirty="0"/>
              <a:t>  </a:t>
            </a:r>
            <a:r>
              <a:rPr lang="en-US" altLang="en-US" dirty="0"/>
              <a:t>considered for classification</a:t>
            </a:r>
            <a:r>
              <a:rPr lang="tr-TR" altLang="en-US" dirty="0"/>
              <a:t> </a:t>
            </a:r>
            <a:r>
              <a:rPr lang="tr-TR" altLang="en-US" dirty="0" err="1"/>
              <a:t>or</a:t>
            </a:r>
            <a:r>
              <a:rPr lang="tr-TR" altLang="en-US" dirty="0"/>
              <a:t> </a:t>
            </a:r>
            <a:r>
              <a:rPr lang="tr-TR" altLang="en-US" dirty="0" err="1"/>
              <a:t>regression</a:t>
            </a:r>
            <a:r>
              <a:rPr lang="en-US" altLang="en-US" dirty="0"/>
              <a:t>.</a:t>
            </a:r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r>
              <a:rPr lang="en-US" altLang="en-US" dirty="0"/>
              <a:t> The value of k indicates the number of these points used to determine the result. </a:t>
            </a:r>
            <a:endParaRPr lang="tr-TR" altLang="en-US" dirty="0"/>
          </a:p>
          <a:p>
            <a:r>
              <a:rPr lang="en-US" altLang="en-US" dirty="0"/>
              <a:t>Our task is to calculate the distance and identify which categories</a:t>
            </a:r>
            <a:r>
              <a:rPr lang="tr-TR" altLang="en-US" dirty="0"/>
              <a:t> </a:t>
            </a:r>
            <a:r>
              <a:rPr lang="tr-TR" altLang="en-US" dirty="0" err="1"/>
              <a:t>or</a:t>
            </a:r>
            <a:r>
              <a:rPr lang="tr-TR" altLang="en-US" dirty="0"/>
              <a:t>    </a:t>
            </a:r>
            <a:r>
              <a:rPr lang="tr-TR" altLang="en-US" dirty="0" err="1"/>
              <a:t>values</a:t>
            </a:r>
            <a:r>
              <a:rPr lang="en-US" altLang="en-US" dirty="0"/>
              <a:t> are closest to our unknown entity</a:t>
            </a:r>
            <a:r>
              <a:rPr lang="tr-TR" altLang="en-US" dirty="0"/>
              <a:t>.</a:t>
            </a:r>
            <a:endParaRPr lang="en-US" dirty="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F27C71F-E2A4-290F-B5A4-83BE96F87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12955"/>
              </p:ext>
            </p:extLst>
          </p:nvPr>
        </p:nvGraphicFramePr>
        <p:xfrm>
          <a:off x="3070870" y="2205658"/>
          <a:ext cx="5676800" cy="263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">
                  <p:embed/>
                </p:oleObj>
              </mc:Choice>
              <mc:Fallback>
                <p:oleObj name="VISIO" r:id="rId2" imgW="9756360" imgH="4523760" progId="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70" y="2205658"/>
                        <a:ext cx="5676800" cy="263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2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087132C-DD90-EEF4-34DB-8F01E751F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888" y="862213"/>
            <a:ext cx="8164815" cy="762176"/>
          </a:xfrm>
        </p:spPr>
        <p:txBody>
          <a:bodyPr>
            <a:normAutofit fontScale="90000"/>
          </a:bodyPr>
          <a:lstStyle/>
          <a:p>
            <a:r>
              <a:rPr lang="en-US" altLang="tr-TR"/>
              <a:t>1-Nearest Neighbor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1B05BD75-D29F-E7F3-8C55-AC36F827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594" y="4954147"/>
            <a:ext cx="304871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EC99C6A8-1C44-42B4-C51F-1A2B3B1C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553" y="2820053"/>
            <a:ext cx="1295700" cy="1295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9D92C161-F46E-59CC-0B4D-A162CCFD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071" y="3582229"/>
            <a:ext cx="228653" cy="1524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F5FD49C5-62A2-070B-D7F4-71B5DDEB9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641" y="3582229"/>
            <a:ext cx="304871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7A5D00A3-E6A3-57FF-B026-EB803209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123" y="3963318"/>
            <a:ext cx="228653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DB0037BC-4F06-BF30-7232-F6AB9AA9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159" y="2743835"/>
            <a:ext cx="228653" cy="1524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0722E22E-15FF-CDDB-4FDE-BAB9C49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77" y="2972488"/>
            <a:ext cx="228653" cy="2286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DD427869-68E9-2350-AF0F-1F0A7F699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42" y="4496841"/>
            <a:ext cx="228653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F2C27869-31D6-81D5-A804-337B2663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94" y="5030365"/>
            <a:ext cx="228653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0126CCED-1E78-D8A4-6C33-F52C95ADB5B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7641" y="3582229"/>
            <a:ext cx="304871" cy="1524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F4FD6A2-0134-CB4B-3692-289013382D78}"/>
              </a:ext>
            </a:extLst>
          </p:cNvPr>
          <p:cNvSpPr txBox="1"/>
          <p:nvPr/>
        </p:nvSpPr>
        <p:spPr>
          <a:xfrm>
            <a:off x="380294" y="5872085"/>
            <a:ext cx="116915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parameter </a:t>
            </a: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kNN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refers to the number of labeled points (neighbors) considered for classification</a:t>
            </a:r>
            <a:r>
              <a:rPr lang="tr-TR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ProximaNova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ProximaNova"/>
              </a:rPr>
              <a:t>         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ProximaNova"/>
              </a:rPr>
              <a:t>regression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>
            <a:extLst>
              <a:ext uri="{FF2B5EF4-FFF2-40B4-BE49-F238E27FC236}">
                <a16:creationId xmlns:a16="http://schemas.microsoft.com/office/drawing/2014/main" id="{E20D42CA-F406-7468-B54E-46CD834A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465" y="2743835"/>
            <a:ext cx="2210312" cy="213409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4CBB1C3-5162-782F-9364-8AE8F2AF1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888" y="862213"/>
            <a:ext cx="8164815" cy="762176"/>
          </a:xfrm>
        </p:spPr>
        <p:txBody>
          <a:bodyPr>
            <a:normAutofit fontScale="90000"/>
          </a:bodyPr>
          <a:lstStyle/>
          <a:p>
            <a:r>
              <a:rPr lang="en-US" altLang="tr-TR"/>
              <a:t>3-Nearest Neighbor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9962D0F2-6B89-F876-E159-94E295EA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071" y="3582229"/>
            <a:ext cx="228653" cy="1524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35A818F1-A7A4-019F-6861-188FBB14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641" y="3582229"/>
            <a:ext cx="304871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09A6FF12-5BC1-617E-A3A8-8C6290E7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123" y="3963318"/>
            <a:ext cx="228653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BE9FC315-28C4-00CB-12BF-CEDBA11A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159" y="2743835"/>
            <a:ext cx="228653" cy="1524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F41DE8CB-6CF0-4C9F-EA04-788400EC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77" y="2972488"/>
            <a:ext cx="228653" cy="2286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EDF51BD7-3BE0-5C48-0BEB-6E7C9E27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42" y="4496841"/>
            <a:ext cx="228653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273ACE38-BA6D-C057-75A8-B2DEF2AC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94" y="5030365"/>
            <a:ext cx="228653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BB963788-EF70-9142-B8B1-10D79115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594" y="4649276"/>
            <a:ext cx="304871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1BDF263A-524C-71C4-188E-B8A62AF8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682" y="3887100"/>
            <a:ext cx="304871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97" y="211987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tr-TR" dirty="0"/>
              <a:t>KNN</a:t>
            </a:r>
            <a:endParaRPr lang="en-US" dirty="0"/>
          </a:p>
        </p:txBody>
      </p:sp>
      <p:pic>
        <p:nvPicPr>
          <p:cNvPr id="1026" name="Picture 2" descr="Figure 1: Colors of the three flower categories in our example dataset, red, yellow and green.">
            <a:extLst>
              <a:ext uri="{FF2B5EF4-FFF2-40B4-BE49-F238E27FC236}">
                <a16:creationId xmlns:a16="http://schemas.microsoft.com/office/drawing/2014/main" id="{6D78C6CB-852F-C632-9E06-40A7988D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3" y="1197546"/>
            <a:ext cx="3960440" cy="24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: Measuring the distance between the categories from our dataset.">
            <a:extLst>
              <a:ext uri="{FF2B5EF4-FFF2-40B4-BE49-F238E27FC236}">
                <a16:creationId xmlns:a16="http://schemas.microsoft.com/office/drawing/2014/main" id="{E70A1F4A-08F6-A44E-74DA-D3DC9633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19" y="1229810"/>
            <a:ext cx="3960440" cy="24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1075A432-3D0D-9284-328C-B0F46924DC7C}"/>
              </a:ext>
            </a:extLst>
          </p:cNvPr>
          <p:cNvGrpSpPr/>
          <p:nvPr/>
        </p:nvGrpSpPr>
        <p:grpSpPr>
          <a:xfrm>
            <a:off x="3718942" y="4011856"/>
            <a:ext cx="3816424" cy="2602061"/>
            <a:chOff x="3862958" y="2471691"/>
            <a:chExt cx="5925159" cy="3766415"/>
          </a:xfrm>
        </p:grpSpPr>
        <p:pic>
          <p:nvPicPr>
            <p:cNvPr id="1030" name="Picture 6" descr="Figure 4: Our example of introducing a new data point to illustrate the k-nearest neighbor (KNN) algorithm.">
              <a:extLst>
                <a:ext uri="{FF2B5EF4-FFF2-40B4-BE49-F238E27FC236}">
                  <a16:creationId xmlns:a16="http://schemas.microsoft.com/office/drawing/2014/main" id="{BE0642C0-E88D-E333-348A-33B71845ED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6" b="4429"/>
            <a:stretch/>
          </p:blipFill>
          <p:spPr bwMode="auto">
            <a:xfrm>
              <a:off x="3862958" y="2471691"/>
              <a:ext cx="5925159" cy="376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B37F31B1-C85A-BEE8-E175-1EC56736749F}"/>
                </a:ext>
              </a:extLst>
            </p:cNvPr>
            <p:cNvSpPr/>
            <p:nvPr/>
          </p:nvSpPr>
          <p:spPr>
            <a:xfrm>
              <a:off x="7679382" y="5806058"/>
              <a:ext cx="210873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565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the k-distance calculated?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8" y="1062267"/>
            <a:ext cx="11927855" cy="5287636"/>
          </a:xfrm>
        </p:spPr>
        <p:txBody>
          <a:bodyPr>
            <a:normAutofit/>
          </a:bodyPr>
          <a:lstStyle/>
          <a:p>
            <a:r>
              <a:rPr lang="en-US" altLang="en-US" dirty="0"/>
              <a:t>K-distance is the distance between data points and a given query point.</a:t>
            </a:r>
            <a:endParaRPr lang="tr-TR" altLang="en-US" dirty="0"/>
          </a:p>
          <a:p>
            <a:r>
              <a:rPr lang="en-US" altLang="en-US" dirty="0"/>
              <a:t>To calculate it, we have to pick a distance metric</a:t>
            </a:r>
            <a:r>
              <a:rPr lang="tr-TR" altLang="en-US" dirty="0"/>
              <a:t>:</a:t>
            </a:r>
          </a:p>
          <a:p>
            <a:pPr marL="514350" indent="295275">
              <a:buFont typeface="+mj-lt"/>
              <a:buAutoNum type="arabicPeriod"/>
            </a:pPr>
            <a:r>
              <a:rPr lang="tr-TR" altLang="en-US" b="1" dirty="0" err="1"/>
              <a:t>Euclidean</a:t>
            </a:r>
            <a:r>
              <a:rPr lang="tr-TR" altLang="en-US" b="1" dirty="0"/>
              <a:t> </a:t>
            </a:r>
            <a:r>
              <a:rPr lang="tr-TR" altLang="en-US" b="1" dirty="0" err="1"/>
              <a:t>distance</a:t>
            </a:r>
            <a:endParaRPr lang="tr-TR" altLang="en-US" b="1" dirty="0"/>
          </a:p>
          <a:p>
            <a:pPr marL="514350" indent="295275">
              <a:buFont typeface="+mj-lt"/>
              <a:buAutoNum type="arabicPeriod"/>
            </a:pPr>
            <a:r>
              <a:rPr lang="tr-TR" altLang="en-US" b="1" dirty="0"/>
              <a:t>Manhattan </a:t>
            </a:r>
            <a:r>
              <a:rPr lang="tr-TR" altLang="en-US" b="1" dirty="0" err="1"/>
              <a:t>distance</a:t>
            </a:r>
            <a:endParaRPr lang="tr-TR" altLang="en-US" b="1" dirty="0"/>
          </a:p>
          <a:p>
            <a:pPr marL="514350" indent="295275">
              <a:buFont typeface="+mj-lt"/>
              <a:buAutoNum type="arabicPeriod"/>
            </a:pPr>
            <a:r>
              <a:rPr lang="tr-TR" altLang="en-US" b="1" dirty="0" err="1"/>
              <a:t>Minkowski</a:t>
            </a:r>
            <a:r>
              <a:rPr lang="tr-TR" altLang="en-US" b="1" dirty="0"/>
              <a:t> </a:t>
            </a:r>
            <a:r>
              <a:rPr lang="tr-TR" altLang="en-US" b="1" dirty="0" err="1"/>
              <a:t>distance</a:t>
            </a:r>
            <a:endParaRPr lang="tr-TR" altLang="en-US" b="1" dirty="0"/>
          </a:p>
          <a:p>
            <a:pPr marL="514350" indent="295275">
              <a:buFont typeface="+mj-lt"/>
              <a:buAutoNum type="arabicPeriod"/>
            </a:pPr>
            <a:r>
              <a:rPr lang="tr-TR" altLang="en-US" b="1" dirty="0" err="1"/>
              <a:t>Hamming</a:t>
            </a:r>
            <a:r>
              <a:rPr lang="tr-TR" altLang="en-US" b="1" dirty="0"/>
              <a:t> </a:t>
            </a:r>
            <a:r>
              <a:rPr lang="tr-TR" altLang="en-US" b="1" dirty="0" err="1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Euclidean distance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8" y="1062267"/>
            <a:ext cx="11927855" cy="5287636"/>
          </a:xfrm>
        </p:spPr>
        <p:txBody>
          <a:bodyPr>
            <a:normAutofit/>
          </a:bodyPr>
          <a:lstStyle/>
          <a:p>
            <a:r>
              <a:rPr lang="en-US" altLang="en-US" dirty="0"/>
              <a:t>The Euclidean distance between two points is the length of the straight line segment connecting them. </a:t>
            </a:r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r>
              <a:rPr lang="en-US" altLang="en-US" dirty="0"/>
              <a:t>This most common distance metric is applied to real-valued vectors.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6F9373-6812-FA94-7E2B-89B4B249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18" y="2134444"/>
            <a:ext cx="4248472" cy="3296228"/>
          </a:xfrm>
          <a:prstGeom prst="rect">
            <a:avLst/>
          </a:prstGeom>
        </p:spPr>
      </p:pic>
      <p:pic>
        <p:nvPicPr>
          <p:cNvPr id="2052" name="Picture 4" descr="Figure 7: Euclidean distance formula.">
            <a:extLst>
              <a:ext uri="{FF2B5EF4-FFF2-40B4-BE49-F238E27FC236}">
                <a16:creationId xmlns:a16="http://schemas.microsoft.com/office/drawing/2014/main" id="{B250598E-3513-4B21-4ECF-B36D565C8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2" r="23417"/>
          <a:stretch/>
        </p:blipFill>
        <p:spPr bwMode="auto">
          <a:xfrm>
            <a:off x="5951190" y="2421682"/>
            <a:ext cx="535451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Manhattan distance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8" y="1062267"/>
            <a:ext cx="11881319" cy="5287636"/>
          </a:xfrm>
        </p:spPr>
        <p:txBody>
          <a:bodyPr>
            <a:normAutofit/>
          </a:bodyPr>
          <a:lstStyle/>
          <a:p>
            <a:r>
              <a:rPr lang="en-US" altLang="en-US" dirty="0"/>
              <a:t>The Manhattan distance between two points is the sum of the absolute differences between the x and y coordinates of each point. </a:t>
            </a:r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CC3FCA-0FDF-937E-A9CB-07F60620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2110395"/>
            <a:ext cx="4482167" cy="2638797"/>
          </a:xfrm>
          <a:prstGeom prst="rect">
            <a:avLst/>
          </a:prstGeom>
        </p:spPr>
      </p:pic>
      <p:pic>
        <p:nvPicPr>
          <p:cNvPr id="3074" name="Picture 2" descr="Figure 8: Manhattan distance formula.">
            <a:extLst>
              <a:ext uri="{FF2B5EF4-FFF2-40B4-BE49-F238E27FC236}">
                <a16:creationId xmlns:a16="http://schemas.microsoft.com/office/drawing/2014/main" id="{DA2F37D6-97ED-B410-88F3-CA291F095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2" r="27309"/>
          <a:stretch/>
        </p:blipFill>
        <p:spPr bwMode="auto">
          <a:xfrm>
            <a:off x="6095206" y="2735522"/>
            <a:ext cx="4972378" cy="13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Hamming distance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8" y="1062267"/>
            <a:ext cx="11881319" cy="5287636"/>
          </a:xfrm>
        </p:spPr>
        <p:txBody>
          <a:bodyPr>
            <a:normAutofit/>
          </a:bodyPr>
          <a:lstStyle/>
          <a:p>
            <a:r>
              <a:rPr lang="en-US" altLang="en-US" dirty="0"/>
              <a:t>Hamming distance is used to compare two binary vectors </a:t>
            </a:r>
            <a:r>
              <a:rPr lang="tr-TR" altLang="en-US" dirty="0"/>
              <a:t>                 </a:t>
            </a:r>
            <a:r>
              <a:rPr lang="en-US" altLang="en-US" dirty="0"/>
              <a:t>(also called data strings or bitstrings). </a:t>
            </a:r>
            <a:endParaRPr lang="tr-TR" altLang="en-US" dirty="0"/>
          </a:p>
          <a:p>
            <a:r>
              <a:rPr lang="en-US" altLang="en-US" dirty="0"/>
              <a:t>To calculate it, data first has to be translated into a binary system.</a:t>
            </a:r>
            <a:br>
              <a:rPr lang="en-US" dirty="0"/>
            </a:br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pPr marL="0" indent="0">
              <a:buNone/>
            </a:pPr>
            <a:endParaRPr lang="tr-TR" altLang="en-US" dirty="0"/>
          </a:p>
        </p:txBody>
      </p:sp>
      <p:pic>
        <p:nvPicPr>
          <p:cNvPr id="5122" name="Picture 2" descr="Hamming distance formula">
            <a:extLst>
              <a:ext uri="{FF2B5EF4-FFF2-40B4-BE49-F238E27FC236}">
                <a16:creationId xmlns:a16="http://schemas.microsoft.com/office/drawing/2014/main" id="{26A2A563-C673-BFBD-8220-A508A6BB8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t="20580" r="5107" b="44736"/>
          <a:stretch/>
        </p:blipFill>
        <p:spPr bwMode="auto">
          <a:xfrm>
            <a:off x="2494806" y="2853730"/>
            <a:ext cx="5959240" cy="12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K-NN work?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8" y="1062267"/>
            <a:ext cx="11881319" cy="5287636"/>
          </a:xfrm>
        </p:spPr>
        <p:txBody>
          <a:bodyPr>
            <a:normAutofit/>
          </a:bodyPr>
          <a:lstStyle/>
          <a:p>
            <a:r>
              <a:rPr lang="en-US" altLang="en-US" dirty="0"/>
              <a:t>The K-NN working can be explained on the basis of the below </a:t>
            </a:r>
            <a:r>
              <a:rPr lang="tr-TR" altLang="en-US" dirty="0"/>
              <a:t>           </a:t>
            </a:r>
            <a:r>
              <a:rPr lang="en-US" altLang="en-US" dirty="0"/>
              <a:t>algorithm:</a:t>
            </a:r>
          </a:p>
          <a:p>
            <a:r>
              <a:rPr lang="en-US" altLang="en-US" b="1" dirty="0"/>
              <a:t>Step-1:</a:t>
            </a:r>
            <a:r>
              <a:rPr lang="en-US" altLang="en-US" dirty="0"/>
              <a:t> Select the number K of the neighbors</a:t>
            </a:r>
          </a:p>
          <a:p>
            <a:r>
              <a:rPr lang="en-US" altLang="en-US" b="1" dirty="0"/>
              <a:t>Step-2:</a:t>
            </a:r>
            <a:r>
              <a:rPr lang="en-US" altLang="en-US" dirty="0"/>
              <a:t> Calculate the distance of </a:t>
            </a:r>
            <a:r>
              <a:rPr lang="en-US" altLang="en-US" b="1" dirty="0"/>
              <a:t>K number of neighbors</a:t>
            </a:r>
            <a:endParaRPr lang="en-US" altLang="en-US" dirty="0"/>
          </a:p>
          <a:p>
            <a:r>
              <a:rPr lang="en-US" altLang="en-US" b="1" dirty="0"/>
              <a:t>Step-3:</a:t>
            </a:r>
            <a:r>
              <a:rPr lang="en-US" altLang="en-US" dirty="0"/>
              <a:t> Take the K nearest neighbors as per the calculated distance</a:t>
            </a:r>
          </a:p>
          <a:p>
            <a:r>
              <a:rPr lang="en-US" altLang="en-US" b="1" dirty="0"/>
              <a:t>Step-4:</a:t>
            </a:r>
            <a:r>
              <a:rPr lang="en-US" altLang="en-US" dirty="0"/>
              <a:t> Among these k neighbors, count the number of the data points in each category.</a:t>
            </a:r>
          </a:p>
          <a:p>
            <a:r>
              <a:rPr lang="en-US" altLang="en-US" b="1" dirty="0"/>
              <a:t>Step-5:</a:t>
            </a:r>
            <a:r>
              <a:rPr lang="en-US" altLang="en-US" dirty="0"/>
              <a:t> Assign the new data points to that category for which the </a:t>
            </a:r>
            <a:r>
              <a:rPr lang="tr-TR" altLang="en-US" dirty="0"/>
              <a:t>      </a:t>
            </a:r>
            <a:r>
              <a:rPr lang="en-US" altLang="en-US" dirty="0"/>
              <a:t>number of the neighbor is maximum.</a:t>
            </a:r>
          </a:p>
          <a:p>
            <a:r>
              <a:rPr lang="en-US" altLang="en-US" b="1" dirty="0"/>
              <a:t>Step-6:</a:t>
            </a:r>
            <a:r>
              <a:rPr lang="en-US" altLang="en-US" dirty="0"/>
              <a:t> Our model is ready.</a:t>
            </a:r>
            <a:br>
              <a:rPr lang="en-US" dirty="0"/>
            </a:br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endParaRPr lang="tr-TR" altLang="en-US" dirty="0"/>
          </a:p>
          <a:p>
            <a:pPr marL="0" indent="0">
              <a:buNone/>
            </a:pPr>
            <a:endParaRPr lang="tr-TR" alt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2F2851E-A5C2-2A0A-2EC5-F3239B5C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26" y="5030558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933" y="382192"/>
            <a:ext cx="7212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78" latinLnBrk="0"/>
            <a:r>
              <a:rPr lang="en-US" sz="3200" b="1" dirty="0">
                <a:solidFill>
                  <a:prstClr val="black"/>
                </a:solidFill>
                <a:latin typeface="Calibri"/>
              </a:rPr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041" y="1204099"/>
            <a:ext cx="8126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78" latinLnBrk="0"/>
            <a:r>
              <a:rPr lang="en-US" sz="3200" dirty="0">
                <a:solidFill>
                  <a:prstClr val="black"/>
                </a:solidFill>
                <a:latin typeface="Calibri"/>
              </a:rPr>
              <a:t>Email: Spam / Not Spam?</a:t>
            </a:r>
          </a:p>
          <a:p>
            <a:pPr defTabSz="1219078" latinLnBrk="0"/>
            <a:r>
              <a:rPr lang="en-US" sz="3200" dirty="0">
                <a:solidFill>
                  <a:prstClr val="black"/>
                </a:solidFill>
                <a:latin typeface="Calibri"/>
              </a:rPr>
              <a:t>Online Transactions: Fraudulent (Yes / No)?</a:t>
            </a:r>
          </a:p>
          <a:p>
            <a:pPr defTabSz="1219078" latinLnBrk="0"/>
            <a:r>
              <a:rPr lang="en-US" sz="3200" dirty="0">
                <a:solidFill>
                  <a:prstClr val="black"/>
                </a:solidFill>
                <a:latin typeface="Calibri"/>
              </a:rPr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16" y="3517161"/>
            <a:ext cx="1989476" cy="4900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49701" y="3125034"/>
            <a:ext cx="75174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78" latinLnBrk="0"/>
            <a:r>
              <a:rPr lang="en-US" sz="3200" dirty="0">
                <a:solidFill>
                  <a:prstClr val="black"/>
                </a:solidFill>
                <a:latin typeface="Calibri"/>
              </a:rPr>
              <a:t>0: “Negative Class” (e.g., benign tumor)</a:t>
            </a:r>
          </a:p>
          <a:p>
            <a:pPr defTabSz="1219078" latinLnBrk="0"/>
            <a:r>
              <a:rPr lang="en-US" sz="400" dirty="0">
                <a:solidFill>
                  <a:prstClr val="black"/>
                </a:solidFill>
                <a:latin typeface="Calibri"/>
              </a:rPr>
              <a:t> 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defTabSz="1219078" latinLnBrk="0"/>
            <a:r>
              <a:rPr lang="en-US" sz="3200" dirty="0">
                <a:solidFill>
                  <a:prstClr val="black"/>
                </a:solidFill>
                <a:latin typeface="Calibri"/>
              </a:rPr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12033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b="1" dirty="0"/>
              <a:t>(SVM) </a:t>
            </a:r>
            <a:r>
              <a:rPr lang="tr-TR" sz="4800" b="1" dirty="0" err="1"/>
              <a:t>Support</a:t>
            </a:r>
            <a:r>
              <a:rPr lang="tr-TR" sz="4800" b="1" dirty="0"/>
              <a:t> </a:t>
            </a:r>
            <a:r>
              <a:rPr lang="tr-TR" sz="4800" b="1" dirty="0" err="1"/>
              <a:t>Vector</a:t>
            </a:r>
            <a:r>
              <a:rPr lang="tr-TR" sz="4800" b="1" dirty="0"/>
              <a:t> Machine</a:t>
            </a:r>
            <a:br>
              <a:rPr lang="tr-TR" sz="4800" b="1" dirty="0"/>
            </a:b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9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(SVM) Support Vector Machine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Vector Machine or SVM is one of the most popular </a:t>
            </a:r>
            <a:r>
              <a:rPr lang="tr-TR" dirty="0"/>
              <a:t>      </a:t>
            </a:r>
            <a:r>
              <a:rPr lang="en-US" dirty="0"/>
              <a:t>Supervised Learning algorithms, which is used for Classification as well as Regression problems.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goal of the SVM algorithm is to create the best line or </a:t>
            </a:r>
            <a:r>
              <a:rPr lang="tr-TR" dirty="0"/>
              <a:t>        </a:t>
            </a:r>
            <a:r>
              <a:rPr lang="en-US" dirty="0"/>
              <a:t>decision boundary that can segregate n-dimensional space into </a:t>
            </a:r>
            <a:r>
              <a:rPr lang="tr-TR" dirty="0"/>
              <a:t>  </a:t>
            </a:r>
            <a:r>
              <a:rPr lang="en-US" dirty="0"/>
              <a:t>classes so that we can easily put the new data point in the </a:t>
            </a:r>
            <a:r>
              <a:rPr lang="tr-TR" dirty="0"/>
              <a:t>        </a:t>
            </a:r>
            <a:r>
              <a:rPr lang="en-US" dirty="0"/>
              <a:t>correct</a:t>
            </a:r>
            <a:r>
              <a:rPr lang="tr-TR" dirty="0"/>
              <a:t> </a:t>
            </a:r>
            <a:r>
              <a:rPr lang="en-US" dirty="0"/>
              <a:t>category in the future.</a:t>
            </a:r>
            <a:endParaRPr lang="tr-TR" dirty="0"/>
          </a:p>
          <a:p>
            <a:endParaRPr lang="tr-TR" dirty="0"/>
          </a:p>
          <a:p>
            <a:r>
              <a:rPr lang="en-US" dirty="0"/>
              <a:t> This best decision boundary is called a </a:t>
            </a:r>
            <a:r>
              <a:rPr lang="en-US" b="1" dirty="0"/>
              <a:t>hyperplane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7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(SVM) Support Vector Machine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chooses the extreme points/vectors that help in creating the hyperplane. </a:t>
            </a:r>
            <a:endParaRPr lang="tr-TR" dirty="0"/>
          </a:p>
          <a:p>
            <a:r>
              <a:rPr lang="en-US" dirty="0"/>
              <a:t>These extreme cases are called as support vectors, and hence </a:t>
            </a:r>
            <a:r>
              <a:rPr lang="tr-TR" dirty="0"/>
              <a:t>     </a:t>
            </a:r>
            <a:r>
              <a:rPr lang="en-US" dirty="0"/>
              <a:t>algorithm is termed as Support Vector Machine. </a:t>
            </a:r>
            <a:endParaRPr lang="tr-TR" dirty="0"/>
          </a:p>
          <a:p>
            <a:r>
              <a:rPr lang="en-US" dirty="0"/>
              <a:t>Consider the below diagram in which there are two different</a:t>
            </a:r>
            <a:r>
              <a:rPr lang="tr-TR" dirty="0"/>
              <a:t>      </a:t>
            </a:r>
            <a:r>
              <a:rPr lang="en-US" dirty="0"/>
              <a:t> categories that are classified using a decision boundary or </a:t>
            </a:r>
            <a:r>
              <a:rPr lang="tr-TR" dirty="0"/>
              <a:t>         </a:t>
            </a:r>
            <a:r>
              <a:rPr lang="en-US" dirty="0"/>
              <a:t>hyperplane:</a:t>
            </a: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946A24B6-7844-00D0-EE11-E3E56DEBEE3A}"/>
              </a:ext>
            </a:extLst>
          </p:cNvPr>
          <p:cNvGrpSpPr/>
          <p:nvPr/>
        </p:nvGrpSpPr>
        <p:grpSpPr>
          <a:xfrm>
            <a:off x="4943078" y="3933850"/>
            <a:ext cx="4039343" cy="2608592"/>
            <a:chOff x="4943078" y="3933850"/>
            <a:chExt cx="4039343" cy="2608592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4C088FE3-C67B-688C-D393-0D261D6BE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3078" y="3933850"/>
              <a:ext cx="4039343" cy="260859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4B35E1-E1A9-3308-2DAA-F47BDC7D1360}"/>
                </a:ext>
              </a:extLst>
            </p:cNvPr>
            <p:cNvSpPr/>
            <p:nvPr/>
          </p:nvSpPr>
          <p:spPr>
            <a:xfrm>
              <a:off x="5375126" y="3933850"/>
              <a:ext cx="432048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4938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5F630C3-0E83-6441-A360-29A9CD1B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507453"/>
            <a:ext cx="10971372" cy="79709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800" dirty="0"/>
              <a:t>How do we find the right hyperplane?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FDD09FC-7045-EC1E-06A1-DDE0BE4D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91" y="1431393"/>
            <a:ext cx="10514231" cy="4746007"/>
          </a:xfrm>
        </p:spPr>
        <p:txBody>
          <a:bodyPr/>
          <a:lstStyle/>
          <a:p>
            <a:pPr eaLnBrk="1" hangingPunct="1"/>
            <a:r>
              <a:rPr lang="en-US" altLang="en-US" dirty="0"/>
              <a:t>How do we best segregate the two classes within the data?</a:t>
            </a:r>
          </a:p>
          <a:p>
            <a:pPr eaLnBrk="1" hangingPunct="1"/>
            <a:r>
              <a:rPr lang="en-US" altLang="en-US" dirty="0"/>
              <a:t>The distance between the hyperplane and the nearest data</a:t>
            </a:r>
            <a:r>
              <a:rPr lang="tr-TR" altLang="en-US" dirty="0"/>
              <a:t>    </a:t>
            </a:r>
            <a:r>
              <a:rPr lang="en-US" altLang="en-US" dirty="0"/>
              <a:t> point from either set is known as the </a:t>
            </a:r>
            <a:r>
              <a:rPr lang="en-US" altLang="en-US" b="1" dirty="0">
                <a:solidFill>
                  <a:srgbClr val="0070C0"/>
                </a:solidFill>
              </a:rPr>
              <a:t>margin</a:t>
            </a:r>
            <a:r>
              <a:rPr lang="en-US" altLang="en-US" dirty="0"/>
              <a:t>. </a:t>
            </a:r>
            <a:endParaRPr lang="tr-TR" altLang="en-US" dirty="0"/>
          </a:p>
          <a:p>
            <a:pPr eaLnBrk="1" hangingPunct="1"/>
            <a:r>
              <a:rPr lang="en-US" altLang="en-US" dirty="0"/>
              <a:t>The goal is to choose a hyperplane with the greatest possible margin between the hyperplane and any point within the </a:t>
            </a:r>
            <a:r>
              <a:rPr lang="tr-TR" altLang="en-US" dirty="0"/>
              <a:t>       </a:t>
            </a:r>
            <a:r>
              <a:rPr lang="en-US" altLang="en-US" dirty="0"/>
              <a:t>training set, giving a greater chance of new data being </a:t>
            </a:r>
            <a:r>
              <a:rPr lang="tr-TR" altLang="en-US" dirty="0"/>
              <a:t>            </a:t>
            </a:r>
            <a:r>
              <a:rPr lang="en-US" altLang="en-US" dirty="0"/>
              <a:t>classified</a:t>
            </a:r>
            <a:r>
              <a:rPr lang="tr-TR" altLang="en-US" dirty="0"/>
              <a:t> </a:t>
            </a:r>
            <a:r>
              <a:rPr lang="en-US" altLang="en-US" dirty="0"/>
              <a:t>correctly. </a:t>
            </a:r>
            <a:endParaRPr lang="tr-TR" altLang="en-US" dirty="0"/>
          </a:p>
          <a:p>
            <a:pPr eaLnBrk="1" hangingPunct="1"/>
            <a:r>
              <a:rPr lang="en-US" altLang="en-US" b="1" dirty="0"/>
              <a:t>There will</a:t>
            </a:r>
            <a:r>
              <a:rPr lang="tr-TR" altLang="en-US" b="1" dirty="0"/>
              <a:t> </a:t>
            </a:r>
            <a:r>
              <a:rPr lang="en-US" altLang="en-US" b="1" dirty="0"/>
              <a:t>never be any data point inside the margin.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2292" name="Picture 2" descr="tumblr_inline_o9aa9nH3WQ1u37g00_540">
            <a:extLst>
              <a:ext uri="{FF2B5EF4-FFF2-40B4-BE49-F238E27FC236}">
                <a16:creationId xmlns:a16="http://schemas.microsoft.com/office/drawing/2014/main" id="{0118A222-6981-8F19-5D3C-C10B09FD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5039045"/>
            <a:ext cx="3073305" cy="15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EF391-43AB-CA5F-4D67-1A4EB75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876" indent="-2857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886" indent="-22857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040" indent="-22857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194" indent="-22857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349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503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657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811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9DF206-EB4F-484A-BB55-BBDA786B8F2D}" type="slidenum">
              <a:rPr lang="en-US" altLang="tr-TR">
                <a:solidFill>
                  <a:srgbClr val="898989"/>
                </a:solidFill>
              </a:rPr>
              <a:pPr/>
              <a:t>53</a:t>
            </a:fld>
            <a:endParaRPr lang="en-US" altLang="tr-TR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5F630C3-0E83-6441-A360-29A9CD1B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507453"/>
            <a:ext cx="10971372" cy="79709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800" dirty="0"/>
              <a:t>How do we find the right hyperplane?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FDD09FC-7045-EC1E-06A1-DDE0BE4D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91" y="1431393"/>
            <a:ext cx="10514231" cy="474600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“Select the hyper-plane which segregates the two classes </a:t>
            </a:r>
            <a:r>
              <a:rPr lang="tr-TR" sz="2800" dirty="0">
                <a:solidFill>
                  <a:srgbClr val="FF0000"/>
                </a:solidFill>
              </a:rPr>
              <a:t>    </a:t>
            </a:r>
            <a:r>
              <a:rPr lang="en-US" sz="2800" dirty="0">
                <a:solidFill>
                  <a:srgbClr val="FF0000"/>
                </a:solidFill>
              </a:rPr>
              <a:t>better”. 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2292" name="Picture 2" descr="tumblr_inline_o9aa9nH3WQ1u37g00_540">
            <a:extLst>
              <a:ext uri="{FF2B5EF4-FFF2-40B4-BE49-F238E27FC236}">
                <a16:creationId xmlns:a16="http://schemas.microsoft.com/office/drawing/2014/main" id="{0118A222-6981-8F19-5D3C-C10B09FD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06" y="3035438"/>
            <a:ext cx="3073305" cy="15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EF391-43AB-CA5F-4D67-1A4EB75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876" indent="-2857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886" indent="-22857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040" indent="-22857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194" indent="-22857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349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503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657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811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9DF206-EB4F-484A-BB55-BBDA786B8F2D}" type="slidenum">
              <a:rPr lang="en-US" altLang="tr-TR">
                <a:solidFill>
                  <a:srgbClr val="898989"/>
                </a:solidFill>
              </a:rPr>
              <a:pPr/>
              <a:t>54</a:t>
            </a:fld>
            <a:endParaRPr lang="en-US" altLang="tr-T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17" name="Line 13">
            <a:extLst>
              <a:ext uri="{FF2B5EF4-FFF2-40B4-BE49-F238E27FC236}">
                <a16:creationId xmlns:a16="http://schemas.microsoft.com/office/drawing/2014/main" id="{EFAF088C-8EC4-0568-F0F5-AAA76BB9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547" y="2210312"/>
            <a:ext cx="0" cy="35060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77518" name="Line 14">
            <a:extLst>
              <a:ext uri="{FF2B5EF4-FFF2-40B4-BE49-F238E27FC236}">
                <a16:creationId xmlns:a16="http://schemas.microsoft.com/office/drawing/2014/main" id="{ACDB7F1B-641D-BDD6-3B1F-8BA7E7906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1112" y="5563888"/>
            <a:ext cx="365844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77519" name="Oval 15">
            <a:extLst>
              <a:ext uri="{FF2B5EF4-FFF2-40B4-BE49-F238E27FC236}">
                <a16:creationId xmlns:a16="http://schemas.microsoft.com/office/drawing/2014/main" id="{A32D3979-EA91-F63A-A633-D9AEB7971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934" y="50335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0" name="Oval 16">
            <a:extLst>
              <a:ext uri="{FF2B5EF4-FFF2-40B4-BE49-F238E27FC236}">
                <a16:creationId xmlns:a16="http://schemas.microsoft.com/office/drawing/2014/main" id="{578C2C60-7445-96A4-3A5C-E651682C9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8749" y="3904567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1" name="Oval 17">
            <a:extLst>
              <a:ext uri="{FF2B5EF4-FFF2-40B4-BE49-F238E27FC236}">
                <a16:creationId xmlns:a16="http://schemas.microsoft.com/office/drawing/2014/main" id="{4521AC21-BFE4-AC14-0E0F-27943ECD28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3378" y="2815290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2" name="Oval 18">
            <a:extLst>
              <a:ext uri="{FF2B5EF4-FFF2-40B4-BE49-F238E27FC236}">
                <a16:creationId xmlns:a16="http://schemas.microsoft.com/office/drawing/2014/main" id="{35D18C1A-4E1C-232B-A9A8-9BD9DB4E26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893" y="3636217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3" name="Oval 19">
            <a:extLst>
              <a:ext uri="{FF2B5EF4-FFF2-40B4-BE49-F238E27FC236}">
                <a16:creationId xmlns:a16="http://schemas.microsoft.com/office/drawing/2014/main" id="{2BD92446-8EA2-53FC-9B09-171BAF0FE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887" y="2664442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4" name="Oval 20">
            <a:extLst>
              <a:ext uri="{FF2B5EF4-FFF2-40B4-BE49-F238E27FC236}">
                <a16:creationId xmlns:a16="http://schemas.microsoft.com/office/drawing/2014/main" id="{75A5FBBD-D40B-49B1-2D0A-102B521C0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9248" y="3734665"/>
            <a:ext cx="53987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5" name="Oval 21">
            <a:extLst>
              <a:ext uri="{FF2B5EF4-FFF2-40B4-BE49-F238E27FC236}">
                <a16:creationId xmlns:a16="http://schemas.microsoft.com/office/drawing/2014/main" id="{93CE61C7-64CD-56AA-B81C-F0D765C55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0854" y="3124923"/>
            <a:ext cx="60339" cy="5875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6" name="Oval 22">
            <a:extLst>
              <a:ext uri="{FF2B5EF4-FFF2-40B4-BE49-F238E27FC236}">
                <a16:creationId xmlns:a16="http://schemas.microsoft.com/office/drawing/2014/main" id="{9C4FD379-D045-6DA2-40CD-B61C355D42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8730" y="411575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7" name="Oval 23">
            <a:extLst>
              <a:ext uri="{FF2B5EF4-FFF2-40B4-BE49-F238E27FC236}">
                <a16:creationId xmlns:a16="http://schemas.microsoft.com/office/drawing/2014/main" id="{DEBB6B0F-444F-915C-E04F-ACB8BA5E0F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0836" y="4444442"/>
            <a:ext cx="53987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8" name="Oval 24">
            <a:extLst>
              <a:ext uri="{FF2B5EF4-FFF2-40B4-BE49-F238E27FC236}">
                <a16:creationId xmlns:a16="http://schemas.microsoft.com/office/drawing/2014/main" id="{74CC0CFE-8874-4D90-A0D9-1E816B14154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463" y="322972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29" name="Oval 25">
            <a:extLst>
              <a:ext uri="{FF2B5EF4-FFF2-40B4-BE49-F238E27FC236}">
                <a16:creationId xmlns:a16="http://schemas.microsoft.com/office/drawing/2014/main" id="{F9777EDC-CC16-6D3A-F4E8-58793932B1F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274" y="454606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0" name="Oval 26">
            <a:extLst>
              <a:ext uri="{FF2B5EF4-FFF2-40B4-BE49-F238E27FC236}">
                <a16:creationId xmlns:a16="http://schemas.microsoft.com/office/drawing/2014/main" id="{3F8F18FD-C05E-DE0D-DF93-16FD52421F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7071" y="2667617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1" name="Oval 27">
            <a:extLst>
              <a:ext uri="{FF2B5EF4-FFF2-40B4-BE49-F238E27FC236}">
                <a16:creationId xmlns:a16="http://schemas.microsoft.com/office/drawing/2014/main" id="{E9B88B8D-ABA6-81C5-82E3-B15AF1E6D19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4939" y="358540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2" name="Oval 28">
            <a:extLst>
              <a:ext uri="{FF2B5EF4-FFF2-40B4-BE49-F238E27FC236}">
                <a16:creationId xmlns:a16="http://schemas.microsoft.com/office/drawing/2014/main" id="{3AC4FA19-F681-C71B-1231-FB297410DD1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0906" y="44968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3" name="Oval 29">
            <a:extLst>
              <a:ext uri="{FF2B5EF4-FFF2-40B4-BE49-F238E27FC236}">
                <a16:creationId xmlns:a16="http://schemas.microsoft.com/office/drawing/2014/main" id="{48DB9DA9-D0AA-50D6-AA5F-6B1D19AC219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7544" y="3640981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4" name="Oval 30">
            <a:extLst>
              <a:ext uri="{FF2B5EF4-FFF2-40B4-BE49-F238E27FC236}">
                <a16:creationId xmlns:a16="http://schemas.microsoft.com/office/drawing/2014/main" id="{B1F3BC3B-A081-AC07-0EDA-3C081EF8A2D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0193" y="3058234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5" name="Oval 31">
            <a:extLst>
              <a:ext uri="{FF2B5EF4-FFF2-40B4-BE49-F238E27FC236}">
                <a16:creationId xmlns:a16="http://schemas.microsoft.com/office/drawing/2014/main" id="{50E5BCD0-D033-C7E2-D79A-1741BD7FF5A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59337" y="524393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6" name="Oval 32">
            <a:extLst>
              <a:ext uri="{FF2B5EF4-FFF2-40B4-BE49-F238E27FC236}">
                <a16:creationId xmlns:a16="http://schemas.microsoft.com/office/drawing/2014/main" id="{A6784DFA-F506-FAC1-1EBE-E1FB38CB067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7544" y="4099875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7" name="Oval 33">
            <a:extLst>
              <a:ext uri="{FF2B5EF4-FFF2-40B4-BE49-F238E27FC236}">
                <a16:creationId xmlns:a16="http://schemas.microsoft.com/office/drawing/2014/main" id="{92979B6C-6D38-B4DC-0C58-AEA2DCD6B9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6554" y="2394505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8" name="Oval 34">
            <a:extLst>
              <a:ext uri="{FF2B5EF4-FFF2-40B4-BE49-F238E27FC236}">
                <a16:creationId xmlns:a16="http://schemas.microsoft.com/office/drawing/2014/main" id="{68D9C186-A7EF-1AB6-EFA9-E77F4FDEECE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008" y="4145129"/>
            <a:ext cx="58751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39" name="Oval 35">
            <a:extLst>
              <a:ext uri="{FF2B5EF4-FFF2-40B4-BE49-F238E27FC236}">
                <a16:creationId xmlns:a16="http://schemas.microsoft.com/office/drawing/2014/main" id="{95FE3072-58C5-F06A-74D9-4E1D514294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3548" y="408082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0" name="Oval 36">
            <a:extLst>
              <a:ext uri="{FF2B5EF4-FFF2-40B4-BE49-F238E27FC236}">
                <a16:creationId xmlns:a16="http://schemas.microsoft.com/office/drawing/2014/main" id="{C36475C5-D9B0-3ABD-B0ED-2F891045F26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199" y="336628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1" name="Oval 37">
            <a:extLst>
              <a:ext uri="{FF2B5EF4-FFF2-40B4-BE49-F238E27FC236}">
                <a16:creationId xmlns:a16="http://schemas.microsoft.com/office/drawing/2014/main" id="{98483E2E-28EF-F4BA-EF16-15D014E4E30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0551" y="2346869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2" name="Oval 38">
            <a:extLst>
              <a:ext uri="{FF2B5EF4-FFF2-40B4-BE49-F238E27FC236}">
                <a16:creationId xmlns:a16="http://schemas.microsoft.com/office/drawing/2014/main" id="{45C3A395-195D-7F05-F1FB-A1637E31443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341" y="327418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3" name="Oval 39">
            <a:extLst>
              <a:ext uri="{FF2B5EF4-FFF2-40B4-BE49-F238E27FC236}">
                <a16:creationId xmlns:a16="http://schemas.microsoft.com/office/drawing/2014/main" id="{7252B4C7-85C3-E325-B01C-8BFF46A537B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0640" y="4719937"/>
            <a:ext cx="58751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4" name="Oval 40">
            <a:extLst>
              <a:ext uri="{FF2B5EF4-FFF2-40B4-BE49-F238E27FC236}">
                <a16:creationId xmlns:a16="http://schemas.microsoft.com/office/drawing/2014/main" id="{13DDF89F-58ED-B5DE-5652-C1B4B492940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1015" y="3535388"/>
            <a:ext cx="58751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5" name="Oval 41">
            <a:extLst>
              <a:ext uri="{FF2B5EF4-FFF2-40B4-BE49-F238E27FC236}">
                <a16:creationId xmlns:a16="http://schemas.microsoft.com/office/drawing/2014/main" id="{15C0E615-A706-D815-B014-1CE9AE3E443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4600" y="5255842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6" name="Oval 42">
            <a:extLst>
              <a:ext uri="{FF2B5EF4-FFF2-40B4-BE49-F238E27FC236}">
                <a16:creationId xmlns:a16="http://schemas.microsoft.com/office/drawing/2014/main" id="{2CEA01A5-6165-51F3-972A-3AE56D3ABEE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69729" y="487475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7" name="Oval 43">
            <a:extLst>
              <a:ext uri="{FF2B5EF4-FFF2-40B4-BE49-F238E27FC236}">
                <a16:creationId xmlns:a16="http://schemas.microsoft.com/office/drawing/2014/main" id="{639A99AA-2549-F489-1366-B234D0C31EC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39819" y="3737047"/>
            <a:ext cx="5875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8" name="Oval 44">
            <a:extLst>
              <a:ext uri="{FF2B5EF4-FFF2-40B4-BE49-F238E27FC236}">
                <a16:creationId xmlns:a16="http://schemas.microsoft.com/office/drawing/2014/main" id="{9B983E3D-98F8-4648-86D1-AC070BEC9AD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6170" y="2777181"/>
            <a:ext cx="5081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49" name="Oval 45">
            <a:extLst>
              <a:ext uri="{FF2B5EF4-FFF2-40B4-BE49-F238E27FC236}">
                <a16:creationId xmlns:a16="http://schemas.microsoft.com/office/drawing/2014/main" id="{D55339FD-18A1-9D60-5DAE-1240D6B3F2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9257" y="4365048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50" name="Oval 46">
            <a:extLst>
              <a:ext uri="{FF2B5EF4-FFF2-40B4-BE49-F238E27FC236}">
                <a16:creationId xmlns:a16="http://schemas.microsoft.com/office/drawing/2014/main" id="{A93999B4-0DE1-A092-B8F2-2A56D5F9BA4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7009" y="3082845"/>
            <a:ext cx="58752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51" name="Oval 47">
            <a:extLst>
              <a:ext uri="{FF2B5EF4-FFF2-40B4-BE49-F238E27FC236}">
                <a16:creationId xmlns:a16="http://schemas.microsoft.com/office/drawing/2014/main" id="{76F6C630-CA6D-070D-D524-A93F4AAA1F5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0854" y="505021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52" name="Oval 48">
            <a:extLst>
              <a:ext uri="{FF2B5EF4-FFF2-40B4-BE49-F238E27FC236}">
                <a16:creationId xmlns:a16="http://schemas.microsoft.com/office/drawing/2014/main" id="{9FB9F76A-70AA-D550-3455-C47CF95E42F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213" y="4757252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7554" name="Line 50">
            <a:extLst>
              <a:ext uri="{FF2B5EF4-FFF2-40B4-BE49-F238E27FC236}">
                <a16:creationId xmlns:a16="http://schemas.microsoft.com/office/drawing/2014/main" id="{7292DA9E-A32D-CD2B-316D-363C245E6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547" y="2210312"/>
            <a:ext cx="3124923" cy="3048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77555" name="Text Box 51">
            <a:extLst>
              <a:ext uri="{FF2B5EF4-FFF2-40B4-BE49-F238E27FC236}">
                <a16:creationId xmlns:a16="http://schemas.microsoft.com/office/drawing/2014/main" id="{97535BDB-79A6-5698-117D-99FAA1AD7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994" y="3201142"/>
            <a:ext cx="2438964" cy="3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41" name="Line 13">
            <a:extLst>
              <a:ext uri="{FF2B5EF4-FFF2-40B4-BE49-F238E27FC236}">
                <a16:creationId xmlns:a16="http://schemas.microsoft.com/office/drawing/2014/main" id="{DF63773E-5632-41D5-57B0-5CFB70B4A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547" y="2210312"/>
            <a:ext cx="0" cy="35060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78542" name="Line 14">
            <a:extLst>
              <a:ext uri="{FF2B5EF4-FFF2-40B4-BE49-F238E27FC236}">
                <a16:creationId xmlns:a16="http://schemas.microsoft.com/office/drawing/2014/main" id="{F0B3CECC-3B80-156B-E8C0-C792BC95B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1112" y="5563888"/>
            <a:ext cx="365844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78543" name="Oval 15">
            <a:extLst>
              <a:ext uri="{FF2B5EF4-FFF2-40B4-BE49-F238E27FC236}">
                <a16:creationId xmlns:a16="http://schemas.microsoft.com/office/drawing/2014/main" id="{D6BD3077-04F2-757B-68B3-B561E97B9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934" y="50335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44" name="Oval 16">
            <a:extLst>
              <a:ext uri="{FF2B5EF4-FFF2-40B4-BE49-F238E27FC236}">
                <a16:creationId xmlns:a16="http://schemas.microsoft.com/office/drawing/2014/main" id="{2EBBC25A-640A-9414-54B8-D556FDD3A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8749" y="3904567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45" name="Oval 17">
            <a:extLst>
              <a:ext uri="{FF2B5EF4-FFF2-40B4-BE49-F238E27FC236}">
                <a16:creationId xmlns:a16="http://schemas.microsoft.com/office/drawing/2014/main" id="{DE30D51D-3230-E516-2F54-8C8AB5C6E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3378" y="2815290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46" name="Oval 18">
            <a:extLst>
              <a:ext uri="{FF2B5EF4-FFF2-40B4-BE49-F238E27FC236}">
                <a16:creationId xmlns:a16="http://schemas.microsoft.com/office/drawing/2014/main" id="{85444034-E92B-6459-D666-AAAD145CA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893" y="3636217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47" name="Oval 19">
            <a:extLst>
              <a:ext uri="{FF2B5EF4-FFF2-40B4-BE49-F238E27FC236}">
                <a16:creationId xmlns:a16="http://schemas.microsoft.com/office/drawing/2014/main" id="{7CDAC31B-1742-CF99-6CE1-9770C33D8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887" y="2664442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48" name="Oval 20">
            <a:extLst>
              <a:ext uri="{FF2B5EF4-FFF2-40B4-BE49-F238E27FC236}">
                <a16:creationId xmlns:a16="http://schemas.microsoft.com/office/drawing/2014/main" id="{6BADB47B-5741-C6BE-207A-C6BF79575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9248" y="3734665"/>
            <a:ext cx="53987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49" name="Oval 21">
            <a:extLst>
              <a:ext uri="{FF2B5EF4-FFF2-40B4-BE49-F238E27FC236}">
                <a16:creationId xmlns:a16="http://schemas.microsoft.com/office/drawing/2014/main" id="{602D4E08-DE96-16C9-0A45-266EC7DFC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0854" y="3124923"/>
            <a:ext cx="60339" cy="5875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0" name="Oval 22">
            <a:extLst>
              <a:ext uri="{FF2B5EF4-FFF2-40B4-BE49-F238E27FC236}">
                <a16:creationId xmlns:a16="http://schemas.microsoft.com/office/drawing/2014/main" id="{798466B5-7BCB-2122-BE8C-F72D8A629B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8730" y="411575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1" name="Oval 23">
            <a:extLst>
              <a:ext uri="{FF2B5EF4-FFF2-40B4-BE49-F238E27FC236}">
                <a16:creationId xmlns:a16="http://schemas.microsoft.com/office/drawing/2014/main" id="{55D4B624-BAC9-44AB-12AF-7E7885EA964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0836" y="4444442"/>
            <a:ext cx="53987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2" name="Oval 24">
            <a:extLst>
              <a:ext uri="{FF2B5EF4-FFF2-40B4-BE49-F238E27FC236}">
                <a16:creationId xmlns:a16="http://schemas.microsoft.com/office/drawing/2014/main" id="{4B191167-1685-27DE-1769-3813F576BA8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463" y="322972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3" name="Oval 25">
            <a:extLst>
              <a:ext uri="{FF2B5EF4-FFF2-40B4-BE49-F238E27FC236}">
                <a16:creationId xmlns:a16="http://schemas.microsoft.com/office/drawing/2014/main" id="{6C7CFBF4-F4FC-267C-AB38-8E11B6DB05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274" y="454606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4" name="Oval 26">
            <a:extLst>
              <a:ext uri="{FF2B5EF4-FFF2-40B4-BE49-F238E27FC236}">
                <a16:creationId xmlns:a16="http://schemas.microsoft.com/office/drawing/2014/main" id="{70B91D1D-8E3D-E348-28CE-82EDC532DC6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7071" y="2667617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5" name="Oval 27">
            <a:extLst>
              <a:ext uri="{FF2B5EF4-FFF2-40B4-BE49-F238E27FC236}">
                <a16:creationId xmlns:a16="http://schemas.microsoft.com/office/drawing/2014/main" id="{4C76DD98-96AB-64D8-F853-943C3D950C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4939" y="358540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6" name="Oval 28">
            <a:extLst>
              <a:ext uri="{FF2B5EF4-FFF2-40B4-BE49-F238E27FC236}">
                <a16:creationId xmlns:a16="http://schemas.microsoft.com/office/drawing/2014/main" id="{7F8D08E9-6A4C-430E-609D-A38DB464B7A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0906" y="44968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7" name="Oval 29">
            <a:extLst>
              <a:ext uri="{FF2B5EF4-FFF2-40B4-BE49-F238E27FC236}">
                <a16:creationId xmlns:a16="http://schemas.microsoft.com/office/drawing/2014/main" id="{34162D46-047D-EC3D-F3AD-E1B97C113F4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7544" y="3640981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8" name="Oval 30">
            <a:extLst>
              <a:ext uri="{FF2B5EF4-FFF2-40B4-BE49-F238E27FC236}">
                <a16:creationId xmlns:a16="http://schemas.microsoft.com/office/drawing/2014/main" id="{456213F9-7195-0D47-FA17-734E210905A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0193" y="3058234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59" name="Oval 31">
            <a:extLst>
              <a:ext uri="{FF2B5EF4-FFF2-40B4-BE49-F238E27FC236}">
                <a16:creationId xmlns:a16="http://schemas.microsoft.com/office/drawing/2014/main" id="{42CDF701-0943-8AB7-0DDF-7343882BF2F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59337" y="524393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0" name="Oval 32">
            <a:extLst>
              <a:ext uri="{FF2B5EF4-FFF2-40B4-BE49-F238E27FC236}">
                <a16:creationId xmlns:a16="http://schemas.microsoft.com/office/drawing/2014/main" id="{3FF9414B-822B-90C5-39E2-AF1FA23BD8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7544" y="4099875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1" name="Oval 33">
            <a:extLst>
              <a:ext uri="{FF2B5EF4-FFF2-40B4-BE49-F238E27FC236}">
                <a16:creationId xmlns:a16="http://schemas.microsoft.com/office/drawing/2014/main" id="{DBE528B5-0B08-9E8E-E89D-7C88CA9C83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6554" y="2394505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2" name="Oval 34">
            <a:extLst>
              <a:ext uri="{FF2B5EF4-FFF2-40B4-BE49-F238E27FC236}">
                <a16:creationId xmlns:a16="http://schemas.microsoft.com/office/drawing/2014/main" id="{0A263D3A-508E-6543-0E3F-0BAFEE012CB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008" y="4145129"/>
            <a:ext cx="58751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3" name="Oval 35">
            <a:extLst>
              <a:ext uri="{FF2B5EF4-FFF2-40B4-BE49-F238E27FC236}">
                <a16:creationId xmlns:a16="http://schemas.microsoft.com/office/drawing/2014/main" id="{D418CA86-4FFF-415F-7C2B-101068DCEB1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3548" y="408082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4" name="Oval 36">
            <a:extLst>
              <a:ext uri="{FF2B5EF4-FFF2-40B4-BE49-F238E27FC236}">
                <a16:creationId xmlns:a16="http://schemas.microsoft.com/office/drawing/2014/main" id="{690C06EC-4D3E-B530-07A2-3ED713E5D4E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199" y="336628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5" name="Oval 37">
            <a:extLst>
              <a:ext uri="{FF2B5EF4-FFF2-40B4-BE49-F238E27FC236}">
                <a16:creationId xmlns:a16="http://schemas.microsoft.com/office/drawing/2014/main" id="{219DFC84-9236-65E7-B69B-1A714261383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0551" y="2346869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6" name="Oval 38">
            <a:extLst>
              <a:ext uri="{FF2B5EF4-FFF2-40B4-BE49-F238E27FC236}">
                <a16:creationId xmlns:a16="http://schemas.microsoft.com/office/drawing/2014/main" id="{E3C6007D-0399-436D-78DB-103014BE88F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341" y="327418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7" name="Oval 39">
            <a:extLst>
              <a:ext uri="{FF2B5EF4-FFF2-40B4-BE49-F238E27FC236}">
                <a16:creationId xmlns:a16="http://schemas.microsoft.com/office/drawing/2014/main" id="{B1F97172-5163-4A73-5C0C-CB0C2C02909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0640" y="4719937"/>
            <a:ext cx="58751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8" name="Oval 40">
            <a:extLst>
              <a:ext uri="{FF2B5EF4-FFF2-40B4-BE49-F238E27FC236}">
                <a16:creationId xmlns:a16="http://schemas.microsoft.com/office/drawing/2014/main" id="{99A587D9-3C23-90B6-FFE6-8EAE19DA017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1015" y="3535388"/>
            <a:ext cx="58751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69" name="Oval 41">
            <a:extLst>
              <a:ext uri="{FF2B5EF4-FFF2-40B4-BE49-F238E27FC236}">
                <a16:creationId xmlns:a16="http://schemas.microsoft.com/office/drawing/2014/main" id="{EF7D5F17-6E8B-12A6-236E-56F5F2AE4B0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4600" y="5255842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0" name="Oval 42">
            <a:extLst>
              <a:ext uri="{FF2B5EF4-FFF2-40B4-BE49-F238E27FC236}">
                <a16:creationId xmlns:a16="http://schemas.microsoft.com/office/drawing/2014/main" id="{C749AB9B-30A6-7F34-3D9B-7983B3F394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69729" y="487475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1" name="Oval 43">
            <a:extLst>
              <a:ext uri="{FF2B5EF4-FFF2-40B4-BE49-F238E27FC236}">
                <a16:creationId xmlns:a16="http://schemas.microsoft.com/office/drawing/2014/main" id="{B1A4655C-5A85-5CAB-F17A-36A3BE24EAC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39819" y="3737047"/>
            <a:ext cx="5875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2" name="Oval 44">
            <a:extLst>
              <a:ext uri="{FF2B5EF4-FFF2-40B4-BE49-F238E27FC236}">
                <a16:creationId xmlns:a16="http://schemas.microsoft.com/office/drawing/2014/main" id="{2CB015B0-FF35-5AF5-48E7-FB5AFEED92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6170" y="2777181"/>
            <a:ext cx="5081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3" name="Oval 45">
            <a:extLst>
              <a:ext uri="{FF2B5EF4-FFF2-40B4-BE49-F238E27FC236}">
                <a16:creationId xmlns:a16="http://schemas.microsoft.com/office/drawing/2014/main" id="{34007358-E3BC-8C39-578B-9F87545F82C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9257" y="4365048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4" name="Oval 46">
            <a:extLst>
              <a:ext uri="{FF2B5EF4-FFF2-40B4-BE49-F238E27FC236}">
                <a16:creationId xmlns:a16="http://schemas.microsoft.com/office/drawing/2014/main" id="{0D65F946-A728-621D-D4EE-3D7999F7272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7009" y="3082845"/>
            <a:ext cx="58752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5" name="Oval 47">
            <a:extLst>
              <a:ext uri="{FF2B5EF4-FFF2-40B4-BE49-F238E27FC236}">
                <a16:creationId xmlns:a16="http://schemas.microsoft.com/office/drawing/2014/main" id="{B38F81A2-F0E5-BE58-991A-EC47497B3AD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0854" y="505021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6" name="Oval 48">
            <a:extLst>
              <a:ext uri="{FF2B5EF4-FFF2-40B4-BE49-F238E27FC236}">
                <a16:creationId xmlns:a16="http://schemas.microsoft.com/office/drawing/2014/main" id="{DD93ED55-AF45-156C-2FAE-F79900A028B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213" y="4757252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8578" name="Line 50">
            <a:extLst>
              <a:ext uri="{FF2B5EF4-FFF2-40B4-BE49-F238E27FC236}">
                <a16:creationId xmlns:a16="http://schemas.microsoft.com/office/drawing/2014/main" id="{19EA7803-6CEE-3D63-7746-1AE5F94CD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8677" y="2362747"/>
            <a:ext cx="4039535" cy="259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78579" name="Text Box 51">
            <a:extLst>
              <a:ext uri="{FF2B5EF4-FFF2-40B4-BE49-F238E27FC236}">
                <a16:creationId xmlns:a16="http://schemas.microsoft.com/office/drawing/2014/main" id="{A1578459-47AD-F733-2EED-2F73841A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994" y="3201142"/>
            <a:ext cx="2438964" cy="3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5" name="Line 13">
            <a:extLst>
              <a:ext uri="{FF2B5EF4-FFF2-40B4-BE49-F238E27FC236}">
                <a16:creationId xmlns:a16="http://schemas.microsoft.com/office/drawing/2014/main" id="{11F8B3BC-B3B7-7AD1-6825-6C94466E1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547" y="2210312"/>
            <a:ext cx="0" cy="35060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79566" name="Line 14">
            <a:extLst>
              <a:ext uri="{FF2B5EF4-FFF2-40B4-BE49-F238E27FC236}">
                <a16:creationId xmlns:a16="http://schemas.microsoft.com/office/drawing/2014/main" id="{29B18D5E-8C91-07EC-E955-4513790BE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1112" y="5563888"/>
            <a:ext cx="365844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79567" name="Oval 15">
            <a:extLst>
              <a:ext uri="{FF2B5EF4-FFF2-40B4-BE49-F238E27FC236}">
                <a16:creationId xmlns:a16="http://schemas.microsoft.com/office/drawing/2014/main" id="{DDCAF682-7057-5460-40AF-C8649A8AEC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934" y="50335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68" name="Oval 16">
            <a:extLst>
              <a:ext uri="{FF2B5EF4-FFF2-40B4-BE49-F238E27FC236}">
                <a16:creationId xmlns:a16="http://schemas.microsoft.com/office/drawing/2014/main" id="{5E10B70C-7ADC-BCB2-0FDD-9AFB6DBBB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8749" y="3904567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69" name="Oval 17">
            <a:extLst>
              <a:ext uri="{FF2B5EF4-FFF2-40B4-BE49-F238E27FC236}">
                <a16:creationId xmlns:a16="http://schemas.microsoft.com/office/drawing/2014/main" id="{8E4371F9-5A29-D898-65B6-AA79BBFD59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3378" y="2815290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0" name="Oval 18">
            <a:extLst>
              <a:ext uri="{FF2B5EF4-FFF2-40B4-BE49-F238E27FC236}">
                <a16:creationId xmlns:a16="http://schemas.microsoft.com/office/drawing/2014/main" id="{2A149C46-2621-DF5C-D0F0-3B9B51F9E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893" y="3636217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1" name="Oval 19">
            <a:extLst>
              <a:ext uri="{FF2B5EF4-FFF2-40B4-BE49-F238E27FC236}">
                <a16:creationId xmlns:a16="http://schemas.microsoft.com/office/drawing/2014/main" id="{C04E3CE8-ABCF-5216-3541-2188989E0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887" y="2664442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2" name="Oval 20">
            <a:extLst>
              <a:ext uri="{FF2B5EF4-FFF2-40B4-BE49-F238E27FC236}">
                <a16:creationId xmlns:a16="http://schemas.microsoft.com/office/drawing/2014/main" id="{E661C705-8D36-75D9-538E-5BFEC4054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9248" y="3734665"/>
            <a:ext cx="53987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3" name="Oval 21">
            <a:extLst>
              <a:ext uri="{FF2B5EF4-FFF2-40B4-BE49-F238E27FC236}">
                <a16:creationId xmlns:a16="http://schemas.microsoft.com/office/drawing/2014/main" id="{23B4434F-A2C5-0C02-C802-6D795B6830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0854" y="3124923"/>
            <a:ext cx="60339" cy="5875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4" name="Oval 22">
            <a:extLst>
              <a:ext uri="{FF2B5EF4-FFF2-40B4-BE49-F238E27FC236}">
                <a16:creationId xmlns:a16="http://schemas.microsoft.com/office/drawing/2014/main" id="{6C44B6CF-B8B4-8599-301A-849481471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8730" y="411575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5" name="Oval 23">
            <a:extLst>
              <a:ext uri="{FF2B5EF4-FFF2-40B4-BE49-F238E27FC236}">
                <a16:creationId xmlns:a16="http://schemas.microsoft.com/office/drawing/2014/main" id="{5B4A8AF1-94A7-EE8D-05C1-AA3E4C0E2F3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0836" y="4444442"/>
            <a:ext cx="53987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6" name="Oval 24">
            <a:extLst>
              <a:ext uri="{FF2B5EF4-FFF2-40B4-BE49-F238E27FC236}">
                <a16:creationId xmlns:a16="http://schemas.microsoft.com/office/drawing/2014/main" id="{48FB9896-DB3F-88D0-94BF-845857C3FC7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463" y="322972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7" name="Oval 25">
            <a:extLst>
              <a:ext uri="{FF2B5EF4-FFF2-40B4-BE49-F238E27FC236}">
                <a16:creationId xmlns:a16="http://schemas.microsoft.com/office/drawing/2014/main" id="{B3089E5F-D99E-7ABE-21BF-3C429AE9E0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274" y="454606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8" name="Oval 26">
            <a:extLst>
              <a:ext uri="{FF2B5EF4-FFF2-40B4-BE49-F238E27FC236}">
                <a16:creationId xmlns:a16="http://schemas.microsoft.com/office/drawing/2014/main" id="{932A0DA9-7FC2-DBD1-A59B-FE85A693E7A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7071" y="2667617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79" name="Oval 27">
            <a:extLst>
              <a:ext uri="{FF2B5EF4-FFF2-40B4-BE49-F238E27FC236}">
                <a16:creationId xmlns:a16="http://schemas.microsoft.com/office/drawing/2014/main" id="{AFE55A3C-D7E5-83A3-B18B-F6FF142B90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4939" y="358540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0" name="Oval 28">
            <a:extLst>
              <a:ext uri="{FF2B5EF4-FFF2-40B4-BE49-F238E27FC236}">
                <a16:creationId xmlns:a16="http://schemas.microsoft.com/office/drawing/2014/main" id="{C5D14BCA-A23F-6965-3E64-90BF20FFF0A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0906" y="44968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1" name="Oval 29">
            <a:extLst>
              <a:ext uri="{FF2B5EF4-FFF2-40B4-BE49-F238E27FC236}">
                <a16:creationId xmlns:a16="http://schemas.microsoft.com/office/drawing/2014/main" id="{78964A9C-62A5-191F-8018-1CFC9B8A5C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7544" y="3640981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2" name="Oval 30">
            <a:extLst>
              <a:ext uri="{FF2B5EF4-FFF2-40B4-BE49-F238E27FC236}">
                <a16:creationId xmlns:a16="http://schemas.microsoft.com/office/drawing/2014/main" id="{604AA958-CFBE-0F34-49EE-B8AFDB20D9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0193" y="3058234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3" name="Oval 31">
            <a:extLst>
              <a:ext uri="{FF2B5EF4-FFF2-40B4-BE49-F238E27FC236}">
                <a16:creationId xmlns:a16="http://schemas.microsoft.com/office/drawing/2014/main" id="{EDFADB24-C817-E608-2D1D-82A2C735B17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59337" y="524393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4" name="Oval 32">
            <a:extLst>
              <a:ext uri="{FF2B5EF4-FFF2-40B4-BE49-F238E27FC236}">
                <a16:creationId xmlns:a16="http://schemas.microsoft.com/office/drawing/2014/main" id="{1344E42B-F4E5-AE3B-8D79-C1D46511E12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7544" y="4099875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5" name="Oval 33">
            <a:extLst>
              <a:ext uri="{FF2B5EF4-FFF2-40B4-BE49-F238E27FC236}">
                <a16:creationId xmlns:a16="http://schemas.microsoft.com/office/drawing/2014/main" id="{62E9F03B-1DAF-757F-D2F9-2DAEE127D76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6554" y="2394505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6" name="Oval 34">
            <a:extLst>
              <a:ext uri="{FF2B5EF4-FFF2-40B4-BE49-F238E27FC236}">
                <a16:creationId xmlns:a16="http://schemas.microsoft.com/office/drawing/2014/main" id="{69AB4800-C752-B832-C4F4-35666A984F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008" y="4145129"/>
            <a:ext cx="58751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7" name="Oval 35">
            <a:extLst>
              <a:ext uri="{FF2B5EF4-FFF2-40B4-BE49-F238E27FC236}">
                <a16:creationId xmlns:a16="http://schemas.microsoft.com/office/drawing/2014/main" id="{7FF689AA-E053-5AEC-8059-67A5EAFBDBE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3548" y="408082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8" name="Oval 36">
            <a:extLst>
              <a:ext uri="{FF2B5EF4-FFF2-40B4-BE49-F238E27FC236}">
                <a16:creationId xmlns:a16="http://schemas.microsoft.com/office/drawing/2014/main" id="{B2E369A5-2557-A89B-DC01-7EF4F014D6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199" y="336628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89" name="Oval 37">
            <a:extLst>
              <a:ext uri="{FF2B5EF4-FFF2-40B4-BE49-F238E27FC236}">
                <a16:creationId xmlns:a16="http://schemas.microsoft.com/office/drawing/2014/main" id="{B4231CED-998D-3D84-3FD5-F2CA9994C45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0551" y="2346869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0" name="Oval 38">
            <a:extLst>
              <a:ext uri="{FF2B5EF4-FFF2-40B4-BE49-F238E27FC236}">
                <a16:creationId xmlns:a16="http://schemas.microsoft.com/office/drawing/2014/main" id="{EE083D9E-3511-A030-0F0E-893698420D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341" y="327418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1" name="Oval 39">
            <a:extLst>
              <a:ext uri="{FF2B5EF4-FFF2-40B4-BE49-F238E27FC236}">
                <a16:creationId xmlns:a16="http://schemas.microsoft.com/office/drawing/2014/main" id="{BC8FC79B-93FD-3215-95F5-394ABF674AD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0640" y="4719937"/>
            <a:ext cx="58751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2" name="Oval 40">
            <a:extLst>
              <a:ext uri="{FF2B5EF4-FFF2-40B4-BE49-F238E27FC236}">
                <a16:creationId xmlns:a16="http://schemas.microsoft.com/office/drawing/2014/main" id="{0B257467-ABDD-631A-B9BD-E88F6F6CA09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1015" y="3535388"/>
            <a:ext cx="58751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3" name="Oval 41">
            <a:extLst>
              <a:ext uri="{FF2B5EF4-FFF2-40B4-BE49-F238E27FC236}">
                <a16:creationId xmlns:a16="http://schemas.microsoft.com/office/drawing/2014/main" id="{13775086-50C7-EB3B-B470-F9889D96D4B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4600" y="5255842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4" name="Oval 42">
            <a:extLst>
              <a:ext uri="{FF2B5EF4-FFF2-40B4-BE49-F238E27FC236}">
                <a16:creationId xmlns:a16="http://schemas.microsoft.com/office/drawing/2014/main" id="{45B81D6A-19FF-087C-95CA-E64049526E1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69729" y="487475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5" name="Oval 43">
            <a:extLst>
              <a:ext uri="{FF2B5EF4-FFF2-40B4-BE49-F238E27FC236}">
                <a16:creationId xmlns:a16="http://schemas.microsoft.com/office/drawing/2014/main" id="{BB669BE9-AA67-9D80-ED38-4556981D3C1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39819" y="3737047"/>
            <a:ext cx="5875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6" name="Oval 44">
            <a:extLst>
              <a:ext uri="{FF2B5EF4-FFF2-40B4-BE49-F238E27FC236}">
                <a16:creationId xmlns:a16="http://schemas.microsoft.com/office/drawing/2014/main" id="{8E5B2590-2DF8-0C52-1007-C68099479B8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6170" y="2777181"/>
            <a:ext cx="5081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7" name="Oval 45">
            <a:extLst>
              <a:ext uri="{FF2B5EF4-FFF2-40B4-BE49-F238E27FC236}">
                <a16:creationId xmlns:a16="http://schemas.microsoft.com/office/drawing/2014/main" id="{A358D069-9E87-61CF-ABC6-CF1BDE553F4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9257" y="4365048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8" name="Oval 46">
            <a:extLst>
              <a:ext uri="{FF2B5EF4-FFF2-40B4-BE49-F238E27FC236}">
                <a16:creationId xmlns:a16="http://schemas.microsoft.com/office/drawing/2014/main" id="{F8F9786E-EDF2-472D-D8B2-5038D5510E6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7009" y="3082845"/>
            <a:ext cx="58752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599" name="Oval 47">
            <a:extLst>
              <a:ext uri="{FF2B5EF4-FFF2-40B4-BE49-F238E27FC236}">
                <a16:creationId xmlns:a16="http://schemas.microsoft.com/office/drawing/2014/main" id="{1E40B33C-AF06-0533-3F8F-ADCD6886495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0854" y="505021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600" name="Oval 48">
            <a:extLst>
              <a:ext uri="{FF2B5EF4-FFF2-40B4-BE49-F238E27FC236}">
                <a16:creationId xmlns:a16="http://schemas.microsoft.com/office/drawing/2014/main" id="{1CCA9D5B-DEB4-34FA-B1AA-58AA1EDAF4A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213" y="4757252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9602" name="Line 50">
            <a:extLst>
              <a:ext uri="{FF2B5EF4-FFF2-40B4-BE49-F238E27FC236}">
                <a16:creationId xmlns:a16="http://schemas.microsoft.com/office/drawing/2014/main" id="{B3CE5711-93A3-EC59-CB93-DEB677C61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941" y="1676788"/>
            <a:ext cx="1448135" cy="40395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79603" name="Text Box 51">
            <a:extLst>
              <a:ext uri="{FF2B5EF4-FFF2-40B4-BE49-F238E27FC236}">
                <a16:creationId xmlns:a16="http://schemas.microsoft.com/office/drawing/2014/main" id="{F6142ECD-E533-E9C2-2C6A-B26927277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994" y="3201142"/>
            <a:ext cx="2438964" cy="3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9" name="Line 13">
            <a:extLst>
              <a:ext uri="{FF2B5EF4-FFF2-40B4-BE49-F238E27FC236}">
                <a16:creationId xmlns:a16="http://schemas.microsoft.com/office/drawing/2014/main" id="{6705A49E-0C70-07AF-3D82-3B90D6C9C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547" y="2210312"/>
            <a:ext cx="0" cy="35060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80590" name="Line 14">
            <a:extLst>
              <a:ext uri="{FF2B5EF4-FFF2-40B4-BE49-F238E27FC236}">
                <a16:creationId xmlns:a16="http://schemas.microsoft.com/office/drawing/2014/main" id="{9FEB4116-20E9-D958-DD73-9DAF88285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1112" y="5563888"/>
            <a:ext cx="365844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591" name="Oval 15">
            <a:extLst>
              <a:ext uri="{FF2B5EF4-FFF2-40B4-BE49-F238E27FC236}">
                <a16:creationId xmlns:a16="http://schemas.microsoft.com/office/drawing/2014/main" id="{F78F1A86-E424-603B-F478-734D33AFA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934" y="50335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2" name="Oval 16">
            <a:extLst>
              <a:ext uri="{FF2B5EF4-FFF2-40B4-BE49-F238E27FC236}">
                <a16:creationId xmlns:a16="http://schemas.microsoft.com/office/drawing/2014/main" id="{30CB399C-7CDE-7798-1DA0-6864555C9C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8749" y="3904567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3" name="Oval 17">
            <a:extLst>
              <a:ext uri="{FF2B5EF4-FFF2-40B4-BE49-F238E27FC236}">
                <a16:creationId xmlns:a16="http://schemas.microsoft.com/office/drawing/2014/main" id="{1403DDAC-5F84-6C6E-A13E-4F37DB529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3378" y="2815290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4" name="Oval 18">
            <a:extLst>
              <a:ext uri="{FF2B5EF4-FFF2-40B4-BE49-F238E27FC236}">
                <a16:creationId xmlns:a16="http://schemas.microsoft.com/office/drawing/2014/main" id="{09D4FB65-7BA3-5A3D-7EB9-C887A126E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893" y="3636217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5" name="Oval 19">
            <a:extLst>
              <a:ext uri="{FF2B5EF4-FFF2-40B4-BE49-F238E27FC236}">
                <a16:creationId xmlns:a16="http://schemas.microsoft.com/office/drawing/2014/main" id="{9D685558-675E-6B5C-43A3-825CDE4E7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887" y="2664442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6" name="Oval 20">
            <a:extLst>
              <a:ext uri="{FF2B5EF4-FFF2-40B4-BE49-F238E27FC236}">
                <a16:creationId xmlns:a16="http://schemas.microsoft.com/office/drawing/2014/main" id="{A667D0DE-B4ED-C3ED-C8A8-29CC87A2B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9248" y="3734665"/>
            <a:ext cx="53987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7" name="Oval 21">
            <a:extLst>
              <a:ext uri="{FF2B5EF4-FFF2-40B4-BE49-F238E27FC236}">
                <a16:creationId xmlns:a16="http://schemas.microsoft.com/office/drawing/2014/main" id="{00CC513A-2188-521E-3163-FD4628E54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0854" y="3124923"/>
            <a:ext cx="60339" cy="5875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8" name="Oval 22">
            <a:extLst>
              <a:ext uri="{FF2B5EF4-FFF2-40B4-BE49-F238E27FC236}">
                <a16:creationId xmlns:a16="http://schemas.microsoft.com/office/drawing/2014/main" id="{98504EF1-9512-47D7-B2DE-5CCA77810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8730" y="411575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599" name="Oval 23">
            <a:extLst>
              <a:ext uri="{FF2B5EF4-FFF2-40B4-BE49-F238E27FC236}">
                <a16:creationId xmlns:a16="http://schemas.microsoft.com/office/drawing/2014/main" id="{652EBB4E-ABC9-E8CF-C501-9623BB9D61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0836" y="4444442"/>
            <a:ext cx="53987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0" name="Oval 24">
            <a:extLst>
              <a:ext uri="{FF2B5EF4-FFF2-40B4-BE49-F238E27FC236}">
                <a16:creationId xmlns:a16="http://schemas.microsoft.com/office/drawing/2014/main" id="{86177540-01D7-B193-8B7F-3CA8FF20A21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463" y="3229723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1" name="Oval 25">
            <a:extLst>
              <a:ext uri="{FF2B5EF4-FFF2-40B4-BE49-F238E27FC236}">
                <a16:creationId xmlns:a16="http://schemas.microsoft.com/office/drawing/2014/main" id="{8E464041-3D3E-22EC-3F78-E25DE45A14E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274" y="454606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2" name="Oval 26">
            <a:extLst>
              <a:ext uri="{FF2B5EF4-FFF2-40B4-BE49-F238E27FC236}">
                <a16:creationId xmlns:a16="http://schemas.microsoft.com/office/drawing/2014/main" id="{870C6359-B6E2-ED33-74C9-53E15D2744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7071" y="2667617"/>
            <a:ext cx="60339" cy="508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3" name="Oval 27">
            <a:extLst>
              <a:ext uri="{FF2B5EF4-FFF2-40B4-BE49-F238E27FC236}">
                <a16:creationId xmlns:a16="http://schemas.microsoft.com/office/drawing/2014/main" id="{FD1080B2-9045-D546-9E70-497E262A0A0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4939" y="3585405"/>
            <a:ext cx="60339" cy="508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4" name="Oval 28">
            <a:extLst>
              <a:ext uri="{FF2B5EF4-FFF2-40B4-BE49-F238E27FC236}">
                <a16:creationId xmlns:a16="http://schemas.microsoft.com/office/drawing/2014/main" id="{EBB4C436-A861-7578-DAED-80E8BE93D1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0906" y="4496841"/>
            <a:ext cx="60339" cy="476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5" name="Oval 29">
            <a:extLst>
              <a:ext uri="{FF2B5EF4-FFF2-40B4-BE49-F238E27FC236}">
                <a16:creationId xmlns:a16="http://schemas.microsoft.com/office/drawing/2014/main" id="{B364A1BD-9291-4AFC-67E6-2B5A98F3713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7544" y="3640981"/>
            <a:ext cx="60339" cy="476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6" name="Oval 30">
            <a:extLst>
              <a:ext uri="{FF2B5EF4-FFF2-40B4-BE49-F238E27FC236}">
                <a16:creationId xmlns:a16="http://schemas.microsoft.com/office/drawing/2014/main" id="{30292A37-DFDB-FDE7-D13A-7D8FC8F3B3F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0193" y="3058234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7" name="Oval 31">
            <a:extLst>
              <a:ext uri="{FF2B5EF4-FFF2-40B4-BE49-F238E27FC236}">
                <a16:creationId xmlns:a16="http://schemas.microsoft.com/office/drawing/2014/main" id="{BC7808BE-29F2-D937-522C-5D0D454EBA6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59337" y="524393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8" name="Oval 32">
            <a:extLst>
              <a:ext uri="{FF2B5EF4-FFF2-40B4-BE49-F238E27FC236}">
                <a16:creationId xmlns:a16="http://schemas.microsoft.com/office/drawing/2014/main" id="{BFE2922E-32BB-6C08-3A4F-A96B899D00A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7544" y="4099875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09" name="Oval 33">
            <a:extLst>
              <a:ext uri="{FF2B5EF4-FFF2-40B4-BE49-F238E27FC236}">
                <a16:creationId xmlns:a16="http://schemas.microsoft.com/office/drawing/2014/main" id="{05C159E8-8FB0-5C54-EC12-5D59083E86C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6554" y="2394505"/>
            <a:ext cx="47636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0" name="Oval 34">
            <a:extLst>
              <a:ext uri="{FF2B5EF4-FFF2-40B4-BE49-F238E27FC236}">
                <a16:creationId xmlns:a16="http://schemas.microsoft.com/office/drawing/2014/main" id="{5C0576C2-F0A1-DAD9-EA22-0AC8A286BB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008" y="4145129"/>
            <a:ext cx="58751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1" name="Oval 35">
            <a:extLst>
              <a:ext uri="{FF2B5EF4-FFF2-40B4-BE49-F238E27FC236}">
                <a16:creationId xmlns:a16="http://schemas.microsoft.com/office/drawing/2014/main" id="{58ECD5AE-C2AD-F4AF-3E64-2D89E470511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3548" y="408082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2" name="Oval 36">
            <a:extLst>
              <a:ext uri="{FF2B5EF4-FFF2-40B4-BE49-F238E27FC236}">
                <a16:creationId xmlns:a16="http://schemas.microsoft.com/office/drawing/2014/main" id="{20E9F71D-5436-90EB-B33B-B32C6D95C8D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199" y="3366280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3" name="Oval 37">
            <a:extLst>
              <a:ext uri="{FF2B5EF4-FFF2-40B4-BE49-F238E27FC236}">
                <a16:creationId xmlns:a16="http://schemas.microsoft.com/office/drawing/2014/main" id="{69778FFB-B6FA-23D5-01F0-A51ECE93997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0551" y="2346869"/>
            <a:ext cx="47636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4" name="Oval 38">
            <a:extLst>
              <a:ext uri="{FF2B5EF4-FFF2-40B4-BE49-F238E27FC236}">
                <a16:creationId xmlns:a16="http://schemas.microsoft.com/office/drawing/2014/main" id="{00C6A03A-0C01-1659-B6F6-9F2908E4A97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341" y="327418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5" name="Oval 39">
            <a:extLst>
              <a:ext uri="{FF2B5EF4-FFF2-40B4-BE49-F238E27FC236}">
                <a16:creationId xmlns:a16="http://schemas.microsoft.com/office/drawing/2014/main" id="{00B646CE-31AC-E2F0-62B9-4C5D4B2E9E3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0640" y="4719937"/>
            <a:ext cx="58751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6" name="Oval 40">
            <a:extLst>
              <a:ext uri="{FF2B5EF4-FFF2-40B4-BE49-F238E27FC236}">
                <a16:creationId xmlns:a16="http://schemas.microsoft.com/office/drawing/2014/main" id="{C5302869-3BF0-7C67-8AE0-2CBA9C3C36C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1015" y="3535388"/>
            <a:ext cx="58751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7" name="Oval 41">
            <a:extLst>
              <a:ext uri="{FF2B5EF4-FFF2-40B4-BE49-F238E27FC236}">
                <a16:creationId xmlns:a16="http://schemas.microsoft.com/office/drawing/2014/main" id="{ED1AC41C-2AA4-FD3B-7CF1-6DBB35A538D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4600" y="5255842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8" name="Oval 42">
            <a:extLst>
              <a:ext uri="{FF2B5EF4-FFF2-40B4-BE49-F238E27FC236}">
                <a16:creationId xmlns:a16="http://schemas.microsoft.com/office/drawing/2014/main" id="{7B999DE6-1FBD-7EBF-D03C-ADEDABB9E0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69729" y="4874754"/>
            <a:ext cx="47636" cy="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19" name="Oval 43">
            <a:extLst>
              <a:ext uri="{FF2B5EF4-FFF2-40B4-BE49-F238E27FC236}">
                <a16:creationId xmlns:a16="http://schemas.microsoft.com/office/drawing/2014/main" id="{CFC641BF-21AB-F4BE-DC8F-74D06FB994F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39819" y="3737047"/>
            <a:ext cx="5875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20" name="Oval 44">
            <a:extLst>
              <a:ext uri="{FF2B5EF4-FFF2-40B4-BE49-F238E27FC236}">
                <a16:creationId xmlns:a16="http://schemas.microsoft.com/office/drawing/2014/main" id="{770B76EB-A0AE-37D0-3344-1307968A00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6170" y="2777181"/>
            <a:ext cx="50812" cy="539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21" name="Oval 45">
            <a:extLst>
              <a:ext uri="{FF2B5EF4-FFF2-40B4-BE49-F238E27FC236}">
                <a16:creationId xmlns:a16="http://schemas.microsoft.com/office/drawing/2014/main" id="{F208E6A9-4B94-1BC2-B61B-22B3D20532A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9257" y="4365048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22" name="Oval 46">
            <a:extLst>
              <a:ext uri="{FF2B5EF4-FFF2-40B4-BE49-F238E27FC236}">
                <a16:creationId xmlns:a16="http://schemas.microsoft.com/office/drawing/2014/main" id="{F4FAA628-DB7A-5689-F681-785CD48FB39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7009" y="3082845"/>
            <a:ext cx="58752" cy="6033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23" name="Oval 47">
            <a:extLst>
              <a:ext uri="{FF2B5EF4-FFF2-40B4-BE49-F238E27FC236}">
                <a16:creationId xmlns:a16="http://schemas.microsoft.com/office/drawing/2014/main" id="{06C57D9B-50FE-67E1-A70C-7CFC14515AC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0854" y="5050213"/>
            <a:ext cx="55576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24" name="Oval 48">
            <a:extLst>
              <a:ext uri="{FF2B5EF4-FFF2-40B4-BE49-F238E27FC236}">
                <a16:creationId xmlns:a16="http://schemas.microsoft.com/office/drawing/2014/main" id="{44098325-E6A5-4F09-46F6-C0B1C64FCD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213" y="4757252"/>
            <a:ext cx="50812" cy="60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0626" name="Line 50">
            <a:extLst>
              <a:ext uri="{FF2B5EF4-FFF2-40B4-BE49-F238E27FC236}">
                <a16:creationId xmlns:a16="http://schemas.microsoft.com/office/drawing/2014/main" id="{5D309875-26C1-CE17-5933-CCE1A90B4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941" y="1676788"/>
            <a:ext cx="1448135" cy="40395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27" name="Text Box 51">
            <a:extLst>
              <a:ext uri="{FF2B5EF4-FFF2-40B4-BE49-F238E27FC236}">
                <a16:creationId xmlns:a16="http://schemas.microsoft.com/office/drawing/2014/main" id="{EBB3A8E3-7A9A-D09C-848F-AAF7870E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994" y="3200704"/>
            <a:ext cx="2438964" cy="3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0629" name="Line 53">
            <a:extLst>
              <a:ext uri="{FF2B5EF4-FFF2-40B4-BE49-F238E27FC236}">
                <a16:creationId xmlns:a16="http://schemas.microsoft.com/office/drawing/2014/main" id="{CEBE5D25-80AD-F5DD-8228-CDBBDB68C9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8677" y="2362747"/>
            <a:ext cx="4039535" cy="259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0" name="Line 54">
            <a:extLst>
              <a:ext uri="{FF2B5EF4-FFF2-40B4-BE49-F238E27FC236}">
                <a16:creationId xmlns:a16="http://schemas.microsoft.com/office/drawing/2014/main" id="{9CACA738-1929-A23B-7137-36B791CB8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547" y="2210312"/>
            <a:ext cx="3124923" cy="3048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1" name="Line 55">
            <a:extLst>
              <a:ext uri="{FF2B5EF4-FFF2-40B4-BE49-F238E27FC236}">
                <a16:creationId xmlns:a16="http://schemas.microsoft.com/office/drawing/2014/main" id="{C3B5DEDA-E244-24E7-94AF-9E70E04D5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0024" y="2438964"/>
            <a:ext cx="4801711" cy="221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2" name="Line 56">
            <a:extLst>
              <a:ext uri="{FF2B5EF4-FFF2-40B4-BE49-F238E27FC236}">
                <a16:creationId xmlns:a16="http://schemas.microsoft.com/office/drawing/2014/main" id="{FD6BF840-49CC-38B9-FA8D-818635829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1112" y="2210312"/>
            <a:ext cx="3810882" cy="28200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3" name="Line 57">
            <a:extLst>
              <a:ext uri="{FF2B5EF4-FFF2-40B4-BE49-F238E27FC236}">
                <a16:creationId xmlns:a16="http://schemas.microsoft.com/office/drawing/2014/main" id="{F388A5FB-DC97-6DBD-EC8E-5413B85DE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4894" y="1905441"/>
            <a:ext cx="3887100" cy="33535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4" name="Line 58">
            <a:extLst>
              <a:ext uri="{FF2B5EF4-FFF2-40B4-BE49-F238E27FC236}">
                <a16:creationId xmlns:a16="http://schemas.microsoft.com/office/drawing/2014/main" id="{6CC50B3D-21D0-92D5-8B4E-94E7D1102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547" y="1753006"/>
            <a:ext cx="3429794" cy="33535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5" name="Line 59">
            <a:extLst>
              <a:ext uri="{FF2B5EF4-FFF2-40B4-BE49-F238E27FC236}">
                <a16:creationId xmlns:a16="http://schemas.microsoft.com/office/drawing/2014/main" id="{49DD44D7-C12B-9221-8C04-F5DBF809B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2200" y="2134094"/>
            <a:ext cx="2743835" cy="35060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80636" name="Line 60">
            <a:extLst>
              <a:ext uri="{FF2B5EF4-FFF2-40B4-BE49-F238E27FC236}">
                <a16:creationId xmlns:a16="http://schemas.microsoft.com/office/drawing/2014/main" id="{7FEBEE12-4D3C-27C2-1786-C2432F4E8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4894" y="2210312"/>
            <a:ext cx="4115753" cy="28200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5389379B-C109-E481-2B80-FE667DD34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670" y="2349134"/>
            <a:ext cx="31141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..but which is best?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>
            <a:extLst>
              <a:ext uri="{FF2B5EF4-FFF2-40B4-BE49-F238E27FC236}">
                <a16:creationId xmlns:a16="http://schemas.microsoft.com/office/drawing/2014/main" id="{AEA00180-8982-83CF-1ABC-A88754B7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6B9-9647-45D2-A172-D73E057D2DE7}" type="datetime1">
              <a:rPr lang="zh-CN" altLang="en-US"/>
              <a:pPr/>
              <a:t>2022/12/15</a:t>
            </a:fld>
            <a:endParaRPr lang="en-US" altLang="zh-CN"/>
          </a:p>
        </p:txBody>
      </p:sp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9B161574-721F-D378-C913-AFC5F5D47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4AE26-8D30-46A3-9CDC-17B8F94B62F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E16B0464-663F-5EED-195F-EE6DFE06B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Large-margin Decision Boundary</a:t>
            </a:r>
          </a:p>
        </p:txBody>
      </p:sp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60B083DC-8E66-1774-D1E7-303509E6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decision boundary should be as far away from the data of both classes as possible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should maximize the margin,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Distance between the origin and the line </a:t>
            </a:r>
            <a:r>
              <a:rPr lang="en-US" altLang="zh-CN" b="1" dirty="0" err="1">
                <a:ea typeface="宋体" panose="02010600030101010101" pitchFamily="2" charset="-122"/>
              </a:rPr>
              <a:t>w</a:t>
            </a:r>
            <a:r>
              <a:rPr lang="en-US" altLang="zh-CN" baseline="30000" dirty="0" err="1">
                <a:ea typeface="宋体" panose="02010600030101010101" pitchFamily="2" charset="-122"/>
              </a:rPr>
              <a:t>t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=-b is b/||</a:t>
            </a:r>
            <a:r>
              <a:rPr lang="en-US" altLang="zh-CN" b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||</a:t>
            </a:r>
          </a:p>
        </p:txBody>
      </p:sp>
      <p:sp>
        <p:nvSpPr>
          <p:cNvPr id="154628" name="Line 1028">
            <a:extLst>
              <a:ext uri="{FF2B5EF4-FFF2-40B4-BE49-F238E27FC236}">
                <a16:creationId xmlns:a16="http://schemas.microsoft.com/office/drawing/2014/main" id="{13887C62-CE7C-4597-2527-25B6AEA59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0542" y="2667618"/>
            <a:ext cx="0" cy="3201141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4629" name="Line 1029">
            <a:extLst>
              <a:ext uri="{FF2B5EF4-FFF2-40B4-BE49-F238E27FC236}">
                <a16:creationId xmlns:a16="http://schemas.microsoft.com/office/drawing/2014/main" id="{E375D8C0-670F-8A3C-EE00-6D2FD19A1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0541" y="5868758"/>
            <a:ext cx="3048706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4630" name="Oval 1030">
            <a:extLst>
              <a:ext uri="{FF2B5EF4-FFF2-40B4-BE49-F238E27FC236}">
                <a16:creationId xmlns:a16="http://schemas.microsoft.com/office/drawing/2014/main" id="{0E557B3A-9B2C-3404-9124-CF03602F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418" y="3277359"/>
            <a:ext cx="152435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1" name="Oval 1031">
            <a:extLst>
              <a:ext uri="{FF2B5EF4-FFF2-40B4-BE49-F238E27FC236}">
                <a16:creationId xmlns:a16="http://schemas.microsoft.com/office/drawing/2014/main" id="{8C7D9CE9-7101-5BD2-130B-9FB8B2E1B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071" y="3887100"/>
            <a:ext cx="152435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2" name="Oval 1032">
            <a:extLst>
              <a:ext uri="{FF2B5EF4-FFF2-40B4-BE49-F238E27FC236}">
                <a16:creationId xmlns:a16="http://schemas.microsoft.com/office/drawing/2014/main" id="{5B4A8F63-EAE3-BB07-788E-110F40BE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465" y="4115753"/>
            <a:ext cx="152435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3" name="Oval 1033">
            <a:extLst>
              <a:ext uri="{FF2B5EF4-FFF2-40B4-BE49-F238E27FC236}">
                <a16:creationId xmlns:a16="http://schemas.microsoft.com/office/drawing/2014/main" id="{86090B4E-C958-7EA6-C6F0-8195E00F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112" y="3429794"/>
            <a:ext cx="152435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4" name="Oval 1034">
            <a:extLst>
              <a:ext uri="{FF2B5EF4-FFF2-40B4-BE49-F238E27FC236}">
                <a16:creationId xmlns:a16="http://schemas.microsoft.com/office/drawing/2014/main" id="{15C053DE-3C2A-5F8E-04FC-A4950353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942" y="4420623"/>
            <a:ext cx="152435" cy="1524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5" name="Rectangle 1035">
            <a:extLst>
              <a:ext uri="{FF2B5EF4-FFF2-40B4-BE49-F238E27FC236}">
                <a16:creationId xmlns:a16="http://schemas.microsoft.com/office/drawing/2014/main" id="{BEE3DC21-28EB-0B74-D7D3-B12F7A6D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4344406"/>
            <a:ext cx="152435" cy="1524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6" name="Rectangle 1036">
            <a:extLst>
              <a:ext uri="{FF2B5EF4-FFF2-40B4-BE49-F238E27FC236}">
                <a16:creationId xmlns:a16="http://schemas.microsoft.com/office/drawing/2014/main" id="{1A89ABE8-80E0-CB33-4BAF-32396479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895" y="4801712"/>
            <a:ext cx="152435" cy="1524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7" name="Rectangle 1037">
            <a:extLst>
              <a:ext uri="{FF2B5EF4-FFF2-40B4-BE49-F238E27FC236}">
                <a16:creationId xmlns:a16="http://schemas.microsoft.com/office/drawing/2014/main" id="{A829C9F8-814E-0555-9E90-0949F071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59" y="5259017"/>
            <a:ext cx="152435" cy="1524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8" name="Rectangle 1038">
            <a:extLst>
              <a:ext uri="{FF2B5EF4-FFF2-40B4-BE49-F238E27FC236}">
                <a16:creationId xmlns:a16="http://schemas.microsoft.com/office/drawing/2014/main" id="{5661AA12-3889-7845-F654-FF679D87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718" y="4801712"/>
            <a:ext cx="152435" cy="1524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39" name="Rectangle 1039">
            <a:extLst>
              <a:ext uri="{FF2B5EF4-FFF2-40B4-BE49-F238E27FC236}">
                <a16:creationId xmlns:a16="http://schemas.microsoft.com/office/drawing/2014/main" id="{ACFDD538-BDB6-7829-9BAD-4C8C2554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8" y="5182800"/>
            <a:ext cx="152435" cy="1524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40" name="Rectangle 1040">
            <a:extLst>
              <a:ext uri="{FF2B5EF4-FFF2-40B4-BE49-F238E27FC236}">
                <a16:creationId xmlns:a16="http://schemas.microsoft.com/office/drawing/2014/main" id="{701CB910-1BCC-8FC8-AF4A-4168FE98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83" y="4039535"/>
            <a:ext cx="152435" cy="1524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41" name="Text Box 1041">
            <a:extLst>
              <a:ext uri="{FF2B5EF4-FFF2-40B4-BE49-F238E27FC236}">
                <a16:creationId xmlns:a16="http://schemas.microsoft.com/office/drawing/2014/main" id="{09DA84E9-DE96-A42F-D8CD-044901E8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384459"/>
            <a:ext cx="885384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Class 1</a:t>
            </a:r>
          </a:p>
        </p:txBody>
      </p:sp>
      <p:sp>
        <p:nvSpPr>
          <p:cNvPr id="154642" name="Text Box 1042">
            <a:extLst>
              <a:ext uri="{FF2B5EF4-FFF2-40B4-BE49-F238E27FC236}">
                <a16:creationId xmlns:a16="http://schemas.microsoft.com/office/drawing/2014/main" id="{D367688A-E853-90AE-8F29-7B4E1703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377" y="4191970"/>
            <a:ext cx="885384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Class 2</a:t>
            </a:r>
          </a:p>
        </p:txBody>
      </p:sp>
      <p:sp>
        <p:nvSpPr>
          <p:cNvPr id="154644" name="Line 1044">
            <a:extLst>
              <a:ext uri="{FF2B5EF4-FFF2-40B4-BE49-F238E27FC236}">
                <a16:creationId xmlns:a16="http://schemas.microsoft.com/office/drawing/2014/main" id="{1904D93F-A7E2-BA48-E9E6-7D9E76CC8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589" y="2896271"/>
            <a:ext cx="2515182" cy="2515182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4645" name="Line 1045">
            <a:extLst>
              <a:ext uri="{FF2B5EF4-FFF2-40B4-BE49-F238E27FC236}">
                <a16:creationId xmlns:a16="http://schemas.microsoft.com/office/drawing/2014/main" id="{4B69A2CB-446C-038B-4463-62D1CBAB0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759" y="3277359"/>
            <a:ext cx="2972488" cy="2972488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4646" name="Line 1046">
            <a:extLst>
              <a:ext uri="{FF2B5EF4-FFF2-40B4-BE49-F238E27FC236}">
                <a16:creationId xmlns:a16="http://schemas.microsoft.com/office/drawing/2014/main" id="{206B0311-767D-3AED-B191-AF558F25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759" y="2591400"/>
            <a:ext cx="3887100" cy="38871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pic>
        <p:nvPicPr>
          <p:cNvPr id="154651" name="Picture 1051">
            <a:extLst>
              <a:ext uri="{FF2B5EF4-FFF2-40B4-BE49-F238E27FC236}">
                <a16:creationId xmlns:a16="http://schemas.microsoft.com/office/drawing/2014/main" id="{4C1CAE08-946B-1942-7AD4-0183E10DB75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24" y="5944977"/>
            <a:ext cx="2057876" cy="38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54" name="Picture 1054">
            <a:extLst>
              <a:ext uri="{FF2B5EF4-FFF2-40B4-BE49-F238E27FC236}">
                <a16:creationId xmlns:a16="http://schemas.microsoft.com/office/drawing/2014/main" id="{DFB32A3C-C61F-C95E-4CB5-B58927DE685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53" y="4801712"/>
            <a:ext cx="2040410" cy="38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56" name="Picture 1056">
            <a:extLst>
              <a:ext uri="{FF2B5EF4-FFF2-40B4-BE49-F238E27FC236}">
                <a16:creationId xmlns:a16="http://schemas.microsoft.com/office/drawing/2014/main" id="{72B4E6DA-44A2-1DC1-CA3B-2B257485BF4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8" y="6021194"/>
            <a:ext cx="2308759" cy="38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58" name="Line 1058">
            <a:extLst>
              <a:ext uri="{FF2B5EF4-FFF2-40B4-BE49-F238E27FC236}">
                <a16:creationId xmlns:a16="http://schemas.microsoft.com/office/drawing/2014/main" id="{9AB39F33-8BFE-0257-ABA5-638AF4795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724" y="5058946"/>
            <a:ext cx="724068" cy="73359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pic>
        <p:nvPicPr>
          <p:cNvPr id="154659" name="Picture 1059">
            <a:extLst>
              <a:ext uri="{FF2B5EF4-FFF2-40B4-BE49-F238E27FC236}">
                <a16:creationId xmlns:a16="http://schemas.microsoft.com/office/drawing/2014/main" id="{B4868FC6-1AA8-93B6-5F03-C7A3F0AE306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76" y="3277359"/>
            <a:ext cx="1753006" cy="9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60" name="Text Box 1060">
            <a:extLst>
              <a:ext uri="{FF2B5EF4-FFF2-40B4-BE49-F238E27FC236}">
                <a16:creationId xmlns:a16="http://schemas.microsoft.com/office/drawing/2014/main" id="{69A65B3E-0862-F88D-D197-5F26B9E1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506" y="5182800"/>
            <a:ext cx="385131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CC00CC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54661" name="Line 1061">
            <a:extLst>
              <a:ext uri="{FF2B5EF4-FFF2-40B4-BE49-F238E27FC236}">
                <a16:creationId xmlns:a16="http://schemas.microsoft.com/office/drawing/2014/main" id="{BEC35BBD-AD08-2F09-5F6D-1C4333B68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0024" y="3277359"/>
            <a:ext cx="1600570" cy="1676788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pic>
        <p:nvPicPr>
          <p:cNvPr id="154663" name="Picture 1063">
            <a:extLst>
              <a:ext uri="{FF2B5EF4-FFF2-40B4-BE49-F238E27FC236}">
                <a16:creationId xmlns:a16="http://schemas.microsoft.com/office/drawing/2014/main" id="{BCF517A4-3FAB-093E-56E4-78F4821D55BF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77" y="3124923"/>
            <a:ext cx="284229" cy="18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64" name="Line 1064">
            <a:extLst>
              <a:ext uri="{FF2B5EF4-FFF2-40B4-BE49-F238E27FC236}">
                <a16:creationId xmlns:a16="http://schemas.microsoft.com/office/drawing/2014/main" id="{E2A9031F-4AE8-68CC-51CC-306304690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9247" y="4801711"/>
            <a:ext cx="457306" cy="2286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4665" name="Line 1065">
            <a:extLst>
              <a:ext uri="{FF2B5EF4-FFF2-40B4-BE49-F238E27FC236}">
                <a16:creationId xmlns:a16="http://schemas.microsoft.com/office/drawing/2014/main" id="{707974AB-FCBA-6289-0AB4-258109054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2459" y="5335235"/>
            <a:ext cx="685959" cy="83839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8"/>
                <a:ext cx="10514231" cy="4821682"/>
              </a:xfrm>
            </p:spPr>
            <p:txBody>
              <a:bodyPr>
                <a:normAutofit/>
              </a:bodyPr>
              <a:lstStyle/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Threshold classifier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at 0.5</a:t>
                </a:r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≥0.5,</m:t>
                    </m:r>
                  </m:oMath>
                </a14:m>
                <a:r>
                  <a:rPr lang="en-US" sz="3200" dirty="0"/>
                  <a:t> predict 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”</a:t>
                </a:r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sz="3200" dirty="0"/>
                  <a:t>, predict 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8"/>
                <a:ext cx="10514231" cy="4821682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5113" y="6493271"/>
            <a:ext cx="2235299" cy="365077"/>
          </a:xfrm>
        </p:spPr>
        <p:txBody>
          <a:bodyPr/>
          <a:lstStyle/>
          <a:p>
            <a:pPr defTabSz="914309" latinLnBrk="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Slide credit: Andrew Ng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62314" y="366318"/>
            <a:ext cx="8865784" cy="3013624"/>
            <a:chOff x="1991669" y="905528"/>
            <a:chExt cx="7334641" cy="249316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58556" y="905528"/>
              <a:ext cx="0" cy="227662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305337" y="2781223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1669" y="1859173"/>
              <a:ext cx="1580736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Malignant?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2140" y="2596557"/>
              <a:ext cx="900611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0 (No)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2139" y="1275167"/>
              <a:ext cx="938959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1 (Yes)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40474" y="2965889"/>
              <a:ext cx="1461610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09" latinLnBrk="0"/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Tumor Size</a:t>
              </a:r>
            </a:p>
          </p:txBody>
        </p:sp>
        <p:sp>
          <p:nvSpPr>
            <p:cNvPr id="10" name="Multiply 9"/>
            <p:cNvSpPr/>
            <p:nvPr/>
          </p:nvSpPr>
          <p:spPr>
            <a:xfrm>
              <a:off x="3736213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>
              <a:off x="6499051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5539748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4516265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4877644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07702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6917399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7663391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8193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8575007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 latinLnBrk="0"/>
              <a:endParaRPr lang="en-US" sz="24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3867161" y="366319"/>
            <a:ext cx="6875680" cy="3106720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11573202" y="886074"/>
            <a:ext cx="510133" cy="4506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latinLnBrk="0"/>
            <a:endParaRPr lang="en-US" sz="240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539557" y="618998"/>
            <a:ext cx="8457292" cy="261929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60997" y="3356808"/>
                <a:ext cx="2241476" cy="523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97" y="3356808"/>
                <a:ext cx="2241476" cy="523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3A68EC1A-FD52-569E-BB59-DD07C25FD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Finding the Decision Boundary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F222D0F-FE29-1C4A-FA92-10A1FD061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Let {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..., </a:t>
            </a:r>
            <a:r>
              <a:rPr lang="en-US" altLang="zh-CN" i="1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} be our data set and let 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Î</a:t>
            </a:r>
            <a:r>
              <a:rPr lang="en-US" altLang="zh-CN" dirty="0">
                <a:ea typeface="宋体" panose="02010600030101010101" pitchFamily="2" charset="-122"/>
              </a:rPr>
              <a:t>   {1,-1} be the class label of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decision boundary should classify all points correctly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Þ</a:t>
            </a:r>
            <a:endParaRPr lang="tr-TR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To see this: when y=-1, we wish (</a:t>
            </a:r>
            <a:r>
              <a:rPr lang="en-US" altLang="zh-CN" dirty="0" err="1">
                <a:ea typeface="宋体" panose="02010600030101010101" pitchFamily="2" charset="-122"/>
              </a:rPr>
              <a:t>wx+b</a:t>
            </a:r>
            <a:r>
              <a:rPr lang="en-US" altLang="zh-CN" dirty="0">
                <a:ea typeface="宋体" panose="02010600030101010101" pitchFamily="2" charset="-122"/>
              </a:rPr>
              <a:t>)&lt;1, when y=1, we wish </a:t>
            </a:r>
            <a:r>
              <a:rPr lang="tr-TR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wx+b</a:t>
            </a:r>
            <a:r>
              <a:rPr lang="en-US" altLang="zh-CN" dirty="0">
                <a:ea typeface="宋体" panose="02010600030101010101" pitchFamily="2" charset="-122"/>
              </a:rPr>
              <a:t>)&gt;1.  For support vectors, we wish y(</a:t>
            </a:r>
            <a:r>
              <a:rPr lang="en-US" altLang="zh-CN" dirty="0" err="1">
                <a:ea typeface="宋体" panose="02010600030101010101" pitchFamily="2" charset="-122"/>
              </a:rPr>
              <a:t>wx+b</a:t>
            </a:r>
            <a:r>
              <a:rPr lang="en-US" altLang="zh-CN" dirty="0">
                <a:ea typeface="宋体" panose="02010600030101010101" pitchFamily="2" charset="-122"/>
              </a:rPr>
              <a:t>)=1.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decision boundary can be found by solving the following constrained optimization problem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56678" name="Picture 6">
            <a:extLst>
              <a:ext uri="{FF2B5EF4-FFF2-40B4-BE49-F238E27FC236}">
                <a16:creationId xmlns:a16="http://schemas.microsoft.com/office/drawing/2014/main" id="{0C6C40DF-2353-9356-80F3-68010FD6196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2493738"/>
            <a:ext cx="3963317" cy="3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04" y="211194"/>
            <a:ext cx="10971372" cy="79709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SVM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can be of </a:t>
            </a:r>
            <a:r>
              <a:rPr lang="en-US" b="1" dirty="0"/>
              <a:t>two types:</a:t>
            </a:r>
          </a:p>
          <a:p>
            <a:endParaRPr lang="en-US" dirty="0"/>
          </a:p>
          <a:p>
            <a:r>
              <a:rPr lang="en-US" b="1" dirty="0"/>
              <a:t>Linear SVM: </a:t>
            </a:r>
            <a:r>
              <a:rPr lang="en-US" dirty="0"/>
              <a:t>Linear SVM is used for linearly separable data, which means if a dataset can be classified into two classes by using a </a:t>
            </a:r>
            <a:r>
              <a:rPr lang="tr-TR" dirty="0"/>
              <a:t>  </a:t>
            </a:r>
            <a:r>
              <a:rPr lang="en-US" dirty="0"/>
              <a:t>single straight line, then such data is termed as linearly separable data, and classifier is used called as Linear SVM classifier.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Non-linear SVM: </a:t>
            </a:r>
            <a:r>
              <a:rPr lang="en-US" dirty="0"/>
              <a:t>Non-Linear SVM is used for non-linearly </a:t>
            </a:r>
            <a:r>
              <a:rPr lang="tr-TR" dirty="0"/>
              <a:t>          </a:t>
            </a:r>
            <a:r>
              <a:rPr lang="en-US" dirty="0"/>
              <a:t>separated data, which means if a dataset cannot be classified by using a straight line, then such data is termed as non-linear data and classifier used is called as Non-linear SVM classifier.</a:t>
            </a:r>
          </a:p>
        </p:txBody>
      </p:sp>
    </p:spTree>
    <p:extLst>
      <p:ext uri="{BB962C8B-B14F-4D97-AF65-F5344CB8AC3E}">
        <p14:creationId xmlns:p14="http://schemas.microsoft.com/office/powerpoint/2010/main" val="34934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0" y="189964"/>
                <a:ext cx="10514231" cy="633617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Classification: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(from linear regression) </a:t>
                </a:r>
                <a:br>
                  <a:rPr lang="en-US" sz="4000" dirty="0"/>
                </a:br>
                <a:r>
                  <a:rPr lang="en-US" sz="4000" dirty="0"/>
                  <a:t>can be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tr-TR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Logistic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pPr marL="0" indent="0">
                  <a:buNone/>
                </a:pPr>
                <a:r>
                  <a:rPr lang="en-US" sz="4800" dirty="0"/>
                  <a:t>Logistic regression is actually for</a:t>
                </a:r>
                <a:r>
                  <a:rPr lang="tr-TR" sz="4800" dirty="0"/>
                  <a:t>              </a:t>
                </a:r>
                <a:r>
                  <a:rPr lang="en-US" sz="4800" dirty="0"/>
                  <a:t> </a:t>
                </a:r>
                <a:r>
                  <a:rPr lang="en-US" sz="4800" b="1" dirty="0">
                    <a:solidFill>
                      <a:srgbClr val="FF0000"/>
                    </a:solidFill>
                  </a:rPr>
                  <a:t>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0" y="189964"/>
                <a:ext cx="10514231" cy="6336174"/>
              </a:xfrm>
              <a:blipFill>
                <a:blip r:embed="rId3"/>
                <a:stretch>
                  <a:fillRect l="-2551" t="-1635" b="-8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">
            <a:extLst>
              <a:ext uri="{FF2B5EF4-FFF2-40B4-BE49-F238E27FC236}">
                <a16:creationId xmlns:a16="http://schemas.microsoft.com/office/drawing/2014/main" id="{7E729C6A-5916-E05D-38A4-14DD6C73EE16}"/>
              </a:ext>
            </a:extLst>
          </p:cNvPr>
          <p:cNvGrpSpPr/>
          <p:nvPr/>
        </p:nvGrpSpPr>
        <p:grpSpPr>
          <a:xfrm>
            <a:off x="982638" y="2926003"/>
            <a:ext cx="5898633" cy="748795"/>
            <a:chOff x="1671449" y="3253085"/>
            <a:chExt cx="4424551" cy="56166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8EFF257-DE69-221B-B684-48644D520637}"/>
                </a:ext>
              </a:extLst>
            </p:cNvPr>
            <p:cNvSpPr txBox="1"/>
            <p:nvPr/>
          </p:nvSpPr>
          <p:spPr>
            <a:xfrm>
              <a:off x="2743200" y="3253085"/>
              <a:ext cx="3352800" cy="56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6" dirty="0"/>
                <a:t>can be &gt; 1 or &lt; 0</a:t>
              </a:r>
            </a:p>
          </p:txBody>
        </p:sp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6721270B-6DB1-48D4-096B-651FF4D23BA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01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091" y="1826627"/>
                <a:ext cx="10514231" cy="467342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  <a:p>
                <a:r>
                  <a:rPr lang="en-US" sz="3600" dirty="0"/>
                  <a:t>Sigmoid function</a:t>
                </a:r>
              </a:p>
              <a:p>
                <a:r>
                  <a:rPr lang="en-US" sz="3600" dirty="0"/>
                  <a:t>Logistic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91" y="1826627"/>
                <a:ext cx="10514231" cy="4673420"/>
              </a:xfrm>
              <a:blipFill>
                <a:blip r:embed="rId3"/>
                <a:stretch>
                  <a:fillRect l="-1507" t="-2089" b="-33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5206" y="1826627"/>
                <a:ext cx="5291785" cy="1556057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06" y="1826627"/>
                <a:ext cx="5291785" cy="1556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90" y="3666806"/>
            <a:ext cx="4459206" cy="29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31703" y="6396743"/>
                <a:ext cx="437811" cy="461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703" y="6396743"/>
                <a:ext cx="437811" cy="461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38253" y="4764959"/>
                <a:ext cx="857110" cy="461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09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53" y="4764959"/>
                <a:ext cx="857110" cy="461605"/>
              </a:xfrm>
              <a:prstGeom prst="rect">
                <a:avLst/>
              </a:prstGeom>
              <a:blipFill>
                <a:blip r:embed="rId7"/>
                <a:stretch>
                  <a:fillRect r="-1418" b="-18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of hypothesis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estimated probability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on input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Example: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tumorSize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0.7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Tell patient that 70% chance of tumor being malignant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472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y_i ( \mathbf{w}^T \mathbf{x}_i + b) \geq 1, \qquad \forall 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41"/>
  <p:tag name="PICTUREFILESIZE" val="108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rac{1}{1+e^{-x}}&#10;\]&#10;\end{document}&#10;"/>
  <p:tag name="FILENAME" val="TP_tmp"/>
  <p:tag name="FORMAT" val="png16m"/>
  <p:tag name="RES" val="1200"/>
  <p:tag name="BLEND" val="1"/>
  <p:tag name="TRANSPARENT" val="1"/>
  <p:tag name="TBUG" val="0"/>
  <p:tag name="ALLOWFS" val="0"/>
  <p:tag name="ORIGWIDTH" val="76"/>
  <p:tag name="PICTUREFILESIZE" val="73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rac{1}{1+e^{-2x}}&#10;\]&#10;\end{document}&#10;"/>
  <p:tag name="FILENAME" val="TP_tmp"/>
  <p:tag name="FORMAT" val="png16m"/>
  <p:tag name="RES" val="1200"/>
  <p:tag name="BLEND" val="1"/>
  <p:tag name="TRANSPARENT" val="1"/>
  <p:tag name="TBUG" val="0"/>
  <p:tag name="ALLOWFS" val="0"/>
  <p:tag name="ORIGWIDTH" val="86"/>
  <p:tag name="PICTUREFILESIZE" val="88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rac{1}{1+e^{-100x}}&#10;\]&#10;\end{document}&#10;"/>
  <p:tag name="FILENAME" val="TP_tmp"/>
  <p:tag name="FORMAT" val="png16m"/>
  <p:tag name="RES" val="1200"/>
  <p:tag name="BLEND" val="1"/>
  <p:tag name="TRANSPARENT" val="1"/>
  <p:tag name="TBUG" val="0"/>
  <p:tag name="ALLOWFS" val="0"/>
  <p:tag name="ORIGWIDTH" val="106"/>
  <p:tag name="PICTUREFILESIZE" val="104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m = \frac{2}{||\mathbf{w}|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92"/>
  <p:tag name="PICTUREFILESIZE" val="442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16941</TotalTime>
  <Words>2213</Words>
  <Application>Microsoft Office PowerPoint</Application>
  <PresentationFormat>Özel</PresentationFormat>
  <Paragraphs>402</Paragraphs>
  <Slides>61</Slides>
  <Notes>12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71" baseType="lpstr">
      <vt:lpstr>Calibri Light</vt:lpstr>
      <vt:lpstr>Cambria Math</vt:lpstr>
      <vt:lpstr>ProximaNova</vt:lpstr>
      <vt:lpstr>굴림체</vt:lpstr>
      <vt:lpstr>Symbol</vt:lpstr>
      <vt:lpstr>Arial</vt:lpstr>
      <vt:lpstr>Malgun Gothic</vt:lpstr>
      <vt:lpstr>Calibri</vt:lpstr>
      <vt:lpstr>Office 테마</vt:lpstr>
      <vt:lpstr>VISIO</vt:lpstr>
      <vt:lpstr>CENG401 MACHINE LEARNING  AND  ARTIFICIAL  INTELLIGENCE</vt:lpstr>
      <vt:lpstr>Supervised Learning</vt:lpstr>
      <vt:lpstr>Logistic Regression</vt:lpstr>
      <vt:lpstr>Logistic Regression (Classification) </vt:lpstr>
      <vt:lpstr>PowerPoint Sunusu</vt:lpstr>
      <vt:lpstr>PowerPoint Sunusu</vt:lpstr>
      <vt:lpstr>PowerPoint Sunusu</vt:lpstr>
      <vt:lpstr>Hypothesis representation</vt:lpstr>
      <vt:lpstr>Interpretation of hypothesis output</vt:lpstr>
      <vt:lpstr>Logistic regression</vt:lpstr>
      <vt:lpstr>Decision boundary</vt:lpstr>
      <vt:lpstr>PowerPoint Sunusu</vt:lpstr>
      <vt:lpstr>Where does the form come from?</vt:lpstr>
      <vt:lpstr>PowerPoint Sunusu</vt:lpstr>
      <vt:lpstr>Logistic Regression</vt:lpstr>
      <vt:lpstr>PowerPoint Sunusu</vt:lpstr>
      <vt:lpstr>Cost function for Linear Regression</vt:lpstr>
      <vt:lpstr>Cost function for Logistic Regression</vt:lpstr>
      <vt:lpstr>Logistic regression cost function</vt:lpstr>
      <vt:lpstr>Logistic regression</vt:lpstr>
      <vt:lpstr>Where does the cost come from?</vt:lpstr>
      <vt:lpstr>PowerPoint Sunusu</vt:lpstr>
      <vt:lpstr>Expressing conditional log-likelihood</vt:lpstr>
      <vt:lpstr>Logistic Regression</vt:lpstr>
      <vt:lpstr>Gradient descent</vt:lpstr>
      <vt:lpstr>Gradient descent</vt:lpstr>
      <vt:lpstr>PowerPoint Sunusu</vt:lpstr>
      <vt:lpstr>Logistic Regression</vt:lpstr>
      <vt:lpstr>How about MAP?</vt:lpstr>
      <vt:lpstr>Prior P(θ)</vt:lpstr>
      <vt:lpstr>MLE vs. MAP</vt:lpstr>
      <vt:lpstr>Logistic Regression</vt:lpstr>
      <vt:lpstr>Multi-class classification</vt:lpstr>
      <vt:lpstr>PowerPoint Sunusu</vt:lpstr>
      <vt:lpstr>One-vs-all (one-vs-rest)</vt:lpstr>
      <vt:lpstr>One-vs-all</vt:lpstr>
      <vt:lpstr>Things to remember</vt:lpstr>
      <vt:lpstr>Nonlinear Regression and Classification  Algorithms  </vt:lpstr>
      <vt:lpstr>(KNN) K-Nearest Neighbors Algorithm  </vt:lpstr>
      <vt:lpstr>(KNN) K-Nearest Neighbors</vt:lpstr>
      <vt:lpstr>What is k in KNN?</vt:lpstr>
      <vt:lpstr>1-Nearest Neighbor</vt:lpstr>
      <vt:lpstr>3-Nearest Neighbor</vt:lpstr>
      <vt:lpstr>KNN</vt:lpstr>
      <vt:lpstr>How is the k-distance calculated?</vt:lpstr>
      <vt:lpstr>Euclidean distance</vt:lpstr>
      <vt:lpstr>Manhattan distance</vt:lpstr>
      <vt:lpstr>Hamming distance</vt:lpstr>
      <vt:lpstr>How does K-NN work?</vt:lpstr>
      <vt:lpstr>(SVM) Support Vector Machine  </vt:lpstr>
      <vt:lpstr>(SVM) Support Vector Machine</vt:lpstr>
      <vt:lpstr>(SVM) Support Vector Machine</vt:lpstr>
      <vt:lpstr>How do we find the right hyperplane?</vt:lpstr>
      <vt:lpstr>How do we find the right hyperplane?</vt:lpstr>
      <vt:lpstr>PowerPoint Sunusu</vt:lpstr>
      <vt:lpstr>PowerPoint Sunusu</vt:lpstr>
      <vt:lpstr>PowerPoint Sunusu</vt:lpstr>
      <vt:lpstr>PowerPoint Sunusu</vt:lpstr>
      <vt:lpstr>Large-margin Decision Boundary</vt:lpstr>
      <vt:lpstr>Finding the Decision Boundary</vt:lpstr>
      <vt:lpstr>Types of SVM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Office 365</cp:lastModifiedBy>
  <cp:revision>442</cp:revision>
  <dcterms:created xsi:type="dcterms:W3CDTF">2010-02-01T08:03:16Z</dcterms:created>
  <dcterms:modified xsi:type="dcterms:W3CDTF">2022-12-15T14:52:27Z</dcterms:modified>
  <cp:category>www.slidemembers.com</cp:category>
</cp:coreProperties>
</file>