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1" r:id="rId2"/>
    <p:sldMasterId id="2147483674" r:id="rId3"/>
  </p:sldMasterIdLst>
  <p:notesMasterIdLst>
    <p:notesMasterId r:id="rId36"/>
  </p:notesMasterIdLst>
  <p:handoutMasterIdLst>
    <p:handoutMasterId r:id="rId37"/>
  </p:handoutMasterIdLst>
  <p:sldIdLst>
    <p:sldId id="322" r:id="rId4"/>
    <p:sldId id="256" r:id="rId5"/>
    <p:sldId id="1036" r:id="rId6"/>
    <p:sldId id="259" r:id="rId7"/>
    <p:sldId id="1041" r:id="rId8"/>
    <p:sldId id="1042" r:id="rId9"/>
    <p:sldId id="1037" r:id="rId10"/>
    <p:sldId id="263" r:id="rId11"/>
    <p:sldId id="264" r:id="rId12"/>
    <p:sldId id="1038" r:id="rId13"/>
    <p:sldId id="1043" r:id="rId14"/>
    <p:sldId id="1044" r:id="rId15"/>
    <p:sldId id="1045" r:id="rId16"/>
    <p:sldId id="286" r:id="rId17"/>
    <p:sldId id="1046" r:id="rId18"/>
    <p:sldId id="1047" r:id="rId19"/>
    <p:sldId id="1048" r:id="rId20"/>
    <p:sldId id="1049" r:id="rId21"/>
    <p:sldId id="1050" r:id="rId22"/>
    <p:sldId id="1051" r:id="rId23"/>
    <p:sldId id="1052" r:id="rId24"/>
    <p:sldId id="1056" r:id="rId25"/>
    <p:sldId id="1059" r:id="rId26"/>
    <p:sldId id="1060" r:id="rId27"/>
    <p:sldId id="1061" r:id="rId28"/>
    <p:sldId id="1062" r:id="rId29"/>
    <p:sldId id="288" r:id="rId30"/>
    <p:sldId id="289" r:id="rId31"/>
    <p:sldId id="290" r:id="rId32"/>
    <p:sldId id="291" r:id="rId33"/>
    <p:sldId id="292" r:id="rId34"/>
    <p:sldId id="293" r:id="rId35"/>
  </p:sldIdLst>
  <p:sldSz cx="12190413" cy="6859588"/>
  <p:notesSz cx="6858000" cy="9144000"/>
  <p:embeddedFontLst>
    <p:embeddedFont>
      <p:font typeface="굴림체" panose="020B0609000101010101" pitchFamily="49" charset="-127"/>
      <p:regular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alibri Light" panose="020F0302020204030204" pitchFamily="34" charset="0"/>
      <p:regular r:id="rId43"/>
      <p:italic r:id="rId44"/>
    </p:embeddedFont>
    <p:embeddedFont>
      <p:font typeface="Malgun Gothic" panose="020B0503020000020004" pitchFamily="34" charset="-127"/>
      <p:regular r:id="rId45"/>
      <p:bold r:id="rId46"/>
    </p:embeddedFont>
    <p:embeddedFont>
      <p:font typeface="Roboto" panose="02000000000000000000" pitchFamily="2" charset="0"/>
      <p:regular r:id="rId47"/>
      <p:bold r:id="rId48"/>
      <p:italic r:id="rId49"/>
      <p:boldItalic r:id="rId50"/>
    </p:embeddedFont>
  </p:embeddedFontLst>
  <p:defaultTextStyle>
    <a:defPPr>
      <a:defRPr lang="ko-KR"/>
    </a:defPPr>
    <a:lvl1pPr marL="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rat  Şimşek" initials="MŞ" lastIdx="1" clrIdx="0">
    <p:extLst>
      <p:ext uri="{19B8F6BF-5375-455C-9EA6-DF929625EA0E}">
        <p15:presenceInfo xmlns:p15="http://schemas.microsoft.com/office/powerpoint/2012/main" userId="Murat  Şimş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7FE"/>
    <a:srgbClr val="010E54"/>
    <a:srgbClr val="03ECFF"/>
    <a:srgbClr val="17293D"/>
    <a:srgbClr val="1C89DB"/>
    <a:srgbClr val="CE9552"/>
    <a:srgbClr val="FF6100"/>
    <a:srgbClr val="BDDAEA"/>
    <a:srgbClr val="140D3B"/>
    <a:srgbClr val="F4AB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48" autoAdjust="0"/>
    <p:restoredTop sz="82881" autoAdjust="0"/>
  </p:normalViewPr>
  <p:slideViewPr>
    <p:cSldViewPr>
      <p:cViewPr varScale="1">
        <p:scale>
          <a:sx n="91" d="100"/>
          <a:sy n="91" d="100"/>
        </p:scale>
        <p:origin x="1602" y="78"/>
      </p:cViewPr>
      <p:guideLst>
        <p:guide orient="horz" pos="2160"/>
        <p:guide pos="2880"/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-147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54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2.fntdata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7.fntdata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5.xml"/><Relationship Id="rId51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7.xml"/><Relationship Id="rId41" Type="http://schemas.openxmlformats.org/officeDocument/2006/relationships/font" Target="fonts/font4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106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844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66E1F538-CD17-4FEB-9F3C-904332F060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0413" cy="6859588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5735166" y="5540319"/>
            <a:ext cx="4968552" cy="84180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1200" kern="1200" baseline="0" dirty="0">
                <a:solidFill>
                  <a:srgbClr val="03ECFF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  <a:lvl2pPr marL="497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5735166" y="3501802"/>
            <a:ext cx="6264696" cy="219005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8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입력하시오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39" indent="0">
              <a:buNone/>
              <a:defRPr sz="2666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33" b="1"/>
            </a:lvl4pPr>
            <a:lvl5pPr marL="2438156" indent="0">
              <a:buNone/>
              <a:defRPr sz="2133" b="1"/>
            </a:lvl5pPr>
            <a:lvl6pPr marL="3047695" indent="0">
              <a:buNone/>
              <a:defRPr sz="2133" b="1"/>
            </a:lvl6pPr>
            <a:lvl7pPr marL="3657234" indent="0">
              <a:buNone/>
              <a:defRPr sz="2133" b="1"/>
            </a:lvl7pPr>
            <a:lvl8pPr marL="4266773" indent="0">
              <a:buNone/>
              <a:defRPr sz="2133" b="1"/>
            </a:lvl8pPr>
            <a:lvl9pPr marL="4876312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666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39" indent="0">
              <a:buNone/>
              <a:defRPr sz="2666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33" b="1"/>
            </a:lvl4pPr>
            <a:lvl5pPr marL="2438156" indent="0">
              <a:buNone/>
              <a:defRPr sz="2133" b="1"/>
            </a:lvl5pPr>
            <a:lvl6pPr marL="3047695" indent="0">
              <a:buNone/>
              <a:defRPr sz="2133" b="1"/>
            </a:lvl6pPr>
            <a:lvl7pPr marL="3657234" indent="0">
              <a:buNone/>
              <a:defRPr sz="2133" b="1"/>
            </a:lvl7pPr>
            <a:lvl8pPr marL="4266773" indent="0">
              <a:buNone/>
              <a:defRPr sz="2133" b="1"/>
            </a:lvl8pPr>
            <a:lvl9pPr marL="4876312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666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60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331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084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3" y="273112"/>
            <a:ext cx="4010562" cy="1162320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9"/>
          </a:xfrm>
        </p:spPr>
        <p:txBody>
          <a:bodyPr/>
          <a:lstStyle>
            <a:lvl1pPr>
              <a:defRPr sz="4266"/>
            </a:lvl1pPr>
            <a:lvl2pPr>
              <a:defRPr sz="3733"/>
            </a:lvl2pPr>
            <a:lvl3pPr>
              <a:defRPr sz="3200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3" y="1435434"/>
            <a:ext cx="4010562" cy="4692149"/>
          </a:xfrm>
        </p:spPr>
        <p:txBody>
          <a:bodyPr/>
          <a:lstStyle>
            <a:lvl1pPr marL="0" indent="0">
              <a:buNone/>
              <a:defRPr sz="1866"/>
            </a:lvl1pPr>
            <a:lvl2pPr marL="609539" indent="0">
              <a:buNone/>
              <a:defRPr sz="1600"/>
            </a:lvl2pPr>
            <a:lvl3pPr marL="1219078" indent="0">
              <a:buNone/>
              <a:defRPr sz="1333"/>
            </a:lvl3pPr>
            <a:lvl4pPr marL="1828617" indent="0">
              <a:buNone/>
              <a:defRPr sz="1200"/>
            </a:lvl4pPr>
            <a:lvl5pPr marL="2438156" indent="0">
              <a:buNone/>
              <a:defRPr sz="1200"/>
            </a:lvl5pPr>
            <a:lvl6pPr marL="3047695" indent="0">
              <a:buNone/>
              <a:defRPr sz="1200"/>
            </a:lvl6pPr>
            <a:lvl7pPr marL="3657234" indent="0">
              <a:buNone/>
              <a:defRPr sz="1200"/>
            </a:lvl7pPr>
            <a:lvl8pPr marL="4266773" indent="0">
              <a:buNone/>
              <a:defRPr sz="1200"/>
            </a:lvl8pPr>
            <a:lvl9pPr marL="4876312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615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70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/>
          <a:lstStyle>
            <a:lvl1pPr marL="0" indent="0">
              <a:buNone/>
              <a:defRPr sz="4266"/>
            </a:lvl1pPr>
            <a:lvl2pPr marL="609539" indent="0">
              <a:buNone/>
              <a:defRPr sz="3733"/>
            </a:lvl2pPr>
            <a:lvl3pPr marL="1219078" indent="0">
              <a:buNone/>
              <a:defRPr sz="3200"/>
            </a:lvl3pPr>
            <a:lvl4pPr marL="1828617" indent="0">
              <a:buNone/>
              <a:defRPr sz="2666"/>
            </a:lvl4pPr>
            <a:lvl5pPr marL="2438156" indent="0">
              <a:buNone/>
              <a:defRPr sz="2666"/>
            </a:lvl5pPr>
            <a:lvl6pPr marL="3047695" indent="0">
              <a:buNone/>
              <a:defRPr sz="2666"/>
            </a:lvl6pPr>
            <a:lvl7pPr marL="3657234" indent="0">
              <a:buNone/>
              <a:defRPr sz="2666"/>
            </a:lvl7pPr>
            <a:lvl8pPr marL="4266773" indent="0">
              <a:buNone/>
              <a:defRPr sz="2666"/>
            </a:lvl8pPr>
            <a:lvl9pPr marL="4876312" indent="0">
              <a:buNone/>
              <a:defRPr sz="266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9"/>
          </a:xfrm>
        </p:spPr>
        <p:txBody>
          <a:bodyPr/>
          <a:lstStyle>
            <a:lvl1pPr marL="0" indent="0">
              <a:buNone/>
              <a:defRPr sz="1866"/>
            </a:lvl1pPr>
            <a:lvl2pPr marL="609539" indent="0">
              <a:buNone/>
              <a:defRPr sz="1600"/>
            </a:lvl2pPr>
            <a:lvl3pPr marL="1219078" indent="0">
              <a:buNone/>
              <a:defRPr sz="1333"/>
            </a:lvl3pPr>
            <a:lvl4pPr marL="1828617" indent="0">
              <a:buNone/>
              <a:defRPr sz="1200"/>
            </a:lvl4pPr>
            <a:lvl5pPr marL="2438156" indent="0">
              <a:buNone/>
              <a:defRPr sz="1200"/>
            </a:lvl5pPr>
            <a:lvl6pPr marL="3047695" indent="0">
              <a:buNone/>
              <a:defRPr sz="1200"/>
            </a:lvl6pPr>
            <a:lvl7pPr marL="3657234" indent="0">
              <a:buNone/>
              <a:defRPr sz="1200"/>
            </a:lvl7pPr>
            <a:lvl8pPr marL="4266773" indent="0">
              <a:buNone/>
              <a:defRPr sz="1200"/>
            </a:lvl8pPr>
            <a:lvl9pPr marL="4876312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54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341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28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/>
            </a:lvl1pPr>
            <a:lvl2pPr marL="457291" indent="0" algn="ctr">
              <a:buNone/>
              <a:defRPr/>
            </a:lvl2pPr>
            <a:lvl3pPr marL="914583" indent="0" algn="ctr">
              <a:buNone/>
              <a:defRPr/>
            </a:lvl3pPr>
            <a:lvl4pPr marL="1371874" indent="0" algn="ctr">
              <a:buNone/>
              <a:defRPr/>
            </a:lvl4pPr>
            <a:lvl5pPr marL="1829166" indent="0" algn="ctr">
              <a:buNone/>
              <a:defRPr/>
            </a:lvl5pPr>
            <a:lvl6pPr marL="2286457" indent="0" algn="ctr">
              <a:buNone/>
              <a:defRPr/>
            </a:lvl6pPr>
            <a:lvl7pPr marL="2743749" indent="0" algn="ctr">
              <a:buNone/>
              <a:defRPr/>
            </a:lvl7pPr>
            <a:lvl8pPr marL="3201040" indent="0" algn="ctr">
              <a:buNone/>
              <a:defRPr/>
            </a:lvl8pPr>
            <a:lvl9pPr marL="365833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90253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6217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7921"/>
            <a:ext cx="10361851" cy="1362390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91" indent="0">
              <a:buNone/>
              <a:defRPr sz="1800"/>
            </a:lvl2pPr>
            <a:lvl3pPr marL="914583" indent="0">
              <a:buNone/>
              <a:defRPr sz="1600"/>
            </a:lvl3pPr>
            <a:lvl4pPr marL="1371874" indent="0">
              <a:buNone/>
              <a:defRPr sz="1400"/>
            </a:lvl4pPr>
            <a:lvl5pPr marL="1829166" indent="0">
              <a:buNone/>
              <a:defRPr sz="1400"/>
            </a:lvl5pPr>
            <a:lvl6pPr marL="2286457" indent="0">
              <a:buNone/>
              <a:defRPr sz="1400"/>
            </a:lvl6pPr>
            <a:lvl7pPr marL="2743749" indent="0">
              <a:buNone/>
              <a:defRPr sz="1400"/>
            </a:lvl7pPr>
            <a:lvl8pPr marL="3201040" indent="0">
              <a:buNone/>
              <a:defRPr sz="1400"/>
            </a:lvl8pPr>
            <a:lvl9pPr marL="365833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978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F662A-EF4C-CC4A-84B3-A33EC92E7035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7F77-A40A-9A4F-9382-207B8C439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70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694" y="1829224"/>
            <a:ext cx="5282512" cy="4533362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380" y="1829224"/>
            <a:ext cx="5282512" cy="4533362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05793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91" indent="0">
              <a:buNone/>
              <a:defRPr sz="2000" b="1"/>
            </a:lvl2pPr>
            <a:lvl3pPr marL="914583" indent="0">
              <a:buNone/>
              <a:defRPr sz="1800" b="1"/>
            </a:lvl3pPr>
            <a:lvl4pPr marL="1371874" indent="0">
              <a:buNone/>
              <a:defRPr sz="1600" b="1"/>
            </a:lvl4pPr>
            <a:lvl5pPr marL="1829166" indent="0">
              <a:buNone/>
              <a:defRPr sz="1600" b="1"/>
            </a:lvl5pPr>
            <a:lvl6pPr marL="2286457" indent="0">
              <a:buNone/>
              <a:defRPr sz="1600" b="1"/>
            </a:lvl6pPr>
            <a:lvl7pPr marL="2743749" indent="0">
              <a:buNone/>
              <a:defRPr sz="1600" b="1"/>
            </a:lvl7pPr>
            <a:lvl8pPr marL="3201040" indent="0">
              <a:buNone/>
              <a:defRPr sz="1600" b="1"/>
            </a:lvl8pPr>
            <a:lvl9pPr marL="365833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5379"/>
            <a:ext cx="5388332" cy="39522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6277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20190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36261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8"/>
          </a:xfrm>
        </p:spPr>
        <p:txBody>
          <a:bodyPr/>
          <a:lstStyle>
            <a:lvl1pPr>
              <a:defRPr sz="3201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433"/>
            <a:ext cx="4010562" cy="4692149"/>
          </a:xfrm>
        </p:spPr>
        <p:txBody>
          <a:bodyPr/>
          <a:lstStyle>
            <a:lvl1pPr marL="0" indent="0">
              <a:buNone/>
              <a:defRPr sz="1400"/>
            </a:lvl1pPr>
            <a:lvl2pPr marL="457291" indent="0">
              <a:buNone/>
              <a:defRPr sz="1200"/>
            </a:lvl2pPr>
            <a:lvl3pPr marL="914583" indent="0">
              <a:buNone/>
              <a:defRPr sz="1000"/>
            </a:lvl3pPr>
            <a:lvl4pPr marL="1371874" indent="0">
              <a:buNone/>
              <a:defRPr sz="900"/>
            </a:lvl4pPr>
            <a:lvl5pPr marL="1829166" indent="0">
              <a:buNone/>
              <a:defRPr sz="900"/>
            </a:lvl5pPr>
            <a:lvl6pPr marL="2286457" indent="0">
              <a:buNone/>
              <a:defRPr sz="900"/>
            </a:lvl6pPr>
            <a:lvl7pPr marL="2743749" indent="0">
              <a:buNone/>
              <a:defRPr sz="900"/>
            </a:lvl7pPr>
            <a:lvl8pPr marL="3201040" indent="0">
              <a:buNone/>
              <a:defRPr sz="900"/>
            </a:lvl8pPr>
            <a:lvl9pPr marL="365833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10649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201"/>
            </a:lvl1pPr>
            <a:lvl2pPr marL="457291" indent="0">
              <a:buNone/>
              <a:defRPr sz="2801"/>
            </a:lvl2pPr>
            <a:lvl3pPr marL="914583" indent="0">
              <a:buNone/>
              <a:defRPr sz="2400"/>
            </a:lvl3pPr>
            <a:lvl4pPr marL="1371874" indent="0">
              <a:buNone/>
              <a:defRPr sz="2000"/>
            </a:lvl4pPr>
            <a:lvl5pPr marL="1829166" indent="0">
              <a:buNone/>
              <a:defRPr sz="2000"/>
            </a:lvl5pPr>
            <a:lvl6pPr marL="2286457" indent="0">
              <a:buNone/>
              <a:defRPr sz="2000"/>
            </a:lvl6pPr>
            <a:lvl7pPr marL="2743749" indent="0">
              <a:buNone/>
              <a:defRPr sz="2000"/>
            </a:lvl7pPr>
            <a:lvl8pPr marL="3201040" indent="0">
              <a:buNone/>
              <a:defRPr sz="2000"/>
            </a:lvl8pPr>
            <a:lvl9pPr marL="3658332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400"/>
            </a:lvl1pPr>
            <a:lvl2pPr marL="457291" indent="0">
              <a:buNone/>
              <a:defRPr sz="1200"/>
            </a:lvl2pPr>
            <a:lvl3pPr marL="914583" indent="0">
              <a:buNone/>
              <a:defRPr sz="1000"/>
            </a:lvl3pPr>
            <a:lvl4pPr marL="1371874" indent="0">
              <a:buNone/>
              <a:defRPr sz="900"/>
            </a:lvl4pPr>
            <a:lvl5pPr marL="1829166" indent="0">
              <a:buNone/>
              <a:defRPr sz="900"/>
            </a:lvl5pPr>
            <a:lvl6pPr marL="2286457" indent="0">
              <a:buNone/>
              <a:defRPr sz="900"/>
            </a:lvl6pPr>
            <a:lvl7pPr marL="2743749" indent="0">
              <a:buNone/>
              <a:defRPr sz="900"/>
            </a:lvl7pPr>
            <a:lvl8pPr marL="3201040" indent="0">
              <a:buNone/>
              <a:defRPr sz="900"/>
            </a:lvl8pPr>
            <a:lvl9pPr marL="365833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56829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68938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88843" y="228653"/>
            <a:ext cx="2692050" cy="61339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694" y="228653"/>
            <a:ext cx="7872975" cy="61339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051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DEAC3-ECCB-9E67-00D1-35E2A0C5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41C18-556E-4DFB-80B4-CA8EAF016473}" type="datetimeFigureOut">
              <a:rPr lang="en-US"/>
              <a:pPr>
                <a:defRPr/>
              </a:pPr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0680-E7DB-673F-F971-33C3B15D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3D892-E7CF-51F4-91F3-573CEFE9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E7223-D679-4C0A-A690-0F33467393CB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55991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B1D8-A1EA-4A29-8348-8F2F9E5BC3B0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48D7-9FE9-46C7-8913-6D48B335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1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B1D8-A1EA-4A29-8348-8F2F9E5BC3B0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148D7-9FE9-46C7-8913-6D48B3353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9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24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192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53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0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61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815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69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7234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677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6312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71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6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6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93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19030"/>
            <a:ext cx="10971372" cy="797093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062267"/>
            <a:ext cx="10971372" cy="5287636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430887"/>
            <a:ext cx="2844430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2023-01-03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9" y="6430887"/>
            <a:ext cx="3860297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430887"/>
            <a:ext cx="2844430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705" r:id="rId3"/>
    <p:sldLayoutId id="2147483709" r:id="rId4"/>
    <p:sldLayoutId id="2147483710" r:id="rId5"/>
  </p:sldLayoutIdLst>
  <p:txStyles>
    <p:titleStyle>
      <a:lvl1pPr algn="l" defTabSz="995690" rtl="0" eaLnBrk="1" latinLnBrk="1" hangingPunct="1">
        <a:spcBef>
          <a:spcPct val="0"/>
        </a:spcBef>
        <a:buNone/>
        <a:defRPr lang="ko-KR" altLang="en-US" sz="38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73384" indent="-373384" algn="l" defTabSz="995690" rtl="0" eaLnBrk="1" latinLnBrk="1" hangingPunct="1">
        <a:spcBef>
          <a:spcPct val="20000"/>
        </a:spcBef>
        <a:buFont typeface="Arial" pitchFamily="34" charset="0"/>
        <a:buChar char="•"/>
        <a:defRPr lang="ko-KR" altLang="en-US" sz="27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08998" indent="-311153" algn="l" defTabSz="995690" rtl="0" eaLnBrk="1" latinLnBrk="1" hangingPunct="1">
        <a:spcBef>
          <a:spcPct val="20000"/>
        </a:spcBef>
        <a:buFont typeface="Arial" pitchFamily="34" charset="0"/>
        <a:buChar char="–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24461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742458" indent="-248923" algn="l" defTabSz="995690" rtl="0" eaLnBrk="1" latinLnBrk="1" hangingPunct="1">
        <a:spcBef>
          <a:spcPct val="20000"/>
        </a:spcBef>
        <a:buFont typeface="Arial" pitchFamily="34" charset="0"/>
        <a:buChar char="–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240303" indent="-248923" algn="l" defTabSz="995690" rtl="0" eaLnBrk="1" latinLnBrk="1" hangingPunct="1">
        <a:spcBef>
          <a:spcPct val="20000"/>
        </a:spcBef>
        <a:buFont typeface="Arial" pitchFamily="34" charset="0"/>
        <a:buChar char="»"/>
        <a:defRPr lang="ko-KR" altLang="en-US"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73814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495172" y="889207"/>
            <a:ext cx="1654043" cy="6665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6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866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042" y="4390136"/>
            <a:ext cx="339251" cy="34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042" y="3780395"/>
            <a:ext cx="339251" cy="34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042" y="4999877"/>
            <a:ext cx="339251" cy="34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042" y="5609619"/>
            <a:ext cx="339251" cy="34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79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1219078" rtl="0" eaLnBrk="1" latinLnBrk="0" hangingPunct="1">
        <a:spcBef>
          <a:spcPct val="0"/>
        </a:spcBef>
        <a:buNone/>
        <a:defRPr sz="5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54" indent="-457154" algn="l" defTabSz="1219078" rtl="0" eaLnBrk="1" latinLnBrk="0" hangingPunct="1">
        <a:spcBef>
          <a:spcPct val="20000"/>
        </a:spcBef>
        <a:buFont typeface="Arial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1pPr>
      <a:lvl2pPr marL="990501" indent="-380962" algn="l" defTabSz="1219078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48" indent="-304770" algn="l" defTabSz="121907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87" indent="-304770" algn="l" defTabSz="1219078" rtl="0" eaLnBrk="1" latinLnBrk="0" hangingPunct="1">
        <a:spcBef>
          <a:spcPct val="20000"/>
        </a:spcBef>
        <a:buFont typeface="Arial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4pPr>
      <a:lvl5pPr marL="2742926" indent="-304770" algn="l" defTabSz="1219078" rtl="0" eaLnBrk="1" latinLnBrk="0" hangingPunct="1">
        <a:spcBef>
          <a:spcPct val="20000"/>
        </a:spcBef>
        <a:buFont typeface="Arial" pitchFamily="34" charset="0"/>
        <a:buChar char="»"/>
        <a:defRPr sz="2666" kern="1200">
          <a:solidFill>
            <a:schemeClr val="tx1"/>
          </a:solidFill>
          <a:latin typeface="+mn-lt"/>
          <a:ea typeface="+mn-ea"/>
          <a:cs typeface="+mn-cs"/>
        </a:defRPr>
      </a:lvl5pPr>
      <a:lvl6pPr marL="3352465" indent="-304770" algn="l" defTabSz="1219078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2004" indent="-304770" algn="l" defTabSz="1219078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1543" indent="-304770" algn="l" defTabSz="1219078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1082" indent="-304770" algn="l" defTabSz="1219078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39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78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7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56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95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34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73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12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9C71377-30A6-D2AA-595A-2E9D977869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12694" y="228653"/>
            <a:ext cx="10565025" cy="990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342" tIns="42672" rIns="85342" bIns="42672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9B30569-AAC7-5CF1-B43E-5B586A983E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694" y="1829224"/>
            <a:ext cx="10768198" cy="45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342" tIns="42672" rIns="85342" bIns="426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01" name="Rectangle 29">
            <a:extLst>
              <a:ext uri="{FF2B5EF4-FFF2-40B4-BE49-F238E27FC236}">
                <a16:creationId xmlns:a16="http://schemas.microsoft.com/office/drawing/2014/main" id="{007D23AE-149C-AF14-0788-E603A9B009C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6494378"/>
            <a:ext cx="12190413" cy="452543"/>
          </a:xfrm>
          <a:prstGeom prst="rect">
            <a:avLst/>
          </a:prstGeom>
          <a:solidFill>
            <a:srgbClr val="FEA402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dirty="0">
                <a:solidFill>
                  <a:srgbClr val="F3F5E7"/>
                </a:solidFill>
              </a:rPr>
              <a:t>                                                       Copyright © 2016 Pearson Education, Ltd.</a:t>
            </a:r>
          </a:p>
        </p:txBody>
      </p:sp>
      <p:sp>
        <p:nvSpPr>
          <p:cNvPr id="1029" name="Rectangle 31">
            <a:extLst>
              <a:ext uri="{FF2B5EF4-FFF2-40B4-BE49-F238E27FC236}">
                <a16:creationId xmlns:a16="http://schemas.microsoft.com/office/drawing/2014/main" id="{4BD9310D-0206-6F08-E534-43EF1FA134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22173" y="6565833"/>
            <a:ext cx="2844430" cy="23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>
                <a:solidFill>
                  <a:schemeClr val="bg1"/>
                </a:solidFill>
              </a:rPr>
              <a:t>Chapter 12, Slide </a:t>
            </a:r>
            <a:fld id="{4F8BE2ED-E367-466D-9C36-55A98BD48F9E}" type="slidenum">
              <a:rPr lang="en-US" altLang="en-US" sz="1600">
                <a:solidFill>
                  <a:schemeClr val="bg1"/>
                </a:solidFill>
              </a:rPr>
              <a:pPr eaLnBrk="1" hangingPunct="1"/>
              <a:t>‹#›</a:t>
            </a:fld>
            <a:endParaRPr lang="en-US" altLang="en-US" sz="1600">
              <a:solidFill>
                <a:schemeClr val="bg1"/>
              </a:solidFill>
            </a:endParaRPr>
          </a:p>
        </p:txBody>
      </p:sp>
      <p:pic>
        <p:nvPicPr>
          <p:cNvPr id="24582" name="Picture 32" descr="Pearson_Strap_Bound_White">
            <a:extLst>
              <a:ext uri="{FF2B5EF4-FFF2-40B4-BE49-F238E27FC236}">
                <a16:creationId xmlns:a16="http://schemas.microsoft.com/office/drawing/2014/main" id="{CC1CCDB3-07D1-4DFA-EA9B-4615BA1E7B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4" y="6483264"/>
            <a:ext cx="2349194" cy="493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30" descr="Pearson_Bound_White">
            <a:extLst>
              <a:ext uri="{FF2B5EF4-FFF2-40B4-BE49-F238E27FC236}">
                <a16:creationId xmlns:a16="http://schemas.microsoft.com/office/drawing/2014/main" id="{FEB23442-5BFC-E8D6-6BB2-2D428E37AE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490" y="6478500"/>
            <a:ext cx="1940731" cy="470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73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852658" rtl="0" eaLnBrk="0" fontAlgn="base" hangingPunct="0">
        <a:spcBef>
          <a:spcPct val="0"/>
        </a:spcBef>
        <a:spcAft>
          <a:spcPct val="0"/>
        </a:spcAft>
        <a:defRPr sz="3601" b="1">
          <a:solidFill>
            <a:srgbClr val="FEA402"/>
          </a:solidFill>
          <a:latin typeface="+mj-lt"/>
          <a:ea typeface="+mj-ea"/>
          <a:cs typeface="+mj-cs"/>
        </a:defRPr>
      </a:lvl1pPr>
      <a:lvl2pPr algn="l" defTabSz="852658" rtl="0" eaLnBrk="0" fontAlgn="base" hangingPunct="0">
        <a:spcBef>
          <a:spcPct val="0"/>
        </a:spcBef>
        <a:spcAft>
          <a:spcPct val="0"/>
        </a:spcAft>
        <a:defRPr sz="3601" b="1">
          <a:solidFill>
            <a:srgbClr val="FEA402"/>
          </a:solidFill>
          <a:latin typeface="Arial" charset="0"/>
          <a:cs typeface="Arial" charset="0"/>
        </a:defRPr>
      </a:lvl2pPr>
      <a:lvl3pPr algn="l" defTabSz="852658" rtl="0" eaLnBrk="0" fontAlgn="base" hangingPunct="0">
        <a:spcBef>
          <a:spcPct val="0"/>
        </a:spcBef>
        <a:spcAft>
          <a:spcPct val="0"/>
        </a:spcAft>
        <a:defRPr sz="3601" b="1">
          <a:solidFill>
            <a:srgbClr val="FEA402"/>
          </a:solidFill>
          <a:latin typeface="Arial" charset="0"/>
          <a:cs typeface="Arial" charset="0"/>
        </a:defRPr>
      </a:lvl3pPr>
      <a:lvl4pPr algn="l" defTabSz="852658" rtl="0" eaLnBrk="0" fontAlgn="base" hangingPunct="0">
        <a:spcBef>
          <a:spcPct val="0"/>
        </a:spcBef>
        <a:spcAft>
          <a:spcPct val="0"/>
        </a:spcAft>
        <a:defRPr sz="3601" b="1">
          <a:solidFill>
            <a:srgbClr val="FEA402"/>
          </a:solidFill>
          <a:latin typeface="Arial" charset="0"/>
          <a:cs typeface="Arial" charset="0"/>
        </a:defRPr>
      </a:lvl4pPr>
      <a:lvl5pPr algn="l" defTabSz="852658" rtl="0" eaLnBrk="0" fontAlgn="base" hangingPunct="0">
        <a:spcBef>
          <a:spcPct val="0"/>
        </a:spcBef>
        <a:spcAft>
          <a:spcPct val="0"/>
        </a:spcAft>
        <a:defRPr sz="3601" b="1">
          <a:solidFill>
            <a:srgbClr val="FEA402"/>
          </a:solidFill>
          <a:latin typeface="Arial" charset="0"/>
          <a:cs typeface="Arial" charset="0"/>
        </a:defRPr>
      </a:lvl5pPr>
      <a:lvl6pPr marL="457291" algn="l" defTabSz="852658" rtl="0" fontAlgn="base">
        <a:spcBef>
          <a:spcPct val="0"/>
        </a:spcBef>
        <a:spcAft>
          <a:spcPct val="0"/>
        </a:spcAft>
        <a:defRPr sz="4001">
          <a:solidFill>
            <a:srgbClr val="D00000"/>
          </a:solidFill>
          <a:latin typeface="Arial" charset="0"/>
          <a:cs typeface="Arial" charset="0"/>
        </a:defRPr>
      </a:lvl6pPr>
      <a:lvl7pPr marL="914583" algn="l" defTabSz="852658" rtl="0" fontAlgn="base">
        <a:spcBef>
          <a:spcPct val="0"/>
        </a:spcBef>
        <a:spcAft>
          <a:spcPct val="0"/>
        </a:spcAft>
        <a:defRPr sz="4001">
          <a:solidFill>
            <a:srgbClr val="D00000"/>
          </a:solidFill>
          <a:latin typeface="Arial" charset="0"/>
          <a:cs typeface="Arial" charset="0"/>
        </a:defRPr>
      </a:lvl7pPr>
      <a:lvl8pPr marL="1371874" algn="l" defTabSz="852658" rtl="0" fontAlgn="base">
        <a:spcBef>
          <a:spcPct val="0"/>
        </a:spcBef>
        <a:spcAft>
          <a:spcPct val="0"/>
        </a:spcAft>
        <a:defRPr sz="4001">
          <a:solidFill>
            <a:srgbClr val="D00000"/>
          </a:solidFill>
          <a:latin typeface="Arial" charset="0"/>
          <a:cs typeface="Arial" charset="0"/>
        </a:defRPr>
      </a:lvl8pPr>
      <a:lvl9pPr marL="1829166" algn="l" defTabSz="852658" rtl="0" fontAlgn="base">
        <a:spcBef>
          <a:spcPct val="0"/>
        </a:spcBef>
        <a:spcAft>
          <a:spcPct val="0"/>
        </a:spcAft>
        <a:defRPr sz="4001">
          <a:solidFill>
            <a:srgbClr val="D00000"/>
          </a:solidFill>
          <a:latin typeface="Arial" charset="0"/>
          <a:cs typeface="Arial" charset="0"/>
        </a:defRPr>
      </a:lvl9pPr>
    </p:titleStyle>
    <p:bodyStyle>
      <a:lvl1pPr marL="320739" indent="-320739" algn="l" defTabSz="852658" rtl="0" eaLnBrk="0" fontAlgn="base" hangingPunct="0">
        <a:spcBef>
          <a:spcPct val="20000"/>
        </a:spcBef>
        <a:spcAft>
          <a:spcPct val="0"/>
        </a:spcAft>
        <a:buClr>
          <a:srgbClr val="FEA402"/>
        </a:buClr>
        <a:buSzPct val="60000"/>
        <a:buFont typeface="Wingdings" panose="05000000000000000000" pitchFamily="2" charset="2"/>
        <a:buChar char="n"/>
        <a:defRPr sz="2801">
          <a:solidFill>
            <a:srgbClr val="FFFFFF"/>
          </a:solidFill>
          <a:latin typeface="+mn-lt"/>
          <a:ea typeface="+mn-ea"/>
          <a:cs typeface="+mn-cs"/>
        </a:defRPr>
      </a:lvl1pPr>
      <a:lvl2pPr marL="693877" indent="-268342" algn="l" defTabSz="852658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55000"/>
        <a:buFont typeface="Wingdings" panose="05000000000000000000" pitchFamily="2" charset="2"/>
        <a:buChar char="n"/>
        <a:defRPr sz="2400">
          <a:solidFill>
            <a:srgbClr val="FFFFFF"/>
          </a:solidFill>
          <a:latin typeface="+mn-lt"/>
          <a:cs typeface="+mn-cs"/>
        </a:defRPr>
      </a:lvl2pPr>
      <a:lvl3pPr marL="1068602" indent="-215943" algn="l" defTabSz="852658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" panose="05000000000000000000" pitchFamily="2" charset="2"/>
        <a:buChar char="n"/>
        <a:defRPr sz="2000">
          <a:solidFill>
            <a:srgbClr val="FFFFFF"/>
          </a:solidFill>
          <a:latin typeface="+mn-lt"/>
          <a:cs typeface="+mn-cs"/>
        </a:defRPr>
      </a:lvl3pPr>
      <a:lvl4pPr marL="1494137" indent="-212768" algn="l" defTabSz="852658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>
          <a:solidFill>
            <a:srgbClr val="FFFFFF"/>
          </a:solidFill>
          <a:latin typeface="+mn-lt"/>
          <a:cs typeface="+mn-cs"/>
        </a:defRPr>
      </a:lvl4pPr>
      <a:lvl5pPr marL="1919672" indent="-212768" algn="l" defTabSz="852658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50000"/>
        <a:buFont typeface="Wingdings" panose="05000000000000000000" pitchFamily="2" charset="2"/>
        <a:buChar char="n"/>
        <a:defRPr>
          <a:solidFill>
            <a:srgbClr val="FFFFFF"/>
          </a:solidFill>
          <a:latin typeface="+mn-lt"/>
          <a:cs typeface="+mn-cs"/>
        </a:defRPr>
      </a:lvl5pPr>
      <a:lvl6pPr marL="2376963" indent="-212768" algn="l" defTabSz="852658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6pPr>
      <a:lvl7pPr marL="2834255" indent="-212768" algn="l" defTabSz="852658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7pPr>
      <a:lvl8pPr marL="3291546" indent="-212768" algn="l" defTabSz="852658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8pPr>
      <a:lvl9pPr marL="3748838" indent="-212768" algn="l" defTabSz="852658" rtl="0" fontAlgn="base">
        <a:spcBef>
          <a:spcPct val="20000"/>
        </a:spcBef>
        <a:spcAft>
          <a:spcPct val="0"/>
        </a:spcAft>
        <a:buClr>
          <a:srgbClr val="FD2B4E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91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83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874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166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457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749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40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332" algn="l" defTabSz="9145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k-means-clustering-algorithm-in-machine-learning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6.png"/><Relationship Id="rId3" Type="http://schemas.openxmlformats.org/officeDocument/2006/relationships/image" Target="../media/image8.png"/><Relationship Id="rId7" Type="http://schemas.openxmlformats.org/officeDocument/2006/relationships/image" Target="../media/image22.png"/><Relationship Id="rId12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11" Type="http://schemas.openxmlformats.org/officeDocument/2006/relationships/image" Target="../media/image2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>
          <a:xfrm>
            <a:off x="7463358" y="6238106"/>
            <a:ext cx="4608512" cy="504056"/>
          </a:xfrm>
        </p:spPr>
        <p:txBody>
          <a:bodyPr/>
          <a:lstStyle/>
          <a:p>
            <a:pPr algn="r"/>
            <a:r>
              <a:rPr lang="tr-TR" altLang="ko-KR" sz="2000" b="1" dirty="0">
                <a:latin typeface="+mn-lt"/>
              </a:rPr>
              <a:t>Asst.Prof.Dr. Murat ŞİMŞEK</a:t>
            </a:r>
            <a:endParaRPr lang="en-US" altLang="ko-KR" sz="2000" b="1" dirty="0">
              <a:latin typeface="+mn-lt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0" y="0"/>
            <a:ext cx="12071870" cy="3573810"/>
          </a:xfrm>
        </p:spPr>
        <p:txBody>
          <a:bodyPr/>
          <a:lstStyle/>
          <a:p>
            <a:pPr algn="r"/>
            <a:r>
              <a:rPr lang="tr-T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CENG401</a:t>
            </a:r>
            <a:br>
              <a:rPr lang="tr-TR" dirty="0"/>
            </a:br>
            <a:r>
              <a:rPr lang="tr-TR" dirty="0"/>
              <a:t>MACHINE LEARNING </a:t>
            </a:r>
            <a:br>
              <a:rPr lang="tr-TR" dirty="0"/>
            </a:br>
            <a:r>
              <a:rPr lang="tr-TR" dirty="0"/>
              <a:t>AND </a:t>
            </a:r>
            <a:br>
              <a:rPr lang="tr-TR" dirty="0"/>
            </a:br>
            <a:r>
              <a:rPr lang="tr-TR" dirty="0"/>
              <a:t>ARTIFICIAL </a:t>
            </a:r>
            <a:br>
              <a:rPr lang="tr-TR" dirty="0"/>
            </a:br>
            <a:r>
              <a:rPr lang="tr-TR" dirty="0"/>
              <a:t>INTELLIGENCE</a:t>
            </a:r>
            <a:endParaRPr lang="ko-KR" altLang="en-US" b="1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88247309-9B63-0D00-68BD-04A74CFF7F96}"/>
              </a:ext>
            </a:extLst>
          </p:cNvPr>
          <p:cNvSpPr txBox="1"/>
          <p:nvPr/>
        </p:nvSpPr>
        <p:spPr>
          <a:xfrm>
            <a:off x="108830" y="17332"/>
            <a:ext cx="48015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b="1" dirty="0">
                <a:solidFill>
                  <a:schemeClr val="bg1"/>
                </a:solidFill>
              </a:rPr>
              <a:t>WEEK-13 </a:t>
            </a:r>
          </a:p>
          <a:p>
            <a:r>
              <a:rPr lang="tr-TR" sz="4000" b="1" dirty="0">
                <a:solidFill>
                  <a:schemeClr val="bg1"/>
                </a:solidFill>
              </a:rPr>
              <a:t>MACHINE LEARNING</a:t>
            </a:r>
          </a:p>
          <a:p>
            <a:r>
              <a:rPr lang="tr-TR" sz="4000" b="1" dirty="0" err="1">
                <a:solidFill>
                  <a:schemeClr val="bg1"/>
                </a:solidFill>
              </a:rPr>
              <a:t>Unsupervised</a:t>
            </a:r>
            <a:r>
              <a:rPr lang="tr-TR" sz="4000" b="1" dirty="0">
                <a:solidFill>
                  <a:schemeClr val="bg1"/>
                </a:solidFill>
              </a:rPr>
              <a:t>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0902E7D-5C93-9D02-1A05-E5BFEEF3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82" y="231397"/>
            <a:ext cx="10971372" cy="797093"/>
          </a:xfrm>
        </p:spPr>
        <p:txBody>
          <a:bodyPr/>
          <a:lstStyle/>
          <a:p>
            <a:r>
              <a:rPr lang="en-US" altLang="tr-TR" dirty="0"/>
              <a:t>Clustering</a:t>
            </a:r>
            <a:endParaRPr lang="tr-TR" b="0" i="0" dirty="0">
              <a:solidFill>
                <a:srgbClr val="272C37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405B0-B555-4674-C5CC-69A1BFF62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41" y="1429805"/>
            <a:ext cx="11953329" cy="5198386"/>
          </a:xfrm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The organization of unlabeled data into similarity </a:t>
            </a:r>
            <a:r>
              <a:rPr lang="tr-TR" sz="3600" dirty="0"/>
              <a:t>     </a:t>
            </a:r>
            <a:r>
              <a:rPr lang="en-US" sz="3600" dirty="0"/>
              <a:t>groups called clusters.</a:t>
            </a:r>
            <a:endParaRPr lang="tr-TR" sz="3600" dirty="0"/>
          </a:p>
          <a:p>
            <a:pPr>
              <a:lnSpc>
                <a:spcPct val="90000"/>
              </a:lnSpc>
            </a:pPr>
            <a:r>
              <a:rPr lang="en-US" sz="3600" dirty="0"/>
              <a:t> A cluster is a collection of data items which are</a:t>
            </a:r>
            <a:r>
              <a:rPr lang="tr-TR" sz="3600" dirty="0"/>
              <a:t>       </a:t>
            </a:r>
            <a:r>
              <a:rPr lang="en-US" sz="3600" dirty="0"/>
              <a:t> “similar” between them, and “dissimilar” to data items in other clusters.</a:t>
            </a:r>
            <a:endParaRPr lang="en-US" altLang="tr-TR" sz="36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6B0B956-28CB-AC75-AEFE-9F6AA9B70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790" y="4293890"/>
            <a:ext cx="70008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2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0902E7D-5C93-9D02-1A05-E5BFEEF3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82" y="231397"/>
            <a:ext cx="10971372" cy="797093"/>
          </a:xfrm>
        </p:spPr>
        <p:txBody>
          <a:bodyPr/>
          <a:lstStyle/>
          <a:p>
            <a:r>
              <a:rPr lang="tr-TR" altLang="en-US" dirty="0" err="1"/>
              <a:t>Types</a:t>
            </a:r>
            <a:r>
              <a:rPr lang="tr-TR" altLang="en-US" dirty="0"/>
              <a:t> of Clustering </a:t>
            </a:r>
            <a:r>
              <a:rPr lang="tr-TR" altLang="en-US" dirty="0" err="1"/>
              <a:t>Methods</a:t>
            </a:r>
            <a:endParaRPr lang="tr-T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405B0-B555-4674-C5CC-69A1BFF62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41" y="1429805"/>
            <a:ext cx="11953329" cy="519838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tr-TR" altLang="en-US" dirty="0"/>
              <a:t>M</a:t>
            </a:r>
            <a:r>
              <a:rPr lang="en-US" altLang="en-US" dirty="0" err="1"/>
              <a:t>ain</a:t>
            </a:r>
            <a:r>
              <a:rPr lang="en-US" altLang="en-US" dirty="0"/>
              <a:t> clustering methods used in Machine learning:</a:t>
            </a:r>
          </a:p>
          <a:p>
            <a:r>
              <a:rPr lang="en-US" altLang="en-US" b="1" dirty="0"/>
              <a:t>Partitioning Clustering</a:t>
            </a:r>
            <a:endParaRPr lang="en-US" altLang="en-US" dirty="0"/>
          </a:p>
          <a:p>
            <a:r>
              <a:rPr lang="en-US" altLang="en-US" b="1" dirty="0"/>
              <a:t>Density-Based Clustering</a:t>
            </a:r>
            <a:endParaRPr lang="en-US" altLang="en-US" dirty="0"/>
          </a:p>
          <a:p>
            <a:r>
              <a:rPr lang="en-US" altLang="en-US" b="1" dirty="0"/>
              <a:t>Distribution Model-Based Clustering</a:t>
            </a:r>
            <a:endParaRPr lang="en-US" altLang="en-US" dirty="0"/>
          </a:p>
          <a:p>
            <a:r>
              <a:rPr lang="en-US" altLang="en-US" b="1" dirty="0"/>
              <a:t>Hierarchical Clustering</a:t>
            </a:r>
            <a:endParaRPr lang="en-US" altLang="en-US" dirty="0"/>
          </a:p>
          <a:p>
            <a:r>
              <a:rPr lang="en-US" altLang="en-US" b="1" dirty="0"/>
              <a:t>Fuzzy Clustering</a:t>
            </a:r>
            <a:endParaRPr lang="en-US" altLang="en-US" dirty="0"/>
          </a:p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80322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0902E7D-5C93-9D02-1A05-E5BFEEF3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82" y="231397"/>
            <a:ext cx="10971372" cy="797093"/>
          </a:xfrm>
        </p:spPr>
        <p:txBody>
          <a:bodyPr/>
          <a:lstStyle/>
          <a:p>
            <a:r>
              <a:rPr lang="tr-TR" altLang="en-US" dirty="0" err="1"/>
              <a:t>Partitioning</a:t>
            </a:r>
            <a:r>
              <a:rPr lang="tr-TR" altLang="en-US" dirty="0"/>
              <a:t>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405B0-B555-4674-C5CC-69A1BFF62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41" y="1429805"/>
            <a:ext cx="11953329" cy="5198386"/>
          </a:xfrm>
        </p:spPr>
        <p:txBody>
          <a:bodyPr rtlCol="0">
            <a:normAutofit/>
          </a:bodyPr>
          <a:lstStyle/>
          <a:p>
            <a:pPr algn="just"/>
            <a:r>
              <a:rPr lang="en-US" altLang="en-US" dirty="0"/>
              <a:t>It is a type of clustering that divides the data into non-hierarchical </a:t>
            </a:r>
            <a:r>
              <a:rPr lang="tr-TR" altLang="en-US" dirty="0"/>
              <a:t>      </a:t>
            </a:r>
            <a:r>
              <a:rPr lang="en-US" altLang="en-US" dirty="0"/>
              <a:t>groups. It is also known as the </a:t>
            </a:r>
            <a:r>
              <a:rPr lang="en-US" altLang="en-US" b="1" dirty="0"/>
              <a:t>centroid-based method</a:t>
            </a:r>
            <a:r>
              <a:rPr lang="en-US" altLang="en-US" dirty="0"/>
              <a:t>.</a:t>
            </a:r>
            <a:endParaRPr lang="tr-TR" altLang="en-US" dirty="0"/>
          </a:p>
          <a:p>
            <a:pPr algn="just"/>
            <a:r>
              <a:rPr lang="en-US" altLang="en-US" dirty="0"/>
              <a:t> The most common example of partitioning clustering is t</a:t>
            </a:r>
            <a:r>
              <a:rPr lang="tr-TR" altLang="en-US" dirty="0"/>
              <a:t>he               </a:t>
            </a:r>
            <a:r>
              <a:rPr lang="en-US" altLang="en-US" b="1" dirty="0">
                <a:hlinkClick r:id="rId2"/>
              </a:rPr>
              <a:t>K-Means Clustering algorithm</a:t>
            </a:r>
            <a:r>
              <a:rPr lang="en-US" altLang="en-US" dirty="0"/>
              <a:t>.</a:t>
            </a:r>
          </a:p>
          <a:p>
            <a:pPr algn="just"/>
            <a:r>
              <a:rPr lang="en-US" altLang="en-US" dirty="0"/>
              <a:t>In this type, the dataset is divided into a set of </a:t>
            </a:r>
            <a:r>
              <a:rPr lang="en-US" altLang="en-US" b="1" dirty="0"/>
              <a:t>k</a:t>
            </a:r>
            <a:r>
              <a:rPr lang="en-US" altLang="en-US" dirty="0"/>
              <a:t> groups, where </a:t>
            </a:r>
            <a:r>
              <a:rPr lang="en-US" altLang="en-US" b="1" dirty="0"/>
              <a:t>K</a:t>
            </a:r>
            <a:r>
              <a:rPr lang="en-US" altLang="en-US" dirty="0"/>
              <a:t> is </a:t>
            </a:r>
            <a:r>
              <a:rPr lang="tr-TR" altLang="en-US" dirty="0"/>
              <a:t>     </a:t>
            </a:r>
            <a:r>
              <a:rPr lang="en-US" altLang="en-US" dirty="0"/>
              <a:t>used to define the number of pre-defined groups. </a:t>
            </a:r>
            <a:endParaRPr lang="tr-TR" altLang="en-US" dirty="0"/>
          </a:p>
          <a:p>
            <a:pPr algn="just"/>
            <a:r>
              <a:rPr lang="en-US" altLang="en-US" dirty="0"/>
              <a:t>The cluster center is created in such a way that the distance between </a:t>
            </a:r>
            <a:r>
              <a:rPr lang="tr-TR" altLang="en-US" dirty="0"/>
              <a:t>   </a:t>
            </a:r>
            <a:r>
              <a:rPr lang="en-US" altLang="en-US" dirty="0"/>
              <a:t>the data points of one cluster is minimum as compared to another </a:t>
            </a:r>
            <a:r>
              <a:rPr lang="tr-TR" altLang="en-US" dirty="0"/>
              <a:t>      </a:t>
            </a:r>
            <a:r>
              <a:rPr lang="en-US" altLang="en-US" dirty="0"/>
              <a:t>cluster centroid.</a:t>
            </a:r>
          </a:p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19265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0902E7D-5C93-9D02-1A05-E5BFEEF3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82" y="231397"/>
            <a:ext cx="10971372" cy="797093"/>
          </a:xfrm>
        </p:spPr>
        <p:txBody>
          <a:bodyPr/>
          <a:lstStyle/>
          <a:p>
            <a:r>
              <a:rPr lang="tr-TR" altLang="en-US" dirty="0" err="1"/>
              <a:t>Partitioning</a:t>
            </a:r>
            <a:r>
              <a:rPr lang="tr-TR" altLang="en-US" dirty="0"/>
              <a:t>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405B0-B555-4674-C5CC-69A1BFF62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41" y="1429805"/>
            <a:ext cx="11809313" cy="5198386"/>
          </a:xfrm>
        </p:spPr>
        <p:txBody>
          <a:bodyPr rtlCol="0">
            <a:normAutofit/>
          </a:bodyPr>
          <a:lstStyle/>
          <a:p>
            <a:pPr algn="just"/>
            <a:r>
              <a:rPr lang="en-US" altLang="en-US" dirty="0"/>
              <a:t>The cluster center is created in such a way that the distance between </a:t>
            </a:r>
            <a:r>
              <a:rPr lang="tr-TR" altLang="en-US" dirty="0"/>
              <a:t>   </a:t>
            </a:r>
            <a:r>
              <a:rPr lang="en-US" altLang="en-US" dirty="0"/>
              <a:t>the data points of one cluster is minimum as compared to another </a:t>
            </a:r>
            <a:r>
              <a:rPr lang="tr-TR" altLang="en-US" dirty="0"/>
              <a:t>     </a:t>
            </a:r>
            <a:r>
              <a:rPr lang="en-US" altLang="en-US" dirty="0"/>
              <a:t>cluster centroid.</a:t>
            </a:r>
          </a:p>
          <a:p>
            <a:pPr marL="0" indent="0"/>
            <a:endParaRPr lang="tr-TR" alt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3019054-9BB8-C691-FEDE-313C98616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2925738"/>
            <a:ext cx="37242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3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2208107" y="914612"/>
            <a:ext cx="7774199" cy="1067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96" tIns="46049" rIns="92096" bIns="46049" anchor="ctr"/>
          <a:lstStyle/>
          <a:p>
            <a:pPr>
              <a:defRPr/>
            </a:pPr>
            <a:r>
              <a:rPr lang="en-US" sz="4401" dirty="0" err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t>Partitional</a:t>
            </a:r>
            <a:r>
              <a:rPr lang="en-US" sz="4401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t> Clustering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90550" y="1981659"/>
            <a:ext cx="11233248" cy="2473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3201" dirty="0"/>
              <a:t>Nonhierarchical, each instance is placed in exactly one of K non-overlapping clusters.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3201" dirty="0"/>
              <a:t>Since only one set of clusters is output, the user normally </a:t>
            </a:r>
            <a:r>
              <a:rPr lang="tr-TR" altLang="en-US" sz="3201" dirty="0"/>
              <a:t> </a:t>
            </a:r>
            <a:r>
              <a:rPr lang="en-US" altLang="en-US" sz="3201" dirty="0"/>
              <a:t>has to input the desired number of clusters K.</a:t>
            </a: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1674583" y="5335236"/>
            <a:ext cx="5030364" cy="1103568"/>
            <a:chOff x="36" y="642"/>
            <a:chExt cx="5760" cy="1413"/>
          </a:xfrm>
        </p:grpSpPr>
        <p:pic>
          <p:nvPicPr>
            <p:cNvPr id="31764" name="Picture 5" descr="Edna Krabappe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" y="789"/>
              <a:ext cx="513" cy="1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65" name="Picture 6" descr="Principal Seymour  Skinn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4" y="828"/>
              <a:ext cx="514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66" name="Rectangle 7"/>
            <p:cNvSpPr>
              <a:spLocks noChangeArrowheads="1"/>
            </p:cNvSpPr>
            <p:nvPr/>
          </p:nvSpPr>
          <p:spPr bwMode="auto">
            <a:xfrm>
              <a:off x="36" y="1365"/>
              <a:ext cx="5760" cy="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31767" name="Picture 8" descr="Groundskeeper Willi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" y="920"/>
              <a:ext cx="569" cy="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68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9" y="865"/>
              <a:ext cx="635" cy="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69" name="Picture 1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5" y="753"/>
              <a:ext cx="580" cy="1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70" name="Picture 1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" y="806"/>
              <a:ext cx="592" cy="1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71" name="Picture 1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7" y="1090"/>
              <a:ext cx="454" cy="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72" name="Picture 1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" y="1096"/>
              <a:ext cx="306" cy="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73" name="Picture 14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" y="642"/>
              <a:ext cx="459" cy="1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749" name="Group 15"/>
          <p:cNvGrpSpPr>
            <a:grpSpLocks/>
          </p:cNvGrpSpPr>
          <p:nvPr/>
        </p:nvGrpSpPr>
        <p:grpSpPr bwMode="auto">
          <a:xfrm>
            <a:off x="7924430" y="5106582"/>
            <a:ext cx="2531061" cy="1487832"/>
            <a:chOff x="1880" y="2584"/>
            <a:chExt cx="1267" cy="745"/>
          </a:xfrm>
        </p:grpSpPr>
        <p:grpSp>
          <p:nvGrpSpPr>
            <p:cNvPr id="31752" name="Group 16"/>
            <p:cNvGrpSpPr>
              <a:grpSpLocks/>
            </p:cNvGrpSpPr>
            <p:nvPr/>
          </p:nvGrpSpPr>
          <p:grpSpPr bwMode="auto">
            <a:xfrm>
              <a:off x="1880" y="2584"/>
              <a:ext cx="1267" cy="745"/>
              <a:chOff x="156" y="2634"/>
              <a:chExt cx="2286" cy="1344"/>
            </a:xfrm>
          </p:grpSpPr>
          <p:sp>
            <p:nvSpPr>
              <p:cNvPr id="31762" name="Rectangle 17"/>
              <p:cNvSpPr>
                <a:spLocks noChangeArrowheads="1"/>
              </p:cNvSpPr>
              <p:nvPr/>
            </p:nvSpPr>
            <p:spPr bwMode="auto">
              <a:xfrm>
                <a:off x="156" y="2634"/>
                <a:ext cx="1080" cy="1344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763" name="Rectangle 18"/>
              <p:cNvSpPr>
                <a:spLocks noChangeArrowheads="1"/>
              </p:cNvSpPr>
              <p:nvPr/>
            </p:nvSpPr>
            <p:spPr bwMode="auto">
              <a:xfrm>
                <a:off x="1362" y="2634"/>
                <a:ext cx="1080" cy="1344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pic>
          <p:nvPicPr>
            <p:cNvPr id="31753" name="Picture 19" descr="Edna Krabappel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0" y="2626"/>
              <a:ext cx="168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4" name="Picture 20" descr="Principal Seymour  Skinn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1" y="2958"/>
              <a:ext cx="168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5" name="Picture 21" descr="Groundskeeper Willi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9" y="3005"/>
              <a:ext cx="186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6" name="Picture 2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9" y="2595"/>
              <a:ext cx="208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7" name="Picture 2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8" y="2602"/>
              <a:ext cx="190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8" name="Picture 24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7" y="2984"/>
              <a:ext cx="19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9" name="Picture 25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5" y="2695"/>
              <a:ext cx="149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60" name="Picture 26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1" y="3050"/>
              <a:ext cx="10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61" name="Picture 27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3" y="2608"/>
              <a:ext cx="151" cy="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8620" name="AutoShape 28"/>
          <p:cNvSpPr>
            <a:spLocks noChangeArrowheads="1"/>
          </p:cNvSpPr>
          <p:nvPr/>
        </p:nvSpPr>
        <p:spPr bwMode="auto">
          <a:xfrm>
            <a:off x="6933600" y="5563888"/>
            <a:ext cx="533523" cy="457306"/>
          </a:xfrm>
          <a:prstGeom prst="rightArrow">
            <a:avLst>
              <a:gd name="adj1" fmla="val 50000"/>
              <a:gd name="adj2" fmla="val 29167"/>
            </a:avLst>
          </a:prstGeom>
          <a:solidFill>
            <a:srgbClr val="FF9900"/>
          </a:solidFill>
          <a:ln w="0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81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-111" charset="0"/>
              <a:ea typeface="ＭＳ Ｐゴシック" pitchFamily="-111" charset="-128"/>
              <a:cs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2895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0902E7D-5C93-9D02-1A05-E5BFEEF3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82" y="231397"/>
            <a:ext cx="10971372" cy="797093"/>
          </a:xfrm>
        </p:spPr>
        <p:txBody>
          <a:bodyPr/>
          <a:lstStyle/>
          <a:p>
            <a:r>
              <a:rPr lang="tr-TR" altLang="en-US" dirty="0" err="1"/>
              <a:t>Density-Based</a:t>
            </a:r>
            <a:r>
              <a:rPr lang="tr-TR" altLang="en-US" dirty="0"/>
              <a:t>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405B0-B555-4674-C5CC-69A1BFF62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41" y="1429805"/>
            <a:ext cx="11809313" cy="5198386"/>
          </a:xfrm>
        </p:spPr>
        <p:txBody>
          <a:bodyPr rtlCol="0">
            <a:normAutofit/>
          </a:bodyPr>
          <a:lstStyle/>
          <a:p>
            <a:r>
              <a:rPr lang="en-US" altLang="en-US" dirty="0"/>
              <a:t>The density-based clustering method connects the highly-dense areas</a:t>
            </a:r>
            <a:r>
              <a:rPr lang="tr-TR" altLang="en-US" dirty="0"/>
              <a:t> </a:t>
            </a:r>
            <a:r>
              <a:rPr lang="en-US" altLang="en-US" dirty="0"/>
              <a:t> into clusters, and the arbitrarily shaped distributions are formed as </a:t>
            </a:r>
            <a:r>
              <a:rPr lang="tr-TR" altLang="en-US" dirty="0"/>
              <a:t>     </a:t>
            </a:r>
            <a:r>
              <a:rPr lang="en-US" altLang="en-US" dirty="0"/>
              <a:t>long as the dense region can be connected.</a:t>
            </a:r>
            <a:endParaRPr lang="tr-TR" altLang="en-US" dirty="0"/>
          </a:p>
          <a:p>
            <a:endParaRPr lang="tr-TR" altLang="en-US" dirty="0"/>
          </a:p>
          <a:p>
            <a:r>
              <a:rPr lang="en-US" altLang="en-US" dirty="0"/>
              <a:t>This algorithm does it by identifying different clusters in the dataset </a:t>
            </a:r>
            <a:r>
              <a:rPr lang="tr-TR" altLang="en-US" dirty="0"/>
              <a:t>   </a:t>
            </a:r>
            <a:r>
              <a:rPr lang="en-US" altLang="en-US" dirty="0"/>
              <a:t>and connects the areas of high densities into clusters. </a:t>
            </a:r>
            <a:endParaRPr lang="tr-TR" altLang="en-US" dirty="0"/>
          </a:p>
          <a:p>
            <a:pPr marL="0" indent="0"/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16104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0902E7D-5C93-9D02-1A05-E5BFEEF3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82" y="231397"/>
            <a:ext cx="10971372" cy="797093"/>
          </a:xfrm>
        </p:spPr>
        <p:txBody>
          <a:bodyPr/>
          <a:lstStyle/>
          <a:p>
            <a:r>
              <a:rPr lang="tr-TR" altLang="en-US" dirty="0" err="1"/>
              <a:t>Density-Based</a:t>
            </a:r>
            <a:r>
              <a:rPr lang="tr-TR" altLang="en-US" dirty="0"/>
              <a:t>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405B0-B555-4674-C5CC-69A1BFF62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41" y="1429805"/>
            <a:ext cx="11809313" cy="5198386"/>
          </a:xfrm>
        </p:spPr>
        <p:txBody>
          <a:bodyPr rtlCol="0">
            <a:normAutofit/>
          </a:bodyPr>
          <a:lstStyle/>
          <a:p>
            <a:r>
              <a:rPr lang="en-US" altLang="en-US" dirty="0"/>
              <a:t>The dense areas in data space are divided from each other by sparser areas.</a:t>
            </a:r>
          </a:p>
          <a:p>
            <a:r>
              <a:rPr lang="en-US" altLang="en-US" dirty="0"/>
              <a:t>These algorithms can face difficulty in clustering the data points if the dataset has varying densities and high dimensions.</a:t>
            </a:r>
          </a:p>
          <a:p>
            <a:pPr marL="0" indent="0"/>
            <a:endParaRPr lang="tr-TR" alt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0741538-BCDD-8B0D-6C45-1AB5CD4D0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55" y="3420514"/>
            <a:ext cx="37052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7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0902E7D-5C93-9D02-1A05-E5BFEEF3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82" y="231397"/>
            <a:ext cx="10971372" cy="797093"/>
          </a:xfrm>
        </p:spPr>
        <p:txBody>
          <a:bodyPr/>
          <a:lstStyle/>
          <a:p>
            <a:r>
              <a:rPr lang="tr-TR" altLang="en-US" dirty="0"/>
              <a:t>Distribution Model-</a:t>
            </a:r>
            <a:r>
              <a:rPr lang="tr-TR" altLang="en-US" dirty="0" err="1"/>
              <a:t>Based</a:t>
            </a:r>
            <a:r>
              <a:rPr lang="tr-TR" altLang="en-US" dirty="0"/>
              <a:t> Clustering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564CE8D-7D9B-E723-7128-9C38BE395DDD}"/>
              </a:ext>
            </a:extLst>
          </p:cNvPr>
          <p:cNvSpPr txBox="1"/>
          <p:nvPr/>
        </p:nvSpPr>
        <p:spPr>
          <a:xfrm>
            <a:off x="550590" y="1197546"/>
            <a:ext cx="11377264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700" dirty="0">
                <a:latin typeface="맑은 고딕" pitchFamily="50" charset="-127"/>
                <a:ea typeface="맑은 고딕" pitchFamily="50" charset="-127"/>
              </a:rPr>
              <a:t>In the distribution model-based clustering method, the data is </a:t>
            </a:r>
            <a:r>
              <a:rPr lang="tr-TR" altLang="en-US" sz="2700" dirty="0">
                <a:latin typeface="맑은 고딕" pitchFamily="50" charset="-127"/>
                <a:ea typeface="맑은 고딕" pitchFamily="50" charset="-127"/>
              </a:rPr>
              <a:t>       </a:t>
            </a:r>
            <a:r>
              <a:rPr lang="en-US" altLang="en-US" sz="2700" dirty="0">
                <a:latin typeface="맑은 고딕" pitchFamily="50" charset="-127"/>
                <a:ea typeface="맑은 고딕" pitchFamily="50" charset="-127"/>
              </a:rPr>
              <a:t>divided based on the probability of how a </a:t>
            </a:r>
            <a:r>
              <a:rPr lang="tr-TR" altLang="en-US" sz="27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en-US" sz="2700" dirty="0">
                <a:latin typeface="맑은 고딕" pitchFamily="50" charset="-127"/>
                <a:ea typeface="맑은 고딕" pitchFamily="50" charset="-127"/>
              </a:rPr>
              <a:t>dataset belongs to a </a:t>
            </a:r>
            <a:r>
              <a:rPr lang="tr-TR" altLang="en-US" sz="2700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en-US" sz="2700" dirty="0">
                <a:latin typeface="맑은 고딕" pitchFamily="50" charset="-127"/>
                <a:ea typeface="맑은 고딕" pitchFamily="50" charset="-127"/>
              </a:rPr>
              <a:t>particular</a:t>
            </a:r>
            <a:r>
              <a:rPr lang="tr-TR" altLang="en-US" sz="270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en-US" sz="2700" dirty="0">
                <a:latin typeface="맑은 고딕" pitchFamily="50" charset="-127"/>
                <a:ea typeface="맑은 고딕" pitchFamily="50" charset="-127"/>
              </a:rPr>
              <a:t>distribution. </a:t>
            </a:r>
            <a:endParaRPr lang="tr-TR" altLang="en-US" sz="27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700" dirty="0">
                <a:latin typeface="맑은 고딕" pitchFamily="50" charset="-127"/>
                <a:ea typeface="맑은 고딕" pitchFamily="50" charset="-127"/>
              </a:rPr>
              <a:t>The grouping is done by assuming some di</a:t>
            </a:r>
            <a:r>
              <a:rPr lang="tr-TR" altLang="en-US" sz="2700" dirty="0" err="1">
                <a:latin typeface="맑은 고딕" pitchFamily="50" charset="-127"/>
                <a:ea typeface="맑은 고딕" pitchFamily="50" charset="-127"/>
              </a:rPr>
              <a:t>st</a:t>
            </a:r>
            <a:r>
              <a:rPr lang="en-US" altLang="en-US" sz="2700" dirty="0" err="1">
                <a:latin typeface="맑은 고딕" pitchFamily="50" charset="-127"/>
                <a:ea typeface="맑은 고딕" pitchFamily="50" charset="-127"/>
              </a:rPr>
              <a:t>ributions</a:t>
            </a:r>
            <a:r>
              <a:rPr lang="en-US" altLang="en-US" sz="27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tr-TR" altLang="en-US" sz="2700" dirty="0">
                <a:latin typeface="맑은 고딕" pitchFamily="50" charset="-127"/>
                <a:ea typeface="맑은 고딕" pitchFamily="50" charset="-127"/>
              </a:rPr>
              <a:t>                         </a:t>
            </a:r>
            <a:r>
              <a:rPr lang="en-US" altLang="en-US" sz="2700" dirty="0">
                <a:latin typeface="맑은 고딕" pitchFamily="50" charset="-127"/>
                <a:ea typeface="맑은 고딕" pitchFamily="50" charset="-127"/>
              </a:rPr>
              <a:t>commonly </a:t>
            </a:r>
            <a:r>
              <a:rPr lang="tr-TR" altLang="en-US" sz="27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en-US" sz="2700" b="1" dirty="0">
                <a:latin typeface="맑은 고딕" pitchFamily="50" charset="-127"/>
                <a:ea typeface="맑은 고딕" pitchFamily="50" charset="-127"/>
              </a:rPr>
              <a:t>Gaussian Distribution</a:t>
            </a:r>
            <a:r>
              <a:rPr lang="en-US" altLang="en-US" sz="27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700" dirty="0">
                <a:latin typeface="맑은 고딕" pitchFamily="50" charset="-127"/>
                <a:ea typeface="맑은 고딕" pitchFamily="50" charset="-127"/>
              </a:rPr>
              <a:t>The example of this type is the </a:t>
            </a:r>
            <a:r>
              <a:rPr lang="en-US" altLang="en-US" sz="2700" b="1" dirty="0">
                <a:latin typeface="맑은 고딕" pitchFamily="50" charset="-127"/>
                <a:ea typeface="맑은 고딕" pitchFamily="50" charset="-127"/>
              </a:rPr>
              <a:t>Expectation-Maximization</a:t>
            </a:r>
            <a:r>
              <a:rPr lang="tr-TR" altLang="en-US" sz="2700" b="1" dirty="0">
                <a:latin typeface="맑은 고딕" pitchFamily="50" charset="-127"/>
                <a:ea typeface="맑은 고딕" pitchFamily="50" charset="-127"/>
              </a:rPr>
              <a:t>           </a:t>
            </a:r>
            <a:r>
              <a:rPr lang="en-US" altLang="en-US" sz="2700" b="1" dirty="0">
                <a:latin typeface="맑은 고딕" pitchFamily="50" charset="-127"/>
                <a:ea typeface="맑은 고딕" pitchFamily="50" charset="-127"/>
              </a:rPr>
              <a:t> Clustering algorithm</a:t>
            </a:r>
            <a:r>
              <a:rPr lang="en-US" altLang="en-US" sz="2700" dirty="0">
                <a:latin typeface="맑은 고딕" pitchFamily="50" charset="-127"/>
                <a:ea typeface="맑은 고딕" pitchFamily="50" charset="-127"/>
              </a:rPr>
              <a:t> that uses Gaussian Mixture Models (GMM).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2FBF390-3A22-C97A-3B54-B9486A36E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934" y="4202339"/>
            <a:ext cx="4337629" cy="249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3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0902E7D-5C93-9D02-1A05-E5BFEEF3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82" y="231397"/>
            <a:ext cx="10971372" cy="797093"/>
          </a:xfrm>
        </p:spPr>
        <p:txBody>
          <a:bodyPr/>
          <a:lstStyle/>
          <a:p>
            <a:r>
              <a:rPr lang="tr-TR" altLang="en-US" dirty="0" err="1"/>
              <a:t>Hierarchical</a:t>
            </a:r>
            <a:r>
              <a:rPr lang="tr-TR" altLang="en-US" dirty="0"/>
              <a:t> Clustering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564CE8D-7D9B-E723-7128-9C38BE395DDD}"/>
              </a:ext>
            </a:extLst>
          </p:cNvPr>
          <p:cNvSpPr txBox="1"/>
          <p:nvPr/>
        </p:nvSpPr>
        <p:spPr>
          <a:xfrm>
            <a:off x="118542" y="1028490"/>
            <a:ext cx="11449272" cy="3524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inter-regular"/>
              </a:rPr>
              <a:t>Hierarchical clustering can be used as an alternative for the partitioned</a:t>
            </a:r>
            <a:r>
              <a:rPr lang="tr-TR" sz="2800" dirty="0">
                <a:solidFill>
                  <a:srgbClr val="333333"/>
                </a:solidFill>
                <a:latin typeface="inter-regular"/>
              </a:rPr>
              <a:t>           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 clustering as there is no requirement of pre-specifying the number of clusters to be created. </a:t>
            </a:r>
            <a:endParaRPr lang="tr-TR" sz="2800" dirty="0">
              <a:solidFill>
                <a:srgbClr val="333333"/>
              </a:solidFill>
              <a:latin typeface="inter-regular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tr-TR" sz="2800" dirty="0">
              <a:solidFill>
                <a:srgbClr val="333333"/>
              </a:solidFill>
              <a:latin typeface="inter-regular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inter-regular"/>
              </a:rPr>
              <a:t>In this technique, the dataset is divided into clusters to create a tree-like </a:t>
            </a:r>
            <a:r>
              <a:rPr lang="tr-TR" sz="2800" dirty="0">
                <a:solidFill>
                  <a:srgbClr val="333333"/>
                </a:solidFill>
                <a:latin typeface="inter-regular"/>
              </a:rPr>
              <a:t>   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structure, which is also called a </a:t>
            </a:r>
            <a:r>
              <a:rPr lang="en-US" sz="2800" b="1" dirty="0">
                <a:solidFill>
                  <a:srgbClr val="333333"/>
                </a:solidFill>
                <a:latin typeface="inter-bold"/>
              </a:rPr>
              <a:t>dendrogram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.</a:t>
            </a:r>
            <a:endParaRPr lang="tr-TR" sz="2800" dirty="0">
              <a:solidFill>
                <a:srgbClr val="333333"/>
              </a:solidFill>
              <a:latin typeface="inter-regular"/>
            </a:endParaRPr>
          </a:p>
          <a:p>
            <a:pPr algn="just"/>
            <a:br>
              <a:rPr lang="en-US" sz="2800" dirty="0">
                <a:solidFill>
                  <a:srgbClr val="333333"/>
                </a:solidFill>
                <a:latin typeface="inter-regular"/>
              </a:rPr>
            </a:br>
            <a:endParaRPr lang="en-US" altLang="en-US" sz="27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393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0902E7D-5C93-9D02-1A05-E5BFEEF3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82" y="231397"/>
            <a:ext cx="10971372" cy="797093"/>
          </a:xfrm>
        </p:spPr>
        <p:txBody>
          <a:bodyPr/>
          <a:lstStyle/>
          <a:p>
            <a:r>
              <a:rPr lang="tr-TR" altLang="en-US" dirty="0" err="1"/>
              <a:t>Hierarchical</a:t>
            </a:r>
            <a:r>
              <a:rPr lang="tr-TR" altLang="en-US" dirty="0"/>
              <a:t> Clustering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564CE8D-7D9B-E723-7128-9C38BE395DDD}"/>
              </a:ext>
            </a:extLst>
          </p:cNvPr>
          <p:cNvSpPr txBox="1"/>
          <p:nvPr/>
        </p:nvSpPr>
        <p:spPr>
          <a:xfrm>
            <a:off x="118542" y="1028490"/>
            <a:ext cx="11809312" cy="2231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inter-regular"/>
              </a:rPr>
              <a:t> The observations or any number of clusters can be selected by cutting the </a:t>
            </a:r>
            <a:r>
              <a:rPr lang="tr-TR" sz="2800" dirty="0">
                <a:solidFill>
                  <a:srgbClr val="333333"/>
                </a:solidFill>
                <a:latin typeface="inter-regular"/>
              </a:rPr>
              <a:t>    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tree at the correct level. </a:t>
            </a:r>
            <a:endParaRPr lang="tr-TR" sz="2800" dirty="0">
              <a:solidFill>
                <a:srgbClr val="333333"/>
              </a:solidFill>
              <a:latin typeface="inter-regula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inter-regular"/>
              </a:rPr>
              <a:t>The most common example of this method is</a:t>
            </a:r>
            <a:r>
              <a:rPr lang="tr-TR" sz="2800" dirty="0">
                <a:solidFill>
                  <a:srgbClr val="333333"/>
                </a:solidFill>
                <a:latin typeface="inter-regular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the</a:t>
            </a:r>
            <a:r>
              <a:rPr lang="tr-TR" sz="2800" dirty="0">
                <a:solidFill>
                  <a:srgbClr val="333333"/>
                </a:solidFill>
                <a:latin typeface="inter-regular"/>
              </a:rPr>
              <a:t> </a:t>
            </a:r>
            <a:r>
              <a:rPr lang="en-US" sz="2800" b="1" dirty="0">
                <a:solidFill>
                  <a:srgbClr val="333333"/>
                </a:solidFill>
                <a:latin typeface="inter-bold"/>
              </a:rPr>
              <a:t>Agglomerative Hierarchical algorithm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.</a:t>
            </a:r>
            <a:br>
              <a:rPr lang="en-US" sz="2800" dirty="0">
                <a:solidFill>
                  <a:srgbClr val="333333"/>
                </a:solidFill>
                <a:latin typeface="inter-regular"/>
              </a:rPr>
            </a:br>
            <a:endParaRPr lang="en-US" altLang="en-US" sz="27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2EBE62F-F30D-74A0-4D67-0D92B4EB5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854" y="2783115"/>
            <a:ext cx="6048672" cy="394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2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err="1"/>
              <a:t>Unsupervised</a:t>
            </a:r>
            <a:r>
              <a:rPr lang="tr-TR" b="1" dirty="0"/>
              <a:t> Learning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5007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0902E7D-5C93-9D02-1A05-E5BFEEF3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82" y="231397"/>
            <a:ext cx="10971372" cy="797093"/>
          </a:xfrm>
        </p:spPr>
        <p:txBody>
          <a:bodyPr/>
          <a:lstStyle/>
          <a:p>
            <a:r>
              <a:rPr lang="tr-TR" altLang="en-US" dirty="0" err="1"/>
              <a:t>Fuzzy</a:t>
            </a:r>
            <a:r>
              <a:rPr lang="tr-TR" altLang="en-US" dirty="0"/>
              <a:t> Clustering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564CE8D-7D9B-E723-7128-9C38BE395DDD}"/>
              </a:ext>
            </a:extLst>
          </p:cNvPr>
          <p:cNvSpPr txBox="1"/>
          <p:nvPr/>
        </p:nvSpPr>
        <p:spPr>
          <a:xfrm>
            <a:off x="118542" y="1028490"/>
            <a:ext cx="11809312" cy="3954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inter-regular"/>
              </a:rPr>
              <a:t>Fuzzy clustering is a type of soft method in which a data object may belong </a:t>
            </a:r>
            <a:r>
              <a:rPr lang="tr-TR" sz="2800" dirty="0">
                <a:solidFill>
                  <a:srgbClr val="333333"/>
                </a:solidFill>
                <a:latin typeface="inter-regular"/>
              </a:rPr>
              <a:t>   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to more than one group or cluster. </a:t>
            </a:r>
            <a:endParaRPr lang="tr-TR" sz="2800" dirty="0">
              <a:solidFill>
                <a:srgbClr val="333333"/>
              </a:solidFill>
              <a:latin typeface="inter-regula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tr-TR" sz="2800" dirty="0">
              <a:solidFill>
                <a:srgbClr val="333333"/>
              </a:solidFill>
              <a:latin typeface="inter-regula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inter-regular"/>
              </a:rPr>
              <a:t>Each dataset has a set of membership coefficients, which depend on the </a:t>
            </a:r>
            <a:r>
              <a:rPr lang="tr-TR" sz="2800" dirty="0">
                <a:solidFill>
                  <a:srgbClr val="333333"/>
                </a:solidFill>
                <a:latin typeface="inter-regular"/>
              </a:rPr>
              <a:t>       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degree of membership to be in a cluster. </a:t>
            </a:r>
            <a:endParaRPr lang="tr-TR" sz="2800" dirty="0">
              <a:solidFill>
                <a:srgbClr val="333333"/>
              </a:solidFill>
              <a:latin typeface="inter-regula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tr-TR" sz="2800" dirty="0">
              <a:solidFill>
                <a:srgbClr val="333333"/>
              </a:solidFill>
              <a:latin typeface="inter-regula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333333"/>
                </a:solidFill>
                <a:latin typeface="inter-regular"/>
              </a:rPr>
              <a:t>Fuzzy C-means algorithm 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is the example of this type of clustering; it is </a:t>
            </a:r>
            <a:r>
              <a:rPr lang="tr-TR" sz="2800" dirty="0">
                <a:solidFill>
                  <a:srgbClr val="333333"/>
                </a:solidFill>
                <a:latin typeface="inter-regular"/>
              </a:rPr>
              <a:t>            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sometimes also known as the </a:t>
            </a:r>
            <a:r>
              <a:rPr lang="en-US" sz="2800" b="1" dirty="0">
                <a:solidFill>
                  <a:srgbClr val="333333"/>
                </a:solidFill>
                <a:latin typeface="inter-regular"/>
              </a:rPr>
              <a:t>Fuzzy k-means algorithm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.</a:t>
            </a:r>
            <a:br>
              <a:rPr lang="en-US" sz="2800" dirty="0">
                <a:solidFill>
                  <a:srgbClr val="333333"/>
                </a:solidFill>
                <a:latin typeface="inter-regular"/>
              </a:rPr>
            </a:br>
            <a:endParaRPr lang="en-US" altLang="en-US" sz="27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019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0902E7D-5C93-9D02-1A05-E5BFEEF3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82" y="231397"/>
            <a:ext cx="10971372" cy="797093"/>
          </a:xfrm>
        </p:spPr>
        <p:txBody>
          <a:bodyPr/>
          <a:lstStyle/>
          <a:p>
            <a:r>
              <a:rPr lang="tr-TR" altLang="en-US" dirty="0"/>
              <a:t>Clustering </a:t>
            </a:r>
            <a:r>
              <a:rPr lang="tr-TR" altLang="en-US" dirty="0" err="1"/>
              <a:t>Algorithms</a:t>
            </a:r>
            <a:endParaRPr lang="tr-TR" alt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564CE8D-7D9B-E723-7128-9C38BE395DDD}"/>
              </a:ext>
            </a:extLst>
          </p:cNvPr>
          <p:cNvSpPr txBox="1"/>
          <p:nvPr/>
        </p:nvSpPr>
        <p:spPr>
          <a:xfrm>
            <a:off x="118542" y="1028490"/>
            <a:ext cx="11809312" cy="5247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inter-regular"/>
              </a:rPr>
              <a:t>The Clustering algorithms can be divided based on their models that are </a:t>
            </a:r>
            <a:r>
              <a:rPr lang="tr-TR" sz="2800" dirty="0">
                <a:solidFill>
                  <a:srgbClr val="333333"/>
                </a:solidFill>
                <a:latin typeface="inter-regular"/>
              </a:rPr>
              <a:t>       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explained above. </a:t>
            </a:r>
            <a:endParaRPr lang="tr-TR" sz="2800" dirty="0">
              <a:solidFill>
                <a:srgbClr val="333333"/>
              </a:solidFill>
              <a:latin typeface="inter-regula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tr-TR" sz="2800" dirty="0">
              <a:solidFill>
                <a:srgbClr val="333333"/>
              </a:solidFill>
              <a:latin typeface="inter-regula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inter-regular"/>
              </a:rPr>
              <a:t>There are different types of clustering algorithms published, but only a few </a:t>
            </a:r>
            <a:r>
              <a:rPr lang="tr-TR" sz="2800" dirty="0">
                <a:solidFill>
                  <a:srgbClr val="333333"/>
                </a:solidFill>
                <a:latin typeface="inter-regular"/>
              </a:rPr>
              <a:t>   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are commonly used. </a:t>
            </a:r>
            <a:endParaRPr lang="tr-TR" sz="2800" dirty="0">
              <a:solidFill>
                <a:srgbClr val="333333"/>
              </a:solidFill>
              <a:latin typeface="inter-regula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tr-TR" sz="2800" dirty="0">
              <a:solidFill>
                <a:srgbClr val="333333"/>
              </a:solidFill>
              <a:latin typeface="inter-regula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inter-regular"/>
              </a:rPr>
              <a:t>The clustering algorithm is based on the kind of data that we are using.</a:t>
            </a:r>
            <a:endParaRPr lang="tr-TR" sz="2800" dirty="0">
              <a:solidFill>
                <a:srgbClr val="333333"/>
              </a:solidFill>
              <a:latin typeface="inter-regula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tr-TR" sz="2800" dirty="0">
              <a:solidFill>
                <a:srgbClr val="333333"/>
              </a:solidFill>
              <a:latin typeface="inter-regula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inter-regular"/>
              </a:rPr>
              <a:t> Such as, some algorithms need to guess the number of clusters in the given dataset, whereas some are required to find the minimum distance between</a:t>
            </a:r>
            <a:r>
              <a:rPr lang="tr-TR" sz="2800" dirty="0">
                <a:solidFill>
                  <a:srgbClr val="333333"/>
                </a:solidFill>
                <a:latin typeface="inter-regular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 the observation of the dataset.</a:t>
            </a:r>
            <a:br>
              <a:rPr lang="en-US" sz="2800" dirty="0">
                <a:solidFill>
                  <a:srgbClr val="333333"/>
                </a:solidFill>
                <a:latin typeface="inter-regular"/>
              </a:rPr>
            </a:br>
            <a:endParaRPr lang="en-US" altLang="en-US" sz="27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068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0902E7D-5C93-9D02-1A05-E5BFEEF3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82" y="231397"/>
            <a:ext cx="10971372" cy="797093"/>
          </a:xfrm>
        </p:spPr>
        <p:txBody>
          <a:bodyPr/>
          <a:lstStyle/>
          <a:p>
            <a:r>
              <a:rPr lang="tr-TR" altLang="en-US" dirty="0"/>
              <a:t>Clustering </a:t>
            </a:r>
            <a:r>
              <a:rPr lang="tr-TR" altLang="en-US" dirty="0" err="1"/>
              <a:t>Algorithms</a:t>
            </a:r>
            <a:endParaRPr lang="tr-TR" alt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1564CE8D-7D9B-E723-7128-9C38BE395DDD}"/>
              </a:ext>
            </a:extLst>
          </p:cNvPr>
          <p:cNvSpPr txBox="1"/>
          <p:nvPr/>
        </p:nvSpPr>
        <p:spPr>
          <a:xfrm>
            <a:off x="154546" y="2205658"/>
            <a:ext cx="1188132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333333"/>
                </a:solidFill>
                <a:latin typeface="inter-regular"/>
              </a:rPr>
              <a:t>K-Means algorithm: 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The k-means algorithm is one of the most popular clustering algorithms.</a:t>
            </a:r>
            <a:endParaRPr lang="tr-TR" sz="2800" dirty="0">
              <a:solidFill>
                <a:srgbClr val="333333"/>
              </a:solidFill>
              <a:latin typeface="inter-regula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inter-regular"/>
              </a:rPr>
              <a:t> It classifies the dataset by dividing the samples into different clusters of equal </a:t>
            </a:r>
            <a:r>
              <a:rPr lang="tr-TR" sz="2800" dirty="0">
                <a:solidFill>
                  <a:srgbClr val="333333"/>
                </a:solidFill>
                <a:latin typeface="inter-regular"/>
              </a:rPr>
              <a:t>   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variances. </a:t>
            </a:r>
            <a:endParaRPr lang="tr-TR" sz="2800" dirty="0">
              <a:solidFill>
                <a:srgbClr val="333333"/>
              </a:solidFill>
              <a:latin typeface="inter-regula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33333"/>
                </a:solidFill>
                <a:latin typeface="inter-regular"/>
              </a:rPr>
              <a:t>The number of clusters must be specified in this algorithm. It is fast with </a:t>
            </a:r>
            <a:r>
              <a:rPr lang="tr-TR" sz="2800" dirty="0">
                <a:solidFill>
                  <a:srgbClr val="333333"/>
                </a:solidFill>
                <a:latin typeface="inter-regular"/>
              </a:rPr>
              <a:t>         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fewer</a:t>
            </a:r>
            <a:r>
              <a:rPr lang="tr-TR" sz="2800" dirty="0">
                <a:solidFill>
                  <a:srgbClr val="333333"/>
                </a:solidFill>
                <a:latin typeface="inter-regular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computations required, with the linear complexity of O(n).</a:t>
            </a:r>
            <a:endParaRPr lang="tr-TR" sz="2800" dirty="0">
              <a:solidFill>
                <a:srgbClr val="333333"/>
              </a:solidFill>
              <a:latin typeface="inter-regular"/>
            </a:endParaRPr>
          </a:p>
          <a:p>
            <a:endParaRPr lang="en-US" sz="2800" dirty="0">
              <a:solidFill>
                <a:srgbClr val="333333"/>
              </a:solidFill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4749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ayt Numarası Yer Tutucusu 4">
            <a:extLst>
              <a:ext uri="{FF2B5EF4-FFF2-40B4-BE49-F238E27FC236}">
                <a16:creationId xmlns:a16="http://schemas.microsoft.com/office/drawing/2014/main" id="{92D47F8E-F4DC-7C97-8414-306301600E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09E6CE-882E-4F5C-9EC7-8D53B804D353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60834" name="Rectangle 2">
            <a:extLst>
              <a:ext uri="{FF2B5EF4-FFF2-40B4-BE49-F238E27FC236}">
                <a16:creationId xmlns:a16="http://schemas.microsoft.com/office/drawing/2014/main" id="{76E185B6-7685-6397-63E6-F636F5CD1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K-means algorithm</a:t>
            </a:r>
          </a:p>
        </p:txBody>
      </p:sp>
      <p:sp>
        <p:nvSpPr>
          <p:cNvPr id="760835" name="Rectangle 3">
            <a:extLst>
              <a:ext uri="{FF2B5EF4-FFF2-40B4-BE49-F238E27FC236}">
                <a16:creationId xmlns:a16="http://schemas.microsoft.com/office/drawing/2014/main" id="{6D4BB8EB-7380-7928-7424-3260571198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558" y="1341749"/>
            <a:ext cx="11593288" cy="4212612"/>
          </a:xfrm>
        </p:spPr>
        <p:txBody>
          <a:bodyPr/>
          <a:lstStyle/>
          <a:p>
            <a:r>
              <a:rPr lang="en-US" altLang="tr-TR" dirty="0"/>
              <a:t>Given </a:t>
            </a:r>
            <a:r>
              <a:rPr lang="en-US" altLang="tr-TR" i="1" dirty="0"/>
              <a:t>k</a:t>
            </a:r>
            <a:r>
              <a:rPr lang="en-US" altLang="tr-TR" dirty="0"/>
              <a:t>, the </a:t>
            </a:r>
            <a:r>
              <a:rPr lang="en-US" altLang="tr-TR" i="1" dirty="0"/>
              <a:t>k-means</a:t>
            </a:r>
            <a:r>
              <a:rPr lang="en-US" altLang="tr-TR" dirty="0"/>
              <a:t> algorithm works as follows:</a:t>
            </a:r>
            <a:r>
              <a:rPr lang="en-US" altLang="tr-TR" sz="2601" dirty="0"/>
              <a:t> </a:t>
            </a:r>
          </a:p>
          <a:p>
            <a:pPr lvl="1">
              <a:buSzTx/>
              <a:buFont typeface="Wingdings" panose="05000000000000000000" pitchFamily="2" charset="2"/>
              <a:buAutoNum type="arabicParenR"/>
            </a:pPr>
            <a:r>
              <a:rPr lang="en-US" altLang="tr-TR" dirty="0"/>
              <a:t>Randomly choose </a:t>
            </a:r>
            <a:r>
              <a:rPr lang="en-US" altLang="tr-TR" i="1" dirty="0"/>
              <a:t>k</a:t>
            </a:r>
            <a:r>
              <a:rPr lang="en-US" altLang="tr-TR" dirty="0"/>
              <a:t> data points (</a:t>
            </a:r>
            <a:r>
              <a:rPr lang="en-US" altLang="tr-TR" dirty="0">
                <a:solidFill>
                  <a:srgbClr val="3333CC"/>
                </a:solidFill>
              </a:rPr>
              <a:t>seeds</a:t>
            </a:r>
            <a:r>
              <a:rPr lang="en-US" altLang="tr-TR" dirty="0"/>
              <a:t>) to be the initial </a:t>
            </a:r>
            <a:r>
              <a:rPr lang="en-US" altLang="tr-TR" dirty="0">
                <a:solidFill>
                  <a:srgbClr val="FF0000"/>
                </a:solidFill>
              </a:rPr>
              <a:t>centroids</a:t>
            </a:r>
            <a:r>
              <a:rPr lang="en-US" altLang="tr-TR" dirty="0"/>
              <a:t>, cluster centers</a:t>
            </a:r>
          </a:p>
          <a:p>
            <a:pPr lvl="1">
              <a:buSzTx/>
              <a:buFont typeface="Wingdings" panose="05000000000000000000" pitchFamily="2" charset="2"/>
              <a:buAutoNum type="arabicParenR"/>
            </a:pPr>
            <a:r>
              <a:rPr lang="en-US" altLang="tr-TR" dirty="0">
                <a:solidFill>
                  <a:srgbClr val="000000"/>
                </a:solidFill>
              </a:rPr>
              <a:t>Assign each data point to the closest </a:t>
            </a:r>
            <a:r>
              <a:rPr lang="en-US" altLang="tr-TR" dirty="0">
                <a:solidFill>
                  <a:srgbClr val="FF0000"/>
                </a:solidFill>
              </a:rPr>
              <a:t>centroid</a:t>
            </a:r>
          </a:p>
          <a:p>
            <a:pPr lvl="1">
              <a:buSzTx/>
              <a:buFont typeface="Wingdings" panose="05000000000000000000" pitchFamily="2" charset="2"/>
              <a:buAutoNum type="arabicParenR"/>
            </a:pPr>
            <a:r>
              <a:rPr lang="en-US" altLang="tr-TR" dirty="0"/>
              <a:t>Re-compute the </a:t>
            </a:r>
            <a:r>
              <a:rPr lang="en-US" altLang="tr-TR" dirty="0">
                <a:solidFill>
                  <a:srgbClr val="FF0000"/>
                </a:solidFill>
              </a:rPr>
              <a:t>centroids</a:t>
            </a:r>
            <a:r>
              <a:rPr lang="en-US" altLang="tr-TR" dirty="0"/>
              <a:t> using the current cluster memberships.</a:t>
            </a:r>
          </a:p>
          <a:p>
            <a:pPr lvl="1">
              <a:buSzTx/>
              <a:buFont typeface="Wingdings" panose="05000000000000000000" pitchFamily="2" charset="2"/>
              <a:buAutoNum type="arabicParenR"/>
            </a:pPr>
            <a:r>
              <a:rPr lang="en-US" altLang="tr-TR" dirty="0"/>
              <a:t>If a convergence criterion is not met, go to </a:t>
            </a:r>
            <a:r>
              <a:rPr lang="en-US" altLang="tr-TR" dirty="0">
                <a:solidFill>
                  <a:srgbClr val="3333CC"/>
                </a:solidFill>
              </a:rPr>
              <a:t>2).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ayt Numarası Yer Tutucusu 4">
            <a:extLst>
              <a:ext uri="{FF2B5EF4-FFF2-40B4-BE49-F238E27FC236}">
                <a16:creationId xmlns:a16="http://schemas.microsoft.com/office/drawing/2014/main" id="{110CBF99-AADD-7703-6860-72E616C6F2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D95F5F-831F-44BC-BBA9-55F21E5A5081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74146" name="Rectangle 2">
            <a:extLst>
              <a:ext uri="{FF2B5EF4-FFF2-40B4-BE49-F238E27FC236}">
                <a16:creationId xmlns:a16="http://schemas.microsoft.com/office/drawing/2014/main" id="{65058E80-6F46-EE40-56DC-4B226CEC2D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Stopping/convergence criterion </a:t>
            </a:r>
            <a:endParaRPr lang="en-US" altLang="tr-TR"/>
          </a:p>
        </p:txBody>
      </p:sp>
      <p:sp>
        <p:nvSpPr>
          <p:cNvPr id="774147" name="Rectangle 3">
            <a:extLst>
              <a:ext uri="{FF2B5EF4-FFF2-40B4-BE49-F238E27FC236}">
                <a16:creationId xmlns:a16="http://schemas.microsoft.com/office/drawing/2014/main" id="{2F7666CA-1358-F84C-75C8-76E76AEDBB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558" y="1160732"/>
            <a:ext cx="11737304" cy="4971613"/>
          </a:xfrm>
        </p:spPr>
        <p:txBody>
          <a:bodyPr/>
          <a:lstStyle/>
          <a:p>
            <a:pPr marL="571614" indent="-571614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ja-JP" dirty="0">
                <a:ea typeface="ＭＳ Ｐゴシック" panose="020B0600070205080204" pitchFamily="34" charset="-128"/>
              </a:rPr>
              <a:t>no (or minimum) re-assignments of data points to different clusters, </a:t>
            </a:r>
          </a:p>
          <a:p>
            <a:pPr marL="571614" indent="-571614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ja-JP" dirty="0">
                <a:ea typeface="ＭＳ Ｐゴシック" panose="020B0600070205080204" pitchFamily="34" charset="-128"/>
              </a:rPr>
              <a:t>no (or minimum) change of centroids, or </a:t>
            </a:r>
          </a:p>
          <a:p>
            <a:pPr marL="571614" indent="-571614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ja-JP" dirty="0">
                <a:ea typeface="ＭＳ Ｐゴシック" panose="020B0600070205080204" pitchFamily="34" charset="-128"/>
              </a:rPr>
              <a:t>minimum decrease in the </a:t>
            </a:r>
            <a:r>
              <a:rPr lang="en-US" altLang="ja-JP" b="1" dirty="0">
                <a:ea typeface="ＭＳ Ｐゴシック" panose="020B0600070205080204" pitchFamily="34" charset="-128"/>
              </a:rPr>
              <a:t>sum of squared error</a:t>
            </a:r>
            <a:r>
              <a:rPr lang="en-US" altLang="ja-JP" dirty="0">
                <a:ea typeface="ＭＳ Ｐゴシック" panose="020B0600070205080204" pitchFamily="34" charset="-128"/>
              </a:rPr>
              <a:t> (SSE), </a:t>
            </a:r>
          </a:p>
          <a:p>
            <a:pPr marL="571614" indent="-571614">
              <a:lnSpc>
                <a:spcPct val="90000"/>
              </a:lnSpc>
            </a:pPr>
            <a:endParaRPr lang="en-US" altLang="ja-JP" dirty="0">
              <a:ea typeface="ＭＳ Ｐゴシック" panose="020B0600070205080204" pitchFamily="34" charset="-128"/>
            </a:endParaRPr>
          </a:p>
          <a:p>
            <a:pPr marL="571614" indent="-571614">
              <a:lnSpc>
                <a:spcPct val="90000"/>
              </a:lnSpc>
            </a:pPr>
            <a:endParaRPr lang="tr-TR" altLang="ja-JP" dirty="0">
              <a:ea typeface="ＭＳ Ｐゴシック" panose="020B0600070205080204" pitchFamily="34" charset="-128"/>
            </a:endParaRPr>
          </a:p>
          <a:p>
            <a:pPr marL="571614" indent="-571614">
              <a:lnSpc>
                <a:spcPct val="90000"/>
              </a:lnSpc>
            </a:pPr>
            <a:endParaRPr lang="tr-TR" altLang="ja-JP" dirty="0">
              <a:ea typeface="ＭＳ Ｐゴシック" panose="020B0600070205080204" pitchFamily="34" charset="-128"/>
            </a:endParaRPr>
          </a:p>
          <a:p>
            <a:pPr marL="571614" indent="-571614">
              <a:lnSpc>
                <a:spcPct val="90000"/>
              </a:lnSpc>
            </a:pPr>
            <a:endParaRPr lang="en-US" altLang="ja-JP" dirty="0">
              <a:ea typeface="ＭＳ Ｐゴシック" panose="020B0600070205080204" pitchFamily="34" charset="-128"/>
            </a:endParaRPr>
          </a:p>
          <a:p>
            <a:pPr marL="839956" lvl="1" indent="-495399">
              <a:lnSpc>
                <a:spcPct val="90000"/>
              </a:lnSpc>
            </a:pPr>
            <a:r>
              <a:rPr lang="en-US" altLang="ja-JP" i="1" dirty="0">
                <a:ea typeface="ＭＳ Ｐゴシック" panose="020B0600070205080204" pitchFamily="34" charset="-128"/>
              </a:rPr>
              <a:t>C</a:t>
            </a:r>
            <a:r>
              <a:rPr lang="en-US" altLang="ja-JP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ja-JP" dirty="0">
                <a:ea typeface="ＭＳ Ｐゴシック" panose="020B0600070205080204" pitchFamily="34" charset="-128"/>
              </a:rPr>
              <a:t> is the </a:t>
            </a:r>
            <a:r>
              <a:rPr lang="en-US" altLang="ja-JP" i="1" dirty="0" err="1">
                <a:ea typeface="ＭＳ Ｐゴシック" panose="020B0600070205080204" pitchFamily="34" charset="-128"/>
              </a:rPr>
              <a:t>j</a:t>
            </a:r>
            <a:r>
              <a:rPr lang="en-US" altLang="ja-JP" dirty="0" err="1">
                <a:ea typeface="ＭＳ Ｐゴシック" panose="020B0600070205080204" pitchFamily="34" charset="-128"/>
              </a:rPr>
              <a:t>th</a:t>
            </a:r>
            <a:r>
              <a:rPr lang="en-US" altLang="ja-JP" dirty="0">
                <a:ea typeface="ＭＳ Ｐゴシック" panose="020B0600070205080204" pitchFamily="34" charset="-128"/>
              </a:rPr>
              <a:t> cluster, </a:t>
            </a:r>
            <a:r>
              <a:rPr lang="en-US" altLang="ja-JP" b="1" dirty="0" err="1">
                <a:ea typeface="ＭＳ Ｐゴシック" panose="020B0600070205080204" pitchFamily="34" charset="-128"/>
              </a:rPr>
              <a:t>m</a:t>
            </a:r>
            <a:r>
              <a:rPr lang="en-US" altLang="ja-JP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ja-JP" dirty="0">
                <a:ea typeface="ＭＳ Ｐゴシック" panose="020B0600070205080204" pitchFamily="34" charset="-128"/>
              </a:rPr>
              <a:t> is the centroid of cluster </a:t>
            </a:r>
            <a:r>
              <a:rPr lang="en-US" altLang="ja-JP" i="1" dirty="0" err="1">
                <a:ea typeface="ＭＳ Ｐゴシック" panose="020B0600070205080204" pitchFamily="34" charset="-128"/>
              </a:rPr>
              <a:t>C</a:t>
            </a:r>
            <a:r>
              <a:rPr lang="en-US" altLang="ja-JP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ja-JP" dirty="0">
                <a:ea typeface="ＭＳ Ｐゴシック" panose="020B0600070205080204" pitchFamily="34" charset="-128"/>
              </a:rPr>
              <a:t> (the mean vector of all the data points in </a:t>
            </a:r>
            <a:r>
              <a:rPr lang="en-US" altLang="ja-JP" i="1" dirty="0" err="1">
                <a:ea typeface="ＭＳ Ｐゴシック" panose="020B0600070205080204" pitchFamily="34" charset="-128"/>
              </a:rPr>
              <a:t>C</a:t>
            </a:r>
            <a:r>
              <a:rPr lang="en-US" altLang="ja-JP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ja-JP" dirty="0">
                <a:ea typeface="ＭＳ Ｐゴシック" panose="020B0600070205080204" pitchFamily="34" charset="-128"/>
              </a:rPr>
              <a:t>), and </a:t>
            </a:r>
            <a:r>
              <a:rPr lang="en-US" altLang="ja-JP" i="1" dirty="0" err="1">
                <a:ea typeface="ＭＳ Ｐゴシック" panose="020B0600070205080204" pitchFamily="34" charset="-128"/>
              </a:rPr>
              <a:t>dist</a:t>
            </a:r>
            <a:r>
              <a:rPr lang="en-US" altLang="ja-JP" dirty="0">
                <a:ea typeface="ＭＳ Ｐゴシック" panose="020B0600070205080204" pitchFamily="34" charset="-128"/>
              </a:rPr>
              <a:t>(</a:t>
            </a:r>
            <a:r>
              <a:rPr lang="en-US" altLang="ja-JP" b="1" dirty="0">
                <a:ea typeface="ＭＳ Ｐゴシック" panose="020B0600070205080204" pitchFamily="34" charset="-128"/>
              </a:rPr>
              <a:t>x</a:t>
            </a:r>
            <a:r>
              <a:rPr lang="en-US" altLang="ja-JP" dirty="0">
                <a:ea typeface="ＭＳ Ｐゴシック" panose="020B0600070205080204" pitchFamily="34" charset="-128"/>
              </a:rPr>
              <a:t>, </a:t>
            </a:r>
            <a:r>
              <a:rPr lang="en-US" altLang="ja-JP" b="1" dirty="0" err="1">
                <a:ea typeface="ＭＳ Ｐゴシック" panose="020B0600070205080204" pitchFamily="34" charset="-128"/>
              </a:rPr>
              <a:t>m</a:t>
            </a:r>
            <a:r>
              <a:rPr lang="en-US" altLang="ja-JP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ja-JP" dirty="0">
                <a:ea typeface="ＭＳ Ｐゴシック" panose="020B0600070205080204" pitchFamily="34" charset="-128"/>
              </a:rPr>
              <a:t>) is the distance between data point </a:t>
            </a:r>
            <a:r>
              <a:rPr lang="en-US" altLang="ja-JP" b="1" dirty="0">
                <a:ea typeface="ＭＳ Ｐゴシック" panose="020B0600070205080204" pitchFamily="34" charset="-128"/>
              </a:rPr>
              <a:t>x</a:t>
            </a:r>
            <a:r>
              <a:rPr lang="en-US" altLang="ja-JP" dirty="0">
                <a:ea typeface="ＭＳ Ｐゴシック" panose="020B0600070205080204" pitchFamily="34" charset="-128"/>
              </a:rPr>
              <a:t> and centroid </a:t>
            </a:r>
            <a:r>
              <a:rPr lang="en-US" altLang="ja-JP" b="1" dirty="0" err="1">
                <a:ea typeface="ＭＳ Ｐゴシック" panose="020B0600070205080204" pitchFamily="34" charset="-128"/>
              </a:rPr>
              <a:t>m</a:t>
            </a:r>
            <a:r>
              <a:rPr lang="en-US" altLang="ja-JP" i="1" baseline="-25000" dirty="0" err="1">
                <a:ea typeface="ＭＳ Ｐゴシック" panose="020B0600070205080204" pitchFamily="34" charset="-128"/>
              </a:rPr>
              <a:t>j</a:t>
            </a:r>
            <a:r>
              <a:rPr lang="en-US" altLang="ja-JP" dirty="0">
                <a:ea typeface="ＭＳ Ｐゴシック" panose="020B0600070205080204" pitchFamily="34" charset="-128"/>
              </a:rPr>
              <a:t>. </a:t>
            </a:r>
            <a:endParaRPr lang="en-US" altLang="tr-TR" dirty="0"/>
          </a:p>
        </p:txBody>
      </p:sp>
      <p:sp>
        <p:nvSpPr>
          <p:cNvPr id="774149" name="Rectangle 5">
            <a:extLst>
              <a:ext uri="{FF2B5EF4-FFF2-40B4-BE49-F238E27FC236}">
                <a16:creationId xmlns:a16="http://schemas.microsoft.com/office/drawing/2014/main" id="{499B72C5-E529-6986-6511-BCF55F885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148" y="3001040"/>
            <a:ext cx="184774" cy="400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tr-TR"/>
          </a:p>
        </p:txBody>
      </p:sp>
      <p:graphicFrame>
        <p:nvGraphicFramePr>
          <p:cNvPr id="774148" name="Object 4">
            <a:extLst>
              <a:ext uri="{FF2B5EF4-FFF2-40B4-BE49-F238E27FC236}">
                <a16:creationId xmlns:a16="http://schemas.microsoft.com/office/drawing/2014/main" id="{4C53DFA9-3DDA-8737-E311-CFA4938563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796800"/>
              </p:ext>
            </p:extLst>
          </p:nvPr>
        </p:nvGraphicFramePr>
        <p:xfrm>
          <a:off x="3430910" y="3001040"/>
          <a:ext cx="4357108" cy="118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76400" imgH="457200" progId="Equation.3">
                  <p:embed/>
                </p:oleObj>
              </mc:Choice>
              <mc:Fallback>
                <p:oleObj name="Equation" r:id="rId2" imgW="1676400" imgH="457200" progId="Equation.3">
                  <p:embed/>
                  <p:pic>
                    <p:nvPicPr>
                      <p:cNvPr id="774148" name="Object 4">
                        <a:extLst>
                          <a:ext uri="{FF2B5EF4-FFF2-40B4-BE49-F238E27FC236}">
                            <a16:creationId xmlns:a16="http://schemas.microsoft.com/office/drawing/2014/main" id="{4C53DFA9-3DDA-8737-E311-CFA4938563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910" y="3001040"/>
                        <a:ext cx="4357108" cy="1189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4150" name="Text Box 6">
            <a:extLst>
              <a:ext uri="{FF2B5EF4-FFF2-40B4-BE49-F238E27FC236}">
                <a16:creationId xmlns:a16="http://schemas.microsoft.com/office/drawing/2014/main" id="{E8934BA0-ACEC-656F-1A8A-BA87E73BE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9436" y="3279024"/>
            <a:ext cx="792345" cy="400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tr-TR" dirty="0"/>
              <a:t>(1)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ayt Numarası Yer Tutucusu 4">
            <a:extLst>
              <a:ext uri="{FF2B5EF4-FFF2-40B4-BE49-F238E27FC236}">
                <a16:creationId xmlns:a16="http://schemas.microsoft.com/office/drawing/2014/main" id="{0EE3AF5D-E0AC-0F7A-EB64-84684B3857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13724B-D671-4FE3-B066-B191483FADFB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75170" name="Rectangle 2">
            <a:extLst>
              <a:ext uri="{FF2B5EF4-FFF2-40B4-BE49-F238E27FC236}">
                <a16:creationId xmlns:a16="http://schemas.microsoft.com/office/drawing/2014/main" id="{1A134245-25F0-4BC8-FBB1-4F81D266E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An example</a:t>
            </a:r>
          </a:p>
        </p:txBody>
      </p:sp>
      <p:pic>
        <p:nvPicPr>
          <p:cNvPr id="775172" name="Picture 4">
            <a:extLst>
              <a:ext uri="{FF2B5EF4-FFF2-40B4-BE49-F238E27FC236}">
                <a16:creationId xmlns:a16="http://schemas.microsoft.com/office/drawing/2014/main" id="{8E85A0A9-49DB-6781-1181-E1AEA8DC34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0435" y="1175023"/>
            <a:ext cx="7996501" cy="4766778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775174" name="Text Box 6">
            <a:extLst>
              <a:ext uri="{FF2B5EF4-FFF2-40B4-BE49-F238E27FC236}">
                <a16:creationId xmlns:a16="http://schemas.microsoft.com/office/drawing/2014/main" id="{6BE9B43B-1DF2-91DF-0944-8B5346F79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4689" y="4330116"/>
            <a:ext cx="647850" cy="579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tr-TR" sz="3201"/>
              <a:t>+</a:t>
            </a:r>
          </a:p>
        </p:txBody>
      </p:sp>
      <p:sp>
        <p:nvSpPr>
          <p:cNvPr id="775175" name="Text Box 7">
            <a:extLst>
              <a:ext uri="{FF2B5EF4-FFF2-40B4-BE49-F238E27FC236}">
                <a16:creationId xmlns:a16="http://schemas.microsoft.com/office/drawing/2014/main" id="{34F08524-40CC-1922-70C8-A3C8C188E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6839" y="4006191"/>
            <a:ext cx="647850" cy="579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tr-TR" sz="3201"/>
              <a:t>+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ayt Numarası Yer Tutucusu 4">
            <a:extLst>
              <a:ext uri="{FF2B5EF4-FFF2-40B4-BE49-F238E27FC236}">
                <a16:creationId xmlns:a16="http://schemas.microsoft.com/office/drawing/2014/main" id="{9D961D03-1A63-7CD2-A127-ABADA7BBC4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B92FB6-E42E-4F79-A132-F5C29D12BB92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777218" name="Rectangle 2">
            <a:extLst>
              <a:ext uri="{FF2B5EF4-FFF2-40B4-BE49-F238E27FC236}">
                <a16:creationId xmlns:a16="http://schemas.microsoft.com/office/drawing/2014/main" id="{2E609517-61DD-BA93-FEB1-7F6202BA69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An example (cont …)</a:t>
            </a:r>
          </a:p>
        </p:txBody>
      </p:sp>
      <p:pic>
        <p:nvPicPr>
          <p:cNvPr id="777220" name="Picture 4">
            <a:extLst>
              <a:ext uri="{FF2B5EF4-FFF2-40B4-BE49-F238E27FC236}">
                <a16:creationId xmlns:a16="http://schemas.microsoft.com/office/drawing/2014/main" id="{DAE023DE-CE7F-CE3A-EA70-127C28D4D2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25502" y="1233774"/>
            <a:ext cx="7994912" cy="484458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334566" y="1371918"/>
            <a:ext cx="11593288" cy="446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1" b="1" dirty="0"/>
              <a:t>Partition Algorithm 1: k-means 	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1. Decide on a value for </a:t>
            </a:r>
            <a:r>
              <a:rPr lang="en-US" altLang="en-US" i="1" dirty="0"/>
              <a:t>k</a:t>
            </a:r>
            <a:r>
              <a:rPr lang="en-US" altLang="en-US" dirty="0"/>
              <a:t>.	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2. Initialize the </a:t>
            </a:r>
            <a:r>
              <a:rPr lang="en-US" altLang="en-US" i="1" dirty="0"/>
              <a:t>k</a:t>
            </a:r>
            <a:r>
              <a:rPr lang="en-US" altLang="en-US" dirty="0"/>
              <a:t> cluster centers (randomly, if necessary).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3. Decide the class memberships of the </a:t>
            </a:r>
            <a:r>
              <a:rPr lang="en-US" altLang="en-US" i="1" dirty="0"/>
              <a:t>N</a:t>
            </a:r>
            <a:r>
              <a:rPr lang="en-US" altLang="en-US" dirty="0"/>
              <a:t> objects by assigning them to the nearest cluster center.	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4. Re-estimate the </a:t>
            </a:r>
            <a:r>
              <a:rPr lang="en-US" altLang="en-US" i="1" dirty="0"/>
              <a:t>k</a:t>
            </a:r>
            <a:r>
              <a:rPr lang="en-US" altLang="en-US" dirty="0"/>
              <a:t> cluster centers, by assuming the memberships found above are correct.	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5. If none of the </a:t>
            </a:r>
            <a:r>
              <a:rPr lang="en-US" altLang="en-US" i="1" dirty="0"/>
              <a:t>N</a:t>
            </a:r>
            <a:r>
              <a:rPr lang="en-US" altLang="en-US" dirty="0"/>
              <a:t> objects changed membership in the last iteration, exit. Otherwise go</a:t>
            </a:r>
            <a:r>
              <a:rPr lang="tr-TR" altLang="en-US" dirty="0"/>
              <a:t> </a:t>
            </a:r>
            <a:r>
              <a:rPr lang="en-US" altLang="en-US" dirty="0"/>
              <a:t>to 3.	</a:t>
            </a:r>
          </a:p>
        </p:txBody>
      </p:sp>
    </p:spTree>
    <p:extLst>
      <p:ext uri="{BB962C8B-B14F-4D97-AF65-F5344CB8AC3E}">
        <p14:creationId xmlns:p14="http://schemas.microsoft.com/office/powerpoint/2010/main" val="389229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2"/>
          <p:cNvSpPr>
            <a:spLocks noChangeArrowheads="1"/>
          </p:cNvSpPr>
          <p:nvPr/>
        </p:nvSpPr>
        <p:spPr bwMode="auto">
          <a:xfrm>
            <a:off x="2644770" y="1198841"/>
            <a:ext cx="6991380" cy="54829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19" name="Rectangle 43"/>
          <p:cNvSpPr>
            <a:spLocks noChangeArrowheads="1"/>
          </p:cNvSpPr>
          <p:nvPr/>
        </p:nvSpPr>
        <p:spPr bwMode="auto">
          <a:xfrm>
            <a:off x="3594315" y="1465602"/>
            <a:ext cx="5868758" cy="407764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20" name="Line 44"/>
          <p:cNvSpPr>
            <a:spLocks noChangeShapeType="1"/>
          </p:cNvSpPr>
          <p:nvPr/>
        </p:nvSpPr>
        <p:spPr bwMode="auto">
          <a:xfrm>
            <a:off x="3594315" y="4725494"/>
            <a:ext cx="586875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1" name="Line 45"/>
          <p:cNvSpPr>
            <a:spLocks noChangeShapeType="1"/>
          </p:cNvSpPr>
          <p:nvPr/>
        </p:nvSpPr>
        <p:spPr bwMode="auto">
          <a:xfrm>
            <a:off x="3594315" y="3909330"/>
            <a:ext cx="586875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2" name="Line 46"/>
          <p:cNvSpPr>
            <a:spLocks noChangeShapeType="1"/>
          </p:cNvSpPr>
          <p:nvPr/>
        </p:nvSpPr>
        <p:spPr bwMode="auto">
          <a:xfrm>
            <a:off x="3594315" y="3099518"/>
            <a:ext cx="586875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Line 47"/>
          <p:cNvSpPr>
            <a:spLocks noChangeShapeType="1"/>
          </p:cNvSpPr>
          <p:nvPr/>
        </p:nvSpPr>
        <p:spPr bwMode="auto">
          <a:xfrm>
            <a:off x="3594315" y="2281767"/>
            <a:ext cx="586875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Line 48"/>
          <p:cNvSpPr>
            <a:spLocks noChangeShapeType="1"/>
          </p:cNvSpPr>
          <p:nvPr/>
        </p:nvSpPr>
        <p:spPr bwMode="auto">
          <a:xfrm>
            <a:off x="3594315" y="1465603"/>
            <a:ext cx="586875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Rectangle 49"/>
          <p:cNvSpPr>
            <a:spLocks noChangeArrowheads="1"/>
          </p:cNvSpPr>
          <p:nvPr/>
        </p:nvSpPr>
        <p:spPr bwMode="auto">
          <a:xfrm>
            <a:off x="3594315" y="1465602"/>
            <a:ext cx="5868758" cy="4077644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26" name="Line 50"/>
          <p:cNvSpPr>
            <a:spLocks noChangeShapeType="1"/>
          </p:cNvSpPr>
          <p:nvPr/>
        </p:nvSpPr>
        <p:spPr bwMode="auto">
          <a:xfrm>
            <a:off x="3594316" y="1465602"/>
            <a:ext cx="1587" cy="40776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51"/>
          <p:cNvSpPr>
            <a:spLocks noChangeShapeType="1"/>
          </p:cNvSpPr>
          <p:nvPr/>
        </p:nvSpPr>
        <p:spPr bwMode="auto">
          <a:xfrm>
            <a:off x="3524449" y="5543247"/>
            <a:ext cx="69866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Line 52"/>
          <p:cNvSpPr>
            <a:spLocks noChangeShapeType="1"/>
          </p:cNvSpPr>
          <p:nvPr/>
        </p:nvSpPr>
        <p:spPr bwMode="auto">
          <a:xfrm>
            <a:off x="3524449" y="4725494"/>
            <a:ext cx="69866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Line 53"/>
          <p:cNvSpPr>
            <a:spLocks noChangeShapeType="1"/>
          </p:cNvSpPr>
          <p:nvPr/>
        </p:nvSpPr>
        <p:spPr bwMode="auto">
          <a:xfrm>
            <a:off x="3524449" y="3909330"/>
            <a:ext cx="69866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Line 54"/>
          <p:cNvSpPr>
            <a:spLocks noChangeShapeType="1"/>
          </p:cNvSpPr>
          <p:nvPr/>
        </p:nvSpPr>
        <p:spPr bwMode="auto">
          <a:xfrm>
            <a:off x="3524449" y="3099518"/>
            <a:ext cx="69866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Line 55"/>
          <p:cNvSpPr>
            <a:spLocks noChangeShapeType="1"/>
          </p:cNvSpPr>
          <p:nvPr/>
        </p:nvSpPr>
        <p:spPr bwMode="auto">
          <a:xfrm>
            <a:off x="3524449" y="2281767"/>
            <a:ext cx="69866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Line 56"/>
          <p:cNvSpPr>
            <a:spLocks noChangeShapeType="1"/>
          </p:cNvSpPr>
          <p:nvPr/>
        </p:nvSpPr>
        <p:spPr bwMode="auto">
          <a:xfrm>
            <a:off x="3524449" y="1465603"/>
            <a:ext cx="69866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Line 57"/>
          <p:cNvSpPr>
            <a:spLocks noChangeShapeType="1"/>
          </p:cNvSpPr>
          <p:nvPr/>
        </p:nvSpPr>
        <p:spPr bwMode="auto">
          <a:xfrm>
            <a:off x="3594315" y="5543247"/>
            <a:ext cx="586875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Line 58"/>
          <p:cNvSpPr>
            <a:spLocks noChangeShapeType="1"/>
          </p:cNvSpPr>
          <p:nvPr/>
        </p:nvSpPr>
        <p:spPr bwMode="auto">
          <a:xfrm flipV="1">
            <a:off x="3594316" y="5543246"/>
            <a:ext cx="1587" cy="6986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5" name="Line 59"/>
          <p:cNvSpPr>
            <a:spLocks noChangeShapeType="1"/>
          </p:cNvSpPr>
          <p:nvPr/>
        </p:nvSpPr>
        <p:spPr bwMode="auto">
          <a:xfrm flipV="1">
            <a:off x="4766162" y="5543246"/>
            <a:ext cx="1587" cy="6986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6" name="Line 60"/>
          <p:cNvSpPr>
            <a:spLocks noChangeShapeType="1"/>
          </p:cNvSpPr>
          <p:nvPr/>
        </p:nvSpPr>
        <p:spPr bwMode="auto">
          <a:xfrm flipV="1">
            <a:off x="5944360" y="5543246"/>
            <a:ext cx="1587" cy="6986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7" name="Line 61"/>
          <p:cNvSpPr>
            <a:spLocks noChangeShapeType="1"/>
          </p:cNvSpPr>
          <p:nvPr/>
        </p:nvSpPr>
        <p:spPr bwMode="auto">
          <a:xfrm flipV="1">
            <a:off x="7114617" y="5543246"/>
            <a:ext cx="1588" cy="6986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8" name="Line 62"/>
          <p:cNvSpPr>
            <a:spLocks noChangeShapeType="1"/>
          </p:cNvSpPr>
          <p:nvPr/>
        </p:nvSpPr>
        <p:spPr bwMode="auto">
          <a:xfrm flipV="1">
            <a:off x="8292815" y="5543246"/>
            <a:ext cx="1588" cy="6986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9" name="Line 63"/>
          <p:cNvSpPr>
            <a:spLocks noChangeShapeType="1"/>
          </p:cNvSpPr>
          <p:nvPr/>
        </p:nvSpPr>
        <p:spPr bwMode="auto">
          <a:xfrm flipV="1">
            <a:off x="9463074" y="5543246"/>
            <a:ext cx="1587" cy="6986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0" name="Freeform 64"/>
          <p:cNvSpPr>
            <a:spLocks/>
          </p:cNvSpPr>
          <p:nvPr/>
        </p:nvSpPr>
        <p:spPr bwMode="auto">
          <a:xfrm>
            <a:off x="4702647" y="4663568"/>
            <a:ext cx="125441" cy="125441"/>
          </a:xfrm>
          <a:custGeom>
            <a:avLst/>
            <a:gdLst>
              <a:gd name="T0" fmla="*/ 63500 w 79"/>
              <a:gd name="T1" fmla="*/ 0 h 79"/>
              <a:gd name="T2" fmla="*/ 125412 w 79"/>
              <a:gd name="T3" fmla="*/ 61912 h 79"/>
              <a:gd name="T4" fmla="*/ 63500 w 79"/>
              <a:gd name="T5" fmla="*/ 125412 h 79"/>
              <a:gd name="T6" fmla="*/ 0 w 79"/>
              <a:gd name="T7" fmla="*/ 61912 h 79"/>
              <a:gd name="T8" fmla="*/ 63500 w 79"/>
              <a:gd name="T9" fmla="*/ 0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79"/>
              <a:gd name="T17" fmla="*/ 79 w 79"/>
              <a:gd name="T18" fmla="*/ 79 h 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79">
                <a:moveTo>
                  <a:pt x="40" y="0"/>
                </a:moveTo>
                <a:lnTo>
                  <a:pt x="79" y="39"/>
                </a:lnTo>
                <a:lnTo>
                  <a:pt x="40" y="79"/>
                </a:lnTo>
                <a:lnTo>
                  <a:pt x="0" y="39"/>
                </a:lnTo>
                <a:lnTo>
                  <a:pt x="40" y="0"/>
                </a:lnTo>
                <a:close/>
              </a:path>
            </a:pathLst>
          </a:custGeom>
          <a:solidFill>
            <a:srgbClr val="000080"/>
          </a:solidFill>
          <a:ln w="7938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41" name="Rectangle 65"/>
          <p:cNvSpPr>
            <a:spLocks noChangeArrowheads="1"/>
          </p:cNvSpPr>
          <p:nvPr/>
        </p:nvSpPr>
        <p:spPr bwMode="auto">
          <a:xfrm>
            <a:off x="3303735" y="5417804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34842" name="Rectangle 66"/>
          <p:cNvSpPr>
            <a:spLocks noChangeArrowheads="1"/>
          </p:cNvSpPr>
          <p:nvPr/>
        </p:nvSpPr>
        <p:spPr bwMode="auto">
          <a:xfrm>
            <a:off x="3303735" y="4600053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34843" name="Rectangle 67"/>
          <p:cNvSpPr>
            <a:spLocks noChangeArrowheads="1"/>
          </p:cNvSpPr>
          <p:nvPr/>
        </p:nvSpPr>
        <p:spPr bwMode="auto">
          <a:xfrm>
            <a:off x="3303735" y="3783889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34844" name="Rectangle 68"/>
          <p:cNvSpPr>
            <a:spLocks noChangeArrowheads="1"/>
          </p:cNvSpPr>
          <p:nvPr/>
        </p:nvSpPr>
        <p:spPr bwMode="auto">
          <a:xfrm>
            <a:off x="3303735" y="2974076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34845" name="Rectangle 69"/>
          <p:cNvSpPr>
            <a:spLocks noChangeArrowheads="1"/>
          </p:cNvSpPr>
          <p:nvPr/>
        </p:nvSpPr>
        <p:spPr bwMode="auto">
          <a:xfrm>
            <a:off x="3303735" y="2156324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4</a:t>
            </a:r>
            <a:endParaRPr lang="en-US" altLang="en-US"/>
          </a:p>
        </p:txBody>
      </p:sp>
      <p:sp>
        <p:nvSpPr>
          <p:cNvPr id="34846" name="Rectangle 70"/>
          <p:cNvSpPr>
            <a:spLocks noChangeArrowheads="1"/>
          </p:cNvSpPr>
          <p:nvPr/>
        </p:nvSpPr>
        <p:spPr bwMode="auto">
          <a:xfrm>
            <a:off x="3303735" y="1340160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5</a:t>
            </a:r>
            <a:endParaRPr lang="en-US" altLang="en-US"/>
          </a:p>
        </p:txBody>
      </p:sp>
      <p:sp>
        <p:nvSpPr>
          <p:cNvPr id="34847" name="Rectangle 71"/>
          <p:cNvSpPr>
            <a:spLocks noChangeArrowheads="1"/>
          </p:cNvSpPr>
          <p:nvPr/>
        </p:nvSpPr>
        <p:spPr bwMode="auto">
          <a:xfrm>
            <a:off x="3540328" y="5740141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34848" name="Rectangle 72"/>
          <p:cNvSpPr>
            <a:spLocks noChangeArrowheads="1"/>
          </p:cNvSpPr>
          <p:nvPr/>
        </p:nvSpPr>
        <p:spPr bwMode="auto">
          <a:xfrm>
            <a:off x="4710586" y="5740141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34849" name="Rectangle 73"/>
          <p:cNvSpPr>
            <a:spLocks noChangeArrowheads="1"/>
          </p:cNvSpPr>
          <p:nvPr/>
        </p:nvSpPr>
        <p:spPr bwMode="auto">
          <a:xfrm>
            <a:off x="5888783" y="5740141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34850" name="Rectangle 74"/>
          <p:cNvSpPr>
            <a:spLocks noChangeArrowheads="1"/>
          </p:cNvSpPr>
          <p:nvPr/>
        </p:nvSpPr>
        <p:spPr bwMode="auto">
          <a:xfrm>
            <a:off x="7059042" y="5740141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34851" name="Rectangle 75"/>
          <p:cNvSpPr>
            <a:spLocks noChangeArrowheads="1"/>
          </p:cNvSpPr>
          <p:nvPr/>
        </p:nvSpPr>
        <p:spPr bwMode="auto">
          <a:xfrm>
            <a:off x="8238827" y="5740141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4</a:t>
            </a:r>
            <a:endParaRPr lang="en-US" altLang="en-US"/>
          </a:p>
        </p:txBody>
      </p:sp>
      <p:sp>
        <p:nvSpPr>
          <p:cNvPr id="34852" name="Rectangle 76"/>
          <p:cNvSpPr>
            <a:spLocks noChangeArrowheads="1"/>
          </p:cNvSpPr>
          <p:nvPr/>
        </p:nvSpPr>
        <p:spPr bwMode="auto">
          <a:xfrm>
            <a:off x="9409086" y="5740141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5</a:t>
            </a:r>
            <a:endParaRPr lang="en-US" altLang="en-US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title"/>
          </p:nvPr>
        </p:nvSpPr>
        <p:spPr>
          <a:xfrm>
            <a:off x="2208107" y="228653"/>
            <a:ext cx="7774199" cy="53352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1">
                <a:effectLst>
                  <a:outerShdw blurRad="38100" dist="38100" dir="2700000" algn="tl">
                    <a:srgbClr val="DDDDDD"/>
                  </a:outerShdw>
                </a:effectLst>
              </a:rPr>
              <a:t>K-means Clustering: Step 1</a:t>
            </a:r>
          </a:p>
        </p:txBody>
      </p:sp>
      <p:sp>
        <p:nvSpPr>
          <p:cNvPr id="34854" name="Text Box 4"/>
          <p:cNvSpPr txBox="1">
            <a:spLocks noChangeArrowheads="1"/>
          </p:cNvSpPr>
          <p:nvPr/>
        </p:nvSpPr>
        <p:spPr bwMode="auto">
          <a:xfrm>
            <a:off x="2501862" y="838395"/>
            <a:ext cx="7940230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Algorithm: k-means, Distance Metric: Euclidean Distance</a:t>
            </a:r>
          </a:p>
        </p:txBody>
      </p:sp>
      <p:sp>
        <p:nvSpPr>
          <p:cNvPr id="34855" name="AutoShape 5"/>
          <p:cNvSpPr>
            <a:spLocks noChangeArrowheads="1"/>
          </p:cNvSpPr>
          <p:nvPr/>
        </p:nvSpPr>
        <p:spPr bwMode="auto">
          <a:xfrm>
            <a:off x="4723289" y="4649276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56" name="AutoShape 6"/>
          <p:cNvSpPr>
            <a:spLocks noChangeArrowheads="1"/>
          </p:cNvSpPr>
          <p:nvPr/>
        </p:nvSpPr>
        <p:spPr bwMode="auto">
          <a:xfrm>
            <a:off x="4875724" y="4877929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57" name="AutoShape 7"/>
          <p:cNvSpPr>
            <a:spLocks noChangeArrowheads="1"/>
          </p:cNvSpPr>
          <p:nvPr/>
        </p:nvSpPr>
        <p:spPr bwMode="auto">
          <a:xfrm>
            <a:off x="4647071" y="5106582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58" name="AutoShape 8"/>
          <p:cNvSpPr>
            <a:spLocks noChangeArrowheads="1"/>
          </p:cNvSpPr>
          <p:nvPr/>
        </p:nvSpPr>
        <p:spPr bwMode="auto">
          <a:xfrm>
            <a:off x="4418418" y="4420623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59" name="AutoShape 9"/>
          <p:cNvSpPr>
            <a:spLocks noChangeArrowheads="1"/>
          </p:cNvSpPr>
          <p:nvPr/>
        </p:nvSpPr>
        <p:spPr bwMode="auto">
          <a:xfrm>
            <a:off x="4418418" y="2057877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60" name="AutoShape 10"/>
          <p:cNvSpPr>
            <a:spLocks noChangeArrowheads="1"/>
          </p:cNvSpPr>
          <p:nvPr/>
        </p:nvSpPr>
        <p:spPr bwMode="auto">
          <a:xfrm>
            <a:off x="4418418" y="3582229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61" name="AutoShape 11"/>
          <p:cNvSpPr>
            <a:spLocks noChangeArrowheads="1"/>
          </p:cNvSpPr>
          <p:nvPr/>
        </p:nvSpPr>
        <p:spPr bwMode="auto">
          <a:xfrm>
            <a:off x="4418418" y="5106582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62" name="AutoShape 12"/>
          <p:cNvSpPr>
            <a:spLocks noChangeArrowheads="1"/>
          </p:cNvSpPr>
          <p:nvPr/>
        </p:nvSpPr>
        <p:spPr bwMode="auto">
          <a:xfrm>
            <a:off x="3961112" y="4115753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63" name="AutoShape 13"/>
          <p:cNvSpPr>
            <a:spLocks noChangeArrowheads="1"/>
          </p:cNvSpPr>
          <p:nvPr/>
        </p:nvSpPr>
        <p:spPr bwMode="auto">
          <a:xfrm>
            <a:off x="6095206" y="3810882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64" name="AutoShape 14"/>
          <p:cNvSpPr>
            <a:spLocks noChangeArrowheads="1"/>
          </p:cNvSpPr>
          <p:nvPr/>
        </p:nvSpPr>
        <p:spPr bwMode="auto">
          <a:xfrm>
            <a:off x="8229300" y="1829224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65" name="AutoShape 15"/>
          <p:cNvSpPr>
            <a:spLocks noChangeArrowheads="1"/>
          </p:cNvSpPr>
          <p:nvPr/>
        </p:nvSpPr>
        <p:spPr bwMode="auto">
          <a:xfrm>
            <a:off x="8686606" y="1905441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66" name="AutoShape 16"/>
          <p:cNvSpPr>
            <a:spLocks noChangeArrowheads="1"/>
          </p:cNvSpPr>
          <p:nvPr/>
        </p:nvSpPr>
        <p:spPr bwMode="auto">
          <a:xfrm>
            <a:off x="8534171" y="2057877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67" name="AutoShape 17"/>
          <p:cNvSpPr>
            <a:spLocks noChangeArrowheads="1"/>
          </p:cNvSpPr>
          <p:nvPr/>
        </p:nvSpPr>
        <p:spPr bwMode="auto">
          <a:xfrm>
            <a:off x="8381735" y="2210312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68" name="AutoShape 18"/>
          <p:cNvSpPr>
            <a:spLocks noChangeArrowheads="1"/>
          </p:cNvSpPr>
          <p:nvPr/>
        </p:nvSpPr>
        <p:spPr bwMode="auto">
          <a:xfrm>
            <a:off x="8686606" y="2362747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69" name="AutoShape 19"/>
          <p:cNvSpPr>
            <a:spLocks noChangeArrowheads="1"/>
          </p:cNvSpPr>
          <p:nvPr/>
        </p:nvSpPr>
        <p:spPr bwMode="auto">
          <a:xfrm>
            <a:off x="8991476" y="2743835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70" name="AutoShape 20"/>
          <p:cNvSpPr>
            <a:spLocks noChangeArrowheads="1"/>
          </p:cNvSpPr>
          <p:nvPr/>
        </p:nvSpPr>
        <p:spPr bwMode="auto">
          <a:xfrm>
            <a:off x="7238471" y="1829224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71" name="AutoShape 21"/>
          <p:cNvSpPr>
            <a:spLocks noChangeArrowheads="1"/>
          </p:cNvSpPr>
          <p:nvPr/>
        </p:nvSpPr>
        <p:spPr bwMode="auto">
          <a:xfrm>
            <a:off x="7543341" y="3277359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72" name="AutoShape 22"/>
          <p:cNvSpPr>
            <a:spLocks noChangeArrowheads="1"/>
          </p:cNvSpPr>
          <p:nvPr/>
        </p:nvSpPr>
        <p:spPr bwMode="auto">
          <a:xfrm>
            <a:off x="7543341" y="4801712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73" name="AutoShape 23"/>
          <p:cNvSpPr>
            <a:spLocks noChangeArrowheads="1"/>
          </p:cNvSpPr>
          <p:nvPr/>
        </p:nvSpPr>
        <p:spPr bwMode="auto">
          <a:xfrm>
            <a:off x="7924429" y="5106582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74" name="AutoShape 24"/>
          <p:cNvSpPr>
            <a:spLocks noChangeArrowheads="1"/>
          </p:cNvSpPr>
          <p:nvPr/>
        </p:nvSpPr>
        <p:spPr bwMode="auto">
          <a:xfrm>
            <a:off x="8305518" y="4344406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75" name="AutoShape 25"/>
          <p:cNvSpPr>
            <a:spLocks noChangeArrowheads="1"/>
          </p:cNvSpPr>
          <p:nvPr/>
        </p:nvSpPr>
        <p:spPr bwMode="auto">
          <a:xfrm>
            <a:off x="7467124" y="3734665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76" name="AutoShape 26"/>
          <p:cNvSpPr>
            <a:spLocks noChangeArrowheads="1"/>
          </p:cNvSpPr>
          <p:nvPr/>
        </p:nvSpPr>
        <p:spPr bwMode="auto">
          <a:xfrm>
            <a:off x="6704947" y="4191971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77" name="AutoShape 27"/>
          <p:cNvSpPr>
            <a:spLocks noChangeArrowheads="1"/>
          </p:cNvSpPr>
          <p:nvPr/>
        </p:nvSpPr>
        <p:spPr bwMode="auto">
          <a:xfrm>
            <a:off x="8686606" y="4649276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78" name="AutoShape 28"/>
          <p:cNvSpPr>
            <a:spLocks noChangeArrowheads="1"/>
          </p:cNvSpPr>
          <p:nvPr/>
        </p:nvSpPr>
        <p:spPr bwMode="auto">
          <a:xfrm>
            <a:off x="8534171" y="5030365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79" name="AutoShape 29"/>
          <p:cNvSpPr>
            <a:spLocks noChangeArrowheads="1"/>
          </p:cNvSpPr>
          <p:nvPr/>
        </p:nvSpPr>
        <p:spPr bwMode="auto">
          <a:xfrm>
            <a:off x="8381735" y="4039535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80" name="AutoShape 30"/>
          <p:cNvSpPr>
            <a:spLocks noChangeArrowheads="1"/>
          </p:cNvSpPr>
          <p:nvPr/>
        </p:nvSpPr>
        <p:spPr bwMode="auto">
          <a:xfrm>
            <a:off x="8991476" y="5259017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81" name="AutoShape 31"/>
          <p:cNvSpPr>
            <a:spLocks noChangeArrowheads="1"/>
          </p:cNvSpPr>
          <p:nvPr/>
        </p:nvSpPr>
        <p:spPr bwMode="auto">
          <a:xfrm>
            <a:off x="8153082" y="2591400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5180594" y="2286530"/>
            <a:ext cx="2743835" cy="3277358"/>
            <a:chOff x="2304" y="1440"/>
            <a:chExt cx="1728" cy="2064"/>
          </a:xfrm>
        </p:grpSpPr>
        <p:grpSp>
          <p:nvGrpSpPr>
            <p:cNvPr id="34884" name="Group 33"/>
            <p:cNvGrpSpPr>
              <a:grpSpLocks/>
            </p:cNvGrpSpPr>
            <p:nvPr/>
          </p:nvGrpSpPr>
          <p:grpSpPr bwMode="auto">
            <a:xfrm>
              <a:off x="2784" y="1440"/>
              <a:ext cx="432" cy="336"/>
              <a:chOff x="192" y="1824"/>
              <a:chExt cx="432" cy="336"/>
            </a:xfrm>
          </p:grpSpPr>
          <p:sp>
            <p:nvSpPr>
              <p:cNvPr id="34891" name="Oval 34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92" name="Text Box 35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/>
                  <a:t>k</a:t>
                </a:r>
                <a:r>
                  <a:rPr lang="en-US" altLang="en-US" baseline="-25000"/>
                  <a:t>1</a:t>
                </a:r>
              </a:p>
            </p:txBody>
          </p:sp>
        </p:grpSp>
        <p:grpSp>
          <p:nvGrpSpPr>
            <p:cNvPr id="34885" name="Group 36"/>
            <p:cNvGrpSpPr>
              <a:grpSpLocks/>
            </p:cNvGrpSpPr>
            <p:nvPr/>
          </p:nvGrpSpPr>
          <p:grpSpPr bwMode="auto">
            <a:xfrm>
              <a:off x="2304" y="2160"/>
              <a:ext cx="432" cy="336"/>
              <a:chOff x="192" y="1824"/>
              <a:chExt cx="432" cy="336"/>
            </a:xfrm>
          </p:grpSpPr>
          <p:sp>
            <p:nvSpPr>
              <p:cNvPr id="34889" name="Oval 37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90" name="Text Box 38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/>
                  <a:t>k</a:t>
                </a:r>
                <a:r>
                  <a:rPr lang="en-US" altLang="en-US" baseline="-25000"/>
                  <a:t>2</a:t>
                </a:r>
              </a:p>
            </p:txBody>
          </p:sp>
        </p:grpSp>
        <p:grpSp>
          <p:nvGrpSpPr>
            <p:cNvPr id="34886" name="Group 39"/>
            <p:cNvGrpSpPr>
              <a:grpSpLocks/>
            </p:cNvGrpSpPr>
            <p:nvPr/>
          </p:nvGrpSpPr>
          <p:grpSpPr bwMode="auto">
            <a:xfrm>
              <a:off x="3600" y="3168"/>
              <a:ext cx="432" cy="336"/>
              <a:chOff x="192" y="1824"/>
              <a:chExt cx="432" cy="336"/>
            </a:xfrm>
          </p:grpSpPr>
          <p:sp>
            <p:nvSpPr>
              <p:cNvPr id="34887" name="Oval 40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4888" name="Text Box 41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/>
                  <a:t>k</a:t>
                </a:r>
                <a:r>
                  <a:rPr lang="en-US" altLang="en-US" baseline="-25000"/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484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5"/>
          <p:cNvSpPr>
            <a:spLocks noChangeArrowheads="1"/>
          </p:cNvSpPr>
          <p:nvPr/>
        </p:nvSpPr>
        <p:spPr bwMode="auto">
          <a:xfrm>
            <a:off x="2644770" y="1198841"/>
            <a:ext cx="6991380" cy="54829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43" name="Rectangle 46"/>
          <p:cNvSpPr>
            <a:spLocks noChangeArrowheads="1"/>
          </p:cNvSpPr>
          <p:nvPr/>
        </p:nvSpPr>
        <p:spPr bwMode="auto">
          <a:xfrm>
            <a:off x="3594315" y="1465602"/>
            <a:ext cx="5868758" cy="407764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44" name="Line 47"/>
          <p:cNvSpPr>
            <a:spLocks noChangeShapeType="1"/>
          </p:cNvSpPr>
          <p:nvPr/>
        </p:nvSpPr>
        <p:spPr bwMode="auto">
          <a:xfrm>
            <a:off x="3594315" y="4725494"/>
            <a:ext cx="586875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5" name="Line 48"/>
          <p:cNvSpPr>
            <a:spLocks noChangeShapeType="1"/>
          </p:cNvSpPr>
          <p:nvPr/>
        </p:nvSpPr>
        <p:spPr bwMode="auto">
          <a:xfrm>
            <a:off x="3594315" y="3909330"/>
            <a:ext cx="586875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Line 49"/>
          <p:cNvSpPr>
            <a:spLocks noChangeShapeType="1"/>
          </p:cNvSpPr>
          <p:nvPr/>
        </p:nvSpPr>
        <p:spPr bwMode="auto">
          <a:xfrm>
            <a:off x="3594315" y="3099518"/>
            <a:ext cx="586875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Line 50"/>
          <p:cNvSpPr>
            <a:spLocks noChangeShapeType="1"/>
          </p:cNvSpPr>
          <p:nvPr/>
        </p:nvSpPr>
        <p:spPr bwMode="auto">
          <a:xfrm>
            <a:off x="3594315" y="2281767"/>
            <a:ext cx="586875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Line 51"/>
          <p:cNvSpPr>
            <a:spLocks noChangeShapeType="1"/>
          </p:cNvSpPr>
          <p:nvPr/>
        </p:nvSpPr>
        <p:spPr bwMode="auto">
          <a:xfrm>
            <a:off x="3594315" y="1465603"/>
            <a:ext cx="586875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Rectangle 52"/>
          <p:cNvSpPr>
            <a:spLocks noChangeArrowheads="1"/>
          </p:cNvSpPr>
          <p:nvPr/>
        </p:nvSpPr>
        <p:spPr bwMode="auto">
          <a:xfrm>
            <a:off x="3594315" y="1465602"/>
            <a:ext cx="5868758" cy="4077644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50" name="Line 53"/>
          <p:cNvSpPr>
            <a:spLocks noChangeShapeType="1"/>
          </p:cNvSpPr>
          <p:nvPr/>
        </p:nvSpPr>
        <p:spPr bwMode="auto">
          <a:xfrm>
            <a:off x="3594316" y="1465602"/>
            <a:ext cx="1587" cy="40776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Line 54"/>
          <p:cNvSpPr>
            <a:spLocks noChangeShapeType="1"/>
          </p:cNvSpPr>
          <p:nvPr/>
        </p:nvSpPr>
        <p:spPr bwMode="auto">
          <a:xfrm>
            <a:off x="3524449" y="5543247"/>
            <a:ext cx="69866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Line 55"/>
          <p:cNvSpPr>
            <a:spLocks noChangeShapeType="1"/>
          </p:cNvSpPr>
          <p:nvPr/>
        </p:nvSpPr>
        <p:spPr bwMode="auto">
          <a:xfrm>
            <a:off x="3524449" y="4725494"/>
            <a:ext cx="69866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3" name="Line 56"/>
          <p:cNvSpPr>
            <a:spLocks noChangeShapeType="1"/>
          </p:cNvSpPr>
          <p:nvPr/>
        </p:nvSpPr>
        <p:spPr bwMode="auto">
          <a:xfrm>
            <a:off x="3524449" y="3909330"/>
            <a:ext cx="69866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Line 57"/>
          <p:cNvSpPr>
            <a:spLocks noChangeShapeType="1"/>
          </p:cNvSpPr>
          <p:nvPr/>
        </p:nvSpPr>
        <p:spPr bwMode="auto">
          <a:xfrm>
            <a:off x="3524449" y="3099518"/>
            <a:ext cx="69866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5" name="Line 58"/>
          <p:cNvSpPr>
            <a:spLocks noChangeShapeType="1"/>
          </p:cNvSpPr>
          <p:nvPr/>
        </p:nvSpPr>
        <p:spPr bwMode="auto">
          <a:xfrm>
            <a:off x="3524449" y="2281767"/>
            <a:ext cx="69866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6" name="Line 59"/>
          <p:cNvSpPr>
            <a:spLocks noChangeShapeType="1"/>
          </p:cNvSpPr>
          <p:nvPr/>
        </p:nvSpPr>
        <p:spPr bwMode="auto">
          <a:xfrm>
            <a:off x="3524449" y="1465603"/>
            <a:ext cx="69866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Line 60"/>
          <p:cNvSpPr>
            <a:spLocks noChangeShapeType="1"/>
          </p:cNvSpPr>
          <p:nvPr/>
        </p:nvSpPr>
        <p:spPr bwMode="auto">
          <a:xfrm>
            <a:off x="3594315" y="5543247"/>
            <a:ext cx="586875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8" name="Line 61"/>
          <p:cNvSpPr>
            <a:spLocks noChangeShapeType="1"/>
          </p:cNvSpPr>
          <p:nvPr/>
        </p:nvSpPr>
        <p:spPr bwMode="auto">
          <a:xfrm flipV="1">
            <a:off x="3594316" y="5543246"/>
            <a:ext cx="1587" cy="6986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9" name="Line 62"/>
          <p:cNvSpPr>
            <a:spLocks noChangeShapeType="1"/>
          </p:cNvSpPr>
          <p:nvPr/>
        </p:nvSpPr>
        <p:spPr bwMode="auto">
          <a:xfrm flipV="1">
            <a:off x="4766162" y="5543246"/>
            <a:ext cx="1587" cy="6986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0" name="Line 63"/>
          <p:cNvSpPr>
            <a:spLocks noChangeShapeType="1"/>
          </p:cNvSpPr>
          <p:nvPr/>
        </p:nvSpPr>
        <p:spPr bwMode="auto">
          <a:xfrm flipV="1">
            <a:off x="5944360" y="5543246"/>
            <a:ext cx="1587" cy="6986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1" name="Line 64"/>
          <p:cNvSpPr>
            <a:spLocks noChangeShapeType="1"/>
          </p:cNvSpPr>
          <p:nvPr/>
        </p:nvSpPr>
        <p:spPr bwMode="auto">
          <a:xfrm flipV="1">
            <a:off x="7114617" y="5543246"/>
            <a:ext cx="1588" cy="6986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2" name="Line 65"/>
          <p:cNvSpPr>
            <a:spLocks noChangeShapeType="1"/>
          </p:cNvSpPr>
          <p:nvPr/>
        </p:nvSpPr>
        <p:spPr bwMode="auto">
          <a:xfrm flipV="1">
            <a:off x="8292815" y="5543246"/>
            <a:ext cx="1588" cy="6986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3" name="Line 66"/>
          <p:cNvSpPr>
            <a:spLocks noChangeShapeType="1"/>
          </p:cNvSpPr>
          <p:nvPr/>
        </p:nvSpPr>
        <p:spPr bwMode="auto">
          <a:xfrm flipV="1">
            <a:off x="9463074" y="5543246"/>
            <a:ext cx="1587" cy="6986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4" name="Freeform 67"/>
          <p:cNvSpPr>
            <a:spLocks/>
          </p:cNvSpPr>
          <p:nvPr/>
        </p:nvSpPr>
        <p:spPr bwMode="auto">
          <a:xfrm>
            <a:off x="4702647" y="4663568"/>
            <a:ext cx="125441" cy="125441"/>
          </a:xfrm>
          <a:custGeom>
            <a:avLst/>
            <a:gdLst>
              <a:gd name="T0" fmla="*/ 63500 w 79"/>
              <a:gd name="T1" fmla="*/ 0 h 79"/>
              <a:gd name="T2" fmla="*/ 125412 w 79"/>
              <a:gd name="T3" fmla="*/ 61912 h 79"/>
              <a:gd name="T4" fmla="*/ 63500 w 79"/>
              <a:gd name="T5" fmla="*/ 125412 h 79"/>
              <a:gd name="T6" fmla="*/ 0 w 79"/>
              <a:gd name="T7" fmla="*/ 61912 h 79"/>
              <a:gd name="T8" fmla="*/ 63500 w 79"/>
              <a:gd name="T9" fmla="*/ 0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79"/>
              <a:gd name="T17" fmla="*/ 79 w 79"/>
              <a:gd name="T18" fmla="*/ 79 h 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79">
                <a:moveTo>
                  <a:pt x="40" y="0"/>
                </a:moveTo>
                <a:lnTo>
                  <a:pt x="79" y="39"/>
                </a:lnTo>
                <a:lnTo>
                  <a:pt x="40" y="79"/>
                </a:lnTo>
                <a:lnTo>
                  <a:pt x="0" y="39"/>
                </a:lnTo>
                <a:lnTo>
                  <a:pt x="40" y="0"/>
                </a:lnTo>
                <a:close/>
              </a:path>
            </a:pathLst>
          </a:custGeom>
          <a:solidFill>
            <a:srgbClr val="000080"/>
          </a:solidFill>
          <a:ln w="7938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65" name="Rectangle 68"/>
          <p:cNvSpPr>
            <a:spLocks noChangeArrowheads="1"/>
          </p:cNvSpPr>
          <p:nvPr/>
        </p:nvSpPr>
        <p:spPr bwMode="auto">
          <a:xfrm>
            <a:off x="3303735" y="5417804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35866" name="Rectangle 69"/>
          <p:cNvSpPr>
            <a:spLocks noChangeArrowheads="1"/>
          </p:cNvSpPr>
          <p:nvPr/>
        </p:nvSpPr>
        <p:spPr bwMode="auto">
          <a:xfrm>
            <a:off x="3303735" y="4600053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35867" name="Rectangle 70"/>
          <p:cNvSpPr>
            <a:spLocks noChangeArrowheads="1"/>
          </p:cNvSpPr>
          <p:nvPr/>
        </p:nvSpPr>
        <p:spPr bwMode="auto">
          <a:xfrm>
            <a:off x="3303735" y="3783889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35868" name="Rectangle 71"/>
          <p:cNvSpPr>
            <a:spLocks noChangeArrowheads="1"/>
          </p:cNvSpPr>
          <p:nvPr/>
        </p:nvSpPr>
        <p:spPr bwMode="auto">
          <a:xfrm>
            <a:off x="3303735" y="2974076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35869" name="Rectangle 72"/>
          <p:cNvSpPr>
            <a:spLocks noChangeArrowheads="1"/>
          </p:cNvSpPr>
          <p:nvPr/>
        </p:nvSpPr>
        <p:spPr bwMode="auto">
          <a:xfrm>
            <a:off x="3303735" y="2156324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4</a:t>
            </a:r>
            <a:endParaRPr lang="en-US" altLang="en-US"/>
          </a:p>
        </p:txBody>
      </p:sp>
      <p:sp>
        <p:nvSpPr>
          <p:cNvPr id="35870" name="Rectangle 73"/>
          <p:cNvSpPr>
            <a:spLocks noChangeArrowheads="1"/>
          </p:cNvSpPr>
          <p:nvPr/>
        </p:nvSpPr>
        <p:spPr bwMode="auto">
          <a:xfrm>
            <a:off x="3303735" y="1340160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5</a:t>
            </a:r>
            <a:endParaRPr lang="en-US" altLang="en-US"/>
          </a:p>
        </p:txBody>
      </p:sp>
      <p:sp>
        <p:nvSpPr>
          <p:cNvPr id="35871" name="Rectangle 74"/>
          <p:cNvSpPr>
            <a:spLocks noChangeArrowheads="1"/>
          </p:cNvSpPr>
          <p:nvPr/>
        </p:nvSpPr>
        <p:spPr bwMode="auto">
          <a:xfrm>
            <a:off x="3540328" y="5740141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35872" name="Rectangle 75"/>
          <p:cNvSpPr>
            <a:spLocks noChangeArrowheads="1"/>
          </p:cNvSpPr>
          <p:nvPr/>
        </p:nvSpPr>
        <p:spPr bwMode="auto">
          <a:xfrm>
            <a:off x="4710586" y="5740141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35873" name="Rectangle 76"/>
          <p:cNvSpPr>
            <a:spLocks noChangeArrowheads="1"/>
          </p:cNvSpPr>
          <p:nvPr/>
        </p:nvSpPr>
        <p:spPr bwMode="auto">
          <a:xfrm>
            <a:off x="5888783" y="5740141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35874" name="Rectangle 77"/>
          <p:cNvSpPr>
            <a:spLocks noChangeArrowheads="1"/>
          </p:cNvSpPr>
          <p:nvPr/>
        </p:nvSpPr>
        <p:spPr bwMode="auto">
          <a:xfrm>
            <a:off x="7059042" y="5740141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35875" name="Rectangle 78"/>
          <p:cNvSpPr>
            <a:spLocks noChangeArrowheads="1"/>
          </p:cNvSpPr>
          <p:nvPr/>
        </p:nvSpPr>
        <p:spPr bwMode="auto">
          <a:xfrm>
            <a:off x="8238827" y="5740141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4</a:t>
            </a:r>
            <a:endParaRPr lang="en-US" altLang="en-US"/>
          </a:p>
        </p:txBody>
      </p:sp>
      <p:sp>
        <p:nvSpPr>
          <p:cNvPr id="35876" name="Rectangle 79"/>
          <p:cNvSpPr>
            <a:spLocks noChangeArrowheads="1"/>
          </p:cNvSpPr>
          <p:nvPr/>
        </p:nvSpPr>
        <p:spPr bwMode="auto">
          <a:xfrm>
            <a:off x="9409086" y="5740141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5</a:t>
            </a:r>
            <a:endParaRPr lang="en-US" altLang="en-US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title"/>
          </p:nvPr>
        </p:nvSpPr>
        <p:spPr>
          <a:xfrm>
            <a:off x="2208107" y="228653"/>
            <a:ext cx="7774199" cy="53352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1">
                <a:effectLst>
                  <a:outerShdw blurRad="38100" dist="38100" dir="2700000" algn="tl">
                    <a:srgbClr val="DDDDDD"/>
                  </a:outerShdw>
                </a:effectLst>
              </a:rPr>
              <a:t>K-means Clustering: Step 2</a:t>
            </a:r>
          </a:p>
        </p:txBody>
      </p:sp>
      <p:sp>
        <p:nvSpPr>
          <p:cNvPr id="35878" name="Text Box 4"/>
          <p:cNvSpPr txBox="1">
            <a:spLocks noChangeArrowheads="1"/>
          </p:cNvSpPr>
          <p:nvPr/>
        </p:nvSpPr>
        <p:spPr bwMode="auto">
          <a:xfrm>
            <a:off x="2501862" y="838395"/>
            <a:ext cx="7940230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Algorithm: k-means, Distance Metric: Euclidean Distance</a:t>
            </a:r>
          </a:p>
        </p:txBody>
      </p:sp>
      <p:grpSp>
        <p:nvGrpSpPr>
          <p:cNvPr id="35879" name="Group 5"/>
          <p:cNvGrpSpPr>
            <a:grpSpLocks/>
          </p:cNvGrpSpPr>
          <p:nvPr/>
        </p:nvGrpSpPr>
        <p:grpSpPr bwMode="auto">
          <a:xfrm>
            <a:off x="5942771" y="2286530"/>
            <a:ext cx="685959" cy="533523"/>
            <a:chOff x="192" y="1824"/>
            <a:chExt cx="432" cy="336"/>
          </a:xfrm>
        </p:grpSpPr>
        <p:sp>
          <p:nvSpPr>
            <p:cNvPr id="35921" name="Oval 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922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1</a:t>
              </a:r>
            </a:p>
          </p:txBody>
        </p:sp>
      </p:grpSp>
      <p:grpSp>
        <p:nvGrpSpPr>
          <p:cNvPr id="35880" name="Group 8"/>
          <p:cNvGrpSpPr>
            <a:grpSpLocks/>
          </p:cNvGrpSpPr>
          <p:nvPr/>
        </p:nvGrpSpPr>
        <p:grpSpPr bwMode="auto">
          <a:xfrm>
            <a:off x="5180594" y="3429794"/>
            <a:ext cx="685959" cy="533523"/>
            <a:chOff x="192" y="1824"/>
            <a:chExt cx="432" cy="336"/>
          </a:xfrm>
        </p:grpSpPr>
        <p:sp>
          <p:nvSpPr>
            <p:cNvPr id="35919" name="Oval 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920" name="Text Box 1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2</a:t>
              </a:r>
            </a:p>
          </p:txBody>
        </p:sp>
      </p:grpSp>
      <p:grpSp>
        <p:nvGrpSpPr>
          <p:cNvPr id="35881" name="Group 11"/>
          <p:cNvGrpSpPr>
            <a:grpSpLocks/>
          </p:cNvGrpSpPr>
          <p:nvPr/>
        </p:nvGrpSpPr>
        <p:grpSpPr bwMode="auto">
          <a:xfrm>
            <a:off x="7238470" y="5030365"/>
            <a:ext cx="685959" cy="533523"/>
            <a:chOff x="192" y="1824"/>
            <a:chExt cx="432" cy="336"/>
          </a:xfrm>
        </p:grpSpPr>
        <p:sp>
          <p:nvSpPr>
            <p:cNvPr id="35917" name="Oval 1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918" name="Text Box 1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3</a:t>
              </a:r>
            </a:p>
          </p:txBody>
        </p:sp>
      </p:grpSp>
      <p:sp>
        <p:nvSpPr>
          <p:cNvPr id="35882" name="AutoShape 14"/>
          <p:cNvSpPr>
            <a:spLocks noChangeArrowheads="1"/>
          </p:cNvSpPr>
          <p:nvPr/>
        </p:nvSpPr>
        <p:spPr bwMode="auto">
          <a:xfrm>
            <a:off x="4723289" y="4649276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83" name="AutoShape 15"/>
          <p:cNvSpPr>
            <a:spLocks noChangeArrowheads="1"/>
          </p:cNvSpPr>
          <p:nvPr/>
        </p:nvSpPr>
        <p:spPr bwMode="auto">
          <a:xfrm>
            <a:off x="4875724" y="4877929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84" name="AutoShape 16"/>
          <p:cNvSpPr>
            <a:spLocks noChangeArrowheads="1"/>
          </p:cNvSpPr>
          <p:nvPr/>
        </p:nvSpPr>
        <p:spPr bwMode="auto">
          <a:xfrm>
            <a:off x="4647071" y="5106582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85" name="AutoShape 17"/>
          <p:cNvSpPr>
            <a:spLocks noChangeArrowheads="1"/>
          </p:cNvSpPr>
          <p:nvPr/>
        </p:nvSpPr>
        <p:spPr bwMode="auto">
          <a:xfrm>
            <a:off x="4418418" y="4420623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86" name="AutoShape 18"/>
          <p:cNvSpPr>
            <a:spLocks noChangeArrowheads="1"/>
          </p:cNvSpPr>
          <p:nvPr/>
        </p:nvSpPr>
        <p:spPr bwMode="auto">
          <a:xfrm>
            <a:off x="4418418" y="2057877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87" name="AutoShape 19"/>
          <p:cNvSpPr>
            <a:spLocks noChangeArrowheads="1"/>
          </p:cNvSpPr>
          <p:nvPr/>
        </p:nvSpPr>
        <p:spPr bwMode="auto">
          <a:xfrm>
            <a:off x="4418418" y="3582229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88" name="AutoShape 20"/>
          <p:cNvSpPr>
            <a:spLocks noChangeArrowheads="1"/>
          </p:cNvSpPr>
          <p:nvPr/>
        </p:nvSpPr>
        <p:spPr bwMode="auto">
          <a:xfrm>
            <a:off x="4418418" y="5106582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89" name="AutoShape 21"/>
          <p:cNvSpPr>
            <a:spLocks noChangeArrowheads="1"/>
          </p:cNvSpPr>
          <p:nvPr/>
        </p:nvSpPr>
        <p:spPr bwMode="auto">
          <a:xfrm>
            <a:off x="3961112" y="4115753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90" name="AutoShape 22"/>
          <p:cNvSpPr>
            <a:spLocks noChangeArrowheads="1"/>
          </p:cNvSpPr>
          <p:nvPr/>
        </p:nvSpPr>
        <p:spPr bwMode="auto">
          <a:xfrm>
            <a:off x="6095206" y="3810882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91" name="AutoShape 23"/>
          <p:cNvSpPr>
            <a:spLocks noChangeArrowheads="1"/>
          </p:cNvSpPr>
          <p:nvPr/>
        </p:nvSpPr>
        <p:spPr bwMode="auto">
          <a:xfrm>
            <a:off x="8229300" y="1829224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92" name="AutoShape 24"/>
          <p:cNvSpPr>
            <a:spLocks noChangeArrowheads="1"/>
          </p:cNvSpPr>
          <p:nvPr/>
        </p:nvSpPr>
        <p:spPr bwMode="auto">
          <a:xfrm>
            <a:off x="8686606" y="1905441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93" name="AutoShape 25"/>
          <p:cNvSpPr>
            <a:spLocks noChangeArrowheads="1"/>
          </p:cNvSpPr>
          <p:nvPr/>
        </p:nvSpPr>
        <p:spPr bwMode="auto">
          <a:xfrm>
            <a:off x="8534171" y="2057877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94" name="AutoShape 26"/>
          <p:cNvSpPr>
            <a:spLocks noChangeArrowheads="1"/>
          </p:cNvSpPr>
          <p:nvPr/>
        </p:nvSpPr>
        <p:spPr bwMode="auto">
          <a:xfrm>
            <a:off x="8381735" y="2210312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95" name="AutoShape 27"/>
          <p:cNvSpPr>
            <a:spLocks noChangeArrowheads="1"/>
          </p:cNvSpPr>
          <p:nvPr/>
        </p:nvSpPr>
        <p:spPr bwMode="auto">
          <a:xfrm>
            <a:off x="8686606" y="2362747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96" name="AutoShape 28"/>
          <p:cNvSpPr>
            <a:spLocks noChangeArrowheads="1"/>
          </p:cNvSpPr>
          <p:nvPr/>
        </p:nvSpPr>
        <p:spPr bwMode="auto">
          <a:xfrm>
            <a:off x="8991476" y="2743835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97" name="AutoShape 29"/>
          <p:cNvSpPr>
            <a:spLocks noChangeArrowheads="1"/>
          </p:cNvSpPr>
          <p:nvPr/>
        </p:nvSpPr>
        <p:spPr bwMode="auto">
          <a:xfrm>
            <a:off x="7238471" y="1829224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98" name="AutoShape 30"/>
          <p:cNvSpPr>
            <a:spLocks noChangeArrowheads="1"/>
          </p:cNvSpPr>
          <p:nvPr/>
        </p:nvSpPr>
        <p:spPr bwMode="auto">
          <a:xfrm>
            <a:off x="7543341" y="3277359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899" name="AutoShape 31"/>
          <p:cNvSpPr>
            <a:spLocks noChangeArrowheads="1"/>
          </p:cNvSpPr>
          <p:nvPr/>
        </p:nvSpPr>
        <p:spPr bwMode="auto">
          <a:xfrm>
            <a:off x="7543341" y="4801712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900" name="AutoShape 32"/>
          <p:cNvSpPr>
            <a:spLocks noChangeArrowheads="1"/>
          </p:cNvSpPr>
          <p:nvPr/>
        </p:nvSpPr>
        <p:spPr bwMode="auto">
          <a:xfrm>
            <a:off x="7924429" y="5106582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901" name="AutoShape 33"/>
          <p:cNvSpPr>
            <a:spLocks noChangeArrowheads="1"/>
          </p:cNvSpPr>
          <p:nvPr/>
        </p:nvSpPr>
        <p:spPr bwMode="auto">
          <a:xfrm>
            <a:off x="8305518" y="4344406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902" name="AutoShape 34"/>
          <p:cNvSpPr>
            <a:spLocks noChangeArrowheads="1"/>
          </p:cNvSpPr>
          <p:nvPr/>
        </p:nvSpPr>
        <p:spPr bwMode="auto">
          <a:xfrm>
            <a:off x="7467124" y="3734665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903" name="AutoShape 35"/>
          <p:cNvSpPr>
            <a:spLocks noChangeArrowheads="1"/>
          </p:cNvSpPr>
          <p:nvPr/>
        </p:nvSpPr>
        <p:spPr bwMode="auto">
          <a:xfrm>
            <a:off x="6704947" y="4191971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904" name="AutoShape 36"/>
          <p:cNvSpPr>
            <a:spLocks noChangeArrowheads="1"/>
          </p:cNvSpPr>
          <p:nvPr/>
        </p:nvSpPr>
        <p:spPr bwMode="auto">
          <a:xfrm>
            <a:off x="8686606" y="4649276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905" name="AutoShape 37"/>
          <p:cNvSpPr>
            <a:spLocks noChangeArrowheads="1"/>
          </p:cNvSpPr>
          <p:nvPr/>
        </p:nvSpPr>
        <p:spPr bwMode="auto">
          <a:xfrm>
            <a:off x="8534171" y="5030365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906" name="AutoShape 38"/>
          <p:cNvSpPr>
            <a:spLocks noChangeArrowheads="1"/>
          </p:cNvSpPr>
          <p:nvPr/>
        </p:nvSpPr>
        <p:spPr bwMode="auto">
          <a:xfrm>
            <a:off x="8381735" y="4039535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907" name="AutoShape 39"/>
          <p:cNvSpPr>
            <a:spLocks noChangeArrowheads="1"/>
          </p:cNvSpPr>
          <p:nvPr/>
        </p:nvSpPr>
        <p:spPr bwMode="auto">
          <a:xfrm>
            <a:off x="8991476" y="5259017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908" name="AutoShape 40"/>
          <p:cNvSpPr>
            <a:spLocks noChangeArrowheads="1"/>
          </p:cNvSpPr>
          <p:nvPr/>
        </p:nvSpPr>
        <p:spPr bwMode="auto">
          <a:xfrm>
            <a:off x="8153082" y="2591400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5028159" y="2438965"/>
            <a:ext cx="2896270" cy="2591400"/>
            <a:chOff x="2208" y="1536"/>
            <a:chExt cx="1824" cy="1632"/>
          </a:xfrm>
        </p:grpSpPr>
        <p:sp>
          <p:nvSpPr>
            <p:cNvPr id="35914" name="Line 42"/>
            <p:cNvSpPr>
              <a:spLocks noChangeShapeType="1"/>
            </p:cNvSpPr>
            <p:nvPr/>
          </p:nvSpPr>
          <p:spPr bwMode="auto">
            <a:xfrm>
              <a:off x="2976" y="1536"/>
              <a:ext cx="9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5" name="Line 43"/>
            <p:cNvSpPr>
              <a:spLocks noChangeShapeType="1"/>
            </p:cNvSpPr>
            <p:nvPr/>
          </p:nvSpPr>
          <p:spPr bwMode="auto">
            <a:xfrm flipH="1">
              <a:off x="2208" y="2352"/>
              <a:ext cx="14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16" name="Line 44"/>
            <p:cNvSpPr>
              <a:spLocks noChangeShapeType="1"/>
            </p:cNvSpPr>
            <p:nvPr/>
          </p:nvSpPr>
          <p:spPr bwMode="auto">
            <a:xfrm flipV="1">
              <a:off x="3744" y="2688"/>
              <a:ext cx="288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910" name="Line 82"/>
          <p:cNvSpPr>
            <a:spLocks noChangeShapeType="1"/>
          </p:cNvSpPr>
          <p:nvPr/>
        </p:nvSpPr>
        <p:spPr bwMode="auto">
          <a:xfrm flipH="1" flipV="1">
            <a:off x="3580024" y="1753006"/>
            <a:ext cx="2972488" cy="1905441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1" name="Line 83"/>
          <p:cNvSpPr>
            <a:spLocks noChangeShapeType="1"/>
          </p:cNvSpPr>
          <p:nvPr/>
        </p:nvSpPr>
        <p:spPr bwMode="auto">
          <a:xfrm flipH="1">
            <a:off x="5561683" y="3658447"/>
            <a:ext cx="990829" cy="1829223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912" name="Line 84"/>
          <p:cNvSpPr>
            <a:spLocks noChangeShapeType="1"/>
          </p:cNvSpPr>
          <p:nvPr/>
        </p:nvSpPr>
        <p:spPr bwMode="auto">
          <a:xfrm flipV="1">
            <a:off x="6552512" y="3658447"/>
            <a:ext cx="289627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5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0902E7D-5C93-9D02-1A05-E5BFEEF3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66" y="333450"/>
            <a:ext cx="10971372" cy="797093"/>
          </a:xfrm>
        </p:spPr>
        <p:txBody>
          <a:bodyPr/>
          <a:lstStyle/>
          <a:p>
            <a:r>
              <a:rPr lang="en-US" altLang="tr-TR" dirty="0"/>
              <a:t>Supervised learning vs. unsupervised learning</a:t>
            </a:r>
            <a:endParaRPr lang="tr-TR" b="0" i="0" dirty="0">
              <a:solidFill>
                <a:srgbClr val="272C37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405B0-B555-4674-C5CC-69A1BFF62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41" y="1429805"/>
            <a:ext cx="11953329" cy="5198386"/>
          </a:xfrm>
        </p:spPr>
        <p:txBody>
          <a:bodyPr rtlCol="0">
            <a:normAutofit/>
          </a:bodyPr>
          <a:lstStyle/>
          <a:p>
            <a:r>
              <a:rPr lang="en-US" altLang="ja-JP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Supervised learning</a:t>
            </a:r>
            <a:r>
              <a:rPr lang="en-US" altLang="ja-JP" dirty="0">
                <a:solidFill>
                  <a:srgbClr val="FF5050"/>
                </a:solidFill>
                <a:ea typeface="ＭＳ Ｐゴシック" panose="020B0600070205080204" pitchFamily="34" charset="-128"/>
              </a:rPr>
              <a:t>:</a:t>
            </a:r>
            <a:r>
              <a:rPr lang="en-US" altLang="ja-JP" dirty="0">
                <a:ea typeface="ＭＳ Ｐゴシック" panose="020B0600070205080204" pitchFamily="34" charset="-128"/>
              </a:rPr>
              <a:t> discover patterns in the data that relate data </a:t>
            </a:r>
            <a:r>
              <a:rPr lang="tr-TR" altLang="ja-JP" dirty="0">
                <a:ea typeface="ＭＳ Ｐゴシック" panose="020B0600070205080204" pitchFamily="34" charset="-128"/>
              </a:rPr>
              <a:t>       </a:t>
            </a:r>
            <a:r>
              <a:rPr lang="en-US" altLang="ja-JP" dirty="0">
                <a:ea typeface="ＭＳ Ｐゴシック" panose="020B0600070205080204" pitchFamily="34" charset="-128"/>
              </a:rPr>
              <a:t>attributes with a target (class) attribute. </a:t>
            </a:r>
          </a:p>
          <a:p>
            <a:pPr lvl="1"/>
            <a:r>
              <a:rPr lang="en-US" altLang="ja-JP" dirty="0">
                <a:ea typeface="ＭＳ Ｐゴシック" panose="020B0600070205080204" pitchFamily="34" charset="-128"/>
              </a:rPr>
              <a:t>These patterns are then utilized to predict the values of the target attribute in future data </a:t>
            </a:r>
            <a:r>
              <a:rPr lang="tr-TR" altLang="ja-JP" dirty="0">
                <a:ea typeface="ＭＳ Ｐゴシック" panose="020B0600070205080204" pitchFamily="34" charset="-128"/>
              </a:rPr>
              <a:t>     </a:t>
            </a:r>
            <a:r>
              <a:rPr lang="en-US" altLang="ja-JP" dirty="0">
                <a:ea typeface="ＭＳ Ｐゴシック" panose="020B0600070205080204" pitchFamily="34" charset="-128"/>
              </a:rPr>
              <a:t>instances. </a:t>
            </a:r>
          </a:p>
          <a:p>
            <a:r>
              <a:rPr lang="en-US" altLang="ja-JP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Unsupervised learning</a:t>
            </a:r>
            <a:r>
              <a:rPr lang="en-US" altLang="ja-JP" dirty="0">
                <a:ea typeface="ＭＳ Ｐゴシック" panose="020B0600070205080204" pitchFamily="34" charset="-128"/>
              </a:rPr>
              <a:t>: The data have no target attribute. </a:t>
            </a:r>
          </a:p>
          <a:p>
            <a:pPr lvl="1"/>
            <a:r>
              <a:rPr lang="en-US" altLang="ja-JP" dirty="0">
                <a:ea typeface="ＭＳ Ｐゴシック" panose="020B0600070205080204" pitchFamily="34" charset="-128"/>
              </a:rPr>
              <a:t>We want to explore the data to find some intrinsic structures in them. </a:t>
            </a:r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85566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8"/>
          <p:cNvSpPr>
            <a:spLocks noChangeArrowheads="1"/>
          </p:cNvSpPr>
          <p:nvPr/>
        </p:nvSpPr>
        <p:spPr bwMode="auto">
          <a:xfrm>
            <a:off x="2644770" y="1198841"/>
            <a:ext cx="6991380" cy="54829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867" name="Rectangle 69"/>
          <p:cNvSpPr>
            <a:spLocks noChangeArrowheads="1"/>
          </p:cNvSpPr>
          <p:nvPr/>
        </p:nvSpPr>
        <p:spPr bwMode="auto">
          <a:xfrm>
            <a:off x="3594315" y="1465602"/>
            <a:ext cx="5868758" cy="407764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868" name="Line 70"/>
          <p:cNvSpPr>
            <a:spLocks noChangeShapeType="1"/>
          </p:cNvSpPr>
          <p:nvPr/>
        </p:nvSpPr>
        <p:spPr bwMode="auto">
          <a:xfrm>
            <a:off x="3594315" y="4725494"/>
            <a:ext cx="586875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69" name="Line 71"/>
          <p:cNvSpPr>
            <a:spLocks noChangeShapeType="1"/>
          </p:cNvSpPr>
          <p:nvPr/>
        </p:nvSpPr>
        <p:spPr bwMode="auto">
          <a:xfrm>
            <a:off x="3594315" y="3909330"/>
            <a:ext cx="586875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Line 72"/>
          <p:cNvSpPr>
            <a:spLocks noChangeShapeType="1"/>
          </p:cNvSpPr>
          <p:nvPr/>
        </p:nvSpPr>
        <p:spPr bwMode="auto">
          <a:xfrm>
            <a:off x="3594315" y="3099518"/>
            <a:ext cx="586875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1" name="Line 73"/>
          <p:cNvSpPr>
            <a:spLocks noChangeShapeType="1"/>
          </p:cNvSpPr>
          <p:nvPr/>
        </p:nvSpPr>
        <p:spPr bwMode="auto">
          <a:xfrm>
            <a:off x="3594315" y="2281767"/>
            <a:ext cx="586875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2" name="Line 74"/>
          <p:cNvSpPr>
            <a:spLocks noChangeShapeType="1"/>
          </p:cNvSpPr>
          <p:nvPr/>
        </p:nvSpPr>
        <p:spPr bwMode="auto">
          <a:xfrm>
            <a:off x="3594315" y="1465603"/>
            <a:ext cx="586875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Rectangle 75"/>
          <p:cNvSpPr>
            <a:spLocks noChangeArrowheads="1"/>
          </p:cNvSpPr>
          <p:nvPr/>
        </p:nvSpPr>
        <p:spPr bwMode="auto">
          <a:xfrm>
            <a:off x="3594315" y="1465602"/>
            <a:ext cx="5868758" cy="4077644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874" name="Line 76"/>
          <p:cNvSpPr>
            <a:spLocks noChangeShapeType="1"/>
          </p:cNvSpPr>
          <p:nvPr/>
        </p:nvSpPr>
        <p:spPr bwMode="auto">
          <a:xfrm>
            <a:off x="3594316" y="1465602"/>
            <a:ext cx="1587" cy="40776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Line 77"/>
          <p:cNvSpPr>
            <a:spLocks noChangeShapeType="1"/>
          </p:cNvSpPr>
          <p:nvPr/>
        </p:nvSpPr>
        <p:spPr bwMode="auto">
          <a:xfrm>
            <a:off x="3524449" y="5543247"/>
            <a:ext cx="69866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8"/>
          <p:cNvSpPr>
            <a:spLocks noChangeShapeType="1"/>
          </p:cNvSpPr>
          <p:nvPr/>
        </p:nvSpPr>
        <p:spPr bwMode="auto">
          <a:xfrm>
            <a:off x="3524449" y="4725494"/>
            <a:ext cx="69866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Line 79"/>
          <p:cNvSpPr>
            <a:spLocks noChangeShapeType="1"/>
          </p:cNvSpPr>
          <p:nvPr/>
        </p:nvSpPr>
        <p:spPr bwMode="auto">
          <a:xfrm>
            <a:off x="3524449" y="3909330"/>
            <a:ext cx="69866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8" name="Line 80"/>
          <p:cNvSpPr>
            <a:spLocks noChangeShapeType="1"/>
          </p:cNvSpPr>
          <p:nvPr/>
        </p:nvSpPr>
        <p:spPr bwMode="auto">
          <a:xfrm>
            <a:off x="3524449" y="3099518"/>
            <a:ext cx="69866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9" name="Line 81"/>
          <p:cNvSpPr>
            <a:spLocks noChangeShapeType="1"/>
          </p:cNvSpPr>
          <p:nvPr/>
        </p:nvSpPr>
        <p:spPr bwMode="auto">
          <a:xfrm>
            <a:off x="3524449" y="2281767"/>
            <a:ext cx="69866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0" name="Line 82"/>
          <p:cNvSpPr>
            <a:spLocks noChangeShapeType="1"/>
          </p:cNvSpPr>
          <p:nvPr/>
        </p:nvSpPr>
        <p:spPr bwMode="auto">
          <a:xfrm>
            <a:off x="3524449" y="1465603"/>
            <a:ext cx="69866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Line 83"/>
          <p:cNvSpPr>
            <a:spLocks noChangeShapeType="1"/>
          </p:cNvSpPr>
          <p:nvPr/>
        </p:nvSpPr>
        <p:spPr bwMode="auto">
          <a:xfrm>
            <a:off x="3594315" y="5543247"/>
            <a:ext cx="586875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2" name="Line 84"/>
          <p:cNvSpPr>
            <a:spLocks noChangeShapeType="1"/>
          </p:cNvSpPr>
          <p:nvPr/>
        </p:nvSpPr>
        <p:spPr bwMode="auto">
          <a:xfrm flipV="1">
            <a:off x="3594316" y="5543246"/>
            <a:ext cx="1587" cy="6986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85"/>
          <p:cNvSpPr>
            <a:spLocks noChangeShapeType="1"/>
          </p:cNvSpPr>
          <p:nvPr/>
        </p:nvSpPr>
        <p:spPr bwMode="auto">
          <a:xfrm flipV="1">
            <a:off x="4766162" y="5543246"/>
            <a:ext cx="1587" cy="6986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86"/>
          <p:cNvSpPr>
            <a:spLocks noChangeShapeType="1"/>
          </p:cNvSpPr>
          <p:nvPr/>
        </p:nvSpPr>
        <p:spPr bwMode="auto">
          <a:xfrm flipV="1">
            <a:off x="5944360" y="5543246"/>
            <a:ext cx="1587" cy="6986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5" name="Line 87"/>
          <p:cNvSpPr>
            <a:spLocks noChangeShapeType="1"/>
          </p:cNvSpPr>
          <p:nvPr/>
        </p:nvSpPr>
        <p:spPr bwMode="auto">
          <a:xfrm flipV="1">
            <a:off x="7114617" y="5543246"/>
            <a:ext cx="1588" cy="6986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6" name="Line 88"/>
          <p:cNvSpPr>
            <a:spLocks noChangeShapeType="1"/>
          </p:cNvSpPr>
          <p:nvPr/>
        </p:nvSpPr>
        <p:spPr bwMode="auto">
          <a:xfrm flipV="1">
            <a:off x="8292815" y="5543246"/>
            <a:ext cx="1588" cy="6986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7" name="Line 89"/>
          <p:cNvSpPr>
            <a:spLocks noChangeShapeType="1"/>
          </p:cNvSpPr>
          <p:nvPr/>
        </p:nvSpPr>
        <p:spPr bwMode="auto">
          <a:xfrm flipV="1">
            <a:off x="9463074" y="5543246"/>
            <a:ext cx="1587" cy="6986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8" name="Freeform 90"/>
          <p:cNvSpPr>
            <a:spLocks/>
          </p:cNvSpPr>
          <p:nvPr/>
        </p:nvSpPr>
        <p:spPr bwMode="auto">
          <a:xfrm>
            <a:off x="4702647" y="4663568"/>
            <a:ext cx="125441" cy="125441"/>
          </a:xfrm>
          <a:custGeom>
            <a:avLst/>
            <a:gdLst>
              <a:gd name="T0" fmla="*/ 63500 w 79"/>
              <a:gd name="T1" fmla="*/ 0 h 79"/>
              <a:gd name="T2" fmla="*/ 125412 w 79"/>
              <a:gd name="T3" fmla="*/ 61912 h 79"/>
              <a:gd name="T4" fmla="*/ 63500 w 79"/>
              <a:gd name="T5" fmla="*/ 125412 h 79"/>
              <a:gd name="T6" fmla="*/ 0 w 79"/>
              <a:gd name="T7" fmla="*/ 61912 h 79"/>
              <a:gd name="T8" fmla="*/ 63500 w 79"/>
              <a:gd name="T9" fmla="*/ 0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79"/>
              <a:gd name="T17" fmla="*/ 79 w 79"/>
              <a:gd name="T18" fmla="*/ 79 h 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79">
                <a:moveTo>
                  <a:pt x="40" y="0"/>
                </a:moveTo>
                <a:lnTo>
                  <a:pt x="79" y="39"/>
                </a:lnTo>
                <a:lnTo>
                  <a:pt x="40" y="79"/>
                </a:lnTo>
                <a:lnTo>
                  <a:pt x="0" y="39"/>
                </a:lnTo>
                <a:lnTo>
                  <a:pt x="40" y="0"/>
                </a:lnTo>
                <a:close/>
              </a:path>
            </a:pathLst>
          </a:custGeom>
          <a:solidFill>
            <a:srgbClr val="000080"/>
          </a:solidFill>
          <a:ln w="7938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89" name="Rectangle 91"/>
          <p:cNvSpPr>
            <a:spLocks noChangeArrowheads="1"/>
          </p:cNvSpPr>
          <p:nvPr/>
        </p:nvSpPr>
        <p:spPr bwMode="auto">
          <a:xfrm>
            <a:off x="3303735" y="5417804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36890" name="Rectangle 92"/>
          <p:cNvSpPr>
            <a:spLocks noChangeArrowheads="1"/>
          </p:cNvSpPr>
          <p:nvPr/>
        </p:nvSpPr>
        <p:spPr bwMode="auto">
          <a:xfrm>
            <a:off x="3303735" y="4600053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36891" name="Rectangle 93"/>
          <p:cNvSpPr>
            <a:spLocks noChangeArrowheads="1"/>
          </p:cNvSpPr>
          <p:nvPr/>
        </p:nvSpPr>
        <p:spPr bwMode="auto">
          <a:xfrm>
            <a:off x="3303735" y="3783889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36892" name="Rectangle 94"/>
          <p:cNvSpPr>
            <a:spLocks noChangeArrowheads="1"/>
          </p:cNvSpPr>
          <p:nvPr/>
        </p:nvSpPr>
        <p:spPr bwMode="auto">
          <a:xfrm>
            <a:off x="3303735" y="2974076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36893" name="Rectangle 95"/>
          <p:cNvSpPr>
            <a:spLocks noChangeArrowheads="1"/>
          </p:cNvSpPr>
          <p:nvPr/>
        </p:nvSpPr>
        <p:spPr bwMode="auto">
          <a:xfrm>
            <a:off x="3303735" y="2156324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4</a:t>
            </a:r>
            <a:endParaRPr lang="en-US" altLang="en-US"/>
          </a:p>
        </p:txBody>
      </p:sp>
      <p:sp>
        <p:nvSpPr>
          <p:cNvPr id="36894" name="Rectangle 96"/>
          <p:cNvSpPr>
            <a:spLocks noChangeArrowheads="1"/>
          </p:cNvSpPr>
          <p:nvPr/>
        </p:nvSpPr>
        <p:spPr bwMode="auto">
          <a:xfrm>
            <a:off x="3303735" y="1340160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5</a:t>
            </a:r>
            <a:endParaRPr lang="en-US" altLang="en-US"/>
          </a:p>
        </p:txBody>
      </p:sp>
      <p:sp>
        <p:nvSpPr>
          <p:cNvPr id="36895" name="Rectangle 97"/>
          <p:cNvSpPr>
            <a:spLocks noChangeArrowheads="1"/>
          </p:cNvSpPr>
          <p:nvPr/>
        </p:nvSpPr>
        <p:spPr bwMode="auto">
          <a:xfrm>
            <a:off x="3540328" y="5740141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36896" name="Rectangle 98"/>
          <p:cNvSpPr>
            <a:spLocks noChangeArrowheads="1"/>
          </p:cNvSpPr>
          <p:nvPr/>
        </p:nvSpPr>
        <p:spPr bwMode="auto">
          <a:xfrm>
            <a:off x="4710586" y="5740141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36897" name="Rectangle 99"/>
          <p:cNvSpPr>
            <a:spLocks noChangeArrowheads="1"/>
          </p:cNvSpPr>
          <p:nvPr/>
        </p:nvSpPr>
        <p:spPr bwMode="auto">
          <a:xfrm>
            <a:off x="5888783" y="5740141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36898" name="Rectangle 100"/>
          <p:cNvSpPr>
            <a:spLocks noChangeArrowheads="1"/>
          </p:cNvSpPr>
          <p:nvPr/>
        </p:nvSpPr>
        <p:spPr bwMode="auto">
          <a:xfrm>
            <a:off x="7059042" y="5740141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36899" name="Rectangle 101"/>
          <p:cNvSpPr>
            <a:spLocks noChangeArrowheads="1"/>
          </p:cNvSpPr>
          <p:nvPr/>
        </p:nvSpPr>
        <p:spPr bwMode="auto">
          <a:xfrm>
            <a:off x="8238827" y="5740141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4</a:t>
            </a:r>
            <a:endParaRPr lang="en-US" altLang="en-US"/>
          </a:p>
        </p:txBody>
      </p:sp>
      <p:sp>
        <p:nvSpPr>
          <p:cNvPr id="36900" name="Rectangle 102"/>
          <p:cNvSpPr>
            <a:spLocks noChangeArrowheads="1"/>
          </p:cNvSpPr>
          <p:nvPr/>
        </p:nvSpPr>
        <p:spPr bwMode="auto">
          <a:xfrm>
            <a:off x="9409086" y="5740141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5</a:t>
            </a:r>
            <a:endParaRPr lang="en-US" altLang="en-US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title"/>
          </p:nvPr>
        </p:nvSpPr>
        <p:spPr>
          <a:xfrm>
            <a:off x="2208107" y="228653"/>
            <a:ext cx="7774199" cy="53352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1">
                <a:effectLst>
                  <a:outerShdw blurRad="38100" dist="38100" dir="2700000" algn="tl">
                    <a:srgbClr val="DDDDDD"/>
                  </a:outerShdw>
                </a:effectLst>
              </a:rPr>
              <a:t>K-means Clustering: Step 3</a:t>
            </a:r>
          </a:p>
        </p:txBody>
      </p:sp>
      <p:sp>
        <p:nvSpPr>
          <p:cNvPr id="36902" name="Text Box 4"/>
          <p:cNvSpPr txBox="1">
            <a:spLocks noChangeArrowheads="1"/>
          </p:cNvSpPr>
          <p:nvPr/>
        </p:nvSpPr>
        <p:spPr bwMode="auto">
          <a:xfrm>
            <a:off x="2501862" y="838395"/>
            <a:ext cx="7940230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Algorithm: k-means, Distance Metric: Euclidean Distance</a:t>
            </a:r>
          </a:p>
        </p:txBody>
      </p:sp>
      <p:grpSp>
        <p:nvGrpSpPr>
          <p:cNvPr id="36903" name="Group 5"/>
          <p:cNvGrpSpPr>
            <a:grpSpLocks/>
          </p:cNvGrpSpPr>
          <p:nvPr/>
        </p:nvGrpSpPr>
        <p:grpSpPr bwMode="auto">
          <a:xfrm>
            <a:off x="7695776" y="2134094"/>
            <a:ext cx="685959" cy="533523"/>
            <a:chOff x="192" y="1824"/>
            <a:chExt cx="432" cy="336"/>
          </a:xfrm>
        </p:grpSpPr>
        <p:sp>
          <p:nvSpPr>
            <p:cNvPr id="36965" name="Oval 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966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1</a:t>
              </a:r>
            </a:p>
          </p:txBody>
        </p:sp>
      </p:grpSp>
      <p:grpSp>
        <p:nvGrpSpPr>
          <p:cNvPr id="36904" name="Group 8"/>
          <p:cNvGrpSpPr>
            <a:grpSpLocks/>
          </p:cNvGrpSpPr>
          <p:nvPr/>
        </p:nvGrpSpPr>
        <p:grpSpPr bwMode="auto">
          <a:xfrm>
            <a:off x="4647071" y="4344406"/>
            <a:ext cx="685959" cy="533523"/>
            <a:chOff x="192" y="1824"/>
            <a:chExt cx="432" cy="336"/>
          </a:xfrm>
        </p:grpSpPr>
        <p:sp>
          <p:nvSpPr>
            <p:cNvPr id="36963" name="Oval 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964" name="Text Box 1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2</a:t>
              </a:r>
            </a:p>
          </p:txBody>
        </p:sp>
      </p:grpSp>
      <p:grpSp>
        <p:nvGrpSpPr>
          <p:cNvPr id="36905" name="Group 11"/>
          <p:cNvGrpSpPr>
            <a:grpSpLocks/>
          </p:cNvGrpSpPr>
          <p:nvPr/>
        </p:nvGrpSpPr>
        <p:grpSpPr bwMode="auto">
          <a:xfrm>
            <a:off x="7771994" y="4039535"/>
            <a:ext cx="685959" cy="533523"/>
            <a:chOff x="192" y="1824"/>
            <a:chExt cx="432" cy="336"/>
          </a:xfrm>
        </p:grpSpPr>
        <p:sp>
          <p:nvSpPr>
            <p:cNvPr id="36961" name="Oval 1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962" name="Text Box 1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3</a:t>
              </a:r>
            </a:p>
          </p:txBody>
        </p:sp>
      </p:grpSp>
      <p:sp>
        <p:nvSpPr>
          <p:cNvPr id="36906" name="AutoShape 14"/>
          <p:cNvSpPr>
            <a:spLocks noChangeArrowheads="1"/>
          </p:cNvSpPr>
          <p:nvPr/>
        </p:nvSpPr>
        <p:spPr bwMode="auto">
          <a:xfrm>
            <a:off x="4723289" y="4649276"/>
            <a:ext cx="152435" cy="152435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07" name="AutoShape 15"/>
          <p:cNvSpPr>
            <a:spLocks noChangeArrowheads="1"/>
          </p:cNvSpPr>
          <p:nvPr/>
        </p:nvSpPr>
        <p:spPr bwMode="auto">
          <a:xfrm>
            <a:off x="4875724" y="4877929"/>
            <a:ext cx="152435" cy="152435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08" name="AutoShape 16"/>
          <p:cNvSpPr>
            <a:spLocks noChangeArrowheads="1"/>
          </p:cNvSpPr>
          <p:nvPr/>
        </p:nvSpPr>
        <p:spPr bwMode="auto">
          <a:xfrm>
            <a:off x="4647071" y="5106582"/>
            <a:ext cx="152435" cy="152435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09" name="AutoShape 17"/>
          <p:cNvSpPr>
            <a:spLocks noChangeArrowheads="1"/>
          </p:cNvSpPr>
          <p:nvPr/>
        </p:nvSpPr>
        <p:spPr bwMode="auto">
          <a:xfrm>
            <a:off x="4418418" y="4420623"/>
            <a:ext cx="152435" cy="152435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10" name="AutoShape 18"/>
          <p:cNvSpPr>
            <a:spLocks noChangeArrowheads="1"/>
          </p:cNvSpPr>
          <p:nvPr/>
        </p:nvSpPr>
        <p:spPr bwMode="auto">
          <a:xfrm>
            <a:off x="4418418" y="2057877"/>
            <a:ext cx="152435" cy="152435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11" name="AutoShape 19"/>
          <p:cNvSpPr>
            <a:spLocks noChangeArrowheads="1"/>
          </p:cNvSpPr>
          <p:nvPr/>
        </p:nvSpPr>
        <p:spPr bwMode="auto">
          <a:xfrm>
            <a:off x="4418418" y="3582229"/>
            <a:ext cx="152435" cy="152435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12" name="AutoShape 20"/>
          <p:cNvSpPr>
            <a:spLocks noChangeArrowheads="1"/>
          </p:cNvSpPr>
          <p:nvPr/>
        </p:nvSpPr>
        <p:spPr bwMode="auto">
          <a:xfrm>
            <a:off x="4418418" y="5106582"/>
            <a:ext cx="152435" cy="152435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13" name="AutoShape 21"/>
          <p:cNvSpPr>
            <a:spLocks noChangeArrowheads="1"/>
          </p:cNvSpPr>
          <p:nvPr/>
        </p:nvSpPr>
        <p:spPr bwMode="auto">
          <a:xfrm>
            <a:off x="3961112" y="4115753"/>
            <a:ext cx="152435" cy="152435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14" name="AutoShape 22"/>
          <p:cNvSpPr>
            <a:spLocks noChangeArrowheads="1"/>
          </p:cNvSpPr>
          <p:nvPr/>
        </p:nvSpPr>
        <p:spPr bwMode="auto">
          <a:xfrm>
            <a:off x="6095206" y="3810882"/>
            <a:ext cx="152435" cy="152435"/>
          </a:xfrm>
          <a:prstGeom prst="diamond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15" name="AutoShape 23"/>
          <p:cNvSpPr>
            <a:spLocks noChangeArrowheads="1"/>
          </p:cNvSpPr>
          <p:nvPr/>
        </p:nvSpPr>
        <p:spPr bwMode="auto">
          <a:xfrm>
            <a:off x="8229300" y="1829224"/>
            <a:ext cx="152435" cy="152435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16" name="AutoShape 24"/>
          <p:cNvSpPr>
            <a:spLocks noChangeArrowheads="1"/>
          </p:cNvSpPr>
          <p:nvPr/>
        </p:nvSpPr>
        <p:spPr bwMode="auto">
          <a:xfrm>
            <a:off x="8686606" y="1905441"/>
            <a:ext cx="152435" cy="152435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17" name="AutoShape 25"/>
          <p:cNvSpPr>
            <a:spLocks noChangeArrowheads="1"/>
          </p:cNvSpPr>
          <p:nvPr/>
        </p:nvSpPr>
        <p:spPr bwMode="auto">
          <a:xfrm>
            <a:off x="8534171" y="2057877"/>
            <a:ext cx="152435" cy="152435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18" name="AutoShape 26"/>
          <p:cNvSpPr>
            <a:spLocks noChangeArrowheads="1"/>
          </p:cNvSpPr>
          <p:nvPr/>
        </p:nvSpPr>
        <p:spPr bwMode="auto">
          <a:xfrm>
            <a:off x="8381735" y="2210312"/>
            <a:ext cx="152435" cy="152435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19" name="AutoShape 27"/>
          <p:cNvSpPr>
            <a:spLocks noChangeArrowheads="1"/>
          </p:cNvSpPr>
          <p:nvPr/>
        </p:nvSpPr>
        <p:spPr bwMode="auto">
          <a:xfrm>
            <a:off x="8686606" y="2362747"/>
            <a:ext cx="152435" cy="152435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20" name="AutoShape 28"/>
          <p:cNvSpPr>
            <a:spLocks noChangeArrowheads="1"/>
          </p:cNvSpPr>
          <p:nvPr/>
        </p:nvSpPr>
        <p:spPr bwMode="auto">
          <a:xfrm>
            <a:off x="8991476" y="2743835"/>
            <a:ext cx="152435" cy="152435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21" name="AutoShape 29"/>
          <p:cNvSpPr>
            <a:spLocks noChangeArrowheads="1"/>
          </p:cNvSpPr>
          <p:nvPr/>
        </p:nvSpPr>
        <p:spPr bwMode="auto">
          <a:xfrm>
            <a:off x="7238471" y="1829224"/>
            <a:ext cx="152435" cy="152435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22" name="AutoShape 30"/>
          <p:cNvSpPr>
            <a:spLocks noChangeArrowheads="1"/>
          </p:cNvSpPr>
          <p:nvPr/>
        </p:nvSpPr>
        <p:spPr bwMode="auto">
          <a:xfrm>
            <a:off x="7543341" y="3277359"/>
            <a:ext cx="152435" cy="152435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23" name="AutoShape 31"/>
          <p:cNvSpPr>
            <a:spLocks noChangeArrowheads="1"/>
          </p:cNvSpPr>
          <p:nvPr/>
        </p:nvSpPr>
        <p:spPr bwMode="auto">
          <a:xfrm>
            <a:off x="7543341" y="4801712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24" name="AutoShape 32"/>
          <p:cNvSpPr>
            <a:spLocks noChangeArrowheads="1"/>
          </p:cNvSpPr>
          <p:nvPr/>
        </p:nvSpPr>
        <p:spPr bwMode="auto">
          <a:xfrm>
            <a:off x="7924429" y="5106582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25" name="AutoShape 33"/>
          <p:cNvSpPr>
            <a:spLocks noChangeArrowheads="1"/>
          </p:cNvSpPr>
          <p:nvPr/>
        </p:nvSpPr>
        <p:spPr bwMode="auto">
          <a:xfrm>
            <a:off x="8305518" y="4344406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26" name="AutoShape 34"/>
          <p:cNvSpPr>
            <a:spLocks noChangeArrowheads="1"/>
          </p:cNvSpPr>
          <p:nvPr/>
        </p:nvSpPr>
        <p:spPr bwMode="auto">
          <a:xfrm>
            <a:off x="7467124" y="3734665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27" name="AutoShape 35"/>
          <p:cNvSpPr>
            <a:spLocks noChangeArrowheads="1"/>
          </p:cNvSpPr>
          <p:nvPr/>
        </p:nvSpPr>
        <p:spPr bwMode="auto">
          <a:xfrm>
            <a:off x="6704947" y="4191971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28" name="AutoShape 36"/>
          <p:cNvSpPr>
            <a:spLocks noChangeArrowheads="1"/>
          </p:cNvSpPr>
          <p:nvPr/>
        </p:nvSpPr>
        <p:spPr bwMode="auto">
          <a:xfrm>
            <a:off x="8686606" y="4649276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29" name="AutoShape 37"/>
          <p:cNvSpPr>
            <a:spLocks noChangeArrowheads="1"/>
          </p:cNvSpPr>
          <p:nvPr/>
        </p:nvSpPr>
        <p:spPr bwMode="auto">
          <a:xfrm>
            <a:off x="8534171" y="5030365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30" name="AutoShape 38"/>
          <p:cNvSpPr>
            <a:spLocks noChangeArrowheads="1"/>
          </p:cNvSpPr>
          <p:nvPr/>
        </p:nvSpPr>
        <p:spPr bwMode="auto">
          <a:xfrm>
            <a:off x="8381735" y="4039535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31" name="AutoShape 39"/>
          <p:cNvSpPr>
            <a:spLocks noChangeArrowheads="1"/>
          </p:cNvSpPr>
          <p:nvPr/>
        </p:nvSpPr>
        <p:spPr bwMode="auto">
          <a:xfrm>
            <a:off x="8991476" y="5259017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32" name="AutoShape 40"/>
          <p:cNvSpPr>
            <a:spLocks noChangeArrowheads="1"/>
          </p:cNvSpPr>
          <p:nvPr/>
        </p:nvSpPr>
        <p:spPr bwMode="auto">
          <a:xfrm>
            <a:off x="8153082" y="2591400"/>
            <a:ext cx="152435" cy="152435"/>
          </a:xfrm>
          <a:prstGeom prst="diamond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33" name="AutoShape 41"/>
          <p:cNvSpPr>
            <a:spLocks noChangeArrowheads="1"/>
          </p:cNvSpPr>
          <p:nvPr/>
        </p:nvSpPr>
        <p:spPr bwMode="auto">
          <a:xfrm>
            <a:off x="4723289" y="4649276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34" name="AutoShape 42"/>
          <p:cNvSpPr>
            <a:spLocks noChangeArrowheads="1"/>
          </p:cNvSpPr>
          <p:nvPr/>
        </p:nvSpPr>
        <p:spPr bwMode="auto">
          <a:xfrm>
            <a:off x="4875724" y="4877929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35" name="AutoShape 43"/>
          <p:cNvSpPr>
            <a:spLocks noChangeArrowheads="1"/>
          </p:cNvSpPr>
          <p:nvPr/>
        </p:nvSpPr>
        <p:spPr bwMode="auto">
          <a:xfrm>
            <a:off x="4647071" y="5106582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36" name="AutoShape 44"/>
          <p:cNvSpPr>
            <a:spLocks noChangeArrowheads="1"/>
          </p:cNvSpPr>
          <p:nvPr/>
        </p:nvSpPr>
        <p:spPr bwMode="auto">
          <a:xfrm>
            <a:off x="4418418" y="4420623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37" name="AutoShape 45"/>
          <p:cNvSpPr>
            <a:spLocks noChangeArrowheads="1"/>
          </p:cNvSpPr>
          <p:nvPr/>
        </p:nvSpPr>
        <p:spPr bwMode="auto">
          <a:xfrm>
            <a:off x="4418418" y="2057877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38" name="AutoShape 46"/>
          <p:cNvSpPr>
            <a:spLocks noChangeArrowheads="1"/>
          </p:cNvSpPr>
          <p:nvPr/>
        </p:nvSpPr>
        <p:spPr bwMode="auto">
          <a:xfrm>
            <a:off x="4418418" y="3582229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39" name="AutoShape 47"/>
          <p:cNvSpPr>
            <a:spLocks noChangeArrowheads="1"/>
          </p:cNvSpPr>
          <p:nvPr/>
        </p:nvSpPr>
        <p:spPr bwMode="auto">
          <a:xfrm>
            <a:off x="4418418" y="5106582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40" name="AutoShape 48"/>
          <p:cNvSpPr>
            <a:spLocks noChangeArrowheads="1"/>
          </p:cNvSpPr>
          <p:nvPr/>
        </p:nvSpPr>
        <p:spPr bwMode="auto">
          <a:xfrm>
            <a:off x="3961112" y="4115753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41" name="AutoShape 49"/>
          <p:cNvSpPr>
            <a:spLocks noChangeArrowheads="1"/>
          </p:cNvSpPr>
          <p:nvPr/>
        </p:nvSpPr>
        <p:spPr bwMode="auto">
          <a:xfrm>
            <a:off x="6095206" y="3810882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42" name="AutoShape 50"/>
          <p:cNvSpPr>
            <a:spLocks noChangeArrowheads="1"/>
          </p:cNvSpPr>
          <p:nvPr/>
        </p:nvSpPr>
        <p:spPr bwMode="auto">
          <a:xfrm>
            <a:off x="8229300" y="1829224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43" name="AutoShape 51"/>
          <p:cNvSpPr>
            <a:spLocks noChangeArrowheads="1"/>
          </p:cNvSpPr>
          <p:nvPr/>
        </p:nvSpPr>
        <p:spPr bwMode="auto">
          <a:xfrm>
            <a:off x="8686606" y="1905441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44" name="AutoShape 52"/>
          <p:cNvSpPr>
            <a:spLocks noChangeArrowheads="1"/>
          </p:cNvSpPr>
          <p:nvPr/>
        </p:nvSpPr>
        <p:spPr bwMode="auto">
          <a:xfrm>
            <a:off x="8534171" y="2057877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45" name="AutoShape 53"/>
          <p:cNvSpPr>
            <a:spLocks noChangeArrowheads="1"/>
          </p:cNvSpPr>
          <p:nvPr/>
        </p:nvSpPr>
        <p:spPr bwMode="auto">
          <a:xfrm>
            <a:off x="8381735" y="2210312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46" name="AutoShape 54"/>
          <p:cNvSpPr>
            <a:spLocks noChangeArrowheads="1"/>
          </p:cNvSpPr>
          <p:nvPr/>
        </p:nvSpPr>
        <p:spPr bwMode="auto">
          <a:xfrm>
            <a:off x="8686606" y="2362747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47" name="AutoShape 55"/>
          <p:cNvSpPr>
            <a:spLocks noChangeArrowheads="1"/>
          </p:cNvSpPr>
          <p:nvPr/>
        </p:nvSpPr>
        <p:spPr bwMode="auto">
          <a:xfrm>
            <a:off x="8991476" y="2743835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48" name="AutoShape 56"/>
          <p:cNvSpPr>
            <a:spLocks noChangeArrowheads="1"/>
          </p:cNvSpPr>
          <p:nvPr/>
        </p:nvSpPr>
        <p:spPr bwMode="auto">
          <a:xfrm>
            <a:off x="7238471" y="1829224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49" name="AutoShape 57"/>
          <p:cNvSpPr>
            <a:spLocks noChangeArrowheads="1"/>
          </p:cNvSpPr>
          <p:nvPr/>
        </p:nvSpPr>
        <p:spPr bwMode="auto">
          <a:xfrm>
            <a:off x="7543341" y="3277359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50" name="AutoShape 58"/>
          <p:cNvSpPr>
            <a:spLocks noChangeArrowheads="1"/>
          </p:cNvSpPr>
          <p:nvPr/>
        </p:nvSpPr>
        <p:spPr bwMode="auto">
          <a:xfrm>
            <a:off x="7543341" y="4801712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51" name="AutoShape 59"/>
          <p:cNvSpPr>
            <a:spLocks noChangeArrowheads="1"/>
          </p:cNvSpPr>
          <p:nvPr/>
        </p:nvSpPr>
        <p:spPr bwMode="auto">
          <a:xfrm>
            <a:off x="7924429" y="5106582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52" name="AutoShape 60"/>
          <p:cNvSpPr>
            <a:spLocks noChangeArrowheads="1"/>
          </p:cNvSpPr>
          <p:nvPr/>
        </p:nvSpPr>
        <p:spPr bwMode="auto">
          <a:xfrm>
            <a:off x="8305518" y="4344406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53" name="AutoShape 61"/>
          <p:cNvSpPr>
            <a:spLocks noChangeArrowheads="1"/>
          </p:cNvSpPr>
          <p:nvPr/>
        </p:nvSpPr>
        <p:spPr bwMode="auto">
          <a:xfrm>
            <a:off x="7467124" y="3734665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54" name="AutoShape 62"/>
          <p:cNvSpPr>
            <a:spLocks noChangeArrowheads="1"/>
          </p:cNvSpPr>
          <p:nvPr/>
        </p:nvSpPr>
        <p:spPr bwMode="auto">
          <a:xfrm>
            <a:off x="6704947" y="4191971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55" name="AutoShape 63"/>
          <p:cNvSpPr>
            <a:spLocks noChangeArrowheads="1"/>
          </p:cNvSpPr>
          <p:nvPr/>
        </p:nvSpPr>
        <p:spPr bwMode="auto">
          <a:xfrm>
            <a:off x="8686606" y="4649276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56" name="AutoShape 64"/>
          <p:cNvSpPr>
            <a:spLocks noChangeArrowheads="1"/>
          </p:cNvSpPr>
          <p:nvPr/>
        </p:nvSpPr>
        <p:spPr bwMode="auto">
          <a:xfrm>
            <a:off x="8534171" y="5030365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57" name="AutoShape 65"/>
          <p:cNvSpPr>
            <a:spLocks noChangeArrowheads="1"/>
          </p:cNvSpPr>
          <p:nvPr/>
        </p:nvSpPr>
        <p:spPr bwMode="auto">
          <a:xfrm>
            <a:off x="8381735" y="4039535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58" name="AutoShape 66"/>
          <p:cNvSpPr>
            <a:spLocks noChangeArrowheads="1"/>
          </p:cNvSpPr>
          <p:nvPr/>
        </p:nvSpPr>
        <p:spPr bwMode="auto">
          <a:xfrm>
            <a:off x="8991476" y="5259017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959" name="AutoShape 67"/>
          <p:cNvSpPr>
            <a:spLocks noChangeArrowheads="1"/>
          </p:cNvSpPr>
          <p:nvPr/>
        </p:nvSpPr>
        <p:spPr bwMode="auto">
          <a:xfrm>
            <a:off x="8153082" y="2591400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3886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5"/>
          <p:cNvSpPr>
            <a:spLocks noChangeArrowheads="1"/>
          </p:cNvSpPr>
          <p:nvPr/>
        </p:nvSpPr>
        <p:spPr bwMode="auto">
          <a:xfrm>
            <a:off x="2644770" y="1198841"/>
            <a:ext cx="6991380" cy="54829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891" name="Rectangle 46"/>
          <p:cNvSpPr>
            <a:spLocks noChangeArrowheads="1"/>
          </p:cNvSpPr>
          <p:nvPr/>
        </p:nvSpPr>
        <p:spPr bwMode="auto">
          <a:xfrm>
            <a:off x="3594315" y="1465602"/>
            <a:ext cx="5868758" cy="407764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892" name="Line 47"/>
          <p:cNvSpPr>
            <a:spLocks noChangeShapeType="1"/>
          </p:cNvSpPr>
          <p:nvPr/>
        </p:nvSpPr>
        <p:spPr bwMode="auto">
          <a:xfrm>
            <a:off x="3594315" y="4725494"/>
            <a:ext cx="586875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3" name="Line 48"/>
          <p:cNvSpPr>
            <a:spLocks noChangeShapeType="1"/>
          </p:cNvSpPr>
          <p:nvPr/>
        </p:nvSpPr>
        <p:spPr bwMode="auto">
          <a:xfrm>
            <a:off x="3594315" y="3909330"/>
            <a:ext cx="586875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4" name="Line 49"/>
          <p:cNvSpPr>
            <a:spLocks noChangeShapeType="1"/>
          </p:cNvSpPr>
          <p:nvPr/>
        </p:nvSpPr>
        <p:spPr bwMode="auto">
          <a:xfrm>
            <a:off x="3594315" y="3099518"/>
            <a:ext cx="586875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5" name="Line 50"/>
          <p:cNvSpPr>
            <a:spLocks noChangeShapeType="1"/>
          </p:cNvSpPr>
          <p:nvPr/>
        </p:nvSpPr>
        <p:spPr bwMode="auto">
          <a:xfrm>
            <a:off x="3594315" y="2281767"/>
            <a:ext cx="586875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6" name="Line 51"/>
          <p:cNvSpPr>
            <a:spLocks noChangeShapeType="1"/>
          </p:cNvSpPr>
          <p:nvPr/>
        </p:nvSpPr>
        <p:spPr bwMode="auto">
          <a:xfrm>
            <a:off x="3594315" y="1465603"/>
            <a:ext cx="586875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7" name="Rectangle 52"/>
          <p:cNvSpPr>
            <a:spLocks noChangeArrowheads="1"/>
          </p:cNvSpPr>
          <p:nvPr/>
        </p:nvSpPr>
        <p:spPr bwMode="auto">
          <a:xfrm>
            <a:off x="3594315" y="1465602"/>
            <a:ext cx="5868758" cy="4077644"/>
          </a:xfrm>
          <a:prstGeom prst="rect">
            <a:avLst/>
          </a:prstGeom>
          <a:noFill/>
          <a:ln w="7938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898" name="Line 53"/>
          <p:cNvSpPr>
            <a:spLocks noChangeShapeType="1"/>
          </p:cNvSpPr>
          <p:nvPr/>
        </p:nvSpPr>
        <p:spPr bwMode="auto">
          <a:xfrm>
            <a:off x="3594316" y="1465602"/>
            <a:ext cx="1587" cy="4077644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Line 54"/>
          <p:cNvSpPr>
            <a:spLocks noChangeShapeType="1"/>
          </p:cNvSpPr>
          <p:nvPr/>
        </p:nvSpPr>
        <p:spPr bwMode="auto">
          <a:xfrm>
            <a:off x="3524449" y="5543247"/>
            <a:ext cx="69866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0" name="Line 55"/>
          <p:cNvSpPr>
            <a:spLocks noChangeShapeType="1"/>
          </p:cNvSpPr>
          <p:nvPr/>
        </p:nvSpPr>
        <p:spPr bwMode="auto">
          <a:xfrm>
            <a:off x="3524449" y="4725494"/>
            <a:ext cx="69866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Line 56"/>
          <p:cNvSpPr>
            <a:spLocks noChangeShapeType="1"/>
          </p:cNvSpPr>
          <p:nvPr/>
        </p:nvSpPr>
        <p:spPr bwMode="auto">
          <a:xfrm>
            <a:off x="3524449" y="3909330"/>
            <a:ext cx="69866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57"/>
          <p:cNvSpPr>
            <a:spLocks noChangeShapeType="1"/>
          </p:cNvSpPr>
          <p:nvPr/>
        </p:nvSpPr>
        <p:spPr bwMode="auto">
          <a:xfrm>
            <a:off x="3524449" y="3099518"/>
            <a:ext cx="69866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Line 58"/>
          <p:cNvSpPr>
            <a:spLocks noChangeShapeType="1"/>
          </p:cNvSpPr>
          <p:nvPr/>
        </p:nvSpPr>
        <p:spPr bwMode="auto">
          <a:xfrm>
            <a:off x="3524449" y="2281767"/>
            <a:ext cx="69866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Line 59"/>
          <p:cNvSpPr>
            <a:spLocks noChangeShapeType="1"/>
          </p:cNvSpPr>
          <p:nvPr/>
        </p:nvSpPr>
        <p:spPr bwMode="auto">
          <a:xfrm>
            <a:off x="3524449" y="1465603"/>
            <a:ext cx="69866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Line 60"/>
          <p:cNvSpPr>
            <a:spLocks noChangeShapeType="1"/>
          </p:cNvSpPr>
          <p:nvPr/>
        </p:nvSpPr>
        <p:spPr bwMode="auto">
          <a:xfrm>
            <a:off x="3594315" y="5543247"/>
            <a:ext cx="586875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6" name="Line 61"/>
          <p:cNvSpPr>
            <a:spLocks noChangeShapeType="1"/>
          </p:cNvSpPr>
          <p:nvPr/>
        </p:nvSpPr>
        <p:spPr bwMode="auto">
          <a:xfrm flipV="1">
            <a:off x="3594316" y="5543246"/>
            <a:ext cx="1587" cy="6986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7" name="Line 62"/>
          <p:cNvSpPr>
            <a:spLocks noChangeShapeType="1"/>
          </p:cNvSpPr>
          <p:nvPr/>
        </p:nvSpPr>
        <p:spPr bwMode="auto">
          <a:xfrm flipV="1">
            <a:off x="4766162" y="5543246"/>
            <a:ext cx="1587" cy="6986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8" name="Line 63"/>
          <p:cNvSpPr>
            <a:spLocks noChangeShapeType="1"/>
          </p:cNvSpPr>
          <p:nvPr/>
        </p:nvSpPr>
        <p:spPr bwMode="auto">
          <a:xfrm flipV="1">
            <a:off x="5944360" y="5543246"/>
            <a:ext cx="1587" cy="6986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9" name="Line 64"/>
          <p:cNvSpPr>
            <a:spLocks noChangeShapeType="1"/>
          </p:cNvSpPr>
          <p:nvPr/>
        </p:nvSpPr>
        <p:spPr bwMode="auto">
          <a:xfrm flipV="1">
            <a:off x="7114617" y="5543246"/>
            <a:ext cx="1588" cy="6986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0" name="Line 65"/>
          <p:cNvSpPr>
            <a:spLocks noChangeShapeType="1"/>
          </p:cNvSpPr>
          <p:nvPr/>
        </p:nvSpPr>
        <p:spPr bwMode="auto">
          <a:xfrm flipV="1">
            <a:off x="8292815" y="5543246"/>
            <a:ext cx="1588" cy="6986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1" name="Line 66"/>
          <p:cNvSpPr>
            <a:spLocks noChangeShapeType="1"/>
          </p:cNvSpPr>
          <p:nvPr/>
        </p:nvSpPr>
        <p:spPr bwMode="auto">
          <a:xfrm flipV="1">
            <a:off x="9463074" y="5543246"/>
            <a:ext cx="1587" cy="69866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2" name="Freeform 67"/>
          <p:cNvSpPr>
            <a:spLocks/>
          </p:cNvSpPr>
          <p:nvPr/>
        </p:nvSpPr>
        <p:spPr bwMode="auto">
          <a:xfrm>
            <a:off x="4702647" y="4663568"/>
            <a:ext cx="125441" cy="125441"/>
          </a:xfrm>
          <a:custGeom>
            <a:avLst/>
            <a:gdLst>
              <a:gd name="T0" fmla="*/ 63500 w 79"/>
              <a:gd name="T1" fmla="*/ 0 h 79"/>
              <a:gd name="T2" fmla="*/ 125412 w 79"/>
              <a:gd name="T3" fmla="*/ 61912 h 79"/>
              <a:gd name="T4" fmla="*/ 63500 w 79"/>
              <a:gd name="T5" fmla="*/ 125412 h 79"/>
              <a:gd name="T6" fmla="*/ 0 w 79"/>
              <a:gd name="T7" fmla="*/ 61912 h 79"/>
              <a:gd name="T8" fmla="*/ 63500 w 79"/>
              <a:gd name="T9" fmla="*/ 0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9"/>
              <a:gd name="T16" fmla="*/ 0 h 79"/>
              <a:gd name="T17" fmla="*/ 79 w 79"/>
              <a:gd name="T18" fmla="*/ 79 h 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9" h="79">
                <a:moveTo>
                  <a:pt x="40" y="0"/>
                </a:moveTo>
                <a:lnTo>
                  <a:pt x="79" y="39"/>
                </a:lnTo>
                <a:lnTo>
                  <a:pt x="40" y="79"/>
                </a:lnTo>
                <a:lnTo>
                  <a:pt x="0" y="39"/>
                </a:lnTo>
                <a:lnTo>
                  <a:pt x="40" y="0"/>
                </a:lnTo>
                <a:close/>
              </a:path>
            </a:pathLst>
          </a:custGeom>
          <a:solidFill>
            <a:srgbClr val="000080"/>
          </a:solidFill>
          <a:ln w="7938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13" name="Rectangle 68"/>
          <p:cNvSpPr>
            <a:spLocks noChangeArrowheads="1"/>
          </p:cNvSpPr>
          <p:nvPr/>
        </p:nvSpPr>
        <p:spPr bwMode="auto">
          <a:xfrm>
            <a:off x="3303735" y="5417804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37914" name="Rectangle 69"/>
          <p:cNvSpPr>
            <a:spLocks noChangeArrowheads="1"/>
          </p:cNvSpPr>
          <p:nvPr/>
        </p:nvSpPr>
        <p:spPr bwMode="auto">
          <a:xfrm>
            <a:off x="3303735" y="4600053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37915" name="Rectangle 70"/>
          <p:cNvSpPr>
            <a:spLocks noChangeArrowheads="1"/>
          </p:cNvSpPr>
          <p:nvPr/>
        </p:nvSpPr>
        <p:spPr bwMode="auto">
          <a:xfrm>
            <a:off x="3303735" y="3783889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37916" name="Rectangle 71"/>
          <p:cNvSpPr>
            <a:spLocks noChangeArrowheads="1"/>
          </p:cNvSpPr>
          <p:nvPr/>
        </p:nvSpPr>
        <p:spPr bwMode="auto">
          <a:xfrm>
            <a:off x="3303735" y="2974076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37917" name="Rectangle 72"/>
          <p:cNvSpPr>
            <a:spLocks noChangeArrowheads="1"/>
          </p:cNvSpPr>
          <p:nvPr/>
        </p:nvSpPr>
        <p:spPr bwMode="auto">
          <a:xfrm>
            <a:off x="3303735" y="2156324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4</a:t>
            </a:r>
            <a:endParaRPr lang="en-US" altLang="en-US"/>
          </a:p>
        </p:txBody>
      </p:sp>
      <p:sp>
        <p:nvSpPr>
          <p:cNvPr id="37918" name="Rectangle 73"/>
          <p:cNvSpPr>
            <a:spLocks noChangeArrowheads="1"/>
          </p:cNvSpPr>
          <p:nvPr/>
        </p:nvSpPr>
        <p:spPr bwMode="auto">
          <a:xfrm>
            <a:off x="3303735" y="1340160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5</a:t>
            </a:r>
            <a:endParaRPr lang="en-US" altLang="en-US"/>
          </a:p>
        </p:txBody>
      </p:sp>
      <p:sp>
        <p:nvSpPr>
          <p:cNvPr id="37919" name="Rectangle 74"/>
          <p:cNvSpPr>
            <a:spLocks noChangeArrowheads="1"/>
          </p:cNvSpPr>
          <p:nvPr/>
        </p:nvSpPr>
        <p:spPr bwMode="auto">
          <a:xfrm>
            <a:off x="3540328" y="5740141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37920" name="Rectangle 75"/>
          <p:cNvSpPr>
            <a:spLocks noChangeArrowheads="1"/>
          </p:cNvSpPr>
          <p:nvPr/>
        </p:nvSpPr>
        <p:spPr bwMode="auto">
          <a:xfrm>
            <a:off x="4710586" y="5740141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37921" name="Rectangle 76"/>
          <p:cNvSpPr>
            <a:spLocks noChangeArrowheads="1"/>
          </p:cNvSpPr>
          <p:nvPr/>
        </p:nvSpPr>
        <p:spPr bwMode="auto">
          <a:xfrm>
            <a:off x="5888783" y="5740141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37922" name="Rectangle 77"/>
          <p:cNvSpPr>
            <a:spLocks noChangeArrowheads="1"/>
          </p:cNvSpPr>
          <p:nvPr/>
        </p:nvSpPr>
        <p:spPr bwMode="auto">
          <a:xfrm>
            <a:off x="7059042" y="5740141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37923" name="Rectangle 78"/>
          <p:cNvSpPr>
            <a:spLocks noChangeArrowheads="1"/>
          </p:cNvSpPr>
          <p:nvPr/>
        </p:nvSpPr>
        <p:spPr bwMode="auto">
          <a:xfrm>
            <a:off x="8238827" y="5740141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4</a:t>
            </a:r>
            <a:endParaRPr lang="en-US" altLang="en-US"/>
          </a:p>
        </p:txBody>
      </p:sp>
      <p:sp>
        <p:nvSpPr>
          <p:cNvPr id="37924" name="Rectangle 79"/>
          <p:cNvSpPr>
            <a:spLocks noChangeArrowheads="1"/>
          </p:cNvSpPr>
          <p:nvPr/>
        </p:nvSpPr>
        <p:spPr bwMode="auto">
          <a:xfrm>
            <a:off x="9409086" y="5740141"/>
            <a:ext cx="121856" cy="261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</a:rPr>
              <a:t>5</a:t>
            </a:r>
            <a:endParaRPr lang="en-US" alt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title"/>
          </p:nvPr>
        </p:nvSpPr>
        <p:spPr>
          <a:xfrm>
            <a:off x="2208107" y="228653"/>
            <a:ext cx="7774199" cy="53352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1">
                <a:effectLst>
                  <a:outerShdw blurRad="38100" dist="38100" dir="2700000" algn="tl">
                    <a:srgbClr val="DDDDDD"/>
                  </a:outerShdw>
                </a:effectLst>
              </a:rPr>
              <a:t>K-means Clustering: Step 4</a:t>
            </a:r>
          </a:p>
        </p:txBody>
      </p:sp>
      <p:sp>
        <p:nvSpPr>
          <p:cNvPr id="37926" name="Text Box 4"/>
          <p:cNvSpPr txBox="1">
            <a:spLocks noChangeArrowheads="1"/>
          </p:cNvSpPr>
          <p:nvPr/>
        </p:nvSpPr>
        <p:spPr bwMode="auto">
          <a:xfrm>
            <a:off x="2501862" y="838395"/>
            <a:ext cx="7940230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Algorithm: k-means, Distance Metric: Euclidean Distance</a:t>
            </a:r>
          </a:p>
        </p:txBody>
      </p:sp>
      <p:grpSp>
        <p:nvGrpSpPr>
          <p:cNvPr id="37927" name="Group 5"/>
          <p:cNvGrpSpPr>
            <a:grpSpLocks/>
          </p:cNvGrpSpPr>
          <p:nvPr/>
        </p:nvGrpSpPr>
        <p:grpSpPr bwMode="auto">
          <a:xfrm>
            <a:off x="7695776" y="2134094"/>
            <a:ext cx="685959" cy="533523"/>
            <a:chOff x="192" y="1824"/>
            <a:chExt cx="432" cy="336"/>
          </a:xfrm>
        </p:grpSpPr>
        <p:sp>
          <p:nvSpPr>
            <p:cNvPr id="37966" name="Oval 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67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1</a:t>
              </a:r>
            </a:p>
          </p:txBody>
        </p:sp>
      </p:grpSp>
      <p:grpSp>
        <p:nvGrpSpPr>
          <p:cNvPr id="37928" name="Group 8"/>
          <p:cNvGrpSpPr>
            <a:grpSpLocks/>
          </p:cNvGrpSpPr>
          <p:nvPr/>
        </p:nvGrpSpPr>
        <p:grpSpPr bwMode="auto">
          <a:xfrm>
            <a:off x="4647071" y="4344406"/>
            <a:ext cx="685959" cy="533523"/>
            <a:chOff x="192" y="1824"/>
            <a:chExt cx="432" cy="336"/>
          </a:xfrm>
        </p:grpSpPr>
        <p:sp>
          <p:nvSpPr>
            <p:cNvPr id="37964" name="Oval 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65" name="Text Box 1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2</a:t>
              </a:r>
            </a:p>
          </p:txBody>
        </p:sp>
      </p:grpSp>
      <p:grpSp>
        <p:nvGrpSpPr>
          <p:cNvPr id="37929" name="Group 11"/>
          <p:cNvGrpSpPr>
            <a:grpSpLocks/>
          </p:cNvGrpSpPr>
          <p:nvPr/>
        </p:nvGrpSpPr>
        <p:grpSpPr bwMode="auto">
          <a:xfrm>
            <a:off x="7771994" y="4039535"/>
            <a:ext cx="685959" cy="533523"/>
            <a:chOff x="192" y="1824"/>
            <a:chExt cx="432" cy="336"/>
          </a:xfrm>
        </p:grpSpPr>
        <p:sp>
          <p:nvSpPr>
            <p:cNvPr id="37962" name="Oval 1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963" name="Text Box 1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3</a:t>
              </a:r>
            </a:p>
          </p:txBody>
        </p:sp>
      </p:grpSp>
      <p:sp>
        <p:nvSpPr>
          <p:cNvPr id="37930" name="AutoShape 14"/>
          <p:cNvSpPr>
            <a:spLocks noChangeArrowheads="1"/>
          </p:cNvSpPr>
          <p:nvPr/>
        </p:nvSpPr>
        <p:spPr bwMode="auto">
          <a:xfrm>
            <a:off x="4723289" y="4649276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31" name="AutoShape 15"/>
          <p:cNvSpPr>
            <a:spLocks noChangeArrowheads="1"/>
          </p:cNvSpPr>
          <p:nvPr/>
        </p:nvSpPr>
        <p:spPr bwMode="auto">
          <a:xfrm>
            <a:off x="4875724" y="4877929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32" name="AutoShape 16"/>
          <p:cNvSpPr>
            <a:spLocks noChangeArrowheads="1"/>
          </p:cNvSpPr>
          <p:nvPr/>
        </p:nvSpPr>
        <p:spPr bwMode="auto">
          <a:xfrm>
            <a:off x="4647071" y="5106582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33" name="AutoShape 17"/>
          <p:cNvSpPr>
            <a:spLocks noChangeArrowheads="1"/>
          </p:cNvSpPr>
          <p:nvPr/>
        </p:nvSpPr>
        <p:spPr bwMode="auto">
          <a:xfrm>
            <a:off x="4418418" y="4420623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34" name="AutoShape 18"/>
          <p:cNvSpPr>
            <a:spLocks noChangeArrowheads="1"/>
          </p:cNvSpPr>
          <p:nvPr/>
        </p:nvSpPr>
        <p:spPr bwMode="auto">
          <a:xfrm>
            <a:off x="4418418" y="2057877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35" name="AutoShape 19"/>
          <p:cNvSpPr>
            <a:spLocks noChangeArrowheads="1"/>
          </p:cNvSpPr>
          <p:nvPr/>
        </p:nvSpPr>
        <p:spPr bwMode="auto">
          <a:xfrm>
            <a:off x="4418418" y="3582229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36" name="AutoShape 20"/>
          <p:cNvSpPr>
            <a:spLocks noChangeArrowheads="1"/>
          </p:cNvSpPr>
          <p:nvPr/>
        </p:nvSpPr>
        <p:spPr bwMode="auto">
          <a:xfrm>
            <a:off x="4418418" y="5106582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37" name="AutoShape 21"/>
          <p:cNvSpPr>
            <a:spLocks noChangeArrowheads="1"/>
          </p:cNvSpPr>
          <p:nvPr/>
        </p:nvSpPr>
        <p:spPr bwMode="auto">
          <a:xfrm>
            <a:off x="3961112" y="4115753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38" name="AutoShape 22"/>
          <p:cNvSpPr>
            <a:spLocks noChangeArrowheads="1"/>
          </p:cNvSpPr>
          <p:nvPr/>
        </p:nvSpPr>
        <p:spPr bwMode="auto">
          <a:xfrm>
            <a:off x="6095206" y="3810882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39" name="AutoShape 23"/>
          <p:cNvSpPr>
            <a:spLocks noChangeArrowheads="1"/>
          </p:cNvSpPr>
          <p:nvPr/>
        </p:nvSpPr>
        <p:spPr bwMode="auto">
          <a:xfrm>
            <a:off x="8229300" y="1829224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40" name="AutoShape 24"/>
          <p:cNvSpPr>
            <a:spLocks noChangeArrowheads="1"/>
          </p:cNvSpPr>
          <p:nvPr/>
        </p:nvSpPr>
        <p:spPr bwMode="auto">
          <a:xfrm>
            <a:off x="8686606" y="1905441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41" name="AutoShape 25"/>
          <p:cNvSpPr>
            <a:spLocks noChangeArrowheads="1"/>
          </p:cNvSpPr>
          <p:nvPr/>
        </p:nvSpPr>
        <p:spPr bwMode="auto">
          <a:xfrm>
            <a:off x="8534171" y="2057877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42" name="AutoShape 26"/>
          <p:cNvSpPr>
            <a:spLocks noChangeArrowheads="1"/>
          </p:cNvSpPr>
          <p:nvPr/>
        </p:nvSpPr>
        <p:spPr bwMode="auto">
          <a:xfrm>
            <a:off x="8381735" y="2210312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43" name="AutoShape 27"/>
          <p:cNvSpPr>
            <a:spLocks noChangeArrowheads="1"/>
          </p:cNvSpPr>
          <p:nvPr/>
        </p:nvSpPr>
        <p:spPr bwMode="auto">
          <a:xfrm>
            <a:off x="8686606" y="2362747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44" name="AutoShape 28"/>
          <p:cNvSpPr>
            <a:spLocks noChangeArrowheads="1"/>
          </p:cNvSpPr>
          <p:nvPr/>
        </p:nvSpPr>
        <p:spPr bwMode="auto">
          <a:xfrm>
            <a:off x="8991476" y="2743835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45" name="AutoShape 29"/>
          <p:cNvSpPr>
            <a:spLocks noChangeArrowheads="1"/>
          </p:cNvSpPr>
          <p:nvPr/>
        </p:nvSpPr>
        <p:spPr bwMode="auto">
          <a:xfrm>
            <a:off x="7238471" y="1829224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46" name="AutoShape 30"/>
          <p:cNvSpPr>
            <a:spLocks noChangeArrowheads="1"/>
          </p:cNvSpPr>
          <p:nvPr/>
        </p:nvSpPr>
        <p:spPr bwMode="auto">
          <a:xfrm>
            <a:off x="7543341" y="3277359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47" name="AutoShape 31"/>
          <p:cNvSpPr>
            <a:spLocks noChangeArrowheads="1"/>
          </p:cNvSpPr>
          <p:nvPr/>
        </p:nvSpPr>
        <p:spPr bwMode="auto">
          <a:xfrm>
            <a:off x="7543341" y="4801712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48" name="AutoShape 32"/>
          <p:cNvSpPr>
            <a:spLocks noChangeArrowheads="1"/>
          </p:cNvSpPr>
          <p:nvPr/>
        </p:nvSpPr>
        <p:spPr bwMode="auto">
          <a:xfrm>
            <a:off x="7924429" y="5106582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49" name="AutoShape 33"/>
          <p:cNvSpPr>
            <a:spLocks noChangeArrowheads="1"/>
          </p:cNvSpPr>
          <p:nvPr/>
        </p:nvSpPr>
        <p:spPr bwMode="auto">
          <a:xfrm>
            <a:off x="8305518" y="4344406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50" name="AutoShape 34"/>
          <p:cNvSpPr>
            <a:spLocks noChangeArrowheads="1"/>
          </p:cNvSpPr>
          <p:nvPr/>
        </p:nvSpPr>
        <p:spPr bwMode="auto">
          <a:xfrm>
            <a:off x="7467124" y="3734665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51" name="AutoShape 35"/>
          <p:cNvSpPr>
            <a:spLocks noChangeArrowheads="1"/>
          </p:cNvSpPr>
          <p:nvPr/>
        </p:nvSpPr>
        <p:spPr bwMode="auto">
          <a:xfrm>
            <a:off x="6704947" y="4191971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52" name="AutoShape 36"/>
          <p:cNvSpPr>
            <a:spLocks noChangeArrowheads="1"/>
          </p:cNvSpPr>
          <p:nvPr/>
        </p:nvSpPr>
        <p:spPr bwMode="auto">
          <a:xfrm>
            <a:off x="8686606" y="4649276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53" name="AutoShape 37"/>
          <p:cNvSpPr>
            <a:spLocks noChangeArrowheads="1"/>
          </p:cNvSpPr>
          <p:nvPr/>
        </p:nvSpPr>
        <p:spPr bwMode="auto">
          <a:xfrm>
            <a:off x="8534171" y="5030365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54" name="AutoShape 38"/>
          <p:cNvSpPr>
            <a:spLocks noChangeArrowheads="1"/>
          </p:cNvSpPr>
          <p:nvPr/>
        </p:nvSpPr>
        <p:spPr bwMode="auto">
          <a:xfrm>
            <a:off x="8381735" y="4039535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55" name="AutoShape 39"/>
          <p:cNvSpPr>
            <a:spLocks noChangeArrowheads="1"/>
          </p:cNvSpPr>
          <p:nvPr/>
        </p:nvSpPr>
        <p:spPr bwMode="auto">
          <a:xfrm>
            <a:off x="8991476" y="5259017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956" name="AutoShape 40"/>
          <p:cNvSpPr>
            <a:spLocks noChangeArrowheads="1"/>
          </p:cNvSpPr>
          <p:nvPr/>
        </p:nvSpPr>
        <p:spPr bwMode="auto">
          <a:xfrm>
            <a:off x="8153082" y="2591400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4342200" y="2210312"/>
            <a:ext cx="3963317" cy="2515182"/>
            <a:chOff x="1776" y="1392"/>
            <a:chExt cx="2496" cy="1584"/>
          </a:xfrm>
        </p:grpSpPr>
        <p:sp>
          <p:nvSpPr>
            <p:cNvPr id="37959" name="Line 42"/>
            <p:cNvSpPr>
              <a:spLocks noChangeShapeType="1"/>
            </p:cNvSpPr>
            <p:nvPr/>
          </p:nvSpPr>
          <p:spPr bwMode="auto">
            <a:xfrm flipH="1" flipV="1">
              <a:off x="1776" y="2592"/>
              <a:ext cx="192" cy="1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0" name="Line 43"/>
            <p:cNvSpPr>
              <a:spLocks noChangeShapeType="1"/>
            </p:cNvSpPr>
            <p:nvPr/>
          </p:nvSpPr>
          <p:spPr bwMode="auto">
            <a:xfrm flipH="1">
              <a:off x="3840" y="2736"/>
              <a:ext cx="96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61" name="Line 44"/>
            <p:cNvSpPr>
              <a:spLocks noChangeShapeType="1"/>
            </p:cNvSpPr>
            <p:nvPr/>
          </p:nvSpPr>
          <p:spPr bwMode="auto">
            <a:xfrm>
              <a:off x="4080" y="1392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689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2589194" y="1143265"/>
          <a:ext cx="7102532" cy="5586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6888861" imgH="5418011" progId="Excel.Chart.8">
                  <p:embed/>
                </p:oleObj>
              </mc:Choice>
              <mc:Fallback>
                <p:oleObj name="Chart" r:id="rId2" imgW="6888861" imgH="5418011" progId="Excel.Chart.8">
                  <p:embed/>
                  <p:pic>
                    <p:nvPicPr>
                      <p:cNvPr id="389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194" y="1143265"/>
                        <a:ext cx="7102532" cy="55861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8291" name="Rectangle 3"/>
          <p:cNvSpPr>
            <a:spLocks noGrp="1" noChangeArrowheads="1"/>
          </p:cNvSpPr>
          <p:nvPr>
            <p:ph type="title"/>
          </p:nvPr>
        </p:nvSpPr>
        <p:spPr>
          <a:xfrm>
            <a:off x="2208107" y="228653"/>
            <a:ext cx="7774199" cy="53352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1">
                <a:effectLst>
                  <a:outerShdw blurRad="38100" dist="38100" dir="2700000" algn="tl">
                    <a:srgbClr val="DDDDDD"/>
                  </a:outerShdw>
                </a:effectLst>
              </a:rPr>
              <a:t>K-means Clustering: Step 5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2501862" y="838395"/>
            <a:ext cx="7940230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Algorithm: k-means, Distance Metric: Euclidean Distance</a:t>
            </a:r>
          </a:p>
        </p:txBody>
      </p:sp>
      <p:grpSp>
        <p:nvGrpSpPr>
          <p:cNvPr id="38917" name="Group 5"/>
          <p:cNvGrpSpPr>
            <a:grpSpLocks/>
          </p:cNvGrpSpPr>
          <p:nvPr/>
        </p:nvGrpSpPr>
        <p:grpSpPr bwMode="auto">
          <a:xfrm>
            <a:off x="8076864" y="2134094"/>
            <a:ext cx="685959" cy="533523"/>
            <a:chOff x="192" y="1824"/>
            <a:chExt cx="432" cy="336"/>
          </a:xfrm>
        </p:grpSpPr>
        <p:sp>
          <p:nvSpPr>
            <p:cNvPr id="38952" name="Oval 6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53" name="Text Box 7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1</a:t>
              </a:r>
            </a:p>
          </p:txBody>
        </p:sp>
      </p:grpSp>
      <p:grpSp>
        <p:nvGrpSpPr>
          <p:cNvPr id="38918" name="Group 8"/>
          <p:cNvGrpSpPr>
            <a:grpSpLocks/>
          </p:cNvGrpSpPr>
          <p:nvPr/>
        </p:nvGrpSpPr>
        <p:grpSpPr bwMode="auto">
          <a:xfrm>
            <a:off x="4265983" y="4039535"/>
            <a:ext cx="685959" cy="533523"/>
            <a:chOff x="192" y="1824"/>
            <a:chExt cx="432" cy="336"/>
          </a:xfrm>
        </p:grpSpPr>
        <p:sp>
          <p:nvSpPr>
            <p:cNvPr id="38950" name="Oval 9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51" name="Text Box 10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2</a:t>
              </a:r>
            </a:p>
          </p:txBody>
        </p:sp>
      </p:grpSp>
      <p:grpSp>
        <p:nvGrpSpPr>
          <p:cNvPr id="38919" name="Group 11"/>
          <p:cNvGrpSpPr>
            <a:grpSpLocks/>
          </p:cNvGrpSpPr>
          <p:nvPr/>
        </p:nvGrpSpPr>
        <p:grpSpPr bwMode="auto">
          <a:xfrm>
            <a:off x="7695776" y="4268188"/>
            <a:ext cx="685959" cy="533523"/>
            <a:chOff x="192" y="1824"/>
            <a:chExt cx="432" cy="336"/>
          </a:xfrm>
        </p:grpSpPr>
        <p:sp>
          <p:nvSpPr>
            <p:cNvPr id="38948" name="Oval 1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49" name="Text Box 1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k</a:t>
              </a:r>
              <a:r>
                <a:rPr lang="en-US" altLang="en-US" baseline="-25000"/>
                <a:t>3</a:t>
              </a:r>
            </a:p>
          </p:txBody>
        </p:sp>
      </p:grpSp>
      <p:sp>
        <p:nvSpPr>
          <p:cNvPr id="38920" name="AutoShape 14"/>
          <p:cNvSpPr>
            <a:spLocks noChangeArrowheads="1"/>
          </p:cNvSpPr>
          <p:nvPr/>
        </p:nvSpPr>
        <p:spPr bwMode="auto">
          <a:xfrm>
            <a:off x="4723289" y="4649276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21" name="AutoShape 15"/>
          <p:cNvSpPr>
            <a:spLocks noChangeArrowheads="1"/>
          </p:cNvSpPr>
          <p:nvPr/>
        </p:nvSpPr>
        <p:spPr bwMode="auto">
          <a:xfrm>
            <a:off x="4875724" y="4877929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22" name="AutoShape 16"/>
          <p:cNvSpPr>
            <a:spLocks noChangeArrowheads="1"/>
          </p:cNvSpPr>
          <p:nvPr/>
        </p:nvSpPr>
        <p:spPr bwMode="auto">
          <a:xfrm>
            <a:off x="4647071" y="5106582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23" name="AutoShape 17"/>
          <p:cNvSpPr>
            <a:spLocks noChangeArrowheads="1"/>
          </p:cNvSpPr>
          <p:nvPr/>
        </p:nvSpPr>
        <p:spPr bwMode="auto">
          <a:xfrm>
            <a:off x="4418418" y="4420623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24" name="AutoShape 18"/>
          <p:cNvSpPr>
            <a:spLocks noChangeArrowheads="1"/>
          </p:cNvSpPr>
          <p:nvPr/>
        </p:nvSpPr>
        <p:spPr bwMode="auto">
          <a:xfrm>
            <a:off x="4418418" y="2057877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25" name="AutoShape 19"/>
          <p:cNvSpPr>
            <a:spLocks noChangeArrowheads="1"/>
          </p:cNvSpPr>
          <p:nvPr/>
        </p:nvSpPr>
        <p:spPr bwMode="auto">
          <a:xfrm>
            <a:off x="4418418" y="3582229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26" name="AutoShape 20"/>
          <p:cNvSpPr>
            <a:spLocks noChangeArrowheads="1"/>
          </p:cNvSpPr>
          <p:nvPr/>
        </p:nvSpPr>
        <p:spPr bwMode="auto">
          <a:xfrm>
            <a:off x="4418418" y="5106582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27" name="AutoShape 21"/>
          <p:cNvSpPr>
            <a:spLocks noChangeArrowheads="1"/>
          </p:cNvSpPr>
          <p:nvPr/>
        </p:nvSpPr>
        <p:spPr bwMode="auto">
          <a:xfrm>
            <a:off x="3961112" y="4115753"/>
            <a:ext cx="152435" cy="152435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28" name="AutoShape 22"/>
          <p:cNvSpPr>
            <a:spLocks noChangeArrowheads="1"/>
          </p:cNvSpPr>
          <p:nvPr/>
        </p:nvSpPr>
        <p:spPr bwMode="auto">
          <a:xfrm>
            <a:off x="6095206" y="3810882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29" name="AutoShape 23"/>
          <p:cNvSpPr>
            <a:spLocks noChangeArrowheads="1"/>
          </p:cNvSpPr>
          <p:nvPr/>
        </p:nvSpPr>
        <p:spPr bwMode="auto">
          <a:xfrm>
            <a:off x="8229300" y="1829224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30" name="AutoShape 24"/>
          <p:cNvSpPr>
            <a:spLocks noChangeArrowheads="1"/>
          </p:cNvSpPr>
          <p:nvPr/>
        </p:nvSpPr>
        <p:spPr bwMode="auto">
          <a:xfrm>
            <a:off x="8686606" y="1905441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31" name="AutoShape 25"/>
          <p:cNvSpPr>
            <a:spLocks noChangeArrowheads="1"/>
          </p:cNvSpPr>
          <p:nvPr/>
        </p:nvSpPr>
        <p:spPr bwMode="auto">
          <a:xfrm>
            <a:off x="8534171" y="2057877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32" name="AutoShape 26"/>
          <p:cNvSpPr>
            <a:spLocks noChangeArrowheads="1"/>
          </p:cNvSpPr>
          <p:nvPr/>
        </p:nvSpPr>
        <p:spPr bwMode="auto">
          <a:xfrm>
            <a:off x="8381735" y="2210312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33" name="AutoShape 27"/>
          <p:cNvSpPr>
            <a:spLocks noChangeArrowheads="1"/>
          </p:cNvSpPr>
          <p:nvPr/>
        </p:nvSpPr>
        <p:spPr bwMode="auto">
          <a:xfrm>
            <a:off x="8686606" y="2362747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34" name="AutoShape 28"/>
          <p:cNvSpPr>
            <a:spLocks noChangeArrowheads="1"/>
          </p:cNvSpPr>
          <p:nvPr/>
        </p:nvSpPr>
        <p:spPr bwMode="auto">
          <a:xfrm>
            <a:off x="8991476" y="2743835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35" name="AutoShape 29"/>
          <p:cNvSpPr>
            <a:spLocks noChangeArrowheads="1"/>
          </p:cNvSpPr>
          <p:nvPr/>
        </p:nvSpPr>
        <p:spPr bwMode="auto">
          <a:xfrm>
            <a:off x="7238471" y="1829224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36" name="AutoShape 30"/>
          <p:cNvSpPr>
            <a:spLocks noChangeArrowheads="1"/>
          </p:cNvSpPr>
          <p:nvPr/>
        </p:nvSpPr>
        <p:spPr bwMode="auto">
          <a:xfrm>
            <a:off x="7543341" y="3277359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37" name="AutoShape 31"/>
          <p:cNvSpPr>
            <a:spLocks noChangeArrowheads="1"/>
          </p:cNvSpPr>
          <p:nvPr/>
        </p:nvSpPr>
        <p:spPr bwMode="auto">
          <a:xfrm>
            <a:off x="7543341" y="4801712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38" name="AutoShape 32"/>
          <p:cNvSpPr>
            <a:spLocks noChangeArrowheads="1"/>
          </p:cNvSpPr>
          <p:nvPr/>
        </p:nvSpPr>
        <p:spPr bwMode="auto">
          <a:xfrm>
            <a:off x="7924429" y="5106582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39" name="AutoShape 33"/>
          <p:cNvSpPr>
            <a:spLocks noChangeArrowheads="1"/>
          </p:cNvSpPr>
          <p:nvPr/>
        </p:nvSpPr>
        <p:spPr bwMode="auto">
          <a:xfrm>
            <a:off x="8305518" y="4344406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40" name="AutoShape 34"/>
          <p:cNvSpPr>
            <a:spLocks noChangeArrowheads="1"/>
          </p:cNvSpPr>
          <p:nvPr/>
        </p:nvSpPr>
        <p:spPr bwMode="auto">
          <a:xfrm>
            <a:off x="7467124" y="3734665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41" name="AutoShape 35"/>
          <p:cNvSpPr>
            <a:spLocks noChangeArrowheads="1"/>
          </p:cNvSpPr>
          <p:nvPr/>
        </p:nvSpPr>
        <p:spPr bwMode="auto">
          <a:xfrm>
            <a:off x="6704947" y="4191971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42" name="AutoShape 36"/>
          <p:cNvSpPr>
            <a:spLocks noChangeArrowheads="1"/>
          </p:cNvSpPr>
          <p:nvPr/>
        </p:nvSpPr>
        <p:spPr bwMode="auto">
          <a:xfrm>
            <a:off x="8686606" y="4649276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43" name="AutoShape 37"/>
          <p:cNvSpPr>
            <a:spLocks noChangeArrowheads="1"/>
          </p:cNvSpPr>
          <p:nvPr/>
        </p:nvSpPr>
        <p:spPr bwMode="auto">
          <a:xfrm>
            <a:off x="8534171" y="5030365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44" name="AutoShape 38"/>
          <p:cNvSpPr>
            <a:spLocks noChangeArrowheads="1"/>
          </p:cNvSpPr>
          <p:nvPr/>
        </p:nvSpPr>
        <p:spPr bwMode="auto">
          <a:xfrm>
            <a:off x="8381735" y="4039535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45" name="AutoShape 39"/>
          <p:cNvSpPr>
            <a:spLocks noChangeArrowheads="1"/>
          </p:cNvSpPr>
          <p:nvPr/>
        </p:nvSpPr>
        <p:spPr bwMode="auto">
          <a:xfrm>
            <a:off x="8991476" y="5259017"/>
            <a:ext cx="152435" cy="152435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946" name="AutoShape 40"/>
          <p:cNvSpPr>
            <a:spLocks noChangeArrowheads="1"/>
          </p:cNvSpPr>
          <p:nvPr/>
        </p:nvSpPr>
        <p:spPr bwMode="auto">
          <a:xfrm>
            <a:off x="8153082" y="2591400"/>
            <a:ext cx="152435" cy="152435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459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0902E7D-5C93-9D02-1A05-E5BFEEF3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b="0" i="0" dirty="0" err="1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What</a:t>
            </a:r>
            <a:r>
              <a:rPr lang="tr-TR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 is </a:t>
            </a:r>
            <a:r>
              <a:rPr lang="tr-TR" b="0" i="0" dirty="0" err="1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Unsupervised</a:t>
            </a:r>
            <a:r>
              <a:rPr lang="tr-TR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405B0-B555-4674-C5CC-69A1BFF62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41" y="1429805"/>
            <a:ext cx="11953329" cy="5198386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en-US" dirty="0"/>
              <a:t>In Unsupervised Learning, the machine uses unlabeled data and learns on itself without any supervision.</a:t>
            </a:r>
            <a:endParaRPr lang="tr-TR" altLang="en-US" dirty="0"/>
          </a:p>
          <a:p>
            <a:pPr>
              <a:defRPr/>
            </a:pPr>
            <a:r>
              <a:rPr lang="en-US" altLang="en-US" dirty="0"/>
              <a:t> The machine tries to find a pattern in the unlabeled data and gives a </a:t>
            </a:r>
            <a:r>
              <a:rPr lang="tr-TR" altLang="en-US" dirty="0"/>
              <a:t>   </a:t>
            </a:r>
            <a:r>
              <a:rPr lang="en-US" altLang="en-US" dirty="0"/>
              <a:t>response.</a:t>
            </a:r>
            <a:endParaRPr lang="en-US" dirty="0"/>
          </a:p>
        </p:txBody>
      </p:sp>
      <p:pic>
        <p:nvPicPr>
          <p:cNvPr id="1026" name="Picture 2" descr="Unsupervised Machine Learning">
            <a:extLst>
              <a:ext uri="{FF2B5EF4-FFF2-40B4-BE49-F238E27FC236}">
                <a16:creationId xmlns:a16="http://schemas.microsoft.com/office/drawing/2014/main" id="{B01BDF59-A5D4-2C00-AD14-98C364D1D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886" y="3501802"/>
            <a:ext cx="5400600" cy="265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0902E7D-5C93-9D02-1A05-E5BFEEF3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b="0" i="0" dirty="0" err="1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Why</a:t>
            </a:r>
            <a:r>
              <a:rPr lang="tr-TR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use</a:t>
            </a:r>
            <a:r>
              <a:rPr lang="tr-TR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tr-TR" b="0" i="0" dirty="0" err="1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Unsupervised</a:t>
            </a:r>
            <a:r>
              <a:rPr lang="tr-TR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405B0-B555-4674-C5CC-69A1BFF62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41" y="1429805"/>
            <a:ext cx="11953329" cy="5198386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tr-TR" altLang="en-US" dirty="0"/>
              <a:t>S</a:t>
            </a:r>
            <a:r>
              <a:rPr lang="en-US" altLang="en-US" dirty="0" err="1"/>
              <a:t>ome</a:t>
            </a:r>
            <a:r>
              <a:rPr lang="en-US" altLang="en-US" dirty="0"/>
              <a:t> main reasons which describe the </a:t>
            </a:r>
            <a:r>
              <a:rPr lang="en-US" altLang="en-US" b="1" dirty="0"/>
              <a:t>importance of Unsupervised </a:t>
            </a:r>
            <a:r>
              <a:rPr lang="tr-TR" altLang="en-US" b="1" dirty="0"/>
              <a:t>        </a:t>
            </a:r>
            <a:r>
              <a:rPr lang="en-US" altLang="en-US" b="1" dirty="0"/>
              <a:t>Learning:</a:t>
            </a:r>
          </a:p>
          <a:p>
            <a:r>
              <a:rPr lang="en-US" altLang="en-US" dirty="0"/>
              <a:t>Unsupervised learning is helpful for finding useful insights from the </a:t>
            </a:r>
            <a:r>
              <a:rPr lang="tr-TR" altLang="en-US" dirty="0"/>
              <a:t>    </a:t>
            </a:r>
            <a:r>
              <a:rPr lang="en-US" altLang="en-US" dirty="0"/>
              <a:t>data.</a:t>
            </a:r>
          </a:p>
          <a:p>
            <a:r>
              <a:rPr lang="en-US" altLang="en-US" dirty="0"/>
              <a:t>Unsupervised learning works on unlabeled and uncategorized data</a:t>
            </a:r>
            <a:r>
              <a:rPr lang="tr-TR" altLang="en-US" dirty="0"/>
              <a:t>     </a:t>
            </a:r>
            <a:r>
              <a:rPr lang="en-US" altLang="en-US" dirty="0"/>
              <a:t> which make unsupervised learning more important.</a:t>
            </a:r>
          </a:p>
          <a:p>
            <a:r>
              <a:rPr lang="en-US" altLang="en-US" dirty="0"/>
              <a:t>In real-world, we do not always have input data with the corresponding output so to solve such cases, we need unsupervised learning.</a:t>
            </a:r>
          </a:p>
        </p:txBody>
      </p:sp>
    </p:spTree>
    <p:extLst>
      <p:ext uri="{BB962C8B-B14F-4D97-AF65-F5344CB8AC3E}">
        <p14:creationId xmlns:p14="http://schemas.microsoft.com/office/powerpoint/2010/main" val="171605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0902E7D-5C93-9D02-1A05-E5BFEEF3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66" y="231397"/>
            <a:ext cx="10971372" cy="797093"/>
          </a:xfrm>
        </p:spPr>
        <p:txBody>
          <a:bodyPr/>
          <a:lstStyle/>
          <a:p>
            <a:r>
              <a:rPr lang="en-US" altLang="tr-TR" dirty="0"/>
              <a:t>Types of Unsupervised Learning Algorithm</a:t>
            </a:r>
            <a:endParaRPr lang="tr-TR" b="0" i="0" dirty="0">
              <a:solidFill>
                <a:srgbClr val="272C37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405B0-B555-4674-C5CC-69A1BFF62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41" y="1429805"/>
            <a:ext cx="11521281" cy="5198386"/>
          </a:xfrm>
        </p:spPr>
        <p:txBody>
          <a:bodyPr rtlCol="0">
            <a:normAutofit/>
          </a:bodyPr>
          <a:lstStyle/>
          <a:p>
            <a:pPr fontAlgn="base"/>
            <a:r>
              <a:rPr lang="en-US" altLang="en-US" dirty="0"/>
              <a:t>The unsupervised learning algorithm can be further categorized into </a:t>
            </a:r>
            <a:r>
              <a:rPr lang="tr-TR" altLang="en-US" dirty="0"/>
              <a:t>    </a:t>
            </a:r>
            <a:r>
              <a:rPr lang="en-US" altLang="en-US" dirty="0"/>
              <a:t>two types of problems:</a:t>
            </a:r>
          </a:p>
        </p:txBody>
      </p:sp>
      <p:pic>
        <p:nvPicPr>
          <p:cNvPr id="1026" name="Picture 2" descr="Supervised Machine learning">
            <a:extLst>
              <a:ext uri="{FF2B5EF4-FFF2-40B4-BE49-F238E27FC236}">
                <a16:creationId xmlns:a16="http://schemas.microsoft.com/office/drawing/2014/main" id="{8DDA919B-8AEE-8F14-C870-29C3B6232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862" y="2600248"/>
            <a:ext cx="5256584" cy="394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53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0902E7D-5C93-9D02-1A05-E5BFEEF3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U</a:t>
            </a:r>
            <a:r>
              <a:rPr lang="en-US" altLang="tr-TR" dirty="0" err="1"/>
              <a:t>nsupervised</a:t>
            </a:r>
            <a:r>
              <a:rPr lang="en-US" altLang="tr-TR" dirty="0"/>
              <a:t> learning</a:t>
            </a:r>
            <a:endParaRPr lang="tr-TR" b="0" i="0" dirty="0">
              <a:solidFill>
                <a:srgbClr val="272C37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405B0-B555-4674-C5CC-69A1BFF62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41" y="1429805"/>
            <a:ext cx="11953329" cy="5198386"/>
          </a:xfrm>
        </p:spPr>
        <p:txBody>
          <a:bodyPr rtlCol="0">
            <a:normAutofit/>
          </a:bodyPr>
          <a:lstStyle/>
          <a:p>
            <a:pPr fontAlgn="base"/>
            <a:r>
              <a:rPr lang="en-US" altLang="en-US" dirty="0"/>
              <a:t>Unsupervised learning is classified into </a:t>
            </a:r>
            <a:r>
              <a:rPr lang="en-US" altLang="en-US" b="1" dirty="0"/>
              <a:t>two categories of algorithms</a:t>
            </a:r>
            <a:r>
              <a:rPr lang="en-US" altLang="en-US" dirty="0"/>
              <a:t>: </a:t>
            </a:r>
          </a:p>
          <a:p>
            <a:pPr fontAlgn="base"/>
            <a:r>
              <a:rPr lang="en-US" altLang="en-US" b="1" dirty="0"/>
              <a:t>Clustering</a:t>
            </a:r>
            <a:r>
              <a:rPr lang="en-US" altLang="en-US" dirty="0"/>
              <a:t>: A clustering problem is where you want to discover the </a:t>
            </a:r>
            <a:r>
              <a:rPr lang="tr-TR" altLang="en-US" dirty="0"/>
              <a:t>      </a:t>
            </a:r>
            <a:r>
              <a:rPr lang="en-US" altLang="en-US" dirty="0"/>
              <a:t>inherent groupings in the data, such as grouping customers by </a:t>
            </a:r>
            <a:r>
              <a:rPr lang="tr-TR" altLang="en-US" dirty="0"/>
              <a:t>          </a:t>
            </a:r>
            <a:r>
              <a:rPr lang="en-US" altLang="en-US" dirty="0"/>
              <a:t>purchasing behavior.</a:t>
            </a:r>
          </a:p>
          <a:p>
            <a:pPr fontAlgn="base"/>
            <a:r>
              <a:rPr lang="en-US" altLang="en-US" b="1" dirty="0"/>
              <a:t>Association</a:t>
            </a:r>
            <a:r>
              <a:rPr lang="en-US" altLang="en-US" dirty="0"/>
              <a:t>: An association rule learning problem is where you want to discover rules that describe large portions of your data, such as people that buy X also tend to buy Y.</a:t>
            </a:r>
          </a:p>
        </p:txBody>
      </p:sp>
    </p:spTree>
    <p:extLst>
      <p:ext uri="{BB962C8B-B14F-4D97-AF65-F5344CB8AC3E}">
        <p14:creationId xmlns:p14="http://schemas.microsoft.com/office/powerpoint/2010/main" val="297372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522148" y="1935612"/>
            <a:ext cx="9146117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522148" y="2172203"/>
            <a:ext cx="9146117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522148" y="2200785"/>
            <a:ext cx="9146117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8197" name="Group 5"/>
          <p:cNvGrpSpPr>
            <a:grpSpLocks/>
          </p:cNvGrpSpPr>
          <p:nvPr/>
        </p:nvGrpSpPr>
        <p:grpSpPr bwMode="auto">
          <a:xfrm>
            <a:off x="1579311" y="1019411"/>
            <a:ext cx="9146117" cy="2243657"/>
            <a:chOff x="36" y="642"/>
            <a:chExt cx="5760" cy="1413"/>
          </a:xfrm>
        </p:grpSpPr>
        <p:pic>
          <p:nvPicPr>
            <p:cNvPr id="8201" name="Picture 6" descr="Edna Krabappe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" y="789"/>
              <a:ext cx="513" cy="1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2" name="Picture 7" descr="Principal Seymour  Skinn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4" y="828"/>
              <a:ext cx="514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3" name="Rectangle 8"/>
            <p:cNvSpPr>
              <a:spLocks noChangeArrowheads="1"/>
            </p:cNvSpPr>
            <p:nvPr/>
          </p:nvSpPr>
          <p:spPr bwMode="auto">
            <a:xfrm>
              <a:off x="36" y="1365"/>
              <a:ext cx="57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8204" name="Picture 9" descr="Groundskeeper Willi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" y="920"/>
              <a:ext cx="569" cy="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5" name="Picture 1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9" y="865"/>
              <a:ext cx="635" cy="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6" name="Picture 1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5" y="753"/>
              <a:ext cx="580" cy="1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7" name="Picture 1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" y="806"/>
              <a:ext cx="592" cy="1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8" name="Picture 1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7" y="1090"/>
              <a:ext cx="454" cy="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9" name="Picture 14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" y="1096"/>
              <a:ext cx="306" cy="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10" name="Picture 15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" y="642"/>
              <a:ext cx="459" cy="1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98" name="Rectangle 16"/>
          <p:cNvSpPr>
            <a:spLocks noChangeArrowheads="1"/>
          </p:cNvSpPr>
          <p:nvPr/>
        </p:nvSpPr>
        <p:spPr bwMode="auto">
          <a:xfrm>
            <a:off x="3923003" y="3777538"/>
            <a:ext cx="5411452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1579311" y="181018"/>
            <a:ext cx="7193040" cy="523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>
              <a:defRPr/>
            </a:pPr>
            <a:r>
              <a:rPr lang="en-US" altLang="en-US" sz="280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What is a natural grouping of these objects?</a:t>
            </a:r>
          </a:p>
        </p:txBody>
      </p:sp>
    </p:spTree>
    <p:extLst>
      <p:ext uri="{BB962C8B-B14F-4D97-AF65-F5344CB8AC3E}">
        <p14:creationId xmlns:p14="http://schemas.microsoft.com/office/powerpoint/2010/main" val="3146477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1522148" y="3531418"/>
            <a:ext cx="9146117" cy="332817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22148" y="1935612"/>
            <a:ext cx="9146117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522148" y="2172203"/>
            <a:ext cx="9146117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522148" y="2200785"/>
            <a:ext cx="9146117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9222" name="Group 6"/>
          <p:cNvGrpSpPr>
            <a:grpSpLocks/>
          </p:cNvGrpSpPr>
          <p:nvPr/>
        </p:nvGrpSpPr>
        <p:grpSpPr bwMode="auto">
          <a:xfrm>
            <a:off x="1579311" y="1019411"/>
            <a:ext cx="9146117" cy="2243657"/>
            <a:chOff x="36" y="642"/>
            <a:chExt cx="5760" cy="1413"/>
          </a:xfrm>
        </p:grpSpPr>
        <p:pic>
          <p:nvPicPr>
            <p:cNvPr id="9258" name="Picture 7" descr="Edna Krabappe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" y="789"/>
              <a:ext cx="513" cy="1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59" name="Picture 8" descr="Principal Seymour  Skinn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4" y="828"/>
              <a:ext cx="514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60" name="Rectangle 9"/>
            <p:cNvSpPr>
              <a:spLocks noChangeArrowheads="1"/>
            </p:cNvSpPr>
            <p:nvPr/>
          </p:nvSpPr>
          <p:spPr bwMode="auto">
            <a:xfrm>
              <a:off x="36" y="1365"/>
              <a:ext cx="57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9261" name="Picture 10" descr="Groundskeeper Willi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3" y="920"/>
              <a:ext cx="569" cy="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62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9" y="865"/>
              <a:ext cx="635" cy="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63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5" y="753"/>
              <a:ext cx="580" cy="1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64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" y="806"/>
              <a:ext cx="592" cy="1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65" name="Picture 1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7" y="1090"/>
              <a:ext cx="454" cy="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66" name="Picture 1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" y="1096"/>
              <a:ext cx="306" cy="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67" name="Picture 16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1" y="642"/>
              <a:ext cx="459" cy="1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23" name="Rectangle 18"/>
          <p:cNvSpPr>
            <a:spLocks noChangeArrowheads="1"/>
          </p:cNvSpPr>
          <p:nvPr/>
        </p:nvSpPr>
        <p:spPr bwMode="auto">
          <a:xfrm>
            <a:off x="3923003" y="3777538"/>
            <a:ext cx="5411452" cy="461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9224" name="Group 19"/>
          <p:cNvGrpSpPr>
            <a:grpSpLocks/>
          </p:cNvGrpSpPr>
          <p:nvPr/>
        </p:nvGrpSpPr>
        <p:grpSpPr bwMode="auto">
          <a:xfrm>
            <a:off x="1729511" y="4214996"/>
            <a:ext cx="8707865" cy="2134093"/>
            <a:chOff x="120" y="2802"/>
            <a:chExt cx="5484" cy="1344"/>
          </a:xfrm>
        </p:grpSpPr>
        <p:grpSp>
          <p:nvGrpSpPr>
            <p:cNvPr id="9232" name="Group 20"/>
            <p:cNvGrpSpPr>
              <a:grpSpLocks/>
            </p:cNvGrpSpPr>
            <p:nvPr/>
          </p:nvGrpSpPr>
          <p:grpSpPr bwMode="auto">
            <a:xfrm>
              <a:off x="120" y="2802"/>
              <a:ext cx="5484" cy="1344"/>
              <a:chOff x="120" y="2802"/>
              <a:chExt cx="5484" cy="1344"/>
            </a:xfrm>
          </p:grpSpPr>
          <p:grpSp>
            <p:nvGrpSpPr>
              <p:cNvPr id="9252" name="Group 21"/>
              <p:cNvGrpSpPr>
                <a:grpSpLocks/>
              </p:cNvGrpSpPr>
              <p:nvPr/>
            </p:nvGrpSpPr>
            <p:grpSpPr bwMode="auto">
              <a:xfrm>
                <a:off x="120" y="2802"/>
                <a:ext cx="2286" cy="1344"/>
                <a:chOff x="156" y="2634"/>
                <a:chExt cx="2286" cy="1344"/>
              </a:xfrm>
            </p:grpSpPr>
            <p:sp>
              <p:nvSpPr>
                <p:cNvPr id="9256" name="Rectangle 22"/>
                <p:cNvSpPr>
                  <a:spLocks noChangeArrowheads="1"/>
                </p:cNvSpPr>
                <p:nvPr/>
              </p:nvSpPr>
              <p:spPr bwMode="auto">
                <a:xfrm>
                  <a:off x="156" y="2634"/>
                  <a:ext cx="1080" cy="1344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9257" name="Rectangle 23"/>
                <p:cNvSpPr>
                  <a:spLocks noChangeArrowheads="1"/>
                </p:cNvSpPr>
                <p:nvPr/>
              </p:nvSpPr>
              <p:spPr bwMode="auto">
                <a:xfrm>
                  <a:off x="1362" y="2634"/>
                  <a:ext cx="1080" cy="1344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9253" name="Group 24"/>
              <p:cNvGrpSpPr>
                <a:grpSpLocks/>
              </p:cNvGrpSpPr>
              <p:nvPr/>
            </p:nvGrpSpPr>
            <p:grpSpPr bwMode="auto">
              <a:xfrm>
                <a:off x="3318" y="2802"/>
                <a:ext cx="2286" cy="1344"/>
                <a:chOff x="156" y="2634"/>
                <a:chExt cx="2286" cy="1344"/>
              </a:xfrm>
            </p:grpSpPr>
            <p:sp>
              <p:nvSpPr>
                <p:cNvPr id="9254" name="Rectangle 25"/>
                <p:cNvSpPr>
                  <a:spLocks noChangeArrowheads="1"/>
                </p:cNvSpPr>
                <p:nvPr/>
              </p:nvSpPr>
              <p:spPr bwMode="auto">
                <a:xfrm>
                  <a:off x="156" y="2634"/>
                  <a:ext cx="1080" cy="1344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9255" name="Rectangle 26"/>
                <p:cNvSpPr>
                  <a:spLocks noChangeArrowheads="1"/>
                </p:cNvSpPr>
                <p:nvPr/>
              </p:nvSpPr>
              <p:spPr bwMode="auto">
                <a:xfrm>
                  <a:off x="1362" y="2634"/>
                  <a:ext cx="1080" cy="1344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</p:grpSp>
        <p:pic>
          <p:nvPicPr>
            <p:cNvPr id="9234" name="Picture 28" descr="Edna Krabappe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" y="3460"/>
              <a:ext cx="303" cy="6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5" name="Picture 29" descr="Principal Seymour  Skinn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" y="2841"/>
              <a:ext cx="304" cy="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6" name="Picture 30" descr="Groundskeeper Willi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2" y="2859"/>
              <a:ext cx="336" cy="5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7" name="Picture 3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0" y="3523"/>
              <a:ext cx="375" cy="5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8" name="Picture 3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" y="2821"/>
              <a:ext cx="343" cy="6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39" name="Picture 3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" y="3033"/>
              <a:ext cx="375" cy="6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0" name="Picture 34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" y="3608"/>
              <a:ext cx="269" cy="4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1" name="Picture 35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" y="3702"/>
              <a:ext cx="181" cy="4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2" name="Picture 36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" y="2887"/>
              <a:ext cx="272" cy="8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3" name="Picture 37" descr="Edna Krabappe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6" y="2878"/>
              <a:ext cx="303" cy="6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4" name="Picture 38" descr="Principal Seymour  Skinn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8" y="3477"/>
              <a:ext cx="304" cy="6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5" name="Picture 39" descr="Groundskeeper Willi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4" y="3561"/>
              <a:ext cx="336" cy="5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6" name="Picture 4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" y="2821"/>
              <a:ext cx="375" cy="5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7" name="Picture 41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6" y="2833"/>
              <a:ext cx="343" cy="6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8" name="Picture 4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0" y="3524"/>
              <a:ext cx="351" cy="6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49" name="Picture 43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0" y="3002"/>
              <a:ext cx="269" cy="4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50" name="Picture 44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9" y="3642"/>
              <a:ext cx="181" cy="4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51" name="Picture 45" descr="C:\Documents and Settings\eamonn\Desktop\bios_family_marge.g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7" y="2845"/>
              <a:ext cx="272" cy="8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25" name="Text Box 46"/>
          <p:cNvSpPr txBox="1">
            <a:spLocks noChangeArrowheads="1"/>
          </p:cNvSpPr>
          <p:nvPr/>
        </p:nvSpPr>
        <p:spPr bwMode="auto">
          <a:xfrm>
            <a:off x="3362487" y="6391167"/>
            <a:ext cx="2277002" cy="366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800"/>
              <a:t>School Employees</a:t>
            </a:r>
            <a:r>
              <a:rPr lang="en-US" altLang="en-US" sz="1600"/>
              <a:t> </a:t>
            </a:r>
          </a:p>
        </p:txBody>
      </p:sp>
      <p:sp>
        <p:nvSpPr>
          <p:cNvPr id="9226" name="Text Box 47"/>
          <p:cNvSpPr txBox="1">
            <a:spLocks noChangeArrowheads="1"/>
          </p:cNvSpPr>
          <p:nvPr/>
        </p:nvSpPr>
        <p:spPr bwMode="auto">
          <a:xfrm>
            <a:off x="1522148" y="6365762"/>
            <a:ext cx="2070579" cy="3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1600"/>
              <a:t>Simpson's Family</a:t>
            </a:r>
            <a:r>
              <a:rPr lang="en-US" altLang="en-US" sz="2000"/>
              <a:t> </a:t>
            </a:r>
          </a:p>
        </p:txBody>
      </p:sp>
      <p:sp>
        <p:nvSpPr>
          <p:cNvPr id="9227" name="Text Box 48"/>
          <p:cNvSpPr txBox="1">
            <a:spLocks noChangeArrowheads="1"/>
          </p:cNvSpPr>
          <p:nvPr/>
        </p:nvSpPr>
        <p:spPr bwMode="auto">
          <a:xfrm>
            <a:off x="8631031" y="6365762"/>
            <a:ext cx="1840338" cy="3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2000"/>
              <a:t>Males</a:t>
            </a:r>
            <a:r>
              <a:rPr lang="en-US" altLang="en-US" sz="1600"/>
              <a:t> </a:t>
            </a:r>
          </a:p>
        </p:txBody>
      </p:sp>
      <p:sp>
        <p:nvSpPr>
          <p:cNvPr id="9228" name="Text Box 49"/>
          <p:cNvSpPr txBox="1">
            <a:spLocks noChangeArrowheads="1"/>
          </p:cNvSpPr>
          <p:nvPr/>
        </p:nvSpPr>
        <p:spPr bwMode="auto">
          <a:xfrm>
            <a:off x="6697008" y="6365762"/>
            <a:ext cx="1840338" cy="39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altLang="en-US" sz="2000"/>
              <a:t>Females</a:t>
            </a:r>
            <a:r>
              <a:rPr lang="en-US" altLang="en-US" sz="1600"/>
              <a:t> </a:t>
            </a:r>
          </a:p>
        </p:txBody>
      </p:sp>
      <p:sp>
        <p:nvSpPr>
          <p:cNvPr id="158770" name="Text Box 50"/>
          <p:cNvSpPr txBox="1">
            <a:spLocks noChangeArrowheads="1"/>
          </p:cNvSpPr>
          <p:nvPr/>
        </p:nvSpPr>
        <p:spPr bwMode="auto">
          <a:xfrm>
            <a:off x="4211996" y="3512363"/>
            <a:ext cx="4905042" cy="646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1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1" charset="0"/>
                <a:ea typeface="ＭＳ Ｐゴシック" pitchFamily="-111" charset="-128"/>
                <a:cs typeface="ＭＳ Ｐゴシック" pitchFamily="-111" charset="-128"/>
              </a:rPr>
              <a:t>Clustering is subjective</a:t>
            </a:r>
          </a:p>
        </p:txBody>
      </p:sp>
      <p:sp>
        <p:nvSpPr>
          <p:cNvPr id="158771" name="Text Box 51"/>
          <p:cNvSpPr txBox="1">
            <a:spLocks noChangeArrowheads="1"/>
          </p:cNvSpPr>
          <p:nvPr/>
        </p:nvSpPr>
        <p:spPr bwMode="auto">
          <a:xfrm>
            <a:off x="1579311" y="181018"/>
            <a:ext cx="7193040" cy="523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11" charset="-128"/>
              </a:defRPr>
            </a:lvl9pPr>
          </a:lstStyle>
          <a:p>
            <a:pPr>
              <a:defRPr/>
            </a:pPr>
            <a:r>
              <a:rPr lang="en-US" altLang="en-US" sz="280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What is a natural grouping of these objects?</a:t>
            </a:r>
          </a:p>
        </p:txBody>
      </p:sp>
    </p:spTree>
    <p:extLst>
      <p:ext uri="{BB962C8B-B14F-4D97-AF65-F5344CB8AC3E}">
        <p14:creationId xmlns:p14="http://schemas.microsoft.com/office/powerpoint/2010/main" val="3579677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renHall1">
  <a:themeElements>
    <a:clrScheme name="1_PrenHall1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PrenHall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enHall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nHall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nHall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nHall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nHall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nHall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nHall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18031</TotalTime>
  <Words>1379</Words>
  <Application>Microsoft Office PowerPoint</Application>
  <PresentationFormat>Özel</PresentationFormat>
  <Paragraphs>194</Paragraphs>
  <Slides>32</Slides>
  <Notes>2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3</vt:i4>
      </vt:variant>
      <vt:variant>
        <vt:lpstr>Eklenmiş OLE Hizmet Programları</vt:lpstr>
      </vt:variant>
      <vt:variant>
        <vt:i4>2</vt:i4>
      </vt:variant>
      <vt:variant>
        <vt:lpstr>Slayt Başlıkları</vt:lpstr>
      </vt:variant>
      <vt:variant>
        <vt:i4>32</vt:i4>
      </vt:variant>
    </vt:vector>
  </HeadingPairs>
  <TitlesOfParts>
    <vt:vector size="46" baseType="lpstr">
      <vt:lpstr>Calibri Light</vt:lpstr>
      <vt:lpstr>inter-regular</vt:lpstr>
      <vt:lpstr>Roboto</vt:lpstr>
      <vt:lpstr>Arial</vt:lpstr>
      <vt:lpstr>Wingdings</vt:lpstr>
      <vt:lpstr>굴림체</vt:lpstr>
      <vt:lpstr>Malgun Gothic</vt:lpstr>
      <vt:lpstr>Calibri</vt:lpstr>
      <vt:lpstr>inter-bold</vt:lpstr>
      <vt:lpstr>Office 테마</vt:lpstr>
      <vt:lpstr>2_Office Theme</vt:lpstr>
      <vt:lpstr>2_PrenHall1</vt:lpstr>
      <vt:lpstr>Equation</vt:lpstr>
      <vt:lpstr>Chart</vt:lpstr>
      <vt:lpstr>CENG401 MACHINE LEARNING  AND  ARTIFICIAL  INTELLIGENCE</vt:lpstr>
      <vt:lpstr>Unsupervised Learning</vt:lpstr>
      <vt:lpstr>Supervised learning vs. unsupervised learning</vt:lpstr>
      <vt:lpstr>What is Unsupervised Learning?</vt:lpstr>
      <vt:lpstr>Why use Unsupervised Learning?</vt:lpstr>
      <vt:lpstr>Types of Unsupervised Learning Algorithm</vt:lpstr>
      <vt:lpstr>Unsupervised learning</vt:lpstr>
      <vt:lpstr>PowerPoint Sunusu</vt:lpstr>
      <vt:lpstr>PowerPoint Sunusu</vt:lpstr>
      <vt:lpstr>Clustering</vt:lpstr>
      <vt:lpstr>Types of Clustering Methods</vt:lpstr>
      <vt:lpstr>Partitioning Clustering</vt:lpstr>
      <vt:lpstr>Partitioning Clustering</vt:lpstr>
      <vt:lpstr>PowerPoint Sunusu</vt:lpstr>
      <vt:lpstr>Density-Based Clustering</vt:lpstr>
      <vt:lpstr>Density-Based Clustering</vt:lpstr>
      <vt:lpstr>Distribution Model-Based Clustering</vt:lpstr>
      <vt:lpstr>Hierarchical Clustering</vt:lpstr>
      <vt:lpstr>Hierarchical Clustering</vt:lpstr>
      <vt:lpstr>Fuzzy Clustering</vt:lpstr>
      <vt:lpstr>Clustering Algorithms</vt:lpstr>
      <vt:lpstr>Clustering Algorithms</vt:lpstr>
      <vt:lpstr>K-means algorithm</vt:lpstr>
      <vt:lpstr>Stopping/convergence criterion </vt:lpstr>
      <vt:lpstr>An example</vt:lpstr>
      <vt:lpstr>An example (cont …)</vt:lpstr>
      <vt:lpstr>PowerPoint Sunusu</vt:lpstr>
      <vt:lpstr>K-means Clustering: Step 1</vt:lpstr>
      <vt:lpstr>K-means Clustering: Step 2</vt:lpstr>
      <vt:lpstr>K-means Clustering: Step 3</vt:lpstr>
      <vt:lpstr>K-means Clustering: Step 4</vt:lpstr>
      <vt:lpstr>K-means Clustering: Step 5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Office 365</cp:lastModifiedBy>
  <cp:revision>524</cp:revision>
  <dcterms:created xsi:type="dcterms:W3CDTF">2010-02-01T08:03:16Z</dcterms:created>
  <dcterms:modified xsi:type="dcterms:W3CDTF">2023-01-03T14:01:46Z</dcterms:modified>
  <cp:category>www.slidemembers.com</cp:category>
</cp:coreProperties>
</file>