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handoutMasterIdLst>
    <p:handoutMasterId r:id="rId42"/>
  </p:handoutMasterIdLst>
  <p:sldIdLst>
    <p:sldId id="322" r:id="rId4"/>
    <p:sldId id="256" r:id="rId5"/>
    <p:sldId id="1036" r:id="rId6"/>
    <p:sldId id="259" r:id="rId7"/>
    <p:sldId id="1041" r:id="rId8"/>
    <p:sldId id="1042" r:id="rId9"/>
    <p:sldId id="1037" r:id="rId10"/>
    <p:sldId id="263" r:id="rId11"/>
    <p:sldId id="264" r:id="rId12"/>
    <p:sldId id="1038" r:id="rId13"/>
    <p:sldId id="1043" r:id="rId14"/>
    <p:sldId id="1044" r:id="rId15"/>
    <p:sldId id="1045" r:id="rId16"/>
    <p:sldId id="286" r:id="rId17"/>
    <p:sldId id="1046" r:id="rId18"/>
    <p:sldId id="1047" r:id="rId19"/>
    <p:sldId id="1048" r:id="rId20"/>
    <p:sldId id="1049" r:id="rId21"/>
    <p:sldId id="1050" r:id="rId22"/>
    <p:sldId id="1051" r:id="rId23"/>
    <p:sldId id="1052" r:id="rId24"/>
    <p:sldId id="1056" r:id="rId25"/>
    <p:sldId id="1059" r:id="rId26"/>
    <p:sldId id="1060" r:id="rId27"/>
    <p:sldId id="1061" r:id="rId28"/>
    <p:sldId id="1062" r:id="rId29"/>
    <p:sldId id="288" r:id="rId30"/>
    <p:sldId id="289" r:id="rId31"/>
    <p:sldId id="290" r:id="rId32"/>
    <p:sldId id="291" r:id="rId33"/>
    <p:sldId id="292" r:id="rId34"/>
    <p:sldId id="293" r:id="rId35"/>
    <p:sldId id="1055" r:id="rId36"/>
    <p:sldId id="1057" r:id="rId37"/>
    <p:sldId id="1054" r:id="rId38"/>
    <p:sldId id="1058" r:id="rId39"/>
    <p:sldId id="833" r:id="rId40"/>
  </p:sldIdLst>
  <p:sldSz cx="12190413" cy="6859588"/>
  <p:notesSz cx="6858000" cy="9144000"/>
  <p:embeddedFontLst>
    <p:embeddedFont>
      <p:font typeface="굴림체" panose="020B0609000101010101" pitchFamily="49" charset="-127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libri Light" panose="020F0302020204030204" pitchFamily="34" charset="0"/>
      <p:regular r:id="rId48"/>
      <p:italic r:id="rId49"/>
    </p:embeddedFont>
    <p:embeddedFont>
      <p:font typeface="Malgun Gothic" panose="020B0503020000020004" pitchFamily="34" charset="-127"/>
      <p:regular r:id="rId50"/>
      <p:bold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t  Şimşek" initials="MŞ" lastIdx="1" clrIdx="0">
    <p:extLst>
      <p:ext uri="{19B8F6BF-5375-455C-9EA6-DF929625EA0E}">
        <p15:presenceInfo xmlns:p15="http://schemas.microsoft.com/office/powerpoint/2012/main" userId="Murat  Şimş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FE"/>
    <a:srgbClr val="010E54"/>
    <a:srgbClr val="03ECFF"/>
    <a:srgbClr val="17293D"/>
    <a:srgbClr val="1C89DB"/>
    <a:srgbClr val="CE9552"/>
    <a:srgbClr val="FF6100"/>
    <a:srgbClr val="BDDAEA"/>
    <a:srgbClr val="140D3B"/>
    <a:srgbClr val="F4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2881" autoAdjust="0"/>
  </p:normalViewPr>
  <p:slideViewPr>
    <p:cSldViewPr>
      <p:cViewPr varScale="1">
        <p:scale>
          <a:sx n="88" d="100"/>
          <a:sy n="88" d="100"/>
        </p:scale>
        <p:origin x="1722" y="84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-14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4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6E1F538-CD17-4FEB-9F3C-904332F06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735166" y="5540319"/>
            <a:ext cx="4968552" cy="8418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03ECF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735166" y="3501802"/>
            <a:ext cx="6264696" cy="21900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3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8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28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91" indent="0" algn="ctr">
              <a:buNone/>
              <a:defRPr/>
            </a:lvl2pPr>
            <a:lvl3pPr marL="914583" indent="0" algn="ctr">
              <a:buNone/>
              <a:defRPr/>
            </a:lvl3pPr>
            <a:lvl4pPr marL="1371874" indent="0" algn="ctr">
              <a:buNone/>
              <a:defRPr/>
            </a:lvl4pPr>
            <a:lvl5pPr marL="1829166" indent="0" algn="ctr">
              <a:buNone/>
              <a:defRPr/>
            </a:lvl5pPr>
            <a:lvl6pPr marL="2286457" indent="0" algn="ctr">
              <a:buNone/>
              <a:defRPr/>
            </a:lvl6pPr>
            <a:lvl7pPr marL="2743749" indent="0" algn="ctr">
              <a:buNone/>
              <a:defRPr/>
            </a:lvl7pPr>
            <a:lvl8pPr marL="3201040" indent="0" algn="ctr">
              <a:buNone/>
              <a:defRPr/>
            </a:lvl8pPr>
            <a:lvl9pPr marL="365833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25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2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91" indent="0">
              <a:buNone/>
              <a:defRPr sz="1800"/>
            </a:lvl2pPr>
            <a:lvl3pPr marL="914583" indent="0">
              <a:buNone/>
              <a:defRPr sz="1600"/>
            </a:lvl3pPr>
            <a:lvl4pPr marL="1371874" indent="0">
              <a:buNone/>
              <a:defRPr sz="1400"/>
            </a:lvl4pPr>
            <a:lvl5pPr marL="1829166" indent="0">
              <a:buNone/>
              <a:defRPr sz="1400"/>
            </a:lvl5pPr>
            <a:lvl6pPr marL="2286457" indent="0">
              <a:buNone/>
              <a:defRPr sz="1400"/>
            </a:lvl6pPr>
            <a:lvl7pPr marL="2743749" indent="0">
              <a:buNone/>
              <a:defRPr sz="1400"/>
            </a:lvl7pPr>
            <a:lvl8pPr marL="3201040" indent="0">
              <a:buNone/>
              <a:defRPr sz="1400"/>
            </a:lvl8pPr>
            <a:lvl9pPr marL="365833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788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4" y="1829224"/>
            <a:ext cx="5282512" cy="4533362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380" y="1829224"/>
            <a:ext cx="5282512" cy="4533362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579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6277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019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6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06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682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893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843" y="228653"/>
            <a:ext cx="2692050" cy="61339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28653"/>
            <a:ext cx="7872975" cy="6133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5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EAC3-ECCB-9E67-00D1-35E2A0C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41C18-556E-4DFB-80B4-CA8EAF016473}" type="datetimeFigureOut">
              <a:rPr lang="en-US"/>
              <a:pPr>
                <a:defRPr/>
              </a:pPr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0680-E7DB-673F-F971-33C3B15D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D892-E7CF-51F4-91F3-573CEFE9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E7223-D679-4C0A-A690-0F33467393C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5991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C020A-361F-178C-9A5F-D39DC828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77878"/>
            <a:ext cx="10971372" cy="114008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9DCC62-9200-735D-FE70-EE05264EBD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3177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7A0FBE-3328-C83E-1AA4-2706EB3A3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3177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B7063B-2193-19EC-4A18-18F61AD94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520" y="6249847"/>
            <a:ext cx="7415835" cy="45730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2FA244-327E-1B55-A2A9-12B444939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6463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4A34FA65-64D4-480C-B4F9-F3D637C9E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1D8-A1EA-4A29-8348-8F2F9E5BC3B0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D7-9FE9-46C7-8913-6D48B335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1D8-A1EA-4A29-8348-8F2F9E5BC3B0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D7-9FE9-46C7-8913-6D48B335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92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705" r:id="rId3"/>
    <p:sldLayoutId id="2147483706" r:id="rId4"/>
    <p:sldLayoutId id="2147483709" r:id="rId5"/>
    <p:sldLayoutId id="2147483710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95172" y="889207"/>
            <a:ext cx="1654043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6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866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390136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3780395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999877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5609619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219078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4" indent="-457154" algn="l" defTabSz="1219078" rtl="0" eaLnBrk="1" latinLnBrk="0" hangingPunct="1">
        <a:spcBef>
          <a:spcPct val="20000"/>
        </a:spcBef>
        <a:buFont typeface="Arial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8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1219078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1219078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9C71377-30A6-D2AA-595A-2E9D97786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694" y="228653"/>
            <a:ext cx="10565025" cy="99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9B30569-AAC7-5CF1-B43E-5B586A98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694" y="1829224"/>
            <a:ext cx="10768198" cy="45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007D23AE-149C-AF14-0788-E603A9B009C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94378"/>
            <a:ext cx="12190413" cy="452543"/>
          </a:xfrm>
          <a:prstGeom prst="rect">
            <a:avLst/>
          </a:prstGeom>
          <a:solidFill>
            <a:srgbClr val="FEA402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3F5E7"/>
                </a:solidFill>
              </a:rPr>
              <a:t>                                                       Copyright © 2016 Pearson Education, Ltd.</a:t>
            </a:r>
          </a:p>
        </p:txBody>
      </p:sp>
      <p:sp>
        <p:nvSpPr>
          <p:cNvPr id="1029" name="Rectangle 31">
            <a:extLst>
              <a:ext uri="{FF2B5EF4-FFF2-40B4-BE49-F238E27FC236}">
                <a16:creationId xmlns:a16="http://schemas.microsoft.com/office/drawing/2014/main" id="{4BD9310D-0206-6F08-E534-43EF1FA134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22173" y="6565833"/>
            <a:ext cx="2844430" cy="23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Chapter 12, Slide </a:t>
            </a:r>
            <a:fld id="{4F8BE2ED-E367-466D-9C36-55A98BD48F9E}" type="slidenum">
              <a:rPr lang="en-US" altLang="en-US" sz="1600">
                <a:solidFill>
                  <a:schemeClr val="bg1"/>
                </a:solidFill>
              </a:rPr>
              <a:pPr eaLnBrk="1" hangingPunct="1"/>
              <a:t>‹#›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pic>
        <p:nvPicPr>
          <p:cNvPr id="24582" name="Picture 32" descr="Pearson_Strap_Bound_White">
            <a:extLst>
              <a:ext uri="{FF2B5EF4-FFF2-40B4-BE49-F238E27FC236}">
                <a16:creationId xmlns:a16="http://schemas.microsoft.com/office/drawing/2014/main" id="{CC1CCDB3-07D1-4DFA-EA9B-4615BA1E7B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" y="6483264"/>
            <a:ext cx="2349194" cy="4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0" descr="Pearson_Bound_White">
            <a:extLst>
              <a:ext uri="{FF2B5EF4-FFF2-40B4-BE49-F238E27FC236}">
                <a16:creationId xmlns:a16="http://schemas.microsoft.com/office/drawing/2014/main" id="{FEB23442-5BFC-E8D6-6BB2-2D428E37A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90" y="6478500"/>
            <a:ext cx="1940731" cy="47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7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+mj-lt"/>
          <a:ea typeface="+mj-ea"/>
          <a:cs typeface="+mj-cs"/>
        </a:defRPr>
      </a:lvl1pPr>
      <a:lvl2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2pPr>
      <a:lvl3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3pPr>
      <a:lvl4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4pPr>
      <a:lvl5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5pPr>
      <a:lvl6pPr marL="457291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6pPr>
      <a:lvl7pPr marL="914583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7pPr>
      <a:lvl8pPr marL="1371874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8pPr>
      <a:lvl9pPr marL="1829166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9pPr>
    </p:titleStyle>
    <p:bodyStyle>
      <a:lvl1pPr marL="320739" indent="-320739" algn="l" defTabSz="852658" rtl="0" eaLnBrk="0" fontAlgn="base" hangingPunct="0">
        <a:spcBef>
          <a:spcPct val="20000"/>
        </a:spcBef>
        <a:spcAft>
          <a:spcPct val="0"/>
        </a:spcAft>
        <a:buClr>
          <a:srgbClr val="FEA402"/>
        </a:buClr>
        <a:buSzPct val="60000"/>
        <a:buFont typeface="Wingdings" panose="05000000000000000000" pitchFamily="2" charset="2"/>
        <a:buChar char="n"/>
        <a:defRPr sz="2801">
          <a:solidFill>
            <a:srgbClr val="FFFFFF"/>
          </a:solidFill>
          <a:latin typeface="+mn-lt"/>
          <a:ea typeface="+mn-ea"/>
          <a:cs typeface="+mn-cs"/>
        </a:defRPr>
      </a:lvl1pPr>
      <a:lvl2pPr marL="693877" indent="-268342" algn="l" defTabSz="852658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anose="05000000000000000000" pitchFamily="2" charset="2"/>
        <a:buChar char="n"/>
        <a:defRPr sz="2400">
          <a:solidFill>
            <a:srgbClr val="FFFFFF"/>
          </a:solidFill>
          <a:latin typeface="+mn-lt"/>
          <a:cs typeface="+mn-cs"/>
        </a:defRPr>
      </a:lvl2pPr>
      <a:lvl3pPr marL="1068602" indent="-215943" algn="l" defTabSz="85265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3pPr>
      <a:lvl4pPr marL="1494137" indent="-212768" algn="l" defTabSz="85265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4pPr>
      <a:lvl5pPr marL="1919672" indent="-212768" algn="l" defTabSz="852658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5pPr>
      <a:lvl6pPr marL="2376963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834255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291546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748838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k-means-clustering-algorithm-in-machine-learni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463358" y="6238106"/>
            <a:ext cx="4608512" cy="504056"/>
          </a:xfrm>
        </p:spPr>
        <p:txBody>
          <a:bodyPr/>
          <a:lstStyle/>
          <a:p>
            <a:pPr algn="r"/>
            <a:r>
              <a:rPr lang="tr-TR" altLang="ko-KR" sz="2000" b="1" dirty="0">
                <a:latin typeface="+mn-lt"/>
              </a:rPr>
              <a:t>Asst.Prof.Dr. Murat ŞİMŞEK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0"/>
            <a:ext cx="12071870" cy="3573810"/>
          </a:xfrm>
        </p:spPr>
        <p:txBody>
          <a:bodyPr/>
          <a:lstStyle/>
          <a:p>
            <a:pPr algn="r"/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CENG401</a:t>
            </a:r>
            <a:br>
              <a:rPr lang="tr-TR" dirty="0"/>
            </a:br>
            <a:r>
              <a:rPr lang="tr-TR" dirty="0"/>
              <a:t>MACHINE LEARNING </a:t>
            </a:r>
            <a:br>
              <a:rPr lang="tr-TR" dirty="0"/>
            </a:br>
            <a:r>
              <a:rPr lang="tr-TR" dirty="0"/>
              <a:t>AND </a:t>
            </a:r>
            <a:br>
              <a:rPr lang="tr-TR" dirty="0"/>
            </a:br>
            <a:r>
              <a:rPr lang="tr-TR" dirty="0"/>
              <a:t>ARTIFICIAL </a:t>
            </a:r>
            <a:br>
              <a:rPr lang="tr-TR" dirty="0"/>
            </a:br>
            <a:r>
              <a:rPr lang="tr-TR" dirty="0"/>
              <a:t>INTELLIGENCE</a:t>
            </a:r>
            <a:endParaRPr lang="ko-KR" altLang="en-US" b="1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8247309-9B63-0D00-68BD-04A74CFF7F96}"/>
              </a:ext>
            </a:extLst>
          </p:cNvPr>
          <p:cNvSpPr txBox="1"/>
          <p:nvPr/>
        </p:nvSpPr>
        <p:spPr>
          <a:xfrm>
            <a:off x="108830" y="17332"/>
            <a:ext cx="48015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WEEK-13 </a:t>
            </a:r>
          </a:p>
          <a:p>
            <a:r>
              <a:rPr lang="tr-TR" sz="4000" b="1" dirty="0">
                <a:solidFill>
                  <a:schemeClr val="bg1"/>
                </a:solidFill>
              </a:rPr>
              <a:t>MACHINE LEARNING</a:t>
            </a:r>
          </a:p>
          <a:p>
            <a:r>
              <a:rPr lang="tr-TR" sz="4000" b="1" dirty="0" err="1">
                <a:solidFill>
                  <a:schemeClr val="bg1"/>
                </a:solidFill>
              </a:rPr>
              <a:t>Unsupervised</a:t>
            </a:r>
            <a:r>
              <a:rPr lang="tr-TR" sz="4000" b="1" dirty="0">
                <a:solidFill>
                  <a:schemeClr val="bg1"/>
                </a:solidFill>
              </a:rPr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en-US" altLang="tr-TR" dirty="0"/>
              <a:t>Clustering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The organization of unlabeled data into similarity </a:t>
            </a:r>
            <a:r>
              <a:rPr lang="tr-TR" sz="3600" dirty="0"/>
              <a:t>     </a:t>
            </a:r>
            <a:r>
              <a:rPr lang="en-US" sz="3600" dirty="0"/>
              <a:t>groups called clusters.</a:t>
            </a:r>
            <a:endParaRPr lang="tr-TR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 A cluster is a collection of data items which are</a:t>
            </a:r>
            <a:r>
              <a:rPr lang="tr-TR" sz="3600" dirty="0"/>
              <a:t>       </a:t>
            </a:r>
            <a:r>
              <a:rPr lang="en-US" sz="3600" dirty="0"/>
              <a:t> “similar” between them, and “dissimilar” to data items in other clusters.</a:t>
            </a:r>
            <a:endParaRPr lang="en-US" altLang="tr-TR" sz="3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B0B956-28CB-AC75-AEFE-9F6AA9B7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90" y="4293890"/>
            <a:ext cx="7000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Types</a:t>
            </a:r>
            <a:r>
              <a:rPr lang="tr-TR" altLang="en-US" dirty="0"/>
              <a:t> of Clustering </a:t>
            </a:r>
            <a:r>
              <a:rPr lang="tr-TR" altLang="en-US" dirty="0" err="1"/>
              <a:t>Methods</a:t>
            </a:r>
            <a:endParaRPr lang="tr-T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tr-TR" altLang="en-US" dirty="0"/>
              <a:t>M</a:t>
            </a:r>
            <a:r>
              <a:rPr lang="en-US" altLang="en-US" dirty="0" err="1"/>
              <a:t>ain</a:t>
            </a:r>
            <a:r>
              <a:rPr lang="en-US" altLang="en-US" dirty="0"/>
              <a:t> clustering methods used in Machine learning:</a:t>
            </a:r>
          </a:p>
          <a:p>
            <a:r>
              <a:rPr lang="en-US" altLang="en-US" b="1" dirty="0"/>
              <a:t>Partitioning Clustering</a:t>
            </a:r>
            <a:endParaRPr lang="en-US" altLang="en-US" dirty="0"/>
          </a:p>
          <a:p>
            <a:r>
              <a:rPr lang="en-US" altLang="en-US" b="1" dirty="0"/>
              <a:t>Density-Based Clustering</a:t>
            </a:r>
            <a:endParaRPr lang="en-US" altLang="en-US" dirty="0"/>
          </a:p>
          <a:p>
            <a:r>
              <a:rPr lang="en-US" altLang="en-US" b="1" dirty="0"/>
              <a:t>Distribution Model-Based Clustering</a:t>
            </a:r>
            <a:endParaRPr lang="en-US" altLang="en-US" dirty="0"/>
          </a:p>
          <a:p>
            <a:r>
              <a:rPr lang="en-US" altLang="en-US" b="1" dirty="0"/>
              <a:t>Hierarchical Clustering</a:t>
            </a:r>
            <a:endParaRPr lang="en-US" altLang="en-US" dirty="0"/>
          </a:p>
          <a:p>
            <a:r>
              <a:rPr lang="en-US" altLang="en-US" b="1" dirty="0"/>
              <a:t>Fuzzy Clustering</a:t>
            </a:r>
            <a:endParaRPr lang="en-US" altLang="en-US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032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Partitioning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algn="just"/>
            <a:r>
              <a:rPr lang="en-US" altLang="en-US" dirty="0"/>
              <a:t>It is a type of clustering that divides the data into non-hierarchical groups. It is also known as the </a:t>
            </a:r>
            <a:r>
              <a:rPr lang="en-US" altLang="en-US" b="1" dirty="0"/>
              <a:t>centroid-based method</a:t>
            </a:r>
            <a:r>
              <a:rPr lang="en-US" altLang="en-US" dirty="0"/>
              <a:t>.</a:t>
            </a:r>
            <a:endParaRPr lang="tr-TR" altLang="en-US" dirty="0"/>
          </a:p>
          <a:p>
            <a:pPr algn="just"/>
            <a:r>
              <a:rPr lang="en-US" altLang="en-US" dirty="0"/>
              <a:t> The most common example of partitioning clustering is t</a:t>
            </a:r>
            <a:r>
              <a:rPr lang="tr-TR" altLang="en-US" dirty="0"/>
              <a:t>he               </a:t>
            </a:r>
            <a:r>
              <a:rPr lang="en-US" altLang="en-US" b="1" dirty="0">
                <a:hlinkClick r:id="rId2"/>
              </a:rPr>
              <a:t>K-Means Clustering algorithm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In this type, the dataset is divided into a set of </a:t>
            </a:r>
            <a:r>
              <a:rPr lang="en-US" altLang="en-US" b="1" dirty="0"/>
              <a:t>k</a:t>
            </a:r>
            <a:r>
              <a:rPr lang="en-US" altLang="en-US" dirty="0"/>
              <a:t> groups, where </a:t>
            </a:r>
            <a:r>
              <a:rPr lang="en-US" altLang="en-US" b="1" dirty="0"/>
              <a:t>K</a:t>
            </a:r>
            <a:r>
              <a:rPr lang="en-US" altLang="en-US" dirty="0"/>
              <a:t> is </a:t>
            </a:r>
            <a:r>
              <a:rPr lang="tr-TR" altLang="en-US" dirty="0"/>
              <a:t>     </a:t>
            </a:r>
            <a:r>
              <a:rPr lang="en-US" altLang="en-US" dirty="0"/>
              <a:t>used to define the number of pre-defined groups. </a:t>
            </a:r>
            <a:endParaRPr lang="tr-TR" altLang="en-US" dirty="0"/>
          </a:p>
          <a:p>
            <a:pPr algn="just"/>
            <a:r>
              <a:rPr lang="en-US" altLang="en-US" dirty="0"/>
              <a:t>The cluster center is created in such a way that the distance between </a:t>
            </a:r>
            <a:r>
              <a:rPr lang="tr-TR" altLang="en-US" dirty="0"/>
              <a:t>   </a:t>
            </a:r>
            <a:r>
              <a:rPr lang="en-US" altLang="en-US" dirty="0"/>
              <a:t>the data points of one cluster is minimum as compared to another cluster centroid.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926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Partitioning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809313" cy="5198386"/>
          </a:xfrm>
        </p:spPr>
        <p:txBody>
          <a:bodyPr rtlCol="0">
            <a:normAutofit/>
          </a:bodyPr>
          <a:lstStyle/>
          <a:p>
            <a:pPr algn="just"/>
            <a:r>
              <a:rPr lang="en-US" altLang="en-US" dirty="0"/>
              <a:t>The cluster center is created in such a way that the distance between </a:t>
            </a:r>
            <a:r>
              <a:rPr lang="tr-TR" altLang="en-US" dirty="0"/>
              <a:t>   </a:t>
            </a:r>
            <a:r>
              <a:rPr lang="en-US" altLang="en-US" dirty="0"/>
              <a:t>the data points of one cluster is minimum as compared to another </a:t>
            </a:r>
            <a:r>
              <a:rPr lang="tr-TR" altLang="en-US" dirty="0"/>
              <a:t>     </a:t>
            </a:r>
            <a:r>
              <a:rPr lang="en-US" altLang="en-US" dirty="0"/>
              <a:t>cluster centroid.</a:t>
            </a:r>
          </a:p>
          <a:p>
            <a:pPr marL="0" indent="0"/>
            <a:endParaRPr lang="tr-TR" alt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019054-9BB8-C691-FEDE-313C9861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925738"/>
            <a:ext cx="37242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2208107" y="914612"/>
            <a:ext cx="7774199" cy="106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96" tIns="46049" rIns="92096" bIns="46049" anchor="ctr"/>
          <a:lstStyle/>
          <a:p>
            <a:pPr>
              <a:defRPr/>
            </a:pPr>
            <a:r>
              <a:rPr lang="en-US" sz="440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Partitional</a:t>
            </a:r>
            <a:r>
              <a:rPr lang="en-US" sz="440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 Clustering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90550" y="1981659"/>
            <a:ext cx="11233248" cy="247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1" dirty="0"/>
              <a:t>Nonhierarchical, each instance is placed in exactly one of K non-overlapping clusters.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1" dirty="0"/>
              <a:t>Since only one set of clusters is output, the user normally </a:t>
            </a:r>
            <a:r>
              <a:rPr lang="tr-TR" altLang="en-US" sz="3201" dirty="0"/>
              <a:t> </a:t>
            </a:r>
            <a:r>
              <a:rPr lang="en-US" altLang="en-US" sz="3201" dirty="0"/>
              <a:t>has to input the desired number of clusters K.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674583" y="5335236"/>
            <a:ext cx="5030364" cy="1103568"/>
            <a:chOff x="36" y="642"/>
            <a:chExt cx="5760" cy="1413"/>
          </a:xfrm>
        </p:grpSpPr>
        <p:pic>
          <p:nvPicPr>
            <p:cNvPr id="31764" name="Picture 5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5" name="Picture 6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36" y="1365"/>
              <a:ext cx="5760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1767" name="Picture 8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9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0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1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2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3" name="Picture 1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9" name="Group 15"/>
          <p:cNvGrpSpPr>
            <a:grpSpLocks/>
          </p:cNvGrpSpPr>
          <p:nvPr/>
        </p:nvGrpSpPr>
        <p:grpSpPr bwMode="auto">
          <a:xfrm>
            <a:off x="7924430" y="5106582"/>
            <a:ext cx="2531061" cy="1487832"/>
            <a:chOff x="1880" y="2584"/>
            <a:chExt cx="1267" cy="745"/>
          </a:xfrm>
        </p:grpSpPr>
        <p:grpSp>
          <p:nvGrpSpPr>
            <p:cNvPr id="31752" name="Group 16"/>
            <p:cNvGrpSpPr>
              <a:grpSpLocks/>
            </p:cNvGrpSpPr>
            <p:nvPr/>
          </p:nvGrpSpPr>
          <p:grpSpPr bwMode="auto">
            <a:xfrm>
              <a:off x="1880" y="2584"/>
              <a:ext cx="1267" cy="745"/>
              <a:chOff x="156" y="2634"/>
              <a:chExt cx="2286" cy="1344"/>
            </a:xfrm>
          </p:grpSpPr>
          <p:sp>
            <p:nvSpPr>
              <p:cNvPr id="31762" name="Rectangle 17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3" name="Rectangle 18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31753" name="Picture 19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" y="2626"/>
              <a:ext cx="16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Picture 20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2958"/>
              <a:ext cx="1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Picture 21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3005"/>
              <a:ext cx="1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6" name="Picture 2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" y="2595"/>
              <a:ext cx="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7" name="Picture 2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2602"/>
              <a:ext cx="19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8" name="Picture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2984"/>
              <a:ext cx="19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9" name="Picture 2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" y="2695"/>
              <a:ext cx="14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0" name="Picture 2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3050"/>
              <a:ext cx="10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1" name="Picture 2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608"/>
              <a:ext cx="151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8620" name="AutoShape 28"/>
          <p:cNvSpPr>
            <a:spLocks noChangeArrowheads="1"/>
          </p:cNvSpPr>
          <p:nvPr/>
        </p:nvSpPr>
        <p:spPr bwMode="auto">
          <a:xfrm>
            <a:off x="6933600" y="5563888"/>
            <a:ext cx="533523" cy="457306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89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Density-Based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809313" cy="5198386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The density-based clustering method connects the highly-dense areas</a:t>
            </a:r>
            <a:r>
              <a:rPr lang="tr-TR" altLang="en-US" dirty="0"/>
              <a:t> </a:t>
            </a:r>
            <a:r>
              <a:rPr lang="en-US" altLang="en-US" dirty="0"/>
              <a:t> into clusters, and the arbitrarily shaped distributions are formed as </a:t>
            </a:r>
            <a:r>
              <a:rPr lang="tr-TR" altLang="en-US" dirty="0"/>
              <a:t>     </a:t>
            </a:r>
            <a:r>
              <a:rPr lang="en-US" altLang="en-US" dirty="0"/>
              <a:t>long as the dense region can be connected.</a:t>
            </a:r>
            <a:endParaRPr lang="tr-TR" altLang="en-US" dirty="0"/>
          </a:p>
          <a:p>
            <a:endParaRPr lang="tr-TR" altLang="en-US" dirty="0"/>
          </a:p>
          <a:p>
            <a:r>
              <a:rPr lang="en-US" altLang="en-US" dirty="0"/>
              <a:t>This algorithm does it by identifying different clusters in the dataset </a:t>
            </a:r>
            <a:r>
              <a:rPr lang="tr-TR" altLang="en-US" dirty="0"/>
              <a:t>   </a:t>
            </a:r>
            <a:r>
              <a:rPr lang="en-US" altLang="en-US" dirty="0"/>
              <a:t>and connects the areas of high densities into clusters. </a:t>
            </a:r>
            <a:endParaRPr lang="tr-TR" altLang="en-US" dirty="0"/>
          </a:p>
          <a:p>
            <a:pPr marL="0" indent="0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610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Density-Based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809313" cy="5198386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The dense areas in data space are divided from each other by sparser areas.</a:t>
            </a:r>
          </a:p>
          <a:p>
            <a:r>
              <a:rPr lang="en-US" altLang="en-US" dirty="0"/>
              <a:t>These algorithms can face difficulty in clustering the data points if the dataset has varying densities and high dimensions.</a:t>
            </a:r>
          </a:p>
          <a:p>
            <a:pPr marL="0" indent="0"/>
            <a:endParaRPr lang="tr-TR" alt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741538-BCDD-8B0D-6C45-1AB5CD4D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55" y="3420514"/>
            <a:ext cx="3705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7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Distribution Model-</a:t>
            </a:r>
            <a:r>
              <a:rPr lang="tr-TR" altLang="en-US" dirty="0" err="1"/>
              <a:t>Based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550590" y="1197546"/>
            <a:ext cx="1137726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In the distribution model-based clustering method, the data is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divided based on the probability of how a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dataset belongs to a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particular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distribution. </a:t>
            </a:r>
            <a:endParaRPr lang="tr-TR" altLang="en-US" sz="27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The grouping is done by assuming some di</a:t>
            </a:r>
            <a:r>
              <a:rPr lang="tr-TR" altLang="en-US" sz="2700" dirty="0" err="1"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en-US" sz="2700" dirty="0" err="1">
                <a:latin typeface="맑은 고딕" pitchFamily="50" charset="-127"/>
                <a:ea typeface="맑은 고딕" pitchFamily="50" charset="-127"/>
              </a:rPr>
              <a:t>ributions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                     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commonly 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700" b="1" dirty="0">
                <a:latin typeface="맑은 고딕" pitchFamily="50" charset="-127"/>
                <a:ea typeface="맑은 고딕" pitchFamily="50" charset="-127"/>
              </a:rPr>
              <a:t>Gaussian Distribution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The example of this type is the </a:t>
            </a:r>
            <a:r>
              <a:rPr lang="en-US" altLang="en-US" sz="2700" b="1" dirty="0">
                <a:latin typeface="맑은 고딕" pitchFamily="50" charset="-127"/>
                <a:ea typeface="맑은 고딕" pitchFamily="50" charset="-127"/>
              </a:rPr>
              <a:t>Expectation-Maximization</a:t>
            </a:r>
            <a:r>
              <a:rPr lang="tr-TR" altLang="en-US" sz="2700" b="1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en-US" sz="2700" b="1" dirty="0">
                <a:latin typeface="맑은 고딕" pitchFamily="50" charset="-127"/>
                <a:ea typeface="맑은 고딕" pitchFamily="50" charset="-127"/>
              </a:rPr>
              <a:t> Clustering algorithm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 that uses Gaussian Mixture Models (GMM).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2FBF390-3A22-C97A-3B54-B9486A36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34" y="4202339"/>
            <a:ext cx="4337629" cy="24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Hierarchical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449272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Hierarchical clustering can be used as an alternative for the partitioned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clustering as there is no requirement of pre-specifying the number of clusters to be created.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this technique, the dataset is divided into clusters to create a tree-like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structure, which is also called a </a:t>
            </a:r>
            <a:r>
              <a:rPr lang="en-US" sz="2800" b="1" dirty="0">
                <a:solidFill>
                  <a:srgbClr val="333333"/>
                </a:solidFill>
                <a:latin typeface="inter-bold"/>
              </a:rPr>
              <a:t>dendrogram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algn="just"/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93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Hierarchical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The observations or any number of clusters can be selected by cutting the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tree at the correct level.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most common example of this method is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the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inter-bold"/>
              </a:rPr>
              <a:t>Agglomerative Hierarchical algorithm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2EBE62F-F30D-74A0-4D67-0D92B4EB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54" y="2783115"/>
            <a:ext cx="6048672" cy="39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Unsupervised</a:t>
            </a:r>
            <a:r>
              <a:rPr lang="tr-TR" b="1" dirty="0"/>
              <a:t>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Fuzzy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Fuzzy clustering is a type of soft method in which a data object may belong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to more than one group or cluster.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Each dataset has a set of membership coefficients, which depend on the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degree of membership to be in a cluster.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Fuzzy C-means algorithm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is the example of this type of clustering; it is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sometimes also known as the </a:t>
            </a:r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Fuzzy k-means algorithm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Clustering algorithms can be divided based on their models that are explained above.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There are different types of clustering algorithms published, but only a few are commonly used.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clustering algorithm is based on the kind of data that we are using.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Such as, some algorithms need to guess the number of clusters in the given dataset, whereas some are required to find the minimum distance between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the observation of the dataset.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6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54546" y="2205658"/>
            <a:ext cx="118813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K-Means algorithm: 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The k-means algorithm is one of the most popular clustering algorithms.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It classifies the dataset by dividing the samples into different clusters of equal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variances.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number of clusters must be specified in this algorithm. It is fast with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fewer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computations required, with the linear complexity of O(n).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endParaRPr lang="en-US" sz="2800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74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92D47F8E-F4DC-7C97-8414-306301600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9E6CE-882E-4F5C-9EC7-8D53B804D3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76E185B6-7685-6397-63E6-F636F5CD1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K-means algorithm</a:t>
            </a:r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6D4BB8EB-7380-7928-7424-326057119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454" y="1341749"/>
            <a:ext cx="8231505" cy="4212612"/>
          </a:xfrm>
        </p:spPr>
        <p:txBody>
          <a:bodyPr/>
          <a:lstStyle/>
          <a:p>
            <a:r>
              <a:rPr lang="en-US" altLang="tr-TR"/>
              <a:t>Given </a:t>
            </a:r>
            <a:r>
              <a:rPr lang="en-US" altLang="tr-TR" i="1"/>
              <a:t>k</a:t>
            </a:r>
            <a:r>
              <a:rPr lang="en-US" altLang="tr-TR"/>
              <a:t>, the </a:t>
            </a:r>
            <a:r>
              <a:rPr lang="en-US" altLang="tr-TR" i="1"/>
              <a:t>k-means</a:t>
            </a:r>
            <a:r>
              <a:rPr lang="en-US" altLang="tr-TR"/>
              <a:t> algorithm works as follows:</a:t>
            </a:r>
            <a:r>
              <a:rPr lang="en-US" altLang="tr-TR" sz="2601"/>
              <a:t> 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/>
              <a:t>Randomly choose </a:t>
            </a:r>
            <a:r>
              <a:rPr lang="en-US" altLang="tr-TR" i="1"/>
              <a:t>k</a:t>
            </a:r>
            <a:r>
              <a:rPr lang="en-US" altLang="tr-TR"/>
              <a:t> data points (</a:t>
            </a:r>
            <a:r>
              <a:rPr lang="en-US" altLang="tr-TR">
                <a:solidFill>
                  <a:srgbClr val="3333CC"/>
                </a:solidFill>
              </a:rPr>
              <a:t>seeds</a:t>
            </a:r>
            <a:r>
              <a:rPr lang="en-US" altLang="tr-TR"/>
              <a:t>) to be the initial </a:t>
            </a:r>
            <a:r>
              <a:rPr lang="en-US" altLang="tr-TR">
                <a:solidFill>
                  <a:srgbClr val="FF0000"/>
                </a:solidFill>
              </a:rPr>
              <a:t>centroids</a:t>
            </a:r>
            <a:r>
              <a:rPr lang="en-US" altLang="tr-TR"/>
              <a:t>, cluster centers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>
                <a:solidFill>
                  <a:srgbClr val="000000"/>
                </a:solidFill>
              </a:rPr>
              <a:t>Assign each data point to the closest </a:t>
            </a:r>
            <a:r>
              <a:rPr lang="en-US" altLang="tr-TR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/>
              <a:t>Re-compute the </a:t>
            </a:r>
            <a:r>
              <a:rPr lang="en-US" altLang="tr-TR">
                <a:solidFill>
                  <a:srgbClr val="FF0000"/>
                </a:solidFill>
              </a:rPr>
              <a:t>centroids</a:t>
            </a:r>
            <a:r>
              <a:rPr lang="en-US" altLang="tr-TR"/>
              <a:t> using the current cluster memberships.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/>
              <a:t>If a convergence criterion is not met, go to </a:t>
            </a:r>
            <a:r>
              <a:rPr lang="en-US" altLang="tr-TR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110CBF99-AADD-7703-6860-72E616C6F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95F5F-831F-44BC-BBA9-55F21E5A508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4146" name="Rectangle 2">
            <a:extLst>
              <a:ext uri="{FF2B5EF4-FFF2-40B4-BE49-F238E27FC236}">
                <a16:creationId xmlns:a16="http://schemas.microsoft.com/office/drawing/2014/main" id="{65058E80-6F46-EE40-56DC-4B226CEC2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Stopping/convergence criterion </a:t>
            </a:r>
            <a:endParaRPr lang="en-US" altLang="tr-TR"/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2F7666CA-1358-F84C-75C8-76E76AEDB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454" y="1160732"/>
            <a:ext cx="8231505" cy="4971613"/>
          </a:xfrm>
        </p:spPr>
        <p:txBody>
          <a:bodyPr/>
          <a:lstStyle/>
          <a:p>
            <a:pPr marL="571614" indent="-571614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no (or minimum) re-assignments of data points to different clusters, </a:t>
            </a:r>
          </a:p>
          <a:p>
            <a:pPr marL="571614" indent="-571614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no (or minimum) change of centroids, or </a:t>
            </a:r>
          </a:p>
          <a:p>
            <a:pPr marL="571614" indent="-571614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minimum decrease in the </a:t>
            </a:r>
            <a:r>
              <a:rPr lang="en-US" altLang="ja-JP" b="1">
                <a:ea typeface="ＭＳ Ｐゴシック" panose="020B0600070205080204" pitchFamily="34" charset="-128"/>
              </a:rPr>
              <a:t>sum of squared error</a:t>
            </a:r>
            <a:r>
              <a:rPr lang="en-US" altLang="ja-JP">
                <a:ea typeface="ＭＳ Ｐゴシック" panose="020B0600070205080204" pitchFamily="34" charset="-128"/>
              </a:rPr>
              <a:t> (SSE), </a:t>
            </a:r>
          </a:p>
          <a:p>
            <a:pPr marL="571614" indent="-571614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marL="571614" indent="-571614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marL="839956" lvl="1" indent="-495399">
              <a:lnSpc>
                <a:spcPct val="90000"/>
              </a:lnSpc>
            </a:pPr>
            <a:r>
              <a:rPr lang="en-US" altLang="ja-JP" i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is the </a:t>
            </a:r>
            <a:r>
              <a:rPr lang="en-US" altLang="ja-JP" i="1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th cluster, </a:t>
            </a:r>
            <a:r>
              <a:rPr lang="en-US" altLang="ja-JP" b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is the centroid of cluster </a:t>
            </a:r>
            <a:r>
              <a:rPr lang="en-US" altLang="ja-JP" i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(the mean vector of all the data points in </a:t>
            </a:r>
            <a:r>
              <a:rPr lang="en-US" altLang="ja-JP" i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), and </a:t>
            </a:r>
            <a:r>
              <a:rPr lang="en-US" altLang="ja-JP" i="1">
                <a:ea typeface="ＭＳ Ｐゴシック" panose="020B0600070205080204" pitchFamily="34" charset="-128"/>
              </a:rPr>
              <a:t>dist</a:t>
            </a:r>
            <a:r>
              <a:rPr lang="en-US" altLang="ja-JP">
                <a:ea typeface="ＭＳ Ｐゴシック" panose="020B0600070205080204" pitchFamily="34" charset="-128"/>
              </a:rPr>
              <a:t>(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b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) is the distance between data point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>
                <a:ea typeface="ＭＳ Ｐゴシック" panose="020B0600070205080204" pitchFamily="34" charset="-128"/>
              </a:rPr>
              <a:t> and centroid </a:t>
            </a:r>
            <a:r>
              <a:rPr lang="en-US" altLang="ja-JP" b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  <a:endParaRPr lang="en-US" altLang="tr-TR"/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499B72C5-E529-6986-6511-BCF55F88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48" y="3001040"/>
            <a:ext cx="184774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74148" name="Object 4">
            <a:extLst>
              <a:ext uri="{FF2B5EF4-FFF2-40B4-BE49-F238E27FC236}">
                <a16:creationId xmlns:a16="http://schemas.microsoft.com/office/drawing/2014/main" id="{4C53DFA9-3DDA-8737-E311-CFA493856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2094" y="3320232"/>
          <a:ext cx="4357108" cy="11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57200" progId="Equation.3">
                  <p:embed/>
                </p:oleObj>
              </mc:Choice>
              <mc:Fallback>
                <p:oleObj name="Equation" r:id="rId2" imgW="1676400" imgH="457200" progId="Equation.3">
                  <p:embed/>
                  <p:pic>
                    <p:nvPicPr>
                      <p:cNvPr id="774148" name="Object 4">
                        <a:extLst>
                          <a:ext uri="{FF2B5EF4-FFF2-40B4-BE49-F238E27FC236}">
                            <a16:creationId xmlns:a16="http://schemas.microsoft.com/office/drawing/2014/main" id="{4C53DFA9-3DDA-8737-E311-CFA493856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094" y="3320232"/>
                        <a:ext cx="4357108" cy="118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50" name="Text Box 6">
            <a:extLst>
              <a:ext uri="{FF2B5EF4-FFF2-40B4-BE49-F238E27FC236}">
                <a16:creationId xmlns:a16="http://schemas.microsoft.com/office/drawing/2014/main" id="{E8934BA0-ACEC-656F-1A8A-BA87E73B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019" y="3564763"/>
            <a:ext cx="792345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/>
              <a:t>(1)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0EE3AF5D-E0AC-0F7A-EB64-84684B38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3724B-D671-4FE3-B066-B191483FADF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75170" name="Rectangle 2">
            <a:extLst>
              <a:ext uri="{FF2B5EF4-FFF2-40B4-BE49-F238E27FC236}">
                <a16:creationId xmlns:a16="http://schemas.microsoft.com/office/drawing/2014/main" id="{1A134245-25F0-4BC8-FBB1-4F81D266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An example</a:t>
            </a:r>
          </a:p>
        </p:txBody>
      </p:sp>
      <p:pic>
        <p:nvPicPr>
          <p:cNvPr id="775172" name="Picture 4">
            <a:extLst>
              <a:ext uri="{FF2B5EF4-FFF2-40B4-BE49-F238E27FC236}">
                <a16:creationId xmlns:a16="http://schemas.microsoft.com/office/drawing/2014/main" id="{8E85A0A9-49DB-6781-1181-E1AEA8DC34F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0435" y="1175023"/>
            <a:ext cx="7996501" cy="476677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5174" name="Text Box 6">
            <a:extLst>
              <a:ext uri="{FF2B5EF4-FFF2-40B4-BE49-F238E27FC236}">
                <a16:creationId xmlns:a16="http://schemas.microsoft.com/office/drawing/2014/main" id="{6BE9B43B-1DF2-91DF-0944-8B5346F7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689" y="4330116"/>
            <a:ext cx="647850" cy="57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 sz="3201"/>
              <a:t>+</a:t>
            </a:r>
          </a:p>
        </p:txBody>
      </p:sp>
      <p:sp>
        <p:nvSpPr>
          <p:cNvPr id="775175" name="Text Box 7">
            <a:extLst>
              <a:ext uri="{FF2B5EF4-FFF2-40B4-BE49-F238E27FC236}">
                <a16:creationId xmlns:a16="http://schemas.microsoft.com/office/drawing/2014/main" id="{34F08524-40CC-1922-70C8-A3C8C188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839" y="4006191"/>
            <a:ext cx="647850" cy="57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 sz="3201"/>
              <a:t>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9D961D03-1A63-7CD2-A127-ABADA7BBC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92FB6-E42E-4F79-A132-F5C29D12BB9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77218" name="Rectangle 2">
            <a:extLst>
              <a:ext uri="{FF2B5EF4-FFF2-40B4-BE49-F238E27FC236}">
                <a16:creationId xmlns:a16="http://schemas.microsoft.com/office/drawing/2014/main" id="{2E609517-61DD-BA93-FEB1-7F6202BA6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An example (cont …)</a:t>
            </a:r>
          </a:p>
        </p:txBody>
      </p:sp>
      <p:pic>
        <p:nvPicPr>
          <p:cNvPr id="777220" name="Picture 4">
            <a:extLst>
              <a:ext uri="{FF2B5EF4-FFF2-40B4-BE49-F238E27FC236}">
                <a16:creationId xmlns:a16="http://schemas.microsoft.com/office/drawing/2014/main" id="{DAE023DE-CE7F-CE3A-EA70-127C28D4D29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5502" y="1233774"/>
            <a:ext cx="7994912" cy="484458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855600" y="1371918"/>
            <a:ext cx="8355359" cy="446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1" b="1"/>
              <a:t>Partition Algorithm 1: k-means 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1. Decide on a value for </a:t>
            </a:r>
            <a:r>
              <a:rPr lang="en-US" altLang="en-US" i="1"/>
              <a:t>k</a:t>
            </a:r>
            <a:r>
              <a:rPr lang="en-US" altLang="en-US"/>
              <a:t>.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2. Initialize the </a:t>
            </a:r>
            <a:r>
              <a:rPr lang="en-US" altLang="en-US" i="1"/>
              <a:t>k</a:t>
            </a:r>
            <a:r>
              <a:rPr lang="en-US" altLang="en-US"/>
              <a:t> cluster centers (randomly, if necessary).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3. Decide the class memberships of the </a:t>
            </a:r>
            <a:r>
              <a:rPr lang="en-US" altLang="en-US" i="1"/>
              <a:t>N</a:t>
            </a:r>
            <a:r>
              <a:rPr lang="en-US" altLang="en-US"/>
              <a:t> objects by assigning them to the nearest cluster center.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4. Re-estimate the </a:t>
            </a:r>
            <a:r>
              <a:rPr lang="en-US" altLang="en-US" i="1"/>
              <a:t>k</a:t>
            </a:r>
            <a:r>
              <a:rPr lang="en-US" altLang="en-US"/>
              <a:t> cluster centers, by assuming the memberships found above are correct.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5. If none of the </a:t>
            </a:r>
            <a:r>
              <a:rPr lang="en-US" altLang="en-US" i="1"/>
              <a:t>N</a:t>
            </a:r>
            <a:r>
              <a:rPr lang="en-US" altLang="en-US"/>
              <a:t> objects changed membership in the last iteration, exit. Otherwise goto 3.	</a:t>
            </a:r>
          </a:p>
        </p:txBody>
      </p:sp>
    </p:spTree>
    <p:extLst>
      <p:ext uri="{BB962C8B-B14F-4D97-AF65-F5344CB8AC3E}">
        <p14:creationId xmlns:p14="http://schemas.microsoft.com/office/powerpoint/2010/main" val="389229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2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43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0" name="Line 44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45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46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47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48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Rectangle 49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6" name="Line 50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51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52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53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54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55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56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57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58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59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60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61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62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63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64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1" name="Rectangle 65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4842" name="Rectangle 66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4843" name="Rectangle 67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4844" name="Rectangle 68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4845" name="Rectangle 69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4846" name="Rectangle 70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4847" name="Rectangle 71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4848" name="Rectangle 72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4849" name="Rectangle 73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4850" name="Rectangle 74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4851" name="Rectangle 75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4852" name="Rectangle 76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1</a:t>
            </a:r>
          </a:p>
        </p:txBody>
      </p:sp>
      <p:sp>
        <p:nvSpPr>
          <p:cNvPr id="34854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sp>
        <p:nvSpPr>
          <p:cNvPr id="34855" name="AutoShape 5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6" name="AutoShape 6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7" name="AutoShape 7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8" name="AutoShape 8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9" name="AutoShape 9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0" name="AutoShape 10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1" name="AutoShape 11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2" name="AutoShape 12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3" name="AutoShape 13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4" name="AutoShape 14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5" name="AutoShape 15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6" name="AutoShape 16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7" name="AutoShape 17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8" name="AutoShape 18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9" name="AutoShape 19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0" name="AutoShape 20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1" name="AutoShape 21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2" name="AutoShape 22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3" name="AutoShape 23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4" name="AutoShape 24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5" name="AutoShape 25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6" name="AutoShape 26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7" name="AutoShape 27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8" name="AutoShape 28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9" name="AutoShape 29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80" name="AutoShape 30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81" name="AutoShape 31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80594" y="2286530"/>
            <a:ext cx="2743835" cy="3277358"/>
            <a:chOff x="2304" y="1440"/>
            <a:chExt cx="1728" cy="2064"/>
          </a:xfrm>
        </p:grpSpPr>
        <p:grpSp>
          <p:nvGrpSpPr>
            <p:cNvPr id="34884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34891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2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1</a:t>
                </a:r>
              </a:p>
            </p:txBody>
          </p:sp>
        </p:grpSp>
        <p:grpSp>
          <p:nvGrpSpPr>
            <p:cNvPr id="34885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34889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0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2</a:t>
                </a:r>
              </a:p>
            </p:txBody>
          </p:sp>
        </p:grpSp>
        <p:grpSp>
          <p:nvGrpSpPr>
            <p:cNvPr id="34886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34887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8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8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5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46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4" name="Line 47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48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49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50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51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Rectangle 52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0" name="Line 53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54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55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56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57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58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59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60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61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62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63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64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65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66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67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Rectangle 68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5866" name="Rectangle 69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5867" name="Rectangle 70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5868" name="Rectangle 71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5869" name="Rectangle 72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5870" name="Rectangle 73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5871" name="Rectangle 74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5872" name="Rectangle 75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5873" name="Rectangle 76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5874" name="Rectangle 77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5875" name="Rectangle 78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5876" name="Rectangle 79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2</a:t>
            </a:r>
          </a:p>
        </p:txBody>
      </p:sp>
      <p:sp>
        <p:nvSpPr>
          <p:cNvPr id="35878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5879" name="Group 5"/>
          <p:cNvGrpSpPr>
            <a:grpSpLocks/>
          </p:cNvGrpSpPr>
          <p:nvPr/>
        </p:nvGrpSpPr>
        <p:grpSpPr bwMode="auto">
          <a:xfrm>
            <a:off x="5942771" y="2286530"/>
            <a:ext cx="685959" cy="533523"/>
            <a:chOff x="192" y="1824"/>
            <a:chExt cx="432" cy="336"/>
          </a:xfrm>
        </p:grpSpPr>
        <p:sp>
          <p:nvSpPr>
            <p:cNvPr id="35921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22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5880" name="Group 8"/>
          <p:cNvGrpSpPr>
            <a:grpSpLocks/>
          </p:cNvGrpSpPr>
          <p:nvPr/>
        </p:nvGrpSpPr>
        <p:grpSpPr bwMode="auto">
          <a:xfrm>
            <a:off x="5180594" y="3429794"/>
            <a:ext cx="685959" cy="533523"/>
            <a:chOff x="192" y="1824"/>
            <a:chExt cx="432" cy="336"/>
          </a:xfrm>
        </p:grpSpPr>
        <p:sp>
          <p:nvSpPr>
            <p:cNvPr id="3591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2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5881" name="Group 11"/>
          <p:cNvGrpSpPr>
            <a:grpSpLocks/>
          </p:cNvGrpSpPr>
          <p:nvPr/>
        </p:nvGrpSpPr>
        <p:grpSpPr bwMode="auto">
          <a:xfrm>
            <a:off x="7238470" y="5030365"/>
            <a:ext cx="685959" cy="533523"/>
            <a:chOff x="192" y="1824"/>
            <a:chExt cx="432" cy="336"/>
          </a:xfrm>
        </p:grpSpPr>
        <p:sp>
          <p:nvSpPr>
            <p:cNvPr id="35917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18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5882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3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4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5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6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7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8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9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0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1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2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3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4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5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6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7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8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9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0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1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2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3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4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5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6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7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8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028159" y="2438965"/>
            <a:ext cx="2896270" cy="2591400"/>
            <a:chOff x="2208" y="1536"/>
            <a:chExt cx="1824" cy="1632"/>
          </a:xfrm>
        </p:grpSpPr>
        <p:sp>
          <p:nvSpPr>
            <p:cNvPr id="35914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10" name="Line 82"/>
          <p:cNvSpPr>
            <a:spLocks noChangeShapeType="1"/>
          </p:cNvSpPr>
          <p:nvPr/>
        </p:nvSpPr>
        <p:spPr bwMode="auto">
          <a:xfrm flipH="1" flipV="1">
            <a:off x="3580024" y="1753006"/>
            <a:ext cx="2972488" cy="190544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83"/>
          <p:cNvSpPr>
            <a:spLocks noChangeShapeType="1"/>
          </p:cNvSpPr>
          <p:nvPr/>
        </p:nvSpPr>
        <p:spPr bwMode="auto">
          <a:xfrm flipH="1">
            <a:off x="5561683" y="3658447"/>
            <a:ext cx="990829" cy="182922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4"/>
          <p:cNvSpPr>
            <a:spLocks noChangeShapeType="1"/>
          </p:cNvSpPr>
          <p:nvPr/>
        </p:nvSpPr>
        <p:spPr bwMode="auto">
          <a:xfrm flipV="1">
            <a:off x="6552512" y="3658447"/>
            <a:ext cx="289627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333450"/>
            <a:ext cx="10971372" cy="797093"/>
          </a:xfrm>
        </p:spPr>
        <p:txBody>
          <a:bodyPr/>
          <a:lstStyle/>
          <a:p>
            <a:r>
              <a:rPr lang="en-US" altLang="tr-TR" dirty="0"/>
              <a:t>Supervised learning vs. unsupervised learning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dirty="0">
                <a:ea typeface="ＭＳ Ｐゴシック" panose="020B0600070205080204" pitchFamily="34" charset="-128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8556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8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69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8" name="Line 70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71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2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3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74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Rectangle 75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4" name="Line 76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77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8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79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80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81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82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83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84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85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86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87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88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89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90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Rectangle 91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6890" name="Rectangle 92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6891" name="Rectangle 93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6892" name="Rectangle 94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6893" name="Rectangle 95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6894" name="Rectangle 96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6895" name="Rectangle 97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6896" name="Rectangle 98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6897" name="Rectangle 99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6898" name="Rectangle 100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6899" name="Rectangle 101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6900" name="Rectangle 102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3</a:t>
            </a:r>
          </a:p>
        </p:txBody>
      </p:sp>
      <p:sp>
        <p:nvSpPr>
          <p:cNvPr id="36902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6903" name="Group 5"/>
          <p:cNvGrpSpPr>
            <a:grpSpLocks/>
          </p:cNvGrpSpPr>
          <p:nvPr/>
        </p:nvGrpSpPr>
        <p:grpSpPr bwMode="auto">
          <a:xfrm>
            <a:off x="7695776" y="2134094"/>
            <a:ext cx="685959" cy="533523"/>
            <a:chOff x="192" y="1824"/>
            <a:chExt cx="432" cy="336"/>
          </a:xfrm>
        </p:grpSpPr>
        <p:sp>
          <p:nvSpPr>
            <p:cNvPr id="36965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6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6904" name="Group 8"/>
          <p:cNvGrpSpPr>
            <a:grpSpLocks/>
          </p:cNvGrpSpPr>
          <p:nvPr/>
        </p:nvGrpSpPr>
        <p:grpSpPr bwMode="auto">
          <a:xfrm>
            <a:off x="4647071" y="4344406"/>
            <a:ext cx="685959" cy="533523"/>
            <a:chOff x="192" y="1824"/>
            <a:chExt cx="432" cy="336"/>
          </a:xfrm>
        </p:grpSpPr>
        <p:sp>
          <p:nvSpPr>
            <p:cNvPr id="3696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6905" name="Group 11"/>
          <p:cNvGrpSpPr>
            <a:grpSpLocks/>
          </p:cNvGrpSpPr>
          <p:nvPr/>
        </p:nvGrpSpPr>
        <p:grpSpPr bwMode="auto">
          <a:xfrm>
            <a:off x="7771994" y="4039535"/>
            <a:ext cx="685959" cy="533523"/>
            <a:chOff x="192" y="1824"/>
            <a:chExt cx="432" cy="336"/>
          </a:xfrm>
        </p:grpSpPr>
        <p:sp>
          <p:nvSpPr>
            <p:cNvPr id="36961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2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6906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07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08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09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0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1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2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3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4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5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6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7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8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9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0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1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2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3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4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5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6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7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8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9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0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1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2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3" name="AutoShape 41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4" name="AutoShape 42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5" name="AutoShape 43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6" name="AutoShape 44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7" name="AutoShape 45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8" name="AutoShape 46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9" name="AutoShape 47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0" name="AutoShape 48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1" name="AutoShape 49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2" name="AutoShape 50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3" name="AutoShape 51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4" name="AutoShape 52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5" name="AutoShape 53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6" name="AutoShape 54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7" name="AutoShape 55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8" name="AutoShape 56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9" name="AutoShape 57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0" name="AutoShape 58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1" name="AutoShape 59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2" name="AutoShape 60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3" name="AutoShape 61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4" name="AutoShape 62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5" name="AutoShape 63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6" name="AutoShape 64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7" name="AutoShape 65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8" name="AutoShape 66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9" name="AutoShape 67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88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5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46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2" name="Line 47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48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49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50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51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Rectangle 52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8" name="Line 53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54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55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56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57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58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59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60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61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62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63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64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65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66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67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Rectangle 68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7914" name="Rectangle 69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7915" name="Rectangle 70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7916" name="Rectangle 71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7917" name="Rectangle 72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7918" name="Rectangle 73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7919" name="Rectangle 74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7920" name="Rectangle 75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7921" name="Rectangle 76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7922" name="Rectangle 77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7923" name="Rectangle 78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7924" name="Rectangle 79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4</a:t>
            </a:r>
          </a:p>
        </p:txBody>
      </p:sp>
      <p:sp>
        <p:nvSpPr>
          <p:cNvPr id="37926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7927" name="Group 5"/>
          <p:cNvGrpSpPr>
            <a:grpSpLocks/>
          </p:cNvGrpSpPr>
          <p:nvPr/>
        </p:nvGrpSpPr>
        <p:grpSpPr bwMode="auto">
          <a:xfrm>
            <a:off x="7695776" y="2134094"/>
            <a:ext cx="685959" cy="533523"/>
            <a:chOff x="192" y="1824"/>
            <a:chExt cx="432" cy="336"/>
          </a:xfrm>
        </p:grpSpPr>
        <p:sp>
          <p:nvSpPr>
            <p:cNvPr id="3796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7928" name="Group 8"/>
          <p:cNvGrpSpPr>
            <a:grpSpLocks/>
          </p:cNvGrpSpPr>
          <p:nvPr/>
        </p:nvGrpSpPr>
        <p:grpSpPr bwMode="auto">
          <a:xfrm>
            <a:off x="4647071" y="4344406"/>
            <a:ext cx="685959" cy="533523"/>
            <a:chOff x="192" y="1824"/>
            <a:chExt cx="432" cy="336"/>
          </a:xfrm>
        </p:grpSpPr>
        <p:sp>
          <p:nvSpPr>
            <p:cNvPr id="37964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5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7929" name="Group 11"/>
          <p:cNvGrpSpPr>
            <a:grpSpLocks/>
          </p:cNvGrpSpPr>
          <p:nvPr/>
        </p:nvGrpSpPr>
        <p:grpSpPr bwMode="auto">
          <a:xfrm>
            <a:off x="7771994" y="4039535"/>
            <a:ext cx="685959" cy="533523"/>
            <a:chOff x="192" y="1824"/>
            <a:chExt cx="432" cy="336"/>
          </a:xfrm>
        </p:grpSpPr>
        <p:sp>
          <p:nvSpPr>
            <p:cNvPr id="3796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7930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1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2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3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4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5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6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7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8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9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0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1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2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3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4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5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6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7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8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9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0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1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2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3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4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5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6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342200" y="2210312"/>
            <a:ext cx="3963317" cy="2515182"/>
            <a:chOff x="1776" y="1392"/>
            <a:chExt cx="2496" cy="1584"/>
          </a:xfrm>
        </p:grpSpPr>
        <p:sp>
          <p:nvSpPr>
            <p:cNvPr id="37959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8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589194" y="1143265"/>
          <a:ext cx="7102532" cy="558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888861" imgH="5418011" progId="Excel.Chart.8">
                  <p:embed/>
                </p:oleObj>
              </mc:Choice>
              <mc:Fallback>
                <p:oleObj name="Chart" r:id="rId2" imgW="6888861" imgH="5418011" progId="Excel.Char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194" y="1143265"/>
                        <a:ext cx="7102532" cy="5586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5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8076864" y="2134094"/>
            <a:ext cx="685959" cy="533523"/>
            <a:chOff x="192" y="1824"/>
            <a:chExt cx="432" cy="336"/>
          </a:xfrm>
        </p:grpSpPr>
        <p:sp>
          <p:nvSpPr>
            <p:cNvPr id="3895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8918" name="Group 8"/>
          <p:cNvGrpSpPr>
            <a:grpSpLocks/>
          </p:cNvGrpSpPr>
          <p:nvPr/>
        </p:nvGrpSpPr>
        <p:grpSpPr bwMode="auto">
          <a:xfrm>
            <a:off x="4265983" y="4039535"/>
            <a:ext cx="685959" cy="533523"/>
            <a:chOff x="192" y="1824"/>
            <a:chExt cx="432" cy="336"/>
          </a:xfrm>
        </p:grpSpPr>
        <p:sp>
          <p:nvSpPr>
            <p:cNvPr id="38950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1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8919" name="Group 11"/>
          <p:cNvGrpSpPr>
            <a:grpSpLocks/>
          </p:cNvGrpSpPr>
          <p:nvPr/>
        </p:nvGrpSpPr>
        <p:grpSpPr bwMode="auto">
          <a:xfrm>
            <a:off x="7695776" y="4268188"/>
            <a:ext cx="685959" cy="533523"/>
            <a:chOff x="192" y="1824"/>
            <a:chExt cx="432" cy="336"/>
          </a:xfrm>
        </p:grpSpPr>
        <p:sp>
          <p:nvSpPr>
            <p:cNvPr id="3894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8920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1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2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3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4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5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6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7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8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9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0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1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2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3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4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5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6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7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8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9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0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1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2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3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4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5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6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9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8132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DBSCAN Algorithm: 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It stands for Density-Based Spatial Clustering of Applications with Noise.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It is an example of a density-based model similar to the mean-shift, but with some remarkable advantages.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this algorithm, the areas of high density are separated by the areas of low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density.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Because of this, the clusters can be found in any arbitrary shape.</a:t>
            </a:r>
          </a:p>
          <a:p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Expectation-Maximization Clustering using GMM: 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This algorithm can be used as an alternative for the k-means algorithm or for those cases where K-means can be failed.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GMM, it is assumed that the data points are Gaussian distributed.</a:t>
            </a:r>
          </a:p>
          <a:p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Agglomerative Hierarchical algorithm: 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The Agglomerative hierarchical algorithm performs the bottom-up hierarchical clustering.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In this, each data point is treated as a single cluster at the outset and then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successively merged.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cluster hierarchy can be represented as a tree-structure.</a:t>
            </a:r>
          </a:p>
        </p:txBody>
      </p:sp>
    </p:spTree>
    <p:extLst>
      <p:ext uri="{BB962C8B-B14F-4D97-AF65-F5344CB8AC3E}">
        <p14:creationId xmlns:p14="http://schemas.microsoft.com/office/powerpoint/2010/main" val="20904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90550" y="1845618"/>
            <a:ext cx="11809312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Affinity Propagation: 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It is different from other clustering algorithms as it does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not require to specify the number of clusters.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In this, each data point sends a message between the pair of data points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until convergence.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It has O(N2T) time complexity, which is the main drawback of this algorithm.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3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ilgi Yer Tutucusu 4">
            <a:extLst>
              <a:ext uri="{FF2B5EF4-FFF2-40B4-BE49-F238E27FC236}">
                <a16:creationId xmlns:a16="http://schemas.microsoft.com/office/drawing/2014/main" id="{B79262C7-24E6-89E9-8741-4AAC841FAF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3" name="Slayt Numarası Yer Tutucusu 5">
            <a:extLst>
              <a:ext uri="{FF2B5EF4-FFF2-40B4-BE49-F238E27FC236}">
                <a16:creationId xmlns:a16="http://schemas.microsoft.com/office/drawing/2014/main" id="{11EBE1F1-0E6F-CE81-C2EF-91CB885EAC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27C262-97F4-42B1-B1A5-841986702CE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02818" name="Rectangle 2">
            <a:extLst>
              <a:ext uri="{FF2B5EF4-FFF2-40B4-BE49-F238E27FC236}">
                <a16:creationId xmlns:a16="http://schemas.microsoft.com/office/drawing/2014/main" id="{B2BBF2AA-6020-E08A-A643-73DF51CC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Hierarchical Clustering</a:t>
            </a:r>
            <a:endParaRPr lang="en-US" altLang="tr-TR"/>
          </a:p>
        </p:txBody>
      </p:sp>
      <p:sp>
        <p:nvSpPr>
          <p:cNvPr id="802819" name="Rectangle 3">
            <a:extLst>
              <a:ext uri="{FF2B5EF4-FFF2-40B4-BE49-F238E27FC236}">
                <a16:creationId xmlns:a16="http://schemas.microsoft.com/office/drawing/2014/main" id="{39521B5E-CD84-9204-49F0-504E4FFCF2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4566" y="1160732"/>
            <a:ext cx="11449272" cy="1036877"/>
          </a:xfrm>
        </p:spPr>
        <p:txBody>
          <a:bodyPr/>
          <a:lstStyle/>
          <a:p>
            <a:r>
              <a:rPr lang="en-US" altLang="tr-TR" sz="2601"/>
              <a:t>Produce a nested sequence of clusters, a </a:t>
            </a:r>
            <a:r>
              <a:rPr lang="en-US" altLang="tr-TR" sz="2601">
                <a:solidFill>
                  <a:srgbClr val="FF0000"/>
                </a:solidFill>
              </a:rPr>
              <a:t>tree</a:t>
            </a:r>
            <a:r>
              <a:rPr lang="en-US" altLang="tr-TR" sz="2601"/>
              <a:t>, also called </a:t>
            </a:r>
            <a:r>
              <a:rPr lang="en-US" altLang="tr-TR" sz="2601">
                <a:solidFill>
                  <a:srgbClr val="FF0000"/>
                </a:solidFill>
              </a:rPr>
              <a:t>Dendrogram</a:t>
            </a:r>
            <a:r>
              <a:rPr lang="en-US" altLang="tr-TR" sz="2601"/>
              <a:t>.</a:t>
            </a:r>
          </a:p>
        </p:txBody>
      </p:sp>
      <p:pic>
        <p:nvPicPr>
          <p:cNvPr id="802820" name="Picture 4">
            <a:extLst>
              <a:ext uri="{FF2B5EF4-FFF2-40B4-BE49-F238E27FC236}">
                <a16:creationId xmlns:a16="http://schemas.microsoft.com/office/drawing/2014/main" id="{A1235DB5-4551-2B07-2E5D-39C8AE829D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6715" y="2205549"/>
            <a:ext cx="4465083" cy="382676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What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is </a:t>
            </a:r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Unsupervised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/>
              <a:t>In Unsupervised Learning, the machine uses unlabeled data and learns on itself without any supervision.</a:t>
            </a:r>
            <a:endParaRPr lang="tr-TR" altLang="en-US" dirty="0"/>
          </a:p>
          <a:p>
            <a:pPr>
              <a:defRPr/>
            </a:pPr>
            <a:r>
              <a:rPr lang="en-US" altLang="en-US" dirty="0"/>
              <a:t> The machine tries to find a pattern in the unlabeled data and gives a </a:t>
            </a:r>
            <a:r>
              <a:rPr lang="tr-TR" altLang="en-US" dirty="0"/>
              <a:t>   </a:t>
            </a:r>
            <a:r>
              <a:rPr lang="en-US" altLang="en-US" dirty="0"/>
              <a:t>response.</a:t>
            </a:r>
            <a:endParaRPr lang="en-US" dirty="0"/>
          </a:p>
        </p:txBody>
      </p:sp>
      <p:pic>
        <p:nvPicPr>
          <p:cNvPr id="1026" name="Picture 2" descr="Unsupervised Machine Learning">
            <a:extLst>
              <a:ext uri="{FF2B5EF4-FFF2-40B4-BE49-F238E27FC236}">
                <a16:creationId xmlns:a16="http://schemas.microsoft.com/office/drawing/2014/main" id="{B01BDF59-A5D4-2C00-AD14-98C364D1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3501802"/>
            <a:ext cx="5400600" cy="26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use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Unsupervised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tr-TR" altLang="en-US" dirty="0"/>
              <a:t>S</a:t>
            </a:r>
            <a:r>
              <a:rPr lang="en-US" altLang="en-US" dirty="0" err="1"/>
              <a:t>ome</a:t>
            </a:r>
            <a:r>
              <a:rPr lang="en-US" altLang="en-US" dirty="0"/>
              <a:t> main reasons which describe the importance of Unsupervised </a:t>
            </a:r>
            <a:r>
              <a:rPr lang="tr-TR" altLang="en-US" dirty="0"/>
              <a:t>        </a:t>
            </a:r>
            <a:r>
              <a:rPr lang="en-US" altLang="en-US" dirty="0"/>
              <a:t>Learning:</a:t>
            </a:r>
          </a:p>
          <a:p>
            <a:r>
              <a:rPr lang="en-US" altLang="en-US" dirty="0"/>
              <a:t>Unsupervised learning is helpful for finding useful insights from the </a:t>
            </a:r>
            <a:r>
              <a:rPr lang="tr-TR" altLang="en-US" dirty="0"/>
              <a:t>    </a:t>
            </a:r>
            <a:r>
              <a:rPr lang="en-US" altLang="en-US" dirty="0"/>
              <a:t>data.</a:t>
            </a:r>
          </a:p>
          <a:p>
            <a:r>
              <a:rPr lang="en-US" altLang="en-US" dirty="0"/>
              <a:t>Unsupervised learning works on unlabeled and uncategorized data</a:t>
            </a:r>
            <a:r>
              <a:rPr lang="tr-TR" altLang="en-US" dirty="0"/>
              <a:t>     </a:t>
            </a:r>
            <a:r>
              <a:rPr lang="en-US" altLang="en-US" dirty="0"/>
              <a:t> which make unsupervised learning more important.</a:t>
            </a:r>
          </a:p>
          <a:p>
            <a:r>
              <a:rPr lang="en-US" altLang="en-US" dirty="0"/>
              <a:t>In real-world, we do not always have input data with the corresponding output so to solve such cases, we need 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17160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231397"/>
            <a:ext cx="10971372" cy="797093"/>
          </a:xfrm>
        </p:spPr>
        <p:txBody>
          <a:bodyPr/>
          <a:lstStyle/>
          <a:p>
            <a:r>
              <a:rPr lang="en-US" altLang="tr-TR" dirty="0"/>
              <a:t>Types of Unsupervised Learning Algorithm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521281" cy="5198386"/>
          </a:xfrm>
        </p:spPr>
        <p:txBody>
          <a:bodyPr rtlCol="0">
            <a:normAutofit/>
          </a:bodyPr>
          <a:lstStyle/>
          <a:p>
            <a:pPr fontAlgn="base"/>
            <a:r>
              <a:rPr lang="en-US" altLang="en-US" dirty="0"/>
              <a:t>The unsupervised learning algorithm can be further categorized into </a:t>
            </a:r>
            <a:r>
              <a:rPr lang="tr-TR" altLang="en-US" dirty="0"/>
              <a:t>    </a:t>
            </a:r>
            <a:r>
              <a:rPr lang="en-US" altLang="en-US" dirty="0"/>
              <a:t>two types of problems:</a:t>
            </a:r>
          </a:p>
        </p:txBody>
      </p:sp>
      <p:pic>
        <p:nvPicPr>
          <p:cNvPr id="1026" name="Picture 2" descr="Supervised Machine learning">
            <a:extLst>
              <a:ext uri="{FF2B5EF4-FFF2-40B4-BE49-F238E27FC236}">
                <a16:creationId xmlns:a16="http://schemas.microsoft.com/office/drawing/2014/main" id="{8DDA919B-8AEE-8F14-C870-29C3B623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60024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U</a:t>
            </a:r>
            <a:r>
              <a:rPr lang="en-US" altLang="tr-TR" dirty="0" err="1"/>
              <a:t>nsupervised</a:t>
            </a:r>
            <a:r>
              <a:rPr lang="en-US" altLang="tr-TR" dirty="0"/>
              <a:t> learning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fontAlgn="base"/>
            <a:r>
              <a:rPr lang="en-US" altLang="en-US" dirty="0"/>
              <a:t>Unsupervised learning is classified into </a:t>
            </a:r>
            <a:r>
              <a:rPr lang="en-US" altLang="en-US" b="1" dirty="0"/>
              <a:t>two categories of algorithms</a:t>
            </a:r>
            <a:r>
              <a:rPr lang="en-US" altLang="en-US" dirty="0"/>
              <a:t>: </a:t>
            </a:r>
          </a:p>
          <a:p>
            <a:pPr fontAlgn="base"/>
            <a:r>
              <a:rPr lang="en-US" altLang="en-US" b="1" dirty="0"/>
              <a:t>Clustering</a:t>
            </a:r>
            <a:r>
              <a:rPr lang="en-US" altLang="en-US" dirty="0"/>
              <a:t>: A clustering problem is where you want to discover the </a:t>
            </a:r>
            <a:r>
              <a:rPr lang="tr-TR" altLang="en-US" dirty="0"/>
              <a:t>      </a:t>
            </a:r>
            <a:r>
              <a:rPr lang="en-US" altLang="en-US" dirty="0"/>
              <a:t>inherent groupings in the data, such as grouping customers by </a:t>
            </a:r>
            <a:r>
              <a:rPr lang="tr-TR" altLang="en-US" dirty="0"/>
              <a:t>          </a:t>
            </a:r>
            <a:r>
              <a:rPr lang="en-US" altLang="en-US" dirty="0"/>
              <a:t>purchasing behavior.</a:t>
            </a:r>
          </a:p>
          <a:p>
            <a:pPr fontAlgn="base"/>
            <a:r>
              <a:rPr lang="en-US" altLang="en-US" b="1" dirty="0"/>
              <a:t>Association</a:t>
            </a:r>
            <a:r>
              <a:rPr lang="en-US" altLang="en-US" dirty="0"/>
              <a:t>: An association rule learning problem is where you want to discover rules that describe large portions of your data, such as people that buy X also tend to buy Y.</a:t>
            </a:r>
          </a:p>
        </p:txBody>
      </p:sp>
    </p:spTree>
    <p:extLst>
      <p:ext uri="{BB962C8B-B14F-4D97-AF65-F5344CB8AC3E}">
        <p14:creationId xmlns:p14="http://schemas.microsoft.com/office/powerpoint/2010/main" val="29737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2148" y="1935612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2148" y="2172203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2148" y="2200785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579311" y="1019411"/>
            <a:ext cx="9146117" cy="2243657"/>
            <a:chOff x="36" y="642"/>
            <a:chExt cx="5760" cy="1413"/>
          </a:xfrm>
        </p:grpSpPr>
        <p:pic>
          <p:nvPicPr>
            <p:cNvPr id="8201" name="Picture 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204" name="Picture 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0" name="Picture 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8" name="Rectangle 16"/>
          <p:cNvSpPr>
            <a:spLocks noChangeArrowheads="1"/>
          </p:cNvSpPr>
          <p:nvPr/>
        </p:nvSpPr>
        <p:spPr bwMode="auto">
          <a:xfrm>
            <a:off x="3923003" y="3777538"/>
            <a:ext cx="541145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579311" y="181018"/>
            <a:ext cx="7193040" cy="52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altLang="en-US" sz="280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natural grouping of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314647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2148" y="3531418"/>
            <a:ext cx="9146117" cy="332817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2148" y="1935612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2148" y="2172203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2148" y="2200785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579311" y="1019411"/>
            <a:ext cx="9146117" cy="2243657"/>
            <a:chOff x="36" y="642"/>
            <a:chExt cx="5760" cy="1413"/>
          </a:xfrm>
        </p:grpSpPr>
        <p:pic>
          <p:nvPicPr>
            <p:cNvPr id="9258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9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0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261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7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3923003" y="3777538"/>
            <a:ext cx="541145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19"/>
          <p:cNvGrpSpPr>
            <a:grpSpLocks/>
          </p:cNvGrpSpPr>
          <p:nvPr/>
        </p:nvGrpSpPr>
        <p:grpSpPr bwMode="auto">
          <a:xfrm>
            <a:off x="1729511" y="4214996"/>
            <a:ext cx="8707865" cy="2134093"/>
            <a:chOff x="120" y="2802"/>
            <a:chExt cx="5484" cy="1344"/>
          </a:xfrm>
        </p:grpSpPr>
        <p:grpSp>
          <p:nvGrpSpPr>
            <p:cNvPr id="9232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9252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925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253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9254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5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pic>
          <p:nvPicPr>
            <p:cNvPr id="9234" name="Picture 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3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3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3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2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3" name="Picture 3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4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5" name="Picture 3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6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7" name="Picture 4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8" name="Picture 4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4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0" name="Picture 4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1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5" name="Text Box 46"/>
          <p:cNvSpPr txBox="1">
            <a:spLocks noChangeArrowheads="1"/>
          </p:cNvSpPr>
          <p:nvPr/>
        </p:nvSpPr>
        <p:spPr bwMode="auto">
          <a:xfrm>
            <a:off x="3362487" y="6391167"/>
            <a:ext cx="2277002" cy="36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School Employees</a:t>
            </a:r>
            <a:r>
              <a:rPr lang="en-US" altLang="en-US" sz="1600"/>
              <a:t> </a:t>
            </a:r>
          </a:p>
        </p:txBody>
      </p:sp>
      <p:sp>
        <p:nvSpPr>
          <p:cNvPr id="9226" name="Text Box 47"/>
          <p:cNvSpPr txBox="1">
            <a:spLocks noChangeArrowheads="1"/>
          </p:cNvSpPr>
          <p:nvPr/>
        </p:nvSpPr>
        <p:spPr bwMode="auto">
          <a:xfrm>
            <a:off x="1522148" y="6365762"/>
            <a:ext cx="2070579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Simpson's Family</a:t>
            </a:r>
            <a:r>
              <a:rPr lang="en-US" altLang="en-US" sz="2000"/>
              <a:t> </a:t>
            </a:r>
          </a:p>
        </p:txBody>
      </p:sp>
      <p:sp>
        <p:nvSpPr>
          <p:cNvPr id="9227" name="Text Box 48"/>
          <p:cNvSpPr txBox="1">
            <a:spLocks noChangeArrowheads="1"/>
          </p:cNvSpPr>
          <p:nvPr/>
        </p:nvSpPr>
        <p:spPr bwMode="auto">
          <a:xfrm>
            <a:off x="8631031" y="6365762"/>
            <a:ext cx="1840338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Males</a:t>
            </a:r>
            <a:r>
              <a:rPr lang="en-US" altLang="en-US" sz="1600"/>
              <a:t> </a:t>
            </a:r>
          </a:p>
        </p:txBody>
      </p:sp>
      <p:sp>
        <p:nvSpPr>
          <p:cNvPr id="9228" name="Text Box 49"/>
          <p:cNvSpPr txBox="1">
            <a:spLocks noChangeArrowheads="1"/>
          </p:cNvSpPr>
          <p:nvPr/>
        </p:nvSpPr>
        <p:spPr bwMode="auto">
          <a:xfrm>
            <a:off x="6697008" y="6365762"/>
            <a:ext cx="1840338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Females</a:t>
            </a:r>
            <a:r>
              <a:rPr lang="en-US" altLang="en-US" sz="1600"/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4211996" y="3512363"/>
            <a:ext cx="4905042" cy="64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Clustering is subjective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1579311" y="181018"/>
            <a:ext cx="7193040" cy="52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altLang="en-US" sz="280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natural grouping of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357967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enHall1">
  <a:themeElements>
    <a:clrScheme name="1_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renHall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17900</TotalTime>
  <Words>1623</Words>
  <Application>Microsoft Office PowerPoint</Application>
  <PresentationFormat>Özel</PresentationFormat>
  <Paragraphs>218</Paragraphs>
  <Slides>37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3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37</vt:i4>
      </vt:variant>
    </vt:vector>
  </HeadingPairs>
  <TitlesOfParts>
    <vt:vector size="51" baseType="lpstr">
      <vt:lpstr>inter-regular</vt:lpstr>
      <vt:lpstr>inter-bold</vt:lpstr>
      <vt:lpstr>Roboto</vt:lpstr>
      <vt:lpstr>굴림체</vt:lpstr>
      <vt:lpstr>Wingdings</vt:lpstr>
      <vt:lpstr>Arial</vt:lpstr>
      <vt:lpstr>Malgun Gothic</vt:lpstr>
      <vt:lpstr>Calibri</vt:lpstr>
      <vt:lpstr>Calibri Light</vt:lpstr>
      <vt:lpstr>Office 테마</vt:lpstr>
      <vt:lpstr>2_Office Theme</vt:lpstr>
      <vt:lpstr>2_PrenHall1</vt:lpstr>
      <vt:lpstr>Microsoft Equation 3.0</vt:lpstr>
      <vt:lpstr>Chart</vt:lpstr>
      <vt:lpstr>CENG401 MACHINE LEARNING  AND  ARTIFICIAL  INTELLIGENCE</vt:lpstr>
      <vt:lpstr>Unsupervised Learning</vt:lpstr>
      <vt:lpstr>Supervised learning vs. unsupervised learning</vt:lpstr>
      <vt:lpstr>What is Unsupervised Learning?</vt:lpstr>
      <vt:lpstr>Why use Unsupervised Learning?</vt:lpstr>
      <vt:lpstr>Types of Unsupervised Learning Algorithm</vt:lpstr>
      <vt:lpstr>Unsupervised learning</vt:lpstr>
      <vt:lpstr>PowerPoint Sunusu</vt:lpstr>
      <vt:lpstr>PowerPoint Sunusu</vt:lpstr>
      <vt:lpstr>Clustering</vt:lpstr>
      <vt:lpstr>Types of Clustering Methods</vt:lpstr>
      <vt:lpstr>Partitioning Clustering</vt:lpstr>
      <vt:lpstr>Partitioning Clustering</vt:lpstr>
      <vt:lpstr>PowerPoint Sunusu</vt:lpstr>
      <vt:lpstr>Density-Based Clustering</vt:lpstr>
      <vt:lpstr>Density-Based Clustering</vt:lpstr>
      <vt:lpstr>Distribution Model-Based Clustering</vt:lpstr>
      <vt:lpstr>Hierarchical Clustering</vt:lpstr>
      <vt:lpstr>Hierarchical Clustering</vt:lpstr>
      <vt:lpstr>Fuzzy Clustering</vt:lpstr>
      <vt:lpstr>Clustering Algorithms</vt:lpstr>
      <vt:lpstr>Clustering Algorithms</vt:lpstr>
      <vt:lpstr>K-means algorithm</vt:lpstr>
      <vt:lpstr>Stopping/convergence criterion </vt:lpstr>
      <vt:lpstr>An example</vt:lpstr>
      <vt:lpstr>An example (cont …)</vt:lpstr>
      <vt:lpstr>PowerPoint Sunusu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Clustering Algorithms</vt:lpstr>
      <vt:lpstr>Clustering Algorithms</vt:lpstr>
      <vt:lpstr>Clustering Algorithms</vt:lpstr>
      <vt:lpstr>Clustering Algorithms</vt:lpstr>
      <vt:lpstr>Hierarchical Clustering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Office 365</cp:lastModifiedBy>
  <cp:revision>521</cp:revision>
  <dcterms:created xsi:type="dcterms:W3CDTF">2010-02-01T08:03:16Z</dcterms:created>
  <dcterms:modified xsi:type="dcterms:W3CDTF">2023-01-02T19:30:46Z</dcterms:modified>
  <cp:category>www.slidemembers.com</cp:category>
</cp:coreProperties>
</file>