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2"/>
    <p:sldMasterId id="2147483667" r:id="rId3"/>
  </p:sldMasterIdLst>
  <p:notesMasterIdLst>
    <p:notesMasterId r:id="rId30"/>
  </p:notesMasterIdLst>
  <p:handoutMasterIdLst>
    <p:handoutMasterId r:id="rId31"/>
  </p:handoutMasterIdLst>
  <p:sldIdLst>
    <p:sldId id="1044" r:id="rId4"/>
    <p:sldId id="257" r:id="rId5"/>
    <p:sldId id="1046" r:id="rId6"/>
    <p:sldId id="1047" r:id="rId7"/>
    <p:sldId id="1048" r:id="rId8"/>
    <p:sldId id="1049" r:id="rId9"/>
    <p:sldId id="1050" r:id="rId10"/>
    <p:sldId id="1051" r:id="rId11"/>
    <p:sldId id="1052" r:id="rId12"/>
    <p:sldId id="1053" r:id="rId13"/>
    <p:sldId id="1061" r:id="rId14"/>
    <p:sldId id="1062" r:id="rId15"/>
    <p:sldId id="1063" r:id="rId16"/>
    <p:sldId id="1064" r:id="rId17"/>
    <p:sldId id="1065" r:id="rId18"/>
    <p:sldId id="1066" r:id="rId19"/>
    <p:sldId id="1067" r:id="rId20"/>
    <p:sldId id="1068" r:id="rId21"/>
    <p:sldId id="1069" r:id="rId22"/>
    <p:sldId id="1070" r:id="rId23"/>
    <p:sldId id="1071" r:id="rId24"/>
    <p:sldId id="1072" r:id="rId25"/>
    <p:sldId id="1057" r:id="rId26"/>
    <p:sldId id="1058" r:id="rId27"/>
    <p:sldId id="1059" r:id="rId28"/>
    <p:sldId id="1060" r:id="rId29"/>
  </p:sldIdLst>
  <p:sldSz cx="12190413" cy="6859588"/>
  <p:notesSz cx="6858000" cy="9144000"/>
  <p:embeddedFontLst>
    <p:embeddedFont>
      <p:font typeface="Malgun Gothic" panose="020B0503020000020004" pitchFamily="34" charset="-127"/>
      <p:regular r:id="rId32"/>
      <p:bold r:id="rId33"/>
    </p:embeddedFont>
    <p:embeddedFont>
      <p:font typeface="굴림체" panose="020B0604020202020204" charset="-127"/>
      <p:regular r:id="rId34"/>
    </p:embeddedFont>
    <p:embeddedFont>
      <p:font typeface="Calibri Light" panose="020F0302020204030204" pitchFamily="34" charset="0"/>
      <p:regular r:id="rId35"/>
      <p:italic r:id="rId36"/>
    </p:embeddedFont>
    <p:embeddedFont>
      <p:font typeface="Malgun Gothic" panose="020B0503020000020004" pitchFamily="34" charset="-127"/>
      <p:regular r:id="rId32"/>
      <p:bold r:id="rId33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>
      <a:defRPr lang="ko-KR"/>
    </a:defPPr>
    <a:lvl1pPr marL="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8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2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6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0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4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88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20" algn="l" defTabSz="99568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161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7FE"/>
    <a:srgbClr val="010E54"/>
    <a:srgbClr val="03ECFF"/>
    <a:srgbClr val="17293D"/>
    <a:srgbClr val="1C89DB"/>
    <a:srgbClr val="CE9552"/>
    <a:srgbClr val="FF6100"/>
    <a:srgbClr val="BDDAEA"/>
    <a:srgbClr val="140D3B"/>
    <a:srgbClr val="F4A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2881" autoAdjust="0"/>
  </p:normalViewPr>
  <p:slideViewPr>
    <p:cSldViewPr showGuides="1">
      <p:cViewPr varScale="1">
        <p:scale>
          <a:sx n="72" d="100"/>
          <a:sy n="72" d="100"/>
        </p:scale>
        <p:origin x="1368" y="53"/>
      </p:cViewPr>
      <p:guideLst>
        <p:guide orient="horz" pos="2160"/>
        <p:guide pos="2880"/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-14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54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8.fntdata"/><Relationship Id="rId21" Type="http://schemas.openxmlformats.org/officeDocument/2006/relationships/slide" Target="slides/slide18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8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2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6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0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4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88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20" algn="l" defTabSz="99568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8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735166" y="5540319"/>
            <a:ext cx="4968552" cy="841803"/>
          </a:xfrm>
          <a:noFill/>
          <a:ln w="9525">
            <a:noFill/>
            <a:miter lim="800000"/>
          </a:ln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l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anose="020B0609000101010101" pitchFamily="49" charset="-127"/>
              <a:buNone/>
              <a:defRPr lang="ko-KR" altLang="en-US" sz="1200" kern="1200" baseline="0" dirty="0">
                <a:solidFill>
                  <a:srgbClr val="03ECFF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  <a:lvl2pPr marL="497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735166" y="3501802"/>
            <a:ext cx="6264696" cy="2190055"/>
          </a:xfrm>
          <a:noFill/>
          <a:ln w="9525">
            <a:noFill/>
            <a:miter lim="800000"/>
          </a:ln>
        </p:spPr>
        <p:txBody>
          <a:bodyPr vert="horz" wrap="square" lIns="99569" tIns="49785" rIns="99569" bIns="49785" numCol="1" rtlCol="0" anchor="t" anchorCtr="0" compatLnSpc="1">
            <a:noAutofit/>
          </a:bodyPr>
          <a:lstStyle>
            <a:lvl1pPr marL="0" indent="0" algn="l" defTabSz="99568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anose="020B0609000101010101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Malgun Gothic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6965" indent="0">
              <a:buNone/>
              <a:defRPr sz="2665"/>
            </a:lvl7pPr>
            <a:lvl8pPr marL="4266565" indent="0">
              <a:buNone/>
              <a:defRPr sz="2665"/>
            </a:lvl8pPr>
            <a:lvl9pPr marL="4876165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9435" indent="0" algn="ctr">
              <a:buNone/>
              <a:defRPr/>
            </a:lvl5pPr>
            <a:lvl6pPr marL="2286635" indent="0" algn="ctr">
              <a:buNone/>
              <a:defRPr/>
            </a:lvl6pPr>
            <a:lvl7pPr marL="2743835" indent="0" algn="ctr">
              <a:buNone/>
              <a:defRPr/>
            </a:lvl7pPr>
            <a:lvl8pPr marL="3201035" indent="0" algn="ctr">
              <a:buNone/>
              <a:defRPr/>
            </a:lvl8pPr>
            <a:lvl9pPr marL="365823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9435" indent="0">
              <a:buNone/>
              <a:defRPr sz="1400"/>
            </a:lvl5pPr>
            <a:lvl6pPr marL="2286635" indent="0">
              <a:buNone/>
              <a:defRPr sz="1400"/>
            </a:lvl6pPr>
            <a:lvl7pPr marL="2743835" indent="0">
              <a:buNone/>
              <a:defRPr sz="1400"/>
            </a:lvl7pPr>
            <a:lvl8pPr marL="3201035" indent="0">
              <a:buNone/>
              <a:defRPr sz="1400"/>
            </a:lvl8pPr>
            <a:lvl9pPr marL="365823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694" y="1829224"/>
            <a:ext cx="5282512" cy="453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380" y="1829224"/>
            <a:ext cx="5282512" cy="4533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835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835" indent="0">
              <a:buNone/>
              <a:defRPr sz="900"/>
            </a:lvl7pPr>
            <a:lvl8pPr marL="3201035" indent="0">
              <a:buNone/>
              <a:defRPr sz="900"/>
            </a:lvl8pPr>
            <a:lvl9pPr marL="365823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843" y="228653"/>
            <a:ext cx="2692050" cy="61339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694" y="228653"/>
            <a:ext cx="7872975" cy="61339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6565" indent="0">
              <a:buNone/>
              <a:defRPr sz="2135" b="1"/>
            </a:lvl8pPr>
            <a:lvl9pPr marL="4876165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9568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373380" indent="-37338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7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808990" indent="-311150" algn="l" defTabSz="99568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24460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74244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2000" kern="1200" smtClean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24028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»"/>
        <a:defRPr lang="ko-KR" altLang="en-US" sz="20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73812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6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0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40" indent="-248920" algn="l" defTabSz="99568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8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2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6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0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4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88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20" algn="l" defTabSz="99568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12/10/2024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495172" y="889207"/>
            <a:ext cx="1654043" cy="666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5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865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4390136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3780395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4999877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5609619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694" y="228653"/>
            <a:ext cx="10565025" cy="99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694" y="1829224"/>
            <a:ext cx="10768198" cy="45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1" name="Rectangle 29"/>
          <p:cNvSpPr>
            <a:spLocks noChangeArrowheads="1"/>
          </p:cNvSpPr>
          <p:nvPr userDrawn="1"/>
        </p:nvSpPr>
        <p:spPr bwMode="gray">
          <a:xfrm>
            <a:off x="0" y="6494378"/>
            <a:ext cx="12190413" cy="452543"/>
          </a:xfrm>
          <a:prstGeom prst="rect">
            <a:avLst/>
          </a:prstGeom>
          <a:solidFill>
            <a:srgbClr val="FEA402"/>
          </a:solidFill>
          <a:ln w="9525" algn="ctr">
            <a:noFill/>
            <a:miter lim="800000"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F3F5E7"/>
                </a:solidFill>
              </a:rPr>
              <a:t>                                                       Copyright © 2016 Pearson Education, Ltd.</a:t>
            </a:r>
          </a:p>
        </p:txBody>
      </p:sp>
      <p:sp>
        <p:nvSpPr>
          <p:cNvPr id="1029" name="Rectangle 31"/>
          <p:cNvSpPr>
            <a:spLocks noChangeArrowheads="1"/>
          </p:cNvSpPr>
          <p:nvPr userDrawn="1"/>
        </p:nvSpPr>
        <p:spPr bwMode="auto">
          <a:xfrm>
            <a:off x="9422173" y="6565833"/>
            <a:ext cx="2844430" cy="2334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Chapter 12, Slide </a:t>
            </a:r>
            <a:fld id="{4F8BE2ED-E367-466D-9C36-55A98BD48F9E}" type="slidenum">
              <a:rPr lang="en-US" altLang="en-US" sz="1600">
                <a:solidFill>
                  <a:schemeClr val="bg1"/>
                </a:solidFill>
              </a:rPr>
              <a:t>‹#›</a:t>
            </a:fld>
            <a:endParaRPr lang="en-US" altLang="en-US" sz="1600">
              <a:solidFill>
                <a:schemeClr val="bg1"/>
              </a:solidFill>
            </a:endParaRPr>
          </a:p>
        </p:txBody>
      </p:sp>
      <p:pic>
        <p:nvPicPr>
          <p:cNvPr id="24582" name="Picture 32" descr="Pearson_Strap_Bound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" y="6483264"/>
            <a:ext cx="2349194" cy="49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30" descr="Pearson_Bound_Whit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90" y="6478500"/>
            <a:ext cx="1940731" cy="47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+mj-lt"/>
          <a:ea typeface="+mj-ea"/>
          <a:cs typeface="+mj-cs"/>
        </a:defRPr>
      </a:lvl1pPr>
      <a:lvl2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852805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EA40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852805" rtl="0" fontAlgn="base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852805" rtl="0" fontAlgn="base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852805" rtl="0" fontAlgn="base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9435" algn="l" defTabSz="852805" rtl="0" fontAlgn="base">
        <a:spcBef>
          <a:spcPct val="0"/>
        </a:spcBef>
        <a:spcAft>
          <a:spcPct val="0"/>
        </a:spcAft>
        <a:defRPr sz="4000">
          <a:solidFill>
            <a:srgbClr val="D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20675" indent="-320675" algn="l" defTabSz="852805" rtl="0" eaLnBrk="0" fontAlgn="base" hangingPunct="0">
        <a:spcBef>
          <a:spcPct val="20000"/>
        </a:spcBef>
        <a:spcAft>
          <a:spcPct val="0"/>
        </a:spcAft>
        <a:buClr>
          <a:srgbClr val="FEA402"/>
        </a:buClr>
        <a:buSzPct val="60000"/>
        <a:buFont typeface="Wingdings" panose="05000000000000000000" pitchFamily="2" charset="2"/>
        <a:buChar char="n"/>
        <a:defRPr sz="2800">
          <a:solidFill>
            <a:srgbClr val="FFFFFF"/>
          </a:solidFill>
          <a:latin typeface="+mn-lt"/>
          <a:ea typeface="+mn-ea"/>
          <a:cs typeface="+mn-cs"/>
        </a:defRPr>
      </a:lvl1pPr>
      <a:lvl2pPr marL="694055" indent="-268605" algn="l" defTabSz="85280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5000"/>
        <a:buFont typeface="Wingdings" panose="05000000000000000000" pitchFamily="2" charset="2"/>
        <a:buChar char="n"/>
        <a:defRPr sz="2400">
          <a:solidFill>
            <a:srgbClr val="FFFFFF"/>
          </a:solidFill>
          <a:latin typeface="+mn-lt"/>
          <a:cs typeface="+mn-cs"/>
        </a:defRPr>
      </a:lvl2pPr>
      <a:lvl3pPr marL="1068705" indent="-215900" algn="l" defTabSz="85280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>
          <a:solidFill>
            <a:srgbClr val="FFFFFF"/>
          </a:solidFill>
          <a:latin typeface="+mn-lt"/>
          <a:cs typeface="+mn-cs"/>
        </a:defRPr>
      </a:lvl3pPr>
      <a:lvl4pPr marL="1494155" indent="-212725" algn="l" defTabSz="852805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>
          <a:solidFill>
            <a:srgbClr val="FFFFFF"/>
          </a:solidFill>
          <a:latin typeface="+mn-lt"/>
          <a:cs typeface="+mn-cs"/>
        </a:defRPr>
      </a:lvl4pPr>
      <a:lvl5pPr marL="1919605" indent="-212725" algn="l" defTabSz="852805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0000"/>
        <a:buFont typeface="Wingdings" panose="05000000000000000000" pitchFamily="2" charset="2"/>
        <a:buChar char="n"/>
        <a:defRPr>
          <a:solidFill>
            <a:srgbClr val="FFFFFF"/>
          </a:solidFill>
          <a:latin typeface="+mn-lt"/>
          <a:cs typeface="+mn-cs"/>
        </a:defRPr>
      </a:lvl5pPr>
      <a:lvl6pPr marL="2376805" indent="-212725" algn="l" defTabSz="852805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834005" indent="-212725" algn="l" defTabSz="852805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291840" indent="-212725" algn="l" defTabSz="852805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749040" indent="-212725" algn="l" defTabSz="852805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463358" y="6238106"/>
            <a:ext cx="4608512" cy="504056"/>
          </a:xfrm>
        </p:spPr>
        <p:txBody>
          <a:bodyPr/>
          <a:lstStyle/>
          <a:p>
            <a:pPr algn="r"/>
            <a:r>
              <a:rPr lang="tr-TR" altLang="ko-KR" sz="2000" b="1" dirty="0" err="1">
                <a:latin typeface="+mn-lt"/>
              </a:rPr>
              <a:t>Asist.Prof.Dr</a:t>
            </a:r>
            <a:r>
              <a:rPr lang="tr-TR" altLang="ko-KR" sz="2000" b="1" dirty="0">
                <a:latin typeface="+mn-lt"/>
              </a:rPr>
              <a:t>. Murat ŞİMŞEK</a:t>
            </a:r>
            <a:endParaRPr lang="en-US" altLang="ko-KR" sz="2000" b="1" dirty="0">
              <a:latin typeface="+mn-lt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0" y="0"/>
            <a:ext cx="12071870" cy="3573810"/>
          </a:xfrm>
        </p:spPr>
        <p:txBody>
          <a:bodyPr/>
          <a:lstStyle/>
          <a:p>
            <a:pPr algn="r"/>
            <a:r>
              <a:rPr lang="tr-TR" dirty="0"/>
              <a:t>MACHINE LEARNING </a:t>
            </a:r>
            <a:br>
              <a:rPr lang="tr-TR" dirty="0"/>
            </a:br>
            <a:endParaRPr lang="ko-KR" altLang="en-US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CD354DD-1DE8-B534-1787-6FF55D97F727}"/>
              </a:ext>
            </a:extLst>
          </p:cNvPr>
          <p:cNvSpPr txBox="1"/>
          <p:nvPr/>
        </p:nvSpPr>
        <p:spPr>
          <a:xfrm>
            <a:off x="190550" y="6166968"/>
            <a:ext cx="6293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600" dirty="0" smtClean="0">
                <a:solidFill>
                  <a:schemeClr val="bg1"/>
                </a:solidFill>
              </a:rPr>
              <a:t>PCA</a:t>
            </a:r>
            <a:endParaRPr lang="tr-T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4" y="1125538"/>
            <a:ext cx="11573507" cy="5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8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</a:t>
            </a:r>
            <a:r>
              <a:rPr lang="tr-TR" dirty="0" smtClean="0"/>
              <a:t>Analysis-SORU-1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485578"/>
            <a:ext cx="11597949" cy="385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89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</a:t>
            </a:r>
            <a:r>
              <a:rPr lang="tr-TR" dirty="0" smtClean="0"/>
              <a:t>Analysis-SORU-1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125538"/>
            <a:ext cx="10995746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0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</a:t>
            </a:r>
            <a:r>
              <a:rPr lang="tr-TR" dirty="0" smtClean="0"/>
              <a:t>Analysis-CEVAP-1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66" y="816123"/>
            <a:ext cx="11018458" cy="47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30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/>
              <a:t>Component </a:t>
            </a:r>
            <a:r>
              <a:rPr lang="tr-TR" smtClean="0"/>
              <a:t>Analysis-CEVAP-1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1053530"/>
            <a:ext cx="1113394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2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/>
              <a:t>Component </a:t>
            </a:r>
            <a:r>
              <a:rPr lang="tr-TR" smtClean="0"/>
              <a:t>Analysis-CEVAP-1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15" y="1485578"/>
            <a:ext cx="990738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4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/>
              <a:t>Component </a:t>
            </a:r>
            <a:r>
              <a:rPr lang="tr-TR" smtClean="0"/>
              <a:t>Analysis-CEVAP-1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816122"/>
            <a:ext cx="10585176" cy="58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2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/>
              <a:t>Component </a:t>
            </a:r>
            <a:r>
              <a:rPr lang="tr-TR" smtClean="0"/>
              <a:t>Analysis-CEVAP-1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909514"/>
            <a:ext cx="10297144" cy="558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39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/>
              <a:t>Component </a:t>
            </a:r>
            <a:r>
              <a:rPr lang="tr-TR" smtClean="0"/>
              <a:t>Analysis-CEVAP-1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26" y="981522"/>
            <a:ext cx="1115469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9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/>
              <a:t>Component </a:t>
            </a:r>
            <a:r>
              <a:rPr lang="tr-TR" smtClean="0"/>
              <a:t>Analysis-CEVAP-1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82" y="981522"/>
            <a:ext cx="1107569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4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sp>
        <p:nvSpPr>
          <p:cNvPr id="3" name="Dikdörtgen 2"/>
          <p:cNvSpPr/>
          <p:nvPr/>
        </p:nvSpPr>
        <p:spPr>
          <a:xfrm>
            <a:off x="406574" y="1053530"/>
            <a:ext cx="113772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PCA is a statistical technique that transforms a dataset into a new set of </a:t>
            </a:r>
            <a:r>
              <a:rPr lang="tr-TR" sz="2800" dirty="0" smtClean="0"/>
              <a:t>          </a:t>
            </a:r>
            <a:r>
              <a:rPr lang="en-US" sz="2800" dirty="0" smtClean="0"/>
              <a:t>variables</a:t>
            </a:r>
            <a:r>
              <a:rPr lang="en-US" sz="2800" dirty="0"/>
              <a:t>, called </a:t>
            </a:r>
            <a:r>
              <a:rPr lang="en-US" sz="2800" b="1" dirty="0"/>
              <a:t>principal components</a:t>
            </a:r>
            <a:r>
              <a:rPr lang="en-US" sz="2800" dirty="0"/>
              <a:t>, which are orthogonal (uncorrelated) </a:t>
            </a:r>
            <a:r>
              <a:rPr lang="tr-TR" sz="2800" dirty="0" smtClean="0"/>
              <a:t>   </a:t>
            </a:r>
            <a:r>
              <a:rPr lang="en-US" sz="2800" dirty="0" smtClean="0"/>
              <a:t>and </a:t>
            </a:r>
            <a:r>
              <a:rPr lang="en-US" sz="2800" dirty="0"/>
              <a:t>ordered by the amount of variance they capture from the data. </a:t>
            </a:r>
            <a:endParaRPr lang="tr-TR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first principal component captures the largest possible variance, </a:t>
            </a:r>
            <a:endParaRPr lang="tr-TR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second one captures the next largest, and so </a:t>
            </a:r>
            <a:r>
              <a:rPr lang="en-US" sz="2800" dirty="0" smtClean="0"/>
              <a:t>on</a:t>
            </a:r>
            <a:r>
              <a:rPr lang="tr-TR" sz="2800" dirty="0" smtClean="0"/>
              <a:t>.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3537706"/>
            <a:ext cx="10690168" cy="25625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/>
              <a:t>Component </a:t>
            </a:r>
            <a:r>
              <a:rPr lang="tr-TR" smtClean="0"/>
              <a:t>Analysis-CEVAP-1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3" y="1053530"/>
            <a:ext cx="1141992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6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/>
              <a:t>Component </a:t>
            </a:r>
            <a:r>
              <a:rPr lang="tr-TR" smtClean="0"/>
              <a:t>Analysis-CEVAP-1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7" y="1485578"/>
            <a:ext cx="1052385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5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</a:t>
            </a:r>
            <a:r>
              <a:rPr lang="tr-TR"/>
              <a:t>Component </a:t>
            </a:r>
            <a:r>
              <a:rPr lang="tr-TR" smtClean="0"/>
              <a:t>Analysis-CEVAP-1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55" y="981522"/>
            <a:ext cx="9937104" cy="5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72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30" y="829106"/>
            <a:ext cx="10583752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81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1" y="909514"/>
            <a:ext cx="10764752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3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1" y="909514"/>
            <a:ext cx="1057422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6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1" y="791803"/>
            <a:ext cx="10802858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5" y="850758"/>
            <a:ext cx="10962019" cy="44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2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1" y="973127"/>
            <a:ext cx="10326541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4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4" y="1053530"/>
            <a:ext cx="1060280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3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r="776"/>
          <a:stretch/>
        </p:blipFill>
        <p:spPr>
          <a:xfrm>
            <a:off x="755699" y="1072027"/>
            <a:ext cx="1059609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1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6" y="1125538"/>
            <a:ext cx="1046943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0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09" y="1081554"/>
            <a:ext cx="1034559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53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Principal</a:t>
            </a:r>
            <a:r>
              <a:rPr lang="tr-TR" dirty="0"/>
              <a:t> Component Analysis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62" y="867211"/>
            <a:ext cx="1030748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3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renHall1">
  <a:themeElements>
    <a:clrScheme name="1_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PrenHall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145</Words>
  <Application>Microsoft Office PowerPoint</Application>
  <PresentationFormat>Özel</PresentationFormat>
  <Paragraphs>33</Paragraphs>
  <Slides>26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26</vt:i4>
      </vt:variant>
    </vt:vector>
  </HeadingPairs>
  <TitlesOfParts>
    <vt:vector size="36" baseType="lpstr">
      <vt:lpstr>Malgun Gothic</vt:lpstr>
      <vt:lpstr>Arial</vt:lpstr>
      <vt:lpstr>굴림체</vt:lpstr>
      <vt:lpstr>Calibri Light</vt:lpstr>
      <vt:lpstr>Malgun Gothic</vt:lpstr>
      <vt:lpstr>Wingdings</vt:lpstr>
      <vt:lpstr>Calibri</vt:lpstr>
      <vt:lpstr>Office 테마</vt:lpstr>
      <vt:lpstr>2_Office Theme</vt:lpstr>
      <vt:lpstr>2_PrenHall1</vt:lpstr>
      <vt:lpstr>MACHINE LEARNING  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Analysis-SORU-1</vt:lpstr>
      <vt:lpstr>Principal Component Analysis-SORU-1</vt:lpstr>
      <vt:lpstr>Principal Component Analysis-CEVAP-1</vt:lpstr>
      <vt:lpstr>Principal Component Analysis-CEVAP-1</vt:lpstr>
      <vt:lpstr>Principal Component Analysis-CEVAP-1</vt:lpstr>
      <vt:lpstr>Principal Component Analysis-CEVAP-1</vt:lpstr>
      <vt:lpstr>Principal Component Analysis-CEVAP-1</vt:lpstr>
      <vt:lpstr>Principal Component Analysis-CEVAP-1</vt:lpstr>
      <vt:lpstr>Principal Component Analysis-CEVAP-1</vt:lpstr>
      <vt:lpstr>Principal Component Analysis-CEVAP-1</vt:lpstr>
      <vt:lpstr>Principal Component Analysis-CEVAP-1</vt:lpstr>
      <vt:lpstr>Principal Component Analysis-CEVAP-1</vt:lpstr>
      <vt:lpstr>Principal Component Analysis</vt:lpstr>
      <vt:lpstr>Principal Component Analysis</vt:lpstr>
      <vt:lpstr>Principal Component Analysis</vt:lpstr>
      <vt:lpstr>Principal Component Analysis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Lab43</cp:lastModifiedBy>
  <cp:revision>413</cp:revision>
  <dcterms:created xsi:type="dcterms:W3CDTF">2010-02-01T08:03:00Z</dcterms:created>
  <dcterms:modified xsi:type="dcterms:W3CDTF">2024-12-10T09:35:04Z</dcterms:modified>
  <cp:category>www.slidemembers.com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5F69AE2DFA054F77916AE0D265F465A6_12</vt:lpwstr>
  </property>
  <property fmtid="{D5CDD505-2E9C-101B-9397-08002B2CF9AE}" pid="3" name="KSOProductBuildVer">
    <vt:lpwstr>1033-12.2.0.17562</vt:lpwstr>
  </property>
</Properties>
</file>