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3"/>
    <p:sldId id="258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  <a:endParaRPr lang="tr-TR" sz="32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437703"/>
            <a:ext cx="119024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Tek Katmanlı Algılayıcılar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(</a:t>
            </a:r>
            <a:r>
              <a:rPr lang="tr-TR" b="0" dirty="0" err="1">
                <a:solidFill>
                  <a:schemeClr val="bg1"/>
                </a:solidFill>
              </a:rPr>
              <a:t>Single</a:t>
            </a:r>
            <a:r>
              <a:rPr lang="tr-TR" b="0" dirty="0">
                <a:solidFill>
                  <a:schemeClr val="bg1"/>
                </a:solidFill>
              </a:rPr>
              <a:t> </a:t>
            </a:r>
            <a:r>
              <a:rPr lang="tr-TR" b="0" dirty="0" err="1">
                <a:solidFill>
                  <a:schemeClr val="bg1"/>
                </a:solidFill>
              </a:rPr>
              <a:t>Layer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Perceptrons</a:t>
            </a:r>
            <a:r>
              <a:rPr lang="tr-TR" b="0" dirty="0">
                <a:solidFill>
                  <a:schemeClr val="bg1"/>
                </a:solidFill>
              </a:rPr>
              <a:t>)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  <a:endParaRPr lang="tr-TR" b="1" spc="-10" dirty="0">
              <a:solidFill>
                <a:srgbClr val="FFFFFF"/>
              </a:solidFill>
            </a:endParaRP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61285"/>
            <a:ext cx="11381322" cy="3258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SORU: 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80" y="1769631"/>
            <a:ext cx="11812190" cy="33187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CEVAP: 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58988"/>
            <a:ext cx="10134600" cy="25326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758298"/>
            <a:ext cx="10160000" cy="26786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CEVAP: 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9" y="962774"/>
            <a:ext cx="11363369" cy="4599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CEVAP: 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799"/>
            <a:ext cx="11049000" cy="5531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En Dik İniş Yöntemi (</a:t>
            </a:r>
            <a:r>
              <a:rPr lang="tr-TR" sz="4000" b="1" dirty="0" err="1">
                <a:solidFill>
                  <a:schemeClr val="bg1"/>
                </a:solidFill>
              </a:rPr>
              <a:t>Method</a:t>
            </a:r>
            <a:r>
              <a:rPr lang="tr-TR" sz="4000" b="1" dirty="0">
                <a:solidFill>
                  <a:schemeClr val="bg1"/>
                </a:solidFill>
              </a:rPr>
              <a:t> of </a:t>
            </a:r>
            <a:r>
              <a:rPr lang="tr-TR" sz="4000" b="1" dirty="0" err="1">
                <a:solidFill>
                  <a:schemeClr val="bg1"/>
                </a:solidFill>
              </a:rPr>
              <a:t>Steepest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Descent</a:t>
            </a:r>
            <a:r>
              <a:rPr lang="tr-TR" sz="4000" b="1" dirty="0">
                <a:solidFill>
                  <a:schemeClr val="bg1"/>
                </a:solidFill>
              </a:rPr>
              <a:t>)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fg03_0020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18" y="1228792"/>
            <a:ext cx="3403917" cy="501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182651" y="1066800"/>
            <a:ext cx="621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yöntemde, </a:t>
            </a:r>
            <a:r>
              <a:rPr lang="tr-TR" dirty="0" err="1">
                <a:solidFill>
                  <a:schemeClr val="bg1"/>
                </a:solidFill>
              </a:rPr>
              <a:t>w'ya</a:t>
            </a:r>
            <a:r>
              <a:rPr lang="tr-TR" dirty="0">
                <a:solidFill>
                  <a:schemeClr val="bg1"/>
                </a:solidFill>
              </a:rPr>
              <a:t> uygulanan ayarlamalar, en dik iniş yönünde (gradyan vektörü ∇E(w)'</a:t>
            </a:r>
            <a:r>
              <a:rPr lang="tr-TR" dirty="0" err="1">
                <a:solidFill>
                  <a:schemeClr val="bg1"/>
                </a:solidFill>
              </a:rPr>
              <a:t>nun</a:t>
            </a:r>
            <a:r>
              <a:rPr lang="tr-TR" dirty="0">
                <a:solidFill>
                  <a:schemeClr val="bg1"/>
                </a:solidFill>
              </a:rPr>
              <a:t> ters yönünde) yapılır.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78281"/>
            <a:ext cx="4349969" cy="83820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04800" y="2909052"/>
            <a:ext cx="548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Burada </a:t>
            </a:r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tr-TR" dirty="0">
                <a:solidFill>
                  <a:schemeClr val="bg1"/>
                </a:solidFill>
              </a:rPr>
              <a:t> pozitif bir sabittir ve adım boyu ya da öğrenme oranı parametresi olarak adlandırılır.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g(n) ise gradyan vektörüdür (g = ∇E(w)), w(n) noktasında hesaplanır.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Bu yöntem, optimal çözüm w*'ya yavaşça yakınsar ve </a:t>
            </a:r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tr-TR" dirty="0">
                <a:solidFill>
                  <a:schemeClr val="bg1"/>
                </a:solidFill>
              </a:rPr>
              <a:t>parametresi bu yakınsamayı etkiler.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381000" y="5191035"/>
            <a:ext cx="6216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Üstteki Grafik (Küçük η):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Yavaş yakınsama,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= 0, n = 1, n = 2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adımlarında gösterilmiştir.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Alttaki Grafik (Büyük η):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Daha hızlı yakınsama, daha büyük adımlarla gösterilmiştir.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En Dik İniş Yöntemi (</a:t>
            </a:r>
            <a:r>
              <a:rPr lang="tr-TR" sz="4000" b="1" dirty="0" err="1">
                <a:solidFill>
                  <a:schemeClr val="bg1"/>
                </a:solidFill>
              </a:rPr>
              <a:t>Method</a:t>
            </a:r>
            <a:r>
              <a:rPr lang="tr-TR" sz="4000" b="1" dirty="0">
                <a:solidFill>
                  <a:schemeClr val="bg1"/>
                </a:solidFill>
              </a:rPr>
              <a:t> of </a:t>
            </a:r>
            <a:r>
              <a:rPr lang="tr-TR" sz="4000" b="1" dirty="0" err="1">
                <a:solidFill>
                  <a:schemeClr val="bg1"/>
                </a:solidFill>
              </a:rPr>
              <a:t>Steepest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Descent</a:t>
            </a:r>
            <a:r>
              <a:rPr lang="tr-TR" sz="4000" b="1" dirty="0">
                <a:solidFill>
                  <a:schemeClr val="bg1"/>
                </a:solidFill>
              </a:rPr>
              <a:t>)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57200" y="1295400"/>
            <a:ext cx="105156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6600" b="1" dirty="0">
                <a:solidFill>
                  <a:schemeClr val="bg1"/>
                </a:solidFill>
              </a:rPr>
              <a:t>SORU:</a:t>
            </a:r>
            <a:endParaRPr lang="tr-TR" sz="6600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En Dik İniş Yönteminde öğrenme oranı (</a:t>
            </a:r>
            <a:r>
              <a:rPr lang="el-GR" dirty="0">
                <a:solidFill>
                  <a:schemeClr val="bg1"/>
                </a:solidFill>
              </a:rPr>
              <a:t>η) </a:t>
            </a:r>
            <a:r>
              <a:rPr lang="tr-TR" dirty="0">
                <a:solidFill>
                  <a:schemeClr val="bg1"/>
                </a:solidFill>
              </a:rPr>
              <a:t>çok büyük seçilirse ne gibi sonuçlar doğurabilir?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>
                <a:solidFill>
                  <a:schemeClr val="bg1"/>
                </a:solidFill>
              </a:rPr>
              <a:t>En Dik İniş Yöntemi (Method of Steepest Descent)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57200" y="1143000"/>
            <a:ext cx="1112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Eğer öğrenme oranı (</a:t>
            </a:r>
            <a:r>
              <a:rPr lang="el-GR" dirty="0">
                <a:solidFill>
                  <a:schemeClr val="bg1"/>
                </a:solidFill>
              </a:rPr>
              <a:t>η) </a:t>
            </a:r>
            <a:r>
              <a:rPr lang="tr-TR" dirty="0">
                <a:solidFill>
                  <a:schemeClr val="bg1"/>
                </a:solidFill>
              </a:rPr>
              <a:t>çok büyük seçilirse, algoritma her bir adımda büyük sıçramalar yapar.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Bu, modelin optimal çözüme doğru kademeli olarak yaklaşması yerine, çözüme ulaşmadan önceki iyi noktaları atlayarak aşırı veya eksik güncellemeler yapmasına yol açabilir.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Sonuç olarak, algoritma </a:t>
            </a:r>
            <a:r>
              <a:rPr lang="tr-TR" b="1" dirty="0">
                <a:solidFill>
                  <a:schemeClr val="bg1"/>
                </a:solidFill>
              </a:rPr>
              <a:t>yakınsama problemleri</a:t>
            </a:r>
            <a:r>
              <a:rPr lang="tr-TR" dirty="0">
                <a:solidFill>
                  <a:schemeClr val="bg1"/>
                </a:solidFill>
              </a:rPr>
              <a:t> yaşayabilir ve optimal çözümü bulamaz.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Büyük öğrenme oranı, modelin </a:t>
            </a:r>
            <a:r>
              <a:rPr lang="tr-TR" b="1" dirty="0">
                <a:solidFill>
                  <a:schemeClr val="bg1"/>
                </a:solidFill>
              </a:rPr>
              <a:t>dalgalanmasına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b="1" dirty="0">
                <a:solidFill>
                  <a:schemeClr val="bg1"/>
                </a:solidFill>
              </a:rPr>
              <a:t>dengesizleşmesine</a:t>
            </a:r>
            <a:r>
              <a:rPr lang="tr-TR" dirty="0">
                <a:solidFill>
                  <a:schemeClr val="bg1"/>
                </a:solidFill>
              </a:rPr>
              <a:t> neden olabilir.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Diğer yandan, çok küçük bir öğrenme oranı da modelin çok yavaş yakınsamasına ve eğitim süresinin uzamasına yol açar.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57200" y="1143000"/>
            <a:ext cx="1112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Temel fikir, w(n) etrafında E(w)'</a:t>
            </a:r>
            <a:r>
              <a:rPr lang="tr-TR" sz="3200" dirty="0" err="1">
                <a:solidFill>
                  <a:schemeClr val="bg1"/>
                </a:solidFill>
              </a:rPr>
              <a:t>nun</a:t>
            </a:r>
            <a:r>
              <a:rPr lang="tr-TR" sz="3200" dirty="0">
                <a:solidFill>
                  <a:schemeClr val="bg1"/>
                </a:solidFill>
              </a:rPr>
              <a:t> ikinci dereceden Taylor serisi açılımını kullanarak kuadratik yaklaşımı minimize etmektir.</a:t>
            </a:r>
            <a:endParaRPr lang="tr-TR" sz="3200" dirty="0">
              <a:solidFill>
                <a:schemeClr val="bg1"/>
              </a:solidFill>
            </a:endParaRPr>
          </a:p>
          <a:p>
            <a:r>
              <a:rPr lang="tr-TR" sz="3200" dirty="0">
                <a:solidFill>
                  <a:schemeClr val="bg1"/>
                </a:solidFill>
              </a:rPr>
              <a:t>Bu yöntem, hızlı bir şekilde yakınsar ve en dik iniş yönteminde görülen zikzaklı davranışı sergilemez.</a:t>
            </a:r>
            <a:endParaRPr lang="tr-TR" sz="3200" dirty="0">
              <a:solidFill>
                <a:schemeClr val="bg1"/>
              </a:solidFill>
            </a:endParaRPr>
          </a:p>
          <a:p>
            <a:r>
              <a:rPr lang="tr-TR" sz="3200" dirty="0">
                <a:solidFill>
                  <a:schemeClr val="bg1"/>
                </a:solidFill>
              </a:rPr>
              <a:t>Ancak, bu yöntemin her adımda çalışacağı garanti edilemez.</a:t>
            </a:r>
            <a:endParaRPr lang="tr-T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1"/>
          <a:srcRect t="2084"/>
          <a:stretch>
            <a:fillRect/>
          </a:stretch>
        </p:blipFill>
        <p:spPr>
          <a:xfrm>
            <a:off x="152400" y="1219201"/>
            <a:ext cx="5026769" cy="27432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6004561" cy="43434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" y="4072932"/>
            <a:ext cx="5867400" cy="24907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605" y="-38912"/>
            <a:ext cx="47802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Giriş</a:t>
            </a:r>
            <a:endParaRPr sz="5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597791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Yapay Sinir Ağları araştırmalarının erken dönem katkıları: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McCulloch</a:t>
            </a:r>
            <a:r>
              <a:rPr lang="tr-TR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 ve </a:t>
            </a:r>
            <a:r>
              <a:rPr lang="tr-TR" sz="32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Pitts</a:t>
            </a:r>
            <a:r>
              <a:rPr lang="tr-TR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 (1943)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: </a:t>
            </a: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YSA'nın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 hesaplama makineleri olarak kullanılabileceği fikrini öne sürdüler.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Hebb</a:t>
            </a:r>
            <a:r>
              <a:rPr lang="tr-TR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 (1949)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: İlk kendiliğinden öğrenme kuralını ortaya koydu.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Rosenblatt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 (1958): Öğretmen ile öğrenme modeli olarak ilk </a:t>
            </a: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perceptron'u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 önerdi.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Perceptron</a:t>
            </a:r>
            <a:r>
              <a:rPr lang="tr-TR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, doğrusal olarak ayrılabilir örüntüleri sınıflandırmak için kullanılan en basit YSA modelidir.</a:t>
            </a:r>
            <a:endParaRPr lang="tr-TR" sz="32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"Doğrusal olarak ayrılabilir" demek, farklı sınıfların bir hiper düzlemin iki tarafında yer alması anlamına gelir.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142999"/>
            <a:ext cx="11121678" cy="42671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Gauss-Newton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28600" y="1143000"/>
            <a:ext cx="10896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</a:rPr>
              <a:t>Hata kareleri toplamı şeklinde ifade edilen maliyet fonksiyonları için uygulanabilir.</a:t>
            </a:r>
            <a:endParaRPr lang="tr-T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</a:rPr>
              <a:t>Bu yöntemde, </a:t>
            </a:r>
            <a:r>
              <a:rPr lang="tr-TR" sz="2800" dirty="0" err="1">
                <a:solidFill>
                  <a:schemeClr val="bg1"/>
                </a:solidFill>
              </a:rPr>
              <a:t>Hessian</a:t>
            </a:r>
            <a:r>
              <a:rPr lang="tr-TR" sz="2800" dirty="0">
                <a:solidFill>
                  <a:schemeClr val="bg1"/>
                </a:solidFill>
              </a:rPr>
              <a:t> matrisi hakkında bilgi sahibi olmamız gerekmez. </a:t>
            </a:r>
            <a:endParaRPr lang="tr-T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</a:rPr>
              <a:t>Bu, Newton yönteminde </a:t>
            </a:r>
            <a:r>
              <a:rPr lang="tr-TR" sz="2800" dirty="0" err="1">
                <a:solidFill>
                  <a:schemeClr val="bg1"/>
                </a:solidFill>
              </a:rPr>
              <a:t>önemliydi.Sadece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Jacobian</a:t>
            </a:r>
            <a:r>
              <a:rPr lang="tr-TR" sz="2800" dirty="0">
                <a:solidFill>
                  <a:schemeClr val="bg1"/>
                </a:solidFill>
              </a:rPr>
              <a:t> matrisine ihtiyaç duyar.</a:t>
            </a:r>
            <a:endParaRPr lang="tr-T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</a:rPr>
              <a:t> Ancak, saf haliyle bu yöntemin her iterasyonda kullanılacağı garanti edilmez.</a:t>
            </a:r>
            <a:endParaRPr lang="tr-T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</a:rPr>
              <a:t>Yine de, küçük bir değişiklikle uygulanabilir.</a:t>
            </a:r>
            <a:endParaRPr lang="tr-TR" sz="28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Gauss-Newton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143000"/>
            <a:ext cx="4542013" cy="68579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14041"/>
            <a:ext cx="7353300" cy="10477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391293"/>
            <a:ext cx="66675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Gauss-Newton Metodu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09600" y="1066800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Gauss-Newton yönteminde, güncellenmiş ağırlık vektörü w(n) şu şekilde tanımlanır: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680297"/>
            <a:ext cx="4124325" cy="84772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8343900" cy="13335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4109626"/>
            <a:ext cx="5095875" cy="8096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55" y="4953303"/>
            <a:ext cx="78295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SORU: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996" y="856086"/>
            <a:ext cx="8220075" cy="6019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30" y="3124200"/>
            <a:ext cx="52101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çözüm: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961835"/>
            <a:ext cx="8410575" cy="23145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368803"/>
            <a:ext cx="61150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çözüm: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44700"/>
            <a:ext cx="6267450" cy="17049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25126"/>
            <a:ext cx="72866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çözüm: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11453"/>
            <a:ext cx="8886825" cy="27051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47659"/>
            <a:ext cx="87820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b="1" dirty="0">
                <a:solidFill>
                  <a:schemeClr val="bg1"/>
                </a:solidFill>
              </a:rPr>
              <a:t>çözüm: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6930" y="1524000"/>
            <a:ext cx="1021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Görüldüğü üzere determinant sıfır, bu yüzden bu matrisin tersi alınamaz. Bu durumda, Gauss-Newton yöntemi bu adımda uygulanamaz çünkü </a:t>
            </a:r>
            <a:r>
              <a:rPr lang="tr-TR" sz="3600" dirty="0" err="1">
                <a:solidFill>
                  <a:schemeClr val="bg1"/>
                </a:solidFill>
              </a:rPr>
              <a:t>Jacobian</a:t>
            </a:r>
            <a:r>
              <a:rPr lang="tr-TR" sz="3600" dirty="0">
                <a:solidFill>
                  <a:schemeClr val="bg1"/>
                </a:solidFill>
              </a:rPr>
              <a:t> matrisinin kareli normunun tersi alınamaz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605" y="-38912"/>
            <a:ext cx="47802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 err="1">
                <a:solidFill>
                  <a:schemeClr val="bg1"/>
                </a:solidFill>
              </a:rPr>
              <a:t>Perceptron</a:t>
            </a:r>
            <a:endParaRPr sz="5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597791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Perceptron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: Tek bir nörondan oluşur. 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Perceptron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 algoritmasının yakınsama ispatı, </a:t>
            </a:r>
            <a:r>
              <a:rPr lang="tr-TR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perceptron</a:t>
            </a: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 yakınsama teoremi olarak bilinir.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 descr="ekran görüntüsü, çizgi, diyagram, metin içeren bir resim&#10;&#10;Açıklama otomatik olarak oluşturuldu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841500"/>
            <a:ext cx="63500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41097"/>
            <a:ext cx="86106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dirty="0">
                <a:solidFill>
                  <a:schemeClr val="bg1"/>
                </a:solidFill>
              </a:rPr>
              <a:t>Adaptif Filtreleme Problemi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40081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Tek nöron aynı zamanda bir adaptif filtrenin temelini oluşturur.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Bir dinamik sistemi düşünelim; bu sistemin matematiksel karakterizasyonu bilinmemektedir.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Elimizde olan tek şey, düzenli aralıklarla etiketlenmiş giriş-çıkış verilerinden oluşan bir veri kümesidir: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572000"/>
            <a:ext cx="10684883" cy="1668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41097"/>
            <a:ext cx="86106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4000" dirty="0">
                <a:solidFill>
                  <a:schemeClr val="bg1"/>
                </a:solidFill>
              </a:rPr>
              <a:t>Adaptif Filtreleme Problemi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49930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Problem, bilinmeyen bir sistemin çoklu girişli ve tekli çıkışlı bir modelini tasarlamaktır.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Elimizdeki verilerle, sistemi modellemek için adaptif filtreleme yöntemini kullanırız.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2489200"/>
            <a:ext cx="5524500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Adaptif Filtreleme Problemi</a:t>
            </a:r>
            <a:endParaRPr sz="5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963785"/>
            <a:ext cx="6172200" cy="358980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690000"/>
            <a:ext cx="7772400" cy="1851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Adaptif Filtreleme Problemi</a:t>
            </a:r>
            <a:endParaRPr sz="5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30232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Nöral modelimiz, sinaptik ağırlıkların ayarlamalarını kontrol eden bir algoritma ile çalışır. Bu algoritmanın kuralları: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Algoritma, sinaptik ağırlıkların rastgele bir kümesiyle başlar.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Ayarlamalar sürekli olarak yapılır.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3200">
                <a:solidFill>
                  <a:schemeClr val="bg1"/>
                </a:solidFill>
                <a:latin typeface="Cambria" panose="02040503050406030204" pitchFamily="18" charset="0"/>
              </a:rPr>
              <a:t>Ayarlama hesaplamaları, örnekleme periyodu süresince tamamlanır.</a:t>
            </a:r>
            <a:endParaRPr lang="tr-TR" sz="3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9" y="1079175"/>
            <a:ext cx="11579343" cy="26373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98061"/>
            <a:ext cx="11223506" cy="2090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b="1" dirty="0">
                <a:solidFill>
                  <a:schemeClr val="bg1"/>
                </a:solidFill>
              </a:rPr>
              <a:t>Kısıtsız Optimizasyon Teknikleri (</a:t>
            </a:r>
            <a:r>
              <a:rPr lang="tr-TR" sz="2800" b="1" dirty="0" err="1">
                <a:solidFill>
                  <a:schemeClr val="bg1"/>
                </a:solidFill>
              </a:rPr>
              <a:t>Unconstrained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Optimization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Techniques</a:t>
            </a:r>
            <a:r>
              <a:rPr lang="tr-TR" sz="2800" b="1" dirty="0">
                <a:solidFill>
                  <a:schemeClr val="bg1"/>
                </a:solidFill>
              </a:rPr>
              <a:t>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1"/>
          <a:srcRect r="2878"/>
          <a:stretch>
            <a:fillRect/>
          </a:stretch>
        </p:blipFill>
        <p:spPr>
          <a:xfrm>
            <a:off x="76200" y="966384"/>
            <a:ext cx="11246084" cy="22736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" y="3336951"/>
            <a:ext cx="11223506" cy="1463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6" y="4953000"/>
            <a:ext cx="11331691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4521</Words>
  <Application>WPS Presentation</Application>
  <PresentationFormat>Geniş ekran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Cambria</vt:lpstr>
      <vt:lpstr>Cambria</vt:lpstr>
      <vt:lpstr>Calibri</vt:lpstr>
      <vt:lpstr>Aptos Display</vt:lpstr>
      <vt:lpstr>Segoe Print</vt:lpstr>
      <vt:lpstr>Aptos</vt:lpstr>
      <vt:lpstr>Microsoft YaHei</vt:lpstr>
      <vt:lpstr>Arial Unicode MS</vt:lpstr>
      <vt:lpstr>Office Teması</vt:lpstr>
      <vt:lpstr>Tek Katmanlı Algılayıcılar (Single Layer Perceptrons)</vt:lpstr>
      <vt:lpstr>Giriş</vt:lpstr>
      <vt:lpstr>Perceptron</vt:lpstr>
      <vt:lpstr>Adaptif Filtreleme Problemi</vt:lpstr>
      <vt:lpstr>Adaptif Filtreleme Problemi</vt:lpstr>
      <vt:lpstr>Adaptif Filtreleme Problemi</vt:lpstr>
      <vt:lpstr>Adaptif Filtreleme Problemi</vt:lpstr>
      <vt:lpstr>Kısıtsız Optimizasyon Teknikleri (Unconstrained Optimization Techniques)</vt:lpstr>
      <vt:lpstr>Kısıtsız Optimizasyon Teknikleri (Unconstrained Optimization Techniques)</vt:lpstr>
      <vt:lpstr>Kısıtsız Optimizasyon Teknikleri (Unconstrained Optimization Techniques)</vt:lpstr>
      <vt:lpstr>SORU: Kısıtsız Optimizasyon Teknikleri (Unconstrained Optimization Techniques)</vt:lpstr>
      <vt:lpstr>CEVAP: Kısıtsız Optimizasyon Teknikleri (Unconstrained Optimization Techniques)</vt:lpstr>
      <vt:lpstr>CEVAP: Kısıtsız Optimizasyon Teknikleri (Unconstrained Optimization Techniques)</vt:lpstr>
      <vt:lpstr>CEVAP: Kısıtsız Optimizasyon Teknikleri (Unconstrained Optimization Techniques)</vt:lpstr>
      <vt:lpstr>En Dik İniş Yöntemi (Method of Steepest Descent)</vt:lpstr>
      <vt:lpstr>En Dik İniş Yöntemi (Method of Steepest Descent)</vt:lpstr>
      <vt:lpstr>En Dik İniş Yöntemi (Method of Steepest Descent)</vt:lpstr>
      <vt:lpstr>Newton Metodu</vt:lpstr>
      <vt:lpstr>Newton Metodu</vt:lpstr>
      <vt:lpstr>Newton Metodu</vt:lpstr>
      <vt:lpstr>Gauss-Newton Metodu</vt:lpstr>
      <vt:lpstr>Gauss-Newton Metodu</vt:lpstr>
      <vt:lpstr>Gauss-Newton Metodu</vt:lpstr>
      <vt:lpstr>SORU:</vt:lpstr>
      <vt:lpstr>çözüm:</vt:lpstr>
      <vt:lpstr>çözüm:</vt:lpstr>
      <vt:lpstr>çözüm:</vt:lpstr>
      <vt:lpstr>çözüm: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Lab43</cp:lastModifiedBy>
  <cp:revision>62</cp:revision>
  <dcterms:created xsi:type="dcterms:W3CDTF">2024-09-06T12:18:00Z</dcterms:created>
  <dcterms:modified xsi:type="dcterms:W3CDTF">2024-10-22T07:24:00Z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2022-03-31T03:00:00Z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2024-09-06T03:00:00Z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1033-12.2.0.17562</vt:lpwstr>
  </property>
</Properties>
</file>