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sldIdLst>
    <p:sldId id="290" r:id="rId2"/>
    <p:sldId id="258" r:id="rId3"/>
    <p:sldId id="259" r:id="rId4"/>
    <p:sldId id="260" r:id="rId5"/>
    <p:sldId id="262" r:id="rId6"/>
    <p:sldId id="291"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9" r:id="rId20"/>
    <p:sldId id="280" r:id="rId21"/>
    <p:sldId id="281" r:id="rId22"/>
    <p:sldId id="282" r:id="rId23"/>
    <p:sldId id="284" r:id="rId24"/>
    <p:sldId id="285" r:id="rId25"/>
    <p:sldId id="286" r:id="rId26"/>
    <p:sldId id="287" r:id="rId27"/>
    <p:sldId id="288" r:id="rId28"/>
    <p:sldId id="289" r:id="rId2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3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32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D8BD707-D9CF-40AE-B4C6-C98DA3205C09}"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337581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318501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4427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2318901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28200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2344316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43934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191753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152127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287564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70361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29196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22059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87779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15721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15351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121920">
              <a:lnSpc>
                <a:spcPct val="100000"/>
              </a:lnSpc>
              <a:spcBef>
                <a:spcPts val="40"/>
              </a:spcBef>
            </a:pPr>
            <a:fld id="{81D60167-4931-47E6-BA6A-407CBD079E47}" type="slidenum">
              <a:rPr lang="tr-TR" spc="-50" smtClean="0">
                <a:latin typeface="Cambria"/>
                <a:cs typeface="Cambria"/>
              </a:rPr>
              <a:t>‹#›</a:t>
            </a:fld>
            <a:endParaRPr lang="tr-TR" spc="-50" dirty="0">
              <a:latin typeface="Cambria"/>
              <a:cs typeface="Cambria"/>
            </a:endParaRPr>
          </a:p>
        </p:txBody>
      </p:sp>
    </p:spTree>
    <p:extLst>
      <p:ext uri="{BB962C8B-B14F-4D97-AF65-F5344CB8AC3E}">
        <p14:creationId xmlns:p14="http://schemas.microsoft.com/office/powerpoint/2010/main" val="224143765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hyperlink" Target="https://www.cs.toronto.edu/~lczhang/360/lec/w02/term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39.jpg"/><Relationship Id="rId3" Type="http://schemas.openxmlformats.org/officeDocument/2006/relationships/image" Target="../media/image30.png"/><Relationship Id="rId7" Type="http://schemas.openxmlformats.org/officeDocument/2006/relationships/image" Target="../media/image6.png"/><Relationship Id="rId12" Type="http://schemas.openxmlformats.org/officeDocument/2006/relationships/image" Target="../media/image37.png"/><Relationship Id="rId17" Type="http://schemas.openxmlformats.org/officeDocument/2006/relationships/image" Target="../media/image16.png"/><Relationship Id="rId2" Type="http://schemas.openxmlformats.org/officeDocument/2006/relationships/image" Target="../media/image29.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6.png"/><Relationship Id="rId5" Type="http://schemas.openxmlformats.org/officeDocument/2006/relationships/image" Target="../media/image32.png"/><Relationship Id="rId15" Type="http://schemas.openxmlformats.org/officeDocument/2006/relationships/image" Target="../media/image14.pn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4.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9.png"/><Relationship Id="rId18" Type="http://schemas.openxmlformats.org/officeDocument/2006/relationships/image" Target="../media/image39.jpg"/><Relationship Id="rId3" Type="http://schemas.openxmlformats.org/officeDocument/2006/relationships/image" Target="../media/image44.png"/><Relationship Id="rId7" Type="http://schemas.openxmlformats.org/officeDocument/2006/relationships/image" Target="../media/image6.png"/><Relationship Id="rId12" Type="http://schemas.openxmlformats.org/officeDocument/2006/relationships/image" Target="../media/image48.png"/><Relationship Id="rId17" Type="http://schemas.openxmlformats.org/officeDocument/2006/relationships/image" Target="../media/image16.png"/><Relationship Id="rId2" Type="http://schemas.openxmlformats.org/officeDocument/2006/relationships/image" Target="../media/image43.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47.png"/><Relationship Id="rId5" Type="http://schemas.openxmlformats.org/officeDocument/2006/relationships/image" Target="../media/image45.png"/><Relationship Id="rId15" Type="http://schemas.openxmlformats.org/officeDocument/2006/relationships/image" Target="../media/image14.png"/><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46.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68.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60.png"/><Relationship Id="rId5" Type="http://schemas.openxmlformats.org/officeDocument/2006/relationships/image" Target="../media/image65.png"/><Relationship Id="rId10" Type="http://schemas.openxmlformats.org/officeDocument/2006/relationships/image" Target="../media/image59.png"/><Relationship Id="rId4" Type="http://schemas.openxmlformats.org/officeDocument/2006/relationships/image" Target="../media/image64.png"/><Relationship Id="rId9" Type="http://schemas.openxmlformats.org/officeDocument/2006/relationships/image" Target="../media/image5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6.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5.png"/><Relationship Id="rId5" Type="http://schemas.openxmlformats.org/officeDocument/2006/relationships/image" Target="../media/image72.png"/><Relationship Id="rId10" Type="http://schemas.openxmlformats.org/officeDocument/2006/relationships/image" Target="../media/image59.png"/><Relationship Id="rId4" Type="http://schemas.openxmlformats.org/officeDocument/2006/relationships/image" Target="../media/image71.png"/><Relationship Id="rId9"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image" Target="../media/image95.png"/><Relationship Id="rId26" Type="http://schemas.openxmlformats.org/officeDocument/2006/relationships/image" Target="../media/image103.png"/><Relationship Id="rId21" Type="http://schemas.openxmlformats.org/officeDocument/2006/relationships/image" Target="../media/image98.png"/><Relationship Id="rId34" Type="http://schemas.openxmlformats.org/officeDocument/2006/relationships/image" Target="../media/image111.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5" Type="http://schemas.openxmlformats.org/officeDocument/2006/relationships/image" Target="../media/image102.png"/><Relationship Id="rId33" Type="http://schemas.openxmlformats.org/officeDocument/2006/relationships/image" Target="../media/image110.pn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29"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32" Type="http://schemas.openxmlformats.org/officeDocument/2006/relationships/image" Target="../media/image109.png"/><Relationship Id="rId37" Type="http://schemas.openxmlformats.org/officeDocument/2006/relationships/image" Target="../media/image114.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28" Type="http://schemas.openxmlformats.org/officeDocument/2006/relationships/image" Target="../media/image105.png"/><Relationship Id="rId36" Type="http://schemas.openxmlformats.org/officeDocument/2006/relationships/image" Target="../media/image113.png"/><Relationship Id="rId10" Type="http://schemas.openxmlformats.org/officeDocument/2006/relationships/image" Target="../media/image87.png"/><Relationship Id="rId19" Type="http://schemas.openxmlformats.org/officeDocument/2006/relationships/image" Target="../media/image96.png"/><Relationship Id="rId31" Type="http://schemas.openxmlformats.org/officeDocument/2006/relationships/image" Target="../media/image108.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 Id="rId27" Type="http://schemas.openxmlformats.org/officeDocument/2006/relationships/image" Target="../media/image104.png"/><Relationship Id="rId30" Type="http://schemas.openxmlformats.org/officeDocument/2006/relationships/image" Target="../media/image107.png"/><Relationship Id="rId35" Type="http://schemas.openxmlformats.org/officeDocument/2006/relationships/image" Target="../media/image112.png"/><Relationship Id="rId8" Type="http://schemas.openxmlformats.org/officeDocument/2006/relationships/image" Target="../media/image85.png"/><Relationship Id="rId3"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image" Target="../media/image116.jpg"/><Relationship Id="rId2" Type="http://schemas.openxmlformats.org/officeDocument/2006/relationships/image" Target="../media/image115.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2.png"/><Relationship Id="rId3"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7.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20.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s.toronto.edu/~lczhang/360/lec/w02/term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cs.toronto.edu/~lczhang/360/lec/w02/term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8230" y="1295400"/>
            <a:ext cx="4919980" cy="962443"/>
          </a:xfrm>
          <a:prstGeom prst="rect">
            <a:avLst/>
          </a:prstGeom>
        </p:spPr>
        <p:txBody>
          <a:bodyPr vert="horz" wrap="square" lIns="0" tIns="13335" rIns="0" bIns="0" rtlCol="0">
            <a:spAutoFit/>
          </a:bodyPr>
          <a:lstStyle/>
          <a:p>
            <a:pPr algn="ctr">
              <a:lnSpc>
                <a:spcPts val="3650"/>
              </a:lnSpc>
            </a:pPr>
            <a:r>
              <a:rPr lang="tr-TR" sz="3200" b="1" dirty="0">
                <a:solidFill>
                  <a:srgbClr val="FFFFFF"/>
                </a:solidFill>
                <a:latin typeface="Cambria"/>
                <a:cs typeface="Cambria"/>
              </a:rPr>
              <a:t>YZM305</a:t>
            </a:r>
          </a:p>
          <a:p>
            <a:pPr algn="ctr">
              <a:lnSpc>
                <a:spcPts val="3650"/>
              </a:lnSpc>
            </a:pPr>
            <a:r>
              <a:rPr lang="tr-TR" sz="3200" b="1" dirty="0">
                <a:solidFill>
                  <a:srgbClr val="FFFFFF"/>
                </a:solidFill>
                <a:latin typeface="Cambria"/>
                <a:cs typeface="Cambria"/>
              </a:rPr>
              <a:t>YAPAY SİNİR AĞLARI</a:t>
            </a:r>
            <a:endParaRPr sz="3200" dirty="0">
              <a:latin typeface="Cambria"/>
              <a:cs typeface="Cambria"/>
            </a:endParaRPr>
          </a:p>
        </p:txBody>
      </p:sp>
      <p:sp>
        <p:nvSpPr>
          <p:cNvPr id="3" name="object 3"/>
          <p:cNvSpPr txBox="1">
            <a:spLocks noGrp="1"/>
          </p:cNvSpPr>
          <p:nvPr>
            <p:ph type="title"/>
          </p:nvPr>
        </p:nvSpPr>
        <p:spPr>
          <a:xfrm>
            <a:off x="76200" y="2807035"/>
            <a:ext cx="11902440" cy="1243930"/>
          </a:xfrm>
          <a:prstGeom prst="rect">
            <a:avLst/>
          </a:prstGeom>
        </p:spPr>
        <p:txBody>
          <a:bodyPr vert="horz" wrap="square" lIns="0" tIns="12700" rIns="0" bIns="0" rtlCol="0">
            <a:spAutoFit/>
          </a:bodyPr>
          <a:lstStyle/>
          <a:p>
            <a:pPr marL="12700" algn="ctr">
              <a:lnSpc>
                <a:spcPct val="100000"/>
              </a:lnSpc>
              <a:spcBef>
                <a:spcPts val="100"/>
              </a:spcBef>
            </a:pPr>
            <a:r>
              <a:rPr lang="en-US" sz="4000" spc="-10" dirty="0" err="1"/>
              <a:t>Yönlendirilmiş</a:t>
            </a:r>
            <a:r>
              <a:rPr lang="en-US" sz="4000" spc="-10" dirty="0"/>
              <a:t> </a:t>
            </a:r>
            <a:r>
              <a:rPr lang="en-US" sz="4000" spc="-10" dirty="0" err="1"/>
              <a:t>Grafikler</a:t>
            </a:r>
            <a:r>
              <a:rPr lang="en-US" sz="4000" spc="-10" dirty="0"/>
              <a:t> + </a:t>
            </a:r>
            <a:r>
              <a:rPr lang="en-US" sz="4000" spc="-10" dirty="0" err="1"/>
              <a:t>Sinir</a:t>
            </a:r>
            <a:r>
              <a:rPr lang="en-US" sz="4000" spc="-10" dirty="0"/>
              <a:t> </a:t>
            </a:r>
            <a:r>
              <a:rPr lang="en-US" sz="4000" spc="-10" dirty="0" err="1"/>
              <a:t>Ağı</a:t>
            </a:r>
            <a:r>
              <a:rPr lang="en-US" sz="4000" spc="-10" dirty="0"/>
              <a:t> </a:t>
            </a:r>
            <a:r>
              <a:rPr lang="en-US" sz="4000" spc="-10" dirty="0" err="1"/>
              <a:t>Mimarisi</a:t>
            </a:r>
            <a:r>
              <a:rPr lang="en-US" sz="4000" spc="-10" dirty="0"/>
              <a:t> </a:t>
            </a:r>
            <a:r>
              <a:rPr lang="en-US" sz="4000" spc="-10" dirty="0" err="1"/>
              <a:t>Olarak</a:t>
            </a:r>
            <a:r>
              <a:rPr lang="en-US" sz="4000" spc="-10" dirty="0"/>
              <a:t> </a:t>
            </a:r>
            <a:r>
              <a:rPr lang="en-US" sz="4000" spc="-10" dirty="0" err="1"/>
              <a:t>Görüntülenen</a:t>
            </a:r>
            <a:r>
              <a:rPr lang="en-US" sz="4000" spc="-10" dirty="0"/>
              <a:t> Bir </a:t>
            </a:r>
            <a:r>
              <a:rPr lang="en-US" sz="4000" spc="-10" dirty="0" err="1"/>
              <a:t>Nöron</a:t>
            </a:r>
            <a:r>
              <a:rPr lang="en-US" sz="4000" spc="-10" dirty="0"/>
              <a:t> + </a:t>
            </a:r>
            <a:r>
              <a:rPr lang="tr-TR" sz="4000" spc="-10" dirty="0"/>
              <a:t>YSA</a:t>
            </a:r>
            <a:r>
              <a:rPr lang="en-US" sz="4000" spc="-10" dirty="0"/>
              <a:t> </a:t>
            </a:r>
            <a:r>
              <a:rPr lang="en-US" sz="4000" spc="-10" dirty="0" err="1"/>
              <a:t>Modeli</a:t>
            </a:r>
            <a:endParaRPr lang="tr-TR" sz="4000" dirty="0"/>
          </a:p>
        </p:txBody>
      </p:sp>
      <p:sp>
        <p:nvSpPr>
          <p:cNvPr id="5" name="object 5"/>
          <p:cNvSpPr txBox="1">
            <a:spLocks noGrp="1"/>
          </p:cNvSpPr>
          <p:nvPr>
            <p:ph idx="1"/>
          </p:nvPr>
        </p:nvSpPr>
        <p:spPr>
          <a:xfrm>
            <a:off x="2877820" y="5118568"/>
            <a:ext cx="6436359" cy="888064"/>
          </a:xfrm>
          <a:prstGeom prst="rect">
            <a:avLst/>
          </a:prstGeom>
        </p:spPr>
        <p:txBody>
          <a:bodyPr vert="horz" wrap="square" lIns="0" tIns="53975" rIns="0" bIns="0" rtlCol="0">
            <a:spAutoFit/>
          </a:bodyPr>
          <a:lstStyle/>
          <a:p>
            <a:pPr marL="1905" algn="ctr">
              <a:lnSpc>
                <a:spcPct val="100000"/>
              </a:lnSpc>
              <a:spcBef>
                <a:spcPts val="1130"/>
              </a:spcBef>
            </a:pPr>
            <a:r>
              <a:rPr lang="tr-TR" b="1" spc="-10" dirty="0" err="1">
                <a:solidFill>
                  <a:srgbClr val="FFFFFF"/>
                </a:solidFill>
              </a:rPr>
              <a:t>Dr.Öğr.Üyesi</a:t>
            </a:r>
            <a:r>
              <a:rPr lang="tr-TR" b="1" spc="-10" dirty="0">
                <a:solidFill>
                  <a:srgbClr val="FFFFFF"/>
                </a:solidFill>
              </a:rPr>
              <a:t> Murat ŞİMŞEK</a:t>
            </a:r>
          </a:p>
          <a:p>
            <a:pPr marL="1905" algn="ctr">
              <a:lnSpc>
                <a:spcPct val="100000"/>
              </a:lnSpc>
              <a:spcBef>
                <a:spcPts val="1130"/>
              </a:spcBef>
            </a:pPr>
            <a:r>
              <a:rPr lang="tr-TR" b="1" spc="-10" dirty="0">
                <a:solidFill>
                  <a:srgbClr val="FFFFFF"/>
                </a:solidFill>
                <a:latin typeface="Cambria"/>
                <a:cs typeface="Cambria"/>
              </a:rPr>
              <a:t>Ostim Teknik Üniversitesi</a:t>
            </a:r>
            <a:endParaRPr b="1" dirty="0">
              <a:solidFill>
                <a:srgbClr val="FFFFFF"/>
              </a:solidFill>
              <a:latin typeface="Cambria"/>
              <a:cs typeface="Cambria"/>
            </a:endParaRPr>
          </a:p>
        </p:txBody>
      </p:sp>
      <p:sp>
        <p:nvSpPr>
          <p:cNvPr id="10" name="object 10"/>
          <p:cNvSpPr txBox="1"/>
          <p:nvPr/>
        </p:nvSpPr>
        <p:spPr>
          <a:xfrm>
            <a:off x="11978640" y="6567902"/>
            <a:ext cx="16065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88888"/>
                </a:solidFill>
                <a:latin typeface="Cambria"/>
                <a:cs typeface="Cambria"/>
              </a:rPr>
              <a:t>1</a:t>
            </a:fld>
            <a:endParaRPr sz="12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68" y="4943812"/>
            <a:ext cx="11618595" cy="1269578"/>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lang="tr-TR" sz="2000" dirty="0">
                <a:solidFill>
                  <a:srgbClr val="FFFFFF"/>
                </a:solidFill>
                <a:latin typeface="Cambria"/>
                <a:cs typeface="Cambria"/>
              </a:rPr>
              <a:t>Aşağıdaki 2 durum, parçalı-doğrusal fonksiyonun özel biçimleri olarak görülür
Doğrusal işlem bölgesi doygunluğa girmeden korunursa doğrusal bir birleştirici ortaya çıkar.
Parçalı-doğrusal fonksiyon, doğrusal bölgenin amplifikasyon faktörü sonsuz büyük yapılırsa bir eşik fonksiyonuna indirgenir.</a:t>
            </a:r>
            <a:endParaRPr sz="2000" dirty="0">
              <a:latin typeface="Cambria"/>
              <a:cs typeface="Cambria"/>
            </a:endParaRPr>
          </a:p>
        </p:txBody>
      </p:sp>
      <p:pic>
        <p:nvPicPr>
          <p:cNvPr id="3" name="object 3"/>
          <p:cNvPicPr/>
          <p:nvPr/>
        </p:nvPicPr>
        <p:blipFill>
          <a:blip r:embed="rId2" cstate="print"/>
          <a:stretch>
            <a:fillRect/>
          </a:stretch>
        </p:blipFill>
        <p:spPr>
          <a:xfrm>
            <a:off x="6946392" y="1348739"/>
            <a:ext cx="5071872" cy="3375660"/>
          </a:xfrm>
          <a:prstGeom prst="rect">
            <a:avLst/>
          </a:prstGeom>
        </p:spPr>
      </p:pic>
      <p:sp>
        <p:nvSpPr>
          <p:cNvPr id="4" name="object 4"/>
          <p:cNvSpPr txBox="1">
            <a:spLocks noGrp="1"/>
          </p:cNvSpPr>
          <p:nvPr>
            <p:ph type="title"/>
          </p:nvPr>
        </p:nvSpPr>
        <p:spPr>
          <a:xfrm>
            <a:off x="933941" y="235540"/>
            <a:ext cx="10268220" cy="320601"/>
          </a:xfrm>
          <a:prstGeom prst="rect">
            <a:avLst/>
          </a:prstGeom>
        </p:spPr>
        <p:txBody>
          <a:bodyPr vert="horz" wrap="square" lIns="0" tIns="12700" rIns="0" bIns="0" rtlCol="0">
            <a:spAutoFit/>
          </a:bodyPr>
          <a:lstStyle/>
          <a:p>
            <a:pPr marL="1887855">
              <a:lnSpc>
                <a:spcPct val="100000"/>
              </a:lnSpc>
              <a:spcBef>
                <a:spcPts val="100"/>
              </a:spcBef>
            </a:pPr>
            <a:r>
              <a:rPr lang="tr-TR" sz="2000" b="1" dirty="0"/>
              <a:t>Parçalı Doğrusal Fonksiyon (</a:t>
            </a:r>
            <a:r>
              <a:rPr lang="tr-TR" sz="2000" b="1" dirty="0" err="1"/>
              <a:t>Piecewise</a:t>
            </a:r>
            <a:r>
              <a:rPr lang="tr-TR" sz="2000" b="1" dirty="0"/>
              <a:t> </a:t>
            </a:r>
            <a:r>
              <a:rPr lang="tr-TR" sz="2000" b="1" dirty="0" err="1"/>
              <a:t>Linear</a:t>
            </a:r>
            <a:r>
              <a:rPr lang="tr-TR" sz="2000" b="1" dirty="0"/>
              <a:t> </a:t>
            </a:r>
            <a:r>
              <a:rPr lang="tr-TR" sz="2000" b="1" dirty="0" err="1"/>
              <a:t>Function</a:t>
            </a:r>
            <a:r>
              <a:rPr lang="tr-TR" sz="2000" b="1" dirty="0"/>
              <a:t>)</a:t>
            </a:r>
            <a:endParaRPr sz="2000" b="1" dirty="0"/>
          </a:p>
        </p:txBody>
      </p:sp>
      <p:sp>
        <p:nvSpPr>
          <p:cNvPr id="5" name="object 5"/>
          <p:cNvSpPr/>
          <p:nvPr/>
        </p:nvSpPr>
        <p:spPr>
          <a:xfrm>
            <a:off x="1624964" y="2364104"/>
            <a:ext cx="420370" cy="318135"/>
          </a:xfrm>
          <a:custGeom>
            <a:avLst/>
            <a:gdLst/>
            <a:ahLst/>
            <a:cxnLst/>
            <a:rect l="l" t="t" r="r" b="b"/>
            <a:pathLst>
              <a:path w="420369" h="318135">
                <a:moveTo>
                  <a:pt x="319151" y="0"/>
                </a:moveTo>
                <a:lnTo>
                  <a:pt x="314578" y="12827"/>
                </a:lnTo>
                <a:lnTo>
                  <a:pt x="332990" y="20829"/>
                </a:lnTo>
                <a:lnTo>
                  <a:pt x="348805" y="31892"/>
                </a:lnTo>
                <a:lnTo>
                  <a:pt x="372745" y="63246"/>
                </a:lnTo>
                <a:lnTo>
                  <a:pt x="386746" y="105425"/>
                </a:lnTo>
                <a:lnTo>
                  <a:pt x="391414" y="157225"/>
                </a:lnTo>
                <a:lnTo>
                  <a:pt x="390245" y="185257"/>
                </a:lnTo>
                <a:lnTo>
                  <a:pt x="380859" y="233556"/>
                </a:lnTo>
                <a:lnTo>
                  <a:pt x="361950" y="271275"/>
                </a:lnTo>
                <a:lnTo>
                  <a:pt x="333184" y="296699"/>
                </a:lnTo>
                <a:lnTo>
                  <a:pt x="315086" y="304673"/>
                </a:lnTo>
                <a:lnTo>
                  <a:pt x="319151" y="317627"/>
                </a:lnTo>
                <a:lnTo>
                  <a:pt x="362458" y="297307"/>
                </a:lnTo>
                <a:lnTo>
                  <a:pt x="394334" y="262128"/>
                </a:lnTo>
                <a:lnTo>
                  <a:pt x="413877" y="214979"/>
                </a:lnTo>
                <a:lnTo>
                  <a:pt x="420370" y="158877"/>
                </a:lnTo>
                <a:lnTo>
                  <a:pt x="418746" y="129778"/>
                </a:lnTo>
                <a:lnTo>
                  <a:pt x="405689" y="78152"/>
                </a:lnTo>
                <a:lnTo>
                  <a:pt x="379658" y="36147"/>
                </a:lnTo>
                <a:lnTo>
                  <a:pt x="342130" y="8334"/>
                </a:lnTo>
                <a:lnTo>
                  <a:pt x="319151" y="0"/>
                </a:lnTo>
                <a:close/>
              </a:path>
              <a:path w="420369" h="318135">
                <a:moveTo>
                  <a:pt x="101346" y="0"/>
                </a:moveTo>
                <a:lnTo>
                  <a:pt x="58102" y="20383"/>
                </a:lnTo>
                <a:lnTo>
                  <a:pt x="26289" y="55625"/>
                </a:lnTo>
                <a:lnTo>
                  <a:pt x="6572" y="102870"/>
                </a:lnTo>
                <a:lnTo>
                  <a:pt x="0" y="158877"/>
                </a:lnTo>
                <a:lnTo>
                  <a:pt x="1641" y="188047"/>
                </a:lnTo>
                <a:lnTo>
                  <a:pt x="14733" y="239672"/>
                </a:lnTo>
                <a:lnTo>
                  <a:pt x="40641" y="281586"/>
                </a:lnTo>
                <a:lnTo>
                  <a:pt x="78222" y="309312"/>
                </a:lnTo>
                <a:lnTo>
                  <a:pt x="101346" y="317627"/>
                </a:lnTo>
                <a:lnTo>
                  <a:pt x="105409" y="304673"/>
                </a:lnTo>
                <a:lnTo>
                  <a:pt x="87312" y="296699"/>
                </a:lnTo>
                <a:lnTo>
                  <a:pt x="71691" y="285559"/>
                </a:lnTo>
                <a:lnTo>
                  <a:pt x="47878" y="253873"/>
                </a:lnTo>
                <a:lnTo>
                  <a:pt x="33702" y="210693"/>
                </a:lnTo>
                <a:lnTo>
                  <a:pt x="28955" y="157225"/>
                </a:lnTo>
                <a:lnTo>
                  <a:pt x="30144" y="130129"/>
                </a:lnTo>
                <a:lnTo>
                  <a:pt x="39618" y="83127"/>
                </a:lnTo>
                <a:lnTo>
                  <a:pt x="58572" y="46027"/>
                </a:lnTo>
                <a:lnTo>
                  <a:pt x="87580" y="20829"/>
                </a:lnTo>
                <a:lnTo>
                  <a:pt x="105917" y="12827"/>
                </a:lnTo>
                <a:lnTo>
                  <a:pt x="101346" y="0"/>
                </a:lnTo>
                <a:close/>
              </a:path>
            </a:pathLst>
          </a:custGeom>
          <a:solidFill>
            <a:srgbClr val="FFFFFF"/>
          </a:solidFill>
        </p:spPr>
        <p:txBody>
          <a:bodyPr wrap="square" lIns="0" tIns="0" rIns="0" bIns="0" rtlCol="0"/>
          <a:lstStyle/>
          <a:p>
            <a:endParaRPr/>
          </a:p>
        </p:txBody>
      </p:sp>
      <p:sp>
        <p:nvSpPr>
          <p:cNvPr id="6" name="object 6"/>
          <p:cNvSpPr txBox="1"/>
          <p:nvPr/>
        </p:nvSpPr>
        <p:spPr>
          <a:xfrm>
            <a:off x="1343025" y="2264790"/>
            <a:ext cx="1097280" cy="436880"/>
          </a:xfrm>
          <a:prstGeom prst="rect">
            <a:avLst/>
          </a:prstGeom>
        </p:spPr>
        <p:txBody>
          <a:bodyPr vert="horz" wrap="square" lIns="0" tIns="12700" rIns="0" bIns="0" rtlCol="0">
            <a:spAutoFit/>
          </a:bodyPr>
          <a:lstStyle/>
          <a:p>
            <a:pPr marL="12700">
              <a:lnSpc>
                <a:spcPct val="100000"/>
              </a:lnSpc>
              <a:spcBef>
                <a:spcPts val="100"/>
              </a:spcBef>
              <a:tabLst>
                <a:tab pos="393065" algn="l"/>
                <a:tab pos="827405" algn="l"/>
              </a:tabLst>
            </a:pPr>
            <a:r>
              <a:rPr sz="2700" spc="-50" dirty="0">
                <a:solidFill>
                  <a:srgbClr val="FFFFFF"/>
                </a:solidFill>
                <a:latin typeface="Cambria Math"/>
                <a:cs typeface="Cambria Math"/>
              </a:rPr>
              <a:t>𝜑</a:t>
            </a:r>
            <a:r>
              <a:rPr sz="2700" dirty="0">
                <a:solidFill>
                  <a:srgbClr val="FFFFFF"/>
                </a:solidFill>
                <a:latin typeface="Cambria Math"/>
                <a:cs typeface="Cambria Math"/>
              </a:rPr>
              <a:t>	</a:t>
            </a:r>
            <a:r>
              <a:rPr sz="2700" spc="-50" dirty="0">
                <a:solidFill>
                  <a:srgbClr val="FFFFFF"/>
                </a:solidFill>
                <a:latin typeface="Cambria Math"/>
                <a:cs typeface="Cambria Math"/>
              </a:rPr>
              <a:t>𝑣</a:t>
            </a:r>
            <a:r>
              <a:rPr sz="2700" dirty="0">
                <a:solidFill>
                  <a:srgbClr val="FFFFFF"/>
                </a:solidFill>
                <a:latin typeface="Cambria Math"/>
                <a:cs typeface="Cambria Math"/>
              </a:rPr>
              <a:t>	</a:t>
            </a:r>
            <a:r>
              <a:rPr sz="2700" spc="-50" dirty="0">
                <a:solidFill>
                  <a:srgbClr val="FFFFFF"/>
                </a:solidFill>
                <a:latin typeface="Cambria Math"/>
                <a:cs typeface="Cambria Math"/>
              </a:rPr>
              <a:t>=</a:t>
            </a:r>
            <a:endParaRPr sz="2700">
              <a:latin typeface="Cambria Math"/>
              <a:cs typeface="Cambria Math"/>
            </a:endParaRPr>
          </a:p>
        </p:txBody>
      </p:sp>
      <p:sp>
        <p:nvSpPr>
          <p:cNvPr id="7" name="object 7"/>
          <p:cNvSpPr/>
          <p:nvPr/>
        </p:nvSpPr>
        <p:spPr>
          <a:xfrm>
            <a:off x="2549779" y="1620647"/>
            <a:ext cx="200660" cy="1805305"/>
          </a:xfrm>
          <a:custGeom>
            <a:avLst/>
            <a:gdLst/>
            <a:ahLst/>
            <a:cxnLst/>
            <a:rect l="l" t="t" r="r" b="b"/>
            <a:pathLst>
              <a:path w="200660" h="1805304">
                <a:moveTo>
                  <a:pt x="200278" y="0"/>
                </a:moveTo>
                <a:lnTo>
                  <a:pt x="140843" y="26590"/>
                </a:lnTo>
                <a:lnTo>
                  <a:pt x="101218" y="82423"/>
                </a:lnTo>
                <a:lnTo>
                  <a:pt x="80835" y="157178"/>
                </a:lnTo>
                <a:lnTo>
                  <a:pt x="74929" y="204456"/>
                </a:lnTo>
                <a:lnTo>
                  <a:pt x="71881" y="258952"/>
                </a:lnTo>
                <a:lnTo>
                  <a:pt x="71500" y="258952"/>
                </a:lnTo>
                <a:lnTo>
                  <a:pt x="71500" y="737615"/>
                </a:lnTo>
                <a:lnTo>
                  <a:pt x="70308" y="773620"/>
                </a:lnTo>
                <a:lnTo>
                  <a:pt x="60731" y="831341"/>
                </a:lnTo>
                <a:lnTo>
                  <a:pt x="41915" y="870061"/>
                </a:lnTo>
                <a:lnTo>
                  <a:pt x="0" y="893063"/>
                </a:lnTo>
                <a:lnTo>
                  <a:pt x="0" y="913129"/>
                </a:lnTo>
                <a:lnTo>
                  <a:pt x="42398" y="936079"/>
                </a:lnTo>
                <a:lnTo>
                  <a:pt x="60946" y="974580"/>
                </a:lnTo>
                <a:lnTo>
                  <a:pt x="70332" y="1031678"/>
                </a:lnTo>
                <a:lnTo>
                  <a:pt x="71500" y="1067180"/>
                </a:lnTo>
                <a:lnTo>
                  <a:pt x="71500" y="1546225"/>
                </a:lnTo>
                <a:lnTo>
                  <a:pt x="71881" y="1546225"/>
                </a:lnTo>
                <a:lnTo>
                  <a:pt x="74930" y="1600323"/>
                </a:lnTo>
                <a:lnTo>
                  <a:pt x="80835" y="1647571"/>
                </a:lnTo>
                <a:lnTo>
                  <a:pt x="89598" y="1688246"/>
                </a:lnTo>
                <a:lnTo>
                  <a:pt x="118554" y="1753897"/>
                </a:lnTo>
                <a:lnTo>
                  <a:pt x="168084" y="1795133"/>
                </a:lnTo>
                <a:lnTo>
                  <a:pt x="200278" y="1804797"/>
                </a:lnTo>
                <a:lnTo>
                  <a:pt x="200278" y="1788922"/>
                </a:lnTo>
                <a:lnTo>
                  <a:pt x="177393" y="1779706"/>
                </a:lnTo>
                <a:lnTo>
                  <a:pt x="157876" y="1763680"/>
                </a:lnTo>
                <a:lnTo>
                  <a:pt x="128904" y="1711198"/>
                </a:lnTo>
                <a:lnTo>
                  <a:pt x="119163" y="1673647"/>
                </a:lnTo>
                <a:lnTo>
                  <a:pt x="112220" y="1627108"/>
                </a:lnTo>
                <a:lnTo>
                  <a:pt x="108063" y="1571591"/>
                </a:lnTo>
                <a:lnTo>
                  <a:pt x="106679" y="1507108"/>
                </a:lnTo>
                <a:lnTo>
                  <a:pt x="106679" y="1096390"/>
                </a:lnTo>
                <a:lnTo>
                  <a:pt x="104086" y="1050950"/>
                </a:lnTo>
                <a:lnTo>
                  <a:pt x="98980" y="1012523"/>
                </a:lnTo>
                <a:lnTo>
                  <a:pt x="81279" y="956563"/>
                </a:lnTo>
                <a:lnTo>
                  <a:pt x="58340" y="922527"/>
                </a:lnTo>
                <a:lnTo>
                  <a:pt x="34925" y="904493"/>
                </a:lnTo>
                <a:lnTo>
                  <a:pt x="34925" y="900302"/>
                </a:lnTo>
                <a:lnTo>
                  <a:pt x="70822" y="866102"/>
                </a:lnTo>
                <a:lnTo>
                  <a:pt x="93231" y="820830"/>
                </a:lnTo>
                <a:lnTo>
                  <a:pt x="105181" y="752008"/>
                </a:lnTo>
                <a:lnTo>
                  <a:pt x="106679" y="708405"/>
                </a:lnTo>
                <a:lnTo>
                  <a:pt x="106679" y="297688"/>
                </a:lnTo>
                <a:lnTo>
                  <a:pt x="108063" y="233205"/>
                </a:lnTo>
                <a:lnTo>
                  <a:pt x="112220" y="177688"/>
                </a:lnTo>
                <a:lnTo>
                  <a:pt x="119163" y="131149"/>
                </a:lnTo>
                <a:lnTo>
                  <a:pt x="128904" y="93599"/>
                </a:lnTo>
                <a:lnTo>
                  <a:pt x="157876" y="41116"/>
                </a:lnTo>
                <a:lnTo>
                  <a:pt x="200278" y="15875"/>
                </a:lnTo>
                <a:lnTo>
                  <a:pt x="200278" y="0"/>
                </a:lnTo>
                <a:close/>
              </a:path>
            </a:pathLst>
          </a:custGeom>
          <a:solidFill>
            <a:srgbClr val="FFFFFF"/>
          </a:solidFill>
        </p:spPr>
        <p:txBody>
          <a:bodyPr wrap="square" lIns="0" tIns="0" rIns="0" bIns="0" rtlCol="0"/>
          <a:lstStyle/>
          <a:p>
            <a:endParaRPr/>
          </a:p>
        </p:txBody>
      </p:sp>
      <p:sp>
        <p:nvSpPr>
          <p:cNvPr id="8" name="object 8"/>
          <p:cNvSpPr txBox="1"/>
          <p:nvPr/>
        </p:nvSpPr>
        <p:spPr>
          <a:xfrm>
            <a:off x="2757677" y="1624025"/>
            <a:ext cx="3085465" cy="437515"/>
          </a:xfrm>
          <a:prstGeom prst="rect">
            <a:avLst/>
          </a:prstGeom>
        </p:spPr>
        <p:txBody>
          <a:bodyPr vert="horz" wrap="square" lIns="0" tIns="12700" rIns="0" bIns="0" rtlCol="0">
            <a:spAutoFit/>
          </a:bodyPr>
          <a:lstStyle/>
          <a:p>
            <a:pPr marL="12700">
              <a:lnSpc>
                <a:spcPct val="100000"/>
              </a:lnSpc>
              <a:spcBef>
                <a:spcPts val="100"/>
              </a:spcBef>
              <a:tabLst>
                <a:tab pos="1879600" algn="l"/>
              </a:tabLst>
            </a:pPr>
            <a:r>
              <a:rPr sz="2700" spc="-50" dirty="0">
                <a:solidFill>
                  <a:srgbClr val="FFFFFF"/>
                </a:solidFill>
                <a:latin typeface="Cambria Math"/>
                <a:cs typeface="Cambria Math"/>
              </a:rPr>
              <a:t>1</a:t>
            </a:r>
            <a:r>
              <a:rPr sz="2700" dirty="0">
                <a:solidFill>
                  <a:srgbClr val="FFFFFF"/>
                </a:solidFill>
                <a:latin typeface="Cambria Math"/>
                <a:cs typeface="Cambria Math"/>
              </a:rPr>
              <a:t>	𝑣</a:t>
            </a:r>
            <a:r>
              <a:rPr sz="2700" spc="210" dirty="0">
                <a:solidFill>
                  <a:srgbClr val="FFFFFF"/>
                </a:solidFill>
                <a:latin typeface="Cambria Math"/>
                <a:cs typeface="Cambria Math"/>
              </a:rPr>
              <a:t> </a:t>
            </a:r>
            <a:r>
              <a:rPr sz="2700" dirty="0">
                <a:solidFill>
                  <a:srgbClr val="FFFFFF"/>
                </a:solidFill>
                <a:latin typeface="Cambria Math"/>
                <a:cs typeface="Cambria Math"/>
              </a:rPr>
              <a:t>≥</a:t>
            </a:r>
            <a:r>
              <a:rPr sz="2700" spc="140" dirty="0">
                <a:solidFill>
                  <a:srgbClr val="FFFFFF"/>
                </a:solidFill>
                <a:latin typeface="Cambria Math"/>
                <a:cs typeface="Cambria Math"/>
              </a:rPr>
              <a:t> </a:t>
            </a:r>
            <a:r>
              <a:rPr sz="2700" spc="-25" dirty="0">
                <a:solidFill>
                  <a:srgbClr val="FFFFFF"/>
                </a:solidFill>
                <a:latin typeface="Cambria Math"/>
                <a:cs typeface="Cambria Math"/>
              </a:rPr>
              <a:t>1/2</a:t>
            </a:r>
            <a:endParaRPr sz="2700">
              <a:latin typeface="Cambria Math"/>
              <a:cs typeface="Cambria Math"/>
            </a:endParaRPr>
          </a:p>
        </p:txBody>
      </p:sp>
      <p:sp>
        <p:nvSpPr>
          <p:cNvPr id="9" name="object 9"/>
          <p:cNvSpPr/>
          <p:nvPr/>
        </p:nvSpPr>
        <p:spPr>
          <a:xfrm>
            <a:off x="3673602" y="2545079"/>
            <a:ext cx="190500" cy="22860"/>
          </a:xfrm>
          <a:custGeom>
            <a:avLst/>
            <a:gdLst/>
            <a:ahLst/>
            <a:cxnLst/>
            <a:rect l="l" t="t" r="r" b="b"/>
            <a:pathLst>
              <a:path w="190500" h="22860">
                <a:moveTo>
                  <a:pt x="190500" y="0"/>
                </a:moveTo>
                <a:lnTo>
                  <a:pt x="0" y="0"/>
                </a:lnTo>
                <a:lnTo>
                  <a:pt x="0" y="22860"/>
                </a:lnTo>
                <a:lnTo>
                  <a:pt x="190500" y="22860"/>
                </a:lnTo>
                <a:lnTo>
                  <a:pt x="190500" y="0"/>
                </a:lnTo>
                <a:close/>
              </a:path>
            </a:pathLst>
          </a:custGeom>
          <a:solidFill>
            <a:srgbClr val="FFFFFF"/>
          </a:solidFill>
        </p:spPr>
        <p:txBody>
          <a:bodyPr wrap="square" lIns="0" tIns="0" rIns="0" bIns="0" rtlCol="0"/>
          <a:lstStyle/>
          <a:p>
            <a:endParaRPr/>
          </a:p>
        </p:txBody>
      </p:sp>
      <p:sp>
        <p:nvSpPr>
          <p:cNvPr id="10" name="object 10"/>
          <p:cNvSpPr txBox="1"/>
          <p:nvPr/>
        </p:nvSpPr>
        <p:spPr>
          <a:xfrm>
            <a:off x="3661409" y="2528442"/>
            <a:ext cx="215265" cy="436880"/>
          </a:xfrm>
          <a:prstGeom prst="rect">
            <a:avLst/>
          </a:prstGeom>
        </p:spPr>
        <p:txBody>
          <a:bodyPr vert="horz" wrap="square" lIns="0" tIns="12700" rIns="0" bIns="0" rtlCol="0">
            <a:spAutoFit/>
          </a:bodyPr>
          <a:lstStyle/>
          <a:p>
            <a:pPr marL="12700">
              <a:lnSpc>
                <a:spcPct val="100000"/>
              </a:lnSpc>
              <a:spcBef>
                <a:spcPts val="100"/>
              </a:spcBef>
            </a:pPr>
            <a:r>
              <a:rPr sz="2700" spc="-50" dirty="0">
                <a:solidFill>
                  <a:srgbClr val="FFFFFF"/>
                </a:solidFill>
                <a:latin typeface="Cambria Math"/>
                <a:cs typeface="Cambria Math"/>
              </a:rPr>
              <a:t>2</a:t>
            </a:r>
            <a:endParaRPr sz="2700">
              <a:latin typeface="Cambria Math"/>
              <a:cs typeface="Cambria Math"/>
            </a:endParaRPr>
          </a:p>
        </p:txBody>
      </p:sp>
      <p:sp>
        <p:nvSpPr>
          <p:cNvPr id="11" name="object 11"/>
          <p:cNvSpPr txBox="1"/>
          <p:nvPr/>
        </p:nvSpPr>
        <p:spPr>
          <a:xfrm>
            <a:off x="3329178" y="2039239"/>
            <a:ext cx="2520315" cy="695960"/>
          </a:xfrm>
          <a:prstGeom prst="rect">
            <a:avLst/>
          </a:prstGeom>
        </p:spPr>
        <p:txBody>
          <a:bodyPr vert="horz" wrap="square" lIns="0" tIns="12700" rIns="0" bIns="0" rtlCol="0">
            <a:spAutoFit/>
          </a:bodyPr>
          <a:lstStyle/>
          <a:p>
            <a:pPr marL="344805">
              <a:lnSpc>
                <a:spcPts val="2640"/>
              </a:lnSpc>
              <a:spcBef>
                <a:spcPts val="100"/>
              </a:spcBef>
            </a:pPr>
            <a:r>
              <a:rPr sz="2700" spc="-50" dirty="0">
                <a:solidFill>
                  <a:srgbClr val="FFFFFF"/>
                </a:solidFill>
                <a:latin typeface="Cambria Math"/>
                <a:cs typeface="Cambria Math"/>
              </a:rPr>
              <a:t>1</a:t>
            </a:r>
            <a:endParaRPr sz="2700" dirty="0">
              <a:latin typeface="Cambria Math"/>
              <a:cs typeface="Cambria Math"/>
            </a:endParaRPr>
          </a:p>
          <a:p>
            <a:pPr marL="12700">
              <a:lnSpc>
                <a:spcPts val="2640"/>
              </a:lnSpc>
              <a:tabLst>
                <a:tab pos="629285" algn="l"/>
                <a:tab pos="1702435" algn="l"/>
              </a:tabLst>
            </a:pPr>
            <a:r>
              <a:rPr sz="2700" spc="-50" dirty="0">
                <a:solidFill>
                  <a:srgbClr val="FFFFFF"/>
                </a:solidFill>
                <a:latin typeface="Cambria Math"/>
                <a:cs typeface="Cambria Math"/>
              </a:rPr>
              <a:t>+</a:t>
            </a:r>
            <a:r>
              <a:rPr sz="2700" dirty="0">
                <a:solidFill>
                  <a:srgbClr val="FFFFFF"/>
                </a:solidFill>
                <a:latin typeface="Cambria Math"/>
                <a:cs typeface="Cambria Math"/>
              </a:rPr>
              <a:t>	&gt;</a:t>
            </a:r>
            <a:r>
              <a:rPr sz="2700" spc="145" dirty="0">
                <a:solidFill>
                  <a:srgbClr val="FFFFFF"/>
                </a:solidFill>
                <a:latin typeface="Cambria Math"/>
                <a:cs typeface="Cambria Math"/>
              </a:rPr>
              <a:t> </a:t>
            </a:r>
            <a:r>
              <a:rPr sz="2700" dirty="0">
                <a:solidFill>
                  <a:srgbClr val="FFFFFF"/>
                </a:solidFill>
                <a:latin typeface="Cambria Math"/>
                <a:cs typeface="Cambria Math"/>
              </a:rPr>
              <a:t>𝑣</a:t>
            </a:r>
            <a:r>
              <a:rPr sz="2700" spc="215" dirty="0">
                <a:solidFill>
                  <a:srgbClr val="FFFFFF"/>
                </a:solidFill>
                <a:latin typeface="Cambria Math"/>
                <a:cs typeface="Cambria Math"/>
              </a:rPr>
              <a:t> </a:t>
            </a:r>
            <a:r>
              <a:rPr sz="2700" spc="-50" dirty="0">
                <a:solidFill>
                  <a:srgbClr val="FFFFFF"/>
                </a:solidFill>
                <a:latin typeface="Cambria Math"/>
                <a:cs typeface="Cambria Math"/>
              </a:rPr>
              <a:t>&gt;</a:t>
            </a:r>
            <a:r>
              <a:rPr sz="2700" dirty="0">
                <a:solidFill>
                  <a:srgbClr val="FFFFFF"/>
                </a:solidFill>
                <a:latin typeface="Cambria Math"/>
                <a:cs typeface="Cambria Math"/>
              </a:rPr>
              <a:t>	</a:t>
            </a:r>
            <a:r>
              <a:rPr sz="2700" spc="-20" dirty="0">
                <a:solidFill>
                  <a:srgbClr val="FFFFFF"/>
                </a:solidFill>
                <a:latin typeface="Cambria Math"/>
                <a:cs typeface="Cambria Math"/>
              </a:rPr>
              <a:t>−1/2</a:t>
            </a:r>
            <a:endParaRPr sz="2700" dirty="0">
              <a:latin typeface="Cambria Math"/>
              <a:cs typeface="Cambria Math"/>
            </a:endParaRPr>
          </a:p>
        </p:txBody>
      </p:sp>
      <p:sp>
        <p:nvSpPr>
          <p:cNvPr id="12" name="object 12"/>
          <p:cNvSpPr txBox="1"/>
          <p:nvPr/>
        </p:nvSpPr>
        <p:spPr>
          <a:xfrm>
            <a:off x="2743961" y="2132654"/>
            <a:ext cx="3113405" cy="1180465"/>
          </a:xfrm>
          <a:prstGeom prst="rect">
            <a:avLst/>
          </a:prstGeom>
        </p:spPr>
        <p:txBody>
          <a:bodyPr vert="horz" wrap="square" lIns="0" tIns="178435" rIns="0" bIns="0" rtlCol="0">
            <a:spAutoFit/>
          </a:bodyPr>
          <a:lstStyle/>
          <a:p>
            <a:pPr marL="19685">
              <a:lnSpc>
                <a:spcPct val="100000"/>
              </a:lnSpc>
              <a:spcBef>
                <a:spcPts val="1405"/>
              </a:spcBef>
            </a:pPr>
            <a:r>
              <a:rPr sz="2700" spc="-50" dirty="0">
                <a:solidFill>
                  <a:srgbClr val="FFFFFF"/>
                </a:solidFill>
                <a:latin typeface="Cambria Math"/>
                <a:cs typeface="Cambria Math"/>
              </a:rPr>
              <a:t>𝑣</a:t>
            </a:r>
            <a:endParaRPr sz="2700">
              <a:latin typeface="Cambria Math"/>
              <a:cs typeface="Cambria Math"/>
            </a:endParaRPr>
          </a:p>
          <a:p>
            <a:pPr marL="12700">
              <a:lnSpc>
                <a:spcPct val="100000"/>
              </a:lnSpc>
              <a:spcBef>
                <a:spcPts val="1305"/>
              </a:spcBef>
              <a:tabLst>
                <a:tab pos="1650364" algn="l"/>
              </a:tabLst>
            </a:pPr>
            <a:r>
              <a:rPr sz="2700" spc="-50" dirty="0">
                <a:solidFill>
                  <a:srgbClr val="FFFFFF"/>
                </a:solidFill>
                <a:latin typeface="Cambria Math"/>
                <a:cs typeface="Cambria Math"/>
              </a:rPr>
              <a:t>0</a:t>
            </a:r>
            <a:r>
              <a:rPr sz="2700" dirty="0">
                <a:solidFill>
                  <a:srgbClr val="FFFFFF"/>
                </a:solidFill>
                <a:latin typeface="Cambria Math"/>
                <a:cs typeface="Cambria Math"/>
              </a:rPr>
              <a:t>	𝑣</a:t>
            </a:r>
            <a:r>
              <a:rPr sz="2700" spc="210" dirty="0">
                <a:solidFill>
                  <a:srgbClr val="FFFFFF"/>
                </a:solidFill>
                <a:latin typeface="Cambria Math"/>
                <a:cs typeface="Cambria Math"/>
              </a:rPr>
              <a:t> </a:t>
            </a:r>
            <a:r>
              <a:rPr sz="2700" dirty="0">
                <a:solidFill>
                  <a:srgbClr val="FFFFFF"/>
                </a:solidFill>
                <a:latin typeface="Cambria Math"/>
                <a:cs typeface="Cambria Math"/>
              </a:rPr>
              <a:t>≤</a:t>
            </a:r>
            <a:r>
              <a:rPr sz="2700" spc="155" dirty="0">
                <a:solidFill>
                  <a:srgbClr val="FFFFFF"/>
                </a:solidFill>
                <a:latin typeface="Cambria Math"/>
                <a:cs typeface="Cambria Math"/>
              </a:rPr>
              <a:t> </a:t>
            </a:r>
            <a:r>
              <a:rPr sz="2700" spc="-20" dirty="0">
                <a:solidFill>
                  <a:srgbClr val="FFFFFF"/>
                </a:solidFill>
                <a:latin typeface="Cambria Math"/>
                <a:cs typeface="Cambria Math"/>
              </a:rPr>
              <a:t>−1/2</a:t>
            </a:r>
            <a:endParaRPr sz="2700">
              <a:latin typeface="Cambria Math"/>
              <a:cs typeface="Cambria Math"/>
            </a:endParaRPr>
          </a:p>
        </p:txBody>
      </p:sp>
      <p:sp>
        <p:nvSpPr>
          <p:cNvPr id="13" name="object 13"/>
          <p:cNvSpPr txBox="1"/>
          <p:nvPr/>
        </p:nvSpPr>
        <p:spPr>
          <a:xfrm>
            <a:off x="97942" y="3555872"/>
            <a:ext cx="6731634" cy="848360"/>
          </a:xfrm>
          <a:prstGeom prst="rect">
            <a:avLst/>
          </a:prstGeom>
        </p:spPr>
        <p:txBody>
          <a:bodyPr vert="horz" wrap="square" lIns="0" tIns="12700" rIns="0" bIns="0" rtlCol="0">
            <a:spAutoFit/>
          </a:bodyPr>
          <a:lstStyle/>
          <a:p>
            <a:pPr marL="12700" marR="5080">
              <a:lnSpc>
                <a:spcPct val="100000"/>
              </a:lnSpc>
              <a:spcBef>
                <a:spcPts val="100"/>
              </a:spcBef>
            </a:pPr>
            <a:r>
              <a:rPr lang="tr-TR" sz="2700" dirty="0">
                <a:solidFill>
                  <a:srgbClr val="FFFFFF"/>
                </a:solidFill>
                <a:latin typeface="Cambria"/>
                <a:cs typeface="Cambria"/>
              </a:rPr>
              <a:t>Burada, doğrusal işlem bölgesi içindeki amplifikasyon faktörü birliktir</a:t>
            </a:r>
            <a:r>
              <a:rPr sz="2700" spc="-10" dirty="0">
                <a:solidFill>
                  <a:srgbClr val="FFFFFF"/>
                </a:solidFill>
                <a:latin typeface="Cambria"/>
                <a:cs typeface="Cambria"/>
              </a:rPr>
              <a:t>.</a:t>
            </a:r>
            <a:endParaRPr sz="2700" dirty="0">
              <a:latin typeface="Cambria"/>
              <a:cs typeface="Cambria"/>
            </a:endParaRPr>
          </a:p>
        </p:txBody>
      </p:sp>
      <p:sp>
        <p:nvSpPr>
          <p:cNvPr id="14" name="object 14"/>
          <p:cNvSpPr txBox="1"/>
          <p:nvPr/>
        </p:nvSpPr>
        <p:spPr>
          <a:xfrm>
            <a:off x="11932411" y="6495389"/>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libri"/>
                <a:cs typeface="Calibri"/>
              </a:rPr>
              <a:t>11</a:t>
            </a:r>
            <a:endParaRPr sz="1200">
              <a:latin typeface="Calibri"/>
              <a:cs typeface="Calibri"/>
            </a:endParaRPr>
          </a:p>
        </p:txBody>
      </p:sp>
      <p:sp>
        <p:nvSpPr>
          <p:cNvPr id="15" name="object 1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6" name="object 16"/>
          <p:cNvSpPr txBox="1"/>
          <p:nvPr/>
        </p:nvSpPr>
        <p:spPr>
          <a:xfrm>
            <a:off x="97942" y="957198"/>
            <a:ext cx="9316085" cy="436880"/>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lang="tr-TR" sz="2700" dirty="0">
                <a:solidFill>
                  <a:srgbClr val="FFFFFF"/>
                </a:solidFill>
                <a:latin typeface="Cambria"/>
                <a:cs typeface="Cambria"/>
              </a:rPr>
              <a:t>Şekilde gösterilen parçalı-doğrusal fonksiyon için,</a:t>
            </a:r>
            <a:endParaRPr sz="2700" dirty="0">
              <a:latin typeface="Cambria"/>
              <a:cs typeface="Cambria"/>
            </a:endParaRPr>
          </a:p>
        </p:txBody>
      </p:sp>
      <p:grpSp>
        <p:nvGrpSpPr>
          <p:cNvPr id="17" name="object 17"/>
          <p:cNvGrpSpPr/>
          <p:nvPr/>
        </p:nvGrpSpPr>
        <p:grpSpPr>
          <a:xfrm>
            <a:off x="7392161" y="2108961"/>
            <a:ext cx="4800600" cy="2477135"/>
            <a:chOff x="7392161" y="2108961"/>
            <a:chExt cx="4800600" cy="2477135"/>
          </a:xfrm>
        </p:grpSpPr>
        <p:sp>
          <p:nvSpPr>
            <p:cNvPr id="18" name="object 18"/>
            <p:cNvSpPr/>
            <p:nvPr/>
          </p:nvSpPr>
          <p:spPr>
            <a:xfrm>
              <a:off x="7392161" y="2134361"/>
              <a:ext cx="2820035" cy="2125980"/>
            </a:xfrm>
            <a:custGeom>
              <a:avLst/>
              <a:gdLst/>
              <a:ahLst/>
              <a:cxnLst/>
              <a:rect l="l" t="t" r="r" b="b"/>
              <a:pathLst>
                <a:path w="2820034" h="2125979">
                  <a:moveTo>
                    <a:pt x="1685544" y="2125726"/>
                  </a:moveTo>
                  <a:lnTo>
                    <a:pt x="2819781" y="0"/>
                  </a:lnTo>
                </a:path>
                <a:path w="2820034" h="2125979">
                  <a:moveTo>
                    <a:pt x="0" y="2125980"/>
                  </a:moveTo>
                  <a:lnTo>
                    <a:pt x="1685163" y="2125980"/>
                  </a:lnTo>
                </a:path>
              </a:pathLst>
            </a:custGeom>
            <a:ln w="50800">
              <a:solidFill>
                <a:srgbClr val="FFFFFF"/>
              </a:solidFill>
            </a:ln>
          </p:spPr>
          <p:txBody>
            <a:bodyPr wrap="square" lIns="0" tIns="0" rIns="0" bIns="0" rtlCol="0"/>
            <a:lstStyle/>
            <a:p>
              <a:endParaRPr/>
            </a:p>
          </p:txBody>
        </p:sp>
        <p:sp>
          <p:nvSpPr>
            <p:cNvPr id="19" name="object 19"/>
            <p:cNvSpPr/>
            <p:nvPr/>
          </p:nvSpPr>
          <p:spPr>
            <a:xfrm>
              <a:off x="10211561" y="2138933"/>
              <a:ext cx="1981200" cy="0"/>
            </a:xfrm>
            <a:custGeom>
              <a:avLst/>
              <a:gdLst/>
              <a:ahLst/>
              <a:cxnLst/>
              <a:rect l="l" t="t" r="r" b="b"/>
              <a:pathLst>
                <a:path w="1981200">
                  <a:moveTo>
                    <a:pt x="0" y="0"/>
                  </a:moveTo>
                  <a:lnTo>
                    <a:pt x="1981200" y="0"/>
                  </a:lnTo>
                </a:path>
              </a:pathLst>
            </a:custGeom>
            <a:ln w="50800">
              <a:solidFill>
                <a:srgbClr val="FFFFFF"/>
              </a:solidFill>
            </a:ln>
          </p:spPr>
          <p:txBody>
            <a:bodyPr wrap="square" lIns="0" tIns="0" rIns="0" bIns="0" rtlCol="0"/>
            <a:lstStyle/>
            <a:p>
              <a:endParaRPr/>
            </a:p>
          </p:txBody>
        </p:sp>
        <p:sp>
          <p:nvSpPr>
            <p:cNvPr id="20" name="object 20"/>
            <p:cNvSpPr/>
            <p:nvPr/>
          </p:nvSpPr>
          <p:spPr>
            <a:xfrm>
              <a:off x="11724132" y="4155947"/>
              <a:ext cx="381000" cy="429895"/>
            </a:xfrm>
            <a:custGeom>
              <a:avLst/>
              <a:gdLst/>
              <a:ahLst/>
              <a:cxnLst/>
              <a:rect l="l" t="t" r="r" b="b"/>
              <a:pathLst>
                <a:path w="381000" h="429895">
                  <a:moveTo>
                    <a:pt x="381000" y="0"/>
                  </a:moveTo>
                  <a:lnTo>
                    <a:pt x="0" y="0"/>
                  </a:lnTo>
                  <a:lnTo>
                    <a:pt x="0" y="429768"/>
                  </a:lnTo>
                  <a:lnTo>
                    <a:pt x="381000" y="429768"/>
                  </a:lnTo>
                  <a:lnTo>
                    <a:pt x="381000" y="0"/>
                  </a:lnTo>
                  <a:close/>
                </a:path>
              </a:pathLst>
            </a:custGeom>
            <a:solidFill>
              <a:srgbClr val="000000"/>
            </a:solidFill>
          </p:spPr>
          <p:txBody>
            <a:bodyPr wrap="square" lIns="0" tIns="0" rIns="0" bIns="0" rtlCol="0"/>
            <a:lstStyle/>
            <a:p>
              <a:endParaRPr/>
            </a:p>
          </p:txBody>
        </p:sp>
      </p:grpSp>
      <p:sp>
        <p:nvSpPr>
          <p:cNvPr id="21" name="object 21"/>
          <p:cNvSpPr txBox="1"/>
          <p:nvPr/>
        </p:nvSpPr>
        <p:spPr>
          <a:xfrm>
            <a:off x="7535418" y="1386331"/>
            <a:ext cx="775335"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FFFFFF"/>
                </a:solidFill>
                <a:latin typeface="Cambria Math"/>
                <a:cs typeface="Cambria Math"/>
              </a:rPr>
              <a:t>𝜑(𝑣)</a:t>
            </a:r>
            <a:endParaRPr sz="2800">
              <a:latin typeface="Cambria Math"/>
              <a:cs typeface="Cambria Math"/>
            </a:endParaRPr>
          </a:p>
        </p:txBody>
      </p:sp>
      <p:sp>
        <p:nvSpPr>
          <p:cNvPr id="22" name="object 22"/>
          <p:cNvSpPr txBox="1"/>
          <p:nvPr/>
        </p:nvSpPr>
        <p:spPr>
          <a:xfrm>
            <a:off x="11801347" y="4122165"/>
            <a:ext cx="21907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Cambria Math"/>
                <a:cs typeface="Cambria Math"/>
              </a:rPr>
              <a:t>𝑣</a:t>
            </a:r>
            <a:endParaRPr sz="2800">
              <a:latin typeface="Cambria Math"/>
              <a:cs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274055"/>
            <a:ext cx="12059285" cy="1241365"/>
          </a:xfrm>
          <a:prstGeom prst="rect">
            <a:avLst/>
          </a:prstGeom>
        </p:spPr>
        <p:txBody>
          <a:bodyPr vert="horz" wrap="square" lIns="0" tIns="60325" rIns="0" bIns="0" rtlCol="0">
            <a:spAutoFit/>
          </a:bodyPr>
          <a:lstStyle/>
          <a:p>
            <a:pPr marL="240029" marR="252095" indent="-227329">
              <a:lnSpc>
                <a:spcPts val="3030"/>
              </a:lnSpc>
              <a:spcBef>
                <a:spcPts val="475"/>
              </a:spcBef>
              <a:buFont typeface="Arial MT"/>
              <a:buChar char="•"/>
              <a:tabLst>
                <a:tab pos="241300" algn="l"/>
              </a:tabLst>
            </a:pPr>
            <a:r>
              <a:rPr lang="tr-TR" sz="2000" dirty="0">
                <a:solidFill>
                  <a:srgbClr val="FFFFFF"/>
                </a:solidFill>
                <a:latin typeface="Cambria"/>
                <a:cs typeface="Cambria"/>
              </a:rPr>
              <a:t>Aslında, orijindeki eğim a/4'e eşittir. Limitte, eğim parametresi sonsuza yaklaştıkça, sigmoid fonksiyonu bir eşik fonksiyonu haline gelir.</a:t>
            </a:r>
          </a:p>
          <a:p>
            <a:pPr marL="240029" marR="252095" indent="-227329">
              <a:lnSpc>
                <a:spcPts val="3030"/>
              </a:lnSpc>
              <a:spcBef>
                <a:spcPts val="475"/>
              </a:spcBef>
              <a:buFont typeface="Arial MT"/>
              <a:buChar char="•"/>
              <a:tabLst>
                <a:tab pos="241300" algn="l"/>
              </a:tabLst>
            </a:pPr>
            <a:r>
              <a:rPr lang="tr-TR" sz="2000" dirty="0">
                <a:solidFill>
                  <a:srgbClr val="FFFFFF"/>
                </a:solidFill>
                <a:latin typeface="Cambria"/>
                <a:cs typeface="Cambria"/>
              </a:rPr>
              <a:t>Sigmoid fonksiyonunun türevlenebilir olduğunu, eşik fonksiyonunun ise olmadığını unutmayın.</a:t>
            </a:r>
            <a:endParaRPr sz="2000" dirty="0">
              <a:latin typeface="Cambria"/>
              <a:cs typeface="Cambria"/>
            </a:endParaRPr>
          </a:p>
        </p:txBody>
      </p:sp>
      <p:sp>
        <p:nvSpPr>
          <p:cNvPr id="3" name="object 3"/>
          <p:cNvSpPr txBox="1">
            <a:spLocks noGrp="1"/>
          </p:cNvSpPr>
          <p:nvPr>
            <p:ph type="title"/>
          </p:nvPr>
        </p:nvSpPr>
        <p:spPr>
          <a:xfrm>
            <a:off x="393903" y="237779"/>
            <a:ext cx="8534400" cy="566822"/>
          </a:xfrm>
          <a:prstGeom prst="rect">
            <a:avLst/>
          </a:prstGeom>
        </p:spPr>
        <p:txBody>
          <a:bodyPr vert="horz" wrap="square" lIns="0" tIns="12700" rIns="0" bIns="0" rtlCol="0">
            <a:spAutoFit/>
          </a:bodyPr>
          <a:lstStyle/>
          <a:p>
            <a:pPr marL="3273425">
              <a:lnSpc>
                <a:spcPct val="100000"/>
              </a:lnSpc>
              <a:spcBef>
                <a:spcPts val="100"/>
              </a:spcBef>
            </a:pPr>
            <a:r>
              <a:rPr lang="tr-TR" dirty="0"/>
              <a:t>Sigmoid FONKSİYONU</a:t>
            </a:r>
            <a:endParaRPr dirty="0"/>
          </a:p>
        </p:txBody>
      </p:sp>
      <p:sp>
        <p:nvSpPr>
          <p:cNvPr id="4" name="object 4"/>
          <p:cNvSpPr txBox="1"/>
          <p:nvPr/>
        </p:nvSpPr>
        <p:spPr>
          <a:xfrm>
            <a:off x="78739" y="895858"/>
            <a:ext cx="11958320" cy="1600438"/>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Sigmoid fonksiyonu, yapay sinir ağlarının inşasında kullanılan en yaygın aktivasyon fonksiyonu şeklidir. Doğrusal ve doğrusal olmayan davranış arasında zarif bir denge sergileyen, kesinlikle artan bir fonksiyon olarak tanımlanır</a:t>
            </a:r>
            <a:endParaRPr sz="2800" dirty="0">
              <a:latin typeface="Cambria"/>
              <a:cs typeface="Cambria"/>
            </a:endParaRPr>
          </a:p>
        </p:txBody>
      </p:sp>
      <p:sp>
        <p:nvSpPr>
          <p:cNvPr id="5" name="object 5"/>
          <p:cNvSpPr txBox="1"/>
          <p:nvPr/>
        </p:nvSpPr>
        <p:spPr>
          <a:xfrm>
            <a:off x="11932411" y="6495389"/>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libri"/>
                <a:cs typeface="Calibri"/>
              </a:rPr>
              <a:t>12</a:t>
            </a:r>
            <a:endParaRPr sz="1200">
              <a:latin typeface="Calibri"/>
              <a:cs typeface="Calibri"/>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grpSp>
        <p:nvGrpSpPr>
          <p:cNvPr id="7" name="object 7"/>
          <p:cNvGrpSpPr/>
          <p:nvPr/>
        </p:nvGrpSpPr>
        <p:grpSpPr>
          <a:xfrm>
            <a:off x="166115" y="2182367"/>
            <a:ext cx="6015990" cy="2973070"/>
            <a:chOff x="166115" y="2182367"/>
            <a:chExt cx="6015990" cy="2973070"/>
          </a:xfrm>
        </p:grpSpPr>
        <p:pic>
          <p:nvPicPr>
            <p:cNvPr id="8" name="object 8"/>
            <p:cNvPicPr/>
            <p:nvPr/>
          </p:nvPicPr>
          <p:blipFill>
            <a:blip r:embed="rId2" cstate="print"/>
            <a:stretch>
              <a:fillRect/>
            </a:stretch>
          </p:blipFill>
          <p:spPr>
            <a:xfrm>
              <a:off x="166115" y="2182367"/>
              <a:ext cx="6015990" cy="2972561"/>
            </a:xfrm>
            <a:prstGeom prst="rect">
              <a:avLst/>
            </a:prstGeom>
          </p:spPr>
        </p:pic>
        <p:sp>
          <p:nvSpPr>
            <p:cNvPr id="9" name="object 9"/>
            <p:cNvSpPr/>
            <p:nvPr/>
          </p:nvSpPr>
          <p:spPr>
            <a:xfrm>
              <a:off x="1600580" y="2857372"/>
              <a:ext cx="437515" cy="328930"/>
            </a:xfrm>
            <a:custGeom>
              <a:avLst/>
              <a:gdLst/>
              <a:ahLst/>
              <a:cxnLst/>
              <a:rect l="l" t="t" r="r" b="b"/>
              <a:pathLst>
                <a:path w="437514" h="328930">
                  <a:moveTo>
                    <a:pt x="332105" y="0"/>
                  </a:moveTo>
                  <a:lnTo>
                    <a:pt x="327406" y="13335"/>
                  </a:lnTo>
                  <a:lnTo>
                    <a:pt x="346436" y="21597"/>
                  </a:lnTo>
                  <a:lnTo>
                    <a:pt x="362775" y="33051"/>
                  </a:lnTo>
                  <a:lnTo>
                    <a:pt x="387476" y="65531"/>
                  </a:lnTo>
                  <a:lnTo>
                    <a:pt x="402050" y="109172"/>
                  </a:lnTo>
                  <a:lnTo>
                    <a:pt x="406907" y="162813"/>
                  </a:lnTo>
                  <a:lnTo>
                    <a:pt x="405693" y="191845"/>
                  </a:lnTo>
                  <a:lnTo>
                    <a:pt x="395978" y="241859"/>
                  </a:lnTo>
                  <a:lnTo>
                    <a:pt x="376402" y="280912"/>
                  </a:lnTo>
                  <a:lnTo>
                    <a:pt x="346632" y="307288"/>
                  </a:lnTo>
                  <a:lnTo>
                    <a:pt x="327913" y="315594"/>
                  </a:lnTo>
                  <a:lnTo>
                    <a:pt x="332105" y="328929"/>
                  </a:lnTo>
                  <a:lnTo>
                    <a:pt x="376935" y="307879"/>
                  </a:lnTo>
                  <a:lnTo>
                    <a:pt x="409956" y="271399"/>
                  </a:lnTo>
                  <a:lnTo>
                    <a:pt x="430244" y="222662"/>
                  </a:lnTo>
                  <a:lnTo>
                    <a:pt x="437006" y="164591"/>
                  </a:lnTo>
                  <a:lnTo>
                    <a:pt x="435296" y="134417"/>
                  </a:lnTo>
                  <a:lnTo>
                    <a:pt x="421683" y="80974"/>
                  </a:lnTo>
                  <a:lnTo>
                    <a:pt x="394755" y="37468"/>
                  </a:lnTo>
                  <a:lnTo>
                    <a:pt x="355893" y="8616"/>
                  </a:lnTo>
                  <a:lnTo>
                    <a:pt x="332105" y="0"/>
                  </a:lnTo>
                  <a:close/>
                </a:path>
                <a:path w="437514" h="328930">
                  <a:moveTo>
                    <a:pt x="104901" y="0"/>
                  </a:moveTo>
                  <a:lnTo>
                    <a:pt x="60118" y="21113"/>
                  </a:lnTo>
                  <a:lnTo>
                    <a:pt x="27050" y="57657"/>
                  </a:lnTo>
                  <a:lnTo>
                    <a:pt x="6762" y="106553"/>
                  </a:lnTo>
                  <a:lnTo>
                    <a:pt x="0" y="164591"/>
                  </a:lnTo>
                  <a:lnTo>
                    <a:pt x="1690" y="194782"/>
                  </a:lnTo>
                  <a:lnTo>
                    <a:pt x="15216" y="248209"/>
                  </a:lnTo>
                  <a:lnTo>
                    <a:pt x="42054" y="291568"/>
                  </a:lnTo>
                  <a:lnTo>
                    <a:pt x="80968" y="320333"/>
                  </a:lnTo>
                  <a:lnTo>
                    <a:pt x="104901" y="328929"/>
                  </a:lnTo>
                  <a:lnTo>
                    <a:pt x="108966" y="315594"/>
                  </a:lnTo>
                  <a:lnTo>
                    <a:pt x="90247" y="307288"/>
                  </a:lnTo>
                  <a:lnTo>
                    <a:pt x="74088" y="295719"/>
                  </a:lnTo>
                  <a:lnTo>
                    <a:pt x="49402" y="262889"/>
                  </a:lnTo>
                  <a:lnTo>
                    <a:pt x="34829" y="218186"/>
                  </a:lnTo>
                  <a:lnTo>
                    <a:pt x="29971" y="162813"/>
                  </a:lnTo>
                  <a:lnTo>
                    <a:pt x="31186" y="134737"/>
                  </a:lnTo>
                  <a:lnTo>
                    <a:pt x="40901" y="86107"/>
                  </a:lnTo>
                  <a:lnTo>
                    <a:pt x="60503" y="47696"/>
                  </a:lnTo>
                  <a:lnTo>
                    <a:pt x="90515" y="21597"/>
                  </a:lnTo>
                  <a:lnTo>
                    <a:pt x="109474" y="13335"/>
                  </a:lnTo>
                  <a:lnTo>
                    <a:pt x="104901"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1308353" y="2756154"/>
            <a:ext cx="1138555" cy="452120"/>
          </a:xfrm>
          <a:prstGeom prst="rect">
            <a:avLst/>
          </a:prstGeom>
        </p:spPr>
        <p:txBody>
          <a:bodyPr vert="horz" wrap="square" lIns="0" tIns="12065" rIns="0" bIns="0" rtlCol="0">
            <a:spAutoFit/>
          </a:bodyPr>
          <a:lstStyle/>
          <a:p>
            <a:pPr marL="12700">
              <a:lnSpc>
                <a:spcPct val="100000"/>
              </a:lnSpc>
              <a:spcBef>
                <a:spcPts val="95"/>
              </a:spcBef>
              <a:tabLst>
                <a:tab pos="408305" algn="l"/>
                <a:tab pos="859790" algn="l"/>
              </a:tabLst>
            </a:pPr>
            <a:r>
              <a:rPr sz="2800" spc="-50" dirty="0">
                <a:solidFill>
                  <a:srgbClr val="FFFFFF"/>
                </a:solidFill>
                <a:latin typeface="Cambria Math"/>
                <a:cs typeface="Cambria Math"/>
              </a:rPr>
              <a:t>𝜑</a:t>
            </a:r>
            <a:r>
              <a:rPr sz="2800" dirty="0">
                <a:solidFill>
                  <a:srgbClr val="FFFFFF"/>
                </a:solidFill>
                <a:latin typeface="Cambria Math"/>
                <a:cs typeface="Cambria Math"/>
              </a:rPr>
              <a:t>	</a:t>
            </a:r>
            <a:r>
              <a:rPr sz="2800" spc="-50" dirty="0">
                <a:solidFill>
                  <a:srgbClr val="FFFFFF"/>
                </a:solidFill>
                <a:latin typeface="Cambria Math"/>
                <a:cs typeface="Cambria Math"/>
              </a:rPr>
              <a:t>𝑣</a:t>
            </a:r>
            <a:r>
              <a:rPr sz="2800" dirty="0">
                <a:solidFill>
                  <a:srgbClr val="FFFFFF"/>
                </a:solidFill>
                <a:latin typeface="Cambria Math"/>
                <a:cs typeface="Cambria Math"/>
              </a:rPr>
              <a:t>	</a:t>
            </a:r>
            <a:r>
              <a:rPr sz="2800" spc="-50" dirty="0">
                <a:solidFill>
                  <a:srgbClr val="FFFFFF"/>
                </a:solidFill>
                <a:latin typeface="Cambria Math"/>
                <a:cs typeface="Cambria Math"/>
              </a:rPr>
              <a:t>=</a:t>
            </a:r>
            <a:endParaRPr sz="2800">
              <a:latin typeface="Cambria Math"/>
              <a:cs typeface="Cambria Math"/>
            </a:endParaRPr>
          </a:p>
        </p:txBody>
      </p:sp>
      <p:sp>
        <p:nvSpPr>
          <p:cNvPr id="11" name="object 11"/>
          <p:cNvSpPr txBox="1"/>
          <p:nvPr/>
        </p:nvSpPr>
        <p:spPr>
          <a:xfrm>
            <a:off x="393903" y="2251024"/>
            <a:ext cx="5233035" cy="800284"/>
          </a:xfrm>
          <a:prstGeom prst="rect">
            <a:avLst/>
          </a:prstGeom>
        </p:spPr>
        <p:txBody>
          <a:bodyPr vert="horz" wrap="square" lIns="0" tIns="12065" rIns="0" bIns="0" rtlCol="0">
            <a:spAutoFit/>
          </a:bodyPr>
          <a:lstStyle/>
          <a:p>
            <a:pPr marL="12700">
              <a:lnSpc>
                <a:spcPts val="3220"/>
              </a:lnSpc>
              <a:spcBef>
                <a:spcPts val="95"/>
              </a:spcBef>
            </a:pPr>
            <a:r>
              <a:rPr lang="tr-TR" sz="2000" dirty="0">
                <a:solidFill>
                  <a:srgbClr val="FFFFFF"/>
                </a:solidFill>
                <a:latin typeface="Cambria"/>
                <a:cs typeface="Cambria"/>
              </a:rPr>
              <a:t>Sigmoid fonksiyonu şu şekilde tanımlanır</a:t>
            </a:r>
            <a:r>
              <a:rPr lang="tr-TR" sz="2400" dirty="0">
                <a:solidFill>
                  <a:srgbClr val="FFFFFF"/>
                </a:solidFill>
                <a:latin typeface="Cambria"/>
                <a:cs typeface="Cambria"/>
              </a:rPr>
              <a:t>:                      						</a:t>
            </a:r>
            <a:r>
              <a:rPr sz="2050" spc="-50" dirty="0">
                <a:solidFill>
                  <a:srgbClr val="FFFFFF"/>
                </a:solidFill>
                <a:latin typeface="Cambria Math"/>
                <a:cs typeface="Cambria Math"/>
              </a:rPr>
              <a:t>1</a:t>
            </a:r>
            <a:endParaRPr sz="2050" dirty="0">
              <a:latin typeface="Cambria Math"/>
              <a:cs typeface="Cambria Math"/>
            </a:endParaRPr>
          </a:p>
        </p:txBody>
      </p:sp>
      <p:sp>
        <p:nvSpPr>
          <p:cNvPr id="12" name="object 12"/>
          <p:cNvSpPr txBox="1"/>
          <p:nvPr/>
        </p:nvSpPr>
        <p:spPr>
          <a:xfrm>
            <a:off x="2520188" y="3030473"/>
            <a:ext cx="1530985" cy="336550"/>
          </a:xfrm>
          <a:prstGeom prst="rect">
            <a:avLst/>
          </a:prstGeom>
        </p:spPr>
        <p:txBody>
          <a:bodyPr vert="horz" wrap="square" lIns="0" tIns="11430" rIns="0" bIns="0" rtlCol="0">
            <a:spAutoFit/>
          </a:bodyPr>
          <a:lstStyle/>
          <a:p>
            <a:pPr marL="12700">
              <a:lnSpc>
                <a:spcPct val="100000"/>
              </a:lnSpc>
              <a:spcBef>
                <a:spcPts val="90"/>
              </a:spcBef>
            </a:pPr>
            <a:r>
              <a:rPr sz="2050" spc="35" dirty="0">
                <a:solidFill>
                  <a:srgbClr val="FFFFFF"/>
                </a:solidFill>
                <a:latin typeface="Cambria Math"/>
                <a:cs typeface="Cambria Math"/>
              </a:rPr>
              <a:t>1+exp(−𝑎𝑣)</a:t>
            </a:r>
            <a:endParaRPr sz="2050">
              <a:latin typeface="Cambria Math"/>
              <a:cs typeface="Cambria Math"/>
            </a:endParaRPr>
          </a:p>
        </p:txBody>
      </p:sp>
      <p:sp>
        <p:nvSpPr>
          <p:cNvPr id="13" name="object 13"/>
          <p:cNvSpPr txBox="1"/>
          <p:nvPr/>
        </p:nvSpPr>
        <p:spPr>
          <a:xfrm>
            <a:off x="393903" y="3338322"/>
            <a:ext cx="5546725" cy="1871666"/>
          </a:xfrm>
          <a:prstGeom prst="rect">
            <a:avLst/>
          </a:prstGeom>
        </p:spPr>
        <p:txBody>
          <a:bodyPr vert="horz" wrap="square" lIns="0" tIns="12065" rIns="0" bIns="0" rtlCol="0">
            <a:spAutoFit/>
          </a:bodyPr>
          <a:lstStyle/>
          <a:p>
            <a:pPr marL="12700" marR="714375">
              <a:lnSpc>
                <a:spcPct val="100000"/>
              </a:lnSpc>
              <a:spcBef>
                <a:spcPts val="95"/>
              </a:spcBef>
            </a:pPr>
            <a:r>
              <a:rPr lang="tr-TR" sz="2400" dirty="0">
                <a:solidFill>
                  <a:srgbClr val="FFFFFF"/>
                </a:solidFill>
                <a:latin typeface="Cambria"/>
                <a:cs typeface="Cambria"/>
              </a:rPr>
              <a:t>burada a eğim parametresidir. a parametresini değiştirerek, biz
Şekilde gösterildiği gibi farklı eğimlerde sigmoid fonksiyonlar elde edebiliriz.</a:t>
            </a:r>
            <a:endParaRPr sz="2400" dirty="0">
              <a:latin typeface="Cambria"/>
              <a:cs typeface="Cambria"/>
            </a:endParaRPr>
          </a:p>
        </p:txBody>
      </p:sp>
      <p:pic>
        <p:nvPicPr>
          <p:cNvPr id="14" name="object 14"/>
          <p:cNvPicPr/>
          <p:nvPr/>
        </p:nvPicPr>
        <p:blipFill>
          <a:blip r:embed="rId3" cstate="print"/>
          <a:stretch>
            <a:fillRect/>
          </a:stretch>
        </p:blipFill>
        <p:spPr>
          <a:xfrm>
            <a:off x="6181344" y="2386583"/>
            <a:ext cx="5820156" cy="3026664"/>
          </a:xfrm>
          <a:prstGeom prst="rect">
            <a:avLst/>
          </a:prstGeom>
        </p:spPr>
      </p:pic>
      <p:sp>
        <p:nvSpPr>
          <p:cNvPr id="15" name="object 15"/>
          <p:cNvSpPr txBox="1"/>
          <p:nvPr/>
        </p:nvSpPr>
        <p:spPr>
          <a:xfrm>
            <a:off x="6680072" y="2229738"/>
            <a:ext cx="775335"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FFFFFF"/>
                </a:solidFill>
                <a:latin typeface="Cambria Math"/>
                <a:cs typeface="Cambria Math"/>
              </a:rPr>
              <a:t>𝜑(𝑣)</a:t>
            </a:r>
            <a:endParaRPr sz="2800">
              <a:latin typeface="Cambria Math"/>
              <a:cs typeface="Cambria Math"/>
            </a:endParaRPr>
          </a:p>
        </p:txBody>
      </p:sp>
      <p:sp>
        <p:nvSpPr>
          <p:cNvPr id="16" name="object 16"/>
          <p:cNvSpPr txBox="1"/>
          <p:nvPr/>
        </p:nvSpPr>
        <p:spPr>
          <a:xfrm>
            <a:off x="11640311" y="4861559"/>
            <a:ext cx="381000" cy="431800"/>
          </a:xfrm>
          <a:prstGeom prst="rect">
            <a:avLst/>
          </a:prstGeom>
          <a:solidFill>
            <a:srgbClr val="000000"/>
          </a:solidFill>
        </p:spPr>
        <p:txBody>
          <a:bodyPr vert="horz" wrap="square" lIns="0" tIns="0" rIns="0" bIns="0" rtlCol="0">
            <a:spAutoFit/>
          </a:bodyPr>
          <a:lstStyle/>
          <a:p>
            <a:pPr marL="90170">
              <a:lnSpc>
                <a:spcPts val="3195"/>
              </a:lnSpc>
            </a:pPr>
            <a:r>
              <a:rPr sz="2800" spc="-50" dirty="0">
                <a:solidFill>
                  <a:srgbClr val="FFFFFF"/>
                </a:solidFill>
                <a:latin typeface="Cambria Math"/>
                <a:cs typeface="Cambria Math"/>
              </a:rPr>
              <a:t>𝑣</a:t>
            </a:r>
            <a:endParaRPr sz="2800">
              <a:latin typeface="Cambria Math"/>
              <a:cs typeface="Cambria Math"/>
            </a:endParaRPr>
          </a:p>
        </p:txBody>
      </p:sp>
      <p:sp>
        <p:nvSpPr>
          <p:cNvPr id="17" name="object 17"/>
          <p:cNvSpPr/>
          <p:nvPr/>
        </p:nvSpPr>
        <p:spPr>
          <a:xfrm>
            <a:off x="9220961" y="2542794"/>
            <a:ext cx="0" cy="2616200"/>
          </a:xfrm>
          <a:custGeom>
            <a:avLst/>
            <a:gdLst/>
            <a:ahLst/>
            <a:cxnLst/>
            <a:rect l="l" t="t" r="r" b="b"/>
            <a:pathLst>
              <a:path h="2616200">
                <a:moveTo>
                  <a:pt x="0" y="2615818"/>
                </a:moveTo>
                <a:lnTo>
                  <a:pt x="0" y="0"/>
                </a:lnTo>
              </a:path>
            </a:pathLst>
          </a:custGeom>
          <a:ln w="3175">
            <a:solidFill>
              <a:srgbClr val="FFFFFF"/>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48" y="118414"/>
            <a:ext cx="9925051" cy="689932"/>
          </a:xfrm>
          <a:prstGeom prst="rect">
            <a:avLst/>
          </a:prstGeom>
        </p:spPr>
        <p:txBody>
          <a:bodyPr vert="horz" wrap="square" lIns="0" tIns="12700" rIns="0" bIns="0" rtlCol="0">
            <a:spAutoFit/>
          </a:bodyPr>
          <a:lstStyle/>
          <a:p>
            <a:pPr marL="3761104">
              <a:lnSpc>
                <a:spcPct val="100000"/>
              </a:lnSpc>
              <a:spcBef>
                <a:spcPts val="100"/>
              </a:spcBef>
            </a:pPr>
            <a:r>
              <a:rPr sz="4400" spc="-50" dirty="0"/>
              <a:t>Tanh</a:t>
            </a:r>
            <a:r>
              <a:rPr sz="4400" spc="-229" dirty="0"/>
              <a:t> </a:t>
            </a:r>
            <a:r>
              <a:rPr lang="tr-TR" sz="4400" spc="-10" dirty="0"/>
              <a:t>FONKSİYONU</a:t>
            </a:r>
            <a:endParaRPr sz="4400" dirty="0"/>
          </a:p>
        </p:txBody>
      </p:sp>
      <p:sp>
        <p:nvSpPr>
          <p:cNvPr id="4" name="object 4"/>
          <p:cNvSpPr txBox="1">
            <a:spLocks noGrp="1"/>
          </p:cNvSpPr>
          <p:nvPr>
            <p:ph idx="1"/>
          </p:nvPr>
        </p:nvSpPr>
        <p:spPr>
          <a:xfrm>
            <a:off x="0" y="2527586"/>
            <a:ext cx="5410200" cy="2236831"/>
          </a:xfrm>
          <a:prstGeom prst="rect">
            <a:avLst/>
          </a:prstGeom>
        </p:spPr>
        <p:txBody>
          <a:bodyPr vert="horz" wrap="square" lIns="0" tIns="60960" rIns="0" bIns="0" rtlCol="0">
            <a:spAutoFit/>
          </a:bodyPr>
          <a:lstStyle/>
          <a:p>
            <a:pPr marL="240029" marR="26670" indent="-227329">
              <a:lnSpc>
                <a:spcPts val="3020"/>
              </a:lnSpc>
              <a:spcBef>
                <a:spcPts val="480"/>
              </a:spcBef>
              <a:buFont typeface="Arial MT"/>
              <a:buChar char="•"/>
              <a:tabLst>
                <a:tab pos="241300" algn="l"/>
              </a:tabLst>
            </a:pPr>
            <a:r>
              <a:rPr lang="tr-TR" dirty="0" err="1"/>
              <a:t>Tanh</a:t>
            </a:r>
            <a:r>
              <a:rPr lang="tr-TR" dirty="0"/>
              <a:t> fonksiyonu, sigmoid fonksiyonunun bir varyasyonudur.</a:t>
            </a:r>
          </a:p>
          <a:p>
            <a:pPr marL="240029" marR="26670" indent="-227329">
              <a:lnSpc>
                <a:spcPts val="3020"/>
              </a:lnSpc>
              <a:spcBef>
                <a:spcPts val="480"/>
              </a:spcBef>
              <a:buFont typeface="Arial MT"/>
              <a:buChar char="•"/>
              <a:tabLst>
                <a:tab pos="241300" algn="l"/>
              </a:tabLst>
            </a:pPr>
            <a:r>
              <a:rPr lang="tr-TR" dirty="0" err="1"/>
              <a:t>Tanh</a:t>
            </a:r>
            <a:r>
              <a:rPr lang="tr-TR" dirty="0"/>
              <a:t> fonksiyonunun çıktısı her zaman -1 ile 1 arasındadır (0 ile 1 yerine)</a:t>
            </a:r>
          </a:p>
          <a:p>
            <a:pPr marL="240029" marR="26670" indent="-227329">
              <a:lnSpc>
                <a:spcPts val="3020"/>
              </a:lnSpc>
              <a:spcBef>
                <a:spcPts val="480"/>
              </a:spcBef>
              <a:buFont typeface="Arial MT"/>
              <a:buChar char="•"/>
              <a:tabLst>
                <a:tab pos="241300" algn="l"/>
              </a:tabLst>
            </a:pPr>
            <a:r>
              <a:rPr spc="-50" dirty="0">
                <a:latin typeface="Cambria Math"/>
                <a:cs typeface="Cambria Math"/>
              </a:rPr>
              <a:t>𝜑</a:t>
            </a:r>
            <a:r>
              <a:rPr dirty="0">
                <a:latin typeface="Cambria Math"/>
                <a:cs typeface="Cambria Math"/>
              </a:rPr>
              <a:t>	</a:t>
            </a:r>
            <a:r>
              <a:rPr lang="tr-TR" dirty="0">
                <a:latin typeface="Cambria Math"/>
                <a:cs typeface="Cambria Math"/>
              </a:rPr>
              <a:t>(</a:t>
            </a:r>
            <a:r>
              <a:rPr spc="-50" dirty="0">
                <a:latin typeface="Cambria Math"/>
                <a:cs typeface="Cambria Math"/>
              </a:rPr>
              <a:t>𝑣</a:t>
            </a:r>
            <a:r>
              <a:rPr lang="tr-TR" spc="-50" dirty="0">
                <a:latin typeface="Cambria Math"/>
                <a:cs typeface="Cambria Math"/>
              </a:rPr>
              <a:t>)</a:t>
            </a:r>
            <a:r>
              <a:rPr dirty="0">
                <a:latin typeface="Cambria Math"/>
                <a:cs typeface="Cambria Math"/>
              </a:rPr>
              <a:t>	=</a:t>
            </a:r>
            <a:r>
              <a:rPr spc="160" dirty="0">
                <a:latin typeface="Cambria Math"/>
                <a:cs typeface="Cambria Math"/>
              </a:rPr>
              <a:t> </a:t>
            </a:r>
            <a:r>
              <a:rPr spc="-10" dirty="0">
                <a:latin typeface="Cambria Math"/>
                <a:cs typeface="Cambria Math"/>
              </a:rPr>
              <a:t>tanh(𝑣)</a:t>
            </a:r>
            <a:endParaRPr spc="-10" dirty="0">
              <a:latin typeface="Calibri"/>
              <a:cs typeface="Calibri"/>
            </a:endParaRPr>
          </a:p>
        </p:txBody>
      </p:sp>
      <p:sp>
        <p:nvSpPr>
          <p:cNvPr id="5" name="object 5"/>
          <p:cNvSpPr txBox="1"/>
          <p:nvPr/>
        </p:nvSpPr>
        <p:spPr>
          <a:xfrm>
            <a:off x="11932411" y="6495389"/>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libri"/>
                <a:cs typeface="Calibri"/>
              </a:rPr>
              <a:t>13</a:t>
            </a:r>
            <a:endParaRPr sz="1200">
              <a:latin typeface="Calibri"/>
              <a:cs typeface="Calibri"/>
            </a:endParaRPr>
          </a:p>
        </p:txBody>
      </p:sp>
      <p:sp>
        <p:nvSpPr>
          <p:cNvPr id="6" name="object 6"/>
          <p:cNvSpPr txBox="1"/>
          <p:nvPr/>
        </p:nvSpPr>
        <p:spPr>
          <a:xfrm>
            <a:off x="3279394" y="6569761"/>
            <a:ext cx="636397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FFFFFF"/>
                </a:solidFill>
                <a:latin typeface="Cambria"/>
                <a:cs typeface="Cambria"/>
              </a:rPr>
              <a:t>Source:</a:t>
            </a:r>
            <a:r>
              <a:rPr sz="1600" spc="-65" dirty="0">
                <a:solidFill>
                  <a:srgbClr val="FFFFFF"/>
                </a:solidFill>
                <a:latin typeface="Cambria"/>
                <a:cs typeface="Cambria"/>
              </a:rPr>
              <a:t> </a:t>
            </a:r>
            <a:r>
              <a:rPr sz="1600" u="sng" spc="-10" dirty="0">
                <a:solidFill>
                  <a:srgbClr val="FFFFFF"/>
                </a:solidFill>
                <a:uFill>
                  <a:solidFill>
                    <a:srgbClr val="FFFFFF"/>
                  </a:solidFill>
                </a:uFill>
                <a:latin typeface="Cambria"/>
                <a:cs typeface="Cambria"/>
                <a:hlinkClick r:id="rId2"/>
              </a:rPr>
              <a:t>https://www.cs.toronto.edu/~lczhang/360/lec/w02/terms.html</a:t>
            </a:r>
            <a:endParaRPr sz="1600">
              <a:latin typeface="Cambria"/>
              <a:cs typeface="Cambria"/>
            </a:endParaRPr>
          </a:p>
        </p:txBody>
      </p:sp>
      <p:sp>
        <p:nvSpPr>
          <p:cNvPr id="7" name="object 7"/>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333744" y="1682495"/>
            <a:ext cx="5839967" cy="3880104"/>
          </a:xfrm>
          <a:prstGeom prst="rect">
            <a:avLst/>
          </a:prstGeom>
        </p:spPr>
      </p:pic>
      <p:sp>
        <p:nvSpPr>
          <p:cNvPr id="9" name="object 9"/>
          <p:cNvSpPr txBox="1"/>
          <p:nvPr/>
        </p:nvSpPr>
        <p:spPr>
          <a:xfrm>
            <a:off x="11772900" y="2988564"/>
            <a:ext cx="381000" cy="431800"/>
          </a:xfrm>
          <a:prstGeom prst="rect">
            <a:avLst/>
          </a:prstGeom>
          <a:solidFill>
            <a:srgbClr val="000000"/>
          </a:solidFill>
        </p:spPr>
        <p:txBody>
          <a:bodyPr vert="horz" wrap="square" lIns="0" tIns="0" rIns="0" bIns="0" rtlCol="0">
            <a:spAutoFit/>
          </a:bodyPr>
          <a:lstStyle/>
          <a:p>
            <a:pPr marL="89535">
              <a:lnSpc>
                <a:spcPts val="3200"/>
              </a:lnSpc>
            </a:pPr>
            <a:r>
              <a:rPr sz="2800" spc="-50" dirty="0">
                <a:solidFill>
                  <a:srgbClr val="FFFFFF"/>
                </a:solidFill>
                <a:latin typeface="Cambria Math"/>
                <a:cs typeface="Cambria Math"/>
              </a:rPr>
              <a:t>𝑣</a:t>
            </a:r>
            <a:endParaRPr sz="2800">
              <a:latin typeface="Cambria Math"/>
              <a:cs typeface="Cambria Math"/>
            </a:endParaRPr>
          </a:p>
        </p:txBody>
      </p:sp>
      <p:sp>
        <p:nvSpPr>
          <p:cNvPr id="10" name="object 10"/>
          <p:cNvSpPr txBox="1"/>
          <p:nvPr/>
        </p:nvSpPr>
        <p:spPr>
          <a:xfrm>
            <a:off x="9305035" y="1318641"/>
            <a:ext cx="775335"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FFFFFF"/>
                </a:solidFill>
                <a:latin typeface="Cambria Math"/>
                <a:cs typeface="Cambria Math"/>
              </a:rPr>
              <a:t>𝜑(𝑣)</a:t>
            </a:r>
            <a:endParaRPr sz="2800">
              <a:latin typeface="Cambria Math"/>
              <a:cs typeface="Cambria Mat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7061"/>
            <a:ext cx="9886316" cy="567463"/>
          </a:xfrm>
          <a:prstGeom prst="rect">
            <a:avLst/>
          </a:prstGeom>
        </p:spPr>
        <p:txBody>
          <a:bodyPr vert="horz" wrap="square" lIns="0" tIns="13335" rIns="0" bIns="0" rtlCol="0">
            <a:spAutoFit/>
          </a:bodyPr>
          <a:lstStyle/>
          <a:p>
            <a:pPr marL="1814830">
              <a:lnSpc>
                <a:spcPct val="100000"/>
              </a:lnSpc>
              <a:spcBef>
                <a:spcPts val="105"/>
              </a:spcBef>
            </a:pPr>
            <a:r>
              <a:rPr lang="tr-TR" dirty="0"/>
              <a:t>Bir Nöronun Stokastik Modeli</a:t>
            </a:r>
            <a:endParaRPr dirty="0"/>
          </a:p>
        </p:txBody>
      </p:sp>
      <p:sp>
        <p:nvSpPr>
          <p:cNvPr id="3" name="object 3"/>
          <p:cNvSpPr txBox="1"/>
          <p:nvPr/>
        </p:nvSpPr>
        <p:spPr>
          <a:xfrm>
            <a:off x="78739" y="1048258"/>
            <a:ext cx="11978005" cy="2959785"/>
          </a:xfrm>
          <a:prstGeom prst="rect">
            <a:avLst/>
          </a:prstGeom>
        </p:spPr>
        <p:txBody>
          <a:bodyPr vert="horz" wrap="square" lIns="0" tIns="60960" rIns="0" bIns="0" rtlCol="0">
            <a:spAutoFit/>
          </a:bodyPr>
          <a:lstStyle/>
          <a:p>
            <a:pPr marL="240029" marR="690880" indent="-227329">
              <a:lnSpc>
                <a:spcPts val="3020"/>
              </a:lnSpc>
              <a:spcBef>
                <a:spcPts val="480"/>
              </a:spcBef>
              <a:buFont typeface="Arial MT"/>
              <a:buChar char="•"/>
              <a:tabLst>
                <a:tab pos="241300" algn="l"/>
              </a:tabLst>
            </a:pPr>
            <a:r>
              <a:rPr lang="tr-TR" sz="2800" dirty="0">
                <a:solidFill>
                  <a:srgbClr val="FFFFFF"/>
                </a:solidFill>
                <a:latin typeface="Cambria"/>
                <a:cs typeface="Cambria"/>
              </a:rPr>
              <a:t>Şekilde açıklanan nöronal model, girdi-çıktı davranışının tüm girdiler için kesin olarak tanımlanması bakımından deterministiktir.</a:t>
            </a:r>
          </a:p>
          <a:p>
            <a:pPr marL="240029" marR="690880" indent="-227329">
              <a:lnSpc>
                <a:spcPts val="3020"/>
              </a:lnSpc>
              <a:spcBef>
                <a:spcPts val="480"/>
              </a:spcBef>
              <a:buFont typeface="Arial MT"/>
              <a:buChar char="•"/>
              <a:tabLst>
                <a:tab pos="241300" algn="l"/>
              </a:tabLst>
            </a:pPr>
            <a:r>
              <a:rPr lang="tr-TR" sz="2800" dirty="0">
                <a:solidFill>
                  <a:srgbClr val="FFFFFF"/>
                </a:solidFill>
                <a:latin typeface="Cambria"/>
                <a:cs typeface="Cambria"/>
              </a:rPr>
              <a:t>Bir nöronun ateşlenmesi kararı (yani, durumunu "</a:t>
            </a:r>
            <a:r>
              <a:rPr lang="tr-TR" sz="2800" dirty="0" err="1">
                <a:solidFill>
                  <a:srgbClr val="FFFFFF"/>
                </a:solidFill>
                <a:latin typeface="Cambria"/>
                <a:cs typeface="Cambria"/>
              </a:rPr>
              <a:t>kapalı"dan</a:t>
            </a:r>
            <a:r>
              <a:rPr lang="tr-TR" sz="2800" dirty="0">
                <a:solidFill>
                  <a:srgbClr val="FFFFFF"/>
                </a:solidFill>
                <a:latin typeface="Cambria"/>
                <a:cs typeface="Cambria"/>
              </a:rPr>
              <a:t> "</a:t>
            </a:r>
            <a:r>
              <a:rPr lang="tr-TR" sz="2800" dirty="0" err="1">
                <a:solidFill>
                  <a:srgbClr val="FFFFFF"/>
                </a:solidFill>
                <a:latin typeface="Cambria"/>
                <a:cs typeface="Cambria"/>
              </a:rPr>
              <a:t>açık"a</a:t>
            </a:r>
            <a:r>
              <a:rPr lang="tr-TR" sz="2800" dirty="0">
                <a:solidFill>
                  <a:srgbClr val="FFFFFF"/>
                </a:solidFill>
                <a:latin typeface="Cambria"/>
                <a:cs typeface="Cambria"/>
              </a:rPr>
              <a:t> geçirmek), bir nöronun iki durumdan yalnızca birinde bulunmasına izin verildiği durumlarda olasılıklıdır:</a:t>
            </a:r>
            <a:r>
              <a:rPr sz="2800" dirty="0">
                <a:solidFill>
                  <a:srgbClr val="FFFFFF"/>
                </a:solidFill>
                <a:latin typeface="Cambria"/>
                <a:cs typeface="Cambria"/>
              </a:rPr>
              <a:t>+</a:t>
            </a:r>
            <a:r>
              <a:rPr sz="2800" spc="-25" dirty="0">
                <a:solidFill>
                  <a:srgbClr val="FFFFFF"/>
                </a:solidFill>
                <a:latin typeface="Cambria"/>
                <a:cs typeface="Cambria"/>
              </a:rPr>
              <a:t> </a:t>
            </a:r>
            <a:r>
              <a:rPr sz="2800" dirty="0">
                <a:solidFill>
                  <a:srgbClr val="FFFFFF"/>
                </a:solidFill>
                <a:latin typeface="Cambria"/>
                <a:cs typeface="Cambria"/>
              </a:rPr>
              <a:t>1</a:t>
            </a:r>
            <a:r>
              <a:rPr sz="2800" spc="-20" dirty="0">
                <a:solidFill>
                  <a:srgbClr val="FFFFFF"/>
                </a:solidFill>
                <a:latin typeface="Cambria"/>
                <a:cs typeface="Cambria"/>
              </a:rPr>
              <a:t> </a:t>
            </a:r>
            <a:r>
              <a:rPr lang="tr-TR" sz="2800" dirty="0">
                <a:solidFill>
                  <a:srgbClr val="FFFFFF"/>
                </a:solidFill>
                <a:latin typeface="Cambria"/>
                <a:cs typeface="Cambria"/>
              </a:rPr>
              <a:t>veya</a:t>
            </a:r>
            <a:r>
              <a:rPr sz="2800" spc="-25" dirty="0">
                <a:solidFill>
                  <a:srgbClr val="FFFFFF"/>
                </a:solidFill>
                <a:latin typeface="Cambria"/>
                <a:cs typeface="Cambria"/>
              </a:rPr>
              <a:t> </a:t>
            </a:r>
            <a:r>
              <a:rPr sz="2800" spc="-10" dirty="0">
                <a:solidFill>
                  <a:srgbClr val="FFFFFF"/>
                </a:solidFill>
                <a:latin typeface="Cambria"/>
                <a:cs typeface="Cambria"/>
              </a:rPr>
              <a:t>-</a:t>
            </a:r>
            <a:r>
              <a:rPr sz="2800" spc="-50" dirty="0">
                <a:solidFill>
                  <a:srgbClr val="FFFFFF"/>
                </a:solidFill>
                <a:latin typeface="Cambria"/>
                <a:cs typeface="Cambria"/>
              </a:rPr>
              <a:t>1</a:t>
            </a:r>
            <a:endParaRPr sz="2800" dirty="0">
              <a:latin typeface="Cambria"/>
              <a:cs typeface="Cambria"/>
            </a:endParaRPr>
          </a:p>
          <a:p>
            <a:pPr marL="240029" marR="5080" indent="-227329">
              <a:lnSpc>
                <a:spcPts val="3020"/>
              </a:lnSpc>
              <a:spcBef>
                <a:spcPts val="1060"/>
              </a:spcBef>
              <a:buFont typeface="Arial MT"/>
              <a:buChar char="•"/>
              <a:tabLst>
                <a:tab pos="241300" algn="l"/>
              </a:tabLst>
            </a:pPr>
            <a:r>
              <a:rPr lang="tr-TR" sz="2800" dirty="0">
                <a:solidFill>
                  <a:srgbClr val="FFFFFF"/>
                </a:solidFill>
                <a:latin typeface="Cambria"/>
                <a:cs typeface="Cambria"/>
              </a:rPr>
              <a:t>X, nöronun durumunu göstersin ve P(v) ateşleme olasılığını göstersin, burada v, nöronun indüklenmiş yerel alanıdır. Daha sonra yazabiliriz:</a:t>
            </a:r>
            <a:endParaRPr sz="2800" dirty="0">
              <a:latin typeface="Cambria"/>
              <a:cs typeface="Cambria"/>
            </a:endParaRPr>
          </a:p>
        </p:txBody>
      </p:sp>
      <p:sp>
        <p:nvSpPr>
          <p:cNvPr id="4" name="object 4"/>
          <p:cNvSpPr txBox="1"/>
          <p:nvPr/>
        </p:nvSpPr>
        <p:spPr>
          <a:xfrm>
            <a:off x="3938142" y="3991736"/>
            <a:ext cx="487680" cy="452120"/>
          </a:xfrm>
          <a:prstGeom prst="rect">
            <a:avLst/>
          </a:prstGeom>
        </p:spPr>
        <p:txBody>
          <a:bodyPr vert="horz" wrap="square" lIns="0" tIns="12065" rIns="0" bIns="0" rtlCol="0">
            <a:spAutoFit/>
          </a:bodyPr>
          <a:lstStyle/>
          <a:p>
            <a:pPr marL="12700">
              <a:lnSpc>
                <a:spcPct val="100000"/>
              </a:lnSpc>
              <a:spcBef>
                <a:spcPts val="95"/>
              </a:spcBef>
            </a:pPr>
            <a:r>
              <a:rPr sz="2800" spc="-25" dirty="0">
                <a:solidFill>
                  <a:srgbClr val="FFFFFF"/>
                </a:solidFill>
                <a:latin typeface="Cambria Math"/>
                <a:cs typeface="Cambria Math"/>
              </a:rPr>
              <a:t>+1</a:t>
            </a:r>
            <a:endParaRPr sz="2800">
              <a:latin typeface="Cambria Math"/>
              <a:cs typeface="Cambria Math"/>
            </a:endParaRPr>
          </a:p>
        </p:txBody>
      </p:sp>
      <p:sp>
        <p:nvSpPr>
          <p:cNvPr id="5" name="object 5"/>
          <p:cNvSpPr/>
          <p:nvPr/>
        </p:nvSpPr>
        <p:spPr>
          <a:xfrm>
            <a:off x="7911845" y="4092828"/>
            <a:ext cx="437515" cy="328930"/>
          </a:xfrm>
          <a:custGeom>
            <a:avLst/>
            <a:gdLst/>
            <a:ahLst/>
            <a:cxnLst/>
            <a:rect l="l" t="t" r="r" b="b"/>
            <a:pathLst>
              <a:path w="437515" h="328929">
                <a:moveTo>
                  <a:pt x="332104" y="0"/>
                </a:moveTo>
                <a:lnTo>
                  <a:pt x="327405" y="13335"/>
                </a:lnTo>
                <a:lnTo>
                  <a:pt x="346455" y="21597"/>
                </a:lnTo>
                <a:lnTo>
                  <a:pt x="362838" y="33051"/>
                </a:lnTo>
                <a:lnTo>
                  <a:pt x="387603" y="65532"/>
                </a:lnTo>
                <a:lnTo>
                  <a:pt x="402177" y="109220"/>
                </a:lnTo>
                <a:lnTo>
                  <a:pt x="407034" y="162814"/>
                </a:lnTo>
                <a:lnTo>
                  <a:pt x="405800" y="191845"/>
                </a:lnTo>
                <a:lnTo>
                  <a:pt x="395997" y="241859"/>
                </a:lnTo>
                <a:lnTo>
                  <a:pt x="376455" y="280965"/>
                </a:lnTo>
                <a:lnTo>
                  <a:pt x="346650" y="307306"/>
                </a:lnTo>
                <a:lnTo>
                  <a:pt x="327913" y="315595"/>
                </a:lnTo>
                <a:lnTo>
                  <a:pt x="332104" y="328930"/>
                </a:lnTo>
                <a:lnTo>
                  <a:pt x="376936" y="307895"/>
                </a:lnTo>
                <a:lnTo>
                  <a:pt x="409955" y="271526"/>
                </a:lnTo>
                <a:lnTo>
                  <a:pt x="430244" y="222678"/>
                </a:lnTo>
                <a:lnTo>
                  <a:pt x="437006" y="164592"/>
                </a:lnTo>
                <a:lnTo>
                  <a:pt x="435296" y="134417"/>
                </a:lnTo>
                <a:lnTo>
                  <a:pt x="421683" y="80974"/>
                </a:lnTo>
                <a:lnTo>
                  <a:pt x="394827" y="37468"/>
                </a:lnTo>
                <a:lnTo>
                  <a:pt x="355965" y="8616"/>
                </a:lnTo>
                <a:lnTo>
                  <a:pt x="332104" y="0"/>
                </a:lnTo>
                <a:close/>
              </a:path>
              <a:path w="437515" h="328929">
                <a:moveTo>
                  <a:pt x="104901" y="0"/>
                </a:moveTo>
                <a:lnTo>
                  <a:pt x="60118" y="21113"/>
                </a:lnTo>
                <a:lnTo>
                  <a:pt x="27050" y="57658"/>
                </a:lnTo>
                <a:lnTo>
                  <a:pt x="6762" y="106553"/>
                </a:lnTo>
                <a:lnTo>
                  <a:pt x="0" y="164592"/>
                </a:lnTo>
                <a:lnTo>
                  <a:pt x="1690" y="194784"/>
                </a:lnTo>
                <a:lnTo>
                  <a:pt x="15216" y="248263"/>
                </a:lnTo>
                <a:lnTo>
                  <a:pt x="42054" y="291621"/>
                </a:lnTo>
                <a:lnTo>
                  <a:pt x="80968" y="320335"/>
                </a:lnTo>
                <a:lnTo>
                  <a:pt x="104901" y="328930"/>
                </a:lnTo>
                <a:lnTo>
                  <a:pt x="108965" y="315595"/>
                </a:lnTo>
                <a:lnTo>
                  <a:pt x="90249" y="307306"/>
                </a:lnTo>
                <a:lnTo>
                  <a:pt x="74104" y="295767"/>
                </a:lnTo>
                <a:lnTo>
                  <a:pt x="49529" y="262890"/>
                </a:lnTo>
                <a:lnTo>
                  <a:pt x="34845" y="218186"/>
                </a:lnTo>
                <a:lnTo>
                  <a:pt x="29972" y="162814"/>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6" name="object 6"/>
          <p:cNvSpPr txBox="1"/>
          <p:nvPr/>
        </p:nvSpPr>
        <p:spPr>
          <a:xfrm>
            <a:off x="3072638" y="4220032"/>
            <a:ext cx="1417955" cy="452120"/>
          </a:xfrm>
          <a:prstGeom prst="rect">
            <a:avLst/>
          </a:prstGeom>
        </p:spPr>
        <p:txBody>
          <a:bodyPr vert="horz" wrap="square" lIns="0" tIns="12065" rIns="0" bIns="0" rtlCol="0">
            <a:spAutoFit/>
          </a:bodyPr>
          <a:lstStyle/>
          <a:p>
            <a:pPr marL="38100">
              <a:lnSpc>
                <a:spcPct val="100000"/>
              </a:lnSpc>
              <a:spcBef>
                <a:spcPts val="95"/>
              </a:spcBef>
            </a:pPr>
            <a:r>
              <a:rPr sz="2800" dirty="0">
                <a:solidFill>
                  <a:srgbClr val="FFFFFF"/>
                </a:solidFill>
                <a:latin typeface="Cambria Math"/>
                <a:cs typeface="Cambria Math"/>
              </a:rPr>
              <a:t>𝑥</a:t>
            </a:r>
            <a:r>
              <a:rPr sz="2800" spc="250" dirty="0">
                <a:solidFill>
                  <a:srgbClr val="FFFFFF"/>
                </a:solidFill>
                <a:latin typeface="Cambria Math"/>
                <a:cs typeface="Cambria Math"/>
              </a:rPr>
              <a:t> </a:t>
            </a:r>
            <a:r>
              <a:rPr sz="2800" dirty="0">
                <a:solidFill>
                  <a:srgbClr val="FFFFFF"/>
                </a:solidFill>
                <a:latin typeface="Cambria Math"/>
                <a:cs typeface="Cambria Math"/>
              </a:rPr>
              <a:t>=</a:t>
            </a:r>
            <a:r>
              <a:rPr sz="2800" spc="160" dirty="0">
                <a:solidFill>
                  <a:srgbClr val="FFFFFF"/>
                </a:solidFill>
                <a:latin typeface="Cambria Math"/>
                <a:cs typeface="Cambria Math"/>
              </a:rPr>
              <a:t> </a:t>
            </a:r>
            <a:r>
              <a:rPr lang="tr-TR" sz="2800" spc="-405" dirty="0">
                <a:solidFill>
                  <a:srgbClr val="FFFFFF"/>
                </a:solidFill>
                <a:latin typeface="Cambria Math"/>
                <a:cs typeface="Cambria Math"/>
              </a:rPr>
              <a:t>{ </a:t>
            </a:r>
            <a:r>
              <a:rPr sz="4200" spc="-607" baseline="-32738" dirty="0">
                <a:solidFill>
                  <a:srgbClr val="FFFFFF"/>
                </a:solidFill>
                <a:latin typeface="Cambria Math"/>
                <a:cs typeface="Cambria Math"/>
              </a:rPr>
              <a:t>−1</a:t>
            </a:r>
            <a:endParaRPr sz="4200" baseline="-32738" dirty="0">
              <a:latin typeface="Cambria Math"/>
              <a:cs typeface="Cambria Math"/>
            </a:endParaRPr>
          </a:p>
        </p:txBody>
      </p:sp>
      <p:sp>
        <p:nvSpPr>
          <p:cNvPr id="7" name="object 7"/>
          <p:cNvSpPr txBox="1"/>
          <p:nvPr/>
        </p:nvSpPr>
        <p:spPr>
          <a:xfrm>
            <a:off x="5100954" y="3991736"/>
            <a:ext cx="3953510" cy="892175"/>
          </a:xfrm>
          <a:prstGeom prst="rect">
            <a:avLst/>
          </a:prstGeom>
        </p:spPr>
        <p:txBody>
          <a:bodyPr vert="horz" wrap="square" lIns="0" tIns="12065" rIns="0" bIns="0" rtlCol="0">
            <a:spAutoFit/>
          </a:bodyPr>
          <a:lstStyle/>
          <a:p>
            <a:pPr marL="12700">
              <a:lnSpc>
                <a:spcPct val="100000"/>
              </a:lnSpc>
              <a:spcBef>
                <a:spcPts val="95"/>
              </a:spcBef>
              <a:tabLst>
                <a:tab pos="2928620" algn="l"/>
              </a:tabLst>
            </a:pPr>
            <a:r>
              <a:rPr sz="2800" dirty="0">
                <a:solidFill>
                  <a:srgbClr val="FFFFFF"/>
                </a:solidFill>
                <a:latin typeface="Cambria Math"/>
                <a:cs typeface="Cambria Math"/>
              </a:rPr>
              <a:t>with</a:t>
            </a:r>
            <a:r>
              <a:rPr sz="2800" spc="-100" dirty="0">
                <a:solidFill>
                  <a:srgbClr val="FFFFFF"/>
                </a:solidFill>
                <a:latin typeface="Cambria Math"/>
                <a:cs typeface="Cambria Math"/>
              </a:rPr>
              <a:t> </a:t>
            </a:r>
            <a:r>
              <a:rPr sz="2800" dirty="0">
                <a:solidFill>
                  <a:srgbClr val="FFFFFF"/>
                </a:solidFill>
                <a:latin typeface="Cambria Math"/>
                <a:cs typeface="Cambria Math"/>
              </a:rPr>
              <a:t>probability</a:t>
            </a:r>
            <a:r>
              <a:rPr sz="2800" spc="-90" dirty="0">
                <a:solidFill>
                  <a:srgbClr val="FFFFFF"/>
                </a:solidFill>
                <a:latin typeface="Cambria Math"/>
                <a:cs typeface="Cambria Math"/>
              </a:rPr>
              <a:t> </a:t>
            </a:r>
            <a:r>
              <a:rPr sz="2800" spc="-50" dirty="0">
                <a:solidFill>
                  <a:srgbClr val="FFFFFF"/>
                </a:solidFill>
                <a:latin typeface="Cambria Math"/>
                <a:cs typeface="Cambria Math"/>
              </a:rPr>
              <a:t>𝑃</a:t>
            </a:r>
            <a:r>
              <a:rPr sz="2800" dirty="0">
                <a:solidFill>
                  <a:srgbClr val="FFFFFF"/>
                </a:solidFill>
                <a:latin typeface="Cambria Math"/>
                <a:cs typeface="Cambria Math"/>
              </a:rPr>
              <a:t>	</a:t>
            </a:r>
            <a:r>
              <a:rPr sz="2800" spc="-50" dirty="0">
                <a:solidFill>
                  <a:srgbClr val="FFFFFF"/>
                </a:solidFill>
                <a:latin typeface="Cambria Math"/>
                <a:cs typeface="Cambria Math"/>
              </a:rPr>
              <a:t>𝑣</a:t>
            </a:r>
            <a:endParaRPr sz="2800">
              <a:latin typeface="Cambria Math"/>
              <a:cs typeface="Cambria Math"/>
            </a:endParaRPr>
          </a:p>
          <a:p>
            <a:pPr marL="52069">
              <a:lnSpc>
                <a:spcPct val="100000"/>
              </a:lnSpc>
              <a:spcBef>
                <a:spcPts val="105"/>
              </a:spcBef>
            </a:pPr>
            <a:r>
              <a:rPr sz="2800" dirty="0">
                <a:solidFill>
                  <a:srgbClr val="FFFFFF"/>
                </a:solidFill>
                <a:latin typeface="Cambria Math"/>
                <a:cs typeface="Cambria Math"/>
              </a:rPr>
              <a:t>with</a:t>
            </a:r>
            <a:r>
              <a:rPr sz="2800" spc="-60" dirty="0">
                <a:solidFill>
                  <a:srgbClr val="FFFFFF"/>
                </a:solidFill>
                <a:latin typeface="Cambria Math"/>
                <a:cs typeface="Cambria Math"/>
              </a:rPr>
              <a:t> </a:t>
            </a:r>
            <a:r>
              <a:rPr sz="2800" dirty="0">
                <a:solidFill>
                  <a:srgbClr val="FFFFFF"/>
                </a:solidFill>
                <a:latin typeface="Cambria Math"/>
                <a:cs typeface="Cambria Math"/>
              </a:rPr>
              <a:t>probability</a:t>
            </a:r>
            <a:r>
              <a:rPr sz="2800" spc="-40" dirty="0">
                <a:solidFill>
                  <a:srgbClr val="FFFFFF"/>
                </a:solidFill>
                <a:latin typeface="Cambria Math"/>
                <a:cs typeface="Cambria Math"/>
              </a:rPr>
              <a:t> </a:t>
            </a:r>
            <a:r>
              <a:rPr sz="2800" dirty="0">
                <a:solidFill>
                  <a:srgbClr val="FFFFFF"/>
                </a:solidFill>
                <a:latin typeface="Cambria Math"/>
                <a:cs typeface="Cambria Math"/>
              </a:rPr>
              <a:t>1</a:t>
            </a:r>
            <a:r>
              <a:rPr sz="2800" spc="-50" dirty="0">
                <a:solidFill>
                  <a:srgbClr val="FFFFFF"/>
                </a:solidFill>
                <a:latin typeface="Cambria Math"/>
                <a:cs typeface="Cambria Math"/>
              </a:rPr>
              <a:t> </a:t>
            </a:r>
            <a:r>
              <a:rPr sz="2800" dirty="0">
                <a:solidFill>
                  <a:srgbClr val="FFFFFF"/>
                </a:solidFill>
                <a:latin typeface="Cambria Math"/>
                <a:cs typeface="Cambria Math"/>
              </a:rPr>
              <a:t>−</a:t>
            </a:r>
            <a:r>
              <a:rPr sz="2800" spc="-60" dirty="0">
                <a:solidFill>
                  <a:srgbClr val="FFFFFF"/>
                </a:solidFill>
                <a:latin typeface="Cambria Math"/>
                <a:cs typeface="Cambria Math"/>
              </a:rPr>
              <a:t> </a:t>
            </a:r>
            <a:r>
              <a:rPr sz="2800" spc="-20" dirty="0">
                <a:solidFill>
                  <a:srgbClr val="FFFFFF"/>
                </a:solidFill>
                <a:latin typeface="Cambria Math"/>
                <a:cs typeface="Cambria Math"/>
              </a:rPr>
              <a:t>𝑃(𝑣)</a:t>
            </a:r>
            <a:endParaRPr sz="2800">
              <a:latin typeface="Cambria Math"/>
              <a:cs typeface="Cambria Math"/>
            </a:endParaRPr>
          </a:p>
        </p:txBody>
      </p:sp>
      <p:sp>
        <p:nvSpPr>
          <p:cNvPr id="8" name="object 8"/>
          <p:cNvSpPr txBox="1"/>
          <p:nvPr/>
        </p:nvSpPr>
        <p:spPr>
          <a:xfrm>
            <a:off x="78739" y="4975097"/>
            <a:ext cx="9237345"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tr-TR" sz="2800" dirty="0">
                <a:solidFill>
                  <a:srgbClr val="FFFFFF"/>
                </a:solidFill>
                <a:latin typeface="Cambria"/>
                <a:cs typeface="Cambria"/>
              </a:rPr>
              <a:t> P(v) için standart bir seçim sigmoid şekilli fonksiyondur</a:t>
            </a:r>
            <a:endParaRPr sz="2800" dirty="0">
              <a:latin typeface="Cambria"/>
              <a:cs typeface="Cambria"/>
            </a:endParaRPr>
          </a:p>
        </p:txBody>
      </p:sp>
      <p:sp>
        <p:nvSpPr>
          <p:cNvPr id="9" name="object 9"/>
          <p:cNvSpPr/>
          <p:nvPr/>
        </p:nvSpPr>
        <p:spPr>
          <a:xfrm>
            <a:off x="4714494" y="5658015"/>
            <a:ext cx="437515" cy="328930"/>
          </a:xfrm>
          <a:custGeom>
            <a:avLst/>
            <a:gdLst/>
            <a:ahLst/>
            <a:cxnLst/>
            <a:rect l="l" t="t" r="r" b="b"/>
            <a:pathLst>
              <a:path w="437514" h="328929">
                <a:moveTo>
                  <a:pt x="332104" y="0"/>
                </a:moveTo>
                <a:lnTo>
                  <a:pt x="327405" y="13347"/>
                </a:lnTo>
                <a:lnTo>
                  <a:pt x="346455" y="21611"/>
                </a:lnTo>
                <a:lnTo>
                  <a:pt x="362838" y="33048"/>
                </a:lnTo>
                <a:lnTo>
                  <a:pt x="387603" y="65455"/>
                </a:lnTo>
                <a:lnTo>
                  <a:pt x="402177" y="109166"/>
                </a:lnTo>
                <a:lnTo>
                  <a:pt x="407034" y="162801"/>
                </a:lnTo>
                <a:lnTo>
                  <a:pt x="405800" y="191814"/>
                </a:lnTo>
                <a:lnTo>
                  <a:pt x="395997" y="241839"/>
                </a:lnTo>
                <a:lnTo>
                  <a:pt x="376455" y="280904"/>
                </a:lnTo>
                <a:lnTo>
                  <a:pt x="346650" y="307255"/>
                </a:lnTo>
                <a:lnTo>
                  <a:pt x="327913" y="315556"/>
                </a:lnTo>
                <a:lnTo>
                  <a:pt x="332104" y="328904"/>
                </a:lnTo>
                <a:lnTo>
                  <a:pt x="376935" y="307862"/>
                </a:lnTo>
                <a:lnTo>
                  <a:pt x="409955" y="271437"/>
                </a:lnTo>
                <a:lnTo>
                  <a:pt x="430244" y="222646"/>
                </a:lnTo>
                <a:lnTo>
                  <a:pt x="437006" y="164541"/>
                </a:lnTo>
                <a:lnTo>
                  <a:pt x="435296" y="134387"/>
                </a:lnTo>
                <a:lnTo>
                  <a:pt x="421683" y="80941"/>
                </a:lnTo>
                <a:lnTo>
                  <a:pt x="394827" y="37433"/>
                </a:lnTo>
                <a:lnTo>
                  <a:pt x="355965" y="8610"/>
                </a:lnTo>
                <a:lnTo>
                  <a:pt x="332104" y="0"/>
                </a:lnTo>
                <a:close/>
              </a:path>
              <a:path w="437514" h="328929">
                <a:moveTo>
                  <a:pt x="104901" y="0"/>
                </a:moveTo>
                <a:lnTo>
                  <a:pt x="60118" y="21088"/>
                </a:lnTo>
                <a:lnTo>
                  <a:pt x="27050" y="57645"/>
                </a:lnTo>
                <a:lnTo>
                  <a:pt x="6762" y="106521"/>
                </a:lnTo>
                <a:lnTo>
                  <a:pt x="0" y="164541"/>
                </a:lnTo>
                <a:lnTo>
                  <a:pt x="1690" y="194759"/>
                </a:lnTo>
                <a:lnTo>
                  <a:pt x="15216" y="248205"/>
                </a:lnTo>
                <a:lnTo>
                  <a:pt x="42054" y="291573"/>
                </a:lnTo>
                <a:lnTo>
                  <a:pt x="80968" y="320305"/>
                </a:lnTo>
                <a:lnTo>
                  <a:pt x="104901" y="328904"/>
                </a:lnTo>
                <a:lnTo>
                  <a:pt x="108965" y="315556"/>
                </a:lnTo>
                <a:lnTo>
                  <a:pt x="90249" y="307255"/>
                </a:lnTo>
                <a:lnTo>
                  <a:pt x="74104" y="295705"/>
                </a:lnTo>
                <a:lnTo>
                  <a:pt x="49529" y="262851"/>
                </a:lnTo>
                <a:lnTo>
                  <a:pt x="34845" y="218160"/>
                </a:lnTo>
                <a:lnTo>
                  <a:pt x="29971" y="162801"/>
                </a:lnTo>
                <a:lnTo>
                  <a:pt x="31188" y="134743"/>
                </a:lnTo>
                <a:lnTo>
                  <a:pt x="40955" y="86070"/>
                </a:lnTo>
                <a:lnTo>
                  <a:pt x="60577" y="47662"/>
                </a:lnTo>
                <a:lnTo>
                  <a:pt x="90624" y="21611"/>
                </a:lnTo>
                <a:lnTo>
                  <a:pt x="109600" y="13347"/>
                </a:lnTo>
                <a:lnTo>
                  <a:pt x="104901" y="0"/>
                </a:lnTo>
                <a:close/>
              </a:path>
            </a:pathLst>
          </a:custGeom>
          <a:solidFill>
            <a:srgbClr val="FFFFFF"/>
          </a:solidFill>
        </p:spPr>
        <p:txBody>
          <a:bodyPr wrap="square" lIns="0" tIns="0" rIns="0" bIns="0" rtlCol="0"/>
          <a:lstStyle/>
          <a:p>
            <a:endParaRPr/>
          </a:p>
        </p:txBody>
      </p:sp>
      <p:sp>
        <p:nvSpPr>
          <p:cNvPr id="10" name="object 10"/>
          <p:cNvSpPr txBox="1"/>
          <p:nvPr/>
        </p:nvSpPr>
        <p:spPr>
          <a:xfrm>
            <a:off x="4441063" y="5557215"/>
            <a:ext cx="1118235" cy="452120"/>
          </a:xfrm>
          <a:prstGeom prst="rect">
            <a:avLst/>
          </a:prstGeom>
        </p:spPr>
        <p:txBody>
          <a:bodyPr vert="horz" wrap="square" lIns="0" tIns="12065" rIns="0" bIns="0" rtlCol="0">
            <a:spAutoFit/>
          </a:bodyPr>
          <a:lstStyle/>
          <a:p>
            <a:pPr marL="12700">
              <a:lnSpc>
                <a:spcPct val="100000"/>
              </a:lnSpc>
              <a:spcBef>
                <a:spcPts val="95"/>
              </a:spcBef>
              <a:tabLst>
                <a:tab pos="390525" algn="l"/>
                <a:tab pos="840105" algn="l"/>
              </a:tabLst>
            </a:pPr>
            <a:r>
              <a:rPr sz="2800" spc="-50" dirty="0">
                <a:solidFill>
                  <a:srgbClr val="FFFFFF"/>
                </a:solidFill>
                <a:latin typeface="Cambria Math"/>
                <a:cs typeface="Cambria Math"/>
              </a:rPr>
              <a:t>𝑃</a:t>
            </a:r>
            <a:r>
              <a:rPr sz="2800" dirty="0">
                <a:solidFill>
                  <a:srgbClr val="FFFFFF"/>
                </a:solidFill>
                <a:latin typeface="Cambria Math"/>
                <a:cs typeface="Cambria Math"/>
              </a:rPr>
              <a:t>	</a:t>
            </a:r>
            <a:r>
              <a:rPr sz="2800" spc="-50" dirty="0">
                <a:solidFill>
                  <a:srgbClr val="FFFFFF"/>
                </a:solidFill>
                <a:latin typeface="Cambria Math"/>
                <a:cs typeface="Cambria Math"/>
              </a:rPr>
              <a:t>𝑣</a:t>
            </a:r>
            <a:r>
              <a:rPr sz="2800" dirty="0">
                <a:solidFill>
                  <a:srgbClr val="FFFFFF"/>
                </a:solidFill>
                <a:latin typeface="Cambria Math"/>
                <a:cs typeface="Cambria Math"/>
              </a:rPr>
              <a:t>	</a:t>
            </a:r>
            <a:r>
              <a:rPr sz="2800" spc="-50" dirty="0">
                <a:solidFill>
                  <a:srgbClr val="FFFFFF"/>
                </a:solidFill>
                <a:latin typeface="Cambria Math"/>
                <a:cs typeface="Cambria Math"/>
              </a:rPr>
              <a:t>=</a:t>
            </a:r>
            <a:endParaRPr sz="2800">
              <a:latin typeface="Cambria Math"/>
              <a:cs typeface="Cambria Math"/>
            </a:endParaRPr>
          </a:p>
        </p:txBody>
      </p:sp>
      <p:sp>
        <p:nvSpPr>
          <p:cNvPr id="11" name="object 11"/>
          <p:cNvSpPr/>
          <p:nvPr/>
        </p:nvSpPr>
        <p:spPr>
          <a:xfrm>
            <a:off x="5644896" y="5811011"/>
            <a:ext cx="1638300" cy="22860"/>
          </a:xfrm>
          <a:custGeom>
            <a:avLst/>
            <a:gdLst/>
            <a:ahLst/>
            <a:cxnLst/>
            <a:rect l="l" t="t" r="r" b="b"/>
            <a:pathLst>
              <a:path w="1638300" h="22860">
                <a:moveTo>
                  <a:pt x="1638300" y="0"/>
                </a:moveTo>
                <a:lnTo>
                  <a:pt x="0" y="0"/>
                </a:lnTo>
                <a:lnTo>
                  <a:pt x="0" y="22859"/>
                </a:lnTo>
                <a:lnTo>
                  <a:pt x="1638300" y="22859"/>
                </a:lnTo>
                <a:lnTo>
                  <a:pt x="1638300" y="0"/>
                </a:lnTo>
                <a:close/>
              </a:path>
            </a:pathLst>
          </a:custGeom>
          <a:solidFill>
            <a:srgbClr val="FFFFFF"/>
          </a:solidFill>
        </p:spPr>
        <p:txBody>
          <a:bodyPr wrap="square" lIns="0" tIns="0" rIns="0" bIns="0" rtlCol="0"/>
          <a:lstStyle/>
          <a:p>
            <a:endParaRPr/>
          </a:p>
        </p:txBody>
      </p:sp>
      <p:sp>
        <p:nvSpPr>
          <p:cNvPr id="12" name="object 12"/>
          <p:cNvSpPr txBox="1"/>
          <p:nvPr/>
        </p:nvSpPr>
        <p:spPr>
          <a:xfrm>
            <a:off x="6376796" y="5444439"/>
            <a:ext cx="17589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1</a:t>
            </a:r>
            <a:endParaRPr sz="2050">
              <a:latin typeface="Cambria Math"/>
              <a:cs typeface="Cambria Math"/>
            </a:endParaRPr>
          </a:p>
        </p:txBody>
      </p:sp>
      <p:sp>
        <p:nvSpPr>
          <p:cNvPr id="13" name="object 13"/>
          <p:cNvSpPr txBox="1"/>
          <p:nvPr/>
        </p:nvSpPr>
        <p:spPr>
          <a:xfrm>
            <a:off x="5632830" y="5831535"/>
            <a:ext cx="1663700" cy="336550"/>
          </a:xfrm>
          <a:prstGeom prst="rect">
            <a:avLst/>
          </a:prstGeom>
        </p:spPr>
        <p:txBody>
          <a:bodyPr vert="horz" wrap="square" lIns="0" tIns="11430" rIns="0" bIns="0" rtlCol="0">
            <a:spAutoFit/>
          </a:bodyPr>
          <a:lstStyle/>
          <a:p>
            <a:pPr marL="12700">
              <a:lnSpc>
                <a:spcPct val="100000"/>
              </a:lnSpc>
              <a:spcBef>
                <a:spcPts val="90"/>
              </a:spcBef>
            </a:pPr>
            <a:r>
              <a:rPr sz="2050" spc="-10" dirty="0">
                <a:solidFill>
                  <a:srgbClr val="FFFFFF"/>
                </a:solidFill>
                <a:latin typeface="Cambria Math"/>
                <a:cs typeface="Cambria Math"/>
              </a:rPr>
              <a:t>1+exp(−𝑣/𝑇)</a:t>
            </a:r>
            <a:endParaRPr sz="2050">
              <a:latin typeface="Cambria Math"/>
              <a:cs typeface="Cambria Math"/>
            </a:endParaRPr>
          </a:p>
        </p:txBody>
      </p:sp>
      <p:sp>
        <p:nvSpPr>
          <p:cNvPr id="14" name="object 14"/>
          <p:cNvSpPr txBox="1"/>
          <p:nvPr/>
        </p:nvSpPr>
        <p:spPr>
          <a:xfrm>
            <a:off x="11153647" y="5557215"/>
            <a:ext cx="960119"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mbria"/>
                <a:cs typeface="Cambria"/>
              </a:rPr>
              <a:t>(1.15)</a:t>
            </a:r>
            <a:endParaRPr sz="2800">
              <a:latin typeface="Cambria"/>
              <a:cs typeface="Cambria"/>
            </a:endParaRPr>
          </a:p>
        </p:txBody>
      </p:sp>
      <p:sp>
        <p:nvSpPr>
          <p:cNvPr id="15" name="object 15"/>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14</a:t>
            </a:r>
            <a:endParaRPr sz="1200">
              <a:latin typeface="Calibri"/>
              <a:cs typeface="Calibri"/>
            </a:endParaRPr>
          </a:p>
        </p:txBody>
      </p:sp>
      <p:sp>
        <p:nvSpPr>
          <p:cNvPr id="16" name="object 1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8" name="object 18"/>
          <p:cNvSpPr txBox="1"/>
          <p:nvPr/>
        </p:nvSpPr>
        <p:spPr>
          <a:xfrm>
            <a:off x="78739" y="6206744"/>
            <a:ext cx="9758045" cy="319959"/>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tr-TR" sz="2000" dirty="0">
                <a:solidFill>
                  <a:srgbClr val="FFFFFF"/>
                </a:solidFill>
                <a:latin typeface="Cambria"/>
                <a:cs typeface="Cambria"/>
              </a:rPr>
              <a:t>burada T, gürültü seviyesini kontrol etmek için kullanılan sahte bir sıcaklıktır</a:t>
            </a:r>
            <a:endParaRPr sz="800" dirty="0">
              <a:latin typeface="Cambria"/>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485693" y="144877"/>
            <a:ext cx="11459591" cy="548354"/>
          </a:xfrm>
          <a:prstGeom prst="rect">
            <a:avLst/>
          </a:prstGeom>
        </p:spPr>
        <p:txBody>
          <a:bodyPr vert="horz" wrap="square" lIns="0" tIns="116331" rIns="0" bIns="0" rtlCol="0">
            <a:spAutoFit/>
          </a:bodyPr>
          <a:lstStyle/>
          <a:p>
            <a:pPr marL="12700">
              <a:lnSpc>
                <a:spcPct val="100000"/>
              </a:lnSpc>
              <a:spcBef>
                <a:spcPts val="100"/>
              </a:spcBef>
            </a:pPr>
            <a:r>
              <a:rPr lang="tr-TR" sz="2800" dirty="0"/>
              <a:t>1.4 Yönlendirilmiş Grafikler Olarak Görülen Sinir Ağları</a:t>
            </a:r>
            <a:endParaRPr sz="2800" spc="-10" dirty="0"/>
          </a:p>
        </p:txBody>
      </p:sp>
      <p:sp>
        <p:nvSpPr>
          <p:cNvPr id="6" name="object 6"/>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15</a:t>
            </a:r>
            <a:endParaRPr sz="1200">
              <a:latin typeface="Calibri"/>
              <a:cs typeface="Calibri"/>
            </a:endParaRPr>
          </a:p>
        </p:txBody>
      </p:sp>
      <p:sp>
        <p:nvSpPr>
          <p:cNvPr id="7" name="object 7"/>
          <p:cNvSpPr/>
          <p:nvPr/>
        </p:nvSpPr>
        <p:spPr>
          <a:xfrm>
            <a:off x="3440346" y="3850794"/>
            <a:ext cx="596900" cy="595630"/>
          </a:xfrm>
          <a:custGeom>
            <a:avLst/>
            <a:gdLst/>
            <a:ahLst/>
            <a:cxnLst/>
            <a:rect l="l" t="t" r="r" b="b"/>
            <a:pathLst>
              <a:path w="596900" h="595629">
                <a:moveTo>
                  <a:pt x="0" y="297521"/>
                </a:moveTo>
                <a:lnTo>
                  <a:pt x="3903" y="249257"/>
                </a:lnTo>
                <a:lnTo>
                  <a:pt x="15203" y="203474"/>
                </a:lnTo>
                <a:lnTo>
                  <a:pt x="33287" y="160784"/>
                </a:lnTo>
                <a:lnTo>
                  <a:pt x="57541" y="121800"/>
                </a:lnTo>
                <a:lnTo>
                  <a:pt x="87351" y="87134"/>
                </a:lnTo>
                <a:lnTo>
                  <a:pt x="122105" y="57398"/>
                </a:lnTo>
                <a:lnTo>
                  <a:pt x="161188" y="33205"/>
                </a:lnTo>
                <a:lnTo>
                  <a:pt x="203987" y="15165"/>
                </a:lnTo>
                <a:lnTo>
                  <a:pt x="249889" y="3893"/>
                </a:lnTo>
                <a:lnTo>
                  <a:pt x="298279" y="0"/>
                </a:lnTo>
                <a:lnTo>
                  <a:pt x="346645" y="3893"/>
                </a:lnTo>
                <a:lnTo>
                  <a:pt x="392526" y="15165"/>
                </a:lnTo>
                <a:lnTo>
                  <a:pt x="435310" y="33205"/>
                </a:lnTo>
                <a:lnTo>
                  <a:pt x="474382" y="57398"/>
                </a:lnTo>
                <a:lnTo>
                  <a:pt x="509127" y="87134"/>
                </a:lnTo>
                <a:lnTo>
                  <a:pt x="538932" y="121800"/>
                </a:lnTo>
                <a:lnTo>
                  <a:pt x="563183" y="160784"/>
                </a:lnTo>
                <a:lnTo>
                  <a:pt x="581265" y="203473"/>
                </a:lnTo>
                <a:lnTo>
                  <a:pt x="592565" y="249257"/>
                </a:lnTo>
                <a:lnTo>
                  <a:pt x="596468" y="297521"/>
                </a:lnTo>
                <a:lnTo>
                  <a:pt x="592565" y="345788"/>
                </a:lnTo>
                <a:lnTo>
                  <a:pt x="581265" y="391578"/>
                </a:lnTo>
                <a:lnTo>
                  <a:pt x="563183" y="434278"/>
                </a:lnTo>
                <a:lnTo>
                  <a:pt x="538932" y="473274"/>
                </a:lnTo>
                <a:lnTo>
                  <a:pt x="509127" y="507953"/>
                </a:lnTo>
                <a:lnTo>
                  <a:pt x="474382" y="537702"/>
                </a:lnTo>
                <a:lnTo>
                  <a:pt x="435310" y="561908"/>
                </a:lnTo>
                <a:lnTo>
                  <a:pt x="392526" y="579957"/>
                </a:lnTo>
                <a:lnTo>
                  <a:pt x="346645" y="591237"/>
                </a:lnTo>
                <a:lnTo>
                  <a:pt x="298279" y="595133"/>
                </a:lnTo>
                <a:lnTo>
                  <a:pt x="249889" y="591237"/>
                </a:lnTo>
                <a:lnTo>
                  <a:pt x="203987" y="579957"/>
                </a:lnTo>
                <a:lnTo>
                  <a:pt x="161188" y="561908"/>
                </a:lnTo>
                <a:lnTo>
                  <a:pt x="122105" y="537702"/>
                </a:lnTo>
                <a:lnTo>
                  <a:pt x="87351" y="507953"/>
                </a:lnTo>
                <a:lnTo>
                  <a:pt x="57541" y="473274"/>
                </a:lnTo>
                <a:lnTo>
                  <a:pt x="33287" y="434278"/>
                </a:lnTo>
                <a:lnTo>
                  <a:pt x="15203" y="391578"/>
                </a:lnTo>
                <a:lnTo>
                  <a:pt x="3903" y="345788"/>
                </a:lnTo>
                <a:lnTo>
                  <a:pt x="0" y="297521"/>
                </a:lnTo>
                <a:close/>
              </a:path>
            </a:pathLst>
          </a:custGeom>
          <a:ln w="13540">
            <a:solidFill>
              <a:srgbClr val="FFFFFF"/>
            </a:solidFill>
          </a:ln>
        </p:spPr>
        <p:txBody>
          <a:bodyPr wrap="square" lIns="0" tIns="0" rIns="0" bIns="0" rtlCol="0"/>
          <a:lstStyle/>
          <a:p>
            <a:endParaRPr/>
          </a:p>
        </p:txBody>
      </p:sp>
      <p:sp>
        <p:nvSpPr>
          <p:cNvPr id="8" name="object 8"/>
          <p:cNvSpPr txBox="1"/>
          <p:nvPr/>
        </p:nvSpPr>
        <p:spPr>
          <a:xfrm>
            <a:off x="3619062" y="3821796"/>
            <a:ext cx="282575" cy="546735"/>
          </a:xfrm>
          <a:prstGeom prst="rect">
            <a:avLst/>
          </a:prstGeom>
        </p:spPr>
        <p:txBody>
          <a:bodyPr vert="horz" wrap="square" lIns="0" tIns="14604" rIns="0" bIns="0" rtlCol="0">
            <a:spAutoFit/>
          </a:bodyPr>
          <a:lstStyle/>
          <a:p>
            <a:pPr marL="12700">
              <a:lnSpc>
                <a:spcPct val="100000"/>
              </a:lnSpc>
              <a:spcBef>
                <a:spcPts val="114"/>
              </a:spcBef>
            </a:pPr>
            <a:r>
              <a:rPr sz="3400" spc="-50" dirty="0">
                <a:solidFill>
                  <a:srgbClr val="FFFFFF"/>
                </a:solidFill>
                <a:latin typeface="Symbol"/>
                <a:cs typeface="Symbol"/>
              </a:rPr>
              <a:t></a:t>
            </a:r>
            <a:endParaRPr sz="3400">
              <a:latin typeface="Symbol"/>
              <a:cs typeface="Symbol"/>
            </a:endParaRPr>
          </a:p>
        </p:txBody>
      </p:sp>
      <p:grpSp>
        <p:nvGrpSpPr>
          <p:cNvPr id="9" name="object 9"/>
          <p:cNvGrpSpPr/>
          <p:nvPr/>
        </p:nvGrpSpPr>
        <p:grpSpPr>
          <a:xfrm>
            <a:off x="2287036" y="3166508"/>
            <a:ext cx="3006090" cy="2519045"/>
            <a:chOff x="2287036" y="3166508"/>
            <a:chExt cx="3006090" cy="2519045"/>
          </a:xfrm>
        </p:grpSpPr>
        <p:sp>
          <p:nvSpPr>
            <p:cNvPr id="10" name="object 10"/>
            <p:cNvSpPr/>
            <p:nvPr/>
          </p:nvSpPr>
          <p:spPr>
            <a:xfrm>
              <a:off x="2294021" y="3173493"/>
              <a:ext cx="596900" cy="595630"/>
            </a:xfrm>
            <a:custGeom>
              <a:avLst/>
              <a:gdLst/>
              <a:ahLst/>
              <a:cxnLst/>
              <a:rect l="l" t="t" r="r" b="b"/>
              <a:pathLst>
                <a:path w="596900" h="595629">
                  <a:moveTo>
                    <a:pt x="0" y="297521"/>
                  </a:moveTo>
                  <a:lnTo>
                    <a:pt x="3905" y="249257"/>
                  </a:lnTo>
                  <a:lnTo>
                    <a:pt x="15212" y="203474"/>
                  </a:lnTo>
                  <a:lnTo>
                    <a:pt x="33304" y="160784"/>
                  </a:lnTo>
                  <a:lnTo>
                    <a:pt x="57567" y="121800"/>
                  </a:lnTo>
                  <a:lnTo>
                    <a:pt x="87385" y="87134"/>
                  </a:lnTo>
                  <a:lnTo>
                    <a:pt x="122144" y="57398"/>
                  </a:lnTo>
                  <a:lnTo>
                    <a:pt x="161228" y="33205"/>
                  </a:lnTo>
                  <a:lnTo>
                    <a:pt x="204022" y="15165"/>
                  </a:lnTo>
                  <a:lnTo>
                    <a:pt x="249910" y="3893"/>
                  </a:lnTo>
                  <a:lnTo>
                    <a:pt x="298279" y="0"/>
                  </a:lnTo>
                  <a:lnTo>
                    <a:pt x="346645" y="3893"/>
                  </a:lnTo>
                  <a:lnTo>
                    <a:pt x="392526" y="15165"/>
                  </a:lnTo>
                  <a:lnTo>
                    <a:pt x="435310" y="33205"/>
                  </a:lnTo>
                  <a:lnTo>
                    <a:pt x="474382" y="57398"/>
                  </a:lnTo>
                  <a:lnTo>
                    <a:pt x="509127" y="87134"/>
                  </a:lnTo>
                  <a:lnTo>
                    <a:pt x="538932" y="121800"/>
                  </a:lnTo>
                  <a:lnTo>
                    <a:pt x="563183" y="160784"/>
                  </a:lnTo>
                  <a:lnTo>
                    <a:pt x="581265" y="203473"/>
                  </a:lnTo>
                  <a:lnTo>
                    <a:pt x="592565" y="249257"/>
                  </a:lnTo>
                  <a:lnTo>
                    <a:pt x="596468" y="297521"/>
                  </a:lnTo>
                  <a:lnTo>
                    <a:pt x="592565" y="345785"/>
                  </a:lnTo>
                  <a:lnTo>
                    <a:pt x="581265" y="391568"/>
                  </a:lnTo>
                  <a:lnTo>
                    <a:pt x="563183" y="434258"/>
                  </a:lnTo>
                  <a:lnTo>
                    <a:pt x="538932" y="473242"/>
                  </a:lnTo>
                  <a:lnTo>
                    <a:pt x="509127" y="507908"/>
                  </a:lnTo>
                  <a:lnTo>
                    <a:pt x="474382" y="537644"/>
                  </a:lnTo>
                  <a:lnTo>
                    <a:pt x="435310" y="561837"/>
                  </a:lnTo>
                  <a:lnTo>
                    <a:pt x="392526" y="579877"/>
                  </a:lnTo>
                  <a:lnTo>
                    <a:pt x="346645" y="591149"/>
                  </a:lnTo>
                  <a:lnTo>
                    <a:pt x="298279" y="595042"/>
                  </a:lnTo>
                  <a:lnTo>
                    <a:pt x="249910" y="591149"/>
                  </a:lnTo>
                  <a:lnTo>
                    <a:pt x="204022" y="579877"/>
                  </a:lnTo>
                  <a:lnTo>
                    <a:pt x="161228" y="561837"/>
                  </a:lnTo>
                  <a:lnTo>
                    <a:pt x="122144" y="537644"/>
                  </a:lnTo>
                  <a:lnTo>
                    <a:pt x="87385" y="507908"/>
                  </a:lnTo>
                  <a:lnTo>
                    <a:pt x="57567" y="473242"/>
                  </a:lnTo>
                  <a:lnTo>
                    <a:pt x="33304" y="434258"/>
                  </a:lnTo>
                  <a:lnTo>
                    <a:pt x="15212" y="391568"/>
                  </a:lnTo>
                  <a:lnTo>
                    <a:pt x="3905" y="345785"/>
                  </a:lnTo>
                  <a:lnTo>
                    <a:pt x="0" y="297521"/>
                  </a:lnTo>
                  <a:close/>
                </a:path>
              </a:pathLst>
            </a:custGeom>
            <a:ln w="13540">
              <a:solidFill>
                <a:srgbClr val="FFFFFF"/>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351293" y="3412322"/>
              <a:ext cx="404872" cy="183117"/>
            </a:xfrm>
            <a:prstGeom prst="rect">
              <a:avLst/>
            </a:prstGeom>
          </p:spPr>
        </p:pic>
        <p:sp>
          <p:nvSpPr>
            <p:cNvPr id="12" name="object 12"/>
            <p:cNvSpPr/>
            <p:nvPr/>
          </p:nvSpPr>
          <p:spPr>
            <a:xfrm>
              <a:off x="2297273" y="3851878"/>
              <a:ext cx="596900" cy="595630"/>
            </a:xfrm>
            <a:custGeom>
              <a:avLst/>
              <a:gdLst/>
              <a:ahLst/>
              <a:cxnLst/>
              <a:rect l="l" t="t" r="r" b="b"/>
              <a:pathLst>
                <a:path w="596900" h="595629">
                  <a:moveTo>
                    <a:pt x="0" y="297521"/>
                  </a:moveTo>
                  <a:lnTo>
                    <a:pt x="3905" y="249257"/>
                  </a:lnTo>
                  <a:lnTo>
                    <a:pt x="15212" y="203474"/>
                  </a:lnTo>
                  <a:lnTo>
                    <a:pt x="33304" y="160784"/>
                  </a:lnTo>
                  <a:lnTo>
                    <a:pt x="57567" y="121800"/>
                  </a:lnTo>
                  <a:lnTo>
                    <a:pt x="87385" y="87134"/>
                  </a:lnTo>
                  <a:lnTo>
                    <a:pt x="122144" y="57398"/>
                  </a:lnTo>
                  <a:lnTo>
                    <a:pt x="161228" y="33205"/>
                  </a:lnTo>
                  <a:lnTo>
                    <a:pt x="204022" y="15165"/>
                  </a:lnTo>
                  <a:lnTo>
                    <a:pt x="249910" y="3893"/>
                  </a:lnTo>
                  <a:lnTo>
                    <a:pt x="298279" y="0"/>
                  </a:lnTo>
                  <a:lnTo>
                    <a:pt x="346645" y="3893"/>
                  </a:lnTo>
                  <a:lnTo>
                    <a:pt x="392526" y="15165"/>
                  </a:lnTo>
                  <a:lnTo>
                    <a:pt x="435310" y="33205"/>
                  </a:lnTo>
                  <a:lnTo>
                    <a:pt x="474382" y="57398"/>
                  </a:lnTo>
                  <a:lnTo>
                    <a:pt x="509127" y="87134"/>
                  </a:lnTo>
                  <a:lnTo>
                    <a:pt x="538932" y="121800"/>
                  </a:lnTo>
                  <a:lnTo>
                    <a:pt x="563183" y="160784"/>
                  </a:lnTo>
                  <a:lnTo>
                    <a:pt x="581265" y="203473"/>
                  </a:lnTo>
                  <a:lnTo>
                    <a:pt x="592565" y="249257"/>
                  </a:lnTo>
                  <a:lnTo>
                    <a:pt x="596468" y="297521"/>
                  </a:lnTo>
                  <a:lnTo>
                    <a:pt x="592565" y="345788"/>
                  </a:lnTo>
                  <a:lnTo>
                    <a:pt x="581265" y="391578"/>
                  </a:lnTo>
                  <a:lnTo>
                    <a:pt x="563183" y="434278"/>
                  </a:lnTo>
                  <a:lnTo>
                    <a:pt x="538932" y="473274"/>
                  </a:lnTo>
                  <a:lnTo>
                    <a:pt x="509127" y="507953"/>
                  </a:lnTo>
                  <a:lnTo>
                    <a:pt x="474382" y="537702"/>
                  </a:lnTo>
                  <a:lnTo>
                    <a:pt x="435310" y="561908"/>
                  </a:lnTo>
                  <a:lnTo>
                    <a:pt x="392526" y="579957"/>
                  </a:lnTo>
                  <a:lnTo>
                    <a:pt x="346645" y="591237"/>
                  </a:lnTo>
                  <a:lnTo>
                    <a:pt x="298279" y="595133"/>
                  </a:lnTo>
                  <a:lnTo>
                    <a:pt x="249910" y="591237"/>
                  </a:lnTo>
                  <a:lnTo>
                    <a:pt x="204022" y="579957"/>
                  </a:lnTo>
                  <a:lnTo>
                    <a:pt x="161228" y="561908"/>
                  </a:lnTo>
                  <a:lnTo>
                    <a:pt x="122144" y="537702"/>
                  </a:lnTo>
                  <a:lnTo>
                    <a:pt x="87385" y="507953"/>
                  </a:lnTo>
                  <a:lnTo>
                    <a:pt x="57567" y="473274"/>
                  </a:lnTo>
                  <a:lnTo>
                    <a:pt x="33304" y="434278"/>
                  </a:lnTo>
                  <a:lnTo>
                    <a:pt x="15212" y="391578"/>
                  </a:lnTo>
                  <a:lnTo>
                    <a:pt x="3905" y="345788"/>
                  </a:lnTo>
                  <a:lnTo>
                    <a:pt x="0" y="297521"/>
                  </a:lnTo>
                  <a:close/>
                </a:path>
              </a:pathLst>
            </a:custGeom>
            <a:ln w="13540">
              <a:solidFill>
                <a:srgbClr val="FFFFFF"/>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2354635" y="4090978"/>
              <a:ext cx="402071" cy="183117"/>
            </a:xfrm>
            <a:prstGeom prst="rect">
              <a:avLst/>
            </a:prstGeom>
          </p:spPr>
        </p:pic>
        <p:sp>
          <p:nvSpPr>
            <p:cNvPr id="14" name="object 14"/>
            <p:cNvSpPr/>
            <p:nvPr/>
          </p:nvSpPr>
          <p:spPr>
            <a:xfrm>
              <a:off x="2294021" y="5083138"/>
              <a:ext cx="596900" cy="595630"/>
            </a:xfrm>
            <a:custGeom>
              <a:avLst/>
              <a:gdLst/>
              <a:ahLst/>
              <a:cxnLst/>
              <a:rect l="l" t="t" r="r" b="b"/>
              <a:pathLst>
                <a:path w="596900" h="595629">
                  <a:moveTo>
                    <a:pt x="0" y="297584"/>
                  </a:moveTo>
                  <a:lnTo>
                    <a:pt x="3905" y="249325"/>
                  </a:lnTo>
                  <a:lnTo>
                    <a:pt x="15212" y="203541"/>
                  </a:lnTo>
                  <a:lnTo>
                    <a:pt x="33304" y="160845"/>
                  </a:lnTo>
                  <a:lnTo>
                    <a:pt x="57567" y="121853"/>
                  </a:lnTo>
                  <a:lnTo>
                    <a:pt x="87385" y="87176"/>
                  </a:lnTo>
                  <a:lnTo>
                    <a:pt x="122144" y="57428"/>
                  </a:lnTo>
                  <a:lnTo>
                    <a:pt x="161228" y="33223"/>
                  </a:lnTo>
                  <a:lnTo>
                    <a:pt x="204022" y="15175"/>
                  </a:lnTo>
                  <a:lnTo>
                    <a:pt x="249910" y="3896"/>
                  </a:lnTo>
                  <a:lnTo>
                    <a:pt x="298279" y="0"/>
                  </a:lnTo>
                  <a:lnTo>
                    <a:pt x="346645" y="3896"/>
                  </a:lnTo>
                  <a:lnTo>
                    <a:pt x="392526" y="15175"/>
                  </a:lnTo>
                  <a:lnTo>
                    <a:pt x="435310" y="33223"/>
                  </a:lnTo>
                  <a:lnTo>
                    <a:pt x="474382" y="57428"/>
                  </a:lnTo>
                  <a:lnTo>
                    <a:pt x="509127" y="87176"/>
                  </a:lnTo>
                  <a:lnTo>
                    <a:pt x="538932" y="121853"/>
                  </a:lnTo>
                  <a:lnTo>
                    <a:pt x="563183" y="160845"/>
                  </a:lnTo>
                  <a:lnTo>
                    <a:pt x="581265" y="203541"/>
                  </a:lnTo>
                  <a:lnTo>
                    <a:pt x="592565" y="249325"/>
                  </a:lnTo>
                  <a:lnTo>
                    <a:pt x="596468" y="297584"/>
                  </a:lnTo>
                  <a:lnTo>
                    <a:pt x="592565" y="345847"/>
                  </a:lnTo>
                  <a:lnTo>
                    <a:pt x="581265" y="391631"/>
                  </a:lnTo>
                  <a:lnTo>
                    <a:pt x="563183" y="434323"/>
                  </a:lnTo>
                  <a:lnTo>
                    <a:pt x="538932" y="473311"/>
                  </a:lnTo>
                  <a:lnTo>
                    <a:pt x="509127" y="507981"/>
                  </a:lnTo>
                  <a:lnTo>
                    <a:pt x="474382" y="537722"/>
                  </a:lnTo>
                  <a:lnTo>
                    <a:pt x="435310" y="561920"/>
                  </a:lnTo>
                  <a:lnTo>
                    <a:pt x="392526" y="579963"/>
                  </a:lnTo>
                  <a:lnTo>
                    <a:pt x="346645" y="591238"/>
                  </a:lnTo>
                  <a:lnTo>
                    <a:pt x="298279" y="595133"/>
                  </a:lnTo>
                  <a:lnTo>
                    <a:pt x="249910" y="591238"/>
                  </a:lnTo>
                  <a:lnTo>
                    <a:pt x="204022" y="579963"/>
                  </a:lnTo>
                  <a:lnTo>
                    <a:pt x="161228" y="561920"/>
                  </a:lnTo>
                  <a:lnTo>
                    <a:pt x="122144" y="537722"/>
                  </a:lnTo>
                  <a:lnTo>
                    <a:pt x="87385" y="507981"/>
                  </a:lnTo>
                  <a:lnTo>
                    <a:pt x="57567" y="473311"/>
                  </a:lnTo>
                  <a:lnTo>
                    <a:pt x="33304" y="434323"/>
                  </a:lnTo>
                  <a:lnTo>
                    <a:pt x="15212" y="391631"/>
                  </a:lnTo>
                  <a:lnTo>
                    <a:pt x="3905" y="345847"/>
                  </a:lnTo>
                  <a:lnTo>
                    <a:pt x="0" y="297584"/>
                  </a:lnTo>
                  <a:close/>
                </a:path>
              </a:pathLst>
            </a:custGeom>
            <a:ln w="13540">
              <a:solidFill>
                <a:srgbClr val="FFFFFF"/>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2313985" y="5321787"/>
              <a:ext cx="189066" cy="128317"/>
            </a:xfrm>
            <a:prstGeom prst="rect">
              <a:avLst/>
            </a:prstGeom>
          </p:spPr>
        </p:pic>
        <p:sp>
          <p:nvSpPr>
            <p:cNvPr id="16" name="object 16"/>
            <p:cNvSpPr/>
            <p:nvPr/>
          </p:nvSpPr>
          <p:spPr>
            <a:xfrm>
              <a:off x="2509825" y="4119422"/>
              <a:ext cx="2073910" cy="1385570"/>
            </a:xfrm>
            <a:custGeom>
              <a:avLst/>
              <a:gdLst/>
              <a:ahLst/>
              <a:cxnLst/>
              <a:rect l="l" t="t" r="r" b="b"/>
              <a:pathLst>
                <a:path w="2073910" h="1385570">
                  <a:moveTo>
                    <a:pt x="102793" y="1293088"/>
                  </a:moveTo>
                  <a:lnTo>
                    <a:pt x="100355" y="1287005"/>
                  </a:lnTo>
                  <a:lnTo>
                    <a:pt x="65493" y="1287005"/>
                  </a:lnTo>
                  <a:lnTo>
                    <a:pt x="64312" y="1293228"/>
                  </a:lnTo>
                  <a:lnTo>
                    <a:pt x="67017" y="1293634"/>
                  </a:lnTo>
                  <a:lnTo>
                    <a:pt x="68922" y="1294168"/>
                  </a:lnTo>
                  <a:lnTo>
                    <a:pt x="70002" y="1295120"/>
                  </a:lnTo>
                  <a:lnTo>
                    <a:pt x="71094" y="1296200"/>
                  </a:lnTo>
                  <a:lnTo>
                    <a:pt x="71450" y="1297419"/>
                  </a:lnTo>
                  <a:lnTo>
                    <a:pt x="71450" y="1300264"/>
                  </a:lnTo>
                  <a:lnTo>
                    <a:pt x="70904" y="1301889"/>
                  </a:lnTo>
                  <a:lnTo>
                    <a:pt x="69735" y="1303642"/>
                  </a:lnTo>
                  <a:lnTo>
                    <a:pt x="68643" y="1305534"/>
                  </a:lnTo>
                  <a:lnTo>
                    <a:pt x="58166" y="1315808"/>
                  </a:lnTo>
                  <a:lnTo>
                    <a:pt x="55638" y="1317980"/>
                  </a:lnTo>
                  <a:lnTo>
                    <a:pt x="50215" y="1321498"/>
                  </a:lnTo>
                  <a:lnTo>
                    <a:pt x="47332" y="1323111"/>
                  </a:lnTo>
                  <a:lnTo>
                    <a:pt x="44526" y="1324470"/>
                  </a:lnTo>
                  <a:lnTo>
                    <a:pt x="41643" y="1325410"/>
                  </a:lnTo>
                  <a:lnTo>
                    <a:pt x="38836" y="1326502"/>
                  </a:lnTo>
                  <a:lnTo>
                    <a:pt x="36220" y="1327035"/>
                  </a:lnTo>
                  <a:lnTo>
                    <a:pt x="31076" y="1327035"/>
                  </a:lnTo>
                  <a:lnTo>
                    <a:pt x="48056" y="1251673"/>
                  </a:lnTo>
                  <a:lnTo>
                    <a:pt x="41097" y="1251673"/>
                  </a:lnTo>
                  <a:lnTo>
                    <a:pt x="14452" y="1252918"/>
                  </a:lnTo>
                  <a:lnTo>
                    <a:pt x="13093" y="1259547"/>
                  </a:lnTo>
                  <a:lnTo>
                    <a:pt x="15354" y="1259547"/>
                  </a:lnTo>
                  <a:lnTo>
                    <a:pt x="17424" y="1259687"/>
                  </a:lnTo>
                  <a:lnTo>
                    <a:pt x="20688" y="1260221"/>
                  </a:lnTo>
                  <a:lnTo>
                    <a:pt x="21856" y="1260627"/>
                  </a:lnTo>
                  <a:lnTo>
                    <a:pt x="22847" y="1261173"/>
                  </a:lnTo>
                  <a:lnTo>
                    <a:pt x="23939" y="1261706"/>
                  </a:lnTo>
                  <a:lnTo>
                    <a:pt x="24561" y="1262519"/>
                  </a:lnTo>
                  <a:lnTo>
                    <a:pt x="25019" y="1263332"/>
                  </a:lnTo>
                  <a:lnTo>
                    <a:pt x="25374" y="1264285"/>
                  </a:lnTo>
                  <a:lnTo>
                    <a:pt x="25565" y="1265364"/>
                  </a:lnTo>
                  <a:lnTo>
                    <a:pt x="25565" y="1268069"/>
                  </a:lnTo>
                  <a:lnTo>
                    <a:pt x="25374" y="1269834"/>
                  </a:lnTo>
                  <a:lnTo>
                    <a:pt x="24841" y="1273746"/>
                  </a:lnTo>
                  <a:lnTo>
                    <a:pt x="24206" y="1276464"/>
                  </a:lnTo>
                  <a:lnTo>
                    <a:pt x="23482" y="1279969"/>
                  </a:lnTo>
                  <a:lnTo>
                    <a:pt x="0" y="1383715"/>
                  </a:lnTo>
                  <a:lnTo>
                    <a:pt x="18605" y="1383715"/>
                  </a:lnTo>
                  <a:lnTo>
                    <a:pt x="29349" y="1335151"/>
                  </a:lnTo>
                  <a:lnTo>
                    <a:pt x="36944" y="1335151"/>
                  </a:lnTo>
                  <a:lnTo>
                    <a:pt x="40195" y="1335557"/>
                  </a:lnTo>
                  <a:lnTo>
                    <a:pt x="41008" y="1335824"/>
                  </a:lnTo>
                  <a:lnTo>
                    <a:pt x="41554" y="1336370"/>
                  </a:lnTo>
                  <a:lnTo>
                    <a:pt x="42176" y="1336776"/>
                  </a:lnTo>
                  <a:lnTo>
                    <a:pt x="42722" y="1337449"/>
                  </a:lnTo>
                  <a:lnTo>
                    <a:pt x="43180" y="1338402"/>
                  </a:lnTo>
                  <a:lnTo>
                    <a:pt x="43535" y="1339354"/>
                  </a:lnTo>
                  <a:lnTo>
                    <a:pt x="44081" y="1340561"/>
                  </a:lnTo>
                  <a:lnTo>
                    <a:pt x="44615" y="1342453"/>
                  </a:lnTo>
                  <a:lnTo>
                    <a:pt x="46431" y="1348676"/>
                  </a:lnTo>
                  <a:lnTo>
                    <a:pt x="48145" y="1354759"/>
                  </a:lnTo>
                  <a:lnTo>
                    <a:pt x="60794" y="1382496"/>
                  </a:lnTo>
                  <a:lnTo>
                    <a:pt x="63233" y="1384528"/>
                  </a:lnTo>
                  <a:lnTo>
                    <a:pt x="66484" y="1385455"/>
                  </a:lnTo>
                  <a:lnTo>
                    <a:pt x="72809" y="1385455"/>
                  </a:lnTo>
                  <a:lnTo>
                    <a:pt x="91503" y="1375727"/>
                  </a:lnTo>
                  <a:lnTo>
                    <a:pt x="94119" y="1373428"/>
                  </a:lnTo>
                  <a:lnTo>
                    <a:pt x="95110" y="1372476"/>
                  </a:lnTo>
                  <a:lnTo>
                    <a:pt x="96926" y="1370723"/>
                  </a:lnTo>
                  <a:lnTo>
                    <a:pt x="99898" y="1367751"/>
                  </a:lnTo>
                  <a:lnTo>
                    <a:pt x="93395" y="1361389"/>
                  </a:lnTo>
                  <a:lnTo>
                    <a:pt x="91503" y="1363560"/>
                  </a:lnTo>
                  <a:lnTo>
                    <a:pt x="89789" y="1365453"/>
                  </a:lnTo>
                  <a:lnTo>
                    <a:pt x="88252" y="1366939"/>
                  </a:lnTo>
                  <a:lnTo>
                    <a:pt x="86626" y="1368285"/>
                  </a:lnTo>
                  <a:lnTo>
                    <a:pt x="85267" y="1369504"/>
                  </a:lnTo>
                  <a:lnTo>
                    <a:pt x="79032" y="1372476"/>
                  </a:lnTo>
                  <a:lnTo>
                    <a:pt x="76784" y="1372476"/>
                  </a:lnTo>
                  <a:lnTo>
                    <a:pt x="75692" y="1372209"/>
                  </a:lnTo>
                  <a:lnTo>
                    <a:pt x="74879" y="1371676"/>
                  </a:lnTo>
                  <a:lnTo>
                    <a:pt x="73888" y="1371130"/>
                  </a:lnTo>
                  <a:lnTo>
                    <a:pt x="67932" y="1357604"/>
                  </a:lnTo>
                  <a:lnTo>
                    <a:pt x="64668" y="1347597"/>
                  </a:lnTo>
                  <a:lnTo>
                    <a:pt x="62966" y="1342186"/>
                  </a:lnTo>
                  <a:lnTo>
                    <a:pt x="61417" y="1337449"/>
                  </a:lnTo>
                  <a:lnTo>
                    <a:pt x="60756" y="1335151"/>
                  </a:lnTo>
                  <a:lnTo>
                    <a:pt x="59982" y="1332445"/>
                  </a:lnTo>
                  <a:lnTo>
                    <a:pt x="58356" y="1327581"/>
                  </a:lnTo>
                  <a:lnTo>
                    <a:pt x="59067" y="1327035"/>
                  </a:lnTo>
                  <a:lnTo>
                    <a:pt x="65760" y="1322031"/>
                  </a:lnTo>
                  <a:lnTo>
                    <a:pt x="69278" y="1319326"/>
                  </a:lnTo>
                  <a:lnTo>
                    <a:pt x="72986" y="1316761"/>
                  </a:lnTo>
                  <a:lnTo>
                    <a:pt x="76504" y="1314056"/>
                  </a:lnTo>
                  <a:lnTo>
                    <a:pt x="80124" y="1311211"/>
                  </a:lnTo>
                  <a:lnTo>
                    <a:pt x="87350" y="1305674"/>
                  </a:lnTo>
                  <a:lnTo>
                    <a:pt x="91147" y="1302702"/>
                  </a:lnTo>
                  <a:lnTo>
                    <a:pt x="98729" y="1296479"/>
                  </a:lnTo>
                  <a:lnTo>
                    <a:pt x="102793" y="1293088"/>
                  </a:lnTo>
                  <a:close/>
                </a:path>
                <a:path w="2073910" h="1385570">
                  <a:moveTo>
                    <a:pt x="291223" y="1366939"/>
                  </a:moveTo>
                  <a:lnTo>
                    <a:pt x="284543" y="1360576"/>
                  </a:lnTo>
                  <a:lnTo>
                    <a:pt x="282562" y="1362608"/>
                  </a:lnTo>
                  <a:lnTo>
                    <a:pt x="280746" y="1364500"/>
                  </a:lnTo>
                  <a:lnTo>
                    <a:pt x="279311" y="1365986"/>
                  </a:lnTo>
                  <a:lnTo>
                    <a:pt x="277685" y="1367472"/>
                  </a:lnTo>
                  <a:lnTo>
                    <a:pt x="276148" y="1368691"/>
                  </a:lnTo>
                  <a:lnTo>
                    <a:pt x="274967" y="1369783"/>
                  </a:lnTo>
                  <a:lnTo>
                    <a:pt x="273608" y="1370723"/>
                  </a:lnTo>
                  <a:lnTo>
                    <a:pt x="272351" y="1371396"/>
                  </a:lnTo>
                  <a:lnTo>
                    <a:pt x="271170" y="1371803"/>
                  </a:lnTo>
                  <a:lnTo>
                    <a:pt x="269913" y="1372336"/>
                  </a:lnTo>
                  <a:lnTo>
                    <a:pt x="268820" y="1372476"/>
                  </a:lnTo>
                  <a:lnTo>
                    <a:pt x="265760" y="1372476"/>
                  </a:lnTo>
                  <a:lnTo>
                    <a:pt x="264223" y="1371942"/>
                  </a:lnTo>
                  <a:lnTo>
                    <a:pt x="263220" y="1370723"/>
                  </a:lnTo>
                  <a:lnTo>
                    <a:pt x="262509" y="1369783"/>
                  </a:lnTo>
                  <a:lnTo>
                    <a:pt x="261962" y="1368018"/>
                  </a:lnTo>
                  <a:lnTo>
                    <a:pt x="262051" y="1362341"/>
                  </a:lnTo>
                  <a:lnTo>
                    <a:pt x="262229" y="1361389"/>
                  </a:lnTo>
                  <a:lnTo>
                    <a:pt x="262509" y="1360309"/>
                  </a:lnTo>
                  <a:lnTo>
                    <a:pt x="262597" y="1359230"/>
                  </a:lnTo>
                  <a:lnTo>
                    <a:pt x="262864" y="1357871"/>
                  </a:lnTo>
                  <a:lnTo>
                    <a:pt x="263321" y="1356385"/>
                  </a:lnTo>
                  <a:lnTo>
                    <a:pt x="263588" y="1354759"/>
                  </a:lnTo>
                  <a:lnTo>
                    <a:pt x="264134" y="1352740"/>
                  </a:lnTo>
                  <a:lnTo>
                    <a:pt x="264668" y="1350162"/>
                  </a:lnTo>
                  <a:lnTo>
                    <a:pt x="265569" y="1346377"/>
                  </a:lnTo>
                  <a:lnTo>
                    <a:pt x="266661" y="1342186"/>
                  </a:lnTo>
                  <a:lnTo>
                    <a:pt x="270306" y="1327721"/>
                  </a:lnTo>
                  <a:lnTo>
                    <a:pt x="270903" y="1325283"/>
                  </a:lnTo>
                  <a:lnTo>
                    <a:pt x="271805" y="1320825"/>
                  </a:lnTo>
                  <a:lnTo>
                    <a:pt x="272580" y="1317167"/>
                  </a:lnTo>
                  <a:lnTo>
                    <a:pt x="273164" y="1314056"/>
                  </a:lnTo>
                  <a:lnTo>
                    <a:pt x="273888" y="1310665"/>
                  </a:lnTo>
                  <a:lnTo>
                    <a:pt x="274066" y="1308912"/>
                  </a:lnTo>
                  <a:lnTo>
                    <a:pt x="274027" y="1298905"/>
                  </a:lnTo>
                  <a:lnTo>
                    <a:pt x="273723" y="1297952"/>
                  </a:lnTo>
                  <a:lnTo>
                    <a:pt x="272529" y="1294168"/>
                  </a:lnTo>
                  <a:lnTo>
                    <a:pt x="268236" y="1289583"/>
                  </a:lnTo>
                  <a:lnTo>
                    <a:pt x="265760" y="1286865"/>
                  </a:lnTo>
                  <a:lnTo>
                    <a:pt x="260604" y="1284973"/>
                  </a:lnTo>
                  <a:lnTo>
                    <a:pt x="247332" y="1284973"/>
                  </a:lnTo>
                  <a:lnTo>
                    <a:pt x="241096" y="1287005"/>
                  </a:lnTo>
                  <a:lnTo>
                    <a:pt x="217246" y="1309192"/>
                  </a:lnTo>
                  <a:lnTo>
                    <a:pt x="216789" y="1309192"/>
                  </a:lnTo>
                  <a:lnTo>
                    <a:pt x="216890" y="1308912"/>
                  </a:lnTo>
                  <a:lnTo>
                    <a:pt x="216763" y="1298359"/>
                  </a:lnTo>
                  <a:lnTo>
                    <a:pt x="216636" y="1297952"/>
                  </a:lnTo>
                  <a:lnTo>
                    <a:pt x="215353" y="1293761"/>
                  </a:lnTo>
                  <a:lnTo>
                    <a:pt x="211912" y="1290243"/>
                  </a:lnTo>
                  <a:lnTo>
                    <a:pt x="208572" y="1286738"/>
                  </a:lnTo>
                  <a:lnTo>
                    <a:pt x="203428" y="1284973"/>
                  </a:lnTo>
                  <a:lnTo>
                    <a:pt x="190055" y="1284973"/>
                  </a:lnTo>
                  <a:lnTo>
                    <a:pt x="183819" y="1287145"/>
                  </a:lnTo>
                  <a:lnTo>
                    <a:pt x="159169" y="1310665"/>
                  </a:lnTo>
                  <a:lnTo>
                    <a:pt x="158076" y="1310132"/>
                  </a:lnTo>
                  <a:lnTo>
                    <a:pt x="158623" y="1308912"/>
                  </a:lnTo>
                  <a:lnTo>
                    <a:pt x="159169" y="1306207"/>
                  </a:lnTo>
                  <a:lnTo>
                    <a:pt x="159359" y="1304607"/>
                  </a:lnTo>
                  <a:lnTo>
                    <a:pt x="159435" y="1298232"/>
                  </a:lnTo>
                  <a:lnTo>
                    <a:pt x="159435" y="1297012"/>
                  </a:lnTo>
                  <a:lnTo>
                    <a:pt x="158076" y="1292821"/>
                  </a:lnTo>
                  <a:lnTo>
                    <a:pt x="155435" y="1289583"/>
                  </a:lnTo>
                  <a:lnTo>
                    <a:pt x="152933" y="1286598"/>
                  </a:lnTo>
                  <a:lnTo>
                    <a:pt x="149136" y="1284973"/>
                  </a:lnTo>
                  <a:lnTo>
                    <a:pt x="141820" y="1284973"/>
                  </a:lnTo>
                  <a:lnTo>
                    <a:pt x="139382" y="1285379"/>
                  </a:lnTo>
                  <a:lnTo>
                    <a:pt x="136944" y="1286192"/>
                  </a:lnTo>
                  <a:lnTo>
                    <a:pt x="134505" y="1286865"/>
                  </a:lnTo>
                  <a:lnTo>
                    <a:pt x="132067" y="1287957"/>
                  </a:lnTo>
                  <a:lnTo>
                    <a:pt x="129628" y="1289583"/>
                  </a:lnTo>
                  <a:lnTo>
                    <a:pt x="127190" y="1291056"/>
                  </a:lnTo>
                  <a:lnTo>
                    <a:pt x="124650" y="1292948"/>
                  </a:lnTo>
                  <a:lnTo>
                    <a:pt x="121945" y="1295387"/>
                  </a:lnTo>
                  <a:lnTo>
                    <a:pt x="119240" y="1297686"/>
                  </a:lnTo>
                  <a:lnTo>
                    <a:pt x="116344" y="1300530"/>
                  </a:lnTo>
                  <a:lnTo>
                    <a:pt x="113093" y="1303642"/>
                  </a:lnTo>
                  <a:lnTo>
                    <a:pt x="119773" y="1309992"/>
                  </a:lnTo>
                  <a:lnTo>
                    <a:pt x="121767" y="1307973"/>
                  </a:lnTo>
                  <a:lnTo>
                    <a:pt x="123571" y="1306207"/>
                  </a:lnTo>
                  <a:lnTo>
                    <a:pt x="125133" y="1304607"/>
                  </a:lnTo>
                  <a:lnTo>
                    <a:pt x="135496" y="1298232"/>
                  </a:lnTo>
                  <a:lnTo>
                    <a:pt x="140462" y="1298232"/>
                  </a:lnTo>
                  <a:lnTo>
                    <a:pt x="142367" y="1300530"/>
                  </a:lnTo>
                  <a:lnTo>
                    <a:pt x="142252" y="1309192"/>
                  </a:lnTo>
                  <a:lnTo>
                    <a:pt x="141795" y="1311757"/>
                  </a:lnTo>
                  <a:lnTo>
                    <a:pt x="141427" y="1314323"/>
                  </a:lnTo>
                  <a:lnTo>
                    <a:pt x="140398" y="1318653"/>
                  </a:lnTo>
                  <a:lnTo>
                    <a:pt x="125463" y="1383715"/>
                  </a:lnTo>
                  <a:lnTo>
                    <a:pt x="144437" y="1383715"/>
                  </a:lnTo>
                  <a:lnTo>
                    <a:pt x="154432" y="1337043"/>
                  </a:lnTo>
                  <a:lnTo>
                    <a:pt x="155371" y="1332852"/>
                  </a:lnTo>
                  <a:lnTo>
                    <a:pt x="168173" y="1310665"/>
                  </a:lnTo>
                  <a:lnTo>
                    <a:pt x="171361" y="1306893"/>
                  </a:lnTo>
                  <a:lnTo>
                    <a:pt x="174790" y="1303769"/>
                  </a:lnTo>
                  <a:lnTo>
                    <a:pt x="181838" y="1299171"/>
                  </a:lnTo>
                  <a:lnTo>
                    <a:pt x="185178" y="1297952"/>
                  </a:lnTo>
                  <a:lnTo>
                    <a:pt x="191858" y="1297952"/>
                  </a:lnTo>
                  <a:lnTo>
                    <a:pt x="194297" y="1298905"/>
                  </a:lnTo>
                  <a:lnTo>
                    <a:pt x="197548" y="1302702"/>
                  </a:lnTo>
                  <a:lnTo>
                    <a:pt x="198145" y="1304861"/>
                  </a:lnTo>
                  <a:lnTo>
                    <a:pt x="198247" y="1312837"/>
                  </a:lnTo>
                  <a:lnTo>
                    <a:pt x="198094" y="1314323"/>
                  </a:lnTo>
                  <a:lnTo>
                    <a:pt x="189179" y="1356385"/>
                  </a:lnTo>
                  <a:lnTo>
                    <a:pt x="187604" y="1363014"/>
                  </a:lnTo>
                  <a:lnTo>
                    <a:pt x="185902" y="1370457"/>
                  </a:lnTo>
                  <a:lnTo>
                    <a:pt x="184632" y="1375181"/>
                  </a:lnTo>
                  <a:lnTo>
                    <a:pt x="183730" y="1379651"/>
                  </a:lnTo>
                  <a:lnTo>
                    <a:pt x="182740" y="1383715"/>
                  </a:lnTo>
                  <a:lnTo>
                    <a:pt x="201803" y="1383715"/>
                  </a:lnTo>
                  <a:lnTo>
                    <a:pt x="211289" y="1337589"/>
                  </a:lnTo>
                  <a:lnTo>
                    <a:pt x="212102" y="1334211"/>
                  </a:lnTo>
                  <a:lnTo>
                    <a:pt x="226085" y="1309992"/>
                  </a:lnTo>
                  <a:lnTo>
                    <a:pt x="226758" y="1309192"/>
                  </a:lnTo>
                  <a:lnTo>
                    <a:pt x="239687" y="1299400"/>
                  </a:lnTo>
                  <a:lnTo>
                    <a:pt x="241642" y="1298498"/>
                  </a:lnTo>
                  <a:lnTo>
                    <a:pt x="243624" y="1297952"/>
                  </a:lnTo>
                  <a:lnTo>
                    <a:pt x="248958" y="1297952"/>
                  </a:lnTo>
                  <a:lnTo>
                    <a:pt x="254914" y="1313383"/>
                  </a:lnTo>
                  <a:lnTo>
                    <a:pt x="254469" y="1315948"/>
                  </a:lnTo>
                  <a:lnTo>
                    <a:pt x="254101" y="1318514"/>
                  </a:lnTo>
                  <a:lnTo>
                    <a:pt x="253352" y="1321498"/>
                  </a:lnTo>
                  <a:lnTo>
                    <a:pt x="252742" y="1324597"/>
                  </a:lnTo>
                  <a:lnTo>
                    <a:pt x="251206" y="1331366"/>
                  </a:lnTo>
                  <a:lnTo>
                    <a:pt x="250126" y="1335290"/>
                  </a:lnTo>
                  <a:lnTo>
                    <a:pt x="249224" y="1339075"/>
                  </a:lnTo>
                  <a:lnTo>
                    <a:pt x="248145" y="1343126"/>
                  </a:lnTo>
                  <a:lnTo>
                    <a:pt x="246875" y="1347317"/>
                  </a:lnTo>
                  <a:lnTo>
                    <a:pt x="244614" y="1355572"/>
                  </a:lnTo>
                  <a:lnTo>
                    <a:pt x="243560" y="1362341"/>
                  </a:lnTo>
                  <a:lnTo>
                    <a:pt x="243547" y="1370457"/>
                  </a:lnTo>
                  <a:lnTo>
                    <a:pt x="243789" y="1372476"/>
                  </a:lnTo>
                  <a:lnTo>
                    <a:pt x="253022" y="1384122"/>
                  </a:lnTo>
                  <a:lnTo>
                    <a:pt x="254914" y="1385062"/>
                  </a:lnTo>
                  <a:lnTo>
                    <a:pt x="257175" y="1385455"/>
                  </a:lnTo>
                  <a:lnTo>
                    <a:pt x="262318" y="1385455"/>
                  </a:lnTo>
                  <a:lnTo>
                    <a:pt x="285686" y="1372476"/>
                  </a:lnTo>
                  <a:lnTo>
                    <a:pt x="288074" y="1370190"/>
                  </a:lnTo>
                  <a:lnTo>
                    <a:pt x="291223" y="1366939"/>
                  </a:lnTo>
                  <a:close/>
                </a:path>
                <a:path w="2073910" h="1385570">
                  <a:moveTo>
                    <a:pt x="2019122" y="45427"/>
                  </a:moveTo>
                  <a:lnTo>
                    <a:pt x="2013750" y="38595"/>
                  </a:lnTo>
                  <a:lnTo>
                    <a:pt x="1527251" y="34048"/>
                  </a:lnTo>
                  <a:lnTo>
                    <a:pt x="1526984" y="47586"/>
                  </a:lnTo>
                  <a:lnTo>
                    <a:pt x="2013635" y="52146"/>
                  </a:lnTo>
                  <a:lnTo>
                    <a:pt x="2019122" y="45427"/>
                  </a:lnTo>
                  <a:close/>
                </a:path>
                <a:path w="2073910" h="1385570">
                  <a:moveTo>
                    <a:pt x="2060562" y="52197"/>
                  </a:moveTo>
                  <a:lnTo>
                    <a:pt x="2019122" y="52197"/>
                  </a:lnTo>
                  <a:lnTo>
                    <a:pt x="2013597" y="52197"/>
                  </a:lnTo>
                  <a:lnTo>
                    <a:pt x="1982533" y="90297"/>
                  </a:lnTo>
                  <a:lnTo>
                    <a:pt x="2060562" y="52197"/>
                  </a:lnTo>
                  <a:close/>
                </a:path>
                <a:path w="2073910" h="1385570">
                  <a:moveTo>
                    <a:pt x="2073313" y="45961"/>
                  </a:moveTo>
                  <a:lnTo>
                    <a:pt x="1983346" y="0"/>
                  </a:lnTo>
                  <a:lnTo>
                    <a:pt x="2013750" y="38595"/>
                  </a:lnTo>
                  <a:lnTo>
                    <a:pt x="2019122" y="38646"/>
                  </a:lnTo>
                  <a:lnTo>
                    <a:pt x="2019122" y="45427"/>
                  </a:lnTo>
                  <a:lnTo>
                    <a:pt x="2019122" y="52197"/>
                  </a:lnTo>
                  <a:lnTo>
                    <a:pt x="2060663" y="52146"/>
                  </a:lnTo>
                  <a:lnTo>
                    <a:pt x="2073313" y="45961"/>
                  </a:lnTo>
                  <a:close/>
                </a:path>
              </a:pathLst>
            </a:custGeom>
            <a:solidFill>
              <a:srgbClr val="FFFFFF"/>
            </a:solidFill>
          </p:spPr>
          <p:txBody>
            <a:bodyPr wrap="square" lIns="0" tIns="0" rIns="0" bIns="0" rtlCol="0"/>
            <a:lstStyle/>
            <a:p>
              <a:endParaRPr/>
            </a:p>
          </p:txBody>
        </p:sp>
        <p:sp>
          <p:nvSpPr>
            <p:cNvPr id="17" name="object 17"/>
            <p:cNvSpPr/>
            <p:nvPr/>
          </p:nvSpPr>
          <p:spPr>
            <a:xfrm>
              <a:off x="4036815" y="4119421"/>
              <a:ext cx="546735" cy="90805"/>
            </a:xfrm>
            <a:custGeom>
              <a:avLst/>
              <a:gdLst/>
              <a:ahLst/>
              <a:cxnLst/>
              <a:rect l="l" t="t" r="r" b="b"/>
              <a:pathLst>
                <a:path w="546735" h="90804">
                  <a:moveTo>
                    <a:pt x="270" y="34041"/>
                  </a:moveTo>
                  <a:lnTo>
                    <a:pt x="492133" y="38646"/>
                  </a:lnTo>
                  <a:lnTo>
                    <a:pt x="492133" y="52190"/>
                  </a:lnTo>
                  <a:lnTo>
                    <a:pt x="0" y="47585"/>
                  </a:lnTo>
                  <a:lnTo>
                    <a:pt x="270" y="34041"/>
                  </a:lnTo>
                  <a:close/>
                </a:path>
                <a:path w="546735" h="90804">
                  <a:moveTo>
                    <a:pt x="492133" y="45418"/>
                  </a:moveTo>
                  <a:lnTo>
                    <a:pt x="456361" y="0"/>
                  </a:lnTo>
                  <a:lnTo>
                    <a:pt x="546333" y="45960"/>
                  </a:lnTo>
                  <a:lnTo>
                    <a:pt x="455548" y="90294"/>
                  </a:lnTo>
                  <a:lnTo>
                    <a:pt x="492133" y="45418"/>
                  </a:lnTo>
                  <a:close/>
                </a:path>
              </a:pathLst>
            </a:custGeom>
            <a:ln w="6780">
              <a:solidFill>
                <a:srgbClr val="FFFFFF"/>
              </a:solidFill>
            </a:ln>
          </p:spPr>
          <p:txBody>
            <a:bodyPr wrap="square" lIns="0" tIns="0" rIns="0" bIns="0" rtlCol="0"/>
            <a:lstStyle/>
            <a:p>
              <a:endParaRPr/>
            </a:p>
          </p:txBody>
        </p:sp>
        <p:sp>
          <p:nvSpPr>
            <p:cNvPr id="18" name="object 18"/>
            <p:cNvSpPr/>
            <p:nvPr/>
          </p:nvSpPr>
          <p:spPr>
            <a:xfrm>
              <a:off x="4582877" y="3963843"/>
              <a:ext cx="705485" cy="393065"/>
            </a:xfrm>
            <a:custGeom>
              <a:avLst/>
              <a:gdLst/>
              <a:ahLst/>
              <a:cxnLst/>
              <a:rect l="l" t="t" r="r" b="b"/>
              <a:pathLst>
                <a:path w="705485" h="393064">
                  <a:moveTo>
                    <a:pt x="0" y="65463"/>
                  </a:moveTo>
                  <a:lnTo>
                    <a:pt x="19274" y="19255"/>
                  </a:lnTo>
                  <a:lnTo>
                    <a:pt x="65581" y="0"/>
                  </a:lnTo>
                  <a:lnTo>
                    <a:pt x="639286" y="0"/>
                  </a:lnTo>
                  <a:lnTo>
                    <a:pt x="664905" y="5175"/>
                  </a:lnTo>
                  <a:lnTo>
                    <a:pt x="685773" y="19255"/>
                  </a:lnTo>
                  <a:lnTo>
                    <a:pt x="699816" y="40073"/>
                  </a:lnTo>
                  <a:lnTo>
                    <a:pt x="704958" y="65463"/>
                  </a:lnTo>
                  <a:lnTo>
                    <a:pt x="704958" y="327318"/>
                  </a:lnTo>
                  <a:lnTo>
                    <a:pt x="699816" y="352822"/>
                  </a:lnTo>
                  <a:lnTo>
                    <a:pt x="685773" y="373628"/>
                  </a:lnTo>
                  <a:lnTo>
                    <a:pt x="664905" y="387645"/>
                  </a:lnTo>
                  <a:lnTo>
                    <a:pt x="639286" y="392782"/>
                  </a:lnTo>
                  <a:lnTo>
                    <a:pt x="65581" y="392782"/>
                  </a:lnTo>
                  <a:lnTo>
                    <a:pt x="40128" y="387645"/>
                  </a:lnTo>
                  <a:lnTo>
                    <a:pt x="19274" y="373628"/>
                  </a:lnTo>
                  <a:lnTo>
                    <a:pt x="5178" y="352822"/>
                  </a:lnTo>
                  <a:lnTo>
                    <a:pt x="0" y="327318"/>
                  </a:lnTo>
                  <a:lnTo>
                    <a:pt x="0" y="65463"/>
                  </a:lnTo>
                  <a:close/>
                </a:path>
              </a:pathLst>
            </a:custGeom>
            <a:ln w="8935">
              <a:solidFill>
                <a:srgbClr val="FFFFFF"/>
              </a:solidFill>
            </a:ln>
          </p:spPr>
          <p:txBody>
            <a:bodyPr wrap="square" lIns="0" tIns="0" rIns="0" bIns="0" rtlCol="0"/>
            <a:lstStyle/>
            <a:p>
              <a:endParaRPr/>
            </a:p>
          </p:txBody>
        </p:sp>
      </p:grpSp>
      <p:sp>
        <p:nvSpPr>
          <p:cNvPr id="19" name="object 19"/>
          <p:cNvSpPr txBox="1"/>
          <p:nvPr/>
        </p:nvSpPr>
        <p:spPr>
          <a:xfrm>
            <a:off x="4755901" y="3921181"/>
            <a:ext cx="470534" cy="394335"/>
          </a:xfrm>
          <a:prstGeom prst="rect">
            <a:avLst/>
          </a:prstGeom>
        </p:spPr>
        <p:txBody>
          <a:bodyPr vert="horz" wrap="square" lIns="0" tIns="15240" rIns="0" bIns="0" rtlCol="0">
            <a:spAutoFit/>
          </a:bodyPr>
          <a:lstStyle/>
          <a:p>
            <a:pPr marL="12700">
              <a:lnSpc>
                <a:spcPct val="100000"/>
              </a:lnSpc>
              <a:spcBef>
                <a:spcPts val="120"/>
              </a:spcBef>
            </a:pPr>
            <a:r>
              <a:rPr sz="2400" spc="-35" dirty="0">
                <a:solidFill>
                  <a:srgbClr val="FFFFFF"/>
                </a:solidFill>
                <a:latin typeface="Symbol"/>
                <a:cs typeface="Symbol"/>
              </a:rPr>
              <a:t></a:t>
            </a:r>
            <a:r>
              <a:rPr sz="2300" spc="-35" dirty="0">
                <a:solidFill>
                  <a:srgbClr val="FFFFFF"/>
                </a:solidFill>
                <a:latin typeface="Cambria"/>
                <a:cs typeface="Cambria"/>
              </a:rPr>
              <a:t>(</a:t>
            </a:r>
            <a:r>
              <a:rPr sz="2300" i="1" spc="-35" dirty="0">
                <a:solidFill>
                  <a:srgbClr val="FFFFFF"/>
                </a:solidFill>
                <a:latin typeface="Cambria"/>
                <a:cs typeface="Cambria"/>
              </a:rPr>
              <a:t>.</a:t>
            </a:r>
            <a:r>
              <a:rPr sz="2300" spc="-35" dirty="0">
                <a:solidFill>
                  <a:srgbClr val="FFFFFF"/>
                </a:solidFill>
                <a:latin typeface="Cambria"/>
                <a:cs typeface="Cambria"/>
              </a:rPr>
              <a:t>)</a:t>
            </a:r>
            <a:endParaRPr sz="2300">
              <a:latin typeface="Cambria"/>
              <a:cs typeface="Cambria"/>
            </a:endParaRPr>
          </a:p>
        </p:txBody>
      </p:sp>
      <p:grpSp>
        <p:nvGrpSpPr>
          <p:cNvPr id="20" name="object 20"/>
          <p:cNvGrpSpPr/>
          <p:nvPr/>
        </p:nvGrpSpPr>
        <p:grpSpPr>
          <a:xfrm>
            <a:off x="5284885" y="4104009"/>
            <a:ext cx="553720" cy="97790"/>
            <a:chOff x="5284885" y="4104009"/>
            <a:chExt cx="553720" cy="97790"/>
          </a:xfrm>
        </p:grpSpPr>
        <p:sp>
          <p:nvSpPr>
            <p:cNvPr id="21" name="object 21"/>
            <p:cNvSpPr/>
            <p:nvPr/>
          </p:nvSpPr>
          <p:spPr>
            <a:xfrm>
              <a:off x="5288377" y="4107502"/>
              <a:ext cx="546735" cy="90805"/>
            </a:xfrm>
            <a:custGeom>
              <a:avLst/>
              <a:gdLst/>
              <a:ahLst/>
              <a:cxnLst/>
              <a:rect l="l" t="t" r="r" b="b"/>
              <a:pathLst>
                <a:path w="546735" h="90804">
                  <a:moveTo>
                    <a:pt x="456271" y="0"/>
                  </a:moveTo>
                  <a:lnTo>
                    <a:pt x="486670" y="38595"/>
                  </a:lnTo>
                  <a:lnTo>
                    <a:pt x="492043" y="38646"/>
                  </a:lnTo>
                  <a:lnTo>
                    <a:pt x="492043" y="52190"/>
                  </a:lnTo>
                  <a:lnTo>
                    <a:pt x="486522" y="52190"/>
                  </a:lnTo>
                  <a:lnTo>
                    <a:pt x="455458" y="90294"/>
                  </a:lnTo>
                  <a:lnTo>
                    <a:pt x="533562" y="52190"/>
                  </a:lnTo>
                  <a:lnTo>
                    <a:pt x="492043" y="52190"/>
                  </a:lnTo>
                  <a:lnTo>
                    <a:pt x="533668" y="52139"/>
                  </a:lnTo>
                  <a:lnTo>
                    <a:pt x="546333" y="45960"/>
                  </a:lnTo>
                  <a:lnTo>
                    <a:pt x="456271" y="0"/>
                  </a:lnTo>
                  <a:close/>
                </a:path>
                <a:path w="546735" h="90804">
                  <a:moveTo>
                    <a:pt x="270" y="34041"/>
                  </a:moveTo>
                  <a:lnTo>
                    <a:pt x="0" y="47585"/>
                  </a:lnTo>
                  <a:lnTo>
                    <a:pt x="486564" y="52139"/>
                  </a:lnTo>
                  <a:lnTo>
                    <a:pt x="492043" y="45418"/>
                  </a:lnTo>
                  <a:lnTo>
                    <a:pt x="486670" y="38595"/>
                  </a:lnTo>
                  <a:lnTo>
                    <a:pt x="270" y="34041"/>
                  </a:lnTo>
                  <a:close/>
                </a:path>
              </a:pathLst>
            </a:custGeom>
            <a:solidFill>
              <a:srgbClr val="FFFFFF"/>
            </a:solidFill>
          </p:spPr>
          <p:txBody>
            <a:bodyPr wrap="square" lIns="0" tIns="0" rIns="0" bIns="0" rtlCol="0"/>
            <a:lstStyle/>
            <a:p>
              <a:endParaRPr/>
            </a:p>
          </p:txBody>
        </p:sp>
        <p:sp>
          <p:nvSpPr>
            <p:cNvPr id="22" name="object 22"/>
            <p:cNvSpPr/>
            <p:nvPr/>
          </p:nvSpPr>
          <p:spPr>
            <a:xfrm>
              <a:off x="5288377" y="4107502"/>
              <a:ext cx="546735" cy="90805"/>
            </a:xfrm>
            <a:custGeom>
              <a:avLst/>
              <a:gdLst/>
              <a:ahLst/>
              <a:cxnLst/>
              <a:rect l="l" t="t" r="r" b="b"/>
              <a:pathLst>
                <a:path w="546735" h="90804">
                  <a:moveTo>
                    <a:pt x="270" y="34041"/>
                  </a:moveTo>
                  <a:lnTo>
                    <a:pt x="492043" y="38646"/>
                  </a:lnTo>
                  <a:lnTo>
                    <a:pt x="492043" y="52190"/>
                  </a:lnTo>
                  <a:lnTo>
                    <a:pt x="0" y="47585"/>
                  </a:lnTo>
                  <a:lnTo>
                    <a:pt x="270" y="34041"/>
                  </a:lnTo>
                  <a:close/>
                </a:path>
                <a:path w="546735" h="90804">
                  <a:moveTo>
                    <a:pt x="492043" y="45418"/>
                  </a:moveTo>
                  <a:lnTo>
                    <a:pt x="456271" y="0"/>
                  </a:lnTo>
                  <a:lnTo>
                    <a:pt x="546333" y="45960"/>
                  </a:lnTo>
                  <a:lnTo>
                    <a:pt x="455458" y="90294"/>
                  </a:lnTo>
                  <a:lnTo>
                    <a:pt x="492043" y="45418"/>
                  </a:lnTo>
                  <a:close/>
                </a:path>
              </a:pathLst>
            </a:custGeom>
            <a:ln w="6780">
              <a:solidFill>
                <a:srgbClr val="FFFFFF"/>
              </a:solidFill>
            </a:ln>
          </p:spPr>
          <p:txBody>
            <a:bodyPr wrap="square" lIns="0" tIns="0" rIns="0" bIns="0" rtlCol="0"/>
            <a:lstStyle/>
            <a:p>
              <a:endParaRPr/>
            </a:p>
          </p:txBody>
        </p:sp>
      </p:grpSp>
      <p:sp>
        <p:nvSpPr>
          <p:cNvPr id="23" name="object 23"/>
          <p:cNvSpPr txBox="1"/>
          <p:nvPr/>
        </p:nvSpPr>
        <p:spPr>
          <a:xfrm>
            <a:off x="4544342" y="3447569"/>
            <a:ext cx="972819" cy="286385"/>
          </a:xfrm>
          <a:prstGeom prst="rect">
            <a:avLst/>
          </a:prstGeom>
        </p:spPr>
        <p:txBody>
          <a:bodyPr vert="horz" wrap="square" lIns="0" tIns="13970" rIns="0" bIns="0" rtlCol="0">
            <a:spAutoFit/>
          </a:bodyPr>
          <a:lstStyle/>
          <a:p>
            <a:pPr marL="12700">
              <a:lnSpc>
                <a:spcPct val="100000"/>
              </a:lnSpc>
              <a:spcBef>
                <a:spcPts val="110"/>
              </a:spcBef>
            </a:pPr>
            <a:r>
              <a:rPr sz="1700" spc="-10" dirty="0">
                <a:solidFill>
                  <a:srgbClr val="FFFFFF"/>
                </a:solidFill>
                <a:latin typeface="Cambria"/>
                <a:cs typeface="Cambria"/>
              </a:rPr>
              <a:t>Activation</a:t>
            </a:r>
            <a:endParaRPr sz="1700">
              <a:latin typeface="Cambria"/>
              <a:cs typeface="Cambria"/>
            </a:endParaRPr>
          </a:p>
        </p:txBody>
      </p:sp>
      <p:sp>
        <p:nvSpPr>
          <p:cNvPr id="24" name="object 24"/>
          <p:cNvSpPr txBox="1"/>
          <p:nvPr/>
        </p:nvSpPr>
        <p:spPr>
          <a:xfrm>
            <a:off x="4607575" y="3642605"/>
            <a:ext cx="845819" cy="286385"/>
          </a:xfrm>
          <a:prstGeom prst="rect">
            <a:avLst/>
          </a:prstGeom>
        </p:spPr>
        <p:txBody>
          <a:bodyPr vert="horz" wrap="square" lIns="0" tIns="13970" rIns="0" bIns="0" rtlCol="0">
            <a:spAutoFit/>
          </a:bodyPr>
          <a:lstStyle/>
          <a:p>
            <a:pPr marL="12700">
              <a:lnSpc>
                <a:spcPct val="100000"/>
              </a:lnSpc>
              <a:spcBef>
                <a:spcPts val="110"/>
              </a:spcBef>
            </a:pPr>
            <a:r>
              <a:rPr sz="1700" spc="-10" dirty="0">
                <a:solidFill>
                  <a:srgbClr val="FFFFFF"/>
                </a:solidFill>
                <a:latin typeface="Cambria"/>
                <a:cs typeface="Cambria"/>
              </a:rPr>
              <a:t>Function</a:t>
            </a:r>
            <a:endParaRPr sz="1700">
              <a:latin typeface="Cambria"/>
              <a:cs typeface="Cambria"/>
            </a:endParaRPr>
          </a:p>
        </p:txBody>
      </p:sp>
      <p:sp>
        <p:nvSpPr>
          <p:cNvPr id="25" name="object 25"/>
          <p:cNvSpPr txBox="1"/>
          <p:nvPr/>
        </p:nvSpPr>
        <p:spPr>
          <a:xfrm>
            <a:off x="3785907" y="4427268"/>
            <a:ext cx="897890" cy="481330"/>
          </a:xfrm>
          <a:prstGeom prst="rect">
            <a:avLst/>
          </a:prstGeom>
        </p:spPr>
        <p:txBody>
          <a:bodyPr vert="horz" wrap="square" lIns="0" tIns="77470" rIns="0" bIns="0" rtlCol="0">
            <a:spAutoFit/>
          </a:bodyPr>
          <a:lstStyle/>
          <a:p>
            <a:pPr marL="64135" marR="5080" indent="-52069">
              <a:lnSpc>
                <a:spcPct val="75400"/>
              </a:lnSpc>
              <a:spcBef>
                <a:spcPts val="610"/>
              </a:spcBef>
            </a:pPr>
            <a:r>
              <a:rPr sz="1700" spc="-10" dirty="0">
                <a:solidFill>
                  <a:srgbClr val="FFFFFF"/>
                </a:solidFill>
                <a:latin typeface="Cambria"/>
                <a:cs typeface="Cambria"/>
              </a:rPr>
              <a:t>Summing Junction</a:t>
            </a:r>
            <a:endParaRPr sz="1700">
              <a:latin typeface="Cambria"/>
              <a:cs typeface="Cambria"/>
            </a:endParaRPr>
          </a:p>
        </p:txBody>
      </p:sp>
      <p:sp>
        <p:nvSpPr>
          <p:cNvPr id="26" name="object 26"/>
          <p:cNvSpPr/>
          <p:nvPr/>
        </p:nvSpPr>
        <p:spPr>
          <a:xfrm>
            <a:off x="852218" y="3238956"/>
            <a:ext cx="560070" cy="2308225"/>
          </a:xfrm>
          <a:custGeom>
            <a:avLst/>
            <a:gdLst/>
            <a:ahLst/>
            <a:cxnLst/>
            <a:rect l="l" t="t" r="r" b="b"/>
            <a:pathLst>
              <a:path w="560069" h="2308225">
                <a:moveTo>
                  <a:pt x="559612" y="2307854"/>
                </a:moveTo>
                <a:lnTo>
                  <a:pt x="503263" y="2303742"/>
                </a:lnTo>
                <a:lnTo>
                  <a:pt x="450757" y="2291949"/>
                </a:lnTo>
                <a:lnTo>
                  <a:pt x="403223" y="2273289"/>
                </a:lnTo>
                <a:lnTo>
                  <a:pt x="361794" y="2248577"/>
                </a:lnTo>
                <a:lnTo>
                  <a:pt x="327602" y="2218627"/>
                </a:lnTo>
                <a:lnTo>
                  <a:pt x="301778" y="2184253"/>
                </a:lnTo>
                <a:lnTo>
                  <a:pt x="285453" y="2146271"/>
                </a:lnTo>
                <a:lnTo>
                  <a:pt x="279761" y="2105494"/>
                </a:lnTo>
                <a:lnTo>
                  <a:pt x="279761" y="1356408"/>
                </a:lnTo>
                <a:lnTo>
                  <a:pt x="274079" y="1315611"/>
                </a:lnTo>
                <a:lnTo>
                  <a:pt x="257783" y="1277604"/>
                </a:lnTo>
                <a:lnTo>
                  <a:pt x="231995" y="1243202"/>
                </a:lnTo>
                <a:lnTo>
                  <a:pt x="197840" y="1213223"/>
                </a:lnTo>
                <a:lnTo>
                  <a:pt x="156439" y="1188485"/>
                </a:lnTo>
                <a:lnTo>
                  <a:pt x="108917" y="1169803"/>
                </a:lnTo>
                <a:lnTo>
                  <a:pt x="56396" y="1157995"/>
                </a:lnTo>
                <a:lnTo>
                  <a:pt x="0" y="1153877"/>
                </a:lnTo>
                <a:lnTo>
                  <a:pt x="56396" y="1149768"/>
                </a:lnTo>
                <a:lnTo>
                  <a:pt x="108917" y="1137981"/>
                </a:lnTo>
                <a:lnTo>
                  <a:pt x="156439" y="1119331"/>
                </a:lnTo>
                <a:lnTo>
                  <a:pt x="197840" y="1094632"/>
                </a:lnTo>
                <a:lnTo>
                  <a:pt x="231995" y="1064698"/>
                </a:lnTo>
                <a:lnTo>
                  <a:pt x="257783" y="1030341"/>
                </a:lnTo>
                <a:lnTo>
                  <a:pt x="274079" y="992376"/>
                </a:lnTo>
                <a:lnTo>
                  <a:pt x="279761" y="951617"/>
                </a:lnTo>
                <a:lnTo>
                  <a:pt x="279761" y="202441"/>
                </a:lnTo>
                <a:lnTo>
                  <a:pt x="285453" y="161673"/>
                </a:lnTo>
                <a:lnTo>
                  <a:pt x="301778" y="123688"/>
                </a:lnTo>
                <a:lnTo>
                  <a:pt x="327602" y="89302"/>
                </a:lnTo>
                <a:lnTo>
                  <a:pt x="361794" y="59335"/>
                </a:lnTo>
                <a:lnTo>
                  <a:pt x="403223" y="34602"/>
                </a:lnTo>
                <a:lnTo>
                  <a:pt x="450757" y="15924"/>
                </a:lnTo>
                <a:lnTo>
                  <a:pt x="503263" y="4117"/>
                </a:lnTo>
                <a:lnTo>
                  <a:pt x="559612" y="0"/>
                </a:lnTo>
              </a:path>
            </a:pathLst>
          </a:custGeom>
          <a:ln w="6781">
            <a:solidFill>
              <a:srgbClr val="FFFFFF"/>
            </a:solidFill>
          </a:ln>
        </p:spPr>
        <p:txBody>
          <a:bodyPr wrap="square" lIns="0" tIns="0" rIns="0" bIns="0" rtlCol="0"/>
          <a:lstStyle/>
          <a:p>
            <a:endParaRPr/>
          </a:p>
        </p:txBody>
      </p:sp>
      <p:sp>
        <p:nvSpPr>
          <p:cNvPr id="27" name="object 27"/>
          <p:cNvSpPr txBox="1"/>
          <p:nvPr/>
        </p:nvSpPr>
        <p:spPr>
          <a:xfrm>
            <a:off x="174441" y="4106270"/>
            <a:ext cx="666750" cy="481330"/>
          </a:xfrm>
          <a:prstGeom prst="rect">
            <a:avLst/>
          </a:prstGeom>
        </p:spPr>
        <p:txBody>
          <a:bodyPr vert="horz" wrap="square" lIns="0" tIns="77470" rIns="0" bIns="0" rtlCol="0">
            <a:spAutoFit/>
          </a:bodyPr>
          <a:lstStyle/>
          <a:p>
            <a:pPr marL="12700" marR="5080" indent="20320">
              <a:lnSpc>
                <a:spcPct val="75300"/>
              </a:lnSpc>
              <a:spcBef>
                <a:spcPts val="610"/>
              </a:spcBef>
            </a:pPr>
            <a:r>
              <a:rPr sz="1700" spc="-10" dirty="0">
                <a:solidFill>
                  <a:srgbClr val="FFFFFF"/>
                </a:solidFill>
                <a:latin typeface="Cambria"/>
                <a:cs typeface="Cambria"/>
              </a:rPr>
              <a:t>Inputs signals</a:t>
            </a:r>
            <a:endParaRPr sz="1700">
              <a:latin typeface="Cambria"/>
              <a:cs typeface="Cambria"/>
            </a:endParaRPr>
          </a:p>
        </p:txBody>
      </p:sp>
      <p:sp>
        <p:nvSpPr>
          <p:cNvPr id="28" name="object 28"/>
          <p:cNvSpPr txBox="1"/>
          <p:nvPr/>
        </p:nvSpPr>
        <p:spPr>
          <a:xfrm>
            <a:off x="2617992" y="4347537"/>
            <a:ext cx="70485" cy="702310"/>
          </a:xfrm>
          <a:prstGeom prst="rect">
            <a:avLst/>
          </a:prstGeom>
        </p:spPr>
        <p:txBody>
          <a:bodyPr vert="horz" wrap="square" lIns="0" tIns="13970" rIns="0" bIns="0" rtlCol="0">
            <a:spAutoFit/>
          </a:bodyPr>
          <a:lstStyle/>
          <a:p>
            <a:pPr marL="12700">
              <a:lnSpc>
                <a:spcPts val="1839"/>
              </a:lnSpc>
              <a:spcBef>
                <a:spcPts val="110"/>
              </a:spcBef>
            </a:pPr>
            <a:r>
              <a:rPr sz="1700" spc="-50" dirty="0">
                <a:solidFill>
                  <a:srgbClr val="FFFFFF"/>
                </a:solidFill>
                <a:latin typeface="Cambria"/>
                <a:cs typeface="Cambria"/>
              </a:rPr>
              <a:t>.</a:t>
            </a:r>
            <a:endParaRPr sz="1700">
              <a:latin typeface="Cambria"/>
              <a:cs typeface="Cambria"/>
            </a:endParaRPr>
          </a:p>
          <a:p>
            <a:pPr marL="12700">
              <a:lnSpc>
                <a:spcPts val="1639"/>
              </a:lnSpc>
            </a:pPr>
            <a:r>
              <a:rPr sz="1700" spc="-50" dirty="0">
                <a:solidFill>
                  <a:srgbClr val="FFFFFF"/>
                </a:solidFill>
                <a:latin typeface="Cambria"/>
                <a:cs typeface="Cambria"/>
              </a:rPr>
              <a:t>.</a:t>
            </a:r>
            <a:endParaRPr sz="1700">
              <a:latin typeface="Cambria"/>
              <a:cs typeface="Cambria"/>
            </a:endParaRPr>
          </a:p>
          <a:p>
            <a:pPr marL="12700">
              <a:lnSpc>
                <a:spcPts val="1839"/>
              </a:lnSpc>
            </a:pPr>
            <a:r>
              <a:rPr sz="1700" spc="-50" dirty="0">
                <a:solidFill>
                  <a:srgbClr val="FFFFFF"/>
                </a:solidFill>
                <a:latin typeface="Cambria"/>
                <a:cs typeface="Cambria"/>
              </a:rPr>
              <a:t>.</a:t>
            </a:r>
            <a:endParaRPr sz="1700">
              <a:latin typeface="Cambria"/>
              <a:cs typeface="Cambria"/>
            </a:endParaRPr>
          </a:p>
        </p:txBody>
      </p:sp>
      <p:grpSp>
        <p:nvGrpSpPr>
          <p:cNvPr id="29" name="object 29"/>
          <p:cNvGrpSpPr/>
          <p:nvPr/>
        </p:nvGrpSpPr>
        <p:grpSpPr>
          <a:xfrm>
            <a:off x="3456064" y="2732532"/>
            <a:ext cx="684530" cy="1122045"/>
            <a:chOff x="3456064" y="2732532"/>
            <a:chExt cx="684530" cy="1122045"/>
          </a:xfrm>
        </p:grpSpPr>
        <p:sp>
          <p:nvSpPr>
            <p:cNvPr id="30" name="object 30"/>
            <p:cNvSpPr/>
            <p:nvPr/>
          </p:nvSpPr>
          <p:spPr>
            <a:xfrm>
              <a:off x="3741787" y="3311734"/>
              <a:ext cx="0" cy="452755"/>
            </a:xfrm>
            <a:custGeom>
              <a:avLst/>
              <a:gdLst/>
              <a:ahLst/>
              <a:cxnLst/>
              <a:rect l="l" t="t" r="r" b="b"/>
              <a:pathLst>
                <a:path h="452754">
                  <a:moveTo>
                    <a:pt x="0" y="0"/>
                  </a:moveTo>
                  <a:lnTo>
                    <a:pt x="0" y="452196"/>
                  </a:lnTo>
                </a:path>
              </a:pathLst>
            </a:custGeom>
            <a:ln w="22583">
              <a:solidFill>
                <a:srgbClr val="FFFFFF"/>
              </a:solidFill>
            </a:ln>
          </p:spPr>
          <p:txBody>
            <a:bodyPr wrap="square" lIns="0" tIns="0" rIns="0" bIns="0" rtlCol="0"/>
            <a:lstStyle/>
            <a:p>
              <a:endParaRPr/>
            </a:p>
          </p:txBody>
        </p:sp>
        <p:pic>
          <p:nvPicPr>
            <p:cNvPr id="31" name="object 31"/>
            <p:cNvPicPr/>
            <p:nvPr/>
          </p:nvPicPr>
          <p:blipFill>
            <a:blip r:embed="rId5" cstate="print"/>
            <a:stretch>
              <a:fillRect/>
            </a:stretch>
          </p:blipFill>
          <p:spPr>
            <a:xfrm>
              <a:off x="3683432" y="3737655"/>
              <a:ext cx="116710" cy="116660"/>
            </a:xfrm>
            <a:prstGeom prst="rect">
              <a:avLst/>
            </a:prstGeom>
          </p:spPr>
        </p:pic>
        <p:pic>
          <p:nvPicPr>
            <p:cNvPr id="32" name="object 32"/>
            <p:cNvPicPr/>
            <p:nvPr/>
          </p:nvPicPr>
          <p:blipFill>
            <a:blip r:embed="rId6" cstate="print"/>
            <a:stretch>
              <a:fillRect/>
            </a:stretch>
          </p:blipFill>
          <p:spPr>
            <a:xfrm>
              <a:off x="3456064" y="2732532"/>
              <a:ext cx="684271" cy="690716"/>
            </a:xfrm>
            <a:prstGeom prst="rect">
              <a:avLst/>
            </a:prstGeom>
          </p:spPr>
        </p:pic>
      </p:grpSp>
      <p:sp>
        <p:nvSpPr>
          <p:cNvPr id="33" name="object 33"/>
          <p:cNvSpPr txBox="1"/>
          <p:nvPr/>
        </p:nvSpPr>
        <p:spPr>
          <a:xfrm>
            <a:off x="53339" y="895858"/>
            <a:ext cx="11974195" cy="2344231"/>
          </a:xfrm>
          <a:prstGeom prst="rect">
            <a:avLst/>
          </a:prstGeom>
        </p:spPr>
        <p:txBody>
          <a:bodyPr vert="horz" wrap="square" lIns="0" tIns="60960" rIns="0" bIns="0" rtlCol="0">
            <a:spAutoFit/>
          </a:bodyPr>
          <a:lstStyle/>
          <a:p>
            <a:pPr marL="265430" marR="1273175" indent="-227329">
              <a:lnSpc>
                <a:spcPts val="3020"/>
              </a:lnSpc>
              <a:spcBef>
                <a:spcPts val="480"/>
              </a:spcBef>
              <a:buFont typeface="Arial MT"/>
              <a:buChar char="•"/>
              <a:tabLst>
                <a:tab pos="266700" algn="l"/>
              </a:tabLst>
            </a:pPr>
            <a:r>
              <a:rPr lang="tr-TR" sz="2800" dirty="0">
                <a:solidFill>
                  <a:srgbClr val="FFFFFF"/>
                </a:solidFill>
                <a:latin typeface="Cambria"/>
                <a:cs typeface="Cambria"/>
              </a:rPr>
              <a:t>Şekil 1.5'teki blok diyagram veya Şekil 1.7'deki blok diyagramı, yapay bir nöron modelini oluşturan öğelerin işlevsel bir tanımını sağlar.</a:t>
            </a:r>
          </a:p>
          <a:p>
            <a:pPr marL="265430" marR="1273175" indent="-227329">
              <a:lnSpc>
                <a:spcPts val="3020"/>
              </a:lnSpc>
              <a:spcBef>
                <a:spcPts val="480"/>
              </a:spcBef>
              <a:buFont typeface="Arial MT"/>
              <a:buChar char="•"/>
              <a:tabLst>
                <a:tab pos="266700" algn="l"/>
              </a:tabLst>
            </a:pPr>
            <a:r>
              <a:rPr lang="tr-TR" sz="2800" dirty="0">
                <a:solidFill>
                  <a:srgbClr val="FFFFFF"/>
                </a:solidFill>
                <a:latin typeface="Cambria"/>
                <a:cs typeface="Cambria"/>
              </a:rPr>
              <a:t> </a:t>
            </a:r>
            <a:r>
              <a:rPr lang="tr-TR" sz="2800" spc="-30" dirty="0">
                <a:solidFill>
                  <a:srgbClr val="FFFFFF"/>
                </a:solidFill>
                <a:latin typeface="Cambria"/>
                <a:cs typeface="Cambria"/>
              </a:rPr>
              <a:t>İyi tanımlanmış bir dizi kuralla sinyal akış grafiklerini kullanarak modelin görünümünü basitleştirebiliriz</a:t>
            </a:r>
          </a:p>
          <a:p>
            <a:pPr marL="38101" marR="1273175">
              <a:lnSpc>
                <a:spcPts val="3020"/>
              </a:lnSpc>
              <a:spcBef>
                <a:spcPts val="480"/>
              </a:spcBef>
              <a:tabLst>
                <a:tab pos="266700" algn="l"/>
              </a:tabLst>
            </a:pPr>
            <a:r>
              <a:rPr lang="tr-TR" sz="2800" spc="-30" dirty="0">
                <a:solidFill>
                  <a:srgbClr val="FFFFFF"/>
                </a:solidFill>
                <a:latin typeface="Cambria"/>
                <a:cs typeface="Cambria"/>
              </a:rPr>
              <a:t>								 </a:t>
            </a:r>
            <a:r>
              <a:rPr sz="1700" spc="-20" dirty="0">
                <a:solidFill>
                  <a:srgbClr val="FFFFFF"/>
                </a:solidFill>
                <a:latin typeface="Cambria"/>
                <a:cs typeface="Cambria"/>
              </a:rPr>
              <a:t>Bias</a:t>
            </a:r>
            <a:endParaRPr sz="1700" dirty="0">
              <a:latin typeface="Cambria"/>
              <a:cs typeface="Cambria"/>
            </a:endParaRPr>
          </a:p>
          <a:p>
            <a:pPr marL="3652520">
              <a:lnSpc>
                <a:spcPts val="1789"/>
              </a:lnSpc>
            </a:pPr>
            <a:r>
              <a:rPr sz="1700" i="1" spc="-25" dirty="0">
                <a:solidFill>
                  <a:srgbClr val="FFFFFF"/>
                </a:solidFill>
                <a:latin typeface="Cambria"/>
                <a:cs typeface="Cambria"/>
              </a:rPr>
              <a:t>b</a:t>
            </a:r>
            <a:r>
              <a:rPr sz="1650" i="1" spc="-37" baseline="-12626" dirty="0">
                <a:solidFill>
                  <a:srgbClr val="FFFFFF"/>
                </a:solidFill>
                <a:latin typeface="Cambria"/>
                <a:cs typeface="Cambria"/>
              </a:rPr>
              <a:t>k</a:t>
            </a:r>
            <a:endParaRPr sz="1650" baseline="-12626" dirty="0">
              <a:latin typeface="Cambria"/>
              <a:cs typeface="Cambria"/>
            </a:endParaRPr>
          </a:p>
        </p:txBody>
      </p:sp>
      <p:pic>
        <p:nvPicPr>
          <p:cNvPr id="34" name="object 34"/>
          <p:cNvPicPr/>
          <p:nvPr/>
        </p:nvPicPr>
        <p:blipFill>
          <a:blip r:embed="rId7" cstate="print"/>
          <a:stretch>
            <a:fillRect/>
          </a:stretch>
        </p:blipFill>
        <p:spPr>
          <a:xfrm>
            <a:off x="4065811" y="3734765"/>
            <a:ext cx="447147" cy="501136"/>
          </a:xfrm>
          <a:prstGeom prst="rect">
            <a:avLst/>
          </a:prstGeom>
        </p:spPr>
      </p:pic>
      <p:sp>
        <p:nvSpPr>
          <p:cNvPr id="35" name="object 35"/>
          <p:cNvSpPr txBox="1"/>
          <p:nvPr/>
        </p:nvSpPr>
        <p:spPr>
          <a:xfrm>
            <a:off x="4180826" y="3793398"/>
            <a:ext cx="260985" cy="286385"/>
          </a:xfrm>
          <a:prstGeom prst="rect">
            <a:avLst/>
          </a:prstGeom>
        </p:spPr>
        <p:txBody>
          <a:bodyPr vert="horz" wrap="square" lIns="0" tIns="13970" rIns="0" bIns="0" rtlCol="0">
            <a:spAutoFit/>
          </a:bodyPr>
          <a:lstStyle/>
          <a:p>
            <a:pPr marL="38100">
              <a:lnSpc>
                <a:spcPct val="100000"/>
              </a:lnSpc>
              <a:spcBef>
                <a:spcPts val="110"/>
              </a:spcBef>
            </a:pPr>
            <a:r>
              <a:rPr sz="1700" i="1" spc="-25" dirty="0">
                <a:solidFill>
                  <a:srgbClr val="FFFFFF"/>
                </a:solidFill>
                <a:latin typeface="Cambria"/>
                <a:cs typeface="Cambria"/>
              </a:rPr>
              <a:t>υ</a:t>
            </a:r>
            <a:r>
              <a:rPr sz="1650" i="1" spc="-37" baseline="-12626" dirty="0">
                <a:solidFill>
                  <a:srgbClr val="FFFFFF"/>
                </a:solidFill>
                <a:latin typeface="Cambria"/>
                <a:cs typeface="Cambria"/>
              </a:rPr>
              <a:t>k</a:t>
            </a:r>
            <a:endParaRPr sz="1650" baseline="-12626">
              <a:latin typeface="Cambria"/>
              <a:cs typeface="Cambria"/>
            </a:endParaRPr>
          </a:p>
        </p:txBody>
      </p:sp>
      <p:grpSp>
        <p:nvGrpSpPr>
          <p:cNvPr id="36" name="object 36"/>
          <p:cNvGrpSpPr/>
          <p:nvPr/>
        </p:nvGrpSpPr>
        <p:grpSpPr>
          <a:xfrm>
            <a:off x="1281299" y="3213312"/>
            <a:ext cx="2472055" cy="2217420"/>
            <a:chOff x="1281299" y="3213312"/>
            <a:chExt cx="2472055" cy="2217420"/>
          </a:xfrm>
        </p:grpSpPr>
        <p:sp>
          <p:nvSpPr>
            <p:cNvPr id="37" name="object 37"/>
            <p:cNvSpPr/>
            <p:nvPr/>
          </p:nvSpPr>
          <p:spPr>
            <a:xfrm>
              <a:off x="3277566" y="3471014"/>
              <a:ext cx="251460" cy="351155"/>
            </a:xfrm>
            <a:custGeom>
              <a:avLst/>
              <a:gdLst/>
              <a:ahLst/>
              <a:cxnLst/>
              <a:rect l="l" t="t" r="r" b="b"/>
              <a:pathLst>
                <a:path w="251460" h="351154">
                  <a:moveTo>
                    <a:pt x="0" y="0"/>
                  </a:moveTo>
                  <a:lnTo>
                    <a:pt x="251215" y="350885"/>
                  </a:lnTo>
                </a:path>
              </a:pathLst>
            </a:custGeom>
            <a:ln w="22580">
              <a:solidFill>
                <a:srgbClr val="FFFFFF"/>
              </a:solidFill>
            </a:ln>
          </p:spPr>
          <p:txBody>
            <a:bodyPr wrap="square" lIns="0" tIns="0" rIns="0" bIns="0" rtlCol="0"/>
            <a:lstStyle/>
            <a:p>
              <a:endParaRPr/>
            </a:p>
          </p:txBody>
        </p:sp>
        <p:pic>
          <p:nvPicPr>
            <p:cNvPr id="38" name="object 38"/>
            <p:cNvPicPr/>
            <p:nvPr/>
          </p:nvPicPr>
          <p:blipFill>
            <a:blip r:embed="rId8" cstate="print"/>
            <a:stretch>
              <a:fillRect/>
            </a:stretch>
          </p:blipFill>
          <p:spPr>
            <a:xfrm>
              <a:off x="3466091" y="3766549"/>
              <a:ext cx="115355" cy="128850"/>
            </a:xfrm>
            <a:prstGeom prst="rect">
              <a:avLst/>
            </a:prstGeom>
          </p:spPr>
        </p:pic>
        <p:sp>
          <p:nvSpPr>
            <p:cNvPr id="39" name="object 39"/>
            <p:cNvSpPr/>
            <p:nvPr/>
          </p:nvSpPr>
          <p:spPr>
            <a:xfrm>
              <a:off x="2890490" y="3470111"/>
              <a:ext cx="459740" cy="667385"/>
            </a:xfrm>
            <a:custGeom>
              <a:avLst/>
              <a:gdLst/>
              <a:ahLst/>
              <a:cxnLst/>
              <a:rect l="l" t="t" r="r" b="b"/>
              <a:pathLst>
                <a:path w="459739" h="667385">
                  <a:moveTo>
                    <a:pt x="0" y="0"/>
                  </a:moveTo>
                  <a:lnTo>
                    <a:pt x="387076" y="902"/>
                  </a:lnTo>
                </a:path>
                <a:path w="459739" h="667385">
                  <a:moveTo>
                    <a:pt x="7858" y="666917"/>
                  </a:moveTo>
                  <a:lnTo>
                    <a:pt x="459613" y="666917"/>
                  </a:lnTo>
                </a:path>
              </a:pathLst>
            </a:custGeom>
            <a:ln w="22578">
              <a:solidFill>
                <a:srgbClr val="FFFFFF"/>
              </a:solidFill>
            </a:ln>
          </p:spPr>
          <p:txBody>
            <a:bodyPr wrap="square" lIns="0" tIns="0" rIns="0" bIns="0" rtlCol="0"/>
            <a:lstStyle/>
            <a:p>
              <a:endParaRPr/>
            </a:p>
          </p:txBody>
        </p:sp>
        <p:pic>
          <p:nvPicPr>
            <p:cNvPr id="40" name="object 40"/>
            <p:cNvPicPr/>
            <p:nvPr/>
          </p:nvPicPr>
          <p:blipFill>
            <a:blip r:embed="rId9" cstate="print"/>
            <a:stretch>
              <a:fillRect/>
            </a:stretch>
          </p:blipFill>
          <p:spPr>
            <a:xfrm>
              <a:off x="3323907" y="4078698"/>
              <a:ext cx="116710" cy="116660"/>
            </a:xfrm>
            <a:prstGeom prst="rect">
              <a:avLst/>
            </a:prstGeom>
          </p:spPr>
        </p:pic>
        <p:sp>
          <p:nvSpPr>
            <p:cNvPr id="41" name="object 41"/>
            <p:cNvSpPr/>
            <p:nvPr/>
          </p:nvSpPr>
          <p:spPr>
            <a:xfrm>
              <a:off x="3384882" y="4530443"/>
              <a:ext cx="323215" cy="850900"/>
            </a:xfrm>
            <a:custGeom>
              <a:avLst/>
              <a:gdLst/>
              <a:ahLst/>
              <a:cxnLst/>
              <a:rect l="l" t="t" r="r" b="b"/>
              <a:pathLst>
                <a:path w="323214" h="850900">
                  <a:moveTo>
                    <a:pt x="0" y="850279"/>
                  </a:moveTo>
                  <a:lnTo>
                    <a:pt x="323120" y="0"/>
                  </a:lnTo>
                </a:path>
              </a:pathLst>
            </a:custGeom>
            <a:ln w="22582">
              <a:solidFill>
                <a:srgbClr val="FFFFFF"/>
              </a:solidFill>
            </a:ln>
          </p:spPr>
          <p:txBody>
            <a:bodyPr wrap="square" lIns="0" tIns="0" rIns="0" bIns="0" rtlCol="0"/>
            <a:lstStyle/>
            <a:p>
              <a:endParaRPr/>
            </a:p>
          </p:txBody>
        </p:sp>
        <p:pic>
          <p:nvPicPr>
            <p:cNvPr id="42" name="object 42"/>
            <p:cNvPicPr/>
            <p:nvPr/>
          </p:nvPicPr>
          <p:blipFill>
            <a:blip r:embed="rId10" cstate="print"/>
            <a:stretch>
              <a:fillRect/>
            </a:stretch>
          </p:blipFill>
          <p:spPr>
            <a:xfrm>
              <a:off x="3644137" y="4445927"/>
              <a:ext cx="109031" cy="129753"/>
            </a:xfrm>
            <a:prstGeom prst="rect">
              <a:avLst/>
            </a:prstGeom>
          </p:spPr>
        </p:pic>
        <p:sp>
          <p:nvSpPr>
            <p:cNvPr id="43" name="object 43"/>
            <p:cNvSpPr/>
            <p:nvPr/>
          </p:nvSpPr>
          <p:spPr>
            <a:xfrm>
              <a:off x="1655006" y="3445551"/>
              <a:ext cx="1730375" cy="1939925"/>
            </a:xfrm>
            <a:custGeom>
              <a:avLst/>
              <a:gdLst/>
              <a:ahLst/>
              <a:cxnLst/>
              <a:rect l="l" t="t" r="r" b="b"/>
              <a:pathLst>
                <a:path w="1730375" h="1939925">
                  <a:moveTo>
                    <a:pt x="1243342" y="1939451"/>
                  </a:moveTo>
                  <a:lnTo>
                    <a:pt x="1729875" y="1935171"/>
                  </a:lnTo>
                </a:path>
                <a:path w="1730375" h="1939925">
                  <a:moveTo>
                    <a:pt x="0" y="0"/>
                  </a:moveTo>
                  <a:lnTo>
                    <a:pt x="549675" y="0"/>
                  </a:lnTo>
                </a:path>
              </a:pathLst>
            </a:custGeom>
            <a:ln w="22578">
              <a:solidFill>
                <a:srgbClr val="FFFFFF"/>
              </a:solidFill>
            </a:ln>
          </p:spPr>
          <p:txBody>
            <a:bodyPr wrap="square" lIns="0" tIns="0" rIns="0" bIns="0" rtlCol="0"/>
            <a:lstStyle/>
            <a:p>
              <a:endParaRPr/>
            </a:p>
          </p:txBody>
        </p:sp>
        <p:pic>
          <p:nvPicPr>
            <p:cNvPr id="44" name="object 44"/>
            <p:cNvPicPr/>
            <p:nvPr/>
          </p:nvPicPr>
          <p:blipFill>
            <a:blip r:embed="rId11" cstate="print"/>
            <a:stretch>
              <a:fillRect/>
            </a:stretch>
          </p:blipFill>
          <p:spPr>
            <a:xfrm>
              <a:off x="2178395" y="3387220"/>
              <a:ext cx="116710" cy="116660"/>
            </a:xfrm>
            <a:prstGeom prst="rect">
              <a:avLst/>
            </a:prstGeom>
          </p:spPr>
        </p:pic>
        <p:sp>
          <p:nvSpPr>
            <p:cNvPr id="45" name="object 45"/>
            <p:cNvSpPr/>
            <p:nvPr/>
          </p:nvSpPr>
          <p:spPr>
            <a:xfrm>
              <a:off x="1654013" y="5371838"/>
              <a:ext cx="549910" cy="0"/>
            </a:xfrm>
            <a:custGeom>
              <a:avLst/>
              <a:gdLst/>
              <a:ahLst/>
              <a:cxnLst/>
              <a:rect l="l" t="t" r="r" b="b"/>
              <a:pathLst>
                <a:path w="549910">
                  <a:moveTo>
                    <a:pt x="0" y="0"/>
                  </a:moveTo>
                  <a:lnTo>
                    <a:pt x="549766" y="0"/>
                  </a:lnTo>
                </a:path>
              </a:pathLst>
            </a:custGeom>
            <a:ln w="22573">
              <a:solidFill>
                <a:srgbClr val="FFFFFF"/>
              </a:solidFill>
            </a:ln>
          </p:spPr>
          <p:txBody>
            <a:bodyPr wrap="square" lIns="0" tIns="0" rIns="0" bIns="0" rtlCol="0"/>
            <a:lstStyle/>
            <a:p>
              <a:endParaRPr/>
            </a:p>
          </p:txBody>
        </p:sp>
        <p:pic>
          <p:nvPicPr>
            <p:cNvPr id="46" name="object 46"/>
            <p:cNvPicPr/>
            <p:nvPr/>
          </p:nvPicPr>
          <p:blipFill>
            <a:blip r:embed="rId12" cstate="print"/>
            <a:stretch>
              <a:fillRect/>
            </a:stretch>
          </p:blipFill>
          <p:spPr>
            <a:xfrm>
              <a:off x="2177492" y="5313480"/>
              <a:ext cx="116710" cy="116688"/>
            </a:xfrm>
            <a:prstGeom prst="rect">
              <a:avLst/>
            </a:prstGeom>
          </p:spPr>
        </p:pic>
        <p:sp>
          <p:nvSpPr>
            <p:cNvPr id="47" name="object 47"/>
            <p:cNvSpPr/>
            <p:nvPr/>
          </p:nvSpPr>
          <p:spPr>
            <a:xfrm>
              <a:off x="1657626" y="4132333"/>
              <a:ext cx="549910" cy="0"/>
            </a:xfrm>
            <a:custGeom>
              <a:avLst/>
              <a:gdLst/>
              <a:ahLst/>
              <a:cxnLst/>
              <a:rect l="l" t="t" r="r" b="b"/>
              <a:pathLst>
                <a:path w="549910">
                  <a:moveTo>
                    <a:pt x="0" y="0"/>
                  </a:moveTo>
                  <a:lnTo>
                    <a:pt x="549675" y="0"/>
                  </a:lnTo>
                </a:path>
              </a:pathLst>
            </a:custGeom>
            <a:ln w="22573">
              <a:solidFill>
                <a:srgbClr val="FFFFFF"/>
              </a:solidFill>
            </a:ln>
          </p:spPr>
          <p:txBody>
            <a:bodyPr wrap="square" lIns="0" tIns="0" rIns="0" bIns="0" rtlCol="0"/>
            <a:lstStyle/>
            <a:p>
              <a:endParaRPr/>
            </a:p>
          </p:txBody>
        </p:sp>
        <p:pic>
          <p:nvPicPr>
            <p:cNvPr id="48" name="object 48"/>
            <p:cNvPicPr/>
            <p:nvPr/>
          </p:nvPicPr>
          <p:blipFill>
            <a:blip r:embed="rId13" cstate="print"/>
            <a:stretch>
              <a:fillRect/>
            </a:stretch>
          </p:blipFill>
          <p:spPr>
            <a:xfrm>
              <a:off x="2181105" y="4074003"/>
              <a:ext cx="116710" cy="116660"/>
            </a:xfrm>
            <a:prstGeom prst="rect">
              <a:avLst/>
            </a:prstGeom>
          </p:spPr>
        </p:pic>
        <p:pic>
          <p:nvPicPr>
            <p:cNvPr id="49" name="object 49"/>
            <p:cNvPicPr/>
            <p:nvPr/>
          </p:nvPicPr>
          <p:blipFill>
            <a:blip r:embed="rId14" cstate="print"/>
            <a:stretch>
              <a:fillRect/>
            </a:stretch>
          </p:blipFill>
          <p:spPr>
            <a:xfrm>
              <a:off x="1281299" y="3213312"/>
              <a:ext cx="433598" cy="494364"/>
            </a:xfrm>
            <a:prstGeom prst="rect">
              <a:avLst/>
            </a:prstGeom>
          </p:spPr>
        </p:pic>
      </p:grpSp>
      <p:sp>
        <p:nvSpPr>
          <p:cNvPr id="50" name="object 50"/>
          <p:cNvSpPr txBox="1"/>
          <p:nvPr/>
        </p:nvSpPr>
        <p:spPr>
          <a:xfrm>
            <a:off x="1387732" y="3265805"/>
            <a:ext cx="252729" cy="286385"/>
          </a:xfrm>
          <a:prstGeom prst="rect">
            <a:avLst/>
          </a:prstGeom>
        </p:spPr>
        <p:txBody>
          <a:bodyPr vert="horz" wrap="square" lIns="0" tIns="13970" rIns="0" bIns="0" rtlCol="0">
            <a:spAutoFit/>
          </a:bodyPr>
          <a:lstStyle/>
          <a:p>
            <a:pPr marL="38100">
              <a:lnSpc>
                <a:spcPct val="100000"/>
              </a:lnSpc>
              <a:spcBef>
                <a:spcPts val="110"/>
              </a:spcBef>
            </a:pPr>
            <a:r>
              <a:rPr sz="1700" i="1" spc="-25" dirty="0">
                <a:solidFill>
                  <a:srgbClr val="FFFFFF"/>
                </a:solidFill>
                <a:latin typeface="Cambria"/>
                <a:cs typeface="Cambria"/>
              </a:rPr>
              <a:t>x</a:t>
            </a:r>
            <a:r>
              <a:rPr sz="1650" spc="-37" baseline="-12626" dirty="0">
                <a:solidFill>
                  <a:srgbClr val="FFFFFF"/>
                </a:solidFill>
                <a:latin typeface="Cambria"/>
                <a:cs typeface="Cambria"/>
              </a:rPr>
              <a:t>1</a:t>
            </a:r>
            <a:endParaRPr sz="1650" baseline="-12626">
              <a:latin typeface="Cambria"/>
              <a:cs typeface="Cambria"/>
            </a:endParaRPr>
          </a:p>
        </p:txBody>
      </p:sp>
      <p:grpSp>
        <p:nvGrpSpPr>
          <p:cNvPr id="51" name="object 51"/>
          <p:cNvGrpSpPr/>
          <p:nvPr/>
        </p:nvGrpSpPr>
        <p:grpSpPr>
          <a:xfrm>
            <a:off x="1125475" y="3897296"/>
            <a:ext cx="596265" cy="1693545"/>
            <a:chOff x="1125475" y="3897296"/>
            <a:chExt cx="596265" cy="1693545"/>
          </a:xfrm>
        </p:grpSpPr>
        <p:pic>
          <p:nvPicPr>
            <p:cNvPr id="52" name="object 52"/>
            <p:cNvPicPr/>
            <p:nvPr/>
          </p:nvPicPr>
          <p:blipFill>
            <a:blip r:embed="rId15" cstate="print"/>
            <a:stretch>
              <a:fillRect/>
            </a:stretch>
          </p:blipFill>
          <p:spPr>
            <a:xfrm>
              <a:off x="1281299" y="3897296"/>
              <a:ext cx="440373" cy="501136"/>
            </a:xfrm>
            <a:prstGeom prst="rect">
              <a:avLst/>
            </a:prstGeom>
          </p:spPr>
        </p:pic>
        <p:pic>
          <p:nvPicPr>
            <p:cNvPr id="53" name="object 53"/>
            <p:cNvPicPr/>
            <p:nvPr/>
          </p:nvPicPr>
          <p:blipFill>
            <a:blip r:embed="rId16" cstate="print"/>
            <a:stretch>
              <a:fillRect/>
            </a:stretch>
          </p:blipFill>
          <p:spPr>
            <a:xfrm>
              <a:off x="1125475" y="5089169"/>
              <a:ext cx="548772" cy="501136"/>
            </a:xfrm>
            <a:prstGeom prst="rect">
              <a:avLst/>
            </a:prstGeom>
          </p:spPr>
        </p:pic>
      </p:grpSp>
      <p:sp>
        <p:nvSpPr>
          <p:cNvPr id="54" name="object 54"/>
          <p:cNvSpPr txBox="1"/>
          <p:nvPr/>
        </p:nvSpPr>
        <p:spPr>
          <a:xfrm>
            <a:off x="1233985" y="3850854"/>
            <a:ext cx="431165" cy="1615440"/>
          </a:xfrm>
          <a:prstGeom prst="rect">
            <a:avLst/>
          </a:prstGeom>
        </p:spPr>
        <p:txBody>
          <a:bodyPr vert="horz" wrap="square" lIns="0" tIns="116839" rIns="0" bIns="0" rtlCol="0">
            <a:spAutoFit/>
          </a:bodyPr>
          <a:lstStyle/>
          <a:p>
            <a:pPr marR="51435" algn="r">
              <a:lnSpc>
                <a:spcPct val="100000"/>
              </a:lnSpc>
              <a:spcBef>
                <a:spcPts val="919"/>
              </a:spcBef>
            </a:pPr>
            <a:r>
              <a:rPr sz="1700" i="1" spc="-25" dirty="0">
                <a:solidFill>
                  <a:srgbClr val="FFFFFF"/>
                </a:solidFill>
                <a:latin typeface="Cambria"/>
                <a:cs typeface="Cambria"/>
              </a:rPr>
              <a:t>x</a:t>
            </a:r>
            <a:r>
              <a:rPr sz="1650" spc="-37" baseline="-12626" dirty="0">
                <a:solidFill>
                  <a:srgbClr val="FFFFFF"/>
                </a:solidFill>
                <a:latin typeface="Cambria"/>
                <a:cs typeface="Cambria"/>
              </a:rPr>
              <a:t>2</a:t>
            </a:r>
            <a:endParaRPr sz="1650" baseline="-12626">
              <a:latin typeface="Cambria"/>
              <a:cs typeface="Cambria"/>
            </a:endParaRPr>
          </a:p>
          <a:p>
            <a:pPr marR="30480" algn="r">
              <a:lnSpc>
                <a:spcPts val="1839"/>
              </a:lnSpc>
              <a:spcBef>
                <a:spcPts val="819"/>
              </a:spcBef>
            </a:pPr>
            <a:r>
              <a:rPr sz="1700" spc="-50" dirty="0">
                <a:solidFill>
                  <a:srgbClr val="FFFFFF"/>
                </a:solidFill>
                <a:latin typeface="Cambria"/>
                <a:cs typeface="Cambria"/>
              </a:rPr>
              <a:t>.</a:t>
            </a:r>
            <a:endParaRPr sz="1700">
              <a:latin typeface="Cambria"/>
              <a:cs typeface="Cambria"/>
            </a:endParaRPr>
          </a:p>
          <a:p>
            <a:pPr marR="30480" algn="r">
              <a:lnSpc>
                <a:spcPts val="1639"/>
              </a:lnSpc>
            </a:pPr>
            <a:r>
              <a:rPr sz="1700" spc="-50" dirty="0">
                <a:solidFill>
                  <a:srgbClr val="FFFFFF"/>
                </a:solidFill>
                <a:latin typeface="Cambria"/>
                <a:cs typeface="Cambria"/>
              </a:rPr>
              <a:t>.</a:t>
            </a:r>
            <a:endParaRPr sz="1700">
              <a:latin typeface="Cambria"/>
              <a:cs typeface="Cambria"/>
            </a:endParaRPr>
          </a:p>
          <a:p>
            <a:pPr marR="30480" algn="r">
              <a:lnSpc>
                <a:spcPts val="1839"/>
              </a:lnSpc>
            </a:pPr>
            <a:r>
              <a:rPr sz="1700" spc="-50" dirty="0">
                <a:solidFill>
                  <a:srgbClr val="FFFFFF"/>
                </a:solidFill>
                <a:latin typeface="Cambria"/>
                <a:cs typeface="Cambria"/>
              </a:rPr>
              <a:t>.</a:t>
            </a:r>
            <a:endParaRPr sz="1700">
              <a:latin typeface="Cambria"/>
              <a:cs typeface="Cambria"/>
            </a:endParaRPr>
          </a:p>
          <a:p>
            <a:pPr marR="94615" algn="r">
              <a:lnSpc>
                <a:spcPct val="100000"/>
              </a:lnSpc>
              <a:spcBef>
                <a:spcPts val="1480"/>
              </a:spcBef>
            </a:pPr>
            <a:r>
              <a:rPr sz="2550" i="1" spc="-37" baseline="8169" dirty="0">
                <a:solidFill>
                  <a:srgbClr val="FFFFFF"/>
                </a:solidFill>
                <a:latin typeface="Cambria"/>
                <a:cs typeface="Cambria"/>
              </a:rPr>
              <a:t>x</a:t>
            </a:r>
            <a:r>
              <a:rPr sz="1100" i="1" spc="-25" dirty="0">
                <a:solidFill>
                  <a:srgbClr val="FFFFFF"/>
                </a:solidFill>
                <a:latin typeface="Cambria"/>
                <a:cs typeface="Cambria"/>
              </a:rPr>
              <a:t>km</a:t>
            </a:r>
            <a:endParaRPr sz="1100">
              <a:latin typeface="Cambria"/>
              <a:cs typeface="Cambria"/>
            </a:endParaRPr>
          </a:p>
        </p:txBody>
      </p:sp>
      <p:pic>
        <p:nvPicPr>
          <p:cNvPr id="55" name="object 55"/>
          <p:cNvPicPr/>
          <p:nvPr/>
        </p:nvPicPr>
        <p:blipFill>
          <a:blip r:embed="rId17" cstate="print"/>
          <a:stretch>
            <a:fillRect/>
          </a:stretch>
        </p:blipFill>
        <p:spPr>
          <a:xfrm>
            <a:off x="5542755" y="3755081"/>
            <a:ext cx="941720" cy="690755"/>
          </a:xfrm>
          <a:prstGeom prst="rect">
            <a:avLst/>
          </a:prstGeom>
        </p:spPr>
      </p:pic>
      <p:sp>
        <p:nvSpPr>
          <p:cNvPr id="56" name="object 56"/>
          <p:cNvSpPr txBox="1"/>
          <p:nvPr/>
        </p:nvSpPr>
        <p:spPr>
          <a:xfrm>
            <a:off x="5683621" y="3807845"/>
            <a:ext cx="674370" cy="286385"/>
          </a:xfrm>
          <a:prstGeom prst="rect">
            <a:avLst/>
          </a:prstGeom>
        </p:spPr>
        <p:txBody>
          <a:bodyPr vert="horz" wrap="square" lIns="0" tIns="13970" rIns="0" bIns="0" rtlCol="0">
            <a:spAutoFit/>
          </a:bodyPr>
          <a:lstStyle/>
          <a:p>
            <a:pPr marL="12700">
              <a:lnSpc>
                <a:spcPct val="100000"/>
              </a:lnSpc>
              <a:spcBef>
                <a:spcPts val="110"/>
              </a:spcBef>
            </a:pPr>
            <a:r>
              <a:rPr sz="1700" spc="-10" dirty="0">
                <a:solidFill>
                  <a:srgbClr val="FFFFFF"/>
                </a:solidFill>
                <a:latin typeface="Cambria"/>
                <a:cs typeface="Cambria"/>
              </a:rPr>
              <a:t>Output</a:t>
            </a:r>
            <a:endParaRPr sz="1700">
              <a:latin typeface="Cambria"/>
              <a:cs typeface="Cambria"/>
            </a:endParaRPr>
          </a:p>
        </p:txBody>
      </p:sp>
      <p:sp>
        <p:nvSpPr>
          <p:cNvPr id="57" name="object 57"/>
          <p:cNvSpPr txBox="1"/>
          <p:nvPr/>
        </p:nvSpPr>
        <p:spPr>
          <a:xfrm>
            <a:off x="5896700" y="4003333"/>
            <a:ext cx="247650" cy="286385"/>
          </a:xfrm>
          <a:prstGeom prst="rect">
            <a:avLst/>
          </a:prstGeom>
        </p:spPr>
        <p:txBody>
          <a:bodyPr vert="horz" wrap="square" lIns="0" tIns="13970" rIns="0" bIns="0" rtlCol="0">
            <a:spAutoFit/>
          </a:bodyPr>
          <a:lstStyle/>
          <a:p>
            <a:pPr marL="38100">
              <a:lnSpc>
                <a:spcPct val="100000"/>
              </a:lnSpc>
              <a:spcBef>
                <a:spcPts val="110"/>
              </a:spcBef>
            </a:pPr>
            <a:r>
              <a:rPr sz="1700" i="1" spc="-25" dirty="0">
                <a:solidFill>
                  <a:srgbClr val="FFFFFF"/>
                </a:solidFill>
                <a:latin typeface="Cambria"/>
                <a:cs typeface="Cambria"/>
              </a:rPr>
              <a:t>y</a:t>
            </a:r>
            <a:r>
              <a:rPr sz="1650" i="1" spc="-37" baseline="-12626" dirty="0">
                <a:solidFill>
                  <a:srgbClr val="FFFFFF"/>
                </a:solidFill>
                <a:latin typeface="Cambria"/>
                <a:cs typeface="Cambria"/>
              </a:rPr>
              <a:t>k</a:t>
            </a:r>
            <a:endParaRPr sz="1650" baseline="-12626">
              <a:latin typeface="Cambria"/>
              <a:cs typeface="Cambria"/>
            </a:endParaRPr>
          </a:p>
        </p:txBody>
      </p:sp>
      <p:pic>
        <p:nvPicPr>
          <p:cNvPr id="58" name="object 58"/>
          <p:cNvPicPr/>
          <p:nvPr/>
        </p:nvPicPr>
        <p:blipFill>
          <a:blip r:embed="rId18" cstate="print"/>
          <a:stretch>
            <a:fillRect/>
          </a:stretch>
        </p:blipFill>
        <p:spPr>
          <a:xfrm>
            <a:off x="6489191" y="2694432"/>
            <a:ext cx="5398008" cy="3592067"/>
          </a:xfrm>
          <a:prstGeom prst="rect">
            <a:avLst/>
          </a:prstGeom>
        </p:spPr>
      </p:pic>
      <p:sp>
        <p:nvSpPr>
          <p:cNvPr id="59" name="object 59"/>
          <p:cNvSpPr txBox="1"/>
          <p:nvPr/>
        </p:nvSpPr>
        <p:spPr>
          <a:xfrm>
            <a:off x="1824146" y="5673996"/>
            <a:ext cx="1590675" cy="994410"/>
          </a:xfrm>
          <a:prstGeom prst="rect">
            <a:avLst/>
          </a:prstGeom>
        </p:spPr>
        <p:txBody>
          <a:bodyPr vert="horz" wrap="square" lIns="0" tIns="13970" rIns="0" bIns="0" rtlCol="0">
            <a:spAutoFit/>
          </a:bodyPr>
          <a:lstStyle/>
          <a:p>
            <a:pPr marL="12700">
              <a:lnSpc>
                <a:spcPts val="1875"/>
              </a:lnSpc>
              <a:spcBef>
                <a:spcPts val="110"/>
              </a:spcBef>
            </a:pPr>
            <a:r>
              <a:rPr sz="1700" dirty="0">
                <a:solidFill>
                  <a:srgbClr val="FFFFFF"/>
                </a:solidFill>
                <a:latin typeface="Cambria"/>
                <a:cs typeface="Cambria"/>
              </a:rPr>
              <a:t>Synaptic</a:t>
            </a:r>
            <a:r>
              <a:rPr sz="1700" spc="-20" dirty="0">
                <a:solidFill>
                  <a:srgbClr val="FFFFFF"/>
                </a:solidFill>
                <a:latin typeface="Cambria"/>
                <a:cs typeface="Cambria"/>
              </a:rPr>
              <a:t> </a:t>
            </a:r>
            <a:r>
              <a:rPr sz="1700" spc="-10" dirty="0">
                <a:solidFill>
                  <a:srgbClr val="FFFFFF"/>
                </a:solidFill>
                <a:latin typeface="Cambria"/>
                <a:cs typeface="Cambria"/>
              </a:rPr>
              <a:t>weights</a:t>
            </a:r>
            <a:endParaRPr sz="1700">
              <a:latin typeface="Cambria"/>
              <a:cs typeface="Cambria"/>
            </a:endParaRPr>
          </a:p>
          <a:p>
            <a:pPr marL="69215">
              <a:lnSpc>
                <a:spcPts val="1875"/>
              </a:lnSpc>
            </a:pPr>
            <a:r>
              <a:rPr sz="1700" dirty="0">
                <a:solidFill>
                  <a:srgbClr val="FFFFFF"/>
                </a:solidFill>
                <a:latin typeface="Cambria"/>
                <a:cs typeface="Cambria"/>
              </a:rPr>
              <a:t>(including</a:t>
            </a:r>
            <a:r>
              <a:rPr sz="1700" spc="-60" dirty="0">
                <a:solidFill>
                  <a:srgbClr val="FFFFFF"/>
                </a:solidFill>
                <a:latin typeface="Cambria"/>
                <a:cs typeface="Cambria"/>
              </a:rPr>
              <a:t> </a:t>
            </a:r>
            <a:r>
              <a:rPr sz="1700" spc="-20" dirty="0">
                <a:solidFill>
                  <a:srgbClr val="FFFFFF"/>
                </a:solidFill>
                <a:latin typeface="Cambria"/>
                <a:cs typeface="Cambria"/>
              </a:rPr>
              <a:t>bias)</a:t>
            </a:r>
            <a:endParaRPr sz="1700">
              <a:latin typeface="Cambria"/>
              <a:cs typeface="Cambria"/>
            </a:endParaRPr>
          </a:p>
          <a:p>
            <a:pPr marL="248285">
              <a:lnSpc>
                <a:spcPct val="100000"/>
              </a:lnSpc>
              <a:spcBef>
                <a:spcPts val="990"/>
              </a:spcBef>
            </a:pPr>
            <a:r>
              <a:rPr sz="2400" dirty="0">
                <a:solidFill>
                  <a:srgbClr val="FFFFFF"/>
                </a:solidFill>
                <a:latin typeface="Cambria"/>
                <a:cs typeface="Cambria"/>
              </a:rPr>
              <a:t>Fig.</a:t>
            </a:r>
            <a:r>
              <a:rPr sz="2400" spc="-40" dirty="0">
                <a:solidFill>
                  <a:srgbClr val="FFFFFF"/>
                </a:solidFill>
                <a:latin typeface="Cambria"/>
                <a:cs typeface="Cambria"/>
              </a:rPr>
              <a:t> </a:t>
            </a:r>
            <a:r>
              <a:rPr sz="2400" spc="-25" dirty="0">
                <a:solidFill>
                  <a:srgbClr val="FFFFFF"/>
                </a:solidFill>
                <a:latin typeface="Cambria"/>
                <a:cs typeface="Cambria"/>
              </a:rPr>
              <a:t>1.5</a:t>
            </a:r>
            <a:endParaRPr sz="2400">
              <a:latin typeface="Cambria"/>
              <a:cs typeface="Cambria"/>
            </a:endParaRPr>
          </a:p>
        </p:txBody>
      </p:sp>
      <p:sp>
        <p:nvSpPr>
          <p:cNvPr id="60" name="object 60"/>
          <p:cNvSpPr txBox="1"/>
          <p:nvPr/>
        </p:nvSpPr>
        <p:spPr>
          <a:xfrm>
            <a:off x="8462009" y="6277152"/>
            <a:ext cx="9531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mbria"/>
                <a:cs typeface="Cambria"/>
              </a:rPr>
              <a:t>Fig.</a:t>
            </a:r>
            <a:r>
              <a:rPr sz="2400" spc="-40" dirty="0">
                <a:solidFill>
                  <a:srgbClr val="FFFFFF"/>
                </a:solidFill>
                <a:latin typeface="Cambria"/>
                <a:cs typeface="Cambria"/>
              </a:rPr>
              <a:t> </a:t>
            </a:r>
            <a:r>
              <a:rPr sz="2400" spc="-25" dirty="0">
                <a:solidFill>
                  <a:srgbClr val="FFFFFF"/>
                </a:solidFill>
                <a:latin typeface="Cambria"/>
                <a:cs typeface="Cambria"/>
              </a:rPr>
              <a:t>1.7</a:t>
            </a:r>
            <a:endParaRPr sz="2400">
              <a:latin typeface="Cambria"/>
              <a:cs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207" y="3738371"/>
            <a:ext cx="3576828" cy="3110482"/>
          </a:xfrm>
          <a:prstGeom prst="rect">
            <a:avLst/>
          </a:prstGeom>
        </p:spPr>
      </p:pic>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5"/>
          <p:cNvSpPr txBox="1">
            <a:spLocks noGrp="1"/>
          </p:cNvSpPr>
          <p:nvPr>
            <p:ph type="title"/>
          </p:nvPr>
        </p:nvSpPr>
        <p:spPr>
          <a:xfrm>
            <a:off x="847948" y="135331"/>
            <a:ext cx="9667651" cy="486799"/>
          </a:xfrm>
          <a:prstGeom prst="rect">
            <a:avLst/>
          </a:prstGeom>
        </p:spPr>
        <p:txBody>
          <a:bodyPr vert="horz" wrap="square" lIns="0" tIns="116331" rIns="0" bIns="0" rtlCol="0">
            <a:spAutoFit/>
          </a:bodyPr>
          <a:lstStyle/>
          <a:p>
            <a:pPr marL="12700">
              <a:lnSpc>
                <a:spcPct val="100000"/>
              </a:lnSpc>
              <a:spcBef>
                <a:spcPts val="100"/>
              </a:spcBef>
            </a:pPr>
            <a:r>
              <a:rPr lang="tr-TR" sz="2400" dirty="0"/>
              <a:t>1.4 Yönlendirilmiş Grafikler Olarak Görülen Sinir Ağları</a:t>
            </a:r>
            <a:endParaRPr sz="4000" spc="-10"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15</a:t>
            </a:fld>
            <a:endParaRPr spc="-25" dirty="0"/>
          </a:p>
        </p:txBody>
      </p:sp>
      <p:sp>
        <p:nvSpPr>
          <p:cNvPr id="6" name="object 6"/>
          <p:cNvSpPr txBox="1"/>
          <p:nvPr/>
        </p:nvSpPr>
        <p:spPr>
          <a:xfrm>
            <a:off x="53339" y="895858"/>
            <a:ext cx="11515090" cy="2471895"/>
          </a:xfrm>
          <a:prstGeom prst="rect">
            <a:avLst/>
          </a:prstGeom>
        </p:spPr>
        <p:txBody>
          <a:bodyPr vert="horz" wrap="square" lIns="0" tIns="60960" rIns="0" bIns="0" rtlCol="0">
            <a:spAutoFit/>
          </a:bodyPr>
          <a:lstStyle/>
          <a:p>
            <a:pPr marL="265430" marR="851535" indent="-227329">
              <a:lnSpc>
                <a:spcPts val="3020"/>
              </a:lnSpc>
              <a:spcBef>
                <a:spcPts val="480"/>
              </a:spcBef>
              <a:buFont typeface="Arial MT"/>
              <a:buChar char="•"/>
              <a:tabLst>
                <a:tab pos="266700" algn="l"/>
              </a:tabLst>
            </a:pPr>
            <a:r>
              <a:rPr lang="tr-TR" sz="2400" dirty="0">
                <a:solidFill>
                  <a:srgbClr val="FFFFFF"/>
                </a:solidFill>
                <a:latin typeface="Cambria"/>
                <a:cs typeface="Cambria"/>
              </a:rPr>
              <a:t>Bir sinyal akış grafiği, düğüm adı verilen belirli noktalarda birbirine bağlı yönlendirilmiş bağlantılardan (dallar) oluşan bir ağdır</a:t>
            </a:r>
          </a:p>
          <a:p>
            <a:pPr marL="265430" marR="851535" indent="-227329">
              <a:lnSpc>
                <a:spcPts val="3020"/>
              </a:lnSpc>
              <a:spcBef>
                <a:spcPts val="480"/>
              </a:spcBef>
              <a:buFont typeface="Arial MT"/>
              <a:buChar char="•"/>
              <a:tabLst>
                <a:tab pos="266700" algn="l"/>
              </a:tabLst>
            </a:pPr>
            <a:r>
              <a:rPr lang="tr-TR" sz="2400" dirty="0">
                <a:solidFill>
                  <a:srgbClr val="FFFFFF"/>
                </a:solidFill>
                <a:latin typeface="Cambria"/>
                <a:cs typeface="Cambria"/>
              </a:rPr>
              <a:t>Tipik bir j düğümü, yönlendirilmiş bir bağlantının j düğümünden kaynaklandığı ve k düğümünde sona erdiği ilişkili bir düğüm sinyali </a:t>
            </a:r>
            <a:r>
              <a:rPr lang="tr-TR" sz="2400" dirty="0" err="1">
                <a:solidFill>
                  <a:srgbClr val="FFFFFF"/>
                </a:solidFill>
                <a:latin typeface="Cambria"/>
                <a:cs typeface="Cambria"/>
              </a:rPr>
              <a:t>xj'ye</a:t>
            </a:r>
            <a:r>
              <a:rPr lang="tr-TR" sz="2400" dirty="0">
                <a:solidFill>
                  <a:srgbClr val="FFFFFF"/>
                </a:solidFill>
                <a:latin typeface="Cambria"/>
                <a:cs typeface="Cambria"/>
              </a:rPr>
              <a:t> sahiptir.</a:t>
            </a:r>
          </a:p>
          <a:p>
            <a:pPr marL="265430" marR="851535" indent="-227329">
              <a:lnSpc>
                <a:spcPts val="3020"/>
              </a:lnSpc>
              <a:spcBef>
                <a:spcPts val="480"/>
              </a:spcBef>
              <a:buFont typeface="Arial MT"/>
              <a:buChar char="•"/>
              <a:tabLst>
                <a:tab pos="266700" algn="l"/>
              </a:tabLst>
            </a:pPr>
            <a:r>
              <a:rPr lang="tr-TR" sz="2400" dirty="0">
                <a:solidFill>
                  <a:srgbClr val="FFFFFF"/>
                </a:solidFill>
                <a:latin typeface="Cambria"/>
                <a:cs typeface="Cambria"/>
              </a:rPr>
              <a:t>K düğümündeki </a:t>
            </a:r>
            <a:r>
              <a:rPr lang="tr-TR" sz="2400" dirty="0" err="1">
                <a:solidFill>
                  <a:srgbClr val="FFFFFF"/>
                </a:solidFill>
                <a:latin typeface="Cambria"/>
                <a:cs typeface="Cambria"/>
              </a:rPr>
              <a:t>yk</a:t>
            </a:r>
            <a:r>
              <a:rPr lang="tr-TR" sz="2400" dirty="0">
                <a:solidFill>
                  <a:srgbClr val="FFFFFF"/>
                </a:solidFill>
                <a:latin typeface="Cambria"/>
                <a:cs typeface="Cambria"/>
              </a:rPr>
              <a:t> sinyalinin düğümdeki </a:t>
            </a:r>
            <a:r>
              <a:rPr lang="tr-TR" sz="2400" dirty="0" err="1">
                <a:solidFill>
                  <a:srgbClr val="FFFFFF"/>
                </a:solidFill>
                <a:latin typeface="Cambria"/>
                <a:cs typeface="Cambria"/>
              </a:rPr>
              <a:t>xj</a:t>
            </a:r>
            <a:r>
              <a:rPr lang="tr-TR" sz="2400" dirty="0">
                <a:solidFill>
                  <a:srgbClr val="FFFFFF"/>
                </a:solidFill>
                <a:latin typeface="Cambria"/>
                <a:cs typeface="Cambria"/>
              </a:rPr>
              <a:t> sinyaline nasıl bağlı olduğunu belirten ilişkili bir transfer fonksiyonuna veya geçirgenliğe sahiptir </a:t>
            </a:r>
            <a:r>
              <a:rPr lang="tr-TR" sz="2400" spc="-25" dirty="0">
                <a:solidFill>
                  <a:srgbClr val="FFFFFF"/>
                </a:solidFill>
                <a:latin typeface="Cambria"/>
                <a:cs typeface="Cambria"/>
              </a:rPr>
              <a:t>.</a:t>
            </a:r>
            <a:endParaRPr lang="tr-TR" sz="2400" dirty="0">
              <a:latin typeface="Cambria"/>
              <a:cs typeface="Cambria"/>
            </a:endParaRPr>
          </a:p>
        </p:txBody>
      </p:sp>
      <p:pic>
        <p:nvPicPr>
          <p:cNvPr id="7" name="object 7"/>
          <p:cNvPicPr/>
          <p:nvPr/>
        </p:nvPicPr>
        <p:blipFill>
          <a:blip r:embed="rId3" cstate="print"/>
          <a:stretch>
            <a:fillRect/>
          </a:stretch>
        </p:blipFill>
        <p:spPr>
          <a:xfrm>
            <a:off x="3581400" y="3896866"/>
            <a:ext cx="4110228" cy="2897122"/>
          </a:xfrm>
          <a:prstGeom prst="rect">
            <a:avLst/>
          </a:prstGeom>
        </p:spPr>
      </p:pic>
      <p:pic>
        <p:nvPicPr>
          <p:cNvPr id="8" name="object 8"/>
          <p:cNvPicPr/>
          <p:nvPr/>
        </p:nvPicPr>
        <p:blipFill>
          <a:blip r:embed="rId4" cstate="print"/>
          <a:stretch>
            <a:fillRect/>
          </a:stretch>
        </p:blipFill>
        <p:spPr>
          <a:xfrm>
            <a:off x="7813547" y="3980688"/>
            <a:ext cx="4062984" cy="2708148"/>
          </a:xfrm>
          <a:prstGeom prst="rect">
            <a:avLst/>
          </a:prstGeom>
        </p:spPr>
      </p:pic>
      <p:sp>
        <p:nvSpPr>
          <p:cNvPr id="10" name="object 10"/>
          <p:cNvSpPr txBox="1"/>
          <p:nvPr/>
        </p:nvSpPr>
        <p:spPr>
          <a:xfrm>
            <a:off x="78739" y="6641902"/>
            <a:ext cx="1513840" cy="145415"/>
          </a:xfrm>
          <a:prstGeom prst="rect">
            <a:avLst/>
          </a:prstGeom>
        </p:spPr>
        <p:txBody>
          <a:bodyPr vert="horz" wrap="square" lIns="0" tIns="7620" rIns="0" bIns="0" rtlCol="0">
            <a:spAutoFit/>
          </a:bodyPr>
          <a:lstStyle/>
          <a:p>
            <a:pPr marL="12700">
              <a:lnSpc>
                <a:spcPct val="100000"/>
              </a:lnSpc>
              <a:spcBef>
                <a:spcPts val="60"/>
              </a:spcBef>
            </a:pPr>
            <a:r>
              <a:rPr sz="800" dirty="0">
                <a:solidFill>
                  <a:srgbClr val="FFFFFF"/>
                </a:solidFill>
                <a:latin typeface="Cambria"/>
                <a:cs typeface="Cambria"/>
              </a:rPr>
              <a:t>Prepared</a:t>
            </a:r>
            <a:r>
              <a:rPr sz="800" spc="-35" dirty="0">
                <a:solidFill>
                  <a:srgbClr val="FFFFFF"/>
                </a:solidFill>
                <a:latin typeface="Cambria"/>
                <a:cs typeface="Cambria"/>
              </a:rPr>
              <a:t> </a:t>
            </a:r>
            <a:r>
              <a:rPr sz="800" dirty="0">
                <a:solidFill>
                  <a:srgbClr val="FFFFFF"/>
                </a:solidFill>
                <a:latin typeface="Cambria"/>
                <a:cs typeface="Cambria"/>
              </a:rPr>
              <a:t>by</a:t>
            </a:r>
            <a:r>
              <a:rPr sz="800" spc="-20" dirty="0">
                <a:solidFill>
                  <a:srgbClr val="FFFFFF"/>
                </a:solidFill>
                <a:latin typeface="Cambria"/>
                <a:cs typeface="Cambria"/>
              </a:rPr>
              <a:t> </a:t>
            </a:r>
            <a:r>
              <a:rPr sz="800" dirty="0">
                <a:solidFill>
                  <a:srgbClr val="FFFFFF"/>
                </a:solidFill>
                <a:latin typeface="Cambria"/>
                <a:cs typeface="Cambria"/>
              </a:rPr>
              <a:t>Prof.</a:t>
            </a:r>
            <a:r>
              <a:rPr sz="800" spc="-25" dirty="0">
                <a:solidFill>
                  <a:srgbClr val="FFFFFF"/>
                </a:solidFill>
                <a:latin typeface="Cambria"/>
                <a:cs typeface="Cambria"/>
              </a:rPr>
              <a:t> </a:t>
            </a:r>
            <a:r>
              <a:rPr sz="800" dirty="0">
                <a:solidFill>
                  <a:srgbClr val="FFFFFF"/>
                </a:solidFill>
                <a:latin typeface="Cambria"/>
                <a:cs typeface="Cambria"/>
              </a:rPr>
              <a:t>Dr.</a:t>
            </a:r>
            <a:r>
              <a:rPr sz="800" spc="-20" dirty="0">
                <a:solidFill>
                  <a:srgbClr val="FFFFFF"/>
                </a:solidFill>
                <a:latin typeface="Cambria"/>
                <a:cs typeface="Cambria"/>
              </a:rPr>
              <a:t> </a:t>
            </a:r>
            <a:r>
              <a:rPr sz="800" dirty="0">
                <a:solidFill>
                  <a:srgbClr val="FFFFFF"/>
                </a:solidFill>
                <a:latin typeface="Cambria"/>
                <a:cs typeface="Cambria"/>
              </a:rPr>
              <a:t>Hasan</a:t>
            </a:r>
            <a:r>
              <a:rPr sz="800" spc="-15" dirty="0">
                <a:solidFill>
                  <a:srgbClr val="FFFFFF"/>
                </a:solidFill>
                <a:latin typeface="Cambria"/>
                <a:cs typeface="Cambria"/>
              </a:rPr>
              <a:t> </a:t>
            </a:r>
            <a:r>
              <a:rPr sz="800" spc="-20" dirty="0">
                <a:solidFill>
                  <a:srgbClr val="FFFFFF"/>
                </a:solidFill>
                <a:latin typeface="Cambria"/>
                <a:cs typeface="Cambria"/>
              </a:rPr>
              <a:t>AMCA</a:t>
            </a:r>
            <a:endParaRPr sz="80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6524" y="3240153"/>
            <a:ext cx="591820" cy="590550"/>
          </a:xfrm>
          <a:custGeom>
            <a:avLst/>
            <a:gdLst/>
            <a:ahLst/>
            <a:cxnLst/>
            <a:rect l="l" t="t" r="r" b="b"/>
            <a:pathLst>
              <a:path w="591820" h="590550">
                <a:moveTo>
                  <a:pt x="0" y="295217"/>
                </a:moveTo>
                <a:lnTo>
                  <a:pt x="3871" y="247326"/>
                </a:lnTo>
                <a:lnTo>
                  <a:pt x="15080" y="201898"/>
                </a:lnTo>
                <a:lnTo>
                  <a:pt x="33018" y="159539"/>
                </a:lnTo>
                <a:lnTo>
                  <a:pt x="57076" y="120857"/>
                </a:lnTo>
                <a:lnTo>
                  <a:pt x="86646" y="86459"/>
                </a:lnTo>
                <a:lnTo>
                  <a:pt x="121118" y="56954"/>
                </a:lnTo>
                <a:lnTo>
                  <a:pt x="159886" y="32947"/>
                </a:lnTo>
                <a:lnTo>
                  <a:pt x="202339" y="15048"/>
                </a:lnTo>
                <a:lnTo>
                  <a:pt x="247869" y="3863"/>
                </a:lnTo>
                <a:lnTo>
                  <a:pt x="295868" y="0"/>
                </a:lnTo>
                <a:lnTo>
                  <a:pt x="343843" y="3863"/>
                </a:lnTo>
                <a:lnTo>
                  <a:pt x="389354" y="15048"/>
                </a:lnTo>
                <a:lnTo>
                  <a:pt x="431793" y="32947"/>
                </a:lnTo>
                <a:lnTo>
                  <a:pt x="470548" y="56954"/>
                </a:lnTo>
                <a:lnTo>
                  <a:pt x="505013" y="86459"/>
                </a:lnTo>
                <a:lnTo>
                  <a:pt x="534577" y="120857"/>
                </a:lnTo>
                <a:lnTo>
                  <a:pt x="558632" y="159539"/>
                </a:lnTo>
                <a:lnTo>
                  <a:pt x="576568" y="201898"/>
                </a:lnTo>
                <a:lnTo>
                  <a:pt x="587776" y="247326"/>
                </a:lnTo>
                <a:lnTo>
                  <a:pt x="591648" y="295217"/>
                </a:lnTo>
                <a:lnTo>
                  <a:pt x="587776" y="343110"/>
                </a:lnTo>
                <a:lnTo>
                  <a:pt x="576568" y="388545"/>
                </a:lnTo>
                <a:lnTo>
                  <a:pt x="558632" y="430914"/>
                </a:lnTo>
                <a:lnTo>
                  <a:pt x="534577" y="469608"/>
                </a:lnTo>
                <a:lnTo>
                  <a:pt x="505013" y="504019"/>
                </a:lnTo>
                <a:lnTo>
                  <a:pt x="470548" y="533538"/>
                </a:lnTo>
                <a:lnTo>
                  <a:pt x="431793" y="557556"/>
                </a:lnTo>
                <a:lnTo>
                  <a:pt x="389354" y="575465"/>
                </a:lnTo>
                <a:lnTo>
                  <a:pt x="343843" y="586657"/>
                </a:lnTo>
                <a:lnTo>
                  <a:pt x="295868" y="590523"/>
                </a:lnTo>
                <a:lnTo>
                  <a:pt x="247869" y="586657"/>
                </a:lnTo>
                <a:lnTo>
                  <a:pt x="202339" y="575465"/>
                </a:lnTo>
                <a:lnTo>
                  <a:pt x="159886" y="557556"/>
                </a:lnTo>
                <a:lnTo>
                  <a:pt x="121118" y="533538"/>
                </a:lnTo>
                <a:lnTo>
                  <a:pt x="86646" y="504019"/>
                </a:lnTo>
                <a:lnTo>
                  <a:pt x="57076" y="469608"/>
                </a:lnTo>
                <a:lnTo>
                  <a:pt x="33018" y="430914"/>
                </a:lnTo>
                <a:lnTo>
                  <a:pt x="15080" y="388545"/>
                </a:lnTo>
                <a:lnTo>
                  <a:pt x="3871" y="343110"/>
                </a:lnTo>
                <a:lnTo>
                  <a:pt x="0" y="295217"/>
                </a:lnTo>
                <a:close/>
              </a:path>
            </a:pathLst>
          </a:custGeom>
          <a:ln w="13433">
            <a:solidFill>
              <a:srgbClr val="FFFFFF"/>
            </a:solidFill>
          </a:ln>
        </p:spPr>
        <p:txBody>
          <a:bodyPr wrap="square" lIns="0" tIns="0" rIns="0" bIns="0" rtlCol="0"/>
          <a:lstStyle/>
          <a:p>
            <a:endParaRPr/>
          </a:p>
        </p:txBody>
      </p:sp>
      <p:sp>
        <p:nvSpPr>
          <p:cNvPr id="3" name="object 3"/>
          <p:cNvSpPr txBox="1"/>
          <p:nvPr/>
        </p:nvSpPr>
        <p:spPr>
          <a:xfrm>
            <a:off x="3553693" y="3211281"/>
            <a:ext cx="280670" cy="542290"/>
          </a:xfrm>
          <a:prstGeom prst="rect">
            <a:avLst/>
          </a:prstGeom>
        </p:spPr>
        <p:txBody>
          <a:bodyPr vert="horz" wrap="square" lIns="0" tIns="11430" rIns="0" bIns="0" rtlCol="0">
            <a:spAutoFit/>
          </a:bodyPr>
          <a:lstStyle/>
          <a:p>
            <a:pPr marL="12700">
              <a:lnSpc>
                <a:spcPct val="100000"/>
              </a:lnSpc>
              <a:spcBef>
                <a:spcPts val="90"/>
              </a:spcBef>
            </a:pPr>
            <a:r>
              <a:rPr sz="3400" spc="-50" dirty="0">
                <a:solidFill>
                  <a:srgbClr val="FFFFFF"/>
                </a:solidFill>
                <a:latin typeface="Symbol"/>
                <a:cs typeface="Symbol"/>
              </a:rPr>
              <a:t></a:t>
            </a:r>
            <a:endParaRPr sz="3400">
              <a:latin typeface="Symbol"/>
              <a:cs typeface="Symbol"/>
            </a:endParaRPr>
          </a:p>
        </p:txBody>
      </p:sp>
      <p:grpSp>
        <p:nvGrpSpPr>
          <p:cNvPr id="4" name="object 4"/>
          <p:cNvGrpSpPr/>
          <p:nvPr/>
        </p:nvGrpSpPr>
        <p:grpSpPr>
          <a:xfrm>
            <a:off x="2232477" y="2561113"/>
            <a:ext cx="2981325" cy="2499360"/>
            <a:chOff x="2232477" y="2561113"/>
            <a:chExt cx="2981325" cy="2499360"/>
          </a:xfrm>
        </p:grpSpPr>
        <p:sp>
          <p:nvSpPr>
            <p:cNvPr id="5" name="object 5"/>
            <p:cNvSpPr/>
            <p:nvPr/>
          </p:nvSpPr>
          <p:spPr>
            <a:xfrm>
              <a:off x="2239462" y="2568098"/>
              <a:ext cx="591820" cy="590550"/>
            </a:xfrm>
            <a:custGeom>
              <a:avLst/>
              <a:gdLst/>
              <a:ahLst/>
              <a:cxnLst/>
              <a:rect l="l" t="t" r="r" b="b"/>
              <a:pathLst>
                <a:path w="591819" h="590550">
                  <a:moveTo>
                    <a:pt x="0" y="295217"/>
                  </a:moveTo>
                  <a:lnTo>
                    <a:pt x="3873" y="247326"/>
                  </a:lnTo>
                  <a:lnTo>
                    <a:pt x="15089" y="201898"/>
                  </a:lnTo>
                  <a:lnTo>
                    <a:pt x="33035" y="159539"/>
                  </a:lnTo>
                  <a:lnTo>
                    <a:pt x="57102" y="120857"/>
                  </a:lnTo>
                  <a:lnTo>
                    <a:pt x="86679" y="86459"/>
                  </a:lnTo>
                  <a:lnTo>
                    <a:pt x="121157" y="56954"/>
                  </a:lnTo>
                  <a:lnTo>
                    <a:pt x="159925" y="32947"/>
                  </a:lnTo>
                  <a:lnTo>
                    <a:pt x="202373" y="15048"/>
                  </a:lnTo>
                  <a:lnTo>
                    <a:pt x="247891" y="3863"/>
                  </a:lnTo>
                  <a:lnTo>
                    <a:pt x="295868" y="0"/>
                  </a:lnTo>
                  <a:lnTo>
                    <a:pt x="343843" y="3863"/>
                  </a:lnTo>
                  <a:lnTo>
                    <a:pt x="389354" y="15048"/>
                  </a:lnTo>
                  <a:lnTo>
                    <a:pt x="431793" y="32947"/>
                  </a:lnTo>
                  <a:lnTo>
                    <a:pt x="470548" y="56954"/>
                  </a:lnTo>
                  <a:lnTo>
                    <a:pt x="505013" y="86459"/>
                  </a:lnTo>
                  <a:lnTo>
                    <a:pt x="534577" y="120857"/>
                  </a:lnTo>
                  <a:lnTo>
                    <a:pt x="558632" y="159539"/>
                  </a:lnTo>
                  <a:lnTo>
                    <a:pt x="576568" y="201898"/>
                  </a:lnTo>
                  <a:lnTo>
                    <a:pt x="587776" y="247326"/>
                  </a:lnTo>
                  <a:lnTo>
                    <a:pt x="591648" y="295217"/>
                  </a:lnTo>
                  <a:lnTo>
                    <a:pt x="587776" y="343107"/>
                  </a:lnTo>
                  <a:lnTo>
                    <a:pt x="576568" y="388536"/>
                  </a:lnTo>
                  <a:lnTo>
                    <a:pt x="558632" y="430895"/>
                  </a:lnTo>
                  <a:lnTo>
                    <a:pt x="534577" y="469577"/>
                  </a:lnTo>
                  <a:lnTo>
                    <a:pt x="505013" y="503974"/>
                  </a:lnTo>
                  <a:lnTo>
                    <a:pt x="470548" y="533480"/>
                  </a:lnTo>
                  <a:lnTo>
                    <a:pt x="431793" y="557486"/>
                  </a:lnTo>
                  <a:lnTo>
                    <a:pt x="389354" y="575385"/>
                  </a:lnTo>
                  <a:lnTo>
                    <a:pt x="343843" y="586570"/>
                  </a:lnTo>
                  <a:lnTo>
                    <a:pt x="295868" y="590434"/>
                  </a:lnTo>
                  <a:lnTo>
                    <a:pt x="247891" y="586570"/>
                  </a:lnTo>
                  <a:lnTo>
                    <a:pt x="202373" y="575385"/>
                  </a:lnTo>
                  <a:lnTo>
                    <a:pt x="159925" y="557486"/>
                  </a:lnTo>
                  <a:lnTo>
                    <a:pt x="121157" y="533480"/>
                  </a:lnTo>
                  <a:lnTo>
                    <a:pt x="86679" y="503974"/>
                  </a:lnTo>
                  <a:lnTo>
                    <a:pt x="57102" y="469577"/>
                  </a:lnTo>
                  <a:lnTo>
                    <a:pt x="33035" y="430895"/>
                  </a:lnTo>
                  <a:lnTo>
                    <a:pt x="15089" y="388536"/>
                  </a:lnTo>
                  <a:lnTo>
                    <a:pt x="3873" y="343107"/>
                  </a:lnTo>
                  <a:lnTo>
                    <a:pt x="0" y="295217"/>
                  </a:lnTo>
                  <a:close/>
                </a:path>
              </a:pathLst>
            </a:custGeom>
            <a:ln w="13433">
              <a:solidFill>
                <a:srgbClr val="FFFF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96270" y="2805078"/>
              <a:ext cx="401600" cy="181699"/>
            </a:xfrm>
            <a:prstGeom prst="rect">
              <a:avLst/>
            </a:prstGeom>
          </p:spPr>
        </p:pic>
        <p:sp>
          <p:nvSpPr>
            <p:cNvPr id="7" name="object 7"/>
            <p:cNvSpPr/>
            <p:nvPr/>
          </p:nvSpPr>
          <p:spPr>
            <a:xfrm>
              <a:off x="2242688" y="3241228"/>
              <a:ext cx="591820" cy="590550"/>
            </a:xfrm>
            <a:custGeom>
              <a:avLst/>
              <a:gdLst/>
              <a:ahLst/>
              <a:cxnLst/>
              <a:rect l="l" t="t" r="r" b="b"/>
              <a:pathLst>
                <a:path w="591819" h="590550">
                  <a:moveTo>
                    <a:pt x="0" y="295217"/>
                  </a:moveTo>
                  <a:lnTo>
                    <a:pt x="3873" y="247326"/>
                  </a:lnTo>
                  <a:lnTo>
                    <a:pt x="15089" y="201898"/>
                  </a:lnTo>
                  <a:lnTo>
                    <a:pt x="33035" y="159539"/>
                  </a:lnTo>
                  <a:lnTo>
                    <a:pt x="57102" y="120857"/>
                  </a:lnTo>
                  <a:lnTo>
                    <a:pt x="86679" y="86459"/>
                  </a:lnTo>
                  <a:lnTo>
                    <a:pt x="121157" y="56954"/>
                  </a:lnTo>
                  <a:lnTo>
                    <a:pt x="159925" y="32947"/>
                  </a:lnTo>
                  <a:lnTo>
                    <a:pt x="202373" y="15048"/>
                  </a:lnTo>
                  <a:lnTo>
                    <a:pt x="247891" y="3863"/>
                  </a:lnTo>
                  <a:lnTo>
                    <a:pt x="295868" y="0"/>
                  </a:lnTo>
                  <a:lnTo>
                    <a:pt x="343843" y="3863"/>
                  </a:lnTo>
                  <a:lnTo>
                    <a:pt x="389354" y="15048"/>
                  </a:lnTo>
                  <a:lnTo>
                    <a:pt x="431793" y="32947"/>
                  </a:lnTo>
                  <a:lnTo>
                    <a:pt x="470548" y="56954"/>
                  </a:lnTo>
                  <a:lnTo>
                    <a:pt x="505013" y="86459"/>
                  </a:lnTo>
                  <a:lnTo>
                    <a:pt x="534577" y="120857"/>
                  </a:lnTo>
                  <a:lnTo>
                    <a:pt x="558632" y="159539"/>
                  </a:lnTo>
                  <a:lnTo>
                    <a:pt x="576568" y="201898"/>
                  </a:lnTo>
                  <a:lnTo>
                    <a:pt x="587776" y="247326"/>
                  </a:lnTo>
                  <a:lnTo>
                    <a:pt x="591648" y="295217"/>
                  </a:lnTo>
                  <a:lnTo>
                    <a:pt x="587776" y="343110"/>
                  </a:lnTo>
                  <a:lnTo>
                    <a:pt x="576568" y="388545"/>
                  </a:lnTo>
                  <a:lnTo>
                    <a:pt x="558632" y="430914"/>
                  </a:lnTo>
                  <a:lnTo>
                    <a:pt x="534577" y="469608"/>
                  </a:lnTo>
                  <a:lnTo>
                    <a:pt x="505013" y="504019"/>
                  </a:lnTo>
                  <a:lnTo>
                    <a:pt x="470548" y="533538"/>
                  </a:lnTo>
                  <a:lnTo>
                    <a:pt x="431793" y="557556"/>
                  </a:lnTo>
                  <a:lnTo>
                    <a:pt x="389354" y="575465"/>
                  </a:lnTo>
                  <a:lnTo>
                    <a:pt x="343843" y="586657"/>
                  </a:lnTo>
                  <a:lnTo>
                    <a:pt x="295868" y="590523"/>
                  </a:lnTo>
                  <a:lnTo>
                    <a:pt x="247891" y="586657"/>
                  </a:lnTo>
                  <a:lnTo>
                    <a:pt x="202373" y="575465"/>
                  </a:lnTo>
                  <a:lnTo>
                    <a:pt x="159925" y="557556"/>
                  </a:lnTo>
                  <a:lnTo>
                    <a:pt x="121157" y="533538"/>
                  </a:lnTo>
                  <a:lnTo>
                    <a:pt x="86679" y="504019"/>
                  </a:lnTo>
                  <a:lnTo>
                    <a:pt x="57102" y="469608"/>
                  </a:lnTo>
                  <a:lnTo>
                    <a:pt x="33035" y="430914"/>
                  </a:lnTo>
                  <a:lnTo>
                    <a:pt x="15089" y="388545"/>
                  </a:lnTo>
                  <a:lnTo>
                    <a:pt x="3873" y="343110"/>
                  </a:lnTo>
                  <a:lnTo>
                    <a:pt x="0" y="295217"/>
                  </a:lnTo>
                  <a:close/>
                </a:path>
              </a:pathLst>
            </a:custGeom>
            <a:ln w="13433">
              <a:solidFill>
                <a:srgbClr val="FFFFF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2299586" y="3478477"/>
              <a:ext cx="398822" cy="181699"/>
            </a:xfrm>
            <a:prstGeom prst="rect">
              <a:avLst/>
            </a:prstGeom>
          </p:spPr>
        </p:pic>
        <p:sp>
          <p:nvSpPr>
            <p:cNvPr id="9" name="object 9"/>
            <p:cNvSpPr/>
            <p:nvPr/>
          </p:nvSpPr>
          <p:spPr>
            <a:xfrm>
              <a:off x="2239462" y="4462952"/>
              <a:ext cx="591820" cy="590550"/>
            </a:xfrm>
            <a:custGeom>
              <a:avLst/>
              <a:gdLst/>
              <a:ahLst/>
              <a:cxnLst/>
              <a:rect l="l" t="t" r="r" b="b"/>
              <a:pathLst>
                <a:path w="591819" h="590550">
                  <a:moveTo>
                    <a:pt x="0" y="295279"/>
                  </a:moveTo>
                  <a:lnTo>
                    <a:pt x="3873" y="247393"/>
                  </a:lnTo>
                  <a:lnTo>
                    <a:pt x="15089" y="201964"/>
                  </a:lnTo>
                  <a:lnTo>
                    <a:pt x="33035" y="159600"/>
                  </a:lnTo>
                  <a:lnTo>
                    <a:pt x="57102" y="120909"/>
                  </a:lnTo>
                  <a:lnTo>
                    <a:pt x="86679" y="86501"/>
                  </a:lnTo>
                  <a:lnTo>
                    <a:pt x="121157" y="56983"/>
                  </a:lnTo>
                  <a:lnTo>
                    <a:pt x="159925" y="32966"/>
                  </a:lnTo>
                  <a:lnTo>
                    <a:pt x="202373" y="15057"/>
                  </a:lnTo>
                  <a:lnTo>
                    <a:pt x="247891" y="3865"/>
                  </a:lnTo>
                  <a:lnTo>
                    <a:pt x="295868" y="0"/>
                  </a:lnTo>
                  <a:lnTo>
                    <a:pt x="343843" y="3865"/>
                  </a:lnTo>
                  <a:lnTo>
                    <a:pt x="389354" y="15057"/>
                  </a:lnTo>
                  <a:lnTo>
                    <a:pt x="431793" y="32966"/>
                  </a:lnTo>
                  <a:lnTo>
                    <a:pt x="470548" y="56983"/>
                  </a:lnTo>
                  <a:lnTo>
                    <a:pt x="505013" y="86501"/>
                  </a:lnTo>
                  <a:lnTo>
                    <a:pt x="534577" y="120909"/>
                  </a:lnTo>
                  <a:lnTo>
                    <a:pt x="558632" y="159600"/>
                  </a:lnTo>
                  <a:lnTo>
                    <a:pt x="576568" y="201964"/>
                  </a:lnTo>
                  <a:lnTo>
                    <a:pt x="587776" y="247394"/>
                  </a:lnTo>
                  <a:lnTo>
                    <a:pt x="591648" y="295279"/>
                  </a:lnTo>
                  <a:lnTo>
                    <a:pt x="587776" y="343168"/>
                  </a:lnTo>
                  <a:lnTo>
                    <a:pt x="576568" y="388598"/>
                  </a:lnTo>
                  <a:lnTo>
                    <a:pt x="558632" y="430959"/>
                  </a:lnTo>
                  <a:lnTo>
                    <a:pt x="534577" y="469645"/>
                  </a:lnTo>
                  <a:lnTo>
                    <a:pt x="505013" y="504047"/>
                  </a:lnTo>
                  <a:lnTo>
                    <a:pt x="470548" y="533557"/>
                  </a:lnTo>
                  <a:lnTo>
                    <a:pt x="431793" y="557568"/>
                  </a:lnTo>
                  <a:lnTo>
                    <a:pt x="389354" y="575471"/>
                  </a:lnTo>
                  <a:lnTo>
                    <a:pt x="343843" y="586659"/>
                  </a:lnTo>
                  <a:lnTo>
                    <a:pt x="295868" y="590523"/>
                  </a:lnTo>
                  <a:lnTo>
                    <a:pt x="247891" y="586659"/>
                  </a:lnTo>
                  <a:lnTo>
                    <a:pt x="202373" y="575471"/>
                  </a:lnTo>
                  <a:lnTo>
                    <a:pt x="159925" y="557568"/>
                  </a:lnTo>
                  <a:lnTo>
                    <a:pt x="121157" y="533557"/>
                  </a:lnTo>
                  <a:lnTo>
                    <a:pt x="86679" y="504047"/>
                  </a:lnTo>
                  <a:lnTo>
                    <a:pt x="57102" y="469645"/>
                  </a:lnTo>
                  <a:lnTo>
                    <a:pt x="33035" y="430959"/>
                  </a:lnTo>
                  <a:lnTo>
                    <a:pt x="15089" y="388598"/>
                  </a:lnTo>
                  <a:lnTo>
                    <a:pt x="3873" y="343168"/>
                  </a:lnTo>
                  <a:lnTo>
                    <a:pt x="0" y="295279"/>
                  </a:lnTo>
                  <a:close/>
                </a:path>
              </a:pathLst>
            </a:custGeom>
            <a:ln w="13433">
              <a:solidFill>
                <a:srgbClr val="FFFFFF"/>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2259264" y="4699753"/>
              <a:ext cx="187539" cy="127324"/>
            </a:xfrm>
            <a:prstGeom prst="rect">
              <a:avLst/>
            </a:prstGeom>
          </p:spPr>
        </p:pic>
        <p:sp>
          <p:nvSpPr>
            <p:cNvPr id="11" name="object 11"/>
            <p:cNvSpPr/>
            <p:nvPr/>
          </p:nvSpPr>
          <p:spPr>
            <a:xfrm>
              <a:off x="2453513" y="3506711"/>
              <a:ext cx="2056764" cy="1374775"/>
            </a:xfrm>
            <a:custGeom>
              <a:avLst/>
              <a:gdLst/>
              <a:ahLst/>
              <a:cxnLst/>
              <a:rect l="l" t="t" r="r" b="b"/>
              <a:pathLst>
                <a:path w="2056764" h="1374775">
                  <a:moveTo>
                    <a:pt x="101968" y="1283068"/>
                  </a:moveTo>
                  <a:lnTo>
                    <a:pt x="99555" y="1277023"/>
                  </a:lnTo>
                  <a:lnTo>
                    <a:pt x="64973" y="1277023"/>
                  </a:lnTo>
                  <a:lnTo>
                    <a:pt x="63804" y="1283195"/>
                  </a:lnTo>
                  <a:lnTo>
                    <a:pt x="66484" y="1283601"/>
                  </a:lnTo>
                  <a:lnTo>
                    <a:pt x="68376" y="1284135"/>
                  </a:lnTo>
                  <a:lnTo>
                    <a:pt x="69443" y="1285074"/>
                  </a:lnTo>
                  <a:lnTo>
                    <a:pt x="70523" y="1286154"/>
                  </a:lnTo>
                  <a:lnTo>
                    <a:pt x="70878" y="1287360"/>
                  </a:lnTo>
                  <a:lnTo>
                    <a:pt x="70878" y="1290180"/>
                  </a:lnTo>
                  <a:lnTo>
                    <a:pt x="70345" y="1291793"/>
                  </a:lnTo>
                  <a:lnTo>
                    <a:pt x="69176" y="1293533"/>
                  </a:lnTo>
                  <a:lnTo>
                    <a:pt x="68097" y="1295412"/>
                  </a:lnTo>
                  <a:lnTo>
                    <a:pt x="57708" y="1305610"/>
                  </a:lnTo>
                  <a:lnTo>
                    <a:pt x="55194" y="1307757"/>
                  </a:lnTo>
                  <a:lnTo>
                    <a:pt x="49822" y="1311249"/>
                  </a:lnTo>
                  <a:lnTo>
                    <a:pt x="46951" y="1312849"/>
                  </a:lnTo>
                  <a:lnTo>
                    <a:pt x="44183" y="1314196"/>
                  </a:lnTo>
                  <a:lnTo>
                    <a:pt x="41313" y="1315135"/>
                  </a:lnTo>
                  <a:lnTo>
                    <a:pt x="38531" y="1316215"/>
                  </a:lnTo>
                  <a:lnTo>
                    <a:pt x="35941" y="1316748"/>
                  </a:lnTo>
                  <a:lnTo>
                    <a:pt x="30822" y="1316748"/>
                  </a:lnTo>
                  <a:lnTo>
                    <a:pt x="47675" y="1241971"/>
                  </a:lnTo>
                  <a:lnTo>
                    <a:pt x="40779" y="1241971"/>
                  </a:lnTo>
                  <a:lnTo>
                    <a:pt x="14338" y="1243203"/>
                  </a:lnTo>
                  <a:lnTo>
                    <a:pt x="12992" y="1249781"/>
                  </a:lnTo>
                  <a:lnTo>
                    <a:pt x="15240" y="1249781"/>
                  </a:lnTo>
                  <a:lnTo>
                    <a:pt x="17297" y="1249908"/>
                  </a:lnTo>
                  <a:lnTo>
                    <a:pt x="20523" y="1250454"/>
                  </a:lnTo>
                  <a:lnTo>
                    <a:pt x="21691" y="1250861"/>
                  </a:lnTo>
                  <a:lnTo>
                    <a:pt x="22669" y="1251394"/>
                  </a:lnTo>
                  <a:lnTo>
                    <a:pt x="23749" y="1251927"/>
                  </a:lnTo>
                  <a:lnTo>
                    <a:pt x="24371" y="1252740"/>
                  </a:lnTo>
                  <a:lnTo>
                    <a:pt x="24828" y="1253540"/>
                  </a:lnTo>
                  <a:lnTo>
                    <a:pt x="25184" y="1254480"/>
                  </a:lnTo>
                  <a:lnTo>
                    <a:pt x="25361" y="1255547"/>
                  </a:lnTo>
                  <a:lnTo>
                    <a:pt x="25361" y="1258239"/>
                  </a:lnTo>
                  <a:lnTo>
                    <a:pt x="25184" y="1259979"/>
                  </a:lnTo>
                  <a:lnTo>
                    <a:pt x="24650" y="1263878"/>
                  </a:lnTo>
                  <a:lnTo>
                    <a:pt x="24015" y="1266558"/>
                  </a:lnTo>
                  <a:lnTo>
                    <a:pt x="23304" y="1270050"/>
                  </a:lnTo>
                  <a:lnTo>
                    <a:pt x="0" y="1372984"/>
                  </a:lnTo>
                  <a:lnTo>
                    <a:pt x="18465" y="1372984"/>
                  </a:lnTo>
                  <a:lnTo>
                    <a:pt x="29121" y="1324800"/>
                  </a:lnTo>
                  <a:lnTo>
                    <a:pt x="36652" y="1324800"/>
                  </a:lnTo>
                  <a:lnTo>
                    <a:pt x="39878" y="1325206"/>
                  </a:lnTo>
                  <a:lnTo>
                    <a:pt x="40690" y="1325473"/>
                  </a:lnTo>
                  <a:lnTo>
                    <a:pt x="41224" y="1326007"/>
                  </a:lnTo>
                  <a:lnTo>
                    <a:pt x="41846" y="1326413"/>
                  </a:lnTo>
                  <a:lnTo>
                    <a:pt x="42392" y="1327086"/>
                  </a:lnTo>
                  <a:lnTo>
                    <a:pt x="42837" y="1328026"/>
                  </a:lnTo>
                  <a:lnTo>
                    <a:pt x="43192" y="1328966"/>
                  </a:lnTo>
                  <a:lnTo>
                    <a:pt x="43726" y="1330172"/>
                  </a:lnTo>
                  <a:lnTo>
                    <a:pt x="44259" y="1332052"/>
                  </a:lnTo>
                  <a:lnTo>
                    <a:pt x="46062" y="1338224"/>
                  </a:lnTo>
                  <a:lnTo>
                    <a:pt x="47764" y="1344256"/>
                  </a:lnTo>
                  <a:lnTo>
                    <a:pt x="60312" y="1371777"/>
                  </a:lnTo>
                  <a:lnTo>
                    <a:pt x="62725" y="1373784"/>
                  </a:lnTo>
                  <a:lnTo>
                    <a:pt x="65951" y="1374724"/>
                  </a:lnTo>
                  <a:lnTo>
                    <a:pt x="72224" y="1374724"/>
                  </a:lnTo>
                  <a:lnTo>
                    <a:pt x="90766" y="1365059"/>
                  </a:lnTo>
                  <a:lnTo>
                    <a:pt x="93370" y="1362773"/>
                  </a:lnTo>
                  <a:lnTo>
                    <a:pt x="94348" y="1361833"/>
                  </a:lnTo>
                  <a:lnTo>
                    <a:pt x="96151" y="1360093"/>
                  </a:lnTo>
                  <a:lnTo>
                    <a:pt x="99110" y="1357147"/>
                  </a:lnTo>
                  <a:lnTo>
                    <a:pt x="92659" y="1350835"/>
                  </a:lnTo>
                  <a:lnTo>
                    <a:pt x="90766" y="1352981"/>
                  </a:lnTo>
                  <a:lnTo>
                    <a:pt x="89065" y="1354861"/>
                  </a:lnTo>
                  <a:lnTo>
                    <a:pt x="87541" y="1356334"/>
                  </a:lnTo>
                  <a:lnTo>
                    <a:pt x="85928" y="1357680"/>
                  </a:lnTo>
                  <a:lnTo>
                    <a:pt x="84594" y="1358887"/>
                  </a:lnTo>
                  <a:lnTo>
                    <a:pt x="78409" y="1361833"/>
                  </a:lnTo>
                  <a:lnTo>
                    <a:pt x="76161" y="1361833"/>
                  </a:lnTo>
                  <a:lnTo>
                    <a:pt x="75095" y="1361567"/>
                  </a:lnTo>
                  <a:lnTo>
                    <a:pt x="74282" y="1361046"/>
                  </a:lnTo>
                  <a:lnTo>
                    <a:pt x="73304" y="1360500"/>
                  </a:lnTo>
                  <a:lnTo>
                    <a:pt x="67386" y="1347076"/>
                  </a:lnTo>
                  <a:lnTo>
                    <a:pt x="64160" y="1337144"/>
                  </a:lnTo>
                  <a:lnTo>
                    <a:pt x="62458" y="1331772"/>
                  </a:lnTo>
                  <a:lnTo>
                    <a:pt x="60934" y="1327086"/>
                  </a:lnTo>
                  <a:lnTo>
                    <a:pt x="60274" y="1324800"/>
                  </a:lnTo>
                  <a:lnTo>
                    <a:pt x="59499" y="1322120"/>
                  </a:lnTo>
                  <a:lnTo>
                    <a:pt x="57886" y="1317294"/>
                  </a:lnTo>
                  <a:lnTo>
                    <a:pt x="58610" y="1316748"/>
                  </a:lnTo>
                  <a:lnTo>
                    <a:pt x="65239" y="1311783"/>
                  </a:lnTo>
                  <a:lnTo>
                    <a:pt x="68732" y="1309103"/>
                  </a:lnTo>
                  <a:lnTo>
                    <a:pt x="72402" y="1306550"/>
                  </a:lnTo>
                  <a:lnTo>
                    <a:pt x="75895" y="1303870"/>
                  </a:lnTo>
                  <a:lnTo>
                    <a:pt x="79476" y="1301051"/>
                  </a:lnTo>
                  <a:lnTo>
                    <a:pt x="86652" y="1295539"/>
                  </a:lnTo>
                  <a:lnTo>
                    <a:pt x="90411" y="1292593"/>
                  </a:lnTo>
                  <a:lnTo>
                    <a:pt x="97942" y="1286421"/>
                  </a:lnTo>
                  <a:lnTo>
                    <a:pt x="101968" y="1283068"/>
                  </a:lnTo>
                  <a:close/>
                </a:path>
                <a:path w="2056764" h="1374775">
                  <a:moveTo>
                    <a:pt x="288886" y="1356334"/>
                  </a:moveTo>
                  <a:lnTo>
                    <a:pt x="282257" y="1350022"/>
                  </a:lnTo>
                  <a:lnTo>
                    <a:pt x="280289" y="1352042"/>
                  </a:lnTo>
                  <a:lnTo>
                    <a:pt x="278485" y="1353921"/>
                  </a:lnTo>
                  <a:lnTo>
                    <a:pt x="277063" y="1355394"/>
                  </a:lnTo>
                  <a:lnTo>
                    <a:pt x="275450" y="1356868"/>
                  </a:lnTo>
                  <a:lnTo>
                    <a:pt x="273926" y="1358087"/>
                  </a:lnTo>
                  <a:lnTo>
                    <a:pt x="272757" y="1359154"/>
                  </a:lnTo>
                  <a:lnTo>
                    <a:pt x="271411" y="1360093"/>
                  </a:lnTo>
                  <a:lnTo>
                    <a:pt x="270154" y="1360766"/>
                  </a:lnTo>
                  <a:lnTo>
                    <a:pt x="268998" y="1361173"/>
                  </a:lnTo>
                  <a:lnTo>
                    <a:pt x="267741" y="1361706"/>
                  </a:lnTo>
                  <a:lnTo>
                    <a:pt x="266661" y="1361833"/>
                  </a:lnTo>
                  <a:lnTo>
                    <a:pt x="263613" y="1361833"/>
                  </a:lnTo>
                  <a:lnTo>
                    <a:pt x="262089" y="1361313"/>
                  </a:lnTo>
                  <a:lnTo>
                    <a:pt x="260692" y="1359560"/>
                  </a:lnTo>
                  <a:lnTo>
                    <a:pt x="260388" y="1359154"/>
                  </a:lnTo>
                  <a:lnTo>
                    <a:pt x="259854" y="1357414"/>
                  </a:lnTo>
                  <a:lnTo>
                    <a:pt x="259943" y="1351775"/>
                  </a:lnTo>
                  <a:lnTo>
                    <a:pt x="260121" y="1350835"/>
                  </a:lnTo>
                  <a:lnTo>
                    <a:pt x="260388" y="1349756"/>
                  </a:lnTo>
                  <a:lnTo>
                    <a:pt x="260477" y="1348689"/>
                  </a:lnTo>
                  <a:lnTo>
                    <a:pt x="260743" y="1347355"/>
                  </a:lnTo>
                  <a:lnTo>
                    <a:pt x="261200" y="1345869"/>
                  </a:lnTo>
                  <a:lnTo>
                    <a:pt x="261467" y="1344256"/>
                  </a:lnTo>
                  <a:lnTo>
                    <a:pt x="262001" y="1342250"/>
                  </a:lnTo>
                  <a:lnTo>
                    <a:pt x="262547" y="1339697"/>
                  </a:lnTo>
                  <a:lnTo>
                    <a:pt x="263436" y="1335938"/>
                  </a:lnTo>
                  <a:lnTo>
                    <a:pt x="264515" y="1331772"/>
                  </a:lnTo>
                  <a:lnTo>
                    <a:pt x="268135" y="1317421"/>
                  </a:lnTo>
                  <a:lnTo>
                    <a:pt x="268719" y="1315008"/>
                  </a:lnTo>
                  <a:lnTo>
                    <a:pt x="269621" y="1310576"/>
                  </a:lnTo>
                  <a:lnTo>
                    <a:pt x="270383" y="1306957"/>
                  </a:lnTo>
                  <a:lnTo>
                    <a:pt x="270967" y="1303870"/>
                  </a:lnTo>
                  <a:lnTo>
                    <a:pt x="271678" y="1300505"/>
                  </a:lnTo>
                  <a:lnTo>
                    <a:pt x="271856" y="1298765"/>
                  </a:lnTo>
                  <a:lnTo>
                    <a:pt x="271818" y="1288834"/>
                  </a:lnTo>
                  <a:lnTo>
                    <a:pt x="271526" y="1287894"/>
                  </a:lnTo>
                  <a:lnTo>
                    <a:pt x="270332" y="1284135"/>
                  </a:lnTo>
                  <a:lnTo>
                    <a:pt x="266077" y="1279575"/>
                  </a:lnTo>
                  <a:lnTo>
                    <a:pt x="263613" y="1276896"/>
                  </a:lnTo>
                  <a:lnTo>
                    <a:pt x="258508" y="1275016"/>
                  </a:lnTo>
                  <a:lnTo>
                    <a:pt x="245338" y="1275016"/>
                  </a:lnTo>
                  <a:lnTo>
                    <a:pt x="215506" y="1299044"/>
                  </a:lnTo>
                  <a:lnTo>
                    <a:pt x="215049" y="1299044"/>
                  </a:lnTo>
                  <a:lnTo>
                    <a:pt x="215138" y="1298765"/>
                  </a:lnTo>
                  <a:lnTo>
                    <a:pt x="215023" y="1288300"/>
                  </a:lnTo>
                  <a:lnTo>
                    <a:pt x="214896" y="1287894"/>
                  </a:lnTo>
                  <a:lnTo>
                    <a:pt x="213614" y="1283741"/>
                  </a:lnTo>
                  <a:lnTo>
                    <a:pt x="210210" y="1280248"/>
                  </a:lnTo>
                  <a:lnTo>
                    <a:pt x="206895" y="1276756"/>
                  </a:lnTo>
                  <a:lnTo>
                    <a:pt x="201790" y="1275016"/>
                  </a:lnTo>
                  <a:lnTo>
                    <a:pt x="188531" y="1275016"/>
                  </a:lnTo>
                  <a:lnTo>
                    <a:pt x="182346" y="1277162"/>
                  </a:lnTo>
                  <a:lnTo>
                    <a:pt x="157886" y="1300505"/>
                  </a:lnTo>
                  <a:lnTo>
                    <a:pt x="156806" y="1299972"/>
                  </a:lnTo>
                  <a:lnTo>
                    <a:pt x="157353" y="1298765"/>
                  </a:lnTo>
                  <a:lnTo>
                    <a:pt x="157886" y="1296085"/>
                  </a:lnTo>
                  <a:lnTo>
                    <a:pt x="158076" y="1294498"/>
                  </a:lnTo>
                  <a:lnTo>
                    <a:pt x="158153" y="1288161"/>
                  </a:lnTo>
                  <a:lnTo>
                    <a:pt x="158153" y="1286954"/>
                  </a:lnTo>
                  <a:lnTo>
                    <a:pt x="156806" y="1282801"/>
                  </a:lnTo>
                  <a:lnTo>
                    <a:pt x="154190" y="1279575"/>
                  </a:lnTo>
                  <a:lnTo>
                    <a:pt x="151701" y="1276629"/>
                  </a:lnTo>
                  <a:lnTo>
                    <a:pt x="147942" y="1275016"/>
                  </a:lnTo>
                  <a:lnTo>
                    <a:pt x="140677" y="1275016"/>
                  </a:lnTo>
                  <a:lnTo>
                    <a:pt x="138264" y="1275410"/>
                  </a:lnTo>
                  <a:lnTo>
                    <a:pt x="135839" y="1276223"/>
                  </a:lnTo>
                  <a:lnTo>
                    <a:pt x="133426" y="1276896"/>
                  </a:lnTo>
                  <a:lnTo>
                    <a:pt x="131000" y="1277962"/>
                  </a:lnTo>
                  <a:lnTo>
                    <a:pt x="128587" y="1279575"/>
                  </a:lnTo>
                  <a:lnTo>
                    <a:pt x="126161" y="1281049"/>
                  </a:lnTo>
                  <a:lnTo>
                    <a:pt x="123659" y="1282928"/>
                  </a:lnTo>
                  <a:lnTo>
                    <a:pt x="120967" y="1285354"/>
                  </a:lnTo>
                  <a:lnTo>
                    <a:pt x="118275" y="1287627"/>
                  </a:lnTo>
                  <a:lnTo>
                    <a:pt x="115417" y="1290447"/>
                  </a:lnTo>
                  <a:lnTo>
                    <a:pt x="112191" y="1293533"/>
                  </a:lnTo>
                  <a:lnTo>
                    <a:pt x="118821" y="1299832"/>
                  </a:lnTo>
                  <a:lnTo>
                    <a:pt x="120789" y="1297825"/>
                  </a:lnTo>
                  <a:lnTo>
                    <a:pt x="122580" y="1296085"/>
                  </a:lnTo>
                  <a:lnTo>
                    <a:pt x="124129" y="1294498"/>
                  </a:lnTo>
                  <a:lnTo>
                    <a:pt x="134404" y="1288161"/>
                  </a:lnTo>
                  <a:lnTo>
                    <a:pt x="139331" y="1288161"/>
                  </a:lnTo>
                  <a:lnTo>
                    <a:pt x="141224" y="1290447"/>
                  </a:lnTo>
                  <a:lnTo>
                    <a:pt x="141109" y="1299044"/>
                  </a:lnTo>
                  <a:lnTo>
                    <a:pt x="140665" y="1301584"/>
                  </a:lnTo>
                  <a:lnTo>
                    <a:pt x="140284" y="1304137"/>
                  </a:lnTo>
                  <a:lnTo>
                    <a:pt x="138620" y="1311249"/>
                  </a:lnTo>
                  <a:lnTo>
                    <a:pt x="124460" y="1372984"/>
                  </a:lnTo>
                  <a:lnTo>
                    <a:pt x="143281" y="1372984"/>
                  </a:lnTo>
                  <a:lnTo>
                    <a:pt x="153200" y="1326680"/>
                  </a:lnTo>
                  <a:lnTo>
                    <a:pt x="154127" y="1322527"/>
                  </a:lnTo>
                  <a:lnTo>
                    <a:pt x="166814" y="1300505"/>
                  </a:lnTo>
                  <a:lnTo>
                    <a:pt x="169976" y="1296758"/>
                  </a:lnTo>
                  <a:lnTo>
                    <a:pt x="173380" y="1293660"/>
                  </a:lnTo>
                  <a:lnTo>
                    <a:pt x="180378" y="1289100"/>
                  </a:lnTo>
                  <a:lnTo>
                    <a:pt x="183692" y="1287894"/>
                  </a:lnTo>
                  <a:lnTo>
                    <a:pt x="190322" y="1287894"/>
                  </a:lnTo>
                  <a:lnTo>
                    <a:pt x="192735" y="1288834"/>
                  </a:lnTo>
                  <a:lnTo>
                    <a:pt x="195961" y="1292593"/>
                  </a:lnTo>
                  <a:lnTo>
                    <a:pt x="196557" y="1294739"/>
                  </a:lnTo>
                  <a:lnTo>
                    <a:pt x="196659" y="1302664"/>
                  </a:lnTo>
                  <a:lnTo>
                    <a:pt x="196507" y="1304137"/>
                  </a:lnTo>
                  <a:lnTo>
                    <a:pt x="187655" y="1345869"/>
                  </a:lnTo>
                  <a:lnTo>
                    <a:pt x="186093" y="1352448"/>
                  </a:lnTo>
                  <a:lnTo>
                    <a:pt x="184404" y="1359827"/>
                  </a:lnTo>
                  <a:lnTo>
                    <a:pt x="183159" y="1364526"/>
                  </a:lnTo>
                  <a:lnTo>
                    <a:pt x="182257" y="1368945"/>
                  </a:lnTo>
                  <a:lnTo>
                    <a:pt x="181267" y="1372984"/>
                  </a:lnTo>
                  <a:lnTo>
                    <a:pt x="200177" y="1372984"/>
                  </a:lnTo>
                  <a:lnTo>
                    <a:pt x="209588" y="1327213"/>
                  </a:lnTo>
                  <a:lnTo>
                    <a:pt x="210388" y="1323860"/>
                  </a:lnTo>
                  <a:lnTo>
                    <a:pt x="224269" y="1299832"/>
                  </a:lnTo>
                  <a:lnTo>
                    <a:pt x="224942" y="1299044"/>
                  </a:lnTo>
                  <a:lnTo>
                    <a:pt x="237756" y="1289329"/>
                  </a:lnTo>
                  <a:lnTo>
                    <a:pt x="239687" y="1288427"/>
                  </a:lnTo>
                  <a:lnTo>
                    <a:pt x="241668" y="1287894"/>
                  </a:lnTo>
                  <a:lnTo>
                    <a:pt x="246951" y="1287894"/>
                  </a:lnTo>
                  <a:lnTo>
                    <a:pt x="252869" y="1303197"/>
                  </a:lnTo>
                  <a:lnTo>
                    <a:pt x="252412" y="1305737"/>
                  </a:lnTo>
                  <a:lnTo>
                    <a:pt x="252056" y="1308290"/>
                  </a:lnTo>
                  <a:lnTo>
                    <a:pt x="251320" y="1311249"/>
                  </a:lnTo>
                  <a:lnTo>
                    <a:pt x="250710" y="1314335"/>
                  </a:lnTo>
                  <a:lnTo>
                    <a:pt x="249186" y="1321041"/>
                  </a:lnTo>
                  <a:lnTo>
                    <a:pt x="248119" y="1324927"/>
                  </a:lnTo>
                  <a:lnTo>
                    <a:pt x="247218" y="1328699"/>
                  </a:lnTo>
                  <a:lnTo>
                    <a:pt x="246138" y="1332725"/>
                  </a:lnTo>
                  <a:lnTo>
                    <a:pt x="244894" y="1336878"/>
                  </a:lnTo>
                  <a:lnTo>
                    <a:pt x="242646" y="1345069"/>
                  </a:lnTo>
                  <a:lnTo>
                    <a:pt x="241808" y="1350429"/>
                  </a:lnTo>
                  <a:lnTo>
                    <a:pt x="241706" y="1360766"/>
                  </a:lnTo>
                  <a:lnTo>
                    <a:pt x="241833" y="1361833"/>
                  </a:lnTo>
                  <a:lnTo>
                    <a:pt x="250977" y="1373390"/>
                  </a:lnTo>
                  <a:lnTo>
                    <a:pt x="252869" y="1374317"/>
                  </a:lnTo>
                  <a:lnTo>
                    <a:pt x="255104" y="1374724"/>
                  </a:lnTo>
                  <a:lnTo>
                    <a:pt x="260210" y="1374724"/>
                  </a:lnTo>
                  <a:lnTo>
                    <a:pt x="283387" y="1361833"/>
                  </a:lnTo>
                  <a:lnTo>
                    <a:pt x="285750" y="1359560"/>
                  </a:lnTo>
                  <a:lnTo>
                    <a:pt x="288886" y="1356334"/>
                  </a:lnTo>
                  <a:close/>
                </a:path>
                <a:path w="2056764" h="1374775">
                  <a:moveTo>
                    <a:pt x="2002815" y="45059"/>
                  </a:moveTo>
                  <a:lnTo>
                    <a:pt x="1997481" y="38290"/>
                  </a:lnTo>
                  <a:lnTo>
                    <a:pt x="1514919" y="33769"/>
                  </a:lnTo>
                  <a:lnTo>
                    <a:pt x="1514652" y="47205"/>
                  </a:lnTo>
                  <a:lnTo>
                    <a:pt x="1997379" y="51727"/>
                  </a:lnTo>
                  <a:lnTo>
                    <a:pt x="2002815" y="45059"/>
                  </a:lnTo>
                  <a:close/>
                </a:path>
                <a:path w="2056764" h="1374775">
                  <a:moveTo>
                    <a:pt x="2043912" y="51777"/>
                  </a:moveTo>
                  <a:lnTo>
                    <a:pt x="2002815" y="51777"/>
                  </a:lnTo>
                  <a:lnTo>
                    <a:pt x="1997329" y="51777"/>
                  </a:lnTo>
                  <a:lnTo>
                    <a:pt x="1966518" y="89585"/>
                  </a:lnTo>
                  <a:lnTo>
                    <a:pt x="2043912" y="51777"/>
                  </a:lnTo>
                  <a:close/>
                </a:path>
                <a:path w="2056764" h="1374775">
                  <a:moveTo>
                    <a:pt x="2056574" y="45605"/>
                  </a:moveTo>
                  <a:lnTo>
                    <a:pt x="1967331" y="0"/>
                  </a:lnTo>
                  <a:lnTo>
                    <a:pt x="1997481" y="38290"/>
                  </a:lnTo>
                  <a:lnTo>
                    <a:pt x="2002815" y="38341"/>
                  </a:lnTo>
                  <a:lnTo>
                    <a:pt x="2002815" y="45059"/>
                  </a:lnTo>
                  <a:lnTo>
                    <a:pt x="2002815" y="51777"/>
                  </a:lnTo>
                  <a:lnTo>
                    <a:pt x="2044026" y="51727"/>
                  </a:lnTo>
                  <a:lnTo>
                    <a:pt x="2056574" y="45605"/>
                  </a:lnTo>
                  <a:close/>
                </a:path>
              </a:pathLst>
            </a:custGeom>
            <a:solidFill>
              <a:srgbClr val="FFFFFF"/>
            </a:solidFill>
          </p:spPr>
          <p:txBody>
            <a:bodyPr wrap="square" lIns="0" tIns="0" rIns="0" bIns="0" rtlCol="0"/>
            <a:lstStyle/>
            <a:p>
              <a:endParaRPr/>
            </a:p>
          </p:txBody>
        </p:sp>
        <p:sp>
          <p:nvSpPr>
            <p:cNvPr id="12" name="object 12"/>
            <p:cNvSpPr/>
            <p:nvPr/>
          </p:nvSpPr>
          <p:spPr>
            <a:xfrm>
              <a:off x="3968172" y="3506700"/>
              <a:ext cx="542290" cy="90170"/>
            </a:xfrm>
            <a:custGeom>
              <a:avLst/>
              <a:gdLst/>
              <a:ahLst/>
              <a:cxnLst/>
              <a:rect l="l" t="t" r="r" b="b"/>
              <a:pathLst>
                <a:path w="542289" h="90170">
                  <a:moveTo>
                    <a:pt x="268" y="33777"/>
                  </a:moveTo>
                  <a:lnTo>
                    <a:pt x="488156" y="38346"/>
                  </a:lnTo>
                  <a:lnTo>
                    <a:pt x="488156" y="51786"/>
                  </a:lnTo>
                  <a:lnTo>
                    <a:pt x="0" y="47216"/>
                  </a:lnTo>
                  <a:lnTo>
                    <a:pt x="268" y="33777"/>
                  </a:lnTo>
                  <a:close/>
                </a:path>
                <a:path w="542289" h="90170">
                  <a:moveTo>
                    <a:pt x="488156" y="45066"/>
                  </a:moveTo>
                  <a:lnTo>
                    <a:pt x="452674" y="0"/>
                  </a:lnTo>
                  <a:lnTo>
                    <a:pt x="541918" y="45604"/>
                  </a:lnTo>
                  <a:lnTo>
                    <a:pt x="451867" y="89595"/>
                  </a:lnTo>
                  <a:lnTo>
                    <a:pt x="488156" y="45066"/>
                  </a:lnTo>
                  <a:close/>
                </a:path>
              </a:pathLst>
            </a:custGeom>
            <a:ln w="6726">
              <a:solidFill>
                <a:srgbClr val="FFFFFF"/>
              </a:solidFill>
            </a:ln>
          </p:spPr>
          <p:txBody>
            <a:bodyPr wrap="square" lIns="0" tIns="0" rIns="0" bIns="0" rtlCol="0"/>
            <a:lstStyle/>
            <a:p>
              <a:endParaRPr/>
            </a:p>
          </p:txBody>
        </p:sp>
        <p:sp>
          <p:nvSpPr>
            <p:cNvPr id="13" name="object 13"/>
            <p:cNvSpPr/>
            <p:nvPr/>
          </p:nvSpPr>
          <p:spPr>
            <a:xfrm>
              <a:off x="4509822" y="3352327"/>
              <a:ext cx="699770" cy="389890"/>
            </a:xfrm>
            <a:custGeom>
              <a:avLst/>
              <a:gdLst/>
              <a:ahLst/>
              <a:cxnLst/>
              <a:rect l="l" t="t" r="r" b="b"/>
              <a:pathLst>
                <a:path w="699770" h="389889">
                  <a:moveTo>
                    <a:pt x="0" y="64956"/>
                  </a:moveTo>
                  <a:lnTo>
                    <a:pt x="5136" y="39763"/>
                  </a:lnTo>
                  <a:lnTo>
                    <a:pt x="19119" y="19106"/>
                  </a:lnTo>
                  <a:lnTo>
                    <a:pt x="39804" y="5134"/>
                  </a:lnTo>
                  <a:lnTo>
                    <a:pt x="65051" y="0"/>
                  </a:lnTo>
                  <a:lnTo>
                    <a:pt x="634120" y="0"/>
                  </a:lnTo>
                  <a:lnTo>
                    <a:pt x="680232" y="19106"/>
                  </a:lnTo>
                  <a:lnTo>
                    <a:pt x="699261" y="64956"/>
                  </a:lnTo>
                  <a:lnTo>
                    <a:pt x="699261" y="324783"/>
                  </a:lnTo>
                  <a:lnTo>
                    <a:pt x="694161" y="350090"/>
                  </a:lnTo>
                  <a:lnTo>
                    <a:pt x="680232" y="370734"/>
                  </a:lnTo>
                  <a:lnTo>
                    <a:pt x="659532" y="384643"/>
                  </a:lnTo>
                  <a:lnTo>
                    <a:pt x="634120" y="389740"/>
                  </a:lnTo>
                  <a:lnTo>
                    <a:pt x="65051" y="389740"/>
                  </a:lnTo>
                  <a:lnTo>
                    <a:pt x="19119" y="370734"/>
                  </a:lnTo>
                  <a:lnTo>
                    <a:pt x="0" y="324783"/>
                  </a:lnTo>
                  <a:lnTo>
                    <a:pt x="0" y="64956"/>
                  </a:lnTo>
                  <a:close/>
                </a:path>
              </a:pathLst>
            </a:custGeom>
            <a:ln w="8865">
              <a:solidFill>
                <a:srgbClr val="FFFFFF"/>
              </a:solidFill>
            </a:ln>
          </p:spPr>
          <p:txBody>
            <a:bodyPr wrap="square" lIns="0" tIns="0" rIns="0" bIns="0" rtlCol="0"/>
            <a:lstStyle/>
            <a:p>
              <a:endParaRPr/>
            </a:p>
          </p:txBody>
        </p:sp>
      </p:grpSp>
      <p:sp>
        <p:nvSpPr>
          <p:cNvPr id="14" name="object 14"/>
          <p:cNvSpPr txBox="1"/>
          <p:nvPr/>
        </p:nvSpPr>
        <p:spPr>
          <a:xfrm>
            <a:off x="4681346" y="3309907"/>
            <a:ext cx="466725" cy="391795"/>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Symbol"/>
                <a:cs typeface="Symbol"/>
              </a:rPr>
              <a:t></a:t>
            </a:r>
            <a:r>
              <a:rPr sz="2250" spc="-25" dirty="0">
                <a:solidFill>
                  <a:srgbClr val="FFFFFF"/>
                </a:solidFill>
                <a:latin typeface="Cambria"/>
                <a:cs typeface="Cambria"/>
              </a:rPr>
              <a:t>(</a:t>
            </a:r>
            <a:r>
              <a:rPr sz="2250" i="1" spc="-25" dirty="0">
                <a:solidFill>
                  <a:srgbClr val="FFFFFF"/>
                </a:solidFill>
                <a:latin typeface="Cambria"/>
                <a:cs typeface="Cambria"/>
              </a:rPr>
              <a:t>.</a:t>
            </a:r>
            <a:r>
              <a:rPr sz="2250" spc="-25" dirty="0">
                <a:solidFill>
                  <a:srgbClr val="FFFFFF"/>
                </a:solidFill>
                <a:latin typeface="Cambria"/>
                <a:cs typeface="Cambria"/>
              </a:rPr>
              <a:t>)</a:t>
            </a:r>
            <a:endParaRPr sz="2250">
              <a:latin typeface="Cambria"/>
              <a:cs typeface="Cambria"/>
            </a:endParaRPr>
          </a:p>
        </p:txBody>
      </p:sp>
      <p:grpSp>
        <p:nvGrpSpPr>
          <p:cNvPr id="15" name="object 15"/>
          <p:cNvGrpSpPr/>
          <p:nvPr/>
        </p:nvGrpSpPr>
        <p:grpSpPr>
          <a:xfrm>
            <a:off x="5206129" y="3491381"/>
            <a:ext cx="549275" cy="97155"/>
            <a:chOff x="5206129" y="3491381"/>
            <a:chExt cx="549275" cy="97155"/>
          </a:xfrm>
        </p:grpSpPr>
        <p:sp>
          <p:nvSpPr>
            <p:cNvPr id="16" name="object 16"/>
            <p:cNvSpPr/>
            <p:nvPr/>
          </p:nvSpPr>
          <p:spPr>
            <a:xfrm>
              <a:off x="5209621" y="3494873"/>
              <a:ext cx="542290" cy="90170"/>
            </a:xfrm>
            <a:custGeom>
              <a:avLst/>
              <a:gdLst/>
              <a:ahLst/>
              <a:cxnLst/>
              <a:rect l="l" t="t" r="r" b="b"/>
              <a:pathLst>
                <a:path w="542289" h="90170">
                  <a:moveTo>
                    <a:pt x="452584" y="0"/>
                  </a:moveTo>
                  <a:lnTo>
                    <a:pt x="482737" y="38296"/>
                  </a:lnTo>
                  <a:lnTo>
                    <a:pt x="488067" y="38346"/>
                  </a:lnTo>
                  <a:lnTo>
                    <a:pt x="488067" y="51786"/>
                  </a:lnTo>
                  <a:lnTo>
                    <a:pt x="482591" y="51786"/>
                  </a:lnTo>
                  <a:lnTo>
                    <a:pt x="451778" y="89595"/>
                  </a:lnTo>
                  <a:lnTo>
                    <a:pt x="529251" y="51786"/>
                  </a:lnTo>
                  <a:lnTo>
                    <a:pt x="488067" y="51786"/>
                  </a:lnTo>
                  <a:lnTo>
                    <a:pt x="529355" y="51735"/>
                  </a:lnTo>
                  <a:lnTo>
                    <a:pt x="541918" y="45604"/>
                  </a:lnTo>
                  <a:lnTo>
                    <a:pt x="452584" y="0"/>
                  </a:lnTo>
                  <a:close/>
                </a:path>
                <a:path w="542289" h="90170">
                  <a:moveTo>
                    <a:pt x="268" y="33777"/>
                  </a:moveTo>
                  <a:lnTo>
                    <a:pt x="0" y="47216"/>
                  </a:lnTo>
                  <a:lnTo>
                    <a:pt x="482632" y="51735"/>
                  </a:lnTo>
                  <a:lnTo>
                    <a:pt x="488067" y="45066"/>
                  </a:lnTo>
                  <a:lnTo>
                    <a:pt x="482737" y="38296"/>
                  </a:lnTo>
                  <a:lnTo>
                    <a:pt x="268" y="33777"/>
                  </a:lnTo>
                  <a:close/>
                </a:path>
              </a:pathLst>
            </a:custGeom>
            <a:solidFill>
              <a:srgbClr val="FFFFFF"/>
            </a:solidFill>
          </p:spPr>
          <p:txBody>
            <a:bodyPr wrap="square" lIns="0" tIns="0" rIns="0" bIns="0" rtlCol="0"/>
            <a:lstStyle/>
            <a:p>
              <a:endParaRPr/>
            </a:p>
          </p:txBody>
        </p:sp>
        <p:sp>
          <p:nvSpPr>
            <p:cNvPr id="17" name="object 17"/>
            <p:cNvSpPr/>
            <p:nvPr/>
          </p:nvSpPr>
          <p:spPr>
            <a:xfrm>
              <a:off x="5209622" y="3494873"/>
              <a:ext cx="542290" cy="90170"/>
            </a:xfrm>
            <a:custGeom>
              <a:avLst/>
              <a:gdLst/>
              <a:ahLst/>
              <a:cxnLst/>
              <a:rect l="l" t="t" r="r" b="b"/>
              <a:pathLst>
                <a:path w="542289" h="90170">
                  <a:moveTo>
                    <a:pt x="268" y="33777"/>
                  </a:moveTo>
                  <a:lnTo>
                    <a:pt x="488067" y="38346"/>
                  </a:lnTo>
                  <a:lnTo>
                    <a:pt x="488067" y="51786"/>
                  </a:lnTo>
                  <a:lnTo>
                    <a:pt x="0" y="47216"/>
                  </a:lnTo>
                  <a:lnTo>
                    <a:pt x="268" y="33777"/>
                  </a:lnTo>
                  <a:close/>
                </a:path>
                <a:path w="542289" h="90170">
                  <a:moveTo>
                    <a:pt x="488067" y="45066"/>
                  </a:moveTo>
                  <a:lnTo>
                    <a:pt x="452584" y="0"/>
                  </a:lnTo>
                  <a:lnTo>
                    <a:pt x="541918" y="45604"/>
                  </a:lnTo>
                  <a:lnTo>
                    <a:pt x="451778" y="89595"/>
                  </a:lnTo>
                  <a:lnTo>
                    <a:pt x="488067" y="45066"/>
                  </a:lnTo>
                  <a:close/>
                </a:path>
              </a:pathLst>
            </a:custGeom>
            <a:ln w="6726">
              <a:solidFill>
                <a:srgbClr val="FFFFFF"/>
              </a:solidFill>
            </a:ln>
          </p:spPr>
          <p:txBody>
            <a:bodyPr wrap="square" lIns="0" tIns="0" rIns="0" bIns="0" rtlCol="0"/>
            <a:lstStyle/>
            <a:p>
              <a:endParaRPr/>
            </a:p>
          </p:txBody>
        </p:sp>
      </p:grpSp>
      <p:sp>
        <p:nvSpPr>
          <p:cNvPr id="18" name="object 18"/>
          <p:cNvSpPr txBox="1"/>
          <p:nvPr/>
        </p:nvSpPr>
        <p:spPr>
          <a:xfrm>
            <a:off x="4471496" y="2839953"/>
            <a:ext cx="965200" cy="284480"/>
          </a:xfrm>
          <a:prstGeom prst="rect">
            <a:avLst/>
          </a:prstGeom>
        </p:spPr>
        <p:txBody>
          <a:bodyPr vert="horz" wrap="square" lIns="0" tIns="12065" rIns="0" bIns="0" rtlCol="0">
            <a:spAutoFit/>
          </a:bodyPr>
          <a:lstStyle/>
          <a:p>
            <a:pPr marL="12700">
              <a:lnSpc>
                <a:spcPct val="100000"/>
              </a:lnSpc>
              <a:spcBef>
                <a:spcPts val="95"/>
              </a:spcBef>
            </a:pPr>
            <a:r>
              <a:rPr sz="1700" spc="-10" dirty="0">
                <a:solidFill>
                  <a:srgbClr val="FFFFFF"/>
                </a:solidFill>
                <a:latin typeface="Cambria"/>
                <a:cs typeface="Cambria"/>
              </a:rPr>
              <a:t>Activation</a:t>
            </a:r>
            <a:endParaRPr sz="1700">
              <a:latin typeface="Cambria"/>
              <a:cs typeface="Cambria"/>
            </a:endParaRPr>
          </a:p>
        </p:txBody>
      </p:sp>
      <p:sp>
        <p:nvSpPr>
          <p:cNvPr id="19" name="object 19"/>
          <p:cNvSpPr txBox="1"/>
          <p:nvPr/>
        </p:nvSpPr>
        <p:spPr>
          <a:xfrm>
            <a:off x="4534218" y="3033479"/>
            <a:ext cx="838835" cy="284480"/>
          </a:xfrm>
          <a:prstGeom prst="rect">
            <a:avLst/>
          </a:prstGeom>
        </p:spPr>
        <p:txBody>
          <a:bodyPr vert="horz" wrap="square" lIns="0" tIns="12065" rIns="0" bIns="0" rtlCol="0">
            <a:spAutoFit/>
          </a:bodyPr>
          <a:lstStyle/>
          <a:p>
            <a:pPr marL="12700">
              <a:lnSpc>
                <a:spcPct val="100000"/>
              </a:lnSpc>
              <a:spcBef>
                <a:spcPts val="95"/>
              </a:spcBef>
            </a:pPr>
            <a:r>
              <a:rPr sz="1700" spc="-10" dirty="0">
                <a:solidFill>
                  <a:srgbClr val="FFFFFF"/>
                </a:solidFill>
                <a:latin typeface="Cambria"/>
                <a:cs typeface="Cambria"/>
              </a:rPr>
              <a:t>Function</a:t>
            </a:r>
            <a:endParaRPr sz="1700">
              <a:latin typeface="Cambria"/>
              <a:cs typeface="Cambria"/>
            </a:endParaRPr>
          </a:p>
        </p:txBody>
      </p:sp>
      <p:sp>
        <p:nvSpPr>
          <p:cNvPr id="20" name="object 20"/>
          <p:cNvSpPr txBox="1"/>
          <p:nvPr/>
        </p:nvSpPr>
        <p:spPr>
          <a:xfrm>
            <a:off x="3719189" y="3812064"/>
            <a:ext cx="890905" cy="478155"/>
          </a:xfrm>
          <a:prstGeom prst="rect">
            <a:avLst/>
          </a:prstGeom>
        </p:spPr>
        <p:txBody>
          <a:bodyPr vert="horz" wrap="square" lIns="0" tIns="77470" rIns="0" bIns="0" rtlCol="0">
            <a:spAutoFit/>
          </a:bodyPr>
          <a:lstStyle/>
          <a:p>
            <a:pPr marL="64135" marR="5080" indent="-52069">
              <a:lnSpc>
                <a:spcPct val="74800"/>
              </a:lnSpc>
              <a:spcBef>
                <a:spcPts val="610"/>
              </a:spcBef>
            </a:pPr>
            <a:r>
              <a:rPr sz="1700" spc="-20" dirty="0">
                <a:solidFill>
                  <a:srgbClr val="FFFFFF"/>
                </a:solidFill>
                <a:latin typeface="Cambria"/>
                <a:cs typeface="Cambria"/>
              </a:rPr>
              <a:t>Summing </a:t>
            </a:r>
            <a:r>
              <a:rPr sz="1700" spc="-10" dirty="0">
                <a:solidFill>
                  <a:srgbClr val="FFFFFF"/>
                </a:solidFill>
                <a:latin typeface="Cambria"/>
                <a:cs typeface="Cambria"/>
              </a:rPr>
              <a:t>Junction</a:t>
            </a:r>
            <a:endParaRPr sz="1700">
              <a:latin typeface="Cambria"/>
              <a:cs typeface="Cambria"/>
            </a:endParaRPr>
          </a:p>
        </p:txBody>
      </p:sp>
      <p:sp>
        <p:nvSpPr>
          <p:cNvPr id="21" name="object 21"/>
          <p:cNvSpPr txBox="1"/>
          <p:nvPr/>
        </p:nvSpPr>
        <p:spPr>
          <a:xfrm>
            <a:off x="1773282" y="5049135"/>
            <a:ext cx="1577975" cy="499745"/>
          </a:xfrm>
          <a:prstGeom prst="rect">
            <a:avLst/>
          </a:prstGeom>
        </p:spPr>
        <p:txBody>
          <a:bodyPr vert="horz" wrap="square" lIns="0" tIns="12065" rIns="0" bIns="0" rtlCol="0">
            <a:spAutoFit/>
          </a:bodyPr>
          <a:lstStyle/>
          <a:p>
            <a:pPr marL="12700">
              <a:lnSpc>
                <a:spcPts val="1864"/>
              </a:lnSpc>
              <a:spcBef>
                <a:spcPts val="95"/>
              </a:spcBef>
            </a:pPr>
            <a:r>
              <a:rPr sz="1700" dirty="0">
                <a:solidFill>
                  <a:srgbClr val="FFFFFF"/>
                </a:solidFill>
                <a:latin typeface="Cambria"/>
                <a:cs typeface="Cambria"/>
              </a:rPr>
              <a:t>Synaptic</a:t>
            </a:r>
            <a:r>
              <a:rPr sz="1700" spc="-90" dirty="0">
                <a:solidFill>
                  <a:srgbClr val="FFFFFF"/>
                </a:solidFill>
                <a:latin typeface="Cambria"/>
                <a:cs typeface="Cambria"/>
              </a:rPr>
              <a:t> </a:t>
            </a:r>
            <a:r>
              <a:rPr sz="1700" spc="-10" dirty="0">
                <a:solidFill>
                  <a:srgbClr val="FFFFFF"/>
                </a:solidFill>
                <a:latin typeface="Cambria"/>
                <a:cs typeface="Cambria"/>
              </a:rPr>
              <a:t>weights</a:t>
            </a:r>
            <a:endParaRPr sz="1700">
              <a:latin typeface="Cambria"/>
              <a:cs typeface="Cambria"/>
            </a:endParaRPr>
          </a:p>
          <a:p>
            <a:pPr marL="68580">
              <a:lnSpc>
                <a:spcPts val="1864"/>
              </a:lnSpc>
            </a:pPr>
            <a:r>
              <a:rPr sz="1700" spc="-10" dirty="0">
                <a:solidFill>
                  <a:srgbClr val="FFFFFF"/>
                </a:solidFill>
                <a:latin typeface="Cambria"/>
                <a:cs typeface="Cambria"/>
              </a:rPr>
              <a:t>(including</a:t>
            </a:r>
            <a:r>
              <a:rPr sz="1700" spc="-25" dirty="0">
                <a:solidFill>
                  <a:srgbClr val="FFFFFF"/>
                </a:solidFill>
                <a:latin typeface="Cambria"/>
                <a:cs typeface="Cambria"/>
              </a:rPr>
              <a:t> </a:t>
            </a:r>
            <a:r>
              <a:rPr sz="1700" spc="-20" dirty="0">
                <a:solidFill>
                  <a:srgbClr val="FFFFFF"/>
                </a:solidFill>
                <a:latin typeface="Cambria"/>
                <a:cs typeface="Cambria"/>
              </a:rPr>
              <a:t>bias)</a:t>
            </a:r>
            <a:endParaRPr sz="1700">
              <a:latin typeface="Cambria"/>
              <a:cs typeface="Cambria"/>
            </a:endParaRPr>
          </a:p>
        </p:txBody>
      </p:sp>
      <p:sp>
        <p:nvSpPr>
          <p:cNvPr id="22" name="object 22"/>
          <p:cNvSpPr/>
          <p:nvPr/>
        </p:nvSpPr>
        <p:spPr>
          <a:xfrm>
            <a:off x="809309" y="2633054"/>
            <a:ext cx="555625" cy="2290445"/>
          </a:xfrm>
          <a:custGeom>
            <a:avLst/>
            <a:gdLst/>
            <a:ahLst/>
            <a:cxnLst/>
            <a:rect l="l" t="t" r="r" b="b"/>
            <a:pathLst>
              <a:path w="555625" h="2290445">
                <a:moveTo>
                  <a:pt x="555090" y="2289979"/>
                </a:moveTo>
                <a:lnTo>
                  <a:pt x="499197" y="2285899"/>
                </a:lnTo>
                <a:lnTo>
                  <a:pt x="447114" y="2274197"/>
                </a:lnTo>
                <a:lnTo>
                  <a:pt x="399965" y="2255682"/>
                </a:lnTo>
                <a:lnTo>
                  <a:pt x="358871" y="2231161"/>
                </a:lnTo>
                <a:lnTo>
                  <a:pt x="324955" y="2201443"/>
                </a:lnTo>
                <a:lnTo>
                  <a:pt x="299339" y="2167336"/>
                </a:lnTo>
                <a:lnTo>
                  <a:pt x="283147" y="2129648"/>
                </a:lnTo>
                <a:lnTo>
                  <a:pt x="277500" y="2089187"/>
                </a:lnTo>
                <a:lnTo>
                  <a:pt x="277500" y="1345903"/>
                </a:lnTo>
                <a:lnTo>
                  <a:pt x="271864" y="1305422"/>
                </a:lnTo>
                <a:lnTo>
                  <a:pt x="255700" y="1267708"/>
                </a:lnTo>
                <a:lnTo>
                  <a:pt x="230121" y="1233573"/>
                </a:lnTo>
                <a:lnTo>
                  <a:pt x="196241" y="1203827"/>
                </a:lnTo>
                <a:lnTo>
                  <a:pt x="155175" y="1179280"/>
                </a:lnTo>
                <a:lnTo>
                  <a:pt x="108037" y="1160742"/>
                </a:lnTo>
                <a:lnTo>
                  <a:pt x="55940" y="1149026"/>
                </a:lnTo>
                <a:lnTo>
                  <a:pt x="0" y="1144940"/>
                </a:lnTo>
                <a:lnTo>
                  <a:pt x="55940" y="1140862"/>
                </a:lnTo>
                <a:lnTo>
                  <a:pt x="108037" y="1129167"/>
                </a:lnTo>
                <a:lnTo>
                  <a:pt x="155175" y="1110662"/>
                </a:lnTo>
                <a:lnTo>
                  <a:pt x="196241" y="1086154"/>
                </a:lnTo>
                <a:lnTo>
                  <a:pt x="230121" y="1056451"/>
                </a:lnTo>
                <a:lnTo>
                  <a:pt x="255700" y="1022361"/>
                </a:lnTo>
                <a:lnTo>
                  <a:pt x="271864" y="984690"/>
                </a:lnTo>
                <a:lnTo>
                  <a:pt x="277500" y="944246"/>
                </a:lnTo>
                <a:lnTo>
                  <a:pt x="277500" y="200873"/>
                </a:lnTo>
                <a:lnTo>
                  <a:pt x="283147" y="160421"/>
                </a:lnTo>
                <a:lnTo>
                  <a:pt x="299339" y="122730"/>
                </a:lnTo>
                <a:lnTo>
                  <a:pt x="324955" y="88611"/>
                </a:lnTo>
                <a:lnTo>
                  <a:pt x="358871" y="58875"/>
                </a:lnTo>
                <a:lnTo>
                  <a:pt x="399965" y="34334"/>
                </a:lnTo>
                <a:lnTo>
                  <a:pt x="447114" y="15800"/>
                </a:lnTo>
                <a:lnTo>
                  <a:pt x="499197" y="4085"/>
                </a:lnTo>
                <a:lnTo>
                  <a:pt x="555090" y="0"/>
                </a:lnTo>
              </a:path>
            </a:pathLst>
          </a:custGeom>
          <a:ln w="6726">
            <a:solidFill>
              <a:srgbClr val="FFFFFF"/>
            </a:solidFill>
          </a:ln>
        </p:spPr>
        <p:txBody>
          <a:bodyPr wrap="square" lIns="0" tIns="0" rIns="0" bIns="0" rtlCol="0"/>
          <a:lstStyle/>
          <a:p>
            <a:endParaRPr/>
          </a:p>
        </p:txBody>
      </p:sp>
      <p:sp>
        <p:nvSpPr>
          <p:cNvPr id="23" name="object 23"/>
          <p:cNvSpPr txBox="1"/>
          <p:nvPr/>
        </p:nvSpPr>
        <p:spPr>
          <a:xfrm>
            <a:off x="136907" y="3493552"/>
            <a:ext cx="661670" cy="477520"/>
          </a:xfrm>
          <a:prstGeom prst="rect">
            <a:avLst/>
          </a:prstGeom>
        </p:spPr>
        <p:txBody>
          <a:bodyPr vert="horz" wrap="square" lIns="0" tIns="77470" rIns="0" bIns="0" rtlCol="0">
            <a:spAutoFit/>
          </a:bodyPr>
          <a:lstStyle/>
          <a:p>
            <a:pPr marL="12700" marR="5080" indent="20320">
              <a:lnSpc>
                <a:spcPct val="74700"/>
              </a:lnSpc>
              <a:spcBef>
                <a:spcPts val="610"/>
              </a:spcBef>
            </a:pPr>
            <a:r>
              <a:rPr sz="1700" spc="-10" dirty="0">
                <a:solidFill>
                  <a:srgbClr val="FFFFFF"/>
                </a:solidFill>
                <a:latin typeface="Cambria"/>
                <a:cs typeface="Cambria"/>
              </a:rPr>
              <a:t>Inputs signals</a:t>
            </a:r>
            <a:endParaRPr sz="1700">
              <a:latin typeface="Cambria"/>
              <a:cs typeface="Cambria"/>
            </a:endParaRPr>
          </a:p>
        </p:txBody>
      </p:sp>
      <p:sp>
        <p:nvSpPr>
          <p:cNvPr id="24" name="object 24"/>
          <p:cNvSpPr txBox="1"/>
          <p:nvPr/>
        </p:nvSpPr>
        <p:spPr>
          <a:xfrm>
            <a:off x="2560713" y="3732951"/>
            <a:ext cx="69850" cy="697230"/>
          </a:xfrm>
          <a:prstGeom prst="rect">
            <a:avLst/>
          </a:prstGeom>
        </p:spPr>
        <p:txBody>
          <a:bodyPr vert="horz" wrap="square" lIns="0" tIns="12065" rIns="0" bIns="0" rtlCol="0">
            <a:spAutoFit/>
          </a:bodyPr>
          <a:lstStyle/>
          <a:p>
            <a:pPr marL="12700">
              <a:lnSpc>
                <a:spcPts val="1835"/>
              </a:lnSpc>
              <a:spcBef>
                <a:spcPts val="95"/>
              </a:spcBef>
            </a:pPr>
            <a:r>
              <a:rPr sz="1700" spc="-50" dirty="0">
                <a:solidFill>
                  <a:srgbClr val="FFFFFF"/>
                </a:solidFill>
                <a:latin typeface="Cambria"/>
                <a:cs typeface="Cambria"/>
              </a:rPr>
              <a:t>.</a:t>
            </a:r>
            <a:endParaRPr sz="1700">
              <a:latin typeface="Cambria"/>
              <a:cs typeface="Cambria"/>
            </a:endParaRPr>
          </a:p>
          <a:p>
            <a:pPr marL="12700">
              <a:lnSpc>
                <a:spcPts val="1625"/>
              </a:lnSpc>
            </a:pPr>
            <a:r>
              <a:rPr sz="1700" spc="-50" dirty="0">
                <a:solidFill>
                  <a:srgbClr val="FFFFFF"/>
                </a:solidFill>
                <a:latin typeface="Cambria"/>
                <a:cs typeface="Cambria"/>
              </a:rPr>
              <a:t>.</a:t>
            </a:r>
            <a:endParaRPr sz="1700">
              <a:latin typeface="Cambria"/>
              <a:cs typeface="Cambria"/>
            </a:endParaRPr>
          </a:p>
          <a:p>
            <a:pPr marL="12700">
              <a:lnSpc>
                <a:spcPts val="1835"/>
              </a:lnSpc>
            </a:pPr>
            <a:r>
              <a:rPr sz="1700" spc="-50" dirty="0">
                <a:solidFill>
                  <a:srgbClr val="FFFFFF"/>
                </a:solidFill>
                <a:latin typeface="Cambria"/>
                <a:cs typeface="Cambria"/>
              </a:rPr>
              <a:t>.</a:t>
            </a:r>
            <a:endParaRPr sz="1700">
              <a:latin typeface="Cambria"/>
              <a:cs typeface="Cambria"/>
            </a:endParaRPr>
          </a:p>
        </p:txBody>
      </p:sp>
      <p:grpSp>
        <p:nvGrpSpPr>
          <p:cNvPr id="25" name="object 25"/>
          <p:cNvGrpSpPr/>
          <p:nvPr/>
        </p:nvGrpSpPr>
        <p:grpSpPr>
          <a:xfrm>
            <a:off x="3392115" y="2130551"/>
            <a:ext cx="678815" cy="1113155"/>
            <a:chOff x="3392115" y="2130551"/>
            <a:chExt cx="678815" cy="1113155"/>
          </a:xfrm>
        </p:grpSpPr>
        <p:sp>
          <p:nvSpPr>
            <p:cNvPr id="26" name="object 26"/>
            <p:cNvSpPr/>
            <p:nvPr/>
          </p:nvSpPr>
          <p:spPr>
            <a:xfrm>
              <a:off x="3675529" y="2705268"/>
              <a:ext cx="0" cy="448945"/>
            </a:xfrm>
            <a:custGeom>
              <a:avLst/>
              <a:gdLst/>
              <a:ahLst/>
              <a:cxnLst/>
              <a:rect l="l" t="t" r="r" b="b"/>
              <a:pathLst>
                <a:path h="448944">
                  <a:moveTo>
                    <a:pt x="0" y="0"/>
                  </a:moveTo>
                  <a:lnTo>
                    <a:pt x="0" y="448694"/>
                  </a:lnTo>
                </a:path>
              </a:pathLst>
            </a:custGeom>
            <a:ln w="22400">
              <a:solidFill>
                <a:srgbClr val="FFFFFF"/>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3617645" y="3127890"/>
              <a:ext cx="115767" cy="115757"/>
            </a:xfrm>
            <a:prstGeom prst="rect">
              <a:avLst/>
            </a:prstGeom>
          </p:spPr>
        </p:pic>
        <p:pic>
          <p:nvPicPr>
            <p:cNvPr id="28" name="object 28"/>
            <p:cNvPicPr/>
            <p:nvPr/>
          </p:nvPicPr>
          <p:blipFill>
            <a:blip r:embed="rId6" cstate="print"/>
            <a:stretch>
              <a:fillRect/>
            </a:stretch>
          </p:blipFill>
          <p:spPr>
            <a:xfrm>
              <a:off x="3392115" y="2130551"/>
              <a:ext cx="678742" cy="685367"/>
            </a:xfrm>
            <a:prstGeom prst="rect">
              <a:avLst/>
            </a:prstGeom>
          </p:spPr>
        </p:pic>
      </p:grpSp>
      <p:sp>
        <p:nvSpPr>
          <p:cNvPr id="29" name="object 29"/>
          <p:cNvSpPr txBox="1"/>
          <p:nvPr/>
        </p:nvSpPr>
        <p:spPr>
          <a:xfrm>
            <a:off x="3499172" y="2180485"/>
            <a:ext cx="464820" cy="478155"/>
          </a:xfrm>
          <a:prstGeom prst="rect">
            <a:avLst/>
          </a:prstGeom>
        </p:spPr>
        <p:txBody>
          <a:bodyPr vert="horz" wrap="square" lIns="0" tIns="12065" rIns="0" bIns="0" rtlCol="0">
            <a:spAutoFit/>
          </a:bodyPr>
          <a:lstStyle/>
          <a:p>
            <a:pPr marL="38100">
              <a:lnSpc>
                <a:spcPts val="1785"/>
              </a:lnSpc>
              <a:spcBef>
                <a:spcPts val="95"/>
              </a:spcBef>
            </a:pPr>
            <a:r>
              <a:rPr sz="1700" spc="-20" dirty="0">
                <a:solidFill>
                  <a:srgbClr val="FFFFFF"/>
                </a:solidFill>
                <a:latin typeface="Cambria"/>
                <a:cs typeface="Cambria"/>
              </a:rPr>
              <a:t>Bias</a:t>
            </a:r>
            <a:endParaRPr sz="1700">
              <a:latin typeface="Cambria"/>
              <a:cs typeface="Cambria"/>
            </a:endParaRPr>
          </a:p>
          <a:p>
            <a:pPr marL="140335">
              <a:lnSpc>
                <a:spcPts val="1785"/>
              </a:lnSpc>
            </a:pPr>
            <a:r>
              <a:rPr sz="1700" i="1" spc="-25" dirty="0">
                <a:solidFill>
                  <a:srgbClr val="FFFFFF"/>
                </a:solidFill>
                <a:latin typeface="Cambria"/>
                <a:cs typeface="Cambria"/>
              </a:rPr>
              <a:t>b</a:t>
            </a:r>
            <a:r>
              <a:rPr sz="1650" i="1" spc="-37" baseline="-12626" dirty="0">
                <a:solidFill>
                  <a:srgbClr val="FFFFFF"/>
                </a:solidFill>
                <a:latin typeface="Cambria"/>
                <a:cs typeface="Cambria"/>
              </a:rPr>
              <a:t>k</a:t>
            </a:r>
            <a:endParaRPr sz="1650" baseline="-12626">
              <a:latin typeface="Cambria"/>
              <a:cs typeface="Cambria"/>
            </a:endParaRPr>
          </a:p>
        </p:txBody>
      </p:sp>
      <p:pic>
        <p:nvPicPr>
          <p:cNvPr id="30" name="object 30"/>
          <p:cNvPicPr/>
          <p:nvPr/>
        </p:nvPicPr>
        <p:blipFill>
          <a:blip r:embed="rId7" cstate="print"/>
          <a:stretch>
            <a:fillRect/>
          </a:stretch>
        </p:blipFill>
        <p:spPr>
          <a:xfrm>
            <a:off x="3996935" y="3125023"/>
            <a:ext cx="443534" cy="497254"/>
          </a:xfrm>
          <a:prstGeom prst="rect">
            <a:avLst/>
          </a:prstGeom>
        </p:spPr>
      </p:pic>
      <p:sp>
        <p:nvSpPr>
          <p:cNvPr id="31" name="object 31"/>
          <p:cNvSpPr txBox="1"/>
          <p:nvPr/>
        </p:nvSpPr>
        <p:spPr>
          <a:xfrm>
            <a:off x="4110712" y="3183104"/>
            <a:ext cx="259715" cy="284480"/>
          </a:xfrm>
          <a:prstGeom prst="rect">
            <a:avLst/>
          </a:prstGeom>
        </p:spPr>
        <p:txBody>
          <a:bodyPr vert="horz" wrap="square" lIns="0" tIns="12065" rIns="0" bIns="0" rtlCol="0">
            <a:spAutoFit/>
          </a:bodyPr>
          <a:lstStyle/>
          <a:p>
            <a:pPr marL="38100">
              <a:lnSpc>
                <a:spcPct val="100000"/>
              </a:lnSpc>
              <a:spcBef>
                <a:spcPts val="95"/>
              </a:spcBef>
            </a:pPr>
            <a:r>
              <a:rPr sz="1700" i="1" spc="-25" dirty="0">
                <a:solidFill>
                  <a:srgbClr val="FFFFFF"/>
                </a:solidFill>
                <a:latin typeface="Cambria"/>
                <a:cs typeface="Cambria"/>
              </a:rPr>
              <a:t>υ</a:t>
            </a:r>
            <a:r>
              <a:rPr sz="1650" i="1" spc="-37" baseline="-12626" dirty="0">
                <a:solidFill>
                  <a:srgbClr val="FFFFFF"/>
                </a:solidFill>
                <a:latin typeface="Cambria"/>
                <a:cs typeface="Cambria"/>
              </a:rPr>
              <a:t>k</a:t>
            </a:r>
            <a:endParaRPr sz="1650" baseline="-12626">
              <a:latin typeface="Cambria"/>
              <a:cs typeface="Cambria"/>
            </a:endParaRPr>
          </a:p>
        </p:txBody>
      </p:sp>
      <p:grpSp>
        <p:nvGrpSpPr>
          <p:cNvPr id="32" name="object 32"/>
          <p:cNvGrpSpPr/>
          <p:nvPr/>
        </p:nvGrpSpPr>
        <p:grpSpPr>
          <a:xfrm>
            <a:off x="1234923" y="2607609"/>
            <a:ext cx="2452370" cy="2200275"/>
            <a:chOff x="1234923" y="2607609"/>
            <a:chExt cx="2452370" cy="2200275"/>
          </a:xfrm>
        </p:grpSpPr>
        <p:sp>
          <p:nvSpPr>
            <p:cNvPr id="33" name="object 33"/>
            <p:cNvSpPr/>
            <p:nvPr/>
          </p:nvSpPr>
          <p:spPr>
            <a:xfrm>
              <a:off x="3215059" y="2863315"/>
              <a:ext cx="249554" cy="348615"/>
            </a:xfrm>
            <a:custGeom>
              <a:avLst/>
              <a:gdLst/>
              <a:ahLst/>
              <a:cxnLst/>
              <a:rect l="l" t="t" r="r" b="b"/>
              <a:pathLst>
                <a:path w="249554" h="348614">
                  <a:moveTo>
                    <a:pt x="0" y="0"/>
                  </a:moveTo>
                  <a:lnTo>
                    <a:pt x="249185" y="348168"/>
                  </a:lnTo>
                </a:path>
              </a:pathLst>
            </a:custGeom>
            <a:ln w="22400">
              <a:solidFill>
                <a:srgbClr val="FFFFFF"/>
              </a:solidFill>
            </a:ln>
          </p:spPr>
          <p:txBody>
            <a:bodyPr wrap="square" lIns="0" tIns="0" rIns="0" bIns="0" rtlCol="0"/>
            <a:lstStyle/>
            <a:p>
              <a:endParaRPr/>
            </a:p>
          </p:txBody>
        </p:sp>
        <p:pic>
          <p:nvPicPr>
            <p:cNvPr id="34" name="object 34"/>
            <p:cNvPicPr/>
            <p:nvPr/>
          </p:nvPicPr>
          <p:blipFill>
            <a:blip r:embed="rId8" cstate="print"/>
            <a:stretch>
              <a:fillRect/>
            </a:stretch>
          </p:blipFill>
          <p:spPr>
            <a:xfrm>
              <a:off x="3402061" y="3156561"/>
              <a:ext cx="114422" cy="127852"/>
            </a:xfrm>
            <a:prstGeom prst="rect">
              <a:avLst/>
            </a:prstGeom>
          </p:spPr>
        </p:pic>
        <p:sp>
          <p:nvSpPr>
            <p:cNvPr id="35" name="object 35"/>
            <p:cNvSpPr/>
            <p:nvPr/>
          </p:nvSpPr>
          <p:spPr>
            <a:xfrm>
              <a:off x="2831111" y="2862419"/>
              <a:ext cx="455930" cy="662305"/>
            </a:xfrm>
            <a:custGeom>
              <a:avLst/>
              <a:gdLst/>
              <a:ahLst/>
              <a:cxnLst/>
              <a:rect l="l" t="t" r="r" b="b"/>
              <a:pathLst>
                <a:path w="455929" h="662304">
                  <a:moveTo>
                    <a:pt x="0" y="0"/>
                  </a:moveTo>
                  <a:lnTo>
                    <a:pt x="383948" y="895"/>
                  </a:lnTo>
                </a:path>
                <a:path w="455929" h="662304">
                  <a:moveTo>
                    <a:pt x="7795" y="661752"/>
                  </a:moveTo>
                  <a:lnTo>
                    <a:pt x="455899" y="661752"/>
                  </a:lnTo>
                </a:path>
              </a:pathLst>
            </a:custGeom>
            <a:ln w="22399">
              <a:solidFill>
                <a:srgbClr val="FFFFFF"/>
              </a:solidFill>
            </a:ln>
          </p:spPr>
          <p:txBody>
            <a:bodyPr wrap="square" lIns="0" tIns="0" rIns="0" bIns="0" rtlCol="0"/>
            <a:lstStyle/>
            <a:p>
              <a:endParaRPr/>
            </a:p>
          </p:txBody>
        </p:sp>
        <p:pic>
          <p:nvPicPr>
            <p:cNvPr id="36" name="object 36"/>
            <p:cNvPicPr/>
            <p:nvPr/>
          </p:nvPicPr>
          <p:blipFill>
            <a:blip r:embed="rId9" cstate="print"/>
            <a:stretch>
              <a:fillRect/>
            </a:stretch>
          </p:blipFill>
          <p:spPr>
            <a:xfrm>
              <a:off x="3261026" y="3466292"/>
              <a:ext cx="115767" cy="115757"/>
            </a:xfrm>
            <a:prstGeom prst="rect">
              <a:avLst/>
            </a:prstGeom>
          </p:spPr>
        </p:pic>
        <p:sp>
          <p:nvSpPr>
            <p:cNvPr id="37" name="object 37"/>
            <p:cNvSpPr/>
            <p:nvPr/>
          </p:nvSpPr>
          <p:spPr>
            <a:xfrm>
              <a:off x="3321508" y="3914538"/>
              <a:ext cx="320675" cy="843915"/>
            </a:xfrm>
            <a:custGeom>
              <a:avLst/>
              <a:gdLst/>
              <a:ahLst/>
              <a:cxnLst/>
              <a:rect l="l" t="t" r="r" b="b"/>
              <a:pathLst>
                <a:path w="320675" h="843914">
                  <a:moveTo>
                    <a:pt x="0" y="843693"/>
                  </a:moveTo>
                  <a:lnTo>
                    <a:pt x="320509" y="0"/>
                  </a:lnTo>
                </a:path>
              </a:pathLst>
            </a:custGeom>
            <a:ln w="22400">
              <a:solidFill>
                <a:srgbClr val="FFFFFF"/>
              </a:solidFill>
            </a:ln>
          </p:spPr>
          <p:txBody>
            <a:bodyPr wrap="square" lIns="0" tIns="0" rIns="0" bIns="0" rtlCol="0"/>
            <a:lstStyle/>
            <a:p>
              <a:endParaRPr/>
            </a:p>
          </p:txBody>
        </p:sp>
        <p:pic>
          <p:nvPicPr>
            <p:cNvPr id="38" name="object 38"/>
            <p:cNvPicPr/>
            <p:nvPr/>
          </p:nvPicPr>
          <p:blipFill>
            <a:blip r:embed="rId10" cstate="print"/>
            <a:stretch>
              <a:fillRect/>
            </a:stretch>
          </p:blipFill>
          <p:spPr>
            <a:xfrm>
              <a:off x="3578668" y="3830677"/>
              <a:ext cx="108150" cy="128748"/>
            </a:xfrm>
            <a:prstGeom prst="rect">
              <a:avLst/>
            </a:prstGeom>
          </p:spPr>
        </p:pic>
        <p:sp>
          <p:nvSpPr>
            <p:cNvPr id="39" name="object 39"/>
            <p:cNvSpPr/>
            <p:nvPr/>
          </p:nvSpPr>
          <p:spPr>
            <a:xfrm>
              <a:off x="1605611" y="2838049"/>
              <a:ext cx="1716405" cy="1924685"/>
            </a:xfrm>
            <a:custGeom>
              <a:avLst/>
              <a:gdLst/>
              <a:ahLst/>
              <a:cxnLst/>
              <a:rect l="l" t="t" r="r" b="b"/>
              <a:pathLst>
                <a:path w="1716404" h="1924685">
                  <a:moveTo>
                    <a:pt x="1233295" y="1924430"/>
                  </a:moveTo>
                  <a:lnTo>
                    <a:pt x="1715896" y="1920183"/>
                  </a:lnTo>
                </a:path>
                <a:path w="1716404" h="1924685">
                  <a:moveTo>
                    <a:pt x="0" y="0"/>
                  </a:moveTo>
                  <a:lnTo>
                    <a:pt x="545234" y="0"/>
                  </a:lnTo>
                </a:path>
              </a:pathLst>
            </a:custGeom>
            <a:ln w="22399">
              <a:solidFill>
                <a:srgbClr val="FFFFFF"/>
              </a:solidFill>
            </a:ln>
          </p:spPr>
          <p:txBody>
            <a:bodyPr wrap="square" lIns="0" tIns="0" rIns="0" bIns="0" rtlCol="0"/>
            <a:lstStyle/>
            <a:p>
              <a:endParaRPr/>
            </a:p>
          </p:txBody>
        </p:sp>
        <p:pic>
          <p:nvPicPr>
            <p:cNvPr id="40" name="object 40"/>
            <p:cNvPicPr/>
            <p:nvPr/>
          </p:nvPicPr>
          <p:blipFill>
            <a:blip r:embed="rId11" cstate="print"/>
            <a:stretch>
              <a:fillRect/>
            </a:stretch>
          </p:blipFill>
          <p:spPr>
            <a:xfrm>
              <a:off x="2124770" y="2780170"/>
              <a:ext cx="115767" cy="115757"/>
            </a:xfrm>
            <a:prstGeom prst="rect">
              <a:avLst/>
            </a:prstGeom>
          </p:spPr>
        </p:pic>
        <p:sp>
          <p:nvSpPr>
            <p:cNvPr id="41" name="object 41"/>
            <p:cNvSpPr/>
            <p:nvPr/>
          </p:nvSpPr>
          <p:spPr>
            <a:xfrm>
              <a:off x="1604625" y="4749416"/>
              <a:ext cx="545465" cy="0"/>
            </a:xfrm>
            <a:custGeom>
              <a:avLst/>
              <a:gdLst/>
              <a:ahLst/>
              <a:cxnLst/>
              <a:rect l="l" t="t" r="r" b="b"/>
              <a:pathLst>
                <a:path w="545464">
                  <a:moveTo>
                    <a:pt x="0" y="0"/>
                  </a:moveTo>
                  <a:lnTo>
                    <a:pt x="545323" y="0"/>
                  </a:lnTo>
                </a:path>
              </a:pathLst>
            </a:custGeom>
            <a:ln w="22398">
              <a:solidFill>
                <a:srgbClr val="FFFFFF"/>
              </a:solidFill>
            </a:ln>
          </p:spPr>
          <p:txBody>
            <a:bodyPr wrap="square" lIns="0" tIns="0" rIns="0" bIns="0" rtlCol="0"/>
            <a:lstStyle/>
            <a:p>
              <a:endParaRPr/>
            </a:p>
          </p:txBody>
        </p:sp>
        <p:pic>
          <p:nvPicPr>
            <p:cNvPr id="42" name="object 42"/>
            <p:cNvPicPr/>
            <p:nvPr/>
          </p:nvPicPr>
          <p:blipFill>
            <a:blip r:embed="rId12" cstate="print"/>
            <a:stretch>
              <a:fillRect/>
            </a:stretch>
          </p:blipFill>
          <p:spPr>
            <a:xfrm>
              <a:off x="2123874" y="4691510"/>
              <a:ext cx="115767" cy="115784"/>
            </a:xfrm>
            <a:prstGeom prst="rect">
              <a:avLst/>
            </a:prstGeom>
          </p:spPr>
        </p:pic>
        <p:sp>
          <p:nvSpPr>
            <p:cNvPr id="43" name="object 43"/>
            <p:cNvSpPr/>
            <p:nvPr/>
          </p:nvSpPr>
          <p:spPr>
            <a:xfrm>
              <a:off x="1608209" y="3519512"/>
              <a:ext cx="545465" cy="0"/>
            </a:xfrm>
            <a:custGeom>
              <a:avLst/>
              <a:gdLst/>
              <a:ahLst/>
              <a:cxnLst/>
              <a:rect l="l" t="t" r="r" b="b"/>
              <a:pathLst>
                <a:path w="545464">
                  <a:moveTo>
                    <a:pt x="0" y="0"/>
                  </a:moveTo>
                  <a:lnTo>
                    <a:pt x="545234" y="0"/>
                  </a:lnTo>
                </a:path>
              </a:pathLst>
            </a:custGeom>
            <a:ln w="22398">
              <a:solidFill>
                <a:srgbClr val="FFFFFF"/>
              </a:solidFill>
            </a:ln>
          </p:spPr>
          <p:txBody>
            <a:bodyPr wrap="square" lIns="0" tIns="0" rIns="0" bIns="0" rtlCol="0"/>
            <a:lstStyle/>
            <a:p>
              <a:endParaRPr/>
            </a:p>
          </p:txBody>
        </p:sp>
        <p:pic>
          <p:nvPicPr>
            <p:cNvPr id="44" name="object 44"/>
            <p:cNvPicPr/>
            <p:nvPr/>
          </p:nvPicPr>
          <p:blipFill>
            <a:blip r:embed="rId13" cstate="print"/>
            <a:stretch>
              <a:fillRect/>
            </a:stretch>
          </p:blipFill>
          <p:spPr>
            <a:xfrm>
              <a:off x="2127458" y="3461633"/>
              <a:ext cx="115767" cy="115757"/>
            </a:xfrm>
            <a:prstGeom prst="rect">
              <a:avLst/>
            </a:prstGeom>
          </p:spPr>
        </p:pic>
        <p:pic>
          <p:nvPicPr>
            <p:cNvPr id="45" name="object 45"/>
            <p:cNvPicPr/>
            <p:nvPr/>
          </p:nvPicPr>
          <p:blipFill>
            <a:blip r:embed="rId14" cstate="print"/>
            <a:stretch>
              <a:fillRect/>
            </a:stretch>
          </p:blipFill>
          <p:spPr>
            <a:xfrm>
              <a:off x="1234923" y="2607609"/>
              <a:ext cx="430094" cy="490535"/>
            </a:xfrm>
            <a:prstGeom prst="rect">
              <a:avLst/>
            </a:prstGeom>
          </p:spPr>
        </p:pic>
      </p:grpSp>
      <p:sp>
        <p:nvSpPr>
          <p:cNvPr id="46" name="object 46"/>
          <p:cNvSpPr txBox="1"/>
          <p:nvPr/>
        </p:nvSpPr>
        <p:spPr>
          <a:xfrm>
            <a:off x="1340188" y="2659597"/>
            <a:ext cx="251460" cy="284480"/>
          </a:xfrm>
          <a:prstGeom prst="rect">
            <a:avLst/>
          </a:prstGeom>
        </p:spPr>
        <p:txBody>
          <a:bodyPr vert="horz" wrap="square" lIns="0" tIns="12065" rIns="0" bIns="0" rtlCol="0">
            <a:spAutoFit/>
          </a:bodyPr>
          <a:lstStyle/>
          <a:p>
            <a:pPr marL="38100">
              <a:lnSpc>
                <a:spcPct val="100000"/>
              </a:lnSpc>
              <a:spcBef>
                <a:spcPts val="95"/>
              </a:spcBef>
            </a:pPr>
            <a:r>
              <a:rPr sz="1700" i="1" spc="-25" dirty="0">
                <a:solidFill>
                  <a:srgbClr val="FFFFFF"/>
                </a:solidFill>
                <a:latin typeface="Cambria"/>
                <a:cs typeface="Cambria"/>
              </a:rPr>
              <a:t>x</a:t>
            </a:r>
            <a:r>
              <a:rPr sz="1650" spc="-37" baseline="-12626" dirty="0">
                <a:solidFill>
                  <a:srgbClr val="FFFFFF"/>
                </a:solidFill>
                <a:latin typeface="Cambria"/>
                <a:cs typeface="Cambria"/>
              </a:rPr>
              <a:t>1</a:t>
            </a:r>
            <a:endParaRPr sz="1650" baseline="-12626">
              <a:latin typeface="Cambria"/>
              <a:cs typeface="Cambria"/>
            </a:endParaRPr>
          </a:p>
        </p:txBody>
      </p:sp>
      <p:grpSp>
        <p:nvGrpSpPr>
          <p:cNvPr id="47" name="object 47"/>
          <p:cNvGrpSpPr/>
          <p:nvPr/>
        </p:nvGrpSpPr>
        <p:grpSpPr>
          <a:xfrm>
            <a:off x="1080358" y="3286295"/>
            <a:ext cx="591820" cy="1680210"/>
            <a:chOff x="1080358" y="3286295"/>
            <a:chExt cx="591820" cy="1680210"/>
          </a:xfrm>
        </p:grpSpPr>
        <p:pic>
          <p:nvPicPr>
            <p:cNvPr id="48" name="object 48"/>
            <p:cNvPicPr/>
            <p:nvPr/>
          </p:nvPicPr>
          <p:blipFill>
            <a:blip r:embed="rId15" cstate="print"/>
            <a:stretch>
              <a:fillRect/>
            </a:stretch>
          </p:blipFill>
          <p:spPr>
            <a:xfrm>
              <a:off x="1234923" y="3286295"/>
              <a:ext cx="436814" cy="497254"/>
            </a:xfrm>
            <a:prstGeom prst="rect">
              <a:avLst/>
            </a:prstGeom>
          </p:spPr>
        </p:pic>
        <p:pic>
          <p:nvPicPr>
            <p:cNvPr id="49" name="object 49"/>
            <p:cNvPicPr/>
            <p:nvPr/>
          </p:nvPicPr>
          <p:blipFill>
            <a:blip r:embed="rId16" cstate="print"/>
            <a:stretch>
              <a:fillRect/>
            </a:stretch>
          </p:blipFill>
          <p:spPr>
            <a:xfrm>
              <a:off x="1080358" y="4468937"/>
              <a:ext cx="544338" cy="497254"/>
            </a:xfrm>
            <a:prstGeom prst="rect">
              <a:avLst/>
            </a:prstGeom>
          </p:spPr>
        </p:pic>
      </p:grpSp>
      <p:sp>
        <p:nvSpPr>
          <p:cNvPr id="50" name="object 50"/>
          <p:cNvSpPr txBox="1"/>
          <p:nvPr/>
        </p:nvSpPr>
        <p:spPr>
          <a:xfrm>
            <a:off x="1187684" y="3240114"/>
            <a:ext cx="427990" cy="1603375"/>
          </a:xfrm>
          <a:prstGeom prst="rect">
            <a:avLst/>
          </a:prstGeom>
        </p:spPr>
        <p:txBody>
          <a:bodyPr vert="horz" wrap="square" lIns="0" tIns="114300" rIns="0" bIns="0" rtlCol="0">
            <a:spAutoFit/>
          </a:bodyPr>
          <a:lstStyle/>
          <a:p>
            <a:pPr marR="51435" algn="r">
              <a:lnSpc>
                <a:spcPct val="100000"/>
              </a:lnSpc>
              <a:spcBef>
                <a:spcPts val="900"/>
              </a:spcBef>
            </a:pPr>
            <a:r>
              <a:rPr sz="1700" i="1" spc="-25" dirty="0">
                <a:solidFill>
                  <a:srgbClr val="FFFFFF"/>
                </a:solidFill>
                <a:latin typeface="Cambria"/>
                <a:cs typeface="Cambria"/>
              </a:rPr>
              <a:t>x</a:t>
            </a:r>
            <a:r>
              <a:rPr sz="1650" spc="-37" baseline="-12626" dirty="0">
                <a:solidFill>
                  <a:srgbClr val="FFFFFF"/>
                </a:solidFill>
                <a:latin typeface="Cambria"/>
                <a:cs typeface="Cambria"/>
              </a:rPr>
              <a:t>2</a:t>
            </a:r>
            <a:endParaRPr sz="1650" baseline="-12626">
              <a:latin typeface="Cambria"/>
              <a:cs typeface="Cambria"/>
            </a:endParaRPr>
          </a:p>
          <a:p>
            <a:pPr marR="30480" algn="r">
              <a:lnSpc>
                <a:spcPts val="1835"/>
              </a:lnSpc>
              <a:spcBef>
                <a:spcPts val="800"/>
              </a:spcBef>
            </a:pPr>
            <a:r>
              <a:rPr sz="1700" spc="-50" dirty="0">
                <a:solidFill>
                  <a:srgbClr val="FFFFFF"/>
                </a:solidFill>
                <a:latin typeface="Cambria"/>
                <a:cs typeface="Cambria"/>
              </a:rPr>
              <a:t>.</a:t>
            </a:r>
            <a:endParaRPr sz="1700">
              <a:latin typeface="Cambria"/>
              <a:cs typeface="Cambria"/>
            </a:endParaRPr>
          </a:p>
          <a:p>
            <a:pPr marR="30480" algn="r">
              <a:lnSpc>
                <a:spcPts val="1625"/>
              </a:lnSpc>
            </a:pPr>
            <a:r>
              <a:rPr sz="1700" spc="-50" dirty="0">
                <a:solidFill>
                  <a:srgbClr val="FFFFFF"/>
                </a:solidFill>
                <a:latin typeface="Cambria"/>
                <a:cs typeface="Cambria"/>
              </a:rPr>
              <a:t>.</a:t>
            </a:r>
            <a:endParaRPr sz="1700">
              <a:latin typeface="Cambria"/>
              <a:cs typeface="Cambria"/>
            </a:endParaRPr>
          </a:p>
          <a:p>
            <a:pPr marR="30480" algn="r">
              <a:lnSpc>
                <a:spcPts val="1835"/>
              </a:lnSpc>
            </a:pPr>
            <a:r>
              <a:rPr sz="1700" spc="-50" dirty="0">
                <a:solidFill>
                  <a:srgbClr val="FFFFFF"/>
                </a:solidFill>
                <a:latin typeface="Cambria"/>
                <a:cs typeface="Cambria"/>
              </a:rPr>
              <a:t>.</a:t>
            </a:r>
            <a:endParaRPr sz="1700">
              <a:latin typeface="Cambria"/>
              <a:cs typeface="Cambria"/>
            </a:endParaRPr>
          </a:p>
          <a:p>
            <a:pPr marR="94615" algn="r">
              <a:lnSpc>
                <a:spcPct val="100000"/>
              </a:lnSpc>
              <a:spcBef>
                <a:spcPts val="1450"/>
              </a:spcBef>
            </a:pPr>
            <a:r>
              <a:rPr sz="2550" i="1" spc="-37" baseline="8169" dirty="0">
                <a:solidFill>
                  <a:srgbClr val="FFFFFF"/>
                </a:solidFill>
                <a:latin typeface="Cambria"/>
                <a:cs typeface="Cambria"/>
              </a:rPr>
              <a:t>x</a:t>
            </a:r>
            <a:r>
              <a:rPr sz="1100" i="1" spc="-25" dirty="0">
                <a:solidFill>
                  <a:srgbClr val="FFFFFF"/>
                </a:solidFill>
                <a:latin typeface="Cambria"/>
                <a:cs typeface="Cambria"/>
              </a:rPr>
              <a:t>km</a:t>
            </a:r>
            <a:endParaRPr sz="1100">
              <a:latin typeface="Cambria"/>
              <a:cs typeface="Cambria"/>
            </a:endParaRPr>
          </a:p>
        </p:txBody>
      </p:sp>
      <p:pic>
        <p:nvPicPr>
          <p:cNvPr id="51" name="object 51"/>
          <p:cNvPicPr/>
          <p:nvPr/>
        </p:nvPicPr>
        <p:blipFill>
          <a:blip r:embed="rId17" cstate="print"/>
          <a:stretch>
            <a:fillRect/>
          </a:stretch>
        </p:blipFill>
        <p:spPr>
          <a:xfrm>
            <a:off x="5461944" y="3145182"/>
            <a:ext cx="934110" cy="685405"/>
          </a:xfrm>
          <a:prstGeom prst="rect">
            <a:avLst/>
          </a:prstGeom>
        </p:spPr>
      </p:pic>
      <p:sp>
        <p:nvSpPr>
          <p:cNvPr id="52" name="object 52"/>
          <p:cNvSpPr txBox="1"/>
          <p:nvPr/>
        </p:nvSpPr>
        <p:spPr>
          <a:xfrm>
            <a:off x="5601568" y="3197439"/>
            <a:ext cx="669290" cy="284480"/>
          </a:xfrm>
          <a:prstGeom prst="rect">
            <a:avLst/>
          </a:prstGeom>
        </p:spPr>
        <p:txBody>
          <a:bodyPr vert="horz" wrap="square" lIns="0" tIns="12065" rIns="0" bIns="0" rtlCol="0">
            <a:spAutoFit/>
          </a:bodyPr>
          <a:lstStyle/>
          <a:p>
            <a:pPr marL="12700">
              <a:lnSpc>
                <a:spcPct val="100000"/>
              </a:lnSpc>
              <a:spcBef>
                <a:spcPts val="95"/>
              </a:spcBef>
            </a:pPr>
            <a:r>
              <a:rPr sz="1700" spc="-10" dirty="0">
                <a:solidFill>
                  <a:srgbClr val="FFFFFF"/>
                </a:solidFill>
                <a:latin typeface="Cambria"/>
                <a:cs typeface="Cambria"/>
              </a:rPr>
              <a:t>Output</a:t>
            </a:r>
            <a:endParaRPr sz="1700">
              <a:latin typeface="Cambria"/>
              <a:cs typeface="Cambria"/>
            </a:endParaRPr>
          </a:p>
        </p:txBody>
      </p:sp>
      <p:sp>
        <p:nvSpPr>
          <p:cNvPr id="53" name="object 53"/>
          <p:cNvSpPr txBox="1"/>
          <p:nvPr/>
        </p:nvSpPr>
        <p:spPr>
          <a:xfrm>
            <a:off x="5812720" y="3391413"/>
            <a:ext cx="245745" cy="284480"/>
          </a:xfrm>
          <a:prstGeom prst="rect">
            <a:avLst/>
          </a:prstGeom>
        </p:spPr>
        <p:txBody>
          <a:bodyPr vert="horz" wrap="square" lIns="0" tIns="12065" rIns="0" bIns="0" rtlCol="0">
            <a:spAutoFit/>
          </a:bodyPr>
          <a:lstStyle/>
          <a:p>
            <a:pPr marL="38100">
              <a:lnSpc>
                <a:spcPct val="100000"/>
              </a:lnSpc>
              <a:spcBef>
                <a:spcPts val="95"/>
              </a:spcBef>
            </a:pPr>
            <a:r>
              <a:rPr sz="1700" i="1" spc="-25" dirty="0">
                <a:solidFill>
                  <a:srgbClr val="FFFFFF"/>
                </a:solidFill>
                <a:latin typeface="Cambria"/>
                <a:cs typeface="Cambria"/>
              </a:rPr>
              <a:t>y</a:t>
            </a:r>
            <a:r>
              <a:rPr sz="1650" i="1" spc="-37" baseline="-12626" dirty="0">
                <a:solidFill>
                  <a:srgbClr val="FFFFFF"/>
                </a:solidFill>
                <a:latin typeface="Cambria"/>
                <a:cs typeface="Cambria"/>
              </a:rPr>
              <a:t>k</a:t>
            </a:r>
            <a:endParaRPr sz="1650" baseline="-12626">
              <a:latin typeface="Cambria"/>
              <a:cs typeface="Cambria"/>
            </a:endParaRPr>
          </a:p>
        </p:txBody>
      </p:sp>
      <p:sp>
        <p:nvSpPr>
          <p:cNvPr id="55" name="object 55"/>
          <p:cNvSpPr txBox="1">
            <a:spLocks noGrp="1"/>
          </p:cNvSpPr>
          <p:nvPr>
            <p:ph type="title"/>
          </p:nvPr>
        </p:nvSpPr>
        <p:spPr>
          <a:xfrm>
            <a:off x="443150" y="121233"/>
            <a:ext cx="11190858" cy="548354"/>
          </a:xfrm>
          <a:prstGeom prst="rect">
            <a:avLst/>
          </a:prstGeom>
        </p:spPr>
        <p:txBody>
          <a:bodyPr vert="horz" wrap="square" lIns="0" tIns="116331" rIns="0" bIns="0" rtlCol="0">
            <a:spAutoFit/>
          </a:bodyPr>
          <a:lstStyle/>
          <a:p>
            <a:pPr marL="191135">
              <a:lnSpc>
                <a:spcPct val="100000"/>
              </a:lnSpc>
              <a:spcBef>
                <a:spcPts val="100"/>
              </a:spcBef>
            </a:pPr>
            <a:r>
              <a:rPr lang="tr-TR" sz="2800" dirty="0"/>
              <a:t>1.4 Yönlendirilmiş Grafikler </a:t>
            </a:r>
            <a:r>
              <a:rPr lang="tr-TR" sz="2800" dirty="0" err="1"/>
              <a:t>Olara</a:t>
            </a:r>
            <a:r>
              <a:rPr lang="tr-TR" sz="2800" dirty="0"/>
              <a:t> Görülen Sinir Ağları</a:t>
            </a:r>
            <a:endParaRPr sz="2800" spc="-10" dirty="0"/>
          </a:p>
        </p:txBody>
      </p:sp>
      <p:sp>
        <p:nvSpPr>
          <p:cNvPr id="60" name="object 6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16</a:t>
            </a:fld>
            <a:endParaRPr spc="-25" dirty="0"/>
          </a:p>
        </p:txBody>
      </p:sp>
      <p:sp>
        <p:nvSpPr>
          <p:cNvPr id="56" name="object 5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7" name="object 57"/>
          <p:cNvPicPr/>
          <p:nvPr/>
        </p:nvPicPr>
        <p:blipFill>
          <a:blip r:embed="rId18" cstate="print"/>
          <a:stretch>
            <a:fillRect/>
          </a:stretch>
        </p:blipFill>
        <p:spPr>
          <a:xfrm>
            <a:off x="6454140" y="1993392"/>
            <a:ext cx="5655564" cy="3765804"/>
          </a:xfrm>
          <a:prstGeom prst="rect">
            <a:avLst/>
          </a:prstGeom>
        </p:spPr>
      </p:pic>
      <p:sp>
        <p:nvSpPr>
          <p:cNvPr id="58" name="object 58"/>
          <p:cNvSpPr txBox="1"/>
          <p:nvPr/>
        </p:nvSpPr>
        <p:spPr>
          <a:xfrm>
            <a:off x="2732913" y="6150355"/>
            <a:ext cx="105791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Calibri"/>
                <a:cs typeface="Calibri"/>
              </a:rPr>
              <a:t>Fig.</a:t>
            </a:r>
            <a:r>
              <a:rPr sz="2800" spc="-10" dirty="0">
                <a:solidFill>
                  <a:srgbClr val="FFFFFF"/>
                </a:solidFill>
                <a:latin typeface="Calibri"/>
                <a:cs typeface="Calibri"/>
              </a:rPr>
              <a:t> </a:t>
            </a:r>
            <a:r>
              <a:rPr sz="2800" spc="-25" dirty="0">
                <a:solidFill>
                  <a:srgbClr val="FFFFFF"/>
                </a:solidFill>
                <a:latin typeface="Calibri"/>
                <a:cs typeface="Calibri"/>
              </a:rPr>
              <a:t>1.5</a:t>
            </a:r>
            <a:endParaRPr sz="2800">
              <a:latin typeface="Calibri"/>
              <a:cs typeface="Calibri"/>
            </a:endParaRPr>
          </a:p>
        </p:txBody>
      </p:sp>
      <p:sp>
        <p:nvSpPr>
          <p:cNvPr id="61" name="object 61"/>
          <p:cNvSpPr txBox="1"/>
          <p:nvPr/>
        </p:nvSpPr>
        <p:spPr>
          <a:xfrm>
            <a:off x="78739" y="6641902"/>
            <a:ext cx="1513840" cy="145415"/>
          </a:xfrm>
          <a:prstGeom prst="rect">
            <a:avLst/>
          </a:prstGeom>
        </p:spPr>
        <p:txBody>
          <a:bodyPr vert="horz" wrap="square" lIns="0" tIns="7620" rIns="0" bIns="0" rtlCol="0">
            <a:spAutoFit/>
          </a:bodyPr>
          <a:lstStyle/>
          <a:p>
            <a:pPr marL="12700">
              <a:lnSpc>
                <a:spcPct val="100000"/>
              </a:lnSpc>
              <a:spcBef>
                <a:spcPts val="60"/>
              </a:spcBef>
            </a:pPr>
            <a:r>
              <a:rPr sz="800" dirty="0">
                <a:solidFill>
                  <a:srgbClr val="FFFFFF"/>
                </a:solidFill>
                <a:latin typeface="Cambria"/>
                <a:cs typeface="Cambria"/>
              </a:rPr>
              <a:t>Prepared</a:t>
            </a:r>
            <a:r>
              <a:rPr sz="800" spc="-35" dirty="0">
                <a:solidFill>
                  <a:srgbClr val="FFFFFF"/>
                </a:solidFill>
                <a:latin typeface="Cambria"/>
                <a:cs typeface="Cambria"/>
              </a:rPr>
              <a:t> </a:t>
            </a:r>
            <a:r>
              <a:rPr sz="800" dirty="0">
                <a:solidFill>
                  <a:srgbClr val="FFFFFF"/>
                </a:solidFill>
                <a:latin typeface="Cambria"/>
                <a:cs typeface="Cambria"/>
              </a:rPr>
              <a:t>by</a:t>
            </a:r>
            <a:r>
              <a:rPr sz="800" spc="-20" dirty="0">
                <a:solidFill>
                  <a:srgbClr val="FFFFFF"/>
                </a:solidFill>
                <a:latin typeface="Cambria"/>
                <a:cs typeface="Cambria"/>
              </a:rPr>
              <a:t> </a:t>
            </a:r>
            <a:r>
              <a:rPr sz="800" dirty="0">
                <a:solidFill>
                  <a:srgbClr val="FFFFFF"/>
                </a:solidFill>
                <a:latin typeface="Cambria"/>
                <a:cs typeface="Cambria"/>
              </a:rPr>
              <a:t>Prof.</a:t>
            </a:r>
            <a:r>
              <a:rPr sz="800" spc="-25" dirty="0">
                <a:solidFill>
                  <a:srgbClr val="FFFFFF"/>
                </a:solidFill>
                <a:latin typeface="Cambria"/>
                <a:cs typeface="Cambria"/>
              </a:rPr>
              <a:t> </a:t>
            </a:r>
            <a:r>
              <a:rPr sz="800" dirty="0">
                <a:solidFill>
                  <a:srgbClr val="FFFFFF"/>
                </a:solidFill>
                <a:latin typeface="Cambria"/>
                <a:cs typeface="Cambria"/>
              </a:rPr>
              <a:t>Dr.</a:t>
            </a:r>
            <a:r>
              <a:rPr sz="800" spc="-20" dirty="0">
                <a:solidFill>
                  <a:srgbClr val="FFFFFF"/>
                </a:solidFill>
                <a:latin typeface="Cambria"/>
                <a:cs typeface="Cambria"/>
              </a:rPr>
              <a:t> </a:t>
            </a:r>
            <a:r>
              <a:rPr sz="800" dirty="0">
                <a:solidFill>
                  <a:srgbClr val="FFFFFF"/>
                </a:solidFill>
                <a:latin typeface="Cambria"/>
                <a:cs typeface="Cambria"/>
              </a:rPr>
              <a:t>Hasan</a:t>
            </a:r>
            <a:r>
              <a:rPr sz="800" spc="-15" dirty="0">
                <a:solidFill>
                  <a:srgbClr val="FFFFFF"/>
                </a:solidFill>
                <a:latin typeface="Cambria"/>
                <a:cs typeface="Cambria"/>
              </a:rPr>
              <a:t> </a:t>
            </a:r>
            <a:r>
              <a:rPr sz="800" spc="-20" dirty="0">
                <a:solidFill>
                  <a:srgbClr val="FFFFFF"/>
                </a:solidFill>
                <a:latin typeface="Cambria"/>
                <a:cs typeface="Cambria"/>
              </a:rPr>
              <a:t>AMCA</a:t>
            </a:r>
            <a:endParaRPr sz="800">
              <a:latin typeface="Cambria"/>
              <a:cs typeface="Cambria"/>
            </a:endParaRPr>
          </a:p>
        </p:txBody>
      </p:sp>
      <p:sp>
        <p:nvSpPr>
          <p:cNvPr id="59" name="object 59"/>
          <p:cNvSpPr txBox="1"/>
          <p:nvPr/>
        </p:nvSpPr>
        <p:spPr>
          <a:xfrm>
            <a:off x="8706357" y="6150355"/>
            <a:ext cx="105664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Calibri"/>
                <a:cs typeface="Calibri"/>
              </a:rPr>
              <a:t>Fig.</a:t>
            </a:r>
            <a:r>
              <a:rPr sz="2800" spc="-20" dirty="0">
                <a:solidFill>
                  <a:srgbClr val="FFFFFF"/>
                </a:solidFill>
                <a:latin typeface="Calibri"/>
                <a:cs typeface="Calibri"/>
              </a:rPr>
              <a:t> </a:t>
            </a:r>
            <a:r>
              <a:rPr sz="2800" spc="-25" dirty="0">
                <a:solidFill>
                  <a:srgbClr val="FFFFFF"/>
                </a:solidFill>
                <a:latin typeface="Calibri"/>
                <a:cs typeface="Calibri"/>
              </a:rPr>
              <a:t>1.7</a:t>
            </a:r>
            <a:endParaRPr sz="2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651" y="143947"/>
            <a:ext cx="9144000" cy="671465"/>
          </a:xfrm>
          <a:prstGeom prst="rect">
            <a:avLst/>
          </a:prstGeom>
        </p:spPr>
        <p:txBody>
          <a:bodyPr vert="horz" wrap="square" lIns="0" tIns="116331" rIns="0" bIns="0" rtlCol="0">
            <a:spAutoFit/>
          </a:bodyPr>
          <a:lstStyle/>
          <a:p>
            <a:pPr marL="1841500">
              <a:lnSpc>
                <a:spcPct val="100000"/>
              </a:lnSpc>
              <a:spcBef>
                <a:spcPts val="100"/>
              </a:spcBef>
            </a:pPr>
            <a:r>
              <a:rPr lang="tr-TR" spc="-30" dirty="0"/>
              <a:t>Sinyal-Akış Grafiği Kuralları</a:t>
            </a:r>
            <a:endParaRPr spc="-10" dirty="0"/>
          </a:p>
        </p:txBody>
      </p:sp>
      <p:sp>
        <p:nvSpPr>
          <p:cNvPr id="3" name="object 3"/>
          <p:cNvSpPr txBox="1"/>
          <p:nvPr/>
        </p:nvSpPr>
        <p:spPr>
          <a:xfrm>
            <a:off x="9364648" y="3567362"/>
            <a:ext cx="2736215" cy="3200400"/>
          </a:xfrm>
          <a:prstGeom prst="rect">
            <a:avLst/>
          </a:prstGeom>
        </p:spPr>
        <p:txBody>
          <a:bodyPr vert="horz" wrap="square" lIns="0" tIns="0" rIns="0" bIns="0" rtlCol="0">
            <a:spAutoFit/>
          </a:bodyPr>
          <a:lstStyle/>
          <a:p>
            <a:pPr>
              <a:lnSpc>
                <a:spcPts val="3105"/>
              </a:lnSpc>
            </a:pPr>
            <a:r>
              <a:rPr sz="2700" spc="-50" dirty="0">
                <a:solidFill>
                  <a:srgbClr val="FFFFFF"/>
                </a:solidFill>
                <a:latin typeface="Cambria"/>
                <a:cs typeface="Cambria"/>
              </a:rPr>
              <a:t>a</a:t>
            </a:r>
            <a:endParaRPr sz="2700">
              <a:latin typeface="Cambria"/>
              <a:cs typeface="Cambria"/>
            </a:endParaRPr>
          </a:p>
          <a:p>
            <a:pPr>
              <a:lnSpc>
                <a:spcPct val="100000"/>
              </a:lnSpc>
            </a:pPr>
            <a:endParaRPr sz="2700">
              <a:latin typeface="Cambria"/>
              <a:cs typeface="Cambria"/>
            </a:endParaRPr>
          </a:p>
          <a:p>
            <a:pPr>
              <a:lnSpc>
                <a:spcPct val="100000"/>
              </a:lnSpc>
            </a:pPr>
            <a:endParaRPr sz="2700">
              <a:latin typeface="Cambria"/>
              <a:cs typeface="Cambria"/>
            </a:endParaRPr>
          </a:p>
          <a:p>
            <a:pPr>
              <a:lnSpc>
                <a:spcPct val="100000"/>
              </a:lnSpc>
            </a:pPr>
            <a:endParaRPr sz="2700">
              <a:latin typeface="Cambria"/>
              <a:cs typeface="Cambria"/>
            </a:endParaRPr>
          </a:p>
          <a:p>
            <a:pPr>
              <a:lnSpc>
                <a:spcPct val="100000"/>
              </a:lnSpc>
            </a:pPr>
            <a:endParaRPr sz="2700">
              <a:latin typeface="Cambria"/>
              <a:cs typeface="Cambria"/>
            </a:endParaRPr>
          </a:p>
          <a:p>
            <a:pPr>
              <a:lnSpc>
                <a:spcPct val="100000"/>
              </a:lnSpc>
            </a:pPr>
            <a:endParaRPr sz="2700">
              <a:latin typeface="Cambria"/>
              <a:cs typeface="Cambria"/>
            </a:endParaRPr>
          </a:p>
          <a:p>
            <a:pPr>
              <a:lnSpc>
                <a:spcPct val="100000"/>
              </a:lnSpc>
              <a:spcBef>
                <a:spcPts val="1630"/>
              </a:spcBef>
            </a:pPr>
            <a:endParaRPr sz="2700">
              <a:latin typeface="Cambria"/>
              <a:cs typeface="Cambria"/>
            </a:endParaRPr>
          </a:p>
          <a:p>
            <a:pPr algn="r">
              <a:lnSpc>
                <a:spcPct val="100000"/>
              </a:lnSpc>
            </a:pPr>
            <a:r>
              <a:rPr sz="1200" spc="-25" dirty="0">
                <a:solidFill>
                  <a:srgbClr val="888888"/>
                </a:solidFill>
                <a:latin typeface="Cambria"/>
                <a:cs typeface="Cambria"/>
              </a:rPr>
              <a:t>18</a:t>
            </a:r>
            <a:endParaRPr sz="1200">
              <a:latin typeface="Cambria"/>
              <a:cs typeface="Cambria"/>
            </a:endParaRPr>
          </a:p>
        </p:txBody>
      </p:sp>
      <p:grpSp>
        <p:nvGrpSpPr>
          <p:cNvPr id="4" name="object 4"/>
          <p:cNvGrpSpPr/>
          <p:nvPr/>
        </p:nvGrpSpPr>
        <p:grpSpPr>
          <a:xfrm>
            <a:off x="761" y="0"/>
            <a:ext cx="12192000" cy="6857998"/>
            <a:chOff x="761" y="0"/>
            <a:chExt cx="12192000" cy="6857998"/>
          </a:xfrm>
        </p:grpSpPr>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9448800" y="0"/>
              <a:ext cx="2743200" cy="6857998"/>
            </a:xfrm>
            <a:prstGeom prst="rect">
              <a:avLst/>
            </a:prstGeom>
          </p:spPr>
        </p:pic>
      </p:grpSp>
      <p:sp>
        <p:nvSpPr>
          <p:cNvPr id="8" name="object 8"/>
          <p:cNvSpPr txBox="1"/>
          <p:nvPr/>
        </p:nvSpPr>
        <p:spPr>
          <a:xfrm>
            <a:off x="0" y="908430"/>
            <a:ext cx="9453880" cy="5910580"/>
          </a:xfrm>
          <a:prstGeom prst="rect">
            <a:avLst/>
          </a:prstGeom>
        </p:spPr>
        <p:txBody>
          <a:bodyPr vert="horz" wrap="square" lIns="0" tIns="58419" rIns="0" bIns="0" rtlCol="0">
            <a:spAutoFit/>
          </a:bodyPr>
          <a:lstStyle/>
          <a:p>
            <a:pPr marL="266700" marR="30480" indent="-228600">
              <a:lnSpc>
                <a:spcPts val="2920"/>
              </a:lnSpc>
              <a:spcBef>
                <a:spcPts val="459"/>
              </a:spcBef>
              <a:buFont typeface="Arial MT"/>
              <a:buChar char="•"/>
              <a:tabLst>
                <a:tab pos="266700" algn="l"/>
              </a:tabLst>
            </a:pPr>
            <a:r>
              <a:rPr lang="tr-TR" sz="2700" b="1" dirty="0">
                <a:latin typeface="Cambria"/>
                <a:cs typeface="Cambria"/>
              </a:rPr>
              <a:t>Kural 1: Bir sinyal, bir bağlantı boyunca yalnızca bağlantı üzerindeki okla tanımlanan yönde akar. İki farklı bağlantı türü vardır
Davranışları doğrusal bir giriş-çıkış ilişkisi tarafından yönetilen sinaptik bağlantılar. Spesifik olarak, </a:t>
            </a:r>
            <a:r>
              <a:rPr lang="tr-TR" sz="2700" b="1" dirty="0" err="1">
                <a:latin typeface="Cambria"/>
                <a:cs typeface="Cambria"/>
              </a:rPr>
              <a:t>xj</a:t>
            </a:r>
            <a:r>
              <a:rPr lang="tr-TR" sz="2700" b="1" dirty="0">
                <a:latin typeface="Cambria"/>
                <a:cs typeface="Cambria"/>
              </a:rPr>
              <a:t> düğüm sinyali, Şekil 1.9a'da gösterildiği gibi düğüm sinyali </a:t>
            </a:r>
            <a:r>
              <a:rPr lang="tr-TR" sz="2700" b="1" dirty="0" err="1">
                <a:latin typeface="Cambria"/>
                <a:cs typeface="Cambria"/>
              </a:rPr>
              <a:t>yk'yi</a:t>
            </a:r>
            <a:r>
              <a:rPr lang="tr-TR" sz="2700" b="1" dirty="0">
                <a:latin typeface="Cambria"/>
                <a:cs typeface="Cambria"/>
              </a:rPr>
              <a:t> üretmek için sinaptik ağırlık </a:t>
            </a:r>
            <a:r>
              <a:rPr lang="tr-TR" sz="2700" b="1" dirty="0" err="1">
                <a:latin typeface="Cambria"/>
                <a:cs typeface="Cambria"/>
              </a:rPr>
              <a:t>wkj</a:t>
            </a:r>
            <a:r>
              <a:rPr lang="tr-TR" sz="2700" b="1" dirty="0">
                <a:latin typeface="Cambria"/>
                <a:cs typeface="Cambria"/>
              </a:rPr>
              <a:t> ile çarpılır.
Davranışları genel olarak doğrusal olmayan giriş-çıkış ilişkisi tarafından yönetilen aktivasyon bağlantıları.
Kural 2: Bir düğüm sinyali, gelen bağlantılar aracılığıyla ilgili düğüme giren tüm sinyallerin cebirsel toplamına eşittir.
Kural 3: Bir düğümdeki sinyal, o düğümden kaynaklanan her giden bağlantıya iletilir ve iletim, giden bağlantıların transfer işlevlerinden tamamen bağımsızdır.</a:t>
            </a:r>
            <a:endParaRPr sz="800"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806" y="262908"/>
            <a:ext cx="8534400" cy="671465"/>
          </a:xfrm>
          <a:prstGeom prst="rect">
            <a:avLst/>
          </a:prstGeom>
        </p:spPr>
        <p:txBody>
          <a:bodyPr vert="horz" wrap="square" lIns="0" tIns="116331" rIns="0" bIns="0" rtlCol="0">
            <a:spAutoFit/>
          </a:bodyPr>
          <a:lstStyle/>
          <a:p>
            <a:pPr marL="4420870">
              <a:lnSpc>
                <a:spcPct val="100000"/>
              </a:lnSpc>
              <a:spcBef>
                <a:spcPts val="100"/>
              </a:spcBef>
            </a:pPr>
            <a:r>
              <a:rPr lang="tr-TR" dirty="0"/>
              <a:t>1.5 geri bildirim</a:t>
            </a:r>
            <a:endParaRPr spc="-25" dirty="0"/>
          </a:p>
        </p:txBody>
      </p:sp>
      <p:sp>
        <p:nvSpPr>
          <p:cNvPr id="3" name="object 3"/>
          <p:cNvSpPr txBox="1"/>
          <p:nvPr/>
        </p:nvSpPr>
        <p:spPr>
          <a:xfrm>
            <a:off x="78739" y="895858"/>
            <a:ext cx="11514455" cy="4165243"/>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spc="-10" dirty="0">
                <a:solidFill>
                  <a:srgbClr val="FFFFFF"/>
                </a:solidFill>
                <a:latin typeface="Cambria"/>
                <a:cs typeface="Cambria"/>
              </a:rPr>
              <a:t>Dinamik bir sistemde, sistemdeki bir elemanın çıktısı girişi etkilediğinde geri besleme bulunur ve böylece sistem etrafındaki sinyallerin iletimi için kapalı yollara yol açar
Geri bildirim, tekrarlayan ağlar olarak bilinen sinir ağlarının incelenmesinde önemli bir rol oynar
Şekil 1.12, tek döngülü bir geri besleme sisteminin sinyal-akış grafiğini göstermektedir,
Sırasıyla "operatörler" A ve B tarafından karakterize edilen ileri besleme yolu ve geri besleme yolu.
Şekil 1.12'den aşağıdaki giriş-çıkış ilişkilerini kolayca not ediyoruz:</a:t>
            </a:r>
            <a:endParaRPr sz="2800" dirty="0">
              <a:latin typeface="Cambria"/>
              <a:cs typeface="Cambria"/>
            </a:endParaRPr>
          </a:p>
        </p:txBody>
      </p:sp>
      <p:sp>
        <p:nvSpPr>
          <p:cNvPr id="4" name="object 4"/>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23</a:t>
            </a:r>
            <a:endParaRPr sz="1200">
              <a:latin typeface="Calibri"/>
              <a:cs typeface="Calibri"/>
            </a:endParaRPr>
          </a:p>
        </p:txBody>
      </p:sp>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grpSp>
        <p:nvGrpSpPr>
          <p:cNvPr id="6" name="object 6"/>
          <p:cNvGrpSpPr/>
          <p:nvPr/>
        </p:nvGrpSpPr>
        <p:grpSpPr>
          <a:xfrm>
            <a:off x="6477000" y="5171856"/>
            <a:ext cx="4109720" cy="1324610"/>
            <a:chOff x="6477000" y="5171856"/>
            <a:chExt cx="4109720" cy="1324610"/>
          </a:xfrm>
        </p:grpSpPr>
        <p:sp>
          <p:nvSpPr>
            <p:cNvPr id="7" name="object 7"/>
            <p:cNvSpPr/>
            <p:nvPr/>
          </p:nvSpPr>
          <p:spPr>
            <a:xfrm>
              <a:off x="9811468" y="5543157"/>
              <a:ext cx="743585" cy="904240"/>
            </a:xfrm>
            <a:custGeom>
              <a:avLst/>
              <a:gdLst/>
              <a:ahLst/>
              <a:cxnLst/>
              <a:rect l="l" t="t" r="r" b="b"/>
              <a:pathLst>
                <a:path w="743584" h="904239">
                  <a:moveTo>
                    <a:pt x="0" y="904214"/>
                  </a:moveTo>
                  <a:lnTo>
                    <a:pt x="51131" y="895188"/>
                  </a:lnTo>
                  <a:lnTo>
                    <a:pt x="100946" y="883789"/>
                  </a:lnTo>
                  <a:lnTo>
                    <a:pt x="149385" y="870090"/>
                  </a:lnTo>
                  <a:lnTo>
                    <a:pt x="196387" y="854167"/>
                  </a:lnTo>
                  <a:lnTo>
                    <a:pt x="241891" y="836096"/>
                  </a:lnTo>
                  <a:lnTo>
                    <a:pt x="285835" y="815951"/>
                  </a:lnTo>
                  <a:lnTo>
                    <a:pt x="328158" y="793807"/>
                  </a:lnTo>
                  <a:lnTo>
                    <a:pt x="368800" y="769739"/>
                  </a:lnTo>
                  <a:lnTo>
                    <a:pt x="407700" y="743822"/>
                  </a:lnTo>
                  <a:lnTo>
                    <a:pt x="444797" y="716133"/>
                  </a:lnTo>
                  <a:lnTo>
                    <a:pt x="480029" y="686744"/>
                  </a:lnTo>
                  <a:lnTo>
                    <a:pt x="513336" y="655732"/>
                  </a:lnTo>
                  <a:lnTo>
                    <a:pt x="544657" y="623172"/>
                  </a:lnTo>
                  <a:lnTo>
                    <a:pt x="573930" y="589138"/>
                  </a:lnTo>
                  <a:lnTo>
                    <a:pt x="601095" y="553706"/>
                  </a:lnTo>
                  <a:lnTo>
                    <a:pt x="626091" y="516951"/>
                  </a:lnTo>
                  <a:lnTo>
                    <a:pt x="648857" y="478948"/>
                  </a:lnTo>
                  <a:lnTo>
                    <a:pt x="669331" y="439771"/>
                  </a:lnTo>
                  <a:lnTo>
                    <a:pt x="687453" y="399497"/>
                  </a:lnTo>
                  <a:lnTo>
                    <a:pt x="703162" y="358200"/>
                  </a:lnTo>
                  <a:lnTo>
                    <a:pt x="716397" y="315954"/>
                  </a:lnTo>
                  <a:lnTo>
                    <a:pt x="727097" y="272836"/>
                  </a:lnTo>
                  <a:lnTo>
                    <a:pt x="735200" y="228920"/>
                  </a:lnTo>
                  <a:lnTo>
                    <a:pt x="740647" y="184281"/>
                  </a:lnTo>
                  <a:lnTo>
                    <a:pt x="743375" y="138995"/>
                  </a:lnTo>
                  <a:lnTo>
                    <a:pt x="743324" y="93135"/>
                  </a:lnTo>
                  <a:lnTo>
                    <a:pt x="740433" y="46779"/>
                  </a:lnTo>
                  <a:lnTo>
                    <a:pt x="734642" y="0"/>
                  </a:lnTo>
                </a:path>
              </a:pathLst>
            </a:custGeom>
            <a:ln w="27972">
              <a:solidFill>
                <a:srgbClr val="FFFFFF"/>
              </a:solidFill>
            </a:ln>
          </p:spPr>
          <p:txBody>
            <a:bodyPr wrap="square" lIns="0" tIns="0" rIns="0" bIns="0" rtlCol="0"/>
            <a:lstStyle/>
            <a:p>
              <a:endParaRPr/>
            </a:p>
          </p:txBody>
        </p:sp>
        <p:pic>
          <p:nvPicPr>
            <p:cNvPr id="8" name="object 8"/>
            <p:cNvPicPr/>
            <p:nvPr/>
          </p:nvPicPr>
          <p:blipFill>
            <a:blip r:embed="rId2" cstate="print"/>
            <a:stretch>
              <a:fillRect/>
            </a:stretch>
          </p:blipFill>
          <p:spPr>
            <a:xfrm>
              <a:off x="9732214" y="6393644"/>
              <a:ext cx="107972" cy="102298"/>
            </a:xfrm>
            <a:prstGeom prst="rect">
              <a:avLst/>
            </a:prstGeom>
          </p:spPr>
        </p:pic>
        <p:sp>
          <p:nvSpPr>
            <p:cNvPr id="9" name="object 9"/>
            <p:cNvSpPr/>
            <p:nvPr/>
          </p:nvSpPr>
          <p:spPr>
            <a:xfrm>
              <a:off x="8951976" y="5556491"/>
              <a:ext cx="828040" cy="895350"/>
            </a:xfrm>
            <a:custGeom>
              <a:avLst/>
              <a:gdLst/>
              <a:ahLst/>
              <a:cxnLst/>
              <a:rect l="l" t="t" r="r" b="b"/>
              <a:pathLst>
                <a:path w="828040" h="895350">
                  <a:moveTo>
                    <a:pt x="0" y="0"/>
                  </a:moveTo>
                  <a:lnTo>
                    <a:pt x="1504" y="50628"/>
                  </a:lnTo>
                  <a:lnTo>
                    <a:pt x="5364" y="100425"/>
                  </a:lnTo>
                  <a:lnTo>
                    <a:pt x="11519" y="149325"/>
                  </a:lnTo>
                  <a:lnTo>
                    <a:pt x="19910" y="197263"/>
                  </a:lnTo>
                  <a:lnTo>
                    <a:pt x="30477" y="244176"/>
                  </a:lnTo>
                  <a:lnTo>
                    <a:pt x="43160" y="289999"/>
                  </a:lnTo>
                  <a:lnTo>
                    <a:pt x="57901" y="334667"/>
                  </a:lnTo>
                  <a:lnTo>
                    <a:pt x="74639" y="378117"/>
                  </a:lnTo>
                  <a:lnTo>
                    <a:pt x="93316" y="420282"/>
                  </a:lnTo>
                  <a:lnTo>
                    <a:pt x="113871" y="461100"/>
                  </a:lnTo>
                  <a:lnTo>
                    <a:pt x="136244" y="500506"/>
                  </a:lnTo>
                  <a:lnTo>
                    <a:pt x="160378" y="538435"/>
                  </a:lnTo>
                  <a:lnTo>
                    <a:pt x="186211" y="574823"/>
                  </a:lnTo>
                  <a:lnTo>
                    <a:pt x="213685" y="609605"/>
                  </a:lnTo>
                  <a:lnTo>
                    <a:pt x="242740" y="642717"/>
                  </a:lnTo>
                  <a:lnTo>
                    <a:pt x="273316" y="674094"/>
                  </a:lnTo>
                  <a:lnTo>
                    <a:pt x="305354" y="703673"/>
                  </a:lnTo>
                  <a:lnTo>
                    <a:pt x="338794" y="731388"/>
                  </a:lnTo>
                  <a:lnTo>
                    <a:pt x="373577" y="757175"/>
                  </a:lnTo>
                  <a:lnTo>
                    <a:pt x="409643" y="780970"/>
                  </a:lnTo>
                  <a:lnTo>
                    <a:pt x="446934" y="802709"/>
                  </a:lnTo>
                  <a:lnTo>
                    <a:pt x="485388" y="822326"/>
                  </a:lnTo>
                  <a:lnTo>
                    <a:pt x="524947" y="839758"/>
                  </a:lnTo>
                  <a:lnTo>
                    <a:pt x="565551" y="854939"/>
                  </a:lnTo>
                  <a:lnTo>
                    <a:pt x="607140" y="867806"/>
                  </a:lnTo>
                  <a:lnTo>
                    <a:pt x="649656" y="878294"/>
                  </a:lnTo>
                  <a:lnTo>
                    <a:pt x="693038" y="886339"/>
                  </a:lnTo>
                  <a:lnTo>
                    <a:pt x="737228" y="891876"/>
                  </a:lnTo>
                  <a:lnTo>
                    <a:pt x="782165" y="894841"/>
                  </a:lnTo>
                  <a:lnTo>
                    <a:pt x="827789" y="895169"/>
                  </a:lnTo>
                </a:path>
              </a:pathLst>
            </a:custGeom>
            <a:ln w="27972">
              <a:solidFill>
                <a:srgbClr val="FFFFFF"/>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8913375" y="5517888"/>
              <a:ext cx="77203" cy="77206"/>
            </a:xfrm>
            <a:prstGeom prst="rect">
              <a:avLst/>
            </a:prstGeom>
          </p:spPr>
        </p:pic>
        <p:sp>
          <p:nvSpPr>
            <p:cNvPr id="11" name="object 11"/>
            <p:cNvSpPr/>
            <p:nvPr/>
          </p:nvSpPr>
          <p:spPr>
            <a:xfrm>
              <a:off x="8225632" y="5557610"/>
              <a:ext cx="1578610" cy="0"/>
            </a:xfrm>
            <a:custGeom>
              <a:avLst/>
              <a:gdLst/>
              <a:ahLst/>
              <a:cxnLst/>
              <a:rect l="l" t="t" r="r" b="b"/>
              <a:pathLst>
                <a:path w="1578609">
                  <a:moveTo>
                    <a:pt x="0" y="0"/>
                  </a:moveTo>
                  <a:lnTo>
                    <a:pt x="1578003" y="0"/>
                  </a:lnTo>
                </a:path>
              </a:pathLst>
            </a:custGeom>
            <a:ln w="27973">
              <a:solidFill>
                <a:srgbClr val="FFFFFF"/>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9778647" y="5506139"/>
              <a:ext cx="102937" cy="102942"/>
            </a:xfrm>
            <a:prstGeom prst="rect">
              <a:avLst/>
            </a:prstGeom>
          </p:spPr>
        </p:pic>
        <p:sp>
          <p:nvSpPr>
            <p:cNvPr id="13" name="object 13"/>
            <p:cNvSpPr/>
            <p:nvPr/>
          </p:nvSpPr>
          <p:spPr>
            <a:xfrm>
              <a:off x="7471316" y="5557610"/>
              <a:ext cx="782320" cy="0"/>
            </a:xfrm>
            <a:custGeom>
              <a:avLst/>
              <a:gdLst/>
              <a:ahLst/>
              <a:cxnLst/>
              <a:rect l="l" t="t" r="r" b="b"/>
              <a:pathLst>
                <a:path w="782320">
                  <a:moveTo>
                    <a:pt x="0" y="0"/>
                  </a:moveTo>
                  <a:lnTo>
                    <a:pt x="782101" y="0"/>
                  </a:lnTo>
                </a:path>
              </a:pathLst>
            </a:custGeom>
            <a:ln w="27973">
              <a:solidFill>
                <a:srgbClr val="FFFFFF"/>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7432715" y="5519007"/>
              <a:ext cx="77203" cy="77206"/>
            </a:xfrm>
            <a:prstGeom prst="rect">
              <a:avLst/>
            </a:prstGeom>
          </p:spPr>
        </p:pic>
        <p:pic>
          <p:nvPicPr>
            <p:cNvPr id="15" name="object 15"/>
            <p:cNvPicPr/>
            <p:nvPr/>
          </p:nvPicPr>
          <p:blipFill>
            <a:blip r:embed="rId6" cstate="print"/>
            <a:stretch>
              <a:fillRect/>
            </a:stretch>
          </p:blipFill>
          <p:spPr>
            <a:xfrm>
              <a:off x="8228430" y="5506139"/>
              <a:ext cx="102937" cy="102942"/>
            </a:xfrm>
            <a:prstGeom prst="rect">
              <a:avLst/>
            </a:prstGeom>
          </p:spPr>
        </p:pic>
        <p:sp>
          <p:nvSpPr>
            <p:cNvPr id="16" name="object 16"/>
            <p:cNvSpPr/>
            <p:nvPr/>
          </p:nvSpPr>
          <p:spPr>
            <a:xfrm>
              <a:off x="9811468" y="5556584"/>
              <a:ext cx="736600" cy="1270"/>
            </a:xfrm>
            <a:custGeom>
              <a:avLst/>
              <a:gdLst/>
              <a:ahLst/>
              <a:cxnLst/>
              <a:rect l="l" t="t" r="r" b="b"/>
              <a:pathLst>
                <a:path w="736600" h="1270">
                  <a:moveTo>
                    <a:pt x="0" y="652"/>
                  </a:moveTo>
                  <a:lnTo>
                    <a:pt x="736600" y="0"/>
                  </a:lnTo>
                </a:path>
              </a:pathLst>
            </a:custGeom>
            <a:ln w="27973">
              <a:solidFill>
                <a:srgbClr val="FFFFFF"/>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10509467" y="5517981"/>
              <a:ext cx="77203" cy="77206"/>
            </a:xfrm>
            <a:prstGeom prst="rect">
              <a:avLst/>
            </a:prstGeom>
          </p:spPr>
        </p:pic>
        <p:pic>
          <p:nvPicPr>
            <p:cNvPr id="18" name="object 18"/>
            <p:cNvPicPr/>
            <p:nvPr/>
          </p:nvPicPr>
          <p:blipFill>
            <a:blip r:embed="rId8" cstate="print"/>
            <a:stretch>
              <a:fillRect/>
            </a:stretch>
          </p:blipFill>
          <p:spPr>
            <a:xfrm>
              <a:off x="6477000" y="5171856"/>
              <a:ext cx="1062942" cy="727310"/>
            </a:xfrm>
            <a:prstGeom prst="rect">
              <a:avLst/>
            </a:prstGeom>
          </p:spPr>
        </p:pic>
      </p:grpSp>
      <p:sp>
        <p:nvSpPr>
          <p:cNvPr id="19" name="object 19"/>
          <p:cNvSpPr txBox="1"/>
          <p:nvPr/>
        </p:nvSpPr>
        <p:spPr>
          <a:xfrm>
            <a:off x="6642163" y="5252168"/>
            <a:ext cx="723900" cy="429895"/>
          </a:xfrm>
          <a:prstGeom prst="rect">
            <a:avLst/>
          </a:prstGeom>
        </p:spPr>
        <p:txBody>
          <a:bodyPr vert="horz" wrap="square" lIns="0" tIns="12700" rIns="0" bIns="0" rtlCol="0">
            <a:spAutoFit/>
          </a:bodyPr>
          <a:lstStyle/>
          <a:p>
            <a:pPr marL="38100">
              <a:lnSpc>
                <a:spcPct val="100000"/>
              </a:lnSpc>
              <a:spcBef>
                <a:spcPts val="100"/>
              </a:spcBef>
            </a:pPr>
            <a:r>
              <a:rPr sz="2650" i="1" spc="-10" dirty="0">
                <a:solidFill>
                  <a:srgbClr val="FFFFFF"/>
                </a:solidFill>
                <a:latin typeface="Cambria"/>
                <a:cs typeface="Cambria"/>
              </a:rPr>
              <a:t>x</a:t>
            </a:r>
            <a:r>
              <a:rPr sz="2625" i="1" spc="-15" baseline="-11111" dirty="0">
                <a:solidFill>
                  <a:srgbClr val="FFFFFF"/>
                </a:solidFill>
                <a:latin typeface="Cambria"/>
                <a:cs typeface="Cambria"/>
              </a:rPr>
              <a:t>j</a:t>
            </a:r>
            <a:r>
              <a:rPr sz="2650" spc="-10" dirty="0">
                <a:solidFill>
                  <a:srgbClr val="FFFFFF"/>
                </a:solidFill>
                <a:latin typeface="Cambria"/>
                <a:cs typeface="Cambria"/>
              </a:rPr>
              <a:t>(</a:t>
            </a:r>
            <a:r>
              <a:rPr sz="2650" i="1" spc="-10" dirty="0">
                <a:solidFill>
                  <a:srgbClr val="FFFFFF"/>
                </a:solidFill>
                <a:latin typeface="Cambria"/>
                <a:cs typeface="Cambria"/>
              </a:rPr>
              <a:t>n</a:t>
            </a:r>
            <a:r>
              <a:rPr sz="2650" spc="-10" dirty="0">
                <a:solidFill>
                  <a:srgbClr val="FFFFFF"/>
                </a:solidFill>
                <a:latin typeface="Cambria"/>
                <a:cs typeface="Cambria"/>
              </a:rPr>
              <a:t>)</a:t>
            </a:r>
            <a:endParaRPr sz="2650">
              <a:latin typeface="Cambria"/>
              <a:cs typeface="Cambria"/>
            </a:endParaRPr>
          </a:p>
        </p:txBody>
      </p:sp>
      <p:pic>
        <p:nvPicPr>
          <p:cNvPr id="20" name="object 20"/>
          <p:cNvPicPr/>
          <p:nvPr/>
        </p:nvPicPr>
        <p:blipFill>
          <a:blip r:embed="rId9" cstate="print"/>
          <a:stretch>
            <a:fillRect/>
          </a:stretch>
        </p:blipFill>
        <p:spPr>
          <a:xfrm>
            <a:off x="10539956" y="5220810"/>
            <a:ext cx="1118643" cy="734303"/>
          </a:xfrm>
          <a:prstGeom prst="rect">
            <a:avLst/>
          </a:prstGeom>
        </p:spPr>
      </p:pic>
      <p:sp>
        <p:nvSpPr>
          <p:cNvPr id="21" name="object 21"/>
          <p:cNvSpPr txBox="1"/>
          <p:nvPr/>
        </p:nvSpPr>
        <p:spPr>
          <a:xfrm>
            <a:off x="10717055" y="5303219"/>
            <a:ext cx="779145" cy="429895"/>
          </a:xfrm>
          <a:prstGeom prst="rect">
            <a:avLst/>
          </a:prstGeom>
        </p:spPr>
        <p:txBody>
          <a:bodyPr vert="horz" wrap="square" lIns="0" tIns="12700" rIns="0" bIns="0" rtlCol="0">
            <a:spAutoFit/>
          </a:bodyPr>
          <a:lstStyle/>
          <a:p>
            <a:pPr marL="38100">
              <a:lnSpc>
                <a:spcPct val="100000"/>
              </a:lnSpc>
              <a:spcBef>
                <a:spcPts val="100"/>
              </a:spcBef>
            </a:pPr>
            <a:r>
              <a:rPr sz="2650" i="1" spc="-10" dirty="0">
                <a:solidFill>
                  <a:srgbClr val="FFFFFF"/>
                </a:solidFill>
                <a:latin typeface="Cambria"/>
                <a:cs typeface="Cambria"/>
              </a:rPr>
              <a:t>y</a:t>
            </a:r>
            <a:r>
              <a:rPr sz="2625" i="1" spc="-15" baseline="-11111" dirty="0">
                <a:solidFill>
                  <a:srgbClr val="FFFFFF"/>
                </a:solidFill>
                <a:latin typeface="Cambria"/>
                <a:cs typeface="Cambria"/>
              </a:rPr>
              <a:t>k</a:t>
            </a:r>
            <a:r>
              <a:rPr sz="2650" spc="-10" dirty="0">
                <a:solidFill>
                  <a:srgbClr val="FFFFFF"/>
                </a:solidFill>
                <a:latin typeface="Cambria"/>
                <a:cs typeface="Cambria"/>
              </a:rPr>
              <a:t>(</a:t>
            </a:r>
            <a:r>
              <a:rPr sz="2650" i="1" spc="-10" dirty="0">
                <a:solidFill>
                  <a:srgbClr val="FFFFFF"/>
                </a:solidFill>
                <a:latin typeface="Cambria"/>
                <a:cs typeface="Cambria"/>
              </a:rPr>
              <a:t>n</a:t>
            </a:r>
            <a:r>
              <a:rPr sz="2650" spc="-10" dirty="0">
                <a:solidFill>
                  <a:srgbClr val="FFFFFF"/>
                </a:solidFill>
                <a:latin typeface="Cambria"/>
                <a:cs typeface="Cambria"/>
              </a:rPr>
              <a:t>)</a:t>
            </a:r>
            <a:endParaRPr sz="2650">
              <a:latin typeface="Cambria"/>
              <a:cs typeface="Cambria"/>
            </a:endParaRPr>
          </a:p>
        </p:txBody>
      </p:sp>
      <p:pic>
        <p:nvPicPr>
          <p:cNvPr id="22" name="object 22"/>
          <p:cNvPicPr/>
          <p:nvPr/>
        </p:nvPicPr>
        <p:blipFill>
          <a:blip r:embed="rId10" cstate="print"/>
          <a:stretch>
            <a:fillRect/>
          </a:stretch>
        </p:blipFill>
        <p:spPr>
          <a:xfrm>
            <a:off x="8421065" y="4927091"/>
            <a:ext cx="1139866" cy="727307"/>
          </a:xfrm>
          <a:prstGeom prst="rect">
            <a:avLst/>
          </a:prstGeom>
        </p:spPr>
      </p:pic>
      <p:sp>
        <p:nvSpPr>
          <p:cNvPr id="23" name="object 23"/>
          <p:cNvSpPr txBox="1"/>
          <p:nvPr/>
        </p:nvSpPr>
        <p:spPr>
          <a:xfrm>
            <a:off x="8591357" y="5001805"/>
            <a:ext cx="795655" cy="429895"/>
          </a:xfrm>
          <a:prstGeom prst="rect">
            <a:avLst/>
          </a:prstGeom>
        </p:spPr>
        <p:txBody>
          <a:bodyPr vert="horz" wrap="square" lIns="0" tIns="12700" rIns="0" bIns="0" rtlCol="0">
            <a:spAutoFit/>
          </a:bodyPr>
          <a:lstStyle/>
          <a:p>
            <a:pPr marL="38100">
              <a:lnSpc>
                <a:spcPct val="100000"/>
              </a:lnSpc>
              <a:spcBef>
                <a:spcPts val="100"/>
              </a:spcBef>
            </a:pPr>
            <a:r>
              <a:rPr sz="2650" i="1" spc="-10" dirty="0">
                <a:solidFill>
                  <a:srgbClr val="FFFFFF"/>
                </a:solidFill>
                <a:latin typeface="Cambria"/>
                <a:cs typeface="Cambria"/>
              </a:rPr>
              <a:t>x</a:t>
            </a:r>
            <a:r>
              <a:rPr sz="2625" i="1" spc="-15" baseline="-11111" dirty="0">
                <a:solidFill>
                  <a:srgbClr val="FFFFFF"/>
                </a:solidFill>
                <a:latin typeface="Cambria"/>
                <a:cs typeface="Cambria"/>
              </a:rPr>
              <a:t>j</a:t>
            </a:r>
            <a:r>
              <a:rPr sz="2650" i="1" spc="-10" dirty="0">
                <a:solidFill>
                  <a:srgbClr val="FFFFFF"/>
                </a:solidFill>
                <a:latin typeface="Cambria"/>
                <a:cs typeface="Cambria"/>
              </a:rPr>
              <a:t>'</a:t>
            </a:r>
            <a:r>
              <a:rPr sz="2650" spc="-10" dirty="0">
                <a:solidFill>
                  <a:srgbClr val="FFFFFF"/>
                </a:solidFill>
                <a:latin typeface="Cambria"/>
                <a:cs typeface="Cambria"/>
              </a:rPr>
              <a:t>(</a:t>
            </a:r>
            <a:r>
              <a:rPr sz="2650" i="1" spc="-10" dirty="0">
                <a:solidFill>
                  <a:srgbClr val="FFFFFF"/>
                </a:solidFill>
                <a:latin typeface="Cambria"/>
                <a:cs typeface="Cambria"/>
              </a:rPr>
              <a:t>n</a:t>
            </a:r>
            <a:r>
              <a:rPr sz="2650" spc="-10" dirty="0">
                <a:solidFill>
                  <a:srgbClr val="FFFFFF"/>
                </a:solidFill>
                <a:latin typeface="Cambria"/>
                <a:cs typeface="Cambria"/>
              </a:rPr>
              <a:t>)</a:t>
            </a:r>
            <a:endParaRPr sz="2650">
              <a:latin typeface="Cambria"/>
              <a:cs typeface="Cambria"/>
            </a:endParaRPr>
          </a:p>
        </p:txBody>
      </p:sp>
      <p:pic>
        <p:nvPicPr>
          <p:cNvPr id="24" name="object 24"/>
          <p:cNvPicPr/>
          <p:nvPr/>
        </p:nvPicPr>
        <p:blipFill>
          <a:blip r:embed="rId11" cstate="print"/>
          <a:stretch>
            <a:fillRect/>
          </a:stretch>
        </p:blipFill>
        <p:spPr>
          <a:xfrm>
            <a:off x="9504986" y="4962055"/>
            <a:ext cx="615387" cy="727310"/>
          </a:xfrm>
          <a:prstGeom prst="rect">
            <a:avLst/>
          </a:prstGeom>
        </p:spPr>
      </p:pic>
      <p:sp>
        <p:nvSpPr>
          <p:cNvPr id="25" name="object 25"/>
          <p:cNvSpPr txBox="1"/>
          <p:nvPr/>
        </p:nvSpPr>
        <p:spPr>
          <a:xfrm>
            <a:off x="9704408" y="5037704"/>
            <a:ext cx="224154" cy="429895"/>
          </a:xfrm>
          <a:prstGeom prst="rect">
            <a:avLst/>
          </a:prstGeom>
        </p:spPr>
        <p:txBody>
          <a:bodyPr vert="horz" wrap="square" lIns="0" tIns="12700" rIns="0" bIns="0" rtlCol="0">
            <a:spAutoFit/>
          </a:bodyPr>
          <a:lstStyle/>
          <a:p>
            <a:pPr marL="12700">
              <a:lnSpc>
                <a:spcPct val="100000"/>
              </a:lnSpc>
              <a:spcBef>
                <a:spcPts val="100"/>
              </a:spcBef>
            </a:pPr>
            <a:r>
              <a:rPr sz="2650" i="1" spc="-50" dirty="0">
                <a:solidFill>
                  <a:srgbClr val="FFFFFF"/>
                </a:solidFill>
                <a:latin typeface="Cambria"/>
                <a:cs typeface="Cambria"/>
              </a:rPr>
              <a:t>A</a:t>
            </a:r>
            <a:endParaRPr sz="2650">
              <a:latin typeface="Cambria"/>
              <a:cs typeface="Cambria"/>
            </a:endParaRPr>
          </a:p>
        </p:txBody>
      </p:sp>
      <p:pic>
        <p:nvPicPr>
          <p:cNvPr id="26" name="object 26"/>
          <p:cNvPicPr/>
          <p:nvPr/>
        </p:nvPicPr>
        <p:blipFill>
          <a:blip r:embed="rId12" cstate="print"/>
          <a:stretch>
            <a:fillRect/>
          </a:stretch>
        </p:blipFill>
        <p:spPr>
          <a:xfrm>
            <a:off x="9470021" y="6325736"/>
            <a:ext cx="622380" cy="532263"/>
          </a:xfrm>
          <a:prstGeom prst="rect">
            <a:avLst/>
          </a:prstGeom>
        </p:spPr>
      </p:pic>
      <p:sp>
        <p:nvSpPr>
          <p:cNvPr id="27" name="object 27"/>
          <p:cNvSpPr txBox="1"/>
          <p:nvPr/>
        </p:nvSpPr>
        <p:spPr>
          <a:xfrm>
            <a:off x="9670189" y="6411640"/>
            <a:ext cx="226695" cy="429895"/>
          </a:xfrm>
          <a:prstGeom prst="rect">
            <a:avLst/>
          </a:prstGeom>
        </p:spPr>
        <p:txBody>
          <a:bodyPr vert="horz" wrap="square" lIns="0" tIns="12700" rIns="0" bIns="0" rtlCol="0">
            <a:spAutoFit/>
          </a:bodyPr>
          <a:lstStyle/>
          <a:p>
            <a:pPr marL="12700">
              <a:lnSpc>
                <a:spcPct val="100000"/>
              </a:lnSpc>
              <a:spcBef>
                <a:spcPts val="100"/>
              </a:spcBef>
            </a:pPr>
            <a:r>
              <a:rPr sz="2650" i="1" spc="-50" dirty="0">
                <a:solidFill>
                  <a:srgbClr val="FFFFFF"/>
                </a:solidFill>
                <a:latin typeface="Cambria"/>
                <a:cs typeface="Cambria"/>
              </a:rPr>
              <a:t>B</a:t>
            </a:r>
            <a:endParaRPr sz="2650">
              <a:latin typeface="Cambria"/>
              <a:cs typeface="Cambria"/>
            </a:endParaRPr>
          </a:p>
        </p:txBody>
      </p:sp>
      <p:sp>
        <p:nvSpPr>
          <p:cNvPr id="28" name="object 28"/>
          <p:cNvSpPr txBox="1"/>
          <p:nvPr/>
        </p:nvSpPr>
        <p:spPr>
          <a:xfrm>
            <a:off x="491439" y="5430723"/>
            <a:ext cx="4829810" cy="1304844"/>
          </a:xfrm>
          <a:prstGeom prst="rect">
            <a:avLst/>
          </a:prstGeom>
        </p:spPr>
        <p:txBody>
          <a:bodyPr vert="horz" wrap="square" lIns="0" tIns="12065" rIns="0" bIns="0" rtlCol="0">
            <a:spAutoFit/>
          </a:bodyPr>
          <a:lstStyle/>
          <a:p>
            <a:pPr marL="12700" marR="5080">
              <a:lnSpc>
                <a:spcPct val="100000"/>
              </a:lnSpc>
              <a:spcBef>
                <a:spcPts val="95"/>
              </a:spcBef>
            </a:pPr>
            <a:r>
              <a:rPr lang="tr-TR" sz="2800" dirty="0">
                <a:solidFill>
                  <a:srgbClr val="FFFFFF"/>
                </a:solidFill>
                <a:latin typeface="Cambria"/>
                <a:cs typeface="Cambria"/>
              </a:rPr>
              <a:t>Şekil 1.12 . Tek döngülü bir geri besleme sisteminin sinyal akış grafiği.</a:t>
            </a:r>
            <a:endParaRPr sz="12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32" y="115816"/>
            <a:ext cx="8534400" cy="671465"/>
          </a:xfrm>
          <a:prstGeom prst="rect">
            <a:avLst/>
          </a:prstGeom>
        </p:spPr>
        <p:txBody>
          <a:bodyPr vert="horz" wrap="square" lIns="0" tIns="116331" rIns="0" bIns="0" rtlCol="0">
            <a:spAutoFit/>
          </a:bodyPr>
          <a:lstStyle/>
          <a:p>
            <a:pPr marL="1343660">
              <a:lnSpc>
                <a:spcPct val="100000"/>
              </a:lnSpc>
              <a:spcBef>
                <a:spcPts val="100"/>
              </a:spcBef>
            </a:pPr>
            <a:r>
              <a:rPr lang="tr-TR" spc="-25" dirty="0"/>
              <a:t>Bir Nöronun Giriş-Çıkış İlişkisi</a:t>
            </a:r>
            <a:endParaRPr spc="-10" dirty="0"/>
          </a:p>
        </p:txBody>
      </p:sp>
      <p:sp>
        <p:nvSpPr>
          <p:cNvPr id="50" name="object 5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19</a:t>
            </a:fld>
            <a:endParaRPr spc="-25" dirty="0"/>
          </a:p>
        </p:txBody>
      </p:sp>
      <p:sp>
        <p:nvSpPr>
          <p:cNvPr id="3" name="object 3"/>
          <p:cNvSpPr txBox="1"/>
          <p:nvPr/>
        </p:nvSpPr>
        <p:spPr>
          <a:xfrm>
            <a:off x="78739" y="895858"/>
            <a:ext cx="9022080"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tr-TR" sz="2800" dirty="0">
                <a:solidFill>
                  <a:srgbClr val="FFFFFF"/>
                </a:solidFill>
                <a:latin typeface="Cambria"/>
                <a:cs typeface="Cambria"/>
              </a:rPr>
              <a:t>Bir nöronun aşağıdaki giriş-çıkış ilişkisi vardır</a:t>
            </a:r>
            <a:endParaRPr sz="2800" dirty="0">
              <a:latin typeface="Cambria"/>
              <a:cs typeface="Cambria"/>
            </a:endParaRPr>
          </a:p>
        </p:txBody>
      </p:sp>
      <p:sp>
        <p:nvSpPr>
          <p:cNvPr id="4" name="object 4"/>
          <p:cNvSpPr/>
          <p:nvPr/>
        </p:nvSpPr>
        <p:spPr>
          <a:xfrm>
            <a:off x="5162550" y="1535557"/>
            <a:ext cx="443230" cy="328930"/>
          </a:xfrm>
          <a:custGeom>
            <a:avLst/>
            <a:gdLst/>
            <a:ahLst/>
            <a:cxnLst/>
            <a:rect l="l" t="t" r="r" b="b"/>
            <a:pathLst>
              <a:path w="443229" h="328930">
                <a:moveTo>
                  <a:pt x="338200" y="0"/>
                </a:moveTo>
                <a:lnTo>
                  <a:pt x="333501" y="13334"/>
                </a:lnTo>
                <a:lnTo>
                  <a:pt x="352551" y="21597"/>
                </a:lnTo>
                <a:lnTo>
                  <a:pt x="368935" y="33051"/>
                </a:lnTo>
                <a:lnTo>
                  <a:pt x="393700" y="65531"/>
                </a:lnTo>
                <a:lnTo>
                  <a:pt x="408273" y="109219"/>
                </a:lnTo>
                <a:lnTo>
                  <a:pt x="413130" y="162813"/>
                </a:lnTo>
                <a:lnTo>
                  <a:pt x="411896" y="191845"/>
                </a:lnTo>
                <a:lnTo>
                  <a:pt x="402093" y="241859"/>
                </a:lnTo>
                <a:lnTo>
                  <a:pt x="382551" y="280965"/>
                </a:lnTo>
                <a:lnTo>
                  <a:pt x="352746" y="307306"/>
                </a:lnTo>
                <a:lnTo>
                  <a:pt x="334010" y="315594"/>
                </a:lnTo>
                <a:lnTo>
                  <a:pt x="338200" y="328929"/>
                </a:lnTo>
                <a:lnTo>
                  <a:pt x="383031" y="307895"/>
                </a:lnTo>
                <a:lnTo>
                  <a:pt x="416051" y="271525"/>
                </a:lnTo>
                <a:lnTo>
                  <a:pt x="436340" y="222678"/>
                </a:lnTo>
                <a:lnTo>
                  <a:pt x="443102" y="164591"/>
                </a:lnTo>
                <a:lnTo>
                  <a:pt x="441392" y="134417"/>
                </a:lnTo>
                <a:lnTo>
                  <a:pt x="427779" y="80974"/>
                </a:lnTo>
                <a:lnTo>
                  <a:pt x="400923" y="37468"/>
                </a:lnTo>
                <a:lnTo>
                  <a:pt x="362061" y="8616"/>
                </a:lnTo>
                <a:lnTo>
                  <a:pt x="338200" y="0"/>
                </a:lnTo>
                <a:close/>
              </a:path>
              <a:path w="443229" h="328930">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29" y="262889"/>
                </a:lnTo>
                <a:lnTo>
                  <a:pt x="34845" y="218186"/>
                </a:lnTo>
                <a:lnTo>
                  <a:pt x="29972" y="162813"/>
                </a:lnTo>
                <a:lnTo>
                  <a:pt x="31188" y="134790"/>
                </a:lnTo>
                <a:lnTo>
                  <a:pt x="40955" y="86125"/>
                </a:lnTo>
                <a:lnTo>
                  <a:pt x="60577" y="47696"/>
                </a:lnTo>
                <a:lnTo>
                  <a:pt x="90624" y="21597"/>
                </a:lnTo>
                <a:lnTo>
                  <a:pt x="109600" y="13334"/>
                </a:lnTo>
                <a:lnTo>
                  <a:pt x="104901" y="0"/>
                </a:lnTo>
                <a:close/>
              </a:path>
            </a:pathLst>
          </a:custGeom>
          <a:solidFill>
            <a:srgbClr val="FFFFFF"/>
          </a:solidFill>
        </p:spPr>
        <p:txBody>
          <a:bodyPr wrap="square" lIns="0" tIns="0" rIns="0" bIns="0" rtlCol="0"/>
          <a:lstStyle/>
          <a:p>
            <a:endParaRPr/>
          </a:p>
        </p:txBody>
      </p:sp>
      <p:sp>
        <p:nvSpPr>
          <p:cNvPr id="5" name="object 5"/>
          <p:cNvSpPr/>
          <p:nvPr/>
        </p:nvSpPr>
        <p:spPr>
          <a:xfrm>
            <a:off x="6368669" y="1485899"/>
            <a:ext cx="79375" cy="427990"/>
          </a:xfrm>
          <a:custGeom>
            <a:avLst/>
            <a:gdLst/>
            <a:ahLst/>
            <a:cxnLst/>
            <a:rect l="l" t="t" r="r" b="b"/>
            <a:pathLst>
              <a:path w="79375" h="427989">
                <a:moveTo>
                  <a:pt x="79121" y="0"/>
                </a:moveTo>
                <a:lnTo>
                  <a:pt x="0" y="0"/>
                </a:lnTo>
                <a:lnTo>
                  <a:pt x="0" y="13970"/>
                </a:lnTo>
                <a:lnTo>
                  <a:pt x="0" y="414020"/>
                </a:lnTo>
                <a:lnTo>
                  <a:pt x="0" y="427990"/>
                </a:lnTo>
                <a:lnTo>
                  <a:pt x="79121" y="427990"/>
                </a:lnTo>
                <a:lnTo>
                  <a:pt x="79121" y="414020"/>
                </a:lnTo>
                <a:lnTo>
                  <a:pt x="32258" y="414020"/>
                </a:lnTo>
                <a:lnTo>
                  <a:pt x="32258" y="13970"/>
                </a:lnTo>
                <a:lnTo>
                  <a:pt x="79121" y="13970"/>
                </a:lnTo>
                <a:lnTo>
                  <a:pt x="79121" y="0"/>
                </a:lnTo>
                <a:close/>
              </a:path>
            </a:pathLst>
          </a:custGeom>
          <a:solidFill>
            <a:srgbClr val="FFFFFF"/>
          </a:solidFill>
        </p:spPr>
        <p:txBody>
          <a:bodyPr wrap="square" lIns="0" tIns="0" rIns="0" bIns="0" rtlCol="0"/>
          <a:lstStyle/>
          <a:p>
            <a:endParaRPr/>
          </a:p>
        </p:txBody>
      </p:sp>
      <p:sp>
        <p:nvSpPr>
          <p:cNvPr id="6" name="object 6"/>
          <p:cNvSpPr/>
          <p:nvPr/>
        </p:nvSpPr>
        <p:spPr>
          <a:xfrm>
            <a:off x="6803898" y="1485899"/>
            <a:ext cx="561975" cy="427990"/>
          </a:xfrm>
          <a:custGeom>
            <a:avLst/>
            <a:gdLst/>
            <a:ahLst/>
            <a:cxnLst/>
            <a:rect l="l" t="t" r="r" b="b"/>
            <a:pathLst>
              <a:path w="561975" h="427989">
                <a:moveTo>
                  <a:pt x="109601" y="62992"/>
                </a:moveTo>
                <a:lnTo>
                  <a:pt x="104902" y="49657"/>
                </a:lnTo>
                <a:lnTo>
                  <a:pt x="81038" y="58280"/>
                </a:lnTo>
                <a:lnTo>
                  <a:pt x="60109" y="70777"/>
                </a:lnTo>
                <a:lnTo>
                  <a:pt x="27051" y="107315"/>
                </a:lnTo>
                <a:lnTo>
                  <a:pt x="6756" y="156210"/>
                </a:lnTo>
                <a:lnTo>
                  <a:pt x="0" y="214249"/>
                </a:lnTo>
                <a:lnTo>
                  <a:pt x="1689" y="244449"/>
                </a:lnTo>
                <a:lnTo>
                  <a:pt x="15214" y="297929"/>
                </a:lnTo>
                <a:lnTo>
                  <a:pt x="42049" y="341287"/>
                </a:lnTo>
                <a:lnTo>
                  <a:pt x="80962" y="370001"/>
                </a:lnTo>
                <a:lnTo>
                  <a:pt x="104902" y="378587"/>
                </a:lnTo>
                <a:lnTo>
                  <a:pt x="108966" y="365252"/>
                </a:lnTo>
                <a:lnTo>
                  <a:pt x="90246" y="356971"/>
                </a:lnTo>
                <a:lnTo>
                  <a:pt x="74104" y="345427"/>
                </a:lnTo>
                <a:lnTo>
                  <a:pt x="49530" y="312547"/>
                </a:lnTo>
                <a:lnTo>
                  <a:pt x="34836" y="267855"/>
                </a:lnTo>
                <a:lnTo>
                  <a:pt x="29972" y="212471"/>
                </a:lnTo>
                <a:lnTo>
                  <a:pt x="31178" y="184454"/>
                </a:lnTo>
                <a:lnTo>
                  <a:pt x="40944" y="135788"/>
                </a:lnTo>
                <a:lnTo>
                  <a:pt x="60566" y="97358"/>
                </a:lnTo>
                <a:lnTo>
                  <a:pt x="90614" y="71259"/>
                </a:lnTo>
                <a:lnTo>
                  <a:pt x="109601" y="62992"/>
                </a:lnTo>
                <a:close/>
              </a:path>
              <a:path w="561975" h="427989">
                <a:moveTo>
                  <a:pt x="443103" y="214249"/>
                </a:moveTo>
                <a:lnTo>
                  <a:pt x="436270" y="156210"/>
                </a:lnTo>
                <a:lnTo>
                  <a:pt x="415925" y="107315"/>
                </a:lnTo>
                <a:lnTo>
                  <a:pt x="382968" y="70777"/>
                </a:lnTo>
                <a:lnTo>
                  <a:pt x="338201" y="49657"/>
                </a:lnTo>
                <a:lnTo>
                  <a:pt x="333502" y="62992"/>
                </a:lnTo>
                <a:lnTo>
                  <a:pt x="352552" y="71259"/>
                </a:lnTo>
                <a:lnTo>
                  <a:pt x="368935" y="82715"/>
                </a:lnTo>
                <a:lnTo>
                  <a:pt x="393700" y="115189"/>
                </a:lnTo>
                <a:lnTo>
                  <a:pt x="408266" y="158877"/>
                </a:lnTo>
                <a:lnTo>
                  <a:pt x="413131" y="212471"/>
                </a:lnTo>
                <a:lnTo>
                  <a:pt x="411886" y="241503"/>
                </a:lnTo>
                <a:lnTo>
                  <a:pt x="402082" y="291528"/>
                </a:lnTo>
                <a:lnTo>
                  <a:pt x="382549" y="330631"/>
                </a:lnTo>
                <a:lnTo>
                  <a:pt x="352742" y="356971"/>
                </a:lnTo>
                <a:lnTo>
                  <a:pt x="334010" y="365252"/>
                </a:lnTo>
                <a:lnTo>
                  <a:pt x="338201" y="378587"/>
                </a:lnTo>
                <a:lnTo>
                  <a:pt x="383032" y="357555"/>
                </a:lnTo>
                <a:lnTo>
                  <a:pt x="416052" y="321183"/>
                </a:lnTo>
                <a:lnTo>
                  <a:pt x="436333" y="272338"/>
                </a:lnTo>
                <a:lnTo>
                  <a:pt x="441401" y="244449"/>
                </a:lnTo>
                <a:lnTo>
                  <a:pt x="443103" y="214249"/>
                </a:lnTo>
                <a:close/>
              </a:path>
              <a:path w="561975" h="427989">
                <a:moveTo>
                  <a:pt x="561594" y="0"/>
                </a:moveTo>
                <a:lnTo>
                  <a:pt x="482473" y="0"/>
                </a:lnTo>
                <a:lnTo>
                  <a:pt x="482473" y="13970"/>
                </a:lnTo>
                <a:lnTo>
                  <a:pt x="529336" y="13970"/>
                </a:lnTo>
                <a:lnTo>
                  <a:pt x="529336" y="414020"/>
                </a:lnTo>
                <a:lnTo>
                  <a:pt x="482473" y="414020"/>
                </a:lnTo>
                <a:lnTo>
                  <a:pt x="482473" y="427990"/>
                </a:lnTo>
                <a:lnTo>
                  <a:pt x="561594" y="427990"/>
                </a:lnTo>
                <a:lnTo>
                  <a:pt x="561594" y="414020"/>
                </a:lnTo>
                <a:lnTo>
                  <a:pt x="561594" y="13970"/>
                </a:lnTo>
                <a:lnTo>
                  <a:pt x="561594" y="0"/>
                </a:lnTo>
                <a:close/>
              </a:path>
            </a:pathLst>
          </a:custGeom>
          <a:solidFill>
            <a:srgbClr val="FFFFFF"/>
          </a:solidFill>
        </p:spPr>
        <p:txBody>
          <a:bodyPr wrap="square" lIns="0" tIns="0" rIns="0" bIns="0" rtlCol="0"/>
          <a:lstStyle/>
          <a:p>
            <a:endParaRPr/>
          </a:p>
        </p:txBody>
      </p:sp>
      <p:sp>
        <p:nvSpPr>
          <p:cNvPr id="7" name="object 7"/>
          <p:cNvSpPr txBox="1"/>
          <p:nvPr/>
        </p:nvSpPr>
        <p:spPr>
          <a:xfrm>
            <a:off x="6597777" y="1617929"/>
            <a:ext cx="147320" cy="337185"/>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8" name="object 8"/>
          <p:cNvSpPr txBox="1"/>
          <p:nvPr/>
        </p:nvSpPr>
        <p:spPr>
          <a:xfrm>
            <a:off x="4128642" y="2174875"/>
            <a:ext cx="147320" cy="336550"/>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9" name="object 9"/>
          <p:cNvSpPr txBox="1"/>
          <p:nvPr/>
        </p:nvSpPr>
        <p:spPr>
          <a:xfrm>
            <a:off x="3949319" y="1847214"/>
            <a:ext cx="377825" cy="452120"/>
          </a:xfrm>
          <a:prstGeom prst="rect">
            <a:avLst/>
          </a:prstGeom>
        </p:spPr>
        <p:txBody>
          <a:bodyPr vert="horz" wrap="square" lIns="0" tIns="12065" rIns="0" bIns="0" rtlCol="0">
            <a:spAutoFit/>
          </a:bodyPr>
          <a:lstStyle/>
          <a:p>
            <a:pPr marL="38100">
              <a:lnSpc>
                <a:spcPct val="100000"/>
              </a:lnSpc>
              <a:spcBef>
                <a:spcPts val="95"/>
              </a:spcBef>
            </a:pPr>
            <a:r>
              <a:rPr sz="4200" spc="225" baseline="-22817" dirty="0">
                <a:solidFill>
                  <a:srgbClr val="FFFFFF"/>
                </a:solidFill>
                <a:latin typeface="Cambria Math"/>
                <a:cs typeface="Cambria Math"/>
              </a:rPr>
              <a:t>𝑥</a:t>
            </a:r>
            <a:r>
              <a:rPr sz="2050" spc="150" dirty="0">
                <a:solidFill>
                  <a:srgbClr val="FFFFFF"/>
                </a:solidFill>
                <a:latin typeface="Cambria Math"/>
                <a:cs typeface="Cambria Math"/>
              </a:rPr>
              <a:t>′</a:t>
            </a:r>
            <a:endParaRPr sz="2050">
              <a:latin typeface="Cambria Math"/>
              <a:cs typeface="Cambria Math"/>
            </a:endParaRPr>
          </a:p>
        </p:txBody>
      </p:sp>
      <p:sp>
        <p:nvSpPr>
          <p:cNvPr id="10" name="object 10"/>
          <p:cNvSpPr/>
          <p:nvPr/>
        </p:nvSpPr>
        <p:spPr>
          <a:xfrm>
            <a:off x="4335017" y="2091817"/>
            <a:ext cx="443230" cy="328930"/>
          </a:xfrm>
          <a:custGeom>
            <a:avLst/>
            <a:gdLst/>
            <a:ahLst/>
            <a:cxnLst/>
            <a:rect l="l" t="t" r="r" b="b"/>
            <a:pathLst>
              <a:path w="443229" h="328930">
                <a:moveTo>
                  <a:pt x="338201" y="0"/>
                </a:moveTo>
                <a:lnTo>
                  <a:pt x="333502" y="13335"/>
                </a:lnTo>
                <a:lnTo>
                  <a:pt x="352552" y="21597"/>
                </a:lnTo>
                <a:lnTo>
                  <a:pt x="368935" y="33051"/>
                </a:lnTo>
                <a:lnTo>
                  <a:pt x="393700" y="65532"/>
                </a:lnTo>
                <a:lnTo>
                  <a:pt x="408273" y="109219"/>
                </a:lnTo>
                <a:lnTo>
                  <a:pt x="413131" y="162813"/>
                </a:lnTo>
                <a:lnTo>
                  <a:pt x="411896" y="191845"/>
                </a:lnTo>
                <a:lnTo>
                  <a:pt x="402093" y="241859"/>
                </a:lnTo>
                <a:lnTo>
                  <a:pt x="382551" y="280965"/>
                </a:lnTo>
                <a:lnTo>
                  <a:pt x="352746" y="307306"/>
                </a:lnTo>
                <a:lnTo>
                  <a:pt x="334010" y="315595"/>
                </a:lnTo>
                <a:lnTo>
                  <a:pt x="338201" y="328930"/>
                </a:lnTo>
                <a:lnTo>
                  <a:pt x="383032" y="307895"/>
                </a:lnTo>
                <a:lnTo>
                  <a:pt x="416052" y="271525"/>
                </a:lnTo>
                <a:lnTo>
                  <a:pt x="436340" y="222678"/>
                </a:lnTo>
                <a:lnTo>
                  <a:pt x="443103" y="164592"/>
                </a:lnTo>
                <a:lnTo>
                  <a:pt x="441392" y="134417"/>
                </a:lnTo>
                <a:lnTo>
                  <a:pt x="427779" y="80974"/>
                </a:lnTo>
                <a:lnTo>
                  <a:pt x="400923" y="37468"/>
                </a:lnTo>
                <a:lnTo>
                  <a:pt x="362061" y="8616"/>
                </a:lnTo>
                <a:lnTo>
                  <a:pt x="338201" y="0"/>
                </a:lnTo>
                <a:close/>
              </a:path>
              <a:path w="443229" h="328930">
                <a:moveTo>
                  <a:pt x="104902" y="0"/>
                </a:moveTo>
                <a:lnTo>
                  <a:pt x="60118" y="21113"/>
                </a:lnTo>
                <a:lnTo>
                  <a:pt x="27051" y="57658"/>
                </a:lnTo>
                <a:lnTo>
                  <a:pt x="6762" y="106552"/>
                </a:lnTo>
                <a:lnTo>
                  <a:pt x="0" y="164592"/>
                </a:lnTo>
                <a:lnTo>
                  <a:pt x="1690" y="194784"/>
                </a:lnTo>
                <a:lnTo>
                  <a:pt x="15216" y="248263"/>
                </a:lnTo>
                <a:lnTo>
                  <a:pt x="42054" y="291621"/>
                </a:lnTo>
                <a:lnTo>
                  <a:pt x="80968" y="320335"/>
                </a:lnTo>
                <a:lnTo>
                  <a:pt x="104902" y="328930"/>
                </a:lnTo>
                <a:lnTo>
                  <a:pt x="108966" y="315595"/>
                </a:lnTo>
                <a:lnTo>
                  <a:pt x="90249" y="307306"/>
                </a:lnTo>
                <a:lnTo>
                  <a:pt x="74104" y="295767"/>
                </a:lnTo>
                <a:lnTo>
                  <a:pt x="49530" y="262890"/>
                </a:lnTo>
                <a:lnTo>
                  <a:pt x="34845" y="218186"/>
                </a:lnTo>
                <a:lnTo>
                  <a:pt x="29972" y="162813"/>
                </a:lnTo>
                <a:lnTo>
                  <a:pt x="31188" y="134790"/>
                </a:lnTo>
                <a:lnTo>
                  <a:pt x="40955" y="86125"/>
                </a:lnTo>
                <a:lnTo>
                  <a:pt x="60577" y="47696"/>
                </a:lnTo>
                <a:lnTo>
                  <a:pt x="90624" y="21597"/>
                </a:lnTo>
                <a:lnTo>
                  <a:pt x="109601" y="13335"/>
                </a:lnTo>
                <a:lnTo>
                  <a:pt x="104902" y="0"/>
                </a:lnTo>
                <a:close/>
              </a:path>
            </a:pathLst>
          </a:custGeom>
          <a:solidFill>
            <a:srgbClr val="FFFFFF"/>
          </a:solidFill>
        </p:spPr>
        <p:txBody>
          <a:bodyPr wrap="square" lIns="0" tIns="0" rIns="0" bIns="0" rtlCol="0"/>
          <a:lstStyle/>
          <a:p>
            <a:endParaRPr/>
          </a:p>
        </p:txBody>
      </p:sp>
      <p:sp>
        <p:nvSpPr>
          <p:cNvPr id="11" name="object 11"/>
          <p:cNvSpPr/>
          <p:nvPr/>
        </p:nvSpPr>
        <p:spPr>
          <a:xfrm>
            <a:off x="5602985" y="2091817"/>
            <a:ext cx="443230" cy="328930"/>
          </a:xfrm>
          <a:custGeom>
            <a:avLst/>
            <a:gdLst/>
            <a:ahLst/>
            <a:cxnLst/>
            <a:rect l="l" t="t" r="r" b="b"/>
            <a:pathLst>
              <a:path w="443229" h="328930">
                <a:moveTo>
                  <a:pt x="338200" y="0"/>
                </a:moveTo>
                <a:lnTo>
                  <a:pt x="333501" y="13335"/>
                </a:lnTo>
                <a:lnTo>
                  <a:pt x="352551" y="21597"/>
                </a:lnTo>
                <a:lnTo>
                  <a:pt x="368935" y="33051"/>
                </a:lnTo>
                <a:lnTo>
                  <a:pt x="393700" y="65532"/>
                </a:lnTo>
                <a:lnTo>
                  <a:pt x="408273" y="109219"/>
                </a:lnTo>
                <a:lnTo>
                  <a:pt x="413130" y="162813"/>
                </a:lnTo>
                <a:lnTo>
                  <a:pt x="411896" y="191845"/>
                </a:lnTo>
                <a:lnTo>
                  <a:pt x="402093" y="241859"/>
                </a:lnTo>
                <a:lnTo>
                  <a:pt x="382551" y="280965"/>
                </a:lnTo>
                <a:lnTo>
                  <a:pt x="352746" y="307306"/>
                </a:lnTo>
                <a:lnTo>
                  <a:pt x="334010" y="315595"/>
                </a:lnTo>
                <a:lnTo>
                  <a:pt x="338200" y="328930"/>
                </a:lnTo>
                <a:lnTo>
                  <a:pt x="383031" y="307895"/>
                </a:lnTo>
                <a:lnTo>
                  <a:pt x="416051" y="271525"/>
                </a:lnTo>
                <a:lnTo>
                  <a:pt x="436340" y="222678"/>
                </a:lnTo>
                <a:lnTo>
                  <a:pt x="443102" y="164592"/>
                </a:lnTo>
                <a:lnTo>
                  <a:pt x="441392" y="134417"/>
                </a:lnTo>
                <a:lnTo>
                  <a:pt x="427779" y="80974"/>
                </a:lnTo>
                <a:lnTo>
                  <a:pt x="400923" y="37468"/>
                </a:lnTo>
                <a:lnTo>
                  <a:pt x="362061" y="8616"/>
                </a:lnTo>
                <a:lnTo>
                  <a:pt x="338200" y="0"/>
                </a:lnTo>
                <a:close/>
              </a:path>
              <a:path w="443229" h="328930">
                <a:moveTo>
                  <a:pt x="104901" y="0"/>
                </a:moveTo>
                <a:lnTo>
                  <a:pt x="60118" y="21113"/>
                </a:lnTo>
                <a:lnTo>
                  <a:pt x="27050" y="57658"/>
                </a:lnTo>
                <a:lnTo>
                  <a:pt x="6762" y="106552"/>
                </a:lnTo>
                <a:lnTo>
                  <a:pt x="0" y="164592"/>
                </a:lnTo>
                <a:lnTo>
                  <a:pt x="1690" y="194784"/>
                </a:lnTo>
                <a:lnTo>
                  <a:pt x="15216" y="248263"/>
                </a:lnTo>
                <a:lnTo>
                  <a:pt x="42054" y="291621"/>
                </a:lnTo>
                <a:lnTo>
                  <a:pt x="80968" y="320335"/>
                </a:lnTo>
                <a:lnTo>
                  <a:pt x="104901" y="328930"/>
                </a:lnTo>
                <a:lnTo>
                  <a:pt x="108965" y="315595"/>
                </a:lnTo>
                <a:lnTo>
                  <a:pt x="90249" y="307306"/>
                </a:lnTo>
                <a:lnTo>
                  <a:pt x="74104" y="295767"/>
                </a:lnTo>
                <a:lnTo>
                  <a:pt x="49529" y="262890"/>
                </a:lnTo>
                <a:lnTo>
                  <a:pt x="34845" y="218186"/>
                </a:lnTo>
                <a:lnTo>
                  <a:pt x="29972" y="162813"/>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12" name="object 12"/>
          <p:cNvSpPr/>
          <p:nvPr/>
        </p:nvSpPr>
        <p:spPr>
          <a:xfrm>
            <a:off x="6781673" y="2091689"/>
            <a:ext cx="77470" cy="330200"/>
          </a:xfrm>
          <a:custGeom>
            <a:avLst/>
            <a:gdLst/>
            <a:ahLst/>
            <a:cxnLst/>
            <a:rect l="l" t="t" r="r" b="b"/>
            <a:pathLst>
              <a:path w="77470" h="330200">
                <a:moveTo>
                  <a:pt x="77343" y="0"/>
                </a:moveTo>
                <a:lnTo>
                  <a:pt x="0" y="0"/>
                </a:lnTo>
                <a:lnTo>
                  <a:pt x="0" y="12700"/>
                </a:lnTo>
                <a:lnTo>
                  <a:pt x="0" y="316230"/>
                </a:lnTo>
                <a:lnTo>
                  <a:pt x="0" y="330200"/>
                </a:lnTo>
                <a:lnTo>
                  <a:pt x="77343" y="330200"/>
                </a:lnTo>
                <a:lnTo>
                  <a:pt x="77343" y="316230"/>
                </a:lnTo>
                <a:lnTo>
                  <a:pt x="28829" y="316230"/>
                </a:lnTo>
                <a:lnTo>
                  <a:pt x="28829" y="12700"/>
                </a:lnTo>
                <a:lnTo>
                  <a:pt x="77343" y="12700"/>
                </a:lnTo>
                <a:lnTo>
                  <a:pt x="77343" y="0"/>
                </a:lnTo>
                <a:close/>
              </a:path>
            </a:pathLst>
          </a:custGeom>
          <a:solidFill>
            <a:srgbClr val="FFFFFF"/>
          </a:solidFill>
        </p:spPr>
        <p:txBody>
          <a:bodyPr wrap="square" lIns="0" tIns="0" rIns="0" bIns="0" rtlCol="0"/>
          <a:lstStyle/>
          <a:p>
            <a:endParaRPr/>
          </a:p>
        </p:txBody>
      </p:sp>
      <p:sp>
        <p:nvSpPr>
          <p:cNvPr id="13" name="object 13"/>
          <p:cNvSpPr/>
          <p:nvPr/>
        </p:nvSpPr>
        <p:spPr>
          <a:xfrm>
            <a:off x="7265670" y="2091689"/>
            <a:ext cx="560070" cy="330200"/>
          </a:xfrm>
          <a:custGeom>
            <a:avLst/>
            <a:gdLst/>
            <a:ahLst/>
            <a:cxnLst/>
            <a:rect l="l" t="t" r="r" b="b"/>
            <a:pathLst>
              <a:path w="560070" h="330200">
                <a:moveTo>
                  <a:pt x="109601" y="13462"/>
                </a:moveTo>
                <a:lnTo>
                  <a:pt x="104902" y="127"/>
                </a:lnTo>
                <a:lnTo>
                  <a:pt x="81038" y="8750"/>
                </a:lnTo>
                <a:lnTo>
                  <a:pt x="60109" y="21247"/>
                </a:lnTo>
                <a:lnTo>
                  <a:pt x="27051" y="57785"/>
                </a:lnTo>
                <a:lnTo>
                  <a:pt x="6756" y="106680"/>
                </a:lnTo>
                <a:lnTo>
                  <a:pt x="0" y="164719"/>
                </a:lnTo>
                <a:lnTo>
                  <a:pt x="1689" y="194919"/>
                </a:lnTo>
                <a:lnTo>
                  <a:pt x="15214" y="248399"/>
                </a:lnTo>
                <a:lnTo>
                  <a:pt x="42049" y="291757"/>
                </a:lnTo>
                <a:lnTo>
                  <a:pt x="80962" y="320471"/>
                </a:lnTo>
                <a:lnTo>
                  <a:pt x="104902" y="329057"/>
                </a:lnTo>
                <a:lnTo>
                  <a:pt x="108966" y="315722"/>
                </a:lnTo>
                <a:lnTo>
                  <a:pt x="90246" y="307441"/>
                </a:lnTo>
                <a:lnTo>
                  <a:pt x="74104" y="295897"/>
                </a:lnTo>
                <a:lnTo>
                  <a:pt x="49530" y="263017"/>
                </a:lnTo>
                <a:lnTo>
                  <a:pt x="34836" y="218325"/>
                </a:lnTo>
                <a:lnTo>
                  <a:pt x="29972" y="162941"/>
                </a:lnTo>
                <a:lnTo>
                  <a:pt x="31178" y="134924"/>
                </a:lnTo>
                <a:lnTo>
                  <a:pt x="40944" y="86258"/>
                </a:lnTo>
                <a:lnTo>
                  <a:pt x="60566" y="47828"/>
                </a:lnTo>
                <a:lnTo>
                  <a:pt x="90614" y="21729"/>
                </a:lnTo>
                <a:lnTo>
                  <a:pt x="109601" y="13462"/>
                </a:lnTo>
                <a:close/>
              </a:path>
              <a:path w="560070" h="330200">
                <a:moveTo>
                  <a:pt x="443103" y="164719"/>
                </a:moveTo>
                <a:lnTo>
                  <a:pt x="436270" y="106680"/>
                </a:lnTo>
                <a:lnTo>
                  <a:pt x="415925" y="57785"/>
                </a:lnTo>
                <a:lnTo>
                  <a:pt x="382968" y="21247"/>
                </a:lnTo>
                <a:lnTo>
                  <a:pt x="338201" y="127"/>
                </a:lnTo>
                <a:lnTo>
                  <a:pt x="333502" y="13462"/>
                </a:lnTo>
                <a:lnTo>
                  <a:pt x="352552" y="21729"/>
                </a:lnTo>
                <a:lnTo>
                  <a:pt x="368935" y="33185"/>
                </a:lnTo>
                <a:lnTo>
                  <a:pt x="393700" y="65659"/>
                </a:lnTo>
                <a:lnTo>
                  <a:pt x="408266" y="109347"/>
                </a:lnTo>
                <a:lnTo>
                  <a:pt x="413131" y="162941"/>
                </a:lnTo>
                <a:lnTo>
                  <a:pt x="411886" y="191973"/>
                </a:lnTo>
                <a:lnTo>
                  <a:pt x="402082" y="241998"/>
                </a:lnTo>
                <a:lnTo>
                  <a:pt x="382549" y="281101"/>
                </a:lnTo>
                <a:lnTo>
                  <a:pt x="352742" y="307441"/>
                </a:lnTo>
                <a:lnTo>
                  <a:pt x="334010" y="315722"/>
                </a:lnTo>
                <a:lnTo>
                  <a:pt x="338201" y="329057"/>
                </a:lnTo>
                <a:lnTo>
                  <a:pt x="383032" y="308025"/>
                </a:lnTo>
                <a:lnTo>
                  <a:pt x="416052" y="271653"/>
                </a:lnTo>
                <a:lnTo>
                  <a:pt x="436333" y="222808"/>
                </a:lnTo>
                <a:lnTo>
                  <a:pt x="441401" y="194919"/>
                </a:lnTo>
                <a:lnTo>
                  <a:pt x="443103" y="164719"/>
                </a:lnTo>
                <a:close/>
              </a:path>
              <a:path w="560070" h="330200">
                <a:moveTo>
                  <a:pt x="559562" y="0"/>
                </a:moveTo>
                <a:lnTo>
                  <a:pt x="482219" y="0"/>
                </a:lnTo>
                <a:lnTo>
                  <a:pt x="482219" y="12700"/>
                </a:lnTo>
                <a:lnTo>
                  <a:pt x="530733" y="12700"/>
                </a:lnTo>
                <a:lnTo>
                  <a:pt x="530733" y="316230"/>
                </a:lnTo>
                <a:lnTo>
                  <a:pt x="482219" y="316230"/>
                </a:lnTo>
                <a:lnTo>
                  <a:pt x="482219" y="330200"/>
                </a:lnTo>
                <a:lnTo>
                  <a:pt x="559562" y="330200"/>
                </a:lnTo>
                <a:lnTo>
                  <a:pt x="559562" y="316230"/>
                </a:lnTo>
                <a:lnTo>
                  <a:pt x="559562" y="12700"/>
                </a:lnTo>
                <a:lnTo>
                  <a:pt x="559562" y="0"/>
                </a:lnTo>
                <a:close/>
              </a:path>
            </a:pathLst>
          </a:custGeom>
          <a:solidFill>
            <a:srgbClr val="FFFFFF"/>
          </a:solidFill>
        </p:spPr>
        <p:txBody>
          <a:bodyPr wrap="square" lIns="0" tIns="0" rIns="0" bIns="0" rtlCol="0"/>
          <a:lstStyle/>
          <a:p>
            <a:endParaRPr/>
          </a:p>
        </p:txBody>
      </p:sp>
      <p:sp>
        <p:nvSpPr>
          <p:cNvPr id="14" name="object 14"/>
          <p:cNvSpPr txBox="1"/>
          <p:nvPr/>
        </p:nvSpPr>
        <p:spPr>
          <a:xfrm>
            <a:off x="4414139" y="1302943"/>
            <a:ext cx="3223895" cy="1139190"/>
          </a:xfrm>
          <a:prstGeom prst="rect">
            <a:avLst/>
          </a:prstGeom>
        </p:spPr>
        <p:txBody>
          <a:bodyPr vert="horz" wrap="square" lIns="0" tIns="142875" rIns="0" bIns="0" rtlCol="0">
            <a:spAutoFit/>
          </a:bodyPr>
          <a:lstStyle/>
          <a:p>
            <a:pPr marL="350520">
              <a:lnSpc>
                <a:spcPct val="100000"/>
              </a:lnSpc>
              <a:spcBef>
                <a:spcPts val="1125"/>
              </a:spcBef>
              <a:tabLst>
                <a:tab pos="865505" algn="l"/>
                <a:tab pos="1322705" algn="l"/>
                <a:tab pos="2042160" algn="l"/>
                <a:tab pos="2506980" algn="l"/>
              </a:tabLst>
            </a:pPr>
            <a:r>
              <a:rPr sz="2800" spc="-25" dirty="0">
                <a:solidFill>
                  <a:srgbClr val="FFFFFF"/>
                </a:solidFill>
                <a:latin typeface="Cambria Math"/>
                <a:cs typeface="Cambria Math"/>
              </a:rPr>
              <a:t>𝑦</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150" dirty="0">
                <a:solidFill>
                  <a:srgbClr val="FFFFFF"/>
                </a:solidFill>
                <a:latin typeface="Cambria Math"/>
                <a:cs typeface="Cambria Math"/>
              </a:rPr>
              <a:t> </a:t>
            </a:r>
            <a:r>
              <a:rPr sz="2800" spc="-60" dirty="0">
                <a:solidFill>
                  <a:srgbClr val="FFFFFF"/>
                </a:solidFill>
                <a:latin typeface="Cambria Math"/>
                <a:cs typeface="Cambria Math"/>
              </a:rPr>
              <a:t>𝐴</a:t>
            </a:r>
            <a:r>
              <a:rPr sz="2800" dirty="0">
                <a:solidFill>
                  <a:srgbClr val="FFFFFF"/>
                </a:solidFill>
                <a:latin typeface="Cambria Math"/>
                <a:cs typeface="Cambria Math"/>
              </a:rPr>
              <a:t>	</a:t>
            </a:r>
            <a:r>
              <a:rPr sz="2800" spc="145" dirty="0">
                <a:solidFill>
                  <a:srgbClr val="FFFFFF"/>
                </a:solidFill>
                <a:latin typeface="Cambria Math"/>
                <a:cs typeface="Cambria Math"/>
              </a:rPr>
              <a:t>𝑥</a:t>
            </a:r>
            <a:r>
              <a:rPr sz="3075" spc="217" baseline="31165" dirty="0">
                <a:solidFill>
                  <a:srgbClr val="FFFFFF"/>
                </a:solidFill>
                <a:latin typeface="Cambria Math"/>
                <a:cs typeface="Cambria Math"/>
              </a:rPr>
              <a:t>′</a:t>
            </a:r>
            <a:r>
              <a:rPr sz="3075" baseline="31165" dirty="0">
                <a:solidFill>
                  <a:srgbClr val="FFFFFF"/>
                </a:solidFill>
                <a:latin typeface="Cambria Math"/>
                <a:cs typeface="Cambria Math"/>
              </a:rPr>
              <a:t>	</a:t>
            </a:r>
            <a:r>
              <a:rPr sz="2800" spc="-50" dirty="0">
                <a:solidFill>
                  <a:srgbClr val="FFFFFF"/>
                </a:solidFill>
                <a:latin typeface="Cambria Math"/>
                <a:cs typeface="Cambria Math"/>
              </a:rPr>
              <a:t>𝑛</a:t>
            </a:r>
            <a:endParaRPr sz="2800">
              <a:latin typeface="Cambria Math"/>
              <a:cs typeface="Cambria Math"/>
            </a:endParaRPr>
          </a:p>
          <a:p>
            <a:pPr marL="38100">
              <a:lnSpc>
                <a:spcPct val="100000"/>
              </a:lnSpc>
              <a:spcBef>
                <a:spcPts val="1025"/>
              </a:spcBef>
              <a:tabLst>
                <a:tab pos="493395" algn="l"/>
                <a:tab pos="1306195" algn="l"/>
                <a:tab pos="1741805" algn="l"/>
                <a:tab pos="2453640" algn="l"/>
                <a:tab pos="2968625" algn="l"/>
              </a:tabLst>
            </a:pP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160" dirty="0">
                <a:solidFill>
                  <a:srgbClr val="FFFFFF"/>
                </a:solidFill>
                <a:latin typeface="Cambria Math"/>
                <a:cs typeface="Cambria Math"/>
              </a:rPr>
              <a:t> </a:t>
            </a:r>
            <a:r>
              <a:rPr sz="2800" spc="-25" dirty="0">
                <a:solidFill>
                  <a:srgbClr val="FFFFFF"/>
                </a:solidFill>
                <a:latin typeface="Cambria Math"/>
                <a:cs typeface="Cambria Math"/>
              </a:rPr>
              <a:t>𝑥</a:t>
            </a:r>
            <a:r>
              <a:rPr sz="3075" spc="-37" baseline="-16260" dirty="0">
                <a:solidFill>
                  <a:srgbClr val="FFFFFF"/>
                </a:solidFill>
                <a:latin typeface="Cambria Math"/>
                <a:cs typeface="Cambria Math"/>
              </a:rPr>
              <a:t>𝑗</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5" dirty="0">
                <a:solidFill>
                  <a:srgbClr val="FFFFFF"/>
                </a:solidFill>
                <a:latin typeface="Cambria Math"/>
                <a:cs typeface="Cambria Math"/>
              </a:rPr>
              <a:t> </a:t>
            </a:r>
            <a:r>
              <a:rPr sz="2800" spc="-50" dirty="0">
                <a:solidFill>
                  <a:srgbClr val="FFFFFF"/>
                </a:solidFill>
                <a:latin typeface="Cambria Math"/>
                <a:cs typeface="Cambria Math"/>
              </a:rPr>
              <a:t>𝐵</a:t>
            </a:r>
            <a:r>
              <a:rPr sz="2800" dirty="0">
                <a:solidFill>
                  <a:srgbClr val="FFFFFF"/>
                </a:solidFill>
                <a:latin typeface="Cambria Math"/>
                <a:cs typeface="Cambria Math"/>
              </a:rPr>
              <a:t>	</a:t>
            </a:r>
            <a:r>
              <a:rPr sz="2800" spc="-25" dirty="0">
                <a:solidFill>
                  <a:srgbClr val="FFFFFF"/>
                </a:solidFill>
                <a:latin typeface="Cambria Math"/>
                <a:cs typeface="Cambria Math"/>
              </a:rPr>
              <a:t>𝑦</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endParaRPr sz="2800">
              <a:latin typeface="Cambria Math"/>
              <a:cs typeface="Cambria Math"/>
            </a:endParaRPr>
          </a:p>
        </p:txBody>
      </p:sp>
      <p:sp>
        <p:nvSpPr>
          <p:cNvPr id="15" name="object 15"/>
          <p:cNvSpPr txBox="1"/>
          <p:nvPr/>
        </p:nvSpPr>
        <p:spPr>
          <a:xfrm>
            <a:off x="11153647" y="1302943"/>
            <a:ext cx="960755" cy="1139190"/>
          </a:xfrm>
          <a:prstGeom prst="rect">
            <a:avLst/>
          </a:prstGeom>
        </p:spPr>
        <p:txBody>
          <a:bodyPr vert="horz" wrap="square" lIns="0" tIns="142875" rIns="0" bIns="0" rtlCol="0">
            <a:spAutoFit/>
          </a:bodyPr>
          <a:lstStyle/>
          <a:p>
            <a:pPr marL="12700">
              <a:lnSpc>
                <a:spcPct val="100000"/>
              </a:lnSpc>
              <a:spcBef>
                <a:spcPts val="1125"/>
              </a:spcBef>
            </a:pPr>
            <a:r>
              <a:rPr sz="2800" spc="-10" dirty="0">
                <a:solidFill>
                  <a:srgbClr val="FFFFFF"/>
                </a:solidFill>
                <a:latin typeface="Cambria"/>
                <a:cs typeface="Cambria"/>
              </a:rPr>
              <a:t>(1.16)</a:t>
            </a:r>
            <a:endParaRPr sz="2800">
              <a:latin typeface="Cambria"/>
              <a:cs typeface="Cambria"/>
            </a:endParaRPr>
          </a:p>
          <a:p>
            <a:pPr marL="12700">
              <a:lnSpc>
                <a:spcPct val="100000"/>
              </a:lnSpc>
              <a:spcBef>
                <a:spcPts val="1025"/>
              </a:spcBef>
            </a:pPr>
            <a:r>
              <a:rPr sz="2800" spc="-10" dirty="0">
                <a:solidFill>
                  <a:srgbClr val="FFFFFF"/>
                </a:solidFill>
                <a:latin typeface="Cambria"/>
                <a:cs typeface="Cambria"/>
              </a:rPr>
              <a:t>(1.17)</a:t>
            </a:r>
            <a:endParaRPr sz="2800">
              <a:latin typeface="Cambria"/>
              <a:cs typeface="Cambria"/>
            </a:endParaRPr>
          </a:p>
        </p:txBody>
      </p:sp>
      <p:sp>
        <p:nvSpPr>
          <p:cNvPr id="17" name="object 17"/>
          <p:cNvSpPr txBox="1"/>
          <p:nvPr/>
        </p:nvSpPr>
        <p:spPr>
          <a:xfrm>
            <a:off x="-14748" y="2320540"/>
            <a:ext cx="10195560" cy="1495281"/>
          </a:xfrm>
          <a:prstGeom prst="rect">
            <a:avLst/>
          </a:prstGeom>
        </p:spPr>
        <p:txBody>
          <a:bodyPr vert="horz" wrap="square" lIns="0" tIns="99060" rIns="0" bIns="0" rtlCol="0">
            <a:spAutoFit/>
          </a:bodyPr>
          <a:lstStyle/>
          <a:p>
            <a:pPr marL="303530" indent="-227329">
              <a:lnSpc>
                <a:spcPct val="100000"/>
              </a:lnSpc>
              <a:spcBef>
                <a:spcPts val="780"/>
              </a:spcBef>
              <a:buFont typeface="Arial MT"/>
              <a:buChar char="•"/>
              <a:tabLst>
                <a:tab pos="303530" algn="l"/>
              </a:tabLst>
            </a:pPr>
            <a:r>
              <a:rPr lang="es-ES" sz="2800" dirty="0">
                <a:solidFill>
                  <a:srgbClr val="FFFFFF"/>
                </a:solidFill>
                <a:latin typeface="Cambria"/>
                <a:cs typeface="Cambria"/>
              </a:rPr>
              <a:t>Burada A ve B operatörlerdir.</a:t>
            </a:r>
            <a:endParaRPr lang="tr-TR" sz="2800" dirty="0">
              <a:solidFill>
                <a:srgbClr val="FFFFFF"/>
              </a:solidFill>
              <a:latin typeface="Cambria"/>
              <a:cs typeface="Cambria"/>
            </a:endParaRPr>
          </a:p>
          <a:p>
            <a:pPr marL="303530" indent="-227329">
              <a:lnSpc>
                <a:spcPct val="100000"/>
              </a:lnSpc>
              <a:spcBef>
                <a:spcPts val="780"/>
              </a:spcBef>
              <a:buFont typeface="Arial MT"/>
              <a:buChar char="•"/>
              <a:tabLst>
                <a:tab pos="303530" algn="l"/>
              </a:tabLst>
            </a:pPr>
            <a:r>
              <a:rPr lang="tr-TR" sz="2800" dirty="0">
                <a:solidFill>
                  <a:srgbClr val="FFFFFF"/>
                </a:solidFill>
                <a:latin typeface="Cambria"/>
                <a:cs typeface="Cambria"/>
              </a:rPr>
              <a:t>Eşitlik (1.16) ile (1.17) arasındaki </a:t>
            </a:r>
            <a:r>
              <a:rPr lang="tr-TR" sz="2800" dirty="0" err="1">
                <a:solidFill>
                  <a:srgbClr val="FFFFFF"/>
                </a:solidFill>
                <a:latin typeface="Cambria"/>
                <a:cs typeface="Cambria"/>
              </a:rPr>
              <a:t>x’j</a:t>
            </a:r>
            <a:r>
              <a:rPr lang="tr-TR" sz="2800" dirty="0">
                <a:solidFill>
                  <a:srgbClr val="FFFFFF"/>
                </a:solidFill>
                <a:latin typeface="Cambria"/>
                <a:cs typeface="Cambria"/>
              </a:rPr>
              <a:t>(n)'</a:t>
            </a:r>
            <a:r>
              <a:rPr lang="tr-TR" sz="2800" dirty="0" err="1">
                <a:solidFill>
                  <a:srgbClr val="FFFFFF"/>
                </a:solidFill>
                <a:latin typeface="Cambria"/>
                <a:cs typeface="Cambria"/>
              </a:rPr>
              <a:t>yi</a:t>
            </a:r>
            <a:r>
              <a:rPr lang="tr-TR" sz="2800" dirty="0">
                <a:solidFill>
                  <a:srgbClr val="FFFFFF"/>
                </a:solidFill>
                <a:latin typeface="Cambria"/>
                <a:cs typeface="Cambria"/>
              </a:rPr>
              <a:t> elimine edersek, şunu elde ederiz:</a:t>
            </a:r>
            <a:endParaRPr sz="2050" dirty="0">
              <a:latin typeface="Cambria Math"/>
              <a:cs typeface="Cambria Math"/>
            </a:endParaRPr>
          </a:p>
        </p:txBody>
      </p:sp>
      <p:sp>
        <p:nvSpPr>
          <p:cNvPr id="18" name="object 18"/>
          <p:cNvSpPr/>
          <p:nvPr/>
        </p:nvSpPr>
        <p:spPr>
          <a:xfrm>
            <a:off x="4696205" y="3789553"/>
            <a:ext cx="443230" cy="328930"/>
          </a:xfrm>
          <a:custGeom>
            <a:avLst/>
            <a:gdLst/>
            <a:ahLst/>
            <a:cxnLst/>
            <a:rect l="l" t="t" r="r" b="b"/>
            <a:pathLst>
              <a:path w="443229" h="328929">
                <a:moveTo>
                  <a:pt x="338201" y="0"/>
                </a:moveTo>
                <a:lnTo>
                  <a:pt x="333502" y="13335"/>
                </a:lnTo>
                <a:lnTo>
                  <a:pt x="352552" y="21597"/>
                </a:lnTo>
                <a:lnTo>
                  <a:pt x="368935" y="33051"/>
                </a:lnTo>
                <a:lnTo>
                  <a:pt x="393700" y="65532"/>
                </a:lnTo>
                <a:lnTo>
                  <a:pt x="408273" y="109219"/>
                </a:lnTo>
                <a:lnTo>
                  <a:pt x="413131" y="162814"/>
                </a:lnTo>
                <a:lnTo>
                  <a:pt x="411896" y="191845"/>
                </a:lnTo>
                <a:lnTo>
                  <a:pt x="402093" y="241859"/>
                </a:lnTo>
                <a:lnTo>
                  <a:pt x="382551" y="280965"/>
                </a:lnTo>
                <a:lnTo>
                  <a:pt x="352746" y="307306"/>
                </a:lnTo>
                <a:lnTo>
                  <a:pt x="334010" y="315595"/>
                </a:lnTo>
                <a:lnTo>
                  <a:pt x="338201" y="328930"/>
                </a:lnTo>
                <a:lnTo>
                  <a:pt x="383032" y="307895"/>
                </a:lnTo>
                <a:lnTo>
                  <a:pt x="416052" y="271526"/>
                </a:lnTo>
                <a:lnTo>
                  <a:pt x="436340" y="222678"/>
                </a:lnTo>
                <a:lnTo>
                  <a:pt x="443103" y="164592"/>
                </a:lnTo>
                <a:lnTo>
                  <a:pt x="441392" y="134417"/>
                </a:lnTo>
                <a:lnTo>
                  <a:pt x="427779" y="80974"/>
                </a:lnTo>
                <a:lnTo>
                  <a:pt x="400923" y="37468"/>
                </a:lnTo>
                <a:lnTo>
                  <a:pt x="362061" y="8616"/>
                </a:lnTo>
                <a:lnTo>
                  <a:pt x="338201" y="0"/>
                </a:lnTo>
                <a:close/>
              </a:path>
              <a:path w="443229" h="328929">
                <a:moveTo>
                  <a:pt x="104902" y="0"/>
                </a:moveTo>
                <a:lnTo>
                  <a:pt x="60118" y="21113"/>
                </a:lnTo>
                <a:lnTo>
                  <a:pt x="27051" y="57658"/>
                </a:lnTo>
                <a:lnTo>
                  <a:pt x="6762" y="106553"/>
                </a:lnTo>
                <a:lnTo>
                  <a:pt x="0" y="164592"/>
                </a:lnTo>
                <a:lnTo>
                  <a:pt x="1690" y="194784"/>
                </a:lnTo>
                <a:lnTo>
                  <a:pt x="15216" y="248263"/>
                </a:lnTo>
                <a:lnTo>
                  <a:pt x="42054" y="291621"/>
                </a:lnTo>
                <a:lnTo>
                  <a:pt x="80968" y="320335"/>
                </a:lnTo>
                <a:lnTo>
                  <a:pt x="104902" y="328930"/>
                </a:lnTo>
                <a:lnTo>
                  <a:pt x="108966" y="315595"/>
                </a:lnTo>
                <a:lnTo>
                  <a:pt x="90249" y="307306"/>
                </a:lnTo>
                <a:lnTo>
                  <a:pt x="74104" y="295767"/>
                </a:lnTo>
                <a:lnTo>
                  <a:pt x="49530" y="262890"/>
                </a:lnTo>
                <a:lnTo>
                  <a:pt x="34845" y="218186"/>
                </a:lnTo>
                <a:lnTo>
                  <a:pt x="29972" y="162814"/>
                </a:lnTo>
                <a:lnTo>
                  <a:pt x="31188" y="134790"/>
                </a:lnTo>
                <a:lnTo>
                  <a:pt x="40955" y="86125"/>
                </a:lnTo>
                <a:lnTo>
                  <a:pt x="60577" y="47696"/>
                </a:lnTo>
                <a:lnTo>
                  <a:pt x="90624" y="21597"/>
                </a:lnTo>
                <a:lnTo>
                  <a:pt x="109601" y="13335"/>
                </a:lnTo>
                <a:lnTo>
                  <a:pt x="104902" y="0"/>
                </a:lnTo>
                <a:close/>
              </a:path>
            </a:pathLst>
          </a:custGeom>
          <a:solidFill>
            <a:srgbClr val="FFFFFF"/>
          </a:solidFill>
        </p:spPr>
        <p:txBody>
          <a:bodyPr wrap="square" lIns="0" tIns="0" rIns="0" bIns="0" rtlCol="0"/>
          <a:lstStyle/>
          <a:p>
            <a:endParaRPr/>
          </a:p>
        </p:txBody>
      </p:sp>
      <p:sp>
        <p:nvSpPr>
          <p:cNvPr id="19" name="object 19"/>
          <p:cNvSpPr txBox="1"/>
          <p:nvPr/>
        </p:nvSpPr>
        <p:spPr>
          <a:xfrm>
            <a:off x="4247515" y="3688460"/>
            <a:ext cx="1326515" cy="452120"/>
          </a:xfrm>
          <a:prstGeom prst="rect">
            <a:avLst/>
          </a:prstGeom>
        </p:spPr>
        <p:txBody>
          <a:bodyPr vert="horz" wrap="square" lIns="0" tIns="12065" rIns="0" bIns="0" rtlCol="0">
            <a:spAutoFit/>
          </a:bodyPr>
          <a:lstStyle/>
          <a:p>
            <a:pPr marL="50800">
              <a:lnSpc>
                <a:spcPct val="100000"/>
              </a:lnSpc>
              <a:spcBef>
                <a:spcPts val="95"/>
              </a:spcBef>
              <a:tabLst>
                <a:tab pos="565785" algn="l"/>
                <a:tab pos="1022985" algn="l"/>
              </a:tabLst>
            </a:pPr>
            <a:r>
              <a:rPr sz="2800" spc="-25" dirty="0">
                <a:solidFill>
                  <a:srgbClr val="FFFFFF"/>
                </a:solidFill>
                <a:latin typeface="Cambria Math"/>
                <a:cs typeface="Cambria Math"/>
              </a:rPr>
              <a:t>𝑦</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50" dirty="0">
                <a:solidFill>
                  <a:srgbClr val="FFFFFF"/>
                </a:solidFill>
                <a:latin typeface="Cambria Math"/>
                <a:cs typeface="Cambria Math"/>
              </a:rPr>
              <a:t>=</a:t>
            </a:r>
            <a:endParaRPr sz="2800">
              <a:latin typeface="Cambria Math"/>
              <a:cs typeface="Cambria Math"/>
            </a:endParaRPr>
          </a:p>
        </p:txBody>
      </p:sp>
      <p:sp>
        <p:nvSpPr>
          <p:cNvPr id="20" name="object 20"/>
          <p:cNvSpPr/>
          <p:nvPr/>
        </p:nvSpPr>
        <p:spPr>
          <a:xfrm>
            <a:off x="5634228" y="3942588"/>
            <a:ext cx="695325" cy="22860"/>
          </a:xfrm>
          <a:custGeom>
            <a:avLst/>
            <a:gdLst/>
            <a:ahLst/>
            <a:cxnLst/>
            <a:rect l="l" t="t" r="r" b="b"/>
            <a:pathLst>
              <a:path w="695325" h="22860">
                <a:moveTo>
                  <a:pt x="694944" y="0"/>
                </a:moveTo>
                <a:lnTo>
                  <a:pt x="0" y="0"/>
                </a:lnTo>
                <a:lnTo>
                  <a:pt x="0" y="22860"/>
                </a:lnTo>
                <a:lnTo>
                  <a:pt x="694944" y="22860"/>
                </a:lnTo>
                <a:lnTo>
                  <a:pt x="694944" y="0"/>
                </a:lnTo>
                <a:close/>
              </a:path>
            </a:pathLst>
          </a:custGeom>
          <a:solidFill>
            <a:srgbClr val="FFFFFF"/>
          </a:solidFill>
        </p:spPr>
        <p:txBody>
          <a:bodyPr wrap="square" lIns="0" tIns="0" rIns="0" bIns="0" rtlCol="0"/>
          <a:lstStyle/>
          <a:p>
            <a:endParaRPr/>
          </a:p>
        </p:txBody>
      </p:sp>
      <p:sp>
        <p:nvSpPr>
          <p:cNvPr id="21" name="object 21"/>
          <p:cNvSpPr txBox="1"/>
          <p:nvPr/>
        </p:nvSpPr>
        <p:spPr>
          <a:xfrm>
            <a:off x="5883021" y="3575684"/>
            <a:ext cx="19748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𝐴</a:t>
            </a:r>
            <a:endParaRPr sz="2050">
              <a:latin typeface="Cambria Math"/>
              <a:cs typeface="Cambria Math"/>
            </a:endParaRPr>
          </a:p>
        </p:txBody>
      </p:sp>
      <p:sp>
        <p:nvSpPr>
          <p:cNvPr id="22" name="object 22"/>
          <p:cNvSpPr txBox="1"/>
          <p:nvPr/>
        </p:nvSpPr>
        <p:spPr>
          <a:xfrm>
            <a:off x="5622163" y="3962780"/>
            <a:ext cx="714375" cy="336550"/>
          </a:xfrm>
          <a:prstGeom prst="rect">
            <a:avLst/>
          </a:prstGeom>
        </p:spPr>
        <p:txBody>
          <a:bodyPr vert="horz" wrap="square" lIns="0" tIns="11430" rIns="0" bIns="0" rtlCol="0">
            <a:spAutoFit/>
          </a:bodyPr>
          <a:lstStyle/>
          <a:p>
            <a:pPr marL="12700">
              <a:lnSpc>
                <a:spcPct val="100000"/>
              </a:lnSpc>
              <a:spcBef>
                <a:spcPts val="90"/>
              </a:spcBef>
            </a:pPr>
            <a:r>
              <a:rPr sz="2050" spc="-20" dirty="0">
                <a:solidFill>
                  <a:srgbClr val="FFFFFF"/>
                </a:solidFill>
                <a:latin typeface="Cambria Math"/>
                <a:cs typeface="Cambria Math"/>
              </a:rPr>
              <a:t>1+𝐴𝐵</a:t>
            </a:r>
            <a:endParaRPr sz="2050">
              <a:latin typeface="Cambria Math"/>
              <a:cs typeface="Cambria Math"/>
            </a:endParaRPr>
          </a:p>
        </p:txBody>
      </p:sp>
      <p:sp>
        <p:nvSpPr>
          <p:cNvPr id="23" name="object 23"/>
          <p:cNvSpPr txBox="1"/>
          <p:nvPr/>
        </p:nvSpPr>
        <p:spPr>
          <a:xfrm>
            <a:off x="6686168" y="3857625"/>
            <a:ext cx="147320" cy="336550"/>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24" name="object 24"/>
          <p:cNvSpPr txBox="1"/>
          <p:nvPr/>
        </p:nvSpPr>
        <p:spPr>
          <a:xfrm>
            <a:off x="6375272" y="3688460"/>
            <a:ext cx="1111885" cy="45212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2800" spc="-25" dirty="0">
                <a:solidFill>
                  <a:srgbClr val="FFFFFF"/>
                </a:solidFill>
                <a:latin typeface="Cambria Math"/>
                <a:cs typeface="Cambria Math"/>
              </a:rPr>
              <a:t>[𝑥</a:t>
            </a:r>
            <a:r>
              <a:rPr sz="2800" dirty="0">
                <a:solidFill>
                  <a:srgbClr val="FFFFFF"/>
                </a:solidFill>
                <a:latin typeface="Cambria Math"/>
                <a:cs typeface="Cambria Math"/>
              </a:rPr>
              <a:t>	</a:t>
            </a:r>
            <a:r>
              <a:rPr sz="2800" spc="-20" dirty="0">
                <a:solidFill>
                  <a:srgbClr val="FFFFFF"/>
                </a:solidFill>
                <a:latin typeface="Cambria Math"/>
                <a:cs typeface="Cambria Math"/>
              </a:rPr>
              <a:t>(𝑛)]</a:t>
            </a:r>
            <a:endParaRPr sz="2800">
              <a:latin typeface="Cambria Math"/>
              <a:cs typeface="Cambria Math"/>
            </a:endParaRPr>
          </a:p>
        </p:txBody>
      </p:sp>
      <p:sp>
        <p:nvSpPr>
          <p:cNvPr id="25" name="object 25"/>
          <p:cNvSpPr txBox="1"/>
          <p:nvPr/>
        </p:nvSpPr>
        <p:spPr>
          <a:xfrm>
            <a:off x="11153647" y="3688460"/>
            <a:ext cx="960119"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mbria"/>
                <a:cs typeface="Cambria"/>
              </a:rPr>
              <a:t>(1.18)</a:t>
            </a:r>
            <a:endParaRPr sz="2800">
              <a:latin typeface="Cambria"/>
              <a:cs typeface="Cambria"/>
            </a:endParaRPr>
          </a:p>
        </p:txBody>
      </p:sp>
      <p:sp>
        <p:nvSpPr>
          <p:cNvPr id="26" name="object 2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grpSp>
        <p:nvGrpSpPr>
          <p:cNvPr id="27" name="object 27"/>
          <p:cNvGrpSpPr/>
          <p:nvPr/>
        </p:nvGrpSpPr>
        <p:grpSpPr>
          <a:xfrm>
            <a:off x="3276600" y="4760859"/>
            <a:ext cx="4655185" cy="1499870"/>
            <a:chOff x="3276600" y="4760859"/>
            <a:chExt cx="4655185" cy="1499870"/>
          </a:xfrm>
        </p:grpSpPr>
        <p:sp>
          <p:nvSpPr>
            <p:cNvPr id="28" name="object 28"/>
            <p:cNvSpPr/>
            <p:nvPr/>
          </p:nvSpPr>
          <p:spPr>
            <a:xfrm>
              <a:off x="7053334" y="5181395"/>
              <a:ext cx="842644" cy="1024255"/>
            </a:xfrm>
            <a:custGeom>
              <a:avLst/>
              <a:gdLst/>
              <a:ahLst/>
              <a:cxnLst/>
              <a:rect l="l" t="t" r="r" b="b"/>
              <a:pathLst>
                <a:path w="842645" h="1024254">
                  <a:moveTo>
                    <a:pt x="0" y="1024115"/>
                  </a:moveTo>
                  <a:lnTo>
                    <a:pt x="50753" y="1015319"/>
                  </a:lnTo>
                  <a:lnTo>
                    <a:pt x="100373" y="1004456"/>
                  </a:lnTo>
                  <a:lnTo>
                    <a:pt x="148812" y="991584"/>
                  </a:lnTo>
                  <a:lnTo>
                    <a:pt x="196025" y="976758"/>
                  </a:lnTo>
                  <a:lnTo>
                    <a:pt x="241965" y="960037"/>
                  </a:lnTo>
                  <a:lnTo>
                    <a:pt x="286585" y="941477"/>
                  </a:lnTo>
                  <a:lnTo>
                    <a:pt x="329840" y="921134"/>
                  </a:lnTo>
                  <a:lnTo>
                    <a:pt x="371683" y="899067"/>
                  </a:lnTo>
                  <a:lnTo>
                    <a:pt x="412069" y="875332"/>
                  </a:lnTo>
                  <a:lnTo>
                    <a:pt x="450949" y="849985"/>
                  </a:lnTo>
                  <a:lnTo>
                    <a:pt x="488280" y="823084"/>
                  </a:lnTo>
                  <a:lnTo>
                    <a:pt x="524013" y="794686"/>
                  </a:lnTo>
                  <a:lnTo>
                    <a:pt x="558104" y="764847"/>
                  </a:lnTo>
                  <a:lnTo>
                    <a:pt x="590504" y="733625"/>
                  </a:lnTo>
                  <a:lnTo>
                    <a:pt x="621170" y="701077"/>
                  </a:lnTo>
                  <a:lnTo>
                    <a:pt x="650053" y="667259"/>
                  </a:lnTo>
                  <a:lnTo>
                    <a:pt x="677108" y="632229"/>
                  </a:lnTo>
                  <a:lnTo>
                    <a:pt x="702289" y="596043"/>
                  </a:lnTo>
                  <a:lnTo>
                    <a:pt x="725548" y="558759"/>
                  </a:lnTo>
                  <a:lnTo>
                    <a:pt x="746841" y="520433"/>
                  </a:lnTo>
                  <a:lnTo>
                    <a:pt x="766121" y="481122"/>
                  </a:lnTo>
                  <a:lnTo>
                    <a:pt x="783340" y="440883"/>
                  </a:lnTo>
                  <a:lnTo>
                    <a:pt x="798454" y="399774"/>
                  </a:lnTo>
                  <a:lnTo>
                    <a:pt x="811416" y="357850"/>
                  </a:lnTo>
                  <a:lnTo>
                    <a:pt x="822180" y="315170"/>
                  </a:lnTo>
                  <a:lnTo>
                    <a:pt x="830698" y="271790"/>
                  </a:lnTo>
                  <a:lnTo>
                    <a:pt x="836926" y="227767"/>
                  </a:lnTo>
                  <a:lnTo>
                    <a:pt x="840817" y="183158"/>
                  </a:lnTo>
                  <a:lnTo>
                    <a:pt x="842324" y="138019"/>
                  </a:lnTo>
                  <a:lnTo>
                    <a:pt x="841401" y="92409"/>
                  </a:lnTo>
                  <a:lnTo>
                    <a:pt x="838002" y="46383"/>
                  </a:lnTo>
                  <a:lnTo>
                    <a:pt x="832081" y="0"/>
                  </a:lnTo>
                </a:path>
              </a:pathLst>
            </a:custGeom>
            <a:ln w="31682">
              <a:solidFill>
                <a:srgbClr val="FFFFFF"/>
              </a:solidFill>
            </a:ln>
          </p:spPr>
          <p:txBody>
            <a:bodyPr wrap="square" lIns="0" tIns="0" rIns="0" bIns="0" rtlCol="0"/>
            <a:lstStyle/>
            <a:p>
              <a:endParaRPr/>
            </a:p>
          </p:txBody>
        </p:sp>
        <p:pic>
          <p:nvPicPr>
            <p:cNvPr id="29" name="object 29"/>
            <p:cNvPicPr/>
            <p:nvPr/>
          </p:nvPicPr>
          <p:blipFill>
            <a:blip r:embed="rId2" cstate="print"/>
            <a:stretch>
              <a:fillRect/>
            </a:stretch>
          </p:blipFill>
          <p:spPr>
            <a:xfrm>
              <a:off x="6963567" y="6144658"/>
              <a:ext cx="122293" cy="115864"/>
            </a:xfrm>
            <a:prstGeom prst="rect">
              <a:avLst/>
            </a:prstGeom>
          </p:spPr>
        </p:pic>
        <p:sp>
          <p:nvSpPr>
            <p:cNvPr id="30" name="object 30"/>
            <p:cNvSpPr/>
            <p:nvPr/>
          </p:nvSpPr>
          <p:spPr>
            <a:xfrm>
              <a:off x="6079844" y="5196497"/>
              <a:ext cx="937894" cy="1014094"/>
            </a:xfrm>
            <a:custGeom>
              <a:avLst/>
              <a:gdLst/>
              <a:ahLst/>
              <a:cxnLst/>
              <a:rect l="l" t="t" r="r" b="b"/>
              <a:pathLst>
                <a:path w="937895" h="1014095">
                  <a:moveTo>
                    <a:pt x="0" y="0"/>
                  </a:moveTo>
                  <a:lnTo>
                    <a:pt x="1364" y="50643"/>
                  </a:lnTo>
                  <a:lnTo>
                    <a:pt x="4811" y="100560"/>
                  </a:lnTo>
                  <a:lnTo>
                    <a:pt x="10294" y="149699"/>
                  </a:lnTo>
                  <a:lnTo>
                    <a:pt x="17767" y="198010"/>
                  </a:lnTo>
                  <a:lnTo>
                    <a:pt x="27184" y="245444"/>
                  </a:lnTo>
                  <a:lnTo>
                    <a:pt x="38498" y="291950"/>
                  </a:lnTo>
                  <a:lnTo>
                    <a:pt x="51664" y="337479"/>
                  </a:lnTo>
                  <a:lnTo>
                    <a:pt x="66634" y="381979"/>
                  </a:lnTo>
                  <a:lnTo>
                    <a:pt x="83362" y="425400"/>
                  </a:lnTo>
                  <a:lnTo>
                    <a:pt x="101803" y="467694"/>
                  </a:lnTo>
                  <a:lnTo>
                    <a:pt x="121909" y="508809"/>
                  </a:lnTo>
                  <a:lnTo>
                    <a:pt x="143635" y="548695"/>
                  </a:lnTo>
                  <a:lnTo>
                    <a:pt x="166934" y="587303"/>
                  </a:lnTo>
                  <a:lnTo>
                    <a:pt x="191760" y="624581"/>
                  </a:lnTo>
                  <a:lnTo>
                    <a:pt x="218066" y="660481"/>
                  </a:lnTo>
                  <a:lnTo>
                    <a:pt x="245807" y="694951"/>
                  </a:lnTo>
                  <a:lnTo>
                    <a:pt x="274935" y="727942"/>
                  </a:lnTo>
                  <a:lnTo>
                    <a:pt x="305405" y="759404"/>
                  </a:lnTo>
                  <a:lnTo>
                    <a:pt x="337171" y="789286"/>
                  </a:lnTo>
                  <a:lnTo>
                    <a:pt x="370185" y="817538"/>
                  </a:lnTo>
                  <a:lnTo>
                    <a:pt x="404402" y="844111"/>
                  </a:lnTo>
                  <a:lnTo>
                    <a:pt x="439775" y="868953"/>
                  </a:lnTo>
                  <a:lnTo>
                    <a:pt x="476258" y="892015"/>
                  </a:lnTo>
                  <a:lnTo>
                    <a:pt x="513804" y="913247"/>
                  </a:lnTo>
                  <a:lnTo>
                    <a:pt x="552369" y="932599"/>
                  </a:lnTo>
                  <a:lnTo>
                    <a:pt x="591904" y="950020"/>
                  </a:lnTo>
                  <a:lnTo>
                    <a:pt x="632363" y="965460"/>
                  </a:lnTo>
                  <a:lnTo>
                    <a:pt x="673701" y="978869"/>
                  </a:lnTo>
                  <a:lnTo>
                    <a:pt x="715872" y="990198"/>
                  </a:lnTo>
                  <a:lnTo>
                    <a:pt x="758828" y="999395"/>
                  </a:lnTo>
                  <a:lnTo>
                    <a:pt x="802523" y="1006411"/>
                  </a:lnTo>
                  <a:lnTo>
                    <a:pt x="846912" y="1011196"/>
                  </a:lnTo>
                  <a:lnTo>
                    <a:pt x="891947" y="1013699"/>
                  </a:lnTo>
                  <a:lnTo>
                    <a:pt x="937583" y="1013871"/>
                  </a:lnTo>
                </a:path>
              </a:pathLst>
            </a:custGeom>
            <a:ln w="31682">
              <a:solidFill>
                <a:srgbClr val="FFFFFF"/>
              </a:solidFill>
            </a:ln>
          </p:spPr>
          <p:txBody>
            <a:bodyPr wrap="square" lIns="0" tIns="0" rIns="0" bIns="0" rtlCol="0"/>
            <a:lstStyle/>
            <a:p>
              <a:endParaRPr/>
            </a:p>
          </p:txBody>
        </p:sp>
        <p:pic>
          <p:nvPicPr>
            <p:cNvPr id="31" name="object 31"/>
            <p:cNvPicPr/>
            <p:nvPr/>
          </p:nvPicPr>
          <p:blipFill>
            <a:blip r:embed="rId3" cstate="print"/>
            <a:stretch>
              <a:fillRect/>
            </a:stretch>
          </p:blipFill>
          <p:spPr>
            <a:xfrm>
              <a:off x="6036123" y="5152775"/>
              <a:ext cx="87442" cy="87444"/>
            </a:xfrm>
            <a:prstGeom prst="rect">
              <a:avLst/>
            </a:prstGeom>
          </p:spPr>
        </p:pic>
        <p:sp>
          <p:nvSpPr>
            <p:cNvPr id="32" name="object 32"/>
            <p:cNvSpPr/>
            <p:nvPr/>
          </p:nvSpPr>
          <p:spPr>
            <a:xfrm>
              <a:off x="5257162" y="5197764"/>
              <a:ext cx="1787525" cy="0"/>
            </a:xfrm>
            <a:custGeom>
              <a:avLst/>
              <a:gdLst/>
              <a:ahLst/>
              <a:cxnLst/>
              <a:rect l="l" t="t" r="r" b="b"/>
              <a:pathLst>
                <a:path w="1787525">
                  <a:moveTo>
                    <a:pt x="0" y="0"/>
                  </a:moveTo>
                  <a:lnTo>
                    <a:pt x="1787300" y="0"/>
                  </a:lnTo>
                </a:path>
              </a:pathLst>
            </a:custGeom>
            <a:ln w="31682">
              <a:solidFill>
                <a:srgbClr val="FFFFFF"/>
              </a:solidFill>
            </a:ln>
          </p:spPr>
          <p:txBody>
            <a:bodyPr wrap="square" lIns="0" tIns="0" rIns="0" bIns="0" rtlCol="0"/>
            <a:lstStyle/>
            <a:p>
              <a:endParaRPr/>
            </a:p>
          </p:txBody>
        </p:sp>
        <p:pic>
          <p:nvPicPr>
            <p:cNvPr id="33" name="object 33"/>
            <p:cNvPicPr/>
            <p:nvPr/>
          </p:nvPicPr>
          <p:blipFill>
            <a:blip r:embed="rId4" cstate="print"/>
            <a:stretch>
              <a:fillRect/>
            </a:stretch>
          </p:blipFill>
          <p:spPr>
            <a:xfrm>
              <a:off x="7016160" y="5139468"/>
              <a:ext cx="116590" cy="116592"/>
            </a:xfrm>
            <a:prstGeom prst="rect">
              <a:avLst/>
            </a:prstGeom>
          </p:spPr>
        </p:pic>
        <p:sp>
          <p:nvSpPr>
            <p:cNvPr id="34" name="object 34"/>
            <p:cNvSpPr/>
            <p:nvPr/>
          </p:nvSpPr>
          <p:spPr>
            <a:xfrm>
              <a:off x="4402797" y="5197764"/>
              <a:ext cx="886460" cy="0"/>
            </a:xfrm>
            <a:custGeom>
              <a:avLst/>
              <a:gdLst/>
              <a:ahLst/>
              <a:cxnLst/>
              <a:rect l="l" t="t" r="r" b="b"/>
              <a:pathLst>
                <a:path w="886460">
                  <a:moveTo>
                    <a:pt x="0" y="0"/>
                  </a:moveTo>
                  <a:lnTo>
                    <a:pt x="885835" y="0"/>
                  </a:lnTo>
                </a:path>
              </a:pathLst>
            </a:custGeom>
            <a:ln w="31682">
              <a:solidFill>
                <a:srgbClr val="FFFFFF"/>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4359076" y="5154042"/>
              <a:ext cx="87442" cy="87444"/>
            </a:xfrm>
            <a:prstGeom prst="rect">
              <a:avLst/>
            </a:prstGeom>
          </p:spPr>
        </p:pic>
        <p:pic>
          <p:nvPicPr>
            <p:cNvPr id="36" name="object 36"/>
            <p:cNvPicPr/>
            <p:nvPr/>
          </p:nvPicPr>
          <p:blipFill>
            <a:blip r:embed="rId6" cstate="print"/>
            <a:stretch>
              <a:fillRect/>
            </a:stretch>
          </p:blipFill>
          <p:spPr>
            <a:xfrm>
              <a:off x="5260330" y="5139468"/>
              <a:ext cx="116590" cy="116592"/>
            </a:xfrm>
            <a:prstGeom prst="rect">
              <a:avLst/>
            </a:prstGeom>
          </p:spPr>
        </p:pic>
        <p:sp>
          <p:nvSpPr>
            <p:cNvPr id="37" name="object 37"/>
            <p:cNvSpPr/>
            <p:nvPr/>
          </p:nvSpPr>
          <p:spPr>
            <a:xfrm>
              <a:off x="7053334" y="5196603"/>
              <a:ext cx="834390" cy="1270"/>
            </a:xfrm>
            <a:custGeom>
              <a:avLst/>
              <a:gdLst/>
              <a:ahLst/>
              <a:cxnLst/>
              <a:rect l="l" t="t" r="r" b="b"/>
              <a:pathLst>
                <a:path w="834390" h="1270">
                  <a:moveTo>
                    <a:pt x="0" y="739"/>
                  </a:moveTo>
                  <a:lnTo>
                    <a:pt x="834299" y="0"/>
                  </a:lnTo>
                </a:path>
              </a:pathLst>
            </a:custGeom>
            <a:ln w="31682">
              <a:solidFill>
                <a:srgbClr val="FFFFFF"/>
              </a:solidFill>
            </a:ln>
          </p:spPr>
          <p:txBody>
            <a:bodyPr wrap="square" lIns="0" tIns="0" rIns="0" bIns="0" rtlCol="0"/>
            <a:lstStyle/>
            <a:p>
              <a:endParaRPr/>
            </a:p>
          </p:txBody>
        </p:sp>
        <p:pic>
          <p:nvPicPr>
            <p:cNvPr id="38" name="object 38"/>
            <p:cNvPicPr/>
            <p:nvPr/>
          </p:nvPicPr>
          <p:blipFill>
            <a:blip r:embed="rId7" cstate="print"/>
            <a:stretch>
              <a:fillRect/>
            </a:stretch>
          </p:blipFill>
          <p:spPr>
            <a:xfrm>
              <a:off x="7843911" y="5152880"/>
              <a:ext cx="87442" cy="87444"/>
            </a:xfrm>
            <a:prstGeom prst="rect">
              <a:avLst/>
            </a:prstGeom>
          </p:spPr>
        </p:pic>
        <p:pic>
          <p:nvPicPr>
            <p:cNvPr id="39" name="object 39"/>
            <p:cNvPicPr/>
            <p:nvPr/>
          </p:nvPicPr>
          <p:blipFill>
            <a:blip r:embed="rId8" cstate="print"/>
            <a:stretch>
              <a:fillRect/>
            </a:stretch>
          </p:blipFill>
          <p:spPr>
            <a:xfrm>
              <a:off x="3276600" y="4760859"/>
              <a:ext cx="1203924" cy="823753"/>
            </a:xfrm>
            <a:prstGeom prst="rect">
              <a:avLst/>
            </a:prstGeom>
          </p:spPr>
        </p:pic>
      </p:grpSp>
      <p:sp>
        <p:nvSpPr>
          <p:cNvPr id="40" name="object 40"/>
          <p:cNvSpPr txBox="1"/>
          <p:nvPr/>
        </p:nvSpPr>
        <p:spPr>
          <a:xfrm>
            <a:off x="3468723" y="4853504"/>
            <a:ext cx="809625" cy="483234"/>
          </a:xfrm>
          <a:prstGeom prst="rect">
            <a:avLst/>
          </a:prstGeom>
        </p:spPr>
        <p:txBody>
          <a:bodyPr vert="horz" wrap="square" lIns="0" tIns="13335" rIns="0" bIns="0" rtlCol="0">
            <a:spAutoFit/>
          </a:bodyPr>
          <a:lstStyle/>
          <a:p>
            <a:pPr marL="38100">
              <a:lnSpc>
                <a:spcPct val="100000"/>
              </a:lnSpc>
              <a:spcBef>
                <a:spcPts val="105"/>
              </a:spcBef>
            </a:pPr>
            <a:r>
              <a:rPr sz="3000" i="1" spc="-10" dirty="0">
                <a:solidFill>
                  <a:srgbClr val="FFFFFF"/>
                </a:solidFill>
                <a:latin typeface="Cambria"/>
                <a:cs typeface="Cambria"/>
              </a:rPr>
              <a:t>x</a:t>
            </a:r>
            <a:r>
              <a:rPr sz="3000" i="1" spc="-15" baseline="-11111" dirty="0">
                <a:solidFill>
                  <a:srgbClr val="FFFFFF"/>
                </a:solidFill>
                <a:latin typeface="Cambria"/>
                <a:cs typeface="Cambria"/>
              </a:rPr>
              <a:t>j</a:t>
            </a:r>
            <a:r>
              <a:rPr sz="3000" spc="-10" dirty="0">
                <a:solidFill>
                  <a:srgbClr val="FFFFFF"/>
                </a:solidFill>
                <a:latin typeface="Cambria"/>
                <a:cs typeface="Cambria"/>
              </a:rPr>
              <a:t>(</a:t>
            </a:r>
            <a:r>
              <a:rPr sz="3000" i="1" spc="-10" dirty="0">
                <a:solidFill>
                  <a:srgbClr val="FFFFFF"/>
                </a:solidFill>
                <a:latin typeface="Cambria"/>
                <a:cs typeface="Cambria"/>
              </a:rPr>
              <a:t>n</a:t>
            </a:r>
            <a:r>
              <a:rPr sz="3000" spc="-10" dirty="0">
                <a:solidFill>
                  <a:srgbClr val="FFFFFF"/>
                </a:solidFill>
                <a:latin typeface="Cambria"/>
                <a:cs typeface="Cambria"/>
              </a:rPr>
              <a:t>)</a:t>
            </a:r>
            <a:endParaRPr sz="3000">
              <a:latin typeface="Cambria"/>
              <a:cs typeface="Cambria"/>
            </a:endParaRPr>
          </a:p>
        </p:txBody>
      </p:sp>
      <p:pic>
        <p:nvPicPr>
          <p:cNvPr id="41" name="object 41"/>
          <p:cNvPicPr/>
          <p:nvPr/>
        </p:nvPicPr>
        <p:blipFill>
          <a:blip r:embed="rId9" cstate="print"/>
          <a:stretch>
            <a:fillRect/>
          </a:stretch>
        </p:blipFill>
        <p:spPr>
          <a:xfrm>
            <a:off x="7878445" y="4816304"/>
            <a:ext cx="1267078" cy="831673"/>
          </a:xfrm>
          <a:prstGeom prst="rect">
            <a:avLst/>
          </a:prstGeom>
        </p:spPr>
      </p:pic>
      <p:sp>
        <p:nvSpPr>
          <p:cNvPr id="42" name="object 42"/>
          <p:cNvSpPr txBox="1"/>
          <p:nvPr/>
        </p:nvSpPr>
        <p:spPr>
          <a:xfrm>
            <a:off x="8084087" y="4911325"/>
            <a:ext cx="872490" cy="483234"/>
          </a:xfrm>
          <a:prstGeom prst="rect">
            <a:avLst/>
          </a:prstGeom>
        </p:spPr>
        <p:txBody>
          <a:bodyPr vert="horz" wrap="square" lIns="0" tIns="12700" rIns="0" bIns="0" rtlCol="0">
            <a:spAutoFit/>
          </a:bodyPr>
          <a:lstStyle/>
          <a:p>
            <a:pPr marL="38100">
              <a:lnSpc>
                <a:spcPct val="100000"/>
              </a:lnSpc>
              <a:spcBef>
                <a:spcPts val="100"/>
              </a:spcBef>
            </a:pPr>
            <a:r>
              <a:rPr sz="3000" i="1" spc="-10" dirty="0">
                <a:solidFill>
                  <a:srgbClr val="FFFFFF"/>
                </a:solidFill>
                <a:latin typeface="Cambria"/>
                <a:cs typeface="Cambria"/>
              </a:rPr>
              <a:t>y</a:t>
            </a:r>
            <a:r>
              <a:rPr sz="3000" i="1" spc="-15" baseline="-11111" dirty="0">
                <a:solidFill>
                  <a:srgbClr val="FFFFFF"/>
                </a:solidFill>
                <a:latin typeface="Cambria"/>
                <a:cs typeface="Cambria"/>
              </a:rPr>
              <a:t>k</a:t>
            </a:r>
            <a:r>
              <a:rPr sz="3000" spc="-10" dirty="0">
                <a:solidFill>
                  <a:srgbClr val="FFFFFF"/>
                </a:solidFill>
                <a:latin typeface="Cambria"/>
                <a:cs typeface="Cambria"/>
              </a:rPr>
              <a:t>(</a:t>
            </a:r>
            <a:r>
              <a:rPr sz="3000" i="1" spc="-10" dirty="0">
                <a:solidFill>
                  <a:srgbClr val="FFFFFF"/>
                </a:solidFill>
                <a:latin typeface="Cambria"/>
                <a:cs typeface="Cambria"/>
              </a:rPr>
              <a:t>n</a:t>
            </a:r>
            <a:r>
              <a:rPr sz="3000" spc="-10" dirty="0">
                <a:solidFill>
                  <a:srgbClr val="FFFFFF"/>
                </a:solidFill>
                <a:latin typeface="Cambria"/>
                <a:cs typeface="Cambria"/>
              </a:rPr>
              <a:t>)</a:t>
            </a:r>
            <a:endParaRPr sz="3000">
              <a:latin typeface="Cambria"/>
              <a:cs typeface="Cambria"/>
            </a:endParaRPr>
          </a:p>
        </p:txBody>
      </p:sp>
      <p:pic>
        <p:nvPicPr>
          <p:cNvPr id="43" name="object 43"/>
          <p:cNvPicPr/>
          <p:nvPr/>
        </p:nvPicPr>
        <p:blipFill>
          <a:blip r:embed="rId10" cstate="print"/>
          <a:stretch>
            <a:fillRect/>
          </a:stretch>
        </p:blipFill>
        <p:spPr>
          <a:xfrm>
            <a:off x="5478515" y="4483634"/>
            <a:ext cx="1291051" cy="823753"/>
          </a:xfrm>
          <a:prstGeom prst="rect">
            <a:avLst/>
          </a:prstGeom>
        </p:spPr>
      </p:pic>
      <p:sp>
        <p:nvSpPr>
          <p:cNvPr id="44" name="object 44"/>
          <p:cNvSpPr txBox="1"/>
          <p:nvPr/>
        </p:nvSpPr>
        <p:spPr>
          <a:xfrm>
            <a:off x="5676448" y="4569943"/>
            <a:ext cx="890905" cy="483234"/>
          </a:xfrm>
          <a:prstGeom prst="rect">
            <a:avLst/>
          </a:prstGeom>
        </p:spPr>
        <p:txBody>
          <a:bodyPr vert="horz" wrap="square" lIns="0" tIns="13335" rIns="0" bIns="0" rtlCol="0">
            <a:spAutoFit/>
          </a:bodyPr>
          <a:lstStyle/>
          <a:p>
            <a:pPr marL="38100">
              <a:lnSpc>
                <a:spcPct val="100000"/>
              </a:lnSpc>
              <a:spcBef>
                <a:spcPts val="105"/>
              </a:spcBef>
            </a:pPr>
            <a:r>
              <a:rPr sz="3000" i="1" spc="-10" dirty="0">
                <a:solidFill>
                  <a:srgbClr val="FFFFFF"/>
                </a:solidFill>
                <a:latin typeface="Cambria"/>
                <a:cs typeface="Cambria"/>
              </a:rPr>
              <a:t>x</a:t>
            </a:r>
            <a:r>
              <a:rPr sz="3000" i="1" spc="-15" baseline="-11111" dirty="0">
                <a:solidFill>
                  <a:srgbClr val="FFFFFF"/>
                </a:solidFill>
                <a:latin typeface="Cambria"/>
                <a:cs typeface="Cambria"/>
              </a:rPr>
              <a:t>j</a:t>
            </a:r>
            <a:r>
              <a:rPr sz="3000" i="1" spc="-10" dirty="0">
                <a:solidFill>
                  <a:srgbClr val="FFFFFF"/>
                </a:solidFill>
                <a:latin typeface="Cambria"/>
                <a:cs typeface="Cambria"/>
              </a:rPr>
              <a:t>'</a:t>
            </a:r>
            <a:r>
              <a:rPr sz="3000" spc="-10" dirty="0">
                <a:solidFill>
                  <a:srgbClr val="FFFFFF"/>
                </a:solidFill>
                <a:latin typeface="Cambria"/>
                <a:cs typeface="Cambria"/>
              </a:rPr>
              <a:t>(</a:t>
            </a:r>
            <a:r>
              <a:rPr sz="3000" i="1" spc="-10" dirty="0">
                <a:solidFill>
                  <a:srgbClr val="FFFFFF"/>
                </a:solidFill>
                <a:latin typeface="Cambria"/>
                <a:cs typeface="Cambria"/>
              </a:rPr>
              <a:t>n</a:t>
            </a:r>
            <a:r>
              <a:rPr sz="3000" spc="-10" dirty="0">
                <a:solidFill>
                  <a:srgbClr val="FFFFFF"/>
                </a:solidFill>
                <a:latin typeface="Cambria"/>
                <a:cs typeface="Cambria"/>
              </a:rPr>
              <a:t>)</a:t>
            </a:r>
            <a:endParaRPr sz="3000">
              <a:latin typeface="Cambria"/>
              <a:cs typeface="Cambria"/>
            </a:endParaRPr>
          </a:p>
        </p:txBody>
      </p:sp>
      <p:pic>
        <p:nvPicPr>
          <p:cNvPr id="45" name="object 45"/>
          <p:cNvPicPr/>
          <p:nvPr/>
        </p:nvPicPr>
        <p:blipFill>
          <a:blip r:embed="rId11" cstate="print"/>
          <a:stretch>
            <a:fillRect/>
          </a:stretch>
        </p:blipFill>
        <p:spPr>
          <a:xfrm>
            <a:off x="6706202" y="4523237"/>
            <a:ext cx="697009" cy="823753"/>
          </a:xfrm>
          <a:prstGeom prst="rect">
            <a:avLst/>
          </a:prstGeom>
        </p:spPr>
      </p:pic>
      <p:sp>
        <p:nvSpPr>
          <p:cNvPr id="46" name="object 46"/>
          <p:cNvSpPr txBox="1"/>
          <p:nvPr/>
        </p:nvSpPr>
        <p:spPr>
          <a:xfrm>
            <a:off x="6933759" y="4610602"/>
            <a:ext cx="250190" cy="483234"/>
          </a:xfrm>
          <a:prstGeom prst="rect">
            <a:avLst/>
          </a:prstGeom>
        </p:spPr>
        <p:txBody>
          <a:bodyPr vert="horz" wrap="square" lIns="0" tIns="13335" rIns="0" bIns="0" rtlCol="0">
            <a:spAutoFit/>
          </a:bodyPr>
          <a:lstStyle/>
          <a:p>
            <a:pPr marL="12700">
              <a:lnSpc>
                <a:spcPct val="100000"/>
              </a:lnSpc>
              <a:spcBef>
                <a:spcPts val="105"/>
              </a:spcBef>
            </a:pPr>
            <a:r>
              <a:rPr sz="3000" i="1" spc="-50" dirty="0">
                <a:solidFill>
                  <a:srgbClr val="FFFFFF"/>
                </a:solidFill>
                <a:latin typeface="Cambria"/>
                <a:cs typeface="Cambria"/>
              </a:rPr>
              <a:t>A</a:t>
            </a:r>
            <a:endParaRPr sz="3000">
              <a:latin typeface="Cambria"/>
              <a:cs typeface="Cambria"/>
            </a:endParaRPr>
          </a:p>
        </p:txBody>
      </p:sp>
      <p:pic>
        <p:nvPicPr>
          <p:cNvPr id="47" name="object 47"/>
          <p:cNvPicPr/>
          <p:nvPr/>
        </p:nvPicPr>
        <p:blipFill>
          <a:blip r:embed="rId12" cstate="print"/>
          <a:stretch>
            <a:fillRect/>
          </a:stretch>
        </p:blipFill>
        <p:spPr>
          <a:xfrm>
            <a:off x="6666600" y="6067745"/>
            <a:ext cx="704930" cy="790251"/>
          </a:xfrm>
          <a:prstGeom prst="rect">
            <a:avLst/>
          </a:prstGeom>
        </p:spPr>
      </p:pic>
      <p:sp>
        <p:nvSpPr>
          <p:cNvPr id="48" name="object 48"/>
          <p:cNvSpPr txBox="1"/>
          <p:nvPr/>
        </p:nvSpPr>
        <p:spPr>
          <a:xfrm>
            <a:off x="6895001" y="6166725"/>
            <a:ext cx="253365" cy="483234"/>
          </a:xfrm>
          <a:prstGeom prst="rect">
            <a:avLst/>
          </a:prstGeom>
        </p:spPr>
        <p:txBody>
          <a:bodyPr vert="horz" wrap="square" lIns="0" tIns="13335" rIns="0" bIns="0" rtlCol="0">
            <a:spAutoFit/>
          </a:bodyPr>
          <a:lstStyle/>
          <a:p>
            <a:pPr marL="12700">
              <a:lnSpc>
                <a:spcPct val="100000"/>
              </a:lnSpc>
              <a:spcBef>
                <a:spcPts val="105"/>
              </a:spcBef>
            </a:pPr>
            <a:r>
              <a:rPr sz="3000" i="1" spc="-50" dirty="0">
                <a:solidFill>
                  <a:srgbClr val="FFFFFF"/>
                </a:solidFill>
                <a:latin typeface="Cambria"/>
                <a:cs typeface="Cambria"/>
              </a:rPr>
              <a:t>B</a:t>
            </a:r>
            <a:endParaRPr sz="300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72" y="182316"/>
            <a:ext cx="8534400" cy="505908"/>
          </a:xfrm>
          <a:prstGeom prst="rect">
            <a:avLst/>
          </a:prstGeom>
        </p:spPr>
        <p:txBody>
          <a:bodyPr vert="horz" wrap="square" lIns="0" tIns="13335" rIns="0" bIns="0" rtlCol="0">
            <a:spAutoFit/>
          </a:bodyPr>
          <a:lstStyle/>
          <a:p>
            <a:pPr marL="2694305">
              <a:lnSpc>
                <a:spcPct val="100000"/>
              </a:lnSpc>
              <a:spcBef>
                <a:spcPts val="105"/>
              </a:spcBef>
            </a:pPr>
            <a:r>
              <a:rPr lang="tr-TR" sz="3200" dirty="0"/>
              <a:t>1.3 Bir Nöronun Modelleri</a:t>
            </a:r>
            <a:endParaRPr sz="5000" dirty="0"/>
          </a:p>
        </p:txBody>
      </p:sp>
      <p:sp>
        <p:nvSpPr>
          <p:cNvPr id="3" name="object 3"/>
          <p:cNvSpPr txBox="1"/>
          <p:nvPr/>
        </p:nvSpPr>
        <p:spPr>
          <a:xfrm>
            <a:off x="12010135" y="6563664"/>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3</a:t>
            </a:r>
            <a:endParaRPr sz="1200">
              <a:latin typeface="Calibri"/>
              <a:cs typeface="Calibri"/>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5" name="object 5"/>
          <p:cNvSpPr/>
          <p:nvPr/>
        </p:nvSpPr>
        <p:spPr>
          <a:xfrm>
            <a:off x="6683106" y="3805660"/>
            <a:ext cx="751205" cy="749935"/>
          </a:xfrm>
          <a:custGeom>
            <a:avLst/>
            <a:gdLst/>
            <a:ahLst/>
            <a:cxnLst/>
            <a:rect l="l" t="t" r="r" b="b"/>
            <a:pathLst>
              <a:path w="751204" h="749935">
                <a:moveTo>
                  <a:pt x="0" y="374718"/>
                </a:moveTo>
                <a:lnTo>
                  <a:pt x="2925" y="327710"/>
                </a:lnTo>
                <a:lnTo>
                  <a:pt x="11465" y="282445"/>
                </a:lnTo>
                <a:lnTo>
                  <a:pt x="25270" y="239274"/>
                </a:lnTo>
                <a:lnTo>
                  <a:pt x="43988" y="198550"/>
                </a:lnTo>
                <a:lnTo>
                  <a:pt x="67266" y="160622"/>
                </a:lnTo>
                <a:lnTo>
                  <a:pt x="94754" y="125843"/>
                </a:lnTo>
                <a:lnTo>
                  <a:pt x="126100" y="94561"/>
                </a:lnTo>
                <a:lnTo>
                  <a:pt x="160952" y="67130"/>
                </a:lnTo>
                <a:lnTo>
                  <a:pt x="198959" y="43899"/>
                </a:lnTo>
                <a:lnTo>
                  <a:pt x="239769" y="25219"/>
                </a:lnTo>
                <a:lnTo>
                  <a:pt x="283030" y="11442"/>
                </a:lnTo>
                <a:lnTo>
                  <a:pt x="328392" y="2919"/>
                </a:lnTo>
                <a:lnTo>
                  <a:pt x="375502" y="0"/>
                </a:lnTo>
                <a:lnTo>
                  <a:pt x="422588" y="2919"/>
                </a:lnTo>
                <a:lnTo>
                  <a:pt x="467929" y="11442"/>
                </a:lnTo>
                <a:lnTo>
                  <a:pt x="511174" y="25219"/>
                </a:lnTo>
                <a:lnTo>
                  <a:pt x="551970" y="43899"/>
                </a:lnTo>
                <a:lnTo>
                  <a:pt x="589966" y="67130"/>
                </a:lnTo>
                <a:lnTo>
                  <a:pt x="624809" y="94561"/>
                </a:lnTo>
                <a:lnTo>
                  <a:pt x="656148" y="125843"/>
                </a:lnTo>
                <a:lnTo>
                  <a:pt x="683631" y="160622"/>
                </a:lnTo>
                <a:lnTo>
                  <a:pt x="706907" y="198550"/>
                </a:lnTo>
                <a:lnTo>
                  <a:pt x="725622" y="239274"/>
                </a:lnTo>
                <a:lnTo>
                  <a:pt x="739426" y="282445"/>
                </a:lnTo>
                <a:lnTo>
                  <a:pt x="747966" y="327710"/>
                </a:lnTo>
                <a:lnTo>
                  <a:pt x="750891" y="374718"/>
                </a:lnTo>
                <a:lnTo>
                  <a:pt x="747966" y="421729"/>
                </a:lnTo>
                <a:lnTo>
                  <a:pt x="739426" y="467000"/>
                </a:lnTo>
                <a:lnTo>
                  <a:pt x="725622" y="510178"/>
                </a:lnTo>
                <a:lnTo>
                  <a:pt x="706907" y="550913"/>
                </a:lnTo>
                <a:lnTo>
                  <a:pt x="683631" y="588852"/>
                </a:lnTo>
                <a:lnTo>
                  <a:pt x="656148" y="623645"/>
                </a:lnTo>
                <a:lnTo>
                  <a:pt x="624809" y="654939"/>
                </a:lnTo>
                <a:lnTo>
                  <a:pt x="589966" y="682383"/>
                </a:lnTo>
                <a:lnTo>
                  <a:pt x="551970" y="705626"/>
                </a:lnTo>
                <a:lnTo>
                  <a:pt x="511174" y="724316"/>
                </a:lnTo>
                <a:lnTo>
                  <a:pt x="467929" y="738101"/>
                </a:lnTo>
                <a:lnTo>
                  <a:pt x="422588" y="746630"/>
                </a:lnTo>
                <a:lnTo>
                  <a:pt x="375502" y="749551"/>
                </a:lnTo>
                <a:lnTo>
                  <a:pt x="328392" y="746630"/>
                </a:lnTo>
                <a:lnTo>
                  <a:pt x="283030" y="738101"/>
                </a:lnTo>
                <a:lnTo>
                  <a:pt x="239769" y="724316"/>
                </a:lnTo>
                <a:lnTo>
                  <a:pt x="198959" y="705626"/>
                </a:lnTo>
                <a:lnTo>
                  <a:pt x="160952" y="682383"/>
                </a:lnTo>
                <a:lnTo>
                  <a:pt x="126100" y="654939"/>
                </a:lnTo>
                <a:lnTo>
                  <a:pt x="94754" y="623645"/>
                </a:lnTo>
                <a:lnTo>
                  <a:pt x="67266" y="588852"/>
                </a:lnTo>
                <a:lnTo>
                  <a:pt x="43988" y="550913"/>
                </a:lnTo>
                <a:lnTo>
                  <a:pt x="25270" y="510178"/>
                </a:lnTo>
                <a:lnTo>
                  <a:pt x="11465" y="467000"/>
                </a:lnTo>
                <a:lnTo>
                  <a:pt x="2925" y="421729"/>
                </a:lnTo>
                <a:lnTo>
                  <a:pt x="0" y="374718"/>
                </a:lnTo>
                <a:close/>
              </a:path>
            </a:pathLst>
          </a:custGeom>
          <a:ln w="17050">
            <a:solidFill>
              <a:srgbClr val="FFFFFF"/>
            </a:solidFill>
          </a:ln>
        </p:spPr>
        <p:txBody>
          <a:bodyPr wrap="square" lIns="0" tIns="0" rIns="0" bIns="0" rtlCol="0"/>
          <a:lstStyle/>
          <a:p>
            <a:endParaRPr/>
          </a:p>
        </p:txBody>
      </p:sp>
      <p:sp>
        <p:nvSpPr>
          <p:cNvPr id="6" name="object 6"/>
          <p:cNvSpPr txBox="1"/>
          <p:nvPr/>
        </p:nvSpPr>
        <p:spPr>
          <a:xfrm>
            <a:off x="6911378" y="3772432"/>
            <a:ext cx="349250" cy="681990"/>
          </a:xfrm>
          <a:prstGeom prst="rect">
            <a:avLst/>
          </a:prstGeom>
        </p:spPr>
        <p:txBody>
          <a:bodyPr vert="horz" wrap="square" lIns="0" tIns="13335" rIns="0" bIns="0" rtlCol="0">
            <a:spAutoFit/>
          </a:bodyPr>
          <a:lstStyle/>
          <a:p>
            <a:pPr marL="12700">
              <a:lnSpc>
                <a:spcPct val="100000"/>
              </a:lnSpc>
              <a:spcBef>
                <a:spcPts val="105"/>
              </a:spcBef>
            </a:pPr>
            <a:r>
              <a:rPr sz="4300" spc="-50" dirty="0">
                <a:solidFill>
                  <a:srgbClr val="FFFFFF"/>
                </a:solidFill>
                <a:latin typeface="Symbol"/>
                <a:cs typeface="Symbol"/>
              </a:rPr>
              <a:t></a:t>
            </a:r>
            <a:endParaRPr sz="4300">
              <a:latin typeface="Symbol"/>
              <a:cs typeface="Symbol"/>
            </a:endParaRPr>
          </a:p>
        </p:txBody>
      </p:sp>
      <p:grpSp>
        <p:nvGrpSpPr>
          <p:cNvPr id="7" name="object 7"/>
          <p:cNvGrpSpPr/>
          <p:nvPr/>
        </p:nvGrpSpPr>
        <p:grpSpPr>
          <a:xfrm>
            <a:off x="5231428" y="2944047"/>
            <a:ext cx="3783329" cy="3172460"/>
            <a:chOff x="5231428" y="2944047"/>
            <a:chExt cx="3783329" cy="3172460"/>
          </a:xfrm>
        </p:grpSpPr>
        <p:sp>
          <p:nvSpPr>
            <p:cNvPr id="8" name="object 8"/>
            <p:cNvSpPr/>
            <p:nvPr/>
          </p:nvSpPr>
          <p:spPr>
            <a:xfrm>
              <a:off x="5240001" y="2952620"/>
              <a:ext cx="751205" cy="749935"/>
            </a:xfrm>
            <a:custGeom>
              <a:avLst/>
              <a:gdLst/>
              <a:ahLst/>
              <a:cxnLst/>
              <a:rect l="l" t="t" r="r" b="b"/>
              <a:pathLst>
                <a:path w="751204" h="749935">
                  <a:moveTo>
                    <a:pt x="0" y="374718"/>
                  </a:moveTo>
                  <a:lnTo>
                    <a:pt x="2926" y="327710"/>
                  </a:lnTo>
                  <a:lnTo>
                    <a:pt x="11472" y="282445"/>
                  </a:lnTo>
                  <a:lnTo>
                    <a:pt x="25284" y="239274"/>
                  </a:lnTo>
                  <a:lnTo>
                    <a:pt x="44010" y="198550"/>
                  </a:lnTo>
                  <a:lnTo>
                    <a:pt x="67297" y="160622"/>
                  </a:lnTo>
                  <a:lnTo>
                    <a:pt x="94793" y="125843"/>
                  </a:lnTo>
                  <a:lnTo>
                    <a:pt x="126145" y="94561"/>
                  </a:lnTo>
                  <a:lnTo>
                    <a:pt x="161001" y="67130"/>
                  </a:lnTo>
                  <a:lnTo>
                    <a:pt x="199009" y="43899"/>
                  </a:lnTo>
                  <a:lnTo>
                    <a:pt x="239815" y="25219"/>
                  </a:lnTo>
                  <a:lnTo>
                    <a:pt x="283068" y="11442"/>
                  </a:lnTo>
                  <a:lnTo>
                    <a:pt x="328414" y="2919"/>
                  </a:lnTo>
                  <a:lnTo>
                    <a:pt x="375502" y="0"/>
                  </a:lnTo>
                  <a:lnTo>
                    <a:pt x="422588" y="2919"/>
                  </a:lnTo>
                  <a:lnTo>
                    <a:pt x="467929" y="11442"/>
                  </a:lnTo>
                  <a:lnTo>
                    <a:pt x="511174" y="25219"/>
                  </a:lnTo>
                  <a:lnTo>
                    <a:pt x="551970" y="43899"/>
                  </a:lnTo>
                  <a:lnTo>
                    <a:pt x="589966" y="67130"/>
                  </a:lnTo>
                  <a:lnTo>
                    <a:pt x="624809" y="94561"/>
                  </a:lnTo>
                  <a:lnTo>
                    <a:pt x="656148" y="125843"/>
                  </a:lnTo>
                  <a:lnTo>
                    <a:pt x="683631" y="160622"/>
                  </a:lnTo>
                  <a:lnTo>
                    <a:pt x="706907" y="198550"/>
                  </a:lnTo>
                  <a:lnTo>
                    <a:pt x="725622" y="239274"/>
                  </a:lnTo>
                  <a:lnTo>
                    <a:pt x="739426" y="282445"/>
                  </a:lnTo>
                  <a:lnTo>
                    <a:pt x="747966" y="327710"/>
                  </a:lnTo>
                  <a:lnTo>
                    <a:pt x="750891" y="374718"/>
                  </a:lnTo>
                  <a:lnTo>
                    <a:pt x="747966" y="421727"/>
                  </a:lnTo>
                  <a:lnTo>
                    <a:pt x="739426" y="466992"/>
                  </a:lnTo>
                  <a:lnTo>
                    <a:pt x="725622" y="510163"/>
                  </a:lnTo>
                  <a:lnTo>
                    <a:pt x="706907" y="550887"/>
                  </a:lnTo>
                  <a:lnTo>
                    <a:pt x="683631" y="588815"/>
                  </a:lnTo>
                  <a:lnTo>
                    <a:pt x="656148" y="623594"/>
                  </a:lnTo>
                  <a:lnTo>
                    <a:pt x="624809" y="654876"/>
                  </a:lnTo>
                  <a:lnTo>
                    <a:pt x="589966" y="682307"/>
                  </a:lnTo>
                  <a:lnTo>
                    <a:pt x="551970" y="705538"/>
                  </a:lnTo>
                  <a:lnTo>
                    <a:pt x="511174" y="724218"/>
                  </a:lnTo>
                  <a:lnTo>
                    <a:pt x="467929" y="737995"/>
                  </a:lnTo>
                  <a:lnTo>
                    <a:pt x="422588" y="746518"/>
                  </a:lnTo>
                  <a:lnTo>
                    <a:pt x="375502" y="749437"/>
                  </a:lnTo>
                  <a:lnTo>
                    <a:pt x="328414" y="746518"/>
                  </a:lnTo>
                  <a:lnTo>
                    <a:pt x="283068" y="737995"/>
                  </a:lnTo>
                  <a:lnTo>
                    <a:pt x="239815" y="724218"/>
                  </a:lnTo>
                  <a:lnTo>
                    <a:pt x="199009" y="705538"/>
                  </a:lnTo>
                  <a:lnTo>
                    <a:pt x="161002" y="682307"/>
                  </a:lnTo>
                  <a:lnTo>
                    <a:pt x="126145" y="654876"/>
                  </a:lnTo>
                  <a:lnTo>
                    <a:pt x="94793" y="623594"/>
                  </a:lnTo>
                  <a:lnTo>
                    <a:pt x="67297" y="588815"/>
                  </a:lnTo>
                  <a:lnTo>
                    <a:pt x="44010" y="550887"/>
                  </a:lnTo>
                  <a:lnTo>
                    <a:pt x="25284" y="510163"/>
                  </a:lnTo>
                  <a:lnTo>
                    <a:pt x="11472" y="466992"/>
                  </a:lnTo>
                  <a:lnTo>
                    <a:pt x="2926" y="421727"/>
                  </a:lnTo>
                  <a:lnTo>
                    <a:pt x="0" y="374718"/>
                  </a:lnTo>
                  <a:close/>
                </a:path>
              </a:pathLst>
            </a:custGeom>
            <a:ln w="17050">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5312099" y="3253418"/>
              <a:ext cx="238015" cy="161601"/>
            </a:xfrm>
            <a:prstGeom prst="rect">
              <a:avLst/>
            </a:prstGeom>
          </p:spPr>
        </p:pic>
        <p:sp>
          <p:nvSpPr>
            <p:cNvPr id="10" name="object 10"/>
            <p:cNvSpPr/>
            <p:nvPr/>
          </p:nvSpPr>
          <p:spPr>
            <a:xfrm>
              <a:off x="5558644" y="3315625"/>
              <a:ext cx="263525" cy="168910"/>
            </a:xfrm>
            <a:custGeom>
              <a:avLst/>
              <a:gdLst/>
              <a:ahLst/>
              <a:cxnLst/>
              <a:rect l="l" t="t" r="r" b="b"/>
              <a:pathLst>
                <a:path w="263525" h="168910">
                  <a:moveTo>
                    <a:pt x="226537" y="38097"/>
                  </a:moveTo>
                  <a:lnTo>
                    <a:pt x="198099" y="38097"/>
                  </a:lnTo>
                  <a:lnTo>
                    <a:pt x="200033" y="38779"/>
                  </a:lnTo>
                  <a:lnTo>
                    <a:pt x="201170" y="40144"/>
                  </a:lnTo>
                  <a:lnTo>
                    <a:pt x="202421" y="41395"/>
                  </a:lnTo>
                  <a:lnTo>
                    <a:pt x="202876" y="43556"/>
                  </a:lnTo>
                  <a:lnTo>
                    <a:pt x="202876" y="139083"/>
                  </a:lnTo>
                  <a:lnTo>
                    <a:pt x="202534" y="141017"/>
                  </a:lnTo>
                  <a:lnTo>
                    <a:pt x="191276" y="153413"/>
                  </a:lnTo>
                  <a:lnTo>
                    <a:pt x="189457" y="153981"/>
                  </a:lnTo>
                  <a:lnTo>
                    <a:pt x="184794" y="154663"/>
                  </a:lnTo>
                  <a:lnTo>
                    <a:pt x="181951" y="155005"/>
                  </a:lnTo>
                  <a:lnTo>
                    <a:pt x="178540" y="155118"/>
                  </a:lnTo>
                  <a:lnTo>
                    <a:pt x="175242" y="155346"/>
                  </a:lnTo>
                  <a:lnTo>
                    <a:pt x="171148" y="155460"/>
                  </a:lnTo>
                  <a:lnTo>
                    <a:pt x="166372" y="155687"/>
                  </a:lnTo>
                  <a:lnTo>
                    <a:pt x="166372" y="166263"/>
                  </a:lnTo>
                  <a:lnTo>
                    <a:pt x="263147" y="166263"/>
                  </a:lnTo>
                  <a:lnTo>
                    <a:pt x="263147" y="155687"/>
                  </a:lnTo>
                  <a:lnTo>
                    <a:pt x="258257" y="155687"/>
                  </a:lnTo>
                  <a:lnTo>
                    <a:pt x="253936" y="155460"/>
                  </a:lnTo>
                  <a:lnTo>
                    <a:pt x="250411" y="155346"/>
                  </a:lnTo>
                  <a:lnTo>
                    <a:pt x="246771" y="155005"/>
                  </a:lnTo>
                  <a:lnTo>
                    <a:pt x="243929" y="154777"/>
                  </a:lnTo>
                  <a:lnTo>
                    <a:pt x="241313" y="154436"/>
                  </a:lnTo>
                  <a:lnTo>
                    <a:pt x="238811" y="153981"/>
                  </a:lnTo>
                  <a:lnTo>
                    <a:pt x="236764" y="153640"/>
                  </a:lnTo>
                  <a:lnTo>
                    <a:pt x="235058" y="153071"/>
                  </a:lnTo>
                  <a:lnTo>
                    <a:pt x="233466" y="152616"/>
                  </a:lnTo>
                  <a:lnTo>
                    <a:pt x="232102" y="151707"/>
                  </a:lnTo>
                  <a:lnTo>
                    <a:pt x="231306" y="150683"/>
                  </a:lnTo>
                  <a:lnTo>
                    <a:pt x="230396" y="150228"/>
                  </a:lnTo>
                  <a:lnTo>
                    <a:pt x="229714" y="149318"/>
                  </a:lnTo>
                  <a:lnTo>
                    <a:pt x="229031" y="148522"/>
                  </a:lnTo>
                  <a:lnTo>
                    <a:pt x="228349" y="147613"/>
                  </a:lnTo>
                  <a:lnTo>
                    <a:pt x="228008" y="146475"/>
                  </a:lnTo>
                  <a:lnTo>
                    <a:pt x="227553" y="145224"/>
                  </a:lnTo>
                  <a:lnTo>
                    <a:pt x="227212" y="144087"/>
                  </a:lnTo>
                  <a:lnTo>
                    <a:pt x="226984" y="142381"/>
                  </a:lnTo>
                  <a:lnTo>
                    <a:pt x="226871" y="140675"/>
                  </a:lnTo>
                  <a:lnTo>
                    <a:pt x="226643" y="138742"/>
                  </a:lnTo>
                  <a:lnTo>
                    <a:pt x="226537" y="38097"/>
                  </a:lnTo>
                  <a:close/>
                </a:path>
                <a:path w="263525" h="168910">
                  <a:moveTo>
                    <a:pt x="227212" y="9552"/>
                  </a:moveTo>
                  <a:lnTo>
                    <a:pt x="219706" y="9552"/>
                  </a:lnTo>
                  <a:lnTo>
                    <a:pt x="212119" y="13517"/>
                  </a:lnTo>
                  <a:lnTo>
                    <a:pt x="204553" y="17556"/>
                  </a:lnTo>
                  <a:lnTo>
                    <a:pt x="197030" y="21658"/>
                  </a:lnTo>
                  <a:lnTo>
                    <a:pt x="159776" y="42418"/>
                  </a:lnTo>
                  <a:lnTo>
                    <a:pt x="160572" y="44238"/>
                  </a:lnTo>
                  <a:lnTo>
                    <a:pt x="161595" y="46171"/>
                  </a:lnTo>
                  <a:lnTo>
                    <a:pt x="162505" y="47991"/>
                  </a:lnTo>
                  <a:lnTo>
                    <a:pt x="163301" y="49924"/>
                  </a:lnTo>
                  <a:lnTo>
                    <a:pt x="164325" y="51744"/>
                  </a:lnTo>
                  <a:lnTo>
                    <a:pt x="165348" y="53677"/>
                  </a:lnTo>
                  <a:lnTo>
                    <a:pt x="173195" y="48559"/>
                  </a:lnTo>
                  <a:lnTo>
                    <a:pt x="179677" y="44579"/>
                  </a:lnTo>
                  <a:lnTo>
                    <a:pt x="184680" y="42077"/>
                  </a:lnTo>
                  <a:lnTo>
                    <a:pt x="189570" y="39462"/>
                  </a:lnTo>
                  <a:lnTo>
                    <a:pt x="193323" y="38097"/>
                  </a:lnTo>
                  <a:lnTo>
                    <a:pt x="226537" y="38097"/>
                  </a:lnTo>
                  <a:lnTo>
                    <a:pt x="226643" y="25019"/>
                  </a:lnTo>
                  <a:lnTo>
                    <a:pt x="226853" y="21658"/>
                  </a:lnTo>
                  <a:lnTo>
                    <a:pt x="226879" y="17556"/>
                  </a:lnTo>
                  <a:lnTo>
                    <a:pt x="227008" y="13517"/>
                  </a:lnTo>
                  <a:lnTo>
                    <a:pt x="227212" y="9552"/>
                  </a:lnTo>
                  <a:close/>
                </a:path>
                <a:path w="263525" h="168910">
                  <a:moveTo>
                    <a:pt x="76450" y="105080"/>
                  </a:moveTo>
                  <a:lnTo>
                    <a:pt x="46397" y="105080"/>
                  </a:lnTo>
                  <a:lnTo>
                    <a:pt x="47989" y="105194"/>
                  </a:lnTo>
                  <a:lnTo>
                    <a:pt x="49354" y="105421"/>
                  </a:lnTo>
                  <a:lnTo>
                    <a:pt x="50491" y="105535"/>
                  </a:lnTo>
                  <a:lnTo>
                    <a:pt x="51515" y="105876"/>
                  </a:lnTo>
                  <a:lnTo>
                    <a:pt x="52197" y="106558"/>
                  </a:lnTo>
                  <a:lnTo>
                    <a:pt x="53107" y="107127"/>
                  </a:lnTo>
                  <a:lnTo>
                    <a:pt x="53789" y="107923"/>
                  </a:lnTo>
                  <a:lnTo>
                    <a:pt x="54244" y="109174"/>
                  </a:lnTo>
                  <a:lnTo>
                    <a:pt x="54812" y="110311"/>
                  </a:lnTo>
                  <a:lnTo>
                    <a:pt x="55495" y="111903"/>
                  </a:lnTo>
                  <a:lnTo>
                    <a:pt x="55950" y="113950"/>
                  </a:lnTo>
                  <a:lnTo>
                    <a:pt x="58338" y="122139"/>
                  </a:lnTo>
                  <a:lnTo>
                    <a:pt x="60612" y="129758"/>
                  </a:lnTo>
                  <a:lnTo>
                    <a:pt x="62379" y="136581"/>
                  </a:lnTo>
                  <a:lnTo>
                    <a:pt x="64137" y="143177"/>
                  </a:lnTo>
                  <a:lnTo>
                    <a:pt x="66184" y="148864"/>
                  </a:lnTo>
                  <a:lnTo>
                    <a:pt x="68459" y="153640"/>
                  </a:lnTo>
                  <a:lnTo>
                    <a:pt x="70620" y="158416"/>
                  </a:lnTo>
                  <a:lnTo>
                    <a:pt x="73235" y="162169"/>
                  </a:lnTo>
                  <a:lnTo>
                    <a:pt x="76419" y="164671"/>
                  </a:lnTo>
                  <a:lnTo>
                    <a:pt x="79490" y="167287"/>
                  </a:lnTo>
                  <a:lnTo>
                    <a:pt x="83697" y="168424"/>
                  </a:lnTo>
                  <a:lnTo>
                    <a:pt x="91658" y="168424"/>
                  </a:lnTo>
                  <a:lnTo>
                    <a:pt x="108716" y="161259"/>
                  </a:lnTo>
                  <a:lnTo>
                    <a:pt x="112014" y="159099"/>
                  </a:lnTo>
                  <a:lnTo>
                    <a:pt x="115198" y="156142"/>
                  </a:lnTo>
                  <a:lnTo>
                    <a:pt x="118496" y="153299"/>
                  </a:lnTo>
                  <a:lnTo>
                    <a:pt x="119788" y="152048"/>
                  </a:lnTo>
                  <a:lnTo>
                    <a:pt x="96661" y="152048"/>
                  </a:lnTo>
                  <a:lnTo>
                    <a:pt x="95297" y="151707"/>
                  </a:lnTo>
                  <a:lnTo>
                    <a:pt x="94273" y="151024"/>
                  </a:lnTo>
                  <a:lnTo>
                    <a:pt x="93022" y="150342"/>
                  </a:lnTo>
                  <a:lnTo>
                    <a:pt x="91999" y="149205"/>
                  </a:lnTo>
                  <a:lnTo>
                    <a:pt x="90975" y="147613"/>
                  </a:lnTo>
                  <a:lnTo>
                    <a:pt x="89952" y="146134"/>
                  </a:lnTo>
                  <a:lnTo>
                    <a:pt x="85517" y="133283"/>
                  </a:lnTo>
                  <a:lnTo>
                    <a:pt x="81423" y="120774"/>
                  </a:lnTo>
                  <a:lnTo>
                    <a:pt x="79266" y="113950"/>
                  </a:lnTo>
                  <a:lnTo>
                    <a:pt x="77329" y="107923"/>
                  </a:lnTo>
                  <a:lnTo>
                    <a:pt x="76450" y="105080"/>
                  </a:lnTo>
                  <a:close/>
                </a:path>
                <a:path w="263525" h="168910">
                  <a:moveTo>
                    <a:pt x="60385" y="0"/>
                  </a:moveTo>
                  <a:lnTo>
                    <a:pt x="51742" y="0"/>
                  </a:lnTo>
                  <a:lnTo>
                    <a:pt x="18081" y="1478"/>
                  </a:lnTo>
                  <a:lnTo>
                    <a:pt x="16375" y="9893"/>
                  </a:lnTo>
                  <a:lnTo>
                    <a:pt x="19332" y="9893"/>
                  </a:lnTo>
                  <a:lnTo>
                    <a:pt x="21834" y="10007"/>
                  </a:lnTo>
                  <a:lnTo>
                    <a:pt x="25928" y="10690"/>
                  </a:lnTo>
                  <a:lnTo>
                    <a:pt x="27520" y="11258"/>
                  </a:lnTo>
                  <a:lnTo>
                    <a:pt x="28657" y="11940"/>
                  </a:lnTo>
                  <a:lnTo>
                    <a:pt x="30022" y="12623"/>
                  </a:lnTo>
                  <a:lnTo>
                    <a:pt x="30931" y="13646"/>
                  </a:lnTo>
                  <a:lnTo>
                    <a:pt x="31386" y="14556"/>
                  </a:lnTo>
                  <a:lnTo>
                    <a:pt x="31955" y="15807"/>
                  </a:lnTo>
                  <a:lnTo>
                    <a:pt x="31955" y="22744"/>
                  </a:lnTo>
                  <a:lnTo>
                    <a:pt x="31614" y="25360"/>
                  </a:lnTo>
                  <a:lnTo>
                    <a:pt x="31272" y="27748"/>
                  </a:lnTo>
                  <a:lnTo>
                    <a:pt x="30363" y="31160"/>
                  </a:lnTo>
                  <a:lnTo>
                    <a:pt x="29567" y="35368"/>
                  </a:lnTo>
                  <a:lnTo>
                    <a:pt x="0" y="166263"/>
                  </a:lnTo>
                  <a:lnTo>
                    <a:pt x="23426" y="166263"/>
                  </a:lnTo>
                  <a:lnTo>
                    <a:pt x="36845" y="105080"/>
                  </a:lnTo>
                  <a:lnTo>
                    <a:pt x="76450" y="105080"/>
                  </a:lnTo>
                  <a:lnTo>
                    <a:pt x="75396" y="101668"/>
                  </a:lnTo>
                  <a:lnTo>
                    <a:pt x="73349" y="95527"/>
                  </a:lnTo>
                  <a:lnTo>
                    <a:pt x="74277" y="94845"/>
                  </a:lnTo>
                  <a:lnTo>
                    <a:pt x="39119" y="94845"/>
                  </a:lnTo>
                  <a:lnTo>
                    <a:pt x="60385" y="0"/>
                  </a:lnTo>
                  <a:close/>
                </a:path>
                <a:path w="263525" h="168910">
                  <a:moveTo>
                    <a:pt x="117586" y="138060"/>
                  </a:moveTo>
                  <a:lnTo>
                    <a:pt x="115198" y="140789"/>
                  </a:lnTo>
                  <a:lnTo>
                    <a:pt x="113037" y="143177"/>
                  </a:lnTo>
                  <a:lnTo>
                    <a:pt x="111104" y="144883"/>
                  </a:lnTo>
                  <a:lnTo>
                    <a:pt x="109057" y="146817"/>
                  </a:lnTo>
                  <a:lnTo>
                    <a:pt x="99504" y="152048"/>
                  </a:lnTo>
                  <a:lnTo>
                    <a:pt x="119788" y="152048"/>
                  </a:lnTo>
                  <a:lnTo>
                    <a:pt x="122703" y="149205"/>
                  </a:lnTo>
                  <a:lnTo>
                    <a:pt x="125774" y="146134"/>
                  </a:lnTo>
                  <a:lnTo>
                    <a:pt x="117586" y="138060"/>
                  </a:lnTo>
                  <a:close/>
                </a:path>
                <a:path w="263525" h="168910">
                  <a:moveTo>
                    <a:pt x="126342" y="44465"/>
                  </a:moveTo>
                  <a:lnTo>
                    <a:pt x="82446" y="44465"/>
                  </a:lnTo>
                  <a:lnTo>
                    <a:pt x="80968" y="52312"/>
                  </a:lnTo>
                  <a:lnTo>
                    <a:pt x="84380" y="52767"/>
                  </a:lnTo>
                  <a:lnTo>
                    <a:pt x="86768" y="53450"/>
                  </a:lnTo>
                  <a:lnTo>
                    <a:pt x="88132" y="54587"/>
                  </a:lnTo>
                  <a:lnTo>
                    <a:pt x="89497" y="55951"/>
                  </a:lnTo>
                  <a:lnTo>
                    <a:pt x="89952" y="57544"/>
                  </a:lnTo>
                  <a:lnTo>
                    <a:pt x="89952" y="61069"/>
                  </a:lnTo>
                  <a:lnTo>
                    <a:pt x="89270" y="63116"/>
                  </a:lnTo>
                  <a:lnTo>
                    <a:pt x="87791" y="65391"/>
                  </a:lnTo>
                  <a:lnTo>
                    <a:pt x="86427" y="67779"/>
                  </a:lnTo>
                  <a:lnTo>
                    <a:pt x="66526" y="85633"/>
                  </a:lnTo>
                  <a:lnTo>
                    <a:pt x="63114" y="87908"/>
                  </a:lnTo>
                  <a:lnTo>
                    <a:pt x="59589" y="89955"/>
                  </a:lnTo>
                  <a:lnTo>
                    <a:pt x="55950" y="91661"/>
                  </a:lnTo>
                  <a:lnTo>
                    <a:pt x="52424" y="92798"/>
                  </a:lnTo>
                  <a:lnTo>
                    <a:pt x="48785" y="94163"/>
                  </a:lnTo>
                  <a:lnTo>
                    <a:pt x="45601" y="94845"/>
                  </a:lnTo>
                  <a:lnTo>
                    <a:pt x="74277" y="94845"/>
                  </a:lnTo>
                  <a:lnTo>
                    <a:pt x="82788" y="88590"/>
                  </a:lnTo>
                  <a:lnTo>
                    <a:pt x="87223" y="85178"/>
                  </a:lnTo>
                  <a:lnTo>
                    <a:pt x="91885" y="81880"/>
                  </a:lnTo>
                  <a:lnTo>
                    <a:pt x="105304" y="71532"/>
                  </a:lnTo>
                  <a:lnTo>
                    <a:pt x="114743" y="64140"/>
                  </a:lnTo>
                  <a:lnTo>
                    <a:pt x="129413" y="52085"/>
                  </a:lnTo>
                  <a:lnTo>
                    <a:pt x="126342" y="44465"/>
                  </a:lnTo>
                  <a:close/>
                </a:path>
              </a:pathLst>
            </a:custGeom>
            <a:solidFill>
              <a:srgbClr val="FFFFFF"/>
            </a:solidFill>
          </p:spPr>
          <p:txBody>
            <a:bodyPr wrap="square" lIns="0" tIns="0" rIns="0" bIns="0" rtlCol="0"/>
            <a:lstStyle/>
            <a:p>
              <a:endParaRPr/>
            </a:p>
          </p:txBody>
        </p:sp>
        <p:sp>
          <p:nvSpPr>
            <p:cNvPr id="11" name="object 11"/>
            <p:cNvSpPr/>
            <p:nvPr/>
          </p:nvSpPr>
          <p:spPr>
            <a:xfrm>
              <a:off x="5244095" y="3807024"/>
              <a:ext cx="751205" cy="749935"/>
            </a:xfrm>
            <a:custGeom>
              <a:avLst/>
              <a:gdLst/>
              <a:ahLst/>
              <a:cxnLst/>
              <a:rect l="l" t="t" r="r" b="b"/>
              <a:pathLst>
                <a:path w="751204" h="749935">
                  <a:moveTo>
                    <a:pt x="0" y="374718"/>
                  </a:moveTo>
                  <a:lnTo>
                    <a:pt x="2926" y="327710"/>
                  </a:lnTo>
                  <a:lnTo>
                    <a:pt x="11472" y="282445"/>
                  </a:lnTo>
                  <a:lnTo>
                    <a:pt x="25284" y="239274"/>
                  </a:lnTo>
                  <a:lnTo>
                    <a:pt x="44010" y="198550"/>
                  </a:lnTo>
                  <a:lnTo>
                    <a:pt x="67297" y="160622"/>
                  </a:lnTo>
                  <a:lnTo>
                    <a:pt x="94793" y="125843"/>
                  </a:lnTo>
                  <a:lnTo>
                    <a:pt x="126145" y="94561"/>
                  </a:lnTo>
                  <a:lnTo>
                    <a:pt x="161001" y="67130"/>
                  </a:lnTo>
                  <a:lnTo>
                    <a:pt x="199009" y="43899"/>
                  </a:lnTo>
                  <a:lnTo>
                    <a:pt x="239815" y="25219"/>
                  </a:lnTo>
                  <a:lnTo>
                    <a:pt x="283068" y="11442"/>
                  </a:lnTo>
                  <a:lnTo>
                    <a:pt x="328414" y="2919"/>
                  </a:lnTo>
                  <a:lnTo>
                    <a:pt x="375502" y="0"/>
                  </a:lnTo>
                  <a:lnTo>
                    <a:pt x="422588" y="2919"/>
                  </a:lnTo>
                  <a:lnTo>
                    <a:pt x="467929" y="11442"/>
                  </a:lnTo>
                  <a:lnTo>
                    <a:pt x="511174" y="25219"/>
                  </a:lnTo>
                  <a:lnTo>
                    <a:pt x="551970" y="43899"/>
                  </a:lnTo>
                  <a:lnTo>
                    <a:pt x="589966" y="67130"/>
                  </a:lnTo>
                  <a:lnTo>
                    <a:pt x="624809" y="94561"/>
                  </a:lnTo>
                  <a:lnTo>
                    <a:pt x="656148" y="125843"/>
                  </a:lnTo>
                  <a:lnTo>
                    <a:pt x="683631" y="160622"/>
                  </a:lnTo>
                  <a:lnTo>
                    <a:pt x="706907" y="198550"/>
                  </a:lnTo>
                  <a:lnTo>
                    <a:pt x="725622" y="239274"/>
                  </a:lnTo>
                  <a:lnTo>
                    <a:pt x="739426" y="282445"/>
                  </a:lnTo>
                  <a:lnTo>
                    <a:pt x="747966" y="327710"/>
                  </a:lnTo>
                  <a:lnTo>
                    <a:pt x="750891" y="374718"/>
                  </a:lnTo>
                  <a:lnTo>
                    <a:pt x="747966" y="421729"/>
                  </a:lnTo>
                  <a:lnTo>
                    <a:pt x="739426" y="467000"/>
                  </a:lnTo>
                  <a:lnTo>
                    <a:pt x="725622" y="510178"/>
                  </a:lnTo>
                  <a:lnTo>
                    <a:pt x="706907" y="550913"/>
                  </a:lnTo>
                  <a:lnTo>
                    <a:pt x="683631" y="588852"/>
                  </a:lnTo>
                  <a:lnTo>
                    <a:pt x="656148" y="623645"/>
                  </a:lnTo>
                  <a:lnTo>
                    <a:pt x="624809" y="654939"/>
                  </a:lnTo>
                  <a:lnTo>
                    <a:pt x="589966" y="682383"/>
                  </a:lnTo>
                  <a:lnTo>
                    <a:pt x="551970" y="705626"/>
                  </a:lnTo>
                  <a:lnTo>
                    <a:pt x="511174" y="724316"/>
                  </a:lnTo>
                  <a:lnTo>
                    <a:pt x="467929" y="738101"/>
                  </a:lnTo>
                  <a:lnTo>
                    <a:pt x="422588" y="746630"/>
                  </a:lnTo>
                  <a:lnTo>
                    <a:pt x="375502" y="749551"/>
                  </a:lnTo>
                  <a:lnTo>
                    <a:pt x="328414" y="746630"/>
                  </a:lnTo>
                  <a:lnTo>
                    <a:pt x="283068" y="738101"/>
                  </a:lnTo>
                  <a:lnTo>
                    <a:pt x="239815" y="724316"/>
                  </a:lnTo>
                  <a:lnTo>
                    <a:pt x="199009" y="705626"/>
                  </a:lnTo>
                  <a:lnTo>
                    <a:pt x="161002" y="682383"/>
                  </a:lnTo>
                  <a:lnTo>
                    <a:pt x="126145" y="654939"/>
                  </a:lnTo>
                  <a:lnTo>
                    <a:pt x="94793" y="623645"/>
                  </a:lnTo>
                  <a:lnTo>
                    <a:pt x="67297" y="588852"/>
                  </a:lnTo>
                  <a:lnTo>
                    <a:pt x="44010" y="550913"/>
                  </a:lnTo>
                  <a:lnTo>
                    <a:pt x="25284" y="510178"/>
                  </a:lnTo>
                  <a:lnTo>
                    <a:pt x="11472" y="467000"/>
                  </a:lnTo>
                  <a:lnTo>
                    <a:pt x="2926" y="421729"/>
                  </a:lnTo>
                  <a:lnTo>
                    <a:pt x="0" y="374718"/>
                  </a:lnTo>
                  <a:close/>
                </a:path>
              </a:pathLst>
            </a:custGeom>
            <a:ln w="17050">
              <a:solidFill>
                <a:srgbClr val="FFFFFF"/>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5316307" y="4108164"/>
              <a:ext cx="238129" cy="161714"/>
            </a:xfrm>
            <a:prstGeom prst="rect">
              <a:avLst/>
            </a:prstGeom>
          </p:spPr>
        </p:pic>
        <p:sp>
          <p:nvSpPr>
            <p:cNvPr id="13" name="object 13"/>
            <p:cNvSpPr/>
            <p:nvPr/>
          </p:nvSpPr>
          <p:spPr>
            <a:xfrm>
              <a:off x="5562965" y="4170485"/>
              <a:ext cx="259715" cy="168910"/>
            </a:xfrm>
            <a:custGeom>
              <a:avLst/>
              <a:gdLst/>
              <a:ahLst/>
              <a:cxnLst/>
              <a:rect l="l" t="t" r="r" b="b"/>
              <a:pathLst>
                <a:path w="259714" h="168910">
                  <a:moveTo>
                    <a:pt x="248242" y="20697"/>
                  </a:moveTo>
                  <a:lnTo>
                    <a:pt x="209244" y="20697"/>
                  </a:lnTo>
                  <a:lnTo>
                    <a:pt x="213110" y="21380"/>
                  </a:lnTo>
                  <a:lnTo>
                    <a:pt x="216408" y="22744"/>
                  </a:lnTo>
                  <a:lnTo>
                    <a:pt x="229827" y="37187"/>
                  </a:lnTo>
                  <a:lnTo>
                    <a:pt x="231078" y="40713"/>
                  </a:lnTo>
                  <a:lnTo>
                    <a:pt x="231533" y="44465"/>
                  </a:lnTo>
                  <a:lnTo>
                    <a:pt x="231533" y="52653"/>
                  </a:lnTo>
                  <a:lnTo>
                    <a:pt x="231078" y="56634"/>
                  </a:lnTo>
                  <a:lnTo>
                    <a:pt x="230055" y="60159"/>
                  </a:lnTo>
                  <a:lnTo>
                    <a:pt x="229145" y="63798"/>
                  </a:lnTo>
                  <a:lnTo>
                    <a:pt x="227098" y="67665"/>
                  </a:lnTo>
                  <a:lnTo>
                    <a:pt x="224369" y="71759"/>
                  </a:lnTo>
                  <a:lnTo>
                    <a:pt x="221639" y="75967"/>
                  </a:lnTo>
                  <a:lnTo>
                    <a:pt x="194347" y="105876"/>
                  </a:lnTo>
                  <a:lnTo>
                    <a:pt x="189343" y="110766"/>
                  </a:lnTo>
                  <a:lnTo>
                    <a:pt x="184794" y="115656"/>
                  </a:lnTo>
                  <a:lnTo>
                    <a:pt x="180700" y="120319"/>
                  </a:lnTo>
                  <a:lnTo>
                    <a:pt x="176379" y="125095"/>
                  </a:lnTo>
                  <a:lnTo>
                    <a:pt x="172854" y="129531"/>
                  </a:lnTo>
                  <a:lnTo>
                    <a:pt x="169556" y="133966"/>
                  </a:lnTo>
                  <a:lnTo>
                    <a:pt x="166372" y="138401"/>
                  </a:lnTo>
                  <a:lnTo>
                    <a:pt x="163301" y="142609"/>
                  </a:lnTo>
                  <a:lnTo>
                    <a:pt x="160686" y="146930"/>
                  </a:lnTo>
                  <a:lnTo>
                    <a:pt x="158184" y="151138"/>
                  </a:lnTo>
                  <a:lnTo>
                    <a:pt x="155909" y="155573"/>
                  </a:lnTo>
                  <a:lnTo>
                    <a:pt x="153862" y="159781"/>
                  </a:lnTo>
                  <a:lnTo>
                    <a:pt x="153862" y="166150"/>
                  </a:lnTo>
                  <a:lnTo>
                    <a:pt x="257347" y="166150"/>
                  </a:lnTo>
                  <a:lnTo>
                    <a:pt x="258511" y="146362"/>
                  </a:lnTo>
                  <a:lnTo>
                    <a:pt x="180700" y="146362"/>
                  </a:lnTo>
                  <a:lnTo>
                    <a:pt x="182861" y="143177"/>
                  </a:lnTo>
                  <a:lnTo>
                    <a:pt x="185590" y="139538"/>
                  </a:lnTo>
                  <a:lnTo>
                    <a:pt x="192300" y="131691"/>
                  </a:lnTo>
                  <a:lnTo>
                    <a:pt x="195825" y="127825"/>
                  </a:lnTo>
                  <a:lnTo>
                    <a:pt x="200033" y="123503"/>
                  </a:lnTo>
                  <a:lnTo>
                    <a:pt x="203899" y="119409"/>
                  </a:lnTo>
                  <a:lnTo>
                    <a:pt x="207993" y="115201"/>
                  </a:lnTo>
                  <a:lnTo>
                    <a:pt x="212314" y="111107"/>
                  </a:lnTo>
                  <a:lnTo>
                    <a:pt x="216522" y="106900"/>
                  </a:lnTo>
                  <a:lnTo>
                    <a:pt x="224369" y="98825"/>
                  </a:lnTo>
                  <a:lnTo>
                    <a:pt x="228349" y="94959"/>
                  </a:lnTo>
                  <a:lnTo>
                    <a:pt x="234945" y="87908"/>
                  </a:lnTo>
                  <a:lnTo>
                    <a:pt x="238356" y="84496"/>
                  </a:lnTo>
                  <a:lnTo>
                    <a:pt x="240972" y="81426"/>
                  </a:lnTo>
                  <a:lnTo>
                    <a:pt x="243019" y="78924"/>
                  </a:lnTo>
                  <a:lnTo>
                    <a:pt x="245748" y="75853"/>
                  </a:lnTo>
                  <a:lnTo>
                    <a:pt x="247909" y="73124"/>
                  </a:lnTo>
                  <a:lnTo>
                    <a:pt x="249614" y="70394"/>
                  </a:lnTo>
                  <a:lnTo>
                    <a:pt x="251548" y="67665"/>
                  </a:lnTo>
                  <a:lnTo>
                    <a:pt x="256324" y="54359"/>
                  </a:lnTo>
                  <a:lnTo>
                    <a:pt x="256779" y="51630"/>
                  </a:lnTo>
                  <a:lnTo>
                    <a:pt x="257006" y="48787"/>
                  </a:lnTo>
                  <a:lnTo>
                    <a:pt x="257006" y="40258"/>
                  </a:lnTo>
                  <a:lnTo>
                    <a:pt x="256097" y="35254"/>
                  </a:lnTo>
                  <a:lnTo>
                    <a:pt x="254391" y="30932"/>
                  </a:lnTo>
                  <a:lnTo>
                    <a:pt x="252912" y="26270"/>
                  </a:lnTo>
                  <a:lnTo>
                    <a:pt x="250183" y="22403"/>
                  </a:lnTo>
                  <a:lnTo>
                    <a:pt x="248242" y="20697"/>
                  </a:lnTo>
                  <a:close/>
                </a:path>
                <a:path w="259714" h="168910">
                  <a:moveTo>
                    <a:pt x="259508" y="131350"/>
                  </a:moveTo>
                  <a:lnTo>
                    <a:pt x="248250" y="131350"/>
                  </a:lnTo>
                  <a:lnTo>
                    <a:pt x="246885" y="134989"/>
                  </a:lnTo>
                  <a:lnTo>
                    <a:pt x="245521" y="137719"/>
                  </a:lnTo>
                  <a:lnTo>
                    <a:pt x="244497" y="139538"/>
                  </a:lnTo>
                  <a:lnTo>
                    <a:pt x="243474" y="141585"/>
                  </a:lnTo>
                  <a:lnTo>
                    <a:pt x="242336" y="143177"/>
                  </a:lnTo>
                  <a:lnTo>
                    <a:pt x="240744" y="143973"/>
                  </a:lnTo>
                  <a:lnTo>
                    <a:pt x="239266" y="144997"/>
                  </a:lnTo>
                  <a:lnTo>
                    <a:pt x="237333" y="145679"/>
                  </a:lnTo>
                  <a:lnTo>
                    <a:pt x="234945" y="145907"/>
                  </a:lnTo>
                  <a:lnTo>
                    <a:pt x="232784" y="146248"/>
                  </a:lnTo>
                  <a:lnTo>
                    <a:pt x="229714" y="146362"/>
                  </a:lnTo>
                  <a:lnTo>
                    <a:pt x="258511" y="146362"/>
                  </a:lnTo>
                  <a:lnTo>
                    <a:pt x="258712" y="142950"/>
                  </a:lnTo>
                  <a:lnTo>
                    <a:pt x="259167" y="137150"/>
                  </a:lnTo>
                  <a:lnTo>
                    <a:pt x="259508" y="131350"/>
                  </a:lnTo>
                  <a:close/>
                </a:path>
                <a:path w="259714" h="168910">
                  <a:moveTo>
                    <a:pt x="218569" y="8529"/>
                  </a:moveTo>
                  <a:lnTo>
                    <a:pt x="203217" y="8529"/>
                  </a:lnTo>
                  <a:lnTo>
                    <a:pt x="195370" y="9439"/>
                  </a:lnTo>
                  <a:lnTo>
                    <a:pt x="157843" y="20811"/>
                  </a:lnTo>
                  <a:lnTo>
                    <a:pt x="157843" y="44465"/>
                  </a:lnTo>
                  <a:lnTo>
                    <a:pt x="173877" y="44465"/>
                  </a:lnTo>
                  <a:lnTo>
                    <a:pt x="176606" y="36846"/>
                  </a:lnTo>
                  <a:lnTo>
                    <a:pt x="180700" y="30932"/>
                  </a:lnTo>
                  <a:lnTo>
                    <a:pt x="190935" y="22744"/>
                  </a:lnTo>
                  <a:lnTo>
                    <a:pt x="197190" y="20697"/>
                  </a:lnTo>
                  <a:lnTo>
                    <a:pt x="248242" y="20697"/>
                  </a:lnTo>
                  <a:lnTo>
                    <a:pt x="246430" y="19105"/>
                  </a:lnTo>
                  <a:lnTo>
                    <a:pt x="242678" y="15921"/>
                  </a:lnTo>
                  <a:lnTo>
                    <a:pt x="237901" y="13305"/>
                  </a:lnTo>
                  <a:lnTo>
                    <a:pt x="231874" y="11486"/>
                  </a:lnTo>
                  <a:lnTo>
                    <a:pt x="225733" y="9439"/>
                  </a:lnTo>
                  <a:lnTo>
                    <a:pt x="218569" y="8529"/>
                  </a:lnTo>
                  <a:close/>
                </a:path>
                <a:path w="259714" h="168910">
                  <a:moveTo>
                    <a:pt x="76500" y="105194"/>
                  </a:moveTo>
                  <a:lnTo>
                    <a:pt x="47876" y="105194"/>
                  </a:lnTo>
                  <a:lnTo>
                    <a:pt x="49240" y="105307"/>
                  </a:lnTo>
                  <a:lnTo>
                    <a:pt x="50491" y="105535"/>
                  </a:lnTo>
                  <a:lnTo>
                    <a:pt x="51515" y="105876"/>
                  </a:lnTo>
                  <a:lnTo>
                    <a:pt x="52197" y="106558"/>
                  </a:lnTo>
                  <a:lnTo>
                    <a:pt x="52993" y="107013"/>
                  </a:lnTo>
                  <a:lnTo>
                    <a:pt x="62236" y="136468"/>
                  </a:lnTo>
                  <a:lnTo>
                    <a:pt x="64137" y="143177"/>
                  </a:lnTo>
                  <a:lnTo>
                    <a:pt x="66184" y="148977"/>
                  </a:lnTo>
                  <a:lnTo>
                    <a:pt x="70620" y="158303"/>
                  </a:lnTo>
                  <a:lnTo>
                    <a:pt x="73121" y="162056"/>
                  </a:lnTo>
                  <a:lnTo>
                    <a:pt x="76419" y="164557"/>
                  </a:lnTo>
                  <a:lnTo>
                    <a:pt x="79490" y="167173"/>
                  </a:lnTo>
                  <a:lnTo>
                    <a:pt x="83584" y="168310"/>
                  </a:lnTo>
                  <a:lnTo>
                    <a:pt x="91658" y="168310"/>
                  </a:lnTo>
                  <a:lnTo>
                    <a:pt x="105759" y="163079"/>
                  </a:lnTo>
                  <a:lnTo>
                    <a:pt x="108716" y="161373"/>
                  </a:lnTo>
                  <a:lnTo>
                    <a:pt x="111900" y="158985"/>
                  </a:lnTo>
                  <a:lnTo>
                    <a:pt x="118382" y="153185"/>
                  </a:lnTo>
                  <a:lnTo>
                    <a:pt x="119552" y="152162"/>
                  </a:lnTo>
                  <a:lnTo>
                    <a:pt x="96548" y="152162"/>
                  </a:lnTo>
                  <a:lnTo>
                    <a:pt x="95183" y="151593"/>
                  </a:lnTo>
                  <a:lnTo>
                    <a:pt x="94160" y="150911"/>
                  </a:lnTo>
                  <a:lnTo>
                    <a:pt x="93022" y="150342"/>
                  </a:lnTo>
                  <a:lnTo>
                    <a:pt x="91920" y="148977"/>
                  </a:lnTo>
                  <a:lnTo>
                    <a:pt x="90975" y="147613"/>
                  </a:lnTo>
                  <a:lnTo>
                    <a:pt x="89952" y="146248"/>
                  </a:lnTo>
                  <a:lnTo>
                    <a:pt x="89042" y="144201"/>
                  </a:lnTo>
                  <a:lnTo>
                    <a:pt x="88246" y="141813"/>
                  </a:lnTo>
                  <a:lnTo>
                    <a:pt x="87336" y="139425"/>
                  </a:lnTo>
                  <a:lnTo>
                    <a:pt x="86504" y="136354"/>
                  </a:lnTo>
                  <a:lnTo>
                    <a:pt x="83470" y="126915"/>
                  </a:lnTo>
                  <a:lnTo>
                    <a:pt x="81423" y="120660"/>
                  </a:lnTo>
                  <a:lnTo>
                    <a:pt x="77329" y="107923"/>
                  </a:lnTo>
                  <a:lnTo>
                    <a:pt x="76500" y="105194"/>
                  </a:lnTo>
                  <a:close/>
                </a:path>
                <a:path w="259714" h="168910">
                  <a:moveTo>
                    <a:pt x="60385" y="0"/>
                  </a:moveTo>
                  <a:lnTo>
                    <a:pt x="51628" y="0"/>
                  </a:lnTo>
                  <a:lnTo>
                    <a:pt x="18081" y="1364"/>
                  </a:lnTo>
                  <a:lnTo>
                    <a:pt x="16375" y="9780"/>
                  </a:lnTo>
                  <a:lnTo>
                    <a:pt x="19218" y="9780"/>
                  </a:lnTo>
                  <a:lnTo>
                    <a:pt x="21834" y="10121"/>
                  </a:lnTo>
                  <a:lnTo>
                    <a:pt x="23881" y="10235"/>
                  </a:lnTo>
                  <a:lnTo>
                    <a:pt x="25928" y="10576"/>
                  </a:lnTo>
                  <a:lnTo>
                    <a:pt x="27406" y="11144"/>
                  </a:lnTo>
                  <a:lnTo>
                    <a:pt x="28657" y="11827"/>
                  </a:lnTo>
                  <a:lnTo>
                    <a:pt x="30022" y="12509"/>
                  </a:lnTo>
                  <a:lnTo>
                    <a:pt x="32182" y="20697"/>
                  </a:lnTo>
                  <a:lnTo>
                    <a:pt x="31841" y="22744"/>
                  </a:lnTo>
                  <a:lnTo>
                    <a:pt x="31159" y="27862"/>
                  </a:lnTo>
                  <a:lnTo>
                    <a:pt x="30363" y="31046"/>
                  </a:lnTo>
                  <a:lnTo>
                    <a:pt x="29453" y="35481"/>
                  </a:lnTo>
                  <a:lnTo>
                    <a:pt x="0" y="166150"/>
                  </a:lnTo>
                  <a:lnTo>
                    <a:pt x="23312" y="166150"/>
                  </a:lnTo>
                  <a:lnTo>
                    <a:pt x="36845" y="105194"/>
                  </a:lnTo>
                  <a:lnTo>
                    <a:pt x="76500" y="105194"/>
                  </a:lnTo>
                  <a:lnTo>
                    <a:pt x="75396" y="101555"/>
                  </a:lnTo>
                  <a:lnTo>
                    <a:pt x="73349" y="95414"/>
                  </a:lnTo>
                  <a:lnTo>
                    <a:pt x="74277" y="94731"/>
                  </a:lnTo>
                  <a:lnTo>
                    <a:pt x="39005" y="94731"/>
                  </a:lnTo>
                  <a:lnTo>
                    <a:pt x="60385" y="0"/>
                  </a:lnTo>
                  <a:close/>
                </a:path>
                <a:path w="259714" h="168910">
                  <a:moveTo>
                    <a:pt x="117586" y="138060"/>
                  </a:moveTo>
                  <a:lnTo>
                    <a:pt x="115198" y="140903"/>
                  </a:lnTo>
                  <a:lnTo>
                    <a:pt x="111104" y="144997"/>
                  </a:lnTo>
                  <a:lnTo>
                    <a:pt x="109057" y="146703"/>
                  </a:lnTo>
                  <a:lnTo>
                    <a:pt x="107351" y="148295"/>
                  </a:lnTo>
                  <a:lnTo>
                    <a:pt x="100642" y="151820"/>
                  </a:lnTo>
                  <a:lnTo>
                    <a:pt x="99504" y="152162"/>
                  </a:lnTo>
                  <a:lnTo>
                    <a:pt x="119552" y="152162"/>
                  </a:lnTo>
                  <a:lnTo>
                    <a:pt x="122021" y="150001"/>
                  </a:lnTo>
                  <a:lnTo>
                    <a:pt x="125887" y="146020"/>
                  </a:lnTo>
                  <a:lnTo>
                    <a:pt x="117586" y="138060"/>
                  </a:lnTo>
                  <a:close/>
                </a:path>
                <a:path w="259714" h="168910">
                  <a:moveTo>
                    <a:pt x="126228" y="44465"/>
                  </a:moveTo>
                  <a:lnTo>
                    <a:pt x="82446" y="44465"/>
                  </a:lnTo>
                  <a:lnTo>
                    <a:pt x="80854" y="52199"/>
                  </a:lnTo>
                  <a:lnTo>
                    <a:pt x="84266" y="52653"/>
                  </a:lnTo>
                  <a:lnTo>
                    <a:pt x="86654" y="53563"/>
                  </a:lnTo>
                  <a:lnTo>
                    <a:pt x="88019" y="54701"/>
                  </a:lnTo>
                  <a:lnTo>
                    <a:pt x="89383" y="55951"/>
                  </a:lnTo>
                  <a:lnTo>
                    <a:pt x="89952" y="57430"/>
                  </a:lnTo>
                  <a:lnTo>
                    <a:pt x="89952" y="61069"/>
                  </a:lnTo>
                  <a:lnTo>
                    <a:pt x="89270" y="63116"/>
                  </a:lnTo>
                  <a:lnTo>
                    <a:pt x="87677" y="65504"/>
                  </a:lnTo>
                  <a:lnTo>
                    <a:pt x="86313" y="67665"/>
                  </a:lnTo>
                  <a:lnTo>
                    <a:pt x="55950" y="91547"/>
                  </a:lnTo>
                  <a:lnTo>
                    <a:pt x="52311" y="92684"/>
                  </a:lnTo>
                  <a:lnTo>
                    <a:pt x="48785" y="94049"/>
                  </a:lnTo>
                  <a:lnTo>
                    <a:pt x="45487" y="94731"/>
                  </a:lnTo>
                  <a:lnTo>
                    <a:pt x="74277" y="94731"/>
                  </a:lnTo>
                  <a:lnTo>
                    <a:pt x="82788" y="88476"/>
                  </a:lnTo>
                  <a:lnTo>
                    <a:pt x="87223" y="85065"/>
                  </a:lnTo>
                  <a:lnTo>
                    <a:pt x="91771" y="81767"/>
                  </a:lnTo>
                  <a:lnTo>
                    <a:pt x="96206" y="78355"/>
                  </a:lnTo>
                  <a:lnTo>
                    <a:pt x="100869" y="74943"/>
                  </a:lnTo>
                  <a:lnTo>
                    <a:pt x="105304" y="71418"/>
                  </a:lnTo>
                  <a:lnTo>
                    <a:pt x="119292" y="60500"/>
                  </a:lnTo>
                  <a:lnTo>
                    <a:pt x="124182" y="56406"/>
                  </a:lnTo>
                  <a:lnTo>
                    <a:pt x="129299" y="51971"/>
                  </a:lnTo>
                  <a:lnTo>
                    <a:pt x="126228" y="44465"/>
                  </a:lnTo>
                  <a:close/>
                </a:path>
              </a:pathLst>
            </a:custGeom>
            <a:solidFill>
              <a:srgbClr val="FFFFFF"/>
            </a:solidFill>
          </p:spPr>
          <p:txBody>
            <a:bodyPr wrap="square" lIns="0" tIns="0" rIns="0" bIns="0" rtlCol="0"/>
            <a:lstStyle/>
            <a:p>
              <a:endParaRPr/>
            </a:p>
          </p:txBody>
        </p:sp>
        <p:sp>
          <p:nvSpPr>
            <p:cNvPr id="14" name="object 14"/>
            <p:cNvSpPr/>
            <p:nvPr/>
          </p:nvSpPr>
          <p:spPr>
            <a:xfrm>
              <a:off x="5240001" y="5357758"/>
              <a:ext cx="751205" cy="749935"/>
            </a:xfrm>
            <a:custGeom>
              <a:avLst/>
              <a:gdLst/>
              <a:ahLst/>
              <a:cxnLst/>
              <a:rect l="l" t="t" r="r" b="b"/>
              <a:pathLst>
                <a:path w="751204" h="749935">
                  <a:moveTo>
                    <a:pt x="0" y="374798"/>
                  </a:moveTo>
                  <a:lnTo>
                    <a:pt x="2926" y="327795"/>
                  </a:lnTo>
                  <a:lnTo>
                    <a:pt x="11472" y="282530"/>
                  </a:lnTo>
                  <a:lnTo>
                    <a:pt x="25284" y="239357"/>
                  </a:lnTo>
                  <a:lnTo>
                    <a:pt x="44010" y="198627"/>
                  </a:lnTo>
                  <a:lnTo>
                    <a:pt x="67297" y="160691"/>
                  </a:lnTo>
                  <a:lnTo>
                    <a:pt x="94793" y="125901"/>
                  </a:lnTo>
                  <a:lnTo>
                    <a:pt x="126145" y="94608"/>
                  </a:lnTo>
                  <a:lnTo>
                    <a:pt x="161001" y="67165"/>
                  </a:lnTo>
                  <a:lnTo>
                    <a:pt x="199009" y="43923"/>
                  </a:lnTo>
                  <a:lnTo>
                    <a:pt x="239815" y="25234"/>
                  </a:lnTo>
                  <a:lnTo>
                    <a:pt x="283068" y="11449"/>
                  </a:lnTo>
                  <a:lnTo>
                    <a:pt x="328414" y="2921"/>
                  </a:lnTo>
                  <a:lnTo>
                    <a:pt x="375502" y="0"/>
                  </a:lnTo>
                  <a:lnTo>
                    <a:pt x="422588" y="2921"/>
                  </a:lnTo>
                  <a:lnTo>
                    <a:pt x="467929" y="11449"/>
                  </a:lnTo>
                  <a:lnTo>
                    <a:pt x="511174" y="25234"/>
                  </a:lnTo>
                  <a:lnTo>
                    <a:pt x="551970" y="43923"/>
                  </a:lnTo>
                  <a:lnTo>
                    <a:pt x="589966" y="67165"/>
                  </a:lnTo>
                  <a:lnTo>
                    <a:pt x="624809" y="94608"/>
                  </a:lnTo>
                  <a:lnTo>
                    <a:pt x="656148" y="125901"/>
                  </a:lnTo>
                  <a:lnTo>
                    <a:pt x="683631" y="160691"/>
                  </a:lnTo>
                  <a:lnTo>
                    <a:pt x="706907" y="198627"/>
                  </a:lnTo>
                  <a:lnTo>
                    <a:pt x="725622" y="239357"/>
                  </a:lnTo>
                  <a:lnTo>
                    <a:pt x="739426" y="282530"/>
                  </a:lnTo>
                  <a:lnTo>
                    <a:pt x="747966" y="327795"/>
                  </a:lnTo>
                  <a:lnTo>
                    <a:pt x="750891" y="374798"/>
                  </a:lnTo>
                  <a:lnTo>
                    <a:pt x="747966" y="421805"/>
                  </a:lnTo>
                  <a:lnTo>
                    <a:pt x="739426" y="467070"/>
                  </a:lnTo>
                  <a:lnTo>
                    <a:pt x="725622" y="510242"/>
                  </a:lnTo>
                  <a:lnTo>
                    <a:pt x="706907" y="550969"/>
                  </a:lnTo>
                  <a:lnTo>
                    <a:pt x="683631" y="588900"/>
                  </a:lnTo>
                  <a:lnTo>
                    <a:pt x="656148" y="623685"/>
                  </a:lnTo>
                  <a:lnTo>
                    <a:pt x="624809" y="654970"/>
                  </a:lnTo>
                  <a:lnTo>
                    <a:pt x="589966" y="682407"/>
                  </a:lnTo>
                  <a:lnTo>
                    <a:pt x="551970" y="705642"/>
                  </a:lnTo>
                  <a:lnTo>
                    <a:pt x="511174" y="724325"/>
                  </a:lnTo>
                  <a:lnTo>
                    <a:pt x="467929" y="738106"/>
                  </a:lnTo>
                  <a:lnTo>
                    <a:pt x="422588" y="746631"/>
                  </a:lnTo>
                  <a:lnTo>
                    <a:pt x="375502" y="749551"/>
                  </a:lnTo>
                  <a:lnTo>
                    <a:pt x="328414" y="746631"/>
                  </a:lnTo>
                  <a:lnTo>
                    <a:pt x="283068" y="738106"/>
                  </a:lnTo>
                  <a:lnTo>
                    <a:pt x="239815" y="724325"/>
                  </a:lnTo>
                  <a:lnTo>
                    <a:pt x="199009" y="705642"/>
                  </a:lnTo>
                  <a:lnTo>
                    <a:pt x="161002" y="682407"/>
                  </a:lnTo>
                  <a:lnTo>
                    <a:pt x="126145" y="654970"/>
                  </a:lnTo>
                  <a:lnTo>
                    <a:pt x="94793" y="623685"/>
                  </a:lnTo>
                  <a:lnTo>
                    <a:pt x="67297" y="588900"/>
                  </a:lnTo>
                  <a:lnTo>
                    <a:pt x="44010" y="550969"/>
                  </a:lnTo>
                  <a:lnTo>
                    <a:pt x="25284" y="510242"/>
                  </a:lnTo>
                  <a:lnTo>
                    <a:pt x="11472" y="467070"/>
                  </a:lnTo>
                  <a:lnTo>
                    <a:pt x="2926" y="421805"/>
                  </a:lnTo>
                  <a:lnTo>
                    <a:pt x="0" y="374798"/>
                  </a:lnTo>
                  <a:close/>
                </a:path>
              </a:pathLst>
            </a:custGeom>
            <a:ln w="17050">
              <a:solidFill>
                <a:srgbClr val="FFFFFF"/>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5265133" y="5658330"/>
              <a:ext cx="238015" cy="161612"/>
            </a:xfrm>
            <a:prstGeom prst="rect">
              <a:avLst/>
            </a:prstGeom>
          </p:spPr>
        </p:pic>
        <p:sp>
          <p:nvSpPr>
            <p:cNvPr id="16" name="object 16"/>
            <p:cNvSpPr/>
            <p:nvPr/>
          </p:nvSpPr>
          <p:spPr>
            <a:xfrm>
              <a:off x="5511673" y="4143997"/>
              <a:ext cx="2610485" cy="1744980"/>
            </a:xfrm>
            <a:custGeom>
              <a:avLst/>
              <a:gdLst/>
              <a:ahLst/>
              <a:cxnLst/>
              <a:rect l="l" t="t" r="r" b="b"/>
              <a:pathLst>
                <a:path w="2610484" h="1744979">
                  <a:moveTo>
                    <a:pt x="129413" y="1628597"/>
                  </a:moveTo>
                  <a:lnTo>
                    <a:pt x="126339" y="1620926"/>
                  </a:lnTo>
                  <a:lnTo>
                    <a:pt x="82448" y="1620926"/>
                  </a:lnTo>
                  <a:lnTo>
                    <a:pt x="80962" y="1628762"/>
                  </a:lnTo>
                  <a:lnTo>
                    <a:pt x="84378" y="1629283"/>
                  </a:lnTo>
                  <a:lnTo>
                    <a:pt x="86766" y="1629956"/>
                  </a:lnTo>
                  <a:lnTo>
                    <a:pt x="88125" y="1631149"/>
                  </a:lnTo>
                  <a:lnTo>
                    <a:pt x="89496" y="1632521"/>
                  </a:lnTo>
                  <a:lnTo>
                    <a:pt x="89954" y="1634045"/>
                  </a:lnTo>
                  <a:lnTo>
                    <a:pt x="89954" y="1637626"/>
                  </a:lnTo>
                  <a:lnTo>
                    <a:pt x="89268" y="1639671"/>
                  </a:lnTo>
                  <a:lnTo>
                    <a:pt x="87795" y="1641881"/>
                  </a:lnTo>
                  <a:lnTo>
                    <a:pt x="86423" y="1644269"/>
                  </a:lnTo>
                  <a:lnTo>
                    <a:pt x="73228" y="1657210"/>
                  </a:lnTo>
                  <a:lnTo>
                    <a:pt x="70053" y="1659940"/>
                  </a:lnTo>
                  <a:lnTo>
                    <a:pt x="63220" y="1664373"/>
                  </a:lnTo>
                  <a:lnTo>
                    <a:pt x="59588" y="1666405"/>
                  </a:lnTo>
                  <a:lnTo>
                    <a:pt x="56057" y="1668119"/>
                  </a:lnTo>
                  <a:lnTo>
                    <a:pt x="52425" y="1669313"/>
                  </a:lnTo>
                  <a:lnTo>
                    <a:pt x="48895" y="1670672"/>
                  </a:lnTo>
                  <a:lnTo>
                    <a:pt x="45605" y="1671358"/>
                  </a:lnTo>
                  <a:lnTo>
                    <a:pt x="39116" y="1671358"/>
                  </a:lnTo>
                  <a:lnTo>
                    <a:pt x="60502" y="1576425"/>
                  </a:lnTo>
                  <a:lnTo>
                    <a:pt x="51739" y="1576425"/>
                  </a:lnTo>
                  <a:lnTo>
                    <a:pt x="18199" y="1578000"/>
                  </a:lnTo>
                  <a:lnTo>
                    <a:pt x="16484" y="1586344"/>
                  </a:lnTo>
                  <a:lnTo>
                    <a:pt x="19329" y="1586344"/>
                  </a:lnTo>
                  <a:lnTo>
                    <a:pt x="21945" y="1586522"/>
                  </a:lnTo>
                  <a:lnTo>
                    <a:pt x="26035" y="1587207"/>
                  </a:lnTo>
                  <a:lnTo>
                    <a:pt x="27520" y="1587715"/>
                  </a:lnTo>
                  <a:lnTo>
                    <a:pt x="28765" y="1588401"/>
                  </a:lnTo>
                  <a:lnTo>
                    <a:pt x="30137" y="1589074"/>
                  </a:lnTo>
                  <a:lnTo>
                    <a:pt x="30924" y="1590103"/>
                  </a:lnTo>
                  <a:lnTo>
                    <a:pt x="31496" y="1591119"/>
                  </a:lnTo>
                  <a:lnTo>
                    <a:pt x="31953" y="1592313"/>
                  </a:lnTo>
                  <a:lnTo>
                    <a:pt x="32181" y="1593672"/>
                  </a:lnTo>
                  <a:lnTo>
                    <a:pt x="32181" y="1597088"/>
                  </a:lnTo>
                  <a:lnTo>
                    <a:pt x="31953" y="1599298"/>
                  </a:lnTo>
                  <a:lnTo>
                    <a:pt x="31267" y="1604238"/>
                  </a:lnTo>
                  <a:lnTo>
                    <a:pt x="30480" y="1607654"/>
                  </a:lnTo>
                  <a:lnTo>
                    <a:pt x="29565" y="1612074"/>
                  </a:lnTo>
                  <a:lnTo>
                    <a:pt x="0" y="1742732"/>
                  </a:lnTo>
                  <a:lnTo>
                    <a:pt x="23418" y="1742732"/>
                  </a:lnTo>
                  <a:lnTo>
                    <a:pt x="36957" y="1681568"/>
                  </a:lnTo>
                  <a:lnTo>
                    <a:pt x="46507" y="1681568"/>
                  </a:lnTo>
                  <a:lnTo>
                    <a:pt x="47993" y="1681734"/>
                  </a:lnTo>
                  <a:lnTo>
                    <a:pt x="50609" y="1682076"/>
                  </a:lnTo>
                  <a:lnTo>
                    <a:pt x="51625" y="1682419"/>
                  </a:lnTo>
                  <a:lnTo>
                    <a:pt x="52311" y="1683105"/>
                  </a:lnTo>
                  <a:lnTo>
                    <a:pt x="53111" y="1683613"/>
                  </a:lnTo>
                  <a:lnTo>
                    <a:pt x="53784" y="1684464"/>
                  </a:lnTo>
                  <a:lnTo>
                    <a:pt x="54356" y="1685658"/>
                  </a:lnTo>
                  <a:lnTo>
                    <a:pt x="54813" y="1686852"/>
                  </a:lnTo>
                  <a:lnTo>
                    <a:pt x="55499" y="1688388"/>
                  </a:lnTo>
                  <a:lnTo>
                    <a:pt x="56159" y="1690763"/>
                  </a:lnTo>
                  <a:lnTo>
                    <a:pt x="58445" y="1698599"/>
                  </a:lnTo>
                  <a:lnTo>
                    <a:pt x="60617" y="1706270"/>
                  </a:lnTo>
                  <a:lnTo>
                    <a:pt x="76530" y="1741195"/>
                  </a:lnTo>
                  <a:lnTo>
                    <a:pt x="79603" y="1743748"/>
                  </a:lnTo>
                  <a:lnTo>
                    <a:pt x="83693" y="1744941"/>
                  </a:lnTo>
                  <a:lnTo>
                    <a:pt x="91655" y="1744941"/>
                  </a:lnTo>
                  <a:lnTo>
                    <a:pt x="115201" y="1732673"/>
                  </a:lnTo>
                  <a:lnTo>
                    <a:pt x="118491" y="1729778"/>
                  </a:lnTo>
                  <a:lnTo>
                    <a:pt x="119735" y="1728584"/>
                  </a:lnTo>
                  <a:lnTo>
                    <a:pt x="122021" y="1726374"/>
                  </a:lnTo>
                  <a:lnTo>
                    <a:pt x="125768" y="1722628"/>
                  </a:lnTo>
                  <a:lnTo>
                    <a:pt x="117589" y="1714614"/>
                  </a:lnTo>
                  <a:lnTo>
                    <a:pt x="115201" y="1717344"/>
                  </a:lnTo>
                  <a:lnTo>
                    <a:pt x="113030" y="1719732"/>
                  </a:lnTo>
                  <a:lnTo>
                    <a:pt x="111099" y="1721599"/>
                  </a:lnTo>
                  <a:lnTo>
                    <a:pt x="109054" y="1723301"/>
                  </a:lnTo>
                  <a:lnTo>
                    <a:pt x="107353" y="1724837"/>
                  </a:lnTo>
                  <a:lnTo>
                    <a:pt x="99504" y="1728584"/>
                  </a:lnTo>
                  <a:lnTo>
                    <a:pt x="96659" y="1728584"/>
                  </a:lnTo>
                  <a:lnTo>
                    <a:pt x="95300" y="1728241"/>
                  </a:lnTo>
                  <a:lnTo>
                    <a:pt x="94272" y="1727568"/>
                  </a:lnTo>
                  <a:lnTo>
                    <a:pt x="93027" y="1726882"/>
                  </a:lnTo>
                  <a:lnTo>
                    <a:pt x="85521" y="1709851"/>
                  </a:lnTo>
                  <a:lnTo>
                    <a:pt x="81419" y="1697240"/>
                  </a:lnTo>
                  <a:lnTo>
                    <a:pt x="79260" y="1690433"/>
                  </a:lnTo>
                  <a:lnTo>
                    <a:pt x="77330" y="1684464"/>
                  </a:lnTo>
                  <a:lnTo>
                    <a:pt x="76492" y="1681568"/>
                  </a:lnTo>
                  <a:lnTo>
                    <a:pt x="75514" y="1678165"/>
                  </a:lnTo>
                  <a:lnTo>
                    <a:pt x="73456" y="1672043"/>
                  </a:lnTo>
                  <a:lnTo>
                    <a:pt x="74371" y="1671358"/>
                  </a:lnTo>
                  <a:lnTo>
                    <a:pt x="82791" y="1665046"/>
                  </a:lnTo>
                  <a:lnTo>
                    <a:pt x="87223" y="1661642"/>
                  </a:lnTo>
                  <a:lnTo>
                    <a:pt x="91884" y="1658404"/>
                  </a:lnTo>
                  <a:lnTo>
                    <a:pt x="96316" y="1655000"/>
                  </a:lnTo>
                  <a:lnTo>
                    <a:pt x="100863" y="1651419"/>
                  </a:lnTo>
                  <a:lnTo>
                    <a:pt x="109969" y="1644434"/>
                  </a:lnTo>
                  <a:lnTo>
                    <a:pt x="114744" y="1640700"/>
                  </a:lnTo>
                  <a:lnTo>
                    <a:pt x="124294" y="1632864"/>
                  </a:lnTo>
                  <a:lnTo>
                    <a:pt x="129413" y="1628597"/>
                  </a:lnTo>
                  <a:close/>
                </a:path>
                <a:path w="2610484" h="1744979">
                  <a:moveTo>
                    <a:pt x="366636" y="1721599"/>
                  </a:moveTo>
                  <a:lnTo>
                    <a:pt x="358216" y="1713598"/>
                  </a:lnTo>
                  <a:lnTo>
                    <a:pt x="355714" y="1716151"/>
                  </a:lnTo>
                  <a:lnTo>
                    <a:pt x="353441" y="1718538"/>
                  </a:lnTo>
                  <a:lnTo>
                    <a:pt x="351624" y="1720405"/>
                  </a:lnTo>
                  <a:lnTo>
                    <a:pt x="349567" y="1722285"/>
                  </a:lnTo>
                  <a:lnTo>
                    <a:pt x="347637" y="1723821"/>
                  </a:lnTo>
                  <a:lnTo>
                    <a:pt x="346163" y="1725180"/>
                  </a:lnTo>
                  <a:lnTo>
                    <a:pt x="344462" y="1726374"/>
                  </a:lnTo>
                  <a:lnTo>
                    <a:pt x="342861" y="1727225"/>
                  </a:lnTo>
                  <a:lnTo>
                    <a:pt x="341388" y="1727746"/>
                  </a:lnTo>
                  <a:lnTo>
                    <a:pt x="339788" y="1728406"/>
                  </a:lnTo>
                  <a:lnTo>
                    <a:pt x="338429" y="1728584"/>
                  </a:lnTo>
                  <a:lnTo>
                    <a:pt x="334556" y="1728584"/>
                  </a:lnTo>
                  <a:lnTo>
                    <a:pt x="332625" y="1727911"/>
                  </a:lnTo>
                  <a:lnTo>
                    <a:pt x="331495" y="1726552"/>
                  </a:lnTo>
                  <a:lnTo>
                    <a:pt x="330466" y="1725180"/>
                  </a:lnTo>
                  <a:lnTo>
                    <a:pt x="329780" y="1722970"/>
                  </a:lnTo>
                  <a:lnTo>
                    <a:pt x="329895" y="1715808"/>
                  </a:lnTo>
                  <a:lnTo>
                    <a:pt x="330123" y="1714614"/>
                  </a:lnTo>
                  <a:lnTo>
                    <a:pt x="330466" y="1713255"/>
                  </a:lnTo>
                  <a:lnTo>
                    <a:pt x="330581" y="1711896"/>
                  </a:lnTo>
                  <a:lnTo>
                    <a:pt x="330923" y="1710194"/>
                  </a:lnTo>
                  <a:lnTo>
                    <a:pt x="331495" y="1708315"/>
                  </a:lnTo>
                  <a:lnTo>
                    <a:pt x="331838" y="1706270"/>
                  </a:lnTo>
                  <a:lnTo>
                    <a:pt x="332511" y="1703717"/>
                  </a:lnTo>
                  <a:lnTo>
                    <a:pt x="333197" y="1700479"/>
                  </a:lnTo>
                  <a:lnTo>
                    <a:pt x="334340" y="1695716"/>
                  </a:lnTo>
                  <a:lnTo>
                    <a:pt x="335699" y="1690433"/>
                  </a:lnTo>
                  <a:lnTo>
                    <a:pt x="340296" y="1672209"/>
                  </a:lnTo>
                  <a:lnTo>
                    <a:pt x="341045" y="1669135"/>
                  </a:lnTo>
                  <a:lnTo>
                    <a:pt x="342176" y="1663522"/>
                  </a:lnTo>
                  <a:lnTo>
                    <a:pt x="343154" y="1658912"/>
                  </a:lnTo>
                  <a:lnTo>
                    <a:pt x="343890" y="1655000"/>
                  </a:lnTo>
                  <a:lnTo>
                    <a:pt x="344792" y="1650733"/>
                  </a:lnTo>
                  <a:lnTo>
                    <a:pt x="345059" y="1648193"/>
                  </a:lnTo>
                  <a:lnTo>
                    <a:pt x="344970" y="1635925"/>
                  </a:lnTo>
                  <a:lnTo>
                    <a:pt x="344601" y="1634731"/>
                  </a:lnTo>
                  <a:lnTo>
                    <a:pt x="343090" y="1629956"/>
                  </a:lnTo>
                  <a:lnTo>
                    <a:pt x="338772" y="1625358"/>
                  </a:lnTo>
                  <a:lnTo>
                    <a:pt x="334556" y="1620761"/>
                  </a:lnTo>
                  <a:lnTo>
                    <a:pt x="328079" y="1618373"/>
                  </a:lnTo>
                  <a:lnTo>
                    <a:pt x="311365" y="1618373"/>
                  </a:lnTo>
                  <a:lnTo>
                    <a:pt x="279107" y="1641703"/>
                  </a:lnTo>
                  <a:lnTo>
                    <a:pt x="273494" y="1648879"/>
                  </a:lnTo>
                  <a:lnTo>
                    <a:pt x="272923" y="1648879"/>
                  </a:lnTo>
                  <a:lnTo>
                    <a:pt x="273037" y="1648536"/>
                  </a:lnTo>
                  <a:lnTo>
                    <a:pt x="273100" y="1635925"/>
                  </a:lnTo>
                  <a:lnTo>
                    <a:pt x="272732" y="1634731"/>
                  </a:lnTo>
                  <a:lnTo>
                    <a:pt x="271106" y="1629448"/>
                  </a:lnTo>
                  <a:lnTo>
                    <a:pt x="266788" y="1625015"/>
                  </a:lnTo>
                  <a:lnTo>
                    <a:pt x="262572" y="1620596"/>
                  </a:lnTo>
                  <a:lnTo>
                    <a:pt x="256095" y="1618373"/>
                  </a:lnTo>
                  <a:lnTo>
                    <a:pt x="239268" y="1618373"/>
                  </a:lnTo>
                  <a:lnTo>
                    <a:pt x="231419" y="1621104"/>
                  </a:lnTo>
                  <a:lnTo>
                    <a:pt x="200367" y="1650733"/>
                  </a:lnTo>
                  <a:lnTo>
                    <a:pt x="199009" y="1650060"/>
                  </a:lnTo>
                  <a:lnTo>
                    <a:pt x="199694" y="1648536"/>
                  </a:lnTo>
                  <a:lnTo>
                    <a:pt x="200367" y="1645119"/>
                  </a:lnTo>
                  <a:lnTo>
                    <a:pt x="200609" y="1643240"/>
                  </a:lnTo>
                  <a:lnTo>
                    <a:pt x="200710" y="1635061"/>
                  </a:lnTo>
                  <a:lnTo>
                    <a:pt x="200710" y="1633537"/>
                  </a:lnTo>
                  <a:lnTo>
                    <a:pt x="199009" y="1628254"/>
                  </a:lnTo>
                  <a:lnTo>
                    <a:pt x="195821" y="1624342"/>
                  </a:lnTo>
                  <a:lnTo>
                    <a:pt x="192532" y="1620418"/>
                  </a:lnTo>
                  <a:lnTo>
                    <a:pt x="187744" y="1618373"/>
                  </a:lnTo>
                  <a:lnTo>
                    <a:pt x="178536" y="1618373"/>
                  </a:lnTo>
                  <a:lnTo>
                    <a:pt x="175463" y="1618881"/>
                  </a:lnTo>
                  <a:lnTo>
                    <a:pt x="172402" y="1619910"/>
                  </a:lnTo>
                  <a:lnTo>
                    <a:pt x="169329" y="1620761"/>
                  </a:lnTo>
                  <a:lnTo>
                    <a:pt x="166255" y="1622120"/>
                  </a:lnTo>
                  <a:lnTo>
                    <a:pt x="163182" y="1624177"/>
                  </a:lnTo>
                  <a:lnTo>
                    <a:pt x="160121" y="1626031"/>
                  </a:lnTo>
                  <a:lnTo>
                    <a:pt x="156933" y="1628432"/>
                  </a:lnTo>
                  <a:lnTo>
                    <a:pt x="153517" y="1631492"/>
                  </a:lnTo>
                  <a:lnTo>
                    <a:pt x="150114" y="1634388"/>
                  </a:lnTo>
                  <a:lnTo>
                    <a:pt x="146469" y="1637969"/>
                  </a:lnTo>
                  <a:lnTo>
                    <a:pt x="142379" y="1641881"/>
                  </a:lnTo>
                  <a:lnTo>
                    <a:pt x="150787" y="1649882"/>
                  </a:lnTo>
                  <a:lnTo>
                    <a:pt x="153289" y="1647342"/>
                  </a:lnTo>
                  <a:lnTo>
                    <a:pt x="155562" y="1645119"/>
                  </a:lnTo>
                  <a:lnTo>
                    <a:pt x="157391" y="1643240"/>
                  </a:lnTo>
                  <a:lnTo>
                    <a:pt x="170573" y="1635061"/>
                  </a:lnTo>
                  <a:lnTo>
                    <a:pt x="176834" y="1635061"/>
                  </a:lnTo>
                  <a:lnTo>
                    <a:pt x="179222" y="1637969"/>
                  </a:lnTo>
                  <a:lnTo>
                    <a:pt x="179171" y="1647164"/>
                  </a:lnTo>
                  <a:lnTo>
                    <a:pt x="179082" y="1648879"/>
                  </a:lnTo>
                  <a:lnTo>
                    <a:pt x="178511" y="1652104"/>
                  </a:lnTo>
                  <a:lnTo>
                    <a:pt x="178104" y="1655000"/>
                  </a:lnTo>
                  <a:lnTo>
                    <a:pt x="178041" y="1655343"/>
                  </a:lnTo>
                  <a:lnTo>
                    <a:pt x="176745" y="1660791"/>
                  </a:lnTo>
                  <a:lnTo>
                    <a:pt x="157949" y="1742732"/>
                  </a:lnTo>
                  <a:lnTo>
                    <a:pt x="181838" y="1742732"/>
                  </a:lnTo>
                  <a:lnTo>
                    <a:pt x="194271" y="1684642"/>
                  </a:lnTo>
                  <a:lnTo>
                    <a:pt x="195592" y="1678686"/>
                  </a:lnTo>
                  <a:lnTo>
                    <a:pt x="211709" y="1650733"/>
                  </a:lnTo>
                  <a:lnTo>
                    <a:pt x="215722" y="1645970"/>
                  </a:lnTo>
                  <a:lnTo>
                    <a:pt x="220040" y="1642046"/>
                  </a:lnTo>
                  <a:lnTo>
                    <a:pt x="228917" y="1636268"/>
                  </a:lnTo>
                  <a:lnTo>
                    <a:pt x="233121" y="1634731"/>
                  </a:lnTo>
                  <a:lnTo>
                    <a:pt x="241541" y="1634731"/>
                  </a:lnTo>
                  <a:lnTo>
                    <a:pt x="244614" y="1635925"/>
                  </a:lnTo>
                  <a:lnTo>
                    <a:pt x="248704" y="1640700"/>
                  </a:lnTo>
                  <a:lnTo>
                    <a:pt x="249682" y="1644269"/>
                  </a:lnTo>
                  <a:lnTo>
                    <a:pt x="249732" y="1652104"/>
                  </a:lnTo>
                  <a:lnTo>
                    <a:pt x="249389" y="1655343"/>
                  </a:lnTo>
                  <a:lnTo>
                    <a:pt x="248018" y="1663522"/>
                  </a:lnTo>
                  <a:lnTo>
                    <a:pt x="246087" y="1673225"/>
                  </a:lnTo>
                  <a:lnTo>
                    <a:pt x="245033" y="1678686"/>
                  </a:lnTo>
                  <a:lnTo>
                    <a:pt x="243738" y="1684807"/>
                  </a:lnTo>
                  <a:lnTo>
                    <a:pt x="239839" y="1701850"/>
                  </a:lnTo>
                  <a:lnTo>
                    <a:pt x="238163" y="1708315"/>
                  </a:lnTo>
                  <a:lnTo>
                    <a:pt x="235940" y="1717687"/>
                  </a:lnTo>
                  <a:lnTo>
                    <a:pt x="233895" y="1726552"/>
                  </a:lnTo>
                  <a:lnTo>
                    <a:pt x="232448" y="1732000"/>
                  </a:lnTo>
                  <a:lnTo>
                    <a:pt x="231305" y="1737614"/>
                  </a:lnTo>
                  <a:lnTo>
                    <a:pt x="230047" y="1742732"/>
                  </a:lnTo>
                  <a:lnTo>
                    <a:pt x="254050" y="1742732"/>
                  </a:lnTo>
                  <a:lnTo>
                    <a:pt x="265988" y="1684642"/>
                  </a:lnTo>
                  <a:lnTo>
                    <a:pt x="267017" y="1680387"/>
                  </a:lnTo>
                  <a:lnTo>
                    <a:pt x="284187" y="1650403"/>
                  </a:lnTo>
                  <a:lnTo>
                    <a:pt x="285470" y="1648879"/>
                  </a:lnTo>
                  <a:lnTo>
                    <a:pt x="301244" y="1636776"/>
                  </a:lnTo>
                  <a:lnTo>
                    <a:pt x="304203" y="1635404"/>
                  </a:lnTo>
                  <a:lnTo>
                    <a:pt x="306705" y="1634731"/>
                  </a:lnTo>
                  <a:lnTo>
                    <a:pt x="313410" y="1634731"/>
                  </a:lnTo>
                  <a:lnTo>
                    <a:pt x="320916" y="1654149"/>
                  </a:lnTo>
                  <a:lnTo>
                    <a:pt x="320344" y="1657375"/>
                  </a:lnTo>
                  <a:lnTo>
                    <a:pt x="319887" y="1660626"/>
                  </a:lnTo>
                  <a:lnTo>
                    <a:pt x="318947" y="1664373"/>
                  </a:lnTo>
                  <a:lnTo>
                    <a:pt x="318185" y="1668284"/>
                  </a:lnTo>
                  <a:lnTo>
                    <a:pt x="317080" y="1673225"/>
                  </a:lnTo>
                  <a:lnTo>
                    <a:pt x="316255" y="1676806"/>
                  </a:lnTo>
                  <a:lnTo>
                    <a:pt x="314883" y="1681734"/>
                  </a:lnTo>
                  <a:lnTo>
                    <a:pt x="313753" y="1686521"/>
                  </a:lnTo>
                  <a:lnTo>
                    <a:pt x="312381" y="1691627"/>
                  </a:lnTo>
                  <a:lnTo>
                    <a:pt x="310794" y="1696897"/>
                  </a:lnTo>
                  <a:lnTo>
                    <a:pt x="308940" y="1704365"/>
                  </a:lnTo>
                  <a:lnTo>
                    <a:pt x="307619" y="1711172"/>
                  </a:lnTo>
                  <a:lnTo>
                    <a:pt x="306844" y="1717268"/>
                  </a:lnTo>
                  <a:lnTo>
                    <a:pt x="306692" y="1720405"/>
                  </a:lnTo>
                  <a:lnTo>
                    <a:pt x="306641" y="1726374"/>
                  </a:lnTo>
                  <a:lnTo>
                    <a:pt x="306933" y="1728749"/>
                  </a:lnTo>
                  <a:lnTo>
                    <a:pt x="318528" y="1743240"/>
                  </a:lnTo>
                  <a:lnTo>
                    <a:pt x="320916" y="1744421"/>
                  </a:lnTo>
                  <a:lnTo>
                    <a:pt x="323761" y="1744941"/>
                  </a:lnTo>
                  <a:lnTo>
                    <a:pt x="330238" y="1744941"/>
                  </a:lnTo>
                  <a:lnTo>
                    <a:pt x="359651" y="1728584"/>
                  </a:lnTo>
                  <a:lnTo>
                    <a:pt x="362648" y="1725688"/>
                  </a:lnTo>
                  <a:lnTo>
                    <a:pt x="366636" y="1721599"/>
                  </a:lnTo>
                  <a:close/>
                </a:path>
                <a:path w="2610484" h="1744979">
                  <a:moveTo>
                    <a:pt x="2541867" y="57200"/>
                  </a:moveTo>
                  <a:lnTo>
                    <a:pt x="2535097" y="48602"/>
                  </a:lnTo>
                  <a:lnTo>
                    <a:pt x="1922665" y="42875"/>
                  </a:lnTo>
                  <a:lnTo>
                    <a:pt x="1922322" y="59931"/>
                  </a:lnTo>
                  <a:lnTo>
                    <a:pt x="2534970" y="65659"/>
                  </a:lnTo>
                  <a:lnTo>
                    <a:pt x="2541867" y="57200"/>
                  </a:lnTo>
                  <a:close/>
                </a:path>
                <a:path w="2610484" h="1744979">
                  <a:moveTo>
                    <a:pt x="2594038" y="65722"/>
                  </a:moveTo>
                  <a:lnTo>
                    <a:pt x="2541867" y="65722"/>
                  </a:lnTo>
                  <a:lnTo>
                    <a:pt x="2534920" y="65722"/>
                  </a:lnTo>
                  <a:lnTo>
                    <a:pt x="2495804" y="113715"/>
                  </a:lnTo>
                  <a:lnTo>
                    <a:pt x="2594038" y="65722"/>
                  </a:lnTo>
                  <a:close/>
                </a:path>
                <a:path w="2610484" h="1744979">
                  <a:moveTo>
                    <a:pt x="2610091" y="57886"/>
                  </a:moveTo>
                  <a:lnTo>
                    <a:pt x="2496832" y="0"/>
                  </a:lnTo>
                  <a:lnTo>
                    <a:pt x="2535097" y="48602"/>
                  </a:lnTo>
                  <a:lnTo>
                    <a:pt x="2541867" y="48666"/>
                  </a:lnTo>
                  <a:lnTo>
                    <a:pt x="2541867" y="57200"/>
                  </a:lnTo>
                  <a:lnTo>
                    <a:pt x="2541867" y="65722"/>
                  </a:lnTo>
                  <a:lnTo>
                    <a:pt x="2594165" y="65659"/>
                  </a:lnTo>
                  <a:lnTo>
                    <a:pt x="2610091" y="57886"/>
                  </a:lnTo>
                  <a:close/>
                </a:path>
              </a:pathLst>
            </a:custGeom>
            <a:solidFill>
              <a:srgbClr val="FFFFFF"/>
            </a:solidFill>
          </p:spPr>
          <p:txBody>
            <a:bodyPr wrap="square" lIns="0" tIns="0" rIns="0" bIns="0" rtlCol="0"/>
            <a:lstStyle/>
            <a:p>
              <a:endParaRPr/>
            </a:p>
          </p:txBody>
        </p:sp>
        <p:sp>
          <p:nvSpPr>
            <p:cNvPr id="17" name="object 17"/>
            <p:cNvSpPr/>
            <p:nvPr/>
          </p:nvSpPr>
          <p:spPr>
            <a:xfrm>
              <a:off x="7433997" y="4143987"/>
              <a:ext cx="688340" cy="114300"/>
            </a:xfrm>
            <a:custGeom>
              <a:avLst/>
              <a:gdLst/>
              <a:ahLst/>
              <a:cxnLst/>
              <a:rect l="l" t="t" r="r" b="b"/>
              <a:pathLst>
                <a:path w="688340" h="114300">
                  <a:moveTo>
                    <a:pt x="341" y="42873"/>
                  </a:moveTo>
                  <a:lnTo>
                    <a:pt x="619545" y="48673"/>
                  </a:lnTo>
                  <a:lnTo>
                    <a:pt x="619545" y="65732"/>
                  </a:lnTo>
                  <a:lnTo>
                    <a:pt x="0" y="59932"/>
                  </a:lnTo>
                  <a:lnTo>
                    <a:pt x="341" y="42873"/>
                  </a:lnTo>
                  <a:close/>
                </a:path>
                <a:path w="688340" h="114300">
                  <a:moveTo>
                    <a:pt x="619545" y="57202"/>
                  </a:moveTo>
                  <a:lnTo>
                    <a:pt x="574512" y="0"/>
                  </a:lnTo>
                  <a:lnTo>
                    <a:pt x="687777" y="57885"/>
                  </a:lnTo>
                  <a:lnTo>
                    <a:pt x="573489" y="113723"/>
                  </a:lnTo>
                  <a:lnTo>
                    <a:pt x="619545" y="57202"/>
                  </a:lnTo>
                  <a:close/>
                </a:path>
              </a:pathLst>
            </a:custGeom>
            <a:ln w="8537">
              <a:solidFill>
                <a:srgbClr val="FFFFFF"/>
              </a:solidFill>
            </a:ln>
          </p:spPr>
          <p:txBody>
            <a:bodyPr wrap="square" lIns="0" tIns="0" rIns="0" bIns="0" rtlCol="0"/>
            <a:lstStyle/>
            <a:p>
              <a:endParaRPr/>
            </a:p>
          </p:txBody>
        </p:sp>
        <p:sp>
          <p:nvSpPr>
            <p:cNvPr id="18" name="object 18"/>
            <p:cNvSpPr/>
            <p:nvPr/>
          </p:nvSpPr>
          <p:spPr>
            <a:xfrm>
              <a:off x="8121433" y="3948042"/>
              <a:ext cx="887730" cy="495300"/>
            </a:xfrm>
            <a:custGeom>
              <a:avLst/>
              <a:gdLst/>
              <a:ahLst/>
              <a:cxnLst/>
              <a:rect l="l" t="t" r="r" b="b"/>
              <a:pathLst>
                <a:path w="887729" h="495300">
                  <a:moveTo>
                    <a:pt x="0" y="82449"/>
                  </a:moveTo>
                  <a:lnTo>
                    <a:pt x="6519" y="50471"/>
                  </a:lnTo>
                  <a:lnTo>
                    <a:pt x="24264" y="24251"/>
                  </a:lnTo>
                  <a:lnTo>
                    <a:pt x="50518" y="6517"/>
                  </a:lnTo>
                  <a:lnTo>
                    <a:pt x="82560" y="0"/>
                  </a:lnTo>
                  <a:lnTo>
                    <a:pt x="804795" y="0"/>
                  </a:lnTo>
                  <a:lnTo>
                    <a:pt x="863318" y="24251"/>
                  </a:lnTo>
                  <a:lnTo>
                    <a:pt x="887469" y="82449"/>
                  </a:lnTo>
                  <a:lnTo>
                    <a:pt x="887469" y="412247"/>
                  </a:lnTo>
                  <a:lnTo>
                    <a:pt x="880996" y="444369"/>
                  </a:lnTo>
                  <a:lnTo>
                    <a:pt x="863318" y="470573"/>
                  </a:lnTo>
                  <a:lnTo>
                    <a:pt x="837047" y="488227"/>
                  </a:lnTo>
                  <a:lnTo>
                    <a:pt x="804795" y="494697"/>
                  </a:lnTo>
                  <a:lnTo>
                    <a:pt x="82560" y="494697"/>
                  </a:lnTo>
                  <a:lnTo>
                    <a:pt x="24264" y="470573"/>
                  </a:lnTo>
                  <a:lnTo>
                    <a:pt x="0" y="412247"/>
                  </a:lnTo>
                  <a:lnTo>
                    <a:pt x="0" y="82449"/>
                  </a:lnTo>
                  <a:close/>
                </a:path>
              </a:pathLst>
            </a:custGeom>
            <a:ln w="11253">
              <a:solidFill>
                <a:srgbClr val="FFFFFF"/>
              </a:solidFill>
            </a:ln>
          </p:spPr>
          <p:txBody>
            <a:bodyPr wrap="square" lIns="0" tIns="0" rIns="0" bIns="0" rtlCol="0"/>
            <a:lstStyle/>
            <a:p>
              <a:endParaRPr/>
            </a:p>
          </p:txBody>
        </p:sp>
      </p:grpSp>
      <p:sp>
        <p:nvSpPr>
          <p:cNvPr id="19" name="object 19"/>
          <p:cNvSpPr txBox="1"/>
          <p:nvPr/>
        </p:nvSpPr>
        <p:spPr>
          <a:xfrm>
            <a:off x="8342541" y="3897622"/>
            <a:ext cx="585470" cy="490220"/>
          </a:xfrm>
          <a:prstGeom prst="rect">
            <a:avLst/>
          </a:prstGeom>
        </p:spPr>
        <p:txBody>
          <a:bodyPr vert="horz" wrap="square" lIns="0" tIns="12065" rIns="0" bIns="0" rtlCol="0">
            <a:spAutoFit/>
          </a:bodyPr>
          <a:lstStyle/>
          <a:p>
            <a:pPr marL="12700">
              <a:lnSpc>
                <a:spcPct val="100000"/>
              </a:lnSpc>
              <a:spcBef>
                <a:spcPts val="95"/>
              </a:spcBef>
            </a:pPr>
            <a:r>
              <a:rPr sz="3050" spc="-50" dirty="0">
                <a:solidFill>
                  <a:srgbClr val="FFFFFF"/>
                </a:solidFill>
                <a:latin typeface="Symbol"/>
                <a:cs typeface="Symbol"/>
              </a:rPr>
              <a:t></a:t>
            </a:r>
            <a:r>
              <a:rPr sz="2900" spc="-50" dirty="0">
                <a:solidFill>
                  <a:srgbClr val="FFFFFF"/>
                </a:solidFill>
                <a:latin typeface="Cambria"/>
                <a:cs typeface="Cambria"/>
              </a:rPr>
              <a:t>(</a:t>
            </a:r>
            <a:r>
              <a:rPr sz="2900" i="1" spc="-50" dirty="0">
                <a:solidFill>
                  <a:srgbClr val="FFFFFF"/>
                </a:solidFill>
                <a:latin typeface="Cambria"/>
                <a:cs typeface="Cambria"/>
              </a:rPr>
              <a:t>.</a:t>
            </a:r>
            <a:r>
              <a:rPr sz="2900" spc="-50" dirty="0">
                <a:solidFill>
                  <a:srgbClr val="FFFFFF"/>
                </a:solidFill>
                <a:latin typeface="Cambria"/>
                <a:cs typeface="Cambria"/>
              </a:rPr>
              <a:t>)</a:t>
            </a:r>
            <a:endParaRPr sz="2900">
              <a:latin typeface="Cambria"/>
              <a:cs typeface="Cambria"/>
            </a:endParaRPr>
          </a:p>
        </p:txBody>
      </p:sp>
      <p:grpSp>
        <p:nvGrpSpPr>
          <p:cNvPr id="20" name="object 20"/>
          <p:cNvGrpSpPr/>
          <p:nvPr/>
        </p:nvGrpSpPr>
        <p:grpSpPr>
          <a:xfrm>
            <a:off x="9005141" y="4124531"/>
            <a:ext cx="697230" cy="123189"/>
            <a:chOff x="9005141" y="4124531"/>
            <a:chExt cx="697230" cy="123189"/>
          </a:xfrm>
        </p:grpSpPr>
        <p:sp>
          <p:nvSpPr>
            <p:cNvPr id="21" name="object 21"/>
            <p:cNvSpPr/>
            <p:nvPr/>
          </p:nvSpPr>
          <p:spPr>
            <a:xfrm>
              <a:off x="9009585" y="4128976"/>
              <a:ext cx="688340" cy="114300"/>
            </a:xfrm>
            <a:custGeom>
              <a:avLst/>
              <a:gdLst/>
              <a:ahLst/>
              <a:cxnLst/>
              <a:rect l="l" t="t" r="r" b="b"/>
              <a:pathLst>
                <a:path w="688340" h="114300">
                  <a:moveTo>
                    <a:pt x="574398" y="0"/>
                  </a:moveTo>
                  <a:lnTo>
                    <a:pt x="612667" y="48610"/>
                  </a:lnTo>
                  <a:lnTo>
                    <a:pt x="619431" y="48673"/>
                  </a:lnTo>
                  <a:lnTo>
                    <a:pt x="619431" y="65732"/>
                  </a:lnTo>
                  <a:lnTo>
                    <a:pt x="612481" y="65732"/>
                  </a:lnTo>
                  <a:lnTo>
                    <a:pt x="573375" y="113723"/>
                  </a:lnTo>
                  <a:lnTo>
                    <a:pt x="671700" y="65732"/>
                  </a:lnTo>
                  <a:lnTo>
                    <a:pt x="619431" y="65732"/>
                  </a:lnTo>
                  <a:lnTo>
                    <a:pt x="671832" y="65667"/>
                  </a:lnTo>
                  <a:lnTo>
                    <a:pt x="687777" y="57885"/>
                  </a:lnTo>
                  <a:lnTo>
                    <a:pt x="574398" y="0"/>
                  </a:lnTo>
                  <a:close/>
                </a:path>
                <a:path w="688340" h="114300">
                  <a:moveTo>
                    <a:pt x="341" y="42873"/>
                  </a:moveTo>
                  <a:lnTo>
                    <a:pt x="0" y="59932"/>
                  </a:lnTo>
                  <a:lnTo>
                    <a:pt x="612534" y="65667"/>
                  </a:lnTo>
                  <a:lnTo>
                    <a:pt x="619431" y="57202"/>
                  </a:lnTo>
                  <a:lnTo>
                    <a:pt x="612667" y="48610"/>
                  </a:lnTo>
                  <a:lnTo>
                    <a:pt x="341" y="42873"/>
                  </a:lnTo>
                  <a:close/>
                </a:path>
              </a:pathLst>
            </a:custGeom>
            <a:solidFill>
              <a:srgbClr val="FFFFFF"/>
            </a:solidFill>
          </p:spPr>
          <p:txBody>
            <a:bodyPr wrap="square" lIns="0" tIns="0" rIns="0" bIns="0" rtlCol="0"/>
            <a:lstStyle/>
            <a:p>
              <a:endParaRPr/>
            </a:p>
          </p:txBody>
        </p:sp>
        <p:sp>
          <p:nvSpPr>
            <p:cNvPr id="22" name="object 22"/>
            <p:cNvSpPr/>
            <p:nvPr/>
          </p:nvSpPr>
          <p:spPr>
            <a:xfrm>
              <a:off x="9009586" y="4128976"/>
              <a:ext cx="688340" cy="114300"/>
            </a:xfrm>
            <a:custGeom>
              <a:avLst/>
              <a:gdLst/>
              <a:ahLst/>
              <a:cxnLst/>
              <a:rect l="l" t="t" r="r" b="b"/>
              <a:pathLst>
                <a:path w="688340" h="114300">
                  <a:moveTo>
                    <a:pt x="341" y="42873"/>
                  </a:moveTo>
                  <a:lnTo>
                    <a:pt x="619431" y="48673"/>
                  </a:lnTo>
                  <a:lnTo>
                    <a:pt x="619431" y="65732"/>
                  </a:lnTo>
                  <a:lnTo>
                    <a:pt x="0" y="59932"/>
                  </a:lnTo>
                  <a:lnTo>
                    <a:pt x="341" y="42873"/>
                  </a:lnTo>
                  <a:close/>
                </a:path>
                <a:path w="688340" h="114300">
                  <a:moveTo>
                    <a:pt x="619431" y="57202"/>
                  </a:moveTo>
                  <a:lnTo>
                    <a:pt x="574398" y="0"/>
                  </a:lnTo>
                  <a:lnTo>
                    <a:pt x="687777" y="57885"/>
                  </a:lnTo>
                  <a:lnTo>
                    <a:pt x="573375" y="113723"/>
                  </a:lnTo>
                  <a:lnTo>
                    <a:pt x="619431" y="57202"/>
                  </a:lnTo>
                  <a:close/>
                </a:path>
              </a:pathLst>
            </a:custGeom>
            <a:ln w="8537">
              <a:solidFill>
                <a:srgbClr val="FFFFFF"/>
              </a:solidFill>
            </a:ln>
          </p:spPr>
          <p:txBody>
            <a:bodyPr wrap="square" lIns="0" tIns="0" rIns="0" bIns="0" rtlCol="0"/>
            <a:lstStyle/>
            <a:p>
              <a:endParaRPr/>
            </a:p>
          </p:txBody>
        </p:sp>
      </p:grpSp>
      <p:sp>
        <p:nvSpPr>
          <p:cNvPr id="23" name="object 23"/>
          <p:cNvSpPr txBox="1"/>
          <p:nvPr/>
        </p:nvSpPr>
        <p:spPr>
          <a:xfrm>
            <a:off x="8076210" y="3301105"/>
            <a:ext cx="1217930" cy="353695"/>
          </a:xfrm>
          <a:prstGeom prst="rect">
            <a:avLst/>
          </a:prstGeom>
        </p:spPr>
        <p:txBody>
          <a:bodyPr vert="horz" wrap="square" lIns="0" tIns="12700" rIns="0" bIns="0" rtlCol="0">
            <a:spAutoFit/>
          </a:bodyPr>
          <a:lstStyle/>
          <a:p>
            <a:pPr marL="12700">
              <a:lnSpc>
                <a:spcPct val="100000"/>
              </a:lnSpc>
              <a:spcBef>
                <a:spcPts val="100"/>
              </a:spcBef>
            </a:pPr>
            <a:r>
              <a:rPr sz="2150" spc="-10" dirty="0">
                <a:solidFill>
                  <a:srgbClr val="FFFFFF"/>
                </a:solidFill>
                <a:latin typeface="Cambria"/>
                <a:cs typeface="Cambria"/>
              </a:rPr>
              <a:t>Activation</a:t>
            </a:r>
            <a:endParaRPr sz="2150">
              <a:latin typeface="Cambria"/>
              <a:cs typeface="Cambria"/>
            </a:endParaRPr>
          </a:p>
        </p:txBody>
      </p:sp>
      <p:sp>
        <p:nvSpPr>
          <p:cNvPr id="24" name="object 24"/>
          <p:cNvSpPr txBox="1"/>
          <p:nvPr/>
        </p:nvSpPr>
        <p:spPr>
          <a:xfrm>
            <a:off x="8155813" y="3546748"/>
            <a:ext cx="1057910" cy="353695"/>
          </a:xfrm>
          <a:prstGeom prst="rect">
            <a:avLst/>
          </a:prstGeom>
        </p:spPr>
        <p:txBody>
          <a:bodyPr vert="horz" wrap="square" lIns="0" tIns="12700" rIns="0" bIns="0" rtlCol="0">
            <a:spAutoFit/>
          </a:bodyPr>
          <a:lstStyle/>
          <a:p>
            <a:pPr marL="12700">
              <a:lnSpc>
                <a:spcPct val="100000"/>
              </a:lnSpc>
              <a:spcBef>
                <a:spcPts val="100"/>
              </a:spcBef>
            </a:pPr>
            <a:r>
              <a:rPr sz="2150" spc="-10" dirty="0">
                <a:solidFill>
                  <a:srgbClr val="FFFFFF"/>
                </a:solidFill>
                <a:latin typeface="Cambria"/>
                <a:cs typeface="Cambria"/>
              </a:rPr>
              <a:t>Function</a:t>
            </a:r>
            <a:endParaRPr sz="2150">
              <a:latin typeface="Cambria"/>
              <a:cs typeface="Cambria"/>
            </a:endParaRPr>
          </a:p>
        </p:txBody>
      </p:sp>
      <p:sp>
        <p:nvSpPr>
          <p:cNvPr id="25" name="object 25"/>
          <p:cNvSpPr txBox="1"/>
          <p:nvPr/>
        </p:nvSpPr>
        <p:spPr>
          <a:xfrm>
            <a:off x="7121418" y="4535006"/>
            <a:ext cx="1123950" cy="600075"/>
          </a:xfrm>
          <a:prstGeom prst="rect">
            <a:avLst/>
          </a:prstGeom>
        </p:spPr>
        <p:txBody>
          <a:bodyPr vert="horz" wrap="square" lIns="0" tIns="94615" rIns="0" bIns="0" rtlCol="0">
            <a:spAutoFit/>
          </a:bodyPr>
          <a:lstStyle/>
          <a:p>
            <a:pPr marL="77470" marR="5080" indent="-65405">
              <a:lnSpc>
                <a:spcPct val="75000"/>
              </a:lnSpc>
              <a:spcBef>
                <a:spcPts val="745"/>
              </a:spcBef>
            </a:pPr>
            <a:r>
              <a:rPr sz="2150" spc="-20" dirty="0">
                <a:solidFill>
                  <a:srgbClr val="FFFFFF"/>
                </a:solidFill>
                <a:latin typeface="Cambria"/>
                <a:cs typeface="Cambria"/>
              </a:rPr>
              <a:t>Summing </a:t>
            </a:r>
            <a:r>
              <a:rPr sz="2150" spc="-10" dirty="0">
                <a:solidFill>
                  <a:srgbClr val="FFFFFF"/>
                </a:solidFill>
                <a:latin typeface="Cambria"/>
                <a:cs typeface="Cambria"/>
              </a:rPr>
              <a:t>Junction</a:t>
            </a:r>
            <a:endParaRPr sz="2150">
              <a:latin typeface="Cambria"/>
              <a:cs typeface="Cambria"/>
            </a:endParaRPr>
          </a:p>
        </p:txBody>
      </p:sp>
      <p:sp>
        <p:nvSpPr>
          <p:cNvPr id="26" name="object 26"/>
          <p:cNvSpPr txBox="1"/>
          <p:nvPr/>
        </p:nvSpPr>
        <p:spPr>
          <a:xfrm>
            <a:off x="4651765" y="6105220"/>
            <a:ext cx="1995805" cy="627380"/>
          </a:xfrm>
          <a:prstGeom prst="rect">
            <a:avLst/>
          </a:prstGeom>
        </p:spPr>
        <p:txBody>
          <a:bodyPr vert="horz" wrap="square" lIns="0" tIns="12700" rIns="0" bIns="0" rtlCol="0">
            <a:spAutoFit/>
          </a:bodyPr>
          <a:lstStyle/>
          <a:p>
            <a:pPr marL="12700">
              <a:lnSpc>
                <a:spcPts val="2365"/>
              </a:lnSpc>
              <a:spcBef>
                <a:spcPts val="100"/>
              </a:spcBef>
            </a:pPr>
            <a:r>
              <a:rPr sz="2150" dirty="0">
                <a:solidFill>
                  <a:srgbClr val="FFFFFF"/>
                </a:solidFill>
                <a:latin typeface="Cambria"/>
                <a:cs typeface="Cambria"/>
              </a:rPr>
              <a:t>Synaptic</a:t>
            </a:r>
            <a:r>
              <a:rPr sz="2150" spc="-70" dirty="0">
                <a:solidFill>
                  <a:srgbClr val="FFFFFF"/>
                </a:solidFill>
                <a:latin typeface="Cambria"/>
                <a:cs typeface="Cambria"/>
              </a:rPr>
              <a:t> </a:t>
            </a:r>
            <a:r>
              <a:rPr sz="2150" spc="-10" dirty="0">
                <a:solidFill>
                  <a:srgbClr val="FFFFFF"/>
                </a:solidFill>
                <a:latin typeface="Cambria"/>
                <a:cs typeface="Cambria"/>
              </a:rPr>
              <a:t>weights</a:t>
            </a:r>
            <a:endParaRPr sz="2150">
              <a:latin typeface="Cambria"/>
              <a:cs typeface="Cambria"/>
            </a:endParaRPr>
          </a:p>
          <a:p>
            <a:pPr marL="83820">
              <a:lnSpc>
                <a:spcPts val="2365"/>
              </a:lnSpc>
            </a:pPr>
            <a:r>
              <a:rPr sz="2150" spc="-10" dirty="0">
                <a:solidFill>
                  <a:srgbClr val="FFFFFF"/>
                </a:solidFill>
                <a:latin typeface="Cambria"/>
                <a:cs typeface="Cambria"/>
              </a:rPr>
              <a:t>(including</a:t>
            </a:r>
            <a:r>
              <a:rPr sz="2150" spc="-35" dirty="0">
                <a:solidFill>
                  <a:srgbClr val="FFFFFF"/>
                </a:solidFill>
                <a:latin typeface="Cambria"/>
                <a:cs typeface="Cambria"/>
              </a:rPr>
              <a:t> </a:t>
            </a:r>
            <a:r>
              <a:rPr sz="2150" spc="-20" dirty="0">
                <a:solidFill>
                  <a:srgbClr val="FFFFFF"/>
                </a:solidFill>
                <a:latin typeface="Cambria"/>
                <a:cs typeface="Cambria"/>
              </a:rPr>
              <a:t>bias)</a:t>
            </a:r>
            <a:endParaRPr sz="2150">
              <a:latin typeface="Cambria"/>
              <a:cs typeface="Cambria"/>
            </a:endParaRPr>
          </a:p>
        </p:txBody>
      </p:sp>
      <p:sp>
        <p:nvSpPr>
          <p:cNvPr id="27" name="object 27"/>
          <p:cNvSpPr/>
          <p:nvPr/>
        </p:nvSpPr>
        <p:spPr>
          <a:xfrm>
            <a:off x="3424919" y="3035069"/>
            <a:ext cx="704850" cy="2907030"/>
          </a:xfrm>
          <a:custGeom>
            <a:avLst/>
            <a:gdLst/>
            <a:ahLst/>
            <a:cxnLst/>
            <a:rect l="l" t="t" r="r" b="b"/>
            <a:pathLst>
              <a:path w="704850" h="2907029">
                <a:moveTo>
                  <a:pt x="704494" y="2906670"/>
                </a:moveTo>
                <a:lnTo>
                  <a:pt x="647403" y="2903334"/>
                </a:lnTo>
                <a:lnTo>
                  <a:pt x="593225" y="2893674"/>
                </a:lnTo>
                <a:lnTo>
                  <a:pt x="542689" y="2878218"/>
                </a:lnTo>
                <a:lnTo>
                  <a:pt x="496525" y="2857488"/>
                </a:lnTo>
                <a:lnTo>
                  <a:pt x="455462" y="2832012"/>
                </a:lnTo>
                <a:lnTo>
                  <a:pt x="420229" y="2802314"/>
                </a:lnTo>
                <a:lnTo>
                  <a:pt x="391556" y="2768919"/>
                </a:lnTo>
                <a:lnTo>
                  <a:pt x="370172" y="2732352"/>
                </a:lnTo>
                <a:lnTo>
                  <a:pt x="356807" y="2693139"/>
                </a:lnTo>
                <a:lnTo>
                  <a:pt x="352190" y="2651804"/>
                </a:lnTo>
                <a:lnTo>
                  <a:pt x="352190" y="1708354"/>
                </a:lnTo>
                <a:lnTo>
                  <a:pt x="347582" y="1667000"/>
                </a:lnTo>
                <a:lnTo>
                  <a:pt x="334241" y="1627762"/>
                </a:lnTo>
                <a:lnTo>
                  <a:pt x="312891" y="1591168"/>
                </a:lnTo>
                <a:lnTo>
                  <a:pt x="284256" y="1557744"/>
                </a:lnTo>
                <a:lnTo>
                  <a:pt x="249060" y="1528017"/>
                </a:lnTo>
                <a:lnTo>
                  <a:pt x="208027" y="1502514"/>
                </a:lnTo>
                <a:lnTo>
                  <a:pt x="161880" y="1481761"/>
                </a:lnTo>
                <a:lnTo>
                  <a:pt x="111344" y="1466285"/>
                </a:lnTo>
                <a:lnTo>
                  <a:pt x="57142" y="1456613"/>
                </a:lnTo>
                <a:lnTo>
                  <a:pt x="0" y="1453272"/>
                </a:lnTo>
                <a:lnTo>
                  <a:pt x="57142" y="1449938"/>
                </a:lnTo>
                <a:lnTo>
                  <a:pt x="111344" y="1440284"/>
                </a:lnTo>
                <a:lnTo>
                  <a:pt x="161880" y="1424836"/>
                </a:lnTo>
                <a:lnTo>
                  <a:pt x="208027" y="1404118"/>
                </a:lnTo>
                <a:lnTo>
                  <a:pt x="249060" y="1378655"/>
                </a:lnTo>
                <a:lnTo>
                  <a:pt x="284256" y="1348972"/>
                </a:lnTo>
                <a:lnTo>
                  <a:pt x="312891" y="1315594"/>
                </a:lnTo>
                <a:lnTo>
                  <a:pt x="334241" y="1279044"/>
                </a:lnTo>
                <a:lnTo>
                  <a:pt x="347582" y="1239849"/>
                </a:lnTo>
                <a:lnTo>
                  <a:pt x="352190" y="1198532"/>
                </a:lnTo>
                <a:lnTo>
                  <a:pt x="352190" y="254968"/>
                </a:lnTo>
                <a:lnTo>
                  <a:pt x="356807" y="213644"/>
                </a:lnTo>
                <a:lnTo>
                  <a:pt x="370172" y="174431"/>
                </a:lnTo>
                <a:lnTo>
                  <a:pt x="391556" y="137856"/>
                </a:lnTo>
                <a:lnTo>
                  <a:pt x="420229" y="104447"/>
                </a:lnTo>
                <a:lnTo>
                  <a:pt x="455462" y="74730"/>
                </a:lnTo>
                <a:lnTo>
                  <a:pt x="496525" y="49234"/>
                </a:lnTo>
                <a:lnTo>
                  <a:pt x="542689" y="28485"/>
                </a:lnTo>
                <a:lnTo>
                  <a:pt x="593225" y="13011"/>
                </a:lnTo>
                <a:lnTo>
                  <a:pt x="647403" y="3340"/>
                </a:lnTo>
                <a:lnTo>
                  <a:pt x="704494" y="0"/>
                </a:lnTo>
              </a:path>
            </a:pathLst>
          </a:custGeom>
          <a:ln w="8537">
            <a:solidFill>
              <a:srgbClr val="FFFFFF"/>
            </a:solidFill>
          </a:ln>
        </p:spPr>
        <p:txBody>
          <a:bodyPr wrap="square" lIns="0" tIns="0" rIns="0" bIns="0" rtlCol="0"/>
          <a:lstStyle/>
          <a:p>
            <a:endParaRPr/>
          </a:p>
        </p:txBody>
      </p:sp>
      <p:sp>
        <p:nvSpPr>
          <p:cNvPr id="28" name="object 28"/>
          <p:cNvSpPr txBox="1"/>
          <p:nvPr/>
        </p:nvSpPr>
        <p:spPr>
          <a:xfrm>
            <a:off x="2574957" y="4130718"/>
            <a:ext cx="833119" cy="599440"/>
          </a:xfrm>
          <a:prstGeom prst="rect">
            <a:avLst/>
          </a:prstGeom>
        </p:spPr>
        <p:txBody>
          <a:bodyPr vert="horz" wrap="square" lIns="0" tIns="94615" rIns="0" bIns="0" rtlCol="0">
            <a:spAutoFit/>
          </a:bodyPr>
          <a:lstStyle/>
          <a:p>
            <a:pPr marL="12700" marR="5080" indent="25400">
              <a:lnSpc>
                <a:spcPct val="75000"/>
              </a:lnSpc>
              <a:spcBef>
                <a:spcPts val="745"/>
              </a:spcBef>
            </a:pPr>
            <a:r>
              <a:rPr sz="2150" spc="-10" dirty="0">
                <a:solidFill>
                  <a:srgbClr val="FFFFFF"/>
                </a:solidFill>
                <a:latin typeface="Cambria"/>
                <a:cs typeface="Cambria"/>
              </a:rPr>
              <a:t>Inputs signals</a:t>
            </a:r>
            <a:endParaRPr sz="2150">
              <a:latin typeface="Cambria"/>
              <a:cs typeface="Cambria"/>
            </a:endParaRPr>
          </a:p>
        </p:txBody>
      </p:sp>
      <p:sp>
        <p:nvSpPr>
          <p:cNvPr id="29" name="object 29"/>
          <p:cNvSpPr txBox="1"/>
          <p:nvPr/>
        </p:nvSpPr>
        <p:spPr>
          <a:xfrm>
            <a:off x="5651134" y="4434588"/>
            <a:ext cx="81915" cy="878205"/>
          </a:xfrm>
          <a:prstGeom prst="rect">
            <a:avLst/>
          </a:prstGeom>
        </p:spPr>
        <p:txBody>
          <a:bodyPr vert="horz" wrap="square" lIns="0" tIns="12700" rIns="0" bIns="0" rtlCol="0">
            <a:spAutoFit/>
          </a:bodyPr>
          <a:lstStyle/>
          <a:p>
            <a:pPr marL="12700">
              <a:lnSpc>
                <a:spcPts val="2320"/>
              </a:lnSpc>
              <a:spcBef>
                <a:spcPts val="100"/>
              </a:spcBef>
            </a:pPr>
            <a:r>
              <a:rPr sz="2150" spc="-50" dirty="0">
                <a:solidFill>
                  <a:srgbClr val="FFFFFF"/>
                </a:solidFill>
                <a:latin typeface="Cambria"/>
                <a:cs typeface="Cambria"/>
              </a:rPr>
              <a:t>.</a:t>
            </a:r>
            <a:endParaRPr sz="2150">
              <a:latin typeface="Cambria"/>
              <a:cs typeface="Cambria"/>
            </a:endParaRPr>
          </a:p>
          <a:p>
            <a:pPr marL="12700">
              <a:lnSpc>
                <a:spcPts val="2065"/>
              </a:lnSpc>
            </a:pPr>
            <a:r>
              <a:rPr sz="2150" spc="-50" dirty="0">
                <a:solidFill>
                  <a:srgbClr val="FFFFFF"/>
                </a:solidFill>
                <a:latin typeface="Cambria"/>
                <a:cs typeface="Cambria"/>
              </a:rPr>
              <a:t>.</a:t>
            </a:r>
            <a:endParaRPr sz="2150">
              <a:latin typeface="Cambria"/>
              <a:cs typeface="Cambria"/>
            </a:endParaRPr>
          </a:p>
          <a:p>
            <a:pPr marL="12700">
              <a:lnSpc>
                <a:spcPts val="2320"/>
              </a:lnSpc>
            </a:pPr>
            <a:r>
              <a:rPr sz="2150" spc="-50" dirty="0">
                <a:solidFill>
                  <a:srgbClr val="FFFFFF"/>
                </a:solidFill>
                <a:latin typeface="Cambria"/>
                <a:cs typeface="Cambria"/>
              </a:rPr>
              <a:t>.</a:t>
            </a:r>
            <a:endParaRPr sz="2150">
              <a:latin typeface="Cambria"/>
              <a:cs typeface="Cambria"/>
            </a:endParaRPr>
          </a:p>
        </p:txBody>
      </p:sp>
      <p:grpSp>
        <p:nvGrpSpPr>
          <p:cNvPr id="30" name="object 30"/>
          <p:cNvGrpSpPr/>
          <p:nvPr/>
        </p:nvGrpSpPr>
        <p:grpSpPr>
          <a:xfrm>
            <a:off x="6702893" y="2397248"/>
            <a:ext cx="861694" cy="1412875"/>
            <a:chOff x="6702893" y="2397248"/>
            <a:chExt cx="861694" cy="1412875"/>
          </a:xfrm>
        </p:grpSpPr>
        <p:sp>
          <p:nvSpPr>
            <p:cNvPr id="31" name="object 31"/>
            <p:cNvSpPr/>
            <p:nvPr/>
          </p:nvSpPr>
          <p:spPr>
            <a:xfrm>
              <a:off x="7062589" y="3126730"/>
              <a:ext cx="0" cy="569595"/>
            </a:xfrm>
            <a:custGeom>
              <a:avLst/>
              <a:gdLst/>
              <a:ahLst/>
              <a:cxnLst/>
              <a:rect l="l" t="t" r="r" b="b"/>
              <a:pathLst>
                <a:path h="569595">
                  <a:moveTo>
                    <a:pt x="0" y="0"/>
                  </a:moveTo>
                  <a:lnTo>
                    <a:pt x="0" y="569527"/>
                  </a:lnTo>
                </a:path>
              </a:pathLst>
            </a:custGeom>
            <a:ln w="28429">
              <a:solidFill>
                <a:srgbClr val="FFFFFF"/>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6989126" y="3663164"/>
              <a:ext cx="146926" cy="146930"/>
            </a:xfrm>
            <a:prstGeom prst="rect">
              <a:avLst/>
            </a:prstGeom>
          </p:spPr>
        </p:pic>
        <p:pic>
          <p:nvPicPr>
            <p:cNvPr id="33" name="object 33"/>
            <p:cNvPicPr/>
            <p:nvPr/>
          </p:nvPicPr>
          <p:blipFill>
            <a:blip r:embed="rId6" cstate="print"/>
            <a:stretch>
              <a:fillRect/>
            </a:stretch>
          </p:blipFill>
          <p:spPr>
            <a:xfrm>
              <a:off x="6702893" y="2397248"/>
              <a:ext cx="861427" cy="869930"/>
            </a:xfrm>
            <a:prstGeom prst="rect">
              <a:avLst/>
            </a:prstGeom>
          </p:spPr>
        </p:pic>
      </p:grpSp>
      <p:sp>
        <p:nvSpPr>
          <p:cNvPr id="34" name="object 34"/>
          <p:cNvSpPr txBox="1"/>
          <p:nvPr/>
        </p:nvSpPr>
        <p:spPr>
          <a:xfrm>
            <a:off x="53339" y="1048258"/>
            <a:ext cx="11965940" cy="1862561"/>
          </a:xfrm>
          <a:prstGeom prst="rect">
            <a:avLst/>
          </a:prstGeom>
        </p:spPr>
        <p:txBody>
          <a:bodyPr vert="horz" wrap="square" lIns="0" tIns="54610" rIns="0" bIns="0" rtlCol="0">
            <a:spAutoFit/>
          </a:bodyPr>
          <a:lstStyle/>
          <a:p>
            <a:pPr marL="265430" marR="30480" indent="-227329">
              <a:lnSpc>
                <a:spcPct val="90000"/>
              </a:lnSpc>
              <a:spcBef>
                <a:spcPts val="430"/>
              </a:spcBef>
              <a:buFont typeface="Arial MT"/>
              <a:buChar char="•"/>
              <a:tabLst>
                <a:tab pos="266700" algn="l"/>
              </a:tabLst>
            </a:pPr>
            <a:r>
              <a:rPr lang="tr-TR" sz="2800" dirty="0">
                <a:solidFill>
                  <a:srgbClr val="FFFFFF"/>
                </a:solidFill>
                <a:latin typeface="Cambria"/>
                <a:cs typeface="Cambria"/>
              </a:rPr>
              <a:t>Bir nöron, bir sinir ağının çalışması için temel olan bir bilgi işleme birimidir. Şekil 1.5'in blok diyagramı, (yapay) sinir ağlarının tasarlanması için temel oluşturan bir nöronun modelini göstermektedir</a:t>
            </a:r>
          </a:p>
          <a:p>
            <a:pPr marL="3695701" marR="30480" lvl="8">
              <a:lnSpc>
                <a:spcPct val="90000"/>
              </a:lnSpc>
              <a:spcBef>
                <a:spcPts val="430"/>
              </a:spcBef>
              <a:tabLst>
                <a:tab pos="266700" algn="l"/>
              </a:tabLst>
            </a:pPr>
            <a:r>
              <a:rPr lang="tr-TR" sz="2150" spc="-20" dirty="0">
                <a:solidFill>
                  <a:srgbClr val="FFFFFF"/>
                </a:solidFill>
                <a:latin typeface="Cambria"/>
                <a:cs typeface="Cambria"/>
              </a:rPr>
              <a:t>                                                        </a:t>
            </a:r>
            <a:r>
              <a:rPr sz="2150" spc="-20" dirty="0">
                <a:solidFill>
                  <a:srgbClr val="FFFFFF"/>
                </a:solidFill>
                <a:latin typeface="Cambria"/>
                <a:cs typeface="Cambria"/>
              </a:rPr>
              <a:t>Bias</a:t>
            </a:r>
            <a:endParaRPr sz="2150" dirty="0">
              <a:latin typeface="Cambria"/>
              <a:cs typeface="Cambria"/>
            </a:endParaRPr>
          </a:p>
          <a:p>
            <a:pPr marL="2193925" algn="ctr">
              <a:lnSpc>
                <a:spcPts val="2260"/>
              </a:lnSpc>
            </a:pPr>
            <a:r>
              <a:rPr sz="2150" i="1" spc="-25" dirty="0">
                <a:solidFill>
                  <a:srgbClr val="FFFFFF"/>
                </a:solidFill>
                <a:latin typeface="Cambria"/>
                <a:cs typeface="Cambria"/>
              </a:rPr>
              <a:t>b</a:t>
            </a:r>
            <a:r>
              <a:rPr sz="2100" i="1" spc="-37" baseline="-11904" dirty="0">
                <a:solidFill>
                  <a:srgbClr val="FFFFFF"/>
                </a:solidFill>
                <a:latin typeface="Cambria"/>
                <a:cs typeface="Cambria"/>
              </a:rPr>
              <a:t>k</a:t>
            </a:r>
            <a:endParaRPr sz="2100" baseline="-11904" dirty="0">
              <a:latin typeface="Cambria"/>
              <a:cs typeface="Cambria"/>
            </a:endParaRPr>
          </a:p>
        </p:txBody>
      </p:sp>
      <p:pic>
        <p:nvPicPr>
          <p:cNvPr id="35" name="object 35"/>
          <p:cNvPicPr/>
          <p:nvPr/>
        </p:nvPicPr>
        <p:blipFill>
          <a:blip r:embed="rId7" cstate="print"/>
          <a:stretch>
            <a:fillRect/>
          </a:stretch>
        </p:blipFill>
        <p:spPr>
          <a:xfrm>
            <a:off x="7470501" y="3659525"/>
            <a:ext cx="562913" cy="631165"/>
          </a:xfrm>
          <a:prstGeom prst="rect">
            <a:avLst/>
          </a:prstGeom>
        </p:spPr>
      </p:pic>
      <p:sp>
        <p:nvSpPr>
          <p:cNvPr id="36" name="object 36"/>
          <p:cNvSpPr txBox="1"/>
          <p:nvPr/>
        </p:nvSpPr>
        <p:spPr>
          <a:xfrm>
            <a:off x="7625157" y="3736666"/>
            <a:ext cx="309245" cy="353695"/>
          </a:xfrm>
          <a:prstGeom prst="rect">
            <a:avLst/>
          </a:prstGeom>
        </p:spPr>
        <p:txBody>
          <a:bodyPr vert="horz" wrap="square" lIns="0" tIns="12700" rIns="0" bIns="0" rtlCol="0">
            <a:spAutoFit/>
          </a:bodyPr>
          <a:lstStyle/>
          <a:p>
            <a:pPr marL="38100">
              <a:lnSpc>
                <a:spcPct val="100000"/>
              </a:lnSpc>
              <a:spcBef>
                <a:spcPts val="100"/>
              </a:spcBef>
            </a:pPr>
            <a:r>
              <a:rPr sz="2150" i="1" spc="-25" dirty="0">
                <a:solidFill>
                  <a:srgbClr val="FFFFFF"/>
                </a:solidFill>
                <a:latin typeface="Cambria"/>
                <a:cs typeface="Cambria"/>
              </a:rPr>
              <a:t>υ</a:t>
            </a:r>
            <a:r>
              <a:rPr sz="2100" i="1" spc="-37" baseline="-11904" dirty="0">
                <a:solidFill>
                  <a:srgbClr val="FFFFFF"/>
                </a:solidFill>
                <a:latin typeface="Cambria"/>
                <a:cs typeface="Cambria"/>
              </a:rPr>
              <a:t>k</a:t>
            </a:r>
            <a:endParaRPr sz="2100" baseline="-11904">
              <a:latin typeface="Cambria"/>
              <a:cs typeface="Cambria"/>
            </a:endParaRPr>
          </a:p>
        </p:txBody>
      </p:sp>
      <p:grpSp>
        <p:nvGrpSpPr>
          <p:cNvPr id="37" name="object 37"/>
          <p:cNvGrpSpPr/>
          <p:nvPr/>
        </p:nvGrpSpPr>
        <p:grpSpPr>
          <a:xfrm>
            <a:off x="3965088" y="3002772"/>
            <a:ext cx="3112135" cy="2792095"/>
            <a:chOff x="3965088" y="3002772"/>
            <a:chExt cx="3112135" cy="2792095"/>
          </a:xfrm>
        </p:grpSpPr>
        <p:sp>
          <p:nvSpPr>
            <p:cNvPr id="38" name="object 38"/>
            <p:cNvSpPr/>
            <p:nvPr/>
          </p:nvSpPr>
          <p:spPr>
            <a:xfrm>
              <a:off x="6478182" y="3327339"/>
              <a:ext cx="316865" cy="441959"/>
            </a:xfrm>
            <a:custGeom>
              <a:avLst/>
              <a:gdLst/>
              <a:ahLst/>
              <a:cxnLst/>
              <a:rect l="l" t="t" r="r" b="b"/>
              <a:pathLst>
                <a:path w="316865" h="441960">
                  <a:moveTo>
                    <a:pt x="0" y="0"/>
                  </a:moveTo>
                  <a:lnTo>
                    <a:pt x="316254" y="441929"/>
                  </a:lnTo>
                </a:path>
              </a:pathLst>
            </a:custGeom>
            <a:ln w="28430">
              <a:solidFill>
                <a:srgbClr val="FFFFFF"/>
              </a:solidFill>
            </a:ln>
          </p:spPr>
          <p:txBody>
            <a:bodyPr wrap="square" lIns="0" tIns="0" rIns="0" bIns="0" rtlCol="0"/>
            <a:lstStyle/>
            <a:p>
              <a:endParaRPr/>
            </a:p>
          </p:txBody>
        </p:sp>
        <p:pic>
          <p:nvPicPr>
            <p:cNvPr id="39" name="object 39"/>
            <p:cNvPicPr/>
            <p:nvPr/>
          </p:nvPicPr>
          <p:blipFill>
            <a:blip r:embed="rId8" cstate="print"/>
            <a:stretch>
              <a:fillRect/>
            </a:stretch>
          </p:blipFill>
          <p:spPr>
            <a:xfrm>
              <a:off x="6715515" y="3699556"/>
              <a:ext cx="145220" cy="162283"/>
            </a:xfrm>
            <a:prstGeom prst="rect">
              <a:avLst/>
            </a:prstGeom>
          </p:spPr>
        </p:pic>
        <p:sp>
          <p:nvSpPr>
            <p:cNvPr id="40" name="object 40"/>
            <p:cNvSpPr/>
            <p:nvPr/>
          </p:nvSpPr>
          <p:spPr>
            <a:xfrm>
              <a:off x="5990893" y="3326201"/>
              <a:ext cx="579120" cy="840105"/>
            </a:xfrm>
            <a:custGeom>
              <a:avLst/>
              <a:gdLst/>
              <a:ahLst/>
              <a:cxnLst/>
              <a:rect l="l" t="t" r="r" b="b"/>
              <a:pathLst>
                <a:path w="579120" h="840104">
                  <a:moveTo>
                    <a:pt x="0" y="0"/>
                  </a:moveTo>
                  <a:lnTo>
                    <a:pt x="487289" y="1137"/>
                  </a:lnTo>
                </a:path>
                <a:path w="579120" h="840104">
                  <a:moveTo>
                    <a:pt x="9893" y="839961"/>
                  </a:moveTo>
                  <a:lnTo>
                    <a:pt x="578606" y="839961"/>
                  </a:lnTo>
                </a:path>
              </a:pathLst>
            </a:custGeom>
            <a:ln w="28430">
              <a:solidFill>
                <a:srgbClr val="FFFFFF"/>
              </a:solidFill>
            </a:ln>
          </p:spPr>
          <p:txBody>
            <a:bodyPr wrap="square" lIns="0" tIns="0" rIns="0" bIns="0" rtlCol="0"/>
            <a:lstStyle/>
            <a:p>
              <a:endParaRPr/>
            </a:p>
          </p:txBody>
        </p:sp>
        <p:pic>
          <p:nvPicPr>
            <p:cNvPr id="41" name="object 41"/>
            <p:cNvPicPr/>
            <p:nvPr/>
          </p:nvPicPr>
          <p:blipFill>
            <a:blip r:embed="rId9" cstate="print"/>
            <a:stretch>
              <a:fillRect/>
            </a:stretch>
          </p:blipFill>
          <p:spPr>
            <a:xfrm>
              <a:off x="6536520" y="4092698"/>
              <a:ext cx="146926" cy="146930"/>
            </a:xfrm>
            <a:prstGeom prst="rect">
              <a:avLst/>
            </a:prstGeom>
          </p:spPr>
        </p:pic>
        <p:sp>
          <p:nvSpPr>
            <p:cNvPr id="42" name="object 42"/>
            <p:cNvSpPr/>
            <p:nvPr/>
          </p:nvSpPr>
          <p:spPr>
            <a:xfrm>
              <a:off x="6613281" y="4661657"/>
              <a:ext cx="407034" cy="1071245"/>
            </a:xfrm>
            <a:custGeom>
              <a:avLst/>
              <a:gdLst/>
              <a:ahLst/>
              <a:cxnLst/>
              <a:rect l="l" t="t" r="r" b="b"/>
              <a:pathLst>
                <a:path w="407034" h="1071245">
                  <a:moveTo>
                    <a:pt x="0" y="1070900"/>
                  </a:moveTo>
                  <a:lnTo>
                    <a:pt x="406775" y="0"/>
                  </a:lnTo>
                </a:path>
              </a:pathLst>
            </a:custGeom>
            <a:ln w="28430">
              <a:solidFill>
                <a:srgbClr val="FFFFFF"/>
              </a:solidFill>
            </a:ln>
          </p:spPr>
          <p:txBody>
            <a:bodyPr wrap="square" lIns="0" tIns="0" rIns="0" bIns="0" rtlCol="0"/>
            <a:lstStyle/>
            <a:p>
              <a:endParaRPr/>
            </a:p>
          </p:txBody>
        </p:sp>
        <p:pic>
          <p:nvPicPr>
            <p:cNvPr id="43" name="object 43"/>
            <p:cNvPicPr/>
            <p:nvPr/>
          </p:nvPicPr>
          <p:blipFill>
            <a:blip r:embed="rId10" cstate="print"/>
            <a:stretch>
              <a:fillRect/>
            </a:stretch>
          </p:blipFill>
          <p:spPr>
            <a:xfrm>
              <a:off x="6939657" y="4555211"/>
              <a:ext cx="137259" cy="163420"/>
            </a:xfrm>
            <a:prstGeom prst="rect">
              <a:avLst/>
            </a:prstGeom>
          </p:spPr>
        </p:pic>
        <p:sp>
          <p:nvSpPr>
            <p:cNvPr id="44" name="object 44"/>
            <p:cNvSpPr/>
            <p:nvPr/>
          </p:nvSpPr>
          <p:spPr>
            <a:xfrm>
              <a:off x="4435547" y="3295269"/>
              <a:ext cx="2178050" cy="2442845"/>
            </a:xfrm>
            <a:custGeom>
              <a:avLst/>
              <a:gdLst/>
              <a:ahLst/>
              <a:cxnLst/>
              <a:rect l="l" t="t" r="r" b="b"/>
              <a:pathLst>
                <a:path w="2178050" h="2442845">
                  <a:moveTo>
                    <a:pt x="1565239" y="2442678"/>
                  </a:moveTo>
                  <a:lnTo>
                    <a:pt x="2177734" y="2437288"/>
                  </a:lnTo>
                </a:path>
                <a:path w="2178050" h="2442845">
                  <a:moveTo>
                    <a:pt x="0" y="0"/>
                  </a:moveTo>
                  <a:lnTo>
                    <a:pt x="691985" y="0"/>
                  </a:lnTo>
                </a:path>
              </a:pathLst>
            </a:custGeom>
            <a:ln w="28430">
              <a:solidFill>
                <a:srgbClr val="FFFFFF"/>
              </a:solidFill>
            </a:ln>
          </p:spPr>
          <p:txBody>
            <a:bodyPr wrap="square" lIns="0" tIns="0" rIns="0" bIns="0" rtlCol="0"/>
            <a:lstStyle/>
            <a:p>
              <a:endParaRPr/>
            </a:p>
          </p:txBody>
        </p:sp>
        <p:pic>
          <p:nvPicPr>
            <p:cNvPr id="45" name="object 45"/>
            <p:cNvPicPr/>
            <p:nvPr/>
          </p:nvPicPr>
          <p:blipFill>
            <a:blip r:embed="rId11" cstate="print"/>
            <a:stretch>
              <a:fillRect/>
            </a:stretch>
          </p:blipFill>
          <p:spPr>
            <a:xfrm>
              <a:off x="5094439" y="3221803"/>
              <a:ext cx="146926" cy="146930"/>
            </a:xfrm>
            <a:prstGeom prst="rect">
              <a:avLst/>
            </a:prstGeom>
          </p:spPr>
        </p:pic>
        <p:sp>
          <p:nvSpPr>
            <p:cNvPr id="46" name="object 46"/>
            <p:cNvSpPr/>
            <p:nvPr/>
          </p:nvSpPr>
          <p:spPr>
            <a:xfrm>
              <a:off x="4434296" y="5721366"/>
              <a:ext cx="692150" cy="0"/>
            </a:xfrm>
            <a:custGeom>
              <a:avLst/>
              <a:gdLst/>
              <a:ahLst/>
              <a:cxnLst/>
              <a:rect l="l" t="t" r="r" b="b"/>
              <a:pathLst>
                <a:path w="692150">
                  <a:moveTo>
                    <a:pt x="0" y="0"/>
                  </a:moveTo>
                  <a:lnTo>
                    <a:pt x="692098" y="0"/>
                  </a:lnTo>
                </a:path>
              </a:pathLst>
            </a:custGeom>
            <a:ln w="28430">
              <a:solidFill>
                <a:srgbClr val="FFFFFF"/>
              </a:solidFill>
            </a:ln>
          </p:spPr>
          <p:txBody>
            <a:bodyPr wrap="square" lIns="0" tIns="0" rIns="0" bIns="0" rtlCol="0"/>
            <a:lstStyle/>
            <a:p>
              <a:endParaRPr/>
            </a:p>
          </p:txBody>
        </p:sp>
        <p:pic>
          <p:nvPicPr>
            <p:cNvPr id="47" name="object 47"/>
            <p:cNvPicPr/>
            <p:nvPr/>
          </p:nvPicPr>
          <p:blipFill>
            <a:blip r:embed="rId12" cstate="print"/>
            <a:stretch>
              <a:fillRect/>
            </a:stretch>
          </p:blipFill>
          <p:spPr>
            <a:xfrm>
              <a:off x="5093302" y="5647867"/>
              <a:ext cx="146926" cy="146964"/>
            </a:xfrm>
            <a:prstGeom prst="rect">
              <a:avLst/>
            </a:prstGeom>
          </p:spPr>
        </p:pic>
        <p:sp>
          <p:nvSpPr>
            <p:cNvPr id="48" name="object 48"/>
            <p:cNvSpPr/>
            <p:nvPr/>
          </p:nvSpPr>
          <p:spPr>
            <a:xfrm>
              <a:off x="4438845" y="4160250"/>
              <a:ext cx="692150" cy="0"/>
            </a:xfrm>
            <a:custGeom>
              <a:avLst/>
              <a:gdLst/>
              <a:ahLst/>
              <a:cxnLst/>
              <a:rect l="l" t="t" r="r" b="b"/>
              <a:pathLst>
                <a:path w="692150">
                  <a:moveTo>
                    <a:pt x="0" y="0"/>
                  </a:moveTo>
                  <a:lnTo>
                    <a:pt x="691985" y="0"/>
                  </a:lnTo>
                </a:path>
              </a:pathLst>
            </a:custGeom>
            <a:ln w="28430">
              <a:solidFill>
                <a:srgbClr val="FFFFFF"/>
              </a:solidFill>
            </a:ln>
          </p:spPr>
          <p:txBody>
            <a:bodyPr wrap="square" lIns="0" tIns="0" rIns="0" bIns="0" rtlCol="0"/>
            <a:lstStyle/>
            <a:p>
              <a:endParaRPr/>
            </a:p>
          </p:txBody>
        </p:sp>
        <p:pic>
          <p:nvPicPr>
            <p:cNvPr id="49" name="object 49"/>
            <p:cNvPicPr/>
            <p:nvPr/>
          </p:nvPicPr>
          <p:blipFill>
            <a:blip r:embed="rId13" cstate="print"/>
            <a:stretch>
              <a:fillRect/>
            </a:stretch>
          </p:blipFill>
          <p:spPr>
            <a:xfrm>
              <a:off x="5097851" y="4086784"/>
              <a:ext cx="146926" cy="146930"/>
            </a:xfrm>
            <a:prstGeom prst="rect">
              <a:avLst/>
            </a:prstGeom>
          </p:spPr>
        </p:pic>
        <p:pic>
          <p:nvPicPr>
            <p:cNvPr id="50" name="object 50"/>
            <p:cNvPicPr/>
            <p:nvPr/>
          </p:nvPicPr>
          <p:blipFill>
            <a:blip r:embed="rId14" cstate="print"/>
            <a:stretch>
              <a:fillRect/>
            </a:stretch>
          </p:blipFill>
          <p:spPr>
            <a:xfrm>
              <a:off x="3965088" y="3002772"/>
              <a:ext cx="545855" cy="622636"/>
            </a:xfrm>
            <a:prstGeom prst="rect">
              <a:avLst/>
            </a:prstGeom>
          </p:spPr>
        </p:pic>
      </p:grpSp>
      <p:sp>
        <p:nvSpPr>
          <p:cNvPr id="51" name="object 51"/>
          <p:cNvSpPr txBox="1"/>
          <p:nvPr/>
        </p:nvSpPr>
        <p:spPr>
          <a:xfrm>
            <a:off x="4108939" y="3072180"/>
            <a:ext cx="298450" cy="353695"/>
          </a:xfrm>
          <a:prstGeom prst="rect">
            <a:avLst/>
          </a:prstGeom>
        </p:spPr>
        <p:txBody>
          <a:bodyPr vert="horz" wrap="square" lIns="0" tIns="12700" rIns="0" bIns="0" rtlCol="0">
            <a:spAutoFit/>
          </a:bodyPr>
          <a:lstStyle/>
          <a:p>
            <a:pPr marL="38100">
              <a:lnSpc>
                <a:spcPct val="100000"/>
              </a:lnSpc>
              <a:spcBef>
                <a:spcPts val="100"/>
              </a:spcBef>
            </a:pPr>
            <a:r>
              <a:rPr sz="2150" i="1" spc="-25" dirty="0">
                <a:solidFill>
                  <a:srgbClr val="FFFFFF"/>
                </a:solidFill>
                <a:latin typeface="Cambria"/>
                <a:cs typeface="Cambria"/>
              </a:rPr>
              <a:t>x</a:t>
            </a:r>
            <a:r>
              <a:rPr sz="2100" spc="-37" baseline="-11904" dirty="0">
                <a:solidFill>
                  <a:srgbClr val="FFFFFF"/>
                </a:solidFill>
                <a:latin typeface="Cambria"/>
                <a:cs typeface="Cambria"/>
              </a:rPr>
              <a:t>1</a:t>
            </a:r>
            <a:endParaRPr sz="2100" baseline="-11904">
              <a:latin typeface="Cambria"/>
              <a:cs typeface="Cambria"/>
            </a:endParaRPr>
          </a:p>
        </p:txBody>
      </p:sp>
      <p:grpSp>
        <p:nvGrpSpPr>
          <p:cNvPr id="52" name="object 52"/>
          <p:cNvGrpSpPr/>
          <p:nvPr/>
        </p:nvGrpSpPr>
        <p:grpSpPr>
          <a:xfrm>
            <a:off x="3768921" y="3864227"/>
            <a:ext cx="750570" cy="2132330"/>
            <a:chOff x="3768921" y="3864227"/>
            <a:chExt cx="750570" cy="2132330"/>
          </a:xfrm>
        </p:grpSpPr>
        <p:pic>
          <p:nvPicPr>
            <p:cNvPr id="53" name="object 53"/>
            <p:cNvPicPr/>
            <p:nvPr/>
          </p:nvPicPr>
          <p:blipFill>
            <a:blip r:embed="rId15" cstate="print"/>
            <a:stretch>
              <a:fillRect/>
            </a:stretch>
          </p:blipFill>
          <p:spPr>
            <a:xfrm>
              <a:off x="3965088" y="3864227"/>
              <a:ext cx="554384" cy="631165"/>
            </a:xfrm>
            <a:prstGeom prst="rect">
              <a:avLst/>
            </a:prstGeom>
          </p:spPr>
        </p:pic>
        <p:pic>
          <p:nvPicPr>
            <p:cNvPr id="54" name="object 54"/>
            <p:cNvPicPr/>
            <p:nvPr/>
          </p:nvPicPr>
          <p:blipFill>
            <a:blip r:embed="rId16" cstate="print"/>
            <a:stretch>
              <a:fillRect/>
            </a:stretch>
          </p:blipFill>
          <p:spPr>
            <a:xfrm>
              <a:off x="3768921" y="5365355"/>
              <a:ext cx="690847" cy="631165"/>
            </a:xfrm>
            <a:prstGeom prst="rect">
              <a:avLst/>
            </a:prstGeom>
          </p:spPr>
        </p:pic>
      </p:grpSp>
      <p:sp>
        <p:nvSpPr>
          <p:cNvPr id="55" name="object 55"/>
          <p:cNvSpPr txBox="1"/>
          <p:nvPr/>
        </p:nvSpPr>
        <p:spPr>
          <a:xfrm>
            <a:off x="3915388" y="3809031"/>
            <a:ext cx="522605" cy="2028189"/>
          </a:xfrm>
          <a:prstGeom prst="rect">
            <a:avLst/>
          </a:prstGeom>
        </p:spPr>
        <p:txBody>
          <a:bodyPr vert="horz" wrap="square" lIns="0" tIns="142875" rIns="0" bIns="0" rtlCol="0">
            <a:spAutoFit/>
          </a:bodyPr>
          <a:lstStyle/>
          <a:p>
            <a:pPr marR="57150" algn="r">
              <a:lnSpc>
                <a:spcPct val="100000"/>
              </a:lnSpc>
              <a:spcBef>
                <a:spcPts val="1125"/>
              </a:spcBef>
            </a:pPr>
            <a:r>
              <a:rPr sz="2150" i="1" spc="-25" dirty="0">
                <a:solidFill>
                  <a:srgbClr val="FFFFFF"/>
                </a:solidFill>
                <a:latin typeface="Cambria"/>
                <a:cs typeface="Cambria"/>
              </a:rPr>
              <a:t>x</a:t>
            </a:r>
            <a:r>
              <a:rPr sz="2100" spc="-37" baseline="-11904" dirty="0">
                <a:solidFill>
                  <a:srgbClr val="FFFFFF"/>
                </a:solidFill>
                <a:latin typeface="Cambria"/>
                <a:cs typeface="Cambria"/>
              </a:rPr>
              <a:t>2</a:t>
            </a:r>
            <a:endParaRPr sz="2100" baseline="-11904">
              <a:latin typeface="Cambria"/>
              <a:cs typeface="Cambria"/>
            </a:endParaRPr>
          </a:p>
          <a:p>
            <a:pPr marR="30480" algn="r">
              <a:lnSpc>
                <a:spcPts val="2320"/>
              </a:lnSpc>
              <a:spcBef>
                <a:spcPts val="1019"/>
              </a:spcBef>
            </a:pPr>
            <a:r>
              <a:rPr sz="2150" spc="-50" dirty="0">
                <a:solidFill>
                  <a:srgbClr val="FFFFFF"/>
                </a:solidFill>
                <a:latin typeface="Cambria"/>
                <a:cs typeface="Cambria"/>
              </a:rPr>
              <a:t>.</a:t>
            </a:r>
            <a:endParaRPr sz="2150">
              <a:latin typeface="Cambria"/>
              <a:cs typeface="Cambria"/>
            </a:endParaRPr>
          </a:p>
          <a:p>
            <a:pPr marR="30480" algn="r">
              <a:lnSpc>
                <a:spcPts val="2065"/>
              </a:lnSpc>
            </a:pPr>
            <a:r>
              <a:rPr sz="2150" spc="-50" dirty="0">
                <a:solidFill>
                  <a:srgbClr val="FFFFFF"/>
                </a:solidFill>
                <a:latin typeface="Cambria"/>
                <a:cs typeface="Cambria"/>
              </a:rPr>
              <a:t>.</a:t>
            </a:r>
            <a:endParaRPr sz="2150">
              <a:latin typeface="Cambria"/>
              <a:cs typeface="Cambria"/>
            </a:endParaRPr>
          </a:p>
          <a:p>
            <a:pPr marR="30480" algn="r">
              <a:lnSpc>
                <a:spcPts val="2320"/>
              </a:lnSpc>
            </a:pPr>
            <a:r>
              <a:rPr sz="2150" spc="-50" dirty="0">
                <a:solidFill>
                  <a:srgbClr val="FFFFFF"/>
                </a:solidFill>
                <a:latin typeface="Cambria"/>
                <a:cs typeface="Cambria"/>
              </a:rPr>
              <a:t>.</a:t>
            </a:r>
            <a:endParaRPr sz="2150">
              <a:latin typeface="Cambria"/>
              <a:cs typeface="Cambria"/>
            </a:endParaRPr>
          </a:p>
          <a:p>
            <a:pPr marR="111760" algn="r">
              <a:lnSpc>
                <a:spcPct val="100000"/>
              </a:lnSpc>
              <a:spcBef>
                <a:spcPts val="1855"/>
              </a:spcBef>
            </a:pPr>
            <a:r>
              <a:rPr sz="3225" i="1" spc="-37" baseline="7751" dirty="0">
                <a:solidFill>
                  <a:srgbClr val="FFFFFF"/>
                </a:solidFill>
                <a:latin typeface="Cambria"/>
                <a:cs typeface="Cambria"/>
              </a:rPr>
              <a:t>x</a:t>
            </a:r>
            <a:r>
              <a:rPr sz="1400" i="1" spc="-25" dirty="0">
                <a:solidFill>
                  <a:srgbClr val="FFFFFF"/>
                </a:solidFill>
                <a:latin typeface="Cambria"/>
                <a:cs typeface="Cambria"/>
              </a:rPr>
              <a:t>km</a:t>
            </a:r>
            <a:endParaRPr sz="1400">
              <a:latin typeface="Cambria"/>
              <a:cs typeface="Cambria"/>
            </a:endParaRPr>
          </a:p>
        </p:txBody>
      </p:sp>
      <p:pic>
        <p:nvPicPr>
          <p:cNvPr id="56" name="object 56"/>
          <p:cNvPicPr/>
          <p:nvPr/>
        </p:nvPicPr>
        <p:blipFill>
          <a:blip r:embed="rId17" cstate="print"/>
          <a:stretch>
            <a:fillRect/>
          </a:stretch>
        </p:blipFill>
        <p:spPr>
          <a:xfrm>
            <a:off x="9329820" y="3685113"/>
            <a:ext cx="1185529" cy="869984"/>
          </a:xfrm>
          <a:prstGeom prst="rect">
            <a:avLst/>
          </a:prstGeom>
        </p:spPr>
      </p:pic>
      <p:sp>
        <p:nvSpPr>
          <p:cNvPr id="57" name="object 57"/>
          <p:cNvSpPr txBox="1"/>
          <p:nvPr/>
        </p:nvSpPr>
        <p:spPr>
          <a:xfrm>
            <a:off x="9510444" y="3754862"/>
            <a:ext cx="842010" cy="353695"/>
          </a:xfrm>
          <a:prstGeom prst="rect">
            <a:avLst/>
          </a:prstGeom>
        </p:spPr>
        <p:txBody>
          <a:bodyPr vert="horz" wrap="square" lIns="0" tIns="12700" rIns="0" bIns="0" rtlCol="0">
            <a:spAutoFit/>
          </a:bodyPr>
          <a:lstStyle/>
          <a:p>
            <a:pPr marL="12700">
              <a:lnSpc>
                <a:spcPct val="100000"/>
              </a:lnSpc>
              <a:spcBef>
                <a:spcPts val="100"/>
              </a:spcBef>
            </a:pPr>
            <a:r>
              <a:rPr sz="2150" spc="-10" dirty="0">
                <a:solidFill>
                  <a:srgbClr val="FFFFFF"/>
                </a:solidFill>
                <a:latin typeface="Cambria"/>
                <a:cs typeface="Cambria"/>
              </a:rPr>
              <a:t>Output</a:t>
            </a:r>
            <a:endParaRPr sz="2150">
              <a:latin typeface="Cambria"/>
              <a:cs typeface="Cambria"/>
            </a:endParaRPr>
          </a:p>
        </p:txBody>
      </p:sp>
      <p:sp>
        <p:nvSpPr>
          <p:cNvPr id="58" name="object 58"/>
          <p:cNvSpPr txBox="1"/>
          <p:nvPr/>
        </p:nvSpPr>
        <p:spPr>
          <a:xfrm>
            <a:off x="9785264" y="4001073"/>
            <a:ext cx="291465" cy="353695"/>
          </a:xfrm>
          <a:prstGeom prst="rect">
            <a:avLst/>
          </a:prstGeom>
        </p:spPr>
        <p:txBody>
          <a:bodyPr vert="horz" wrap="square" lIns="0" tIns="12700" rIns="0" bIns="0" rtlCol="0">
            <a:spAutoFit/>
          </a:bodyPr>
          <a:lstStyle/>
          <a:p>
            <a:pPr marL="38100">
              <a:lnSpc>
                <a:spcPct val="100000"/>
              </a:lnSpc>
              <a:spcBef>
                <a:spcPts val="100"/>
              </a:spcBef>
            </a:pPr>
            <a:r>
              <a:rPr sz="2150" i="1" spc="-25" dirty="0">
                <a:solidFill>
                  <a:srgbClr val="FFFFFF"/>
                </a:solidFill>
                <a:latin typeface="Cambria"/>
                <a:cs typeface="Cambria"/>
              </a:rPr>
              <a:t>y</a:t>
            </a:r>
            <a:r>
              <a:rPr sz="2100" i="1" spc="-37" baseline="-11904" dirty="0">
                <a:solidFill>
                  <a:srgbClr val="FFFFFF"/>
                </a:solidFill>
                <a:latin typeface="Cambria"/>
                <a:cs typeface="Cambria"/>
              </a:rPr>
              <a:t>k</a:t>
            </a:r>
            <a:endParaRPr sz="2100" baseline="-11904">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 y="47721"/>
            <a:ext cx="8534400" cy="671465"/>
          </a:xfrm>
          <a:prstGeom prst="rect">
            <a:avLst/>
          </a:prstGeom>
        </p:spPr>
        <p:txBody>
          <a:bodyPr vert="horz" wrap="square" lIns="0" tIns="116331" rIns="0" bIns="0" rtlCol="0">
            <a:spAutoFit/>
          </a:bodyPr>
          <a:lstStyle/>
          <a:p>
            <a:pPr marL="1343660">
              <a:lnSpc>
                <a:spcPct val="100000"/>
              </a:lnSpc>
              <a:spcBef>
                <a:spcPts val="100"/>
              </a:spcBef>
            </a:pPr>
            <a:r>
              <a:rPr lang="tr-TR" spc="-25" dirty="0"/>
              <a:t>Bir Nöronun Giriş-Çıkış İlişkisi</a:t>
            </a:r>
            <a:endParaRPr spc="-10" dirty="0"/>
          </a:p>
        </p:txBody>
      </p:sp>
      <p:sp>
        <p:nvSpPr>
          <p:cNvPr id="40" name="object 4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solidFill>
                  <a:srgbClr val="FFFFFF"/>
                </a:solidFill>
              </a:rPr>
              <a:t>20</a:t>
            </a:fld>
            <a:endParaRPr spc="-25" dirty="0">
              <a:solidFill>
                <a:srgbClr val="FFFFFF"/>
              </a:solidFill>
            </a:endParaRPr>
          </a:p>
        </p:txBody>
      </p:sp>
      <p:sp>
        <p:nvSpPr>
          <p:cNvPr id="3" name="object 3"/>
          <p:cNvSpPr txBox="1"/>
          <p:nvPr/>
        </p:nvSpPr>
        <p:spPr>
          <a:xfrm>
            <a:off x="78739" y="895858"/>
            <a:ext cx="11607165" cy="83566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Şekil 1.13'te gösterilen tek döngülü geri besleme sistemi için, sistemin kapalı döngü operatörünü şu şekilde ifade edebiliriz:</a:t>
            </a:r>
            <a:endParaRPr sz="2800" dirty="0">
              <a:latin typeface="Cambria"/>
              <a:cs typeface="Cambria"/>
            </a:endParaRPr>
          </a:p>
        </p:txBody>
      </p:sp>
      <p:sp>
        <p:nvSpPr>
          <p:cNvPr id="4" name="object 4"/>
          <p:cNvSpPr/>
          <p:nvPr/>
        </p:nvSpPr>
        <p:spPr>
          <a:xfrm>
            <a:off x="3191255" y="2116835"/>
            <a:ext cx="1088390" cy="22860"/>
          </a:xfrm>
          <a:custGeom>
            <a:avLst/>
            <a:gdLst/>
            <a:ahLst/>
            <a:cxnLst/>
            <a:rect l="l" t="t" r="r" b="b"/>
            <a:pathLst>
              <a:path w="1088389" h="22860">
                <a:moveTo>
                  <a:pt x="1088136" y="0"/>
                </a:moveTo>
                <a:lnTo>
                  <a:pt x="0" y="0"/>
                </a:lnTo>
                <a:lnTo>
                  <a:pt x="0" y="22860"/>
                </a:lnTo>
                <a:lnTo>
                  <a:pt x="1088136" y="22860"/>
                </a:lnTo>
                <a:lnTo>
                  <a:pt x="1088136" y="0"/>
                </a:lnTo>
                <a:close/>
              </a:path>
            </a:pathLst>
          </a:custGeom>
          <a:solidFill>
            <a:srgbClr val="FFFFFF"/>
          </a:solidFill>
        </p:spPr>
        <p:txBody>
          <a:bodyPr wrap="square" lIns="0" tIns="0" rIns="0" bIns="0" rtlCol="0"/>
          <a:lstStyle/>
          <a:p>
            <a:endParaRPr/>
          </a:p>
        </p:txBody>
      </p:sp>
      <p:sp>
        <p:nvSpPr>
          <p:cNvPr id="5" name="object 5"/>
          <p:cNvSpPr/>
          <p:nvPr/>
        </p:nvSpPr>
        <p:spPr>
          <a:xfrm>
            <a:off x="4742688" y="2116835"/>
            <a:ext cx="1435735" cy="22860"/>
          </a:xfrm>
          <a:custGeom>
            <a:avLst/>
            <a:gdLst/>
            <a:ahLst/>
            <a:cxnLst/>
            <a:rect l="l" t="t" r="r" b="b"/>
            <a:pathLst>
              <a:path w="1435735" h="22860">
                <a:moveTo>
                  <a:pt x="1435608" y="0"/>
                </a:moveTo>
                <a:lnTo>
                  <a:pt x="0" y="0"/>
                </a:lnTo>
                <a:lnTo>
                  <a:pt x="0" y="22860"/>
                </a:lnTo>
                <a:lnTo>
                  <a:pt x="1435608" y="22860"/>
                </a:lnTo>
                <a:lnTo>
                  <a:pt x="1435608" y="0"/>
                </a:lnTo>
                <a:close/>
              </a:path>
            </a:pathLst>
          </a:custGeom>
          <a:solidFill>
            <a:srgbClr val="FFFFFF"/>
          </a:solidFill>
        </p:spPr>
        <p:txBody>
          <a:bodyPr wrap="square" lIns="0" tIns="0" rIns="0" bIns="0" rtlCol="0"/>
          <a:lstStyle/>
          <a:p>
            <a:endParaRPr/>
          </a:p>
        </p:txBody>
      </p:sp>
      <p:sp>
        <p:nvSpPr>
          <p:cNvPr id="6" name="object 6"/>
          <p:cNvSpPr txBox="1"/>
          <p:nvPr/>
        </p:nvSpPr>
        <p:spPr>
          <a:xfrm>
            <a:off x="3608959" y="1593545"/>
            <a:ext cx="1990725" cy="452120"/>
          </a:xfrm>
          <a:prstGeom prst="rect">
            <a:avLst/>
          </a:prstGeom>
        </p:spPr>
        <p:txBody>
          <a:bodyPr vert="horz" wrap="square" lIns="0" tIns="12065" rIns="0" bIns="0" rtlCol="0">
            <a:spAutoFit/>
          </a:bodyPr>
          <a:lstStyle/>
          <a:p>
            <a:pPr marL="12700">
              <a:lnSpc>
                <a:spcPct val="100000"/>
              </a:lnSpc>
              <a:spcBef>
                <a:spcPts val="95"/>
              </a:spcBef>
              <a:tabLst>
                <a:tab pos="1714500" algn="l"/>
              </a:tabLst>
            </a:pPr>
            <a:r>
              <a:rPr sz="2800" spc="-50" dirty="0">
                <a:solidFill>
                  <a:srgbClr val="FFFFFF"/>
                </a:solidFill>
                <a:latin typeface="Cambria Math"/>
                <a:cs typeface="Cambria Math"/>
              </a:rPr>
              <a:t>𝐴</a:t>
            </a:r>
            <a:r>
              <a:rPr sz="2800" dirty="0">
                <a:solidFill>
                  <a:srgbClr val="FFFFFF"/>
                </a:solidFill>
                <a:latin typeface="Cambria Math"/>
                <a:cs typeface="Cambria Math"/>
              </a:rPr>
              <a:t>	</a:t>
            </a:r>
            <a:r>
              <a:rPr sz="2800" spc="-50" dirty="0">
                <a:solidFill>
                  <a:srgbClr val="FFFFFF"/>
                </a:solidFill>
                <a:latin typeface="Cambria Math"/>
                <a:cs typeface="Cambria Math"/>
              </a:rPr>
              <a:t>𝑤</a:t>
            </a:r>
            <a:endParaRPr sz="2800">
              <a:latin typeface="Cambria Math"/>
              <a:cs typeface="Cambria Math"/>
            </a:endParaRPr>
          </a:p>
        </p:txBody>
      </p:sp>
      <p:sp>
        <p:nvSpPr>
          <p:cNvPr id="7" name="object 7"/>
          <p:cNvSpPr txBox="1"/>
          <p:nvPr/>
        </p:nvSpPr>
        <p:spPr>
          <a:xfrm>
            <a:off x="3153410" y="2100198"/>
            <a:ext cx="3061970" cy="452120"/>
          </a:xfrm>
          <a:prstGeom prst="rect">
            <a:avLst/>
          </a:prstGeom>
        </p:spPr>
        <p:txBody>
          <a:bodyPr vert="horz" wrap="square" lIns="0" tIns="12065" rIns="0" bIns="0" rtlCol="0">
            <a:spAutoFit/>
          </a:bodyPr>
          <a:lstStyle/>
          <a:p>
            <a:pPr marL="38100">
              <a:lnSpc>
                <a:spcPct val="100000"/>
              </a:lnSpc>
              <a:spcBef>
                <a:spcPts val="95"/>
              </a:spcBef>
              <a:tabLst>
                <a:tab pos="1589405" algn="l"/>
              </a:tabLst>
            </a:pPr>
            <a:r>
              <a:rPr sz="2800" dirty="0">
                <a:solidFill>
                  <a:srgbClr val="FFFFFF"/>
                </a:solidFill>
                <a:latin typeface="Cambria Math"/>
                <a:cs typeface="Cambria Math"/>
              </a:rPr>
              <a:t>1 −</a:t>
            </a:r>
            <a:r>
              <a:rPr sz="2800" spc="-5" dirty="0">
                <a:solidFill>
                  <a:srgbClr val="FFFFFF"/>
                </a:solidFill>
                <a:latin typeface="Cambria Math"/>
                <a:cs typeface="Cambria Math"/>
              </a:rPr>
              <a:t> </a:t>
            </a:r>
            <a:r>
              <a:rPr sz="2800" spc="-25" dirty="0">
                <a:solidFill>
                  <a:srgbClr val="FFFFFF"/>
                </a:solidFill>
                <a:latin typeface="Cambria Math"/>
                <a:cs typeface="Cambria Math"/>
              </a:rPr>
              <a:t>𝐴𝐵</a:t>
            </a:r>
            <a:r>
              <a:rPr sz="2800" dirty="0">
                <a:solidFill>
                  <a:srgbClr val="FFFFFF"/>
                </a:solidFill>
                <a:latin typeface="Cambria Math"/>
                <a:cs typeface="Cambria Math"/>
              </a:rPr>
              <a:t>	1</a:t>
            </a:r>
            <a:r>
              <a:rPr sz="2800" spc="-5"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20" dirty="0">
                <a:solidFill>
                  <a:srgbClr val="FFFFFF"/>
                </a:solidFill>
                <a:latin typeface="Cambria Math"/>
                <a:cs typeface="Cambria Math"/>
              </a:rPr>
              <a:t>𝑤𝑧</a:t>
            </a:r>
            <a:r>
              <a:rPr sz="3075" spc="-30" baseline="23035" dirty="0">
                <a:solidFill>
                  <a:srgbClr val="FFFFFF"/>
                </a:solidFill>
                <a:latin typeface="Cambria Math"/>
                <a:cs typeface="Cambria Math"/>
              </a:rPr>
              <a:t>−1</a:t>
            </a:r>
            <a:endParaRPr sz="3075" baseline="23035">
              <a:latin typeface="Cambria Math"/>
              <a:cs typeface="Cambria Math"/>
            </a:endParaRPr>
          </a:p>
        </p:txBody>
      </p:sp>
      <p:sp>
        <p:nvSpPr>
          <p:cNvPr id="8" name="object 8"/>
          <p:cNvSpPr/>
          <p:nvPr/>
        </p:nvSpPr>
        <p:spPr>
          <a:xfrm>
            <a:off x="6944106" y="1963801"/>
            <a:ext cx="1668780" cy="328930"/>
          </a:xfrm>
          <a:custGeom>
            <a:avLst/>
            <a:gdLst/>
            <a:ahLst/>
            <a:cxnLst/>
            <a:rect l="l" t="t" r="r" b="b"/>
            <a:pathLst>
              <a:path w="1668779" h="328930">
                <a:moveTo>
                  <a:pt x="1563497" y="0"/>
                </a:moveTo>
                <a:lnTo>
                  <a:pt x="1558798" y="13335"/>
                </a:lnTo>
                <a:lnTo>
                  <a:pt x="1577848" y="21597"/>
                </a:lnTo>
                <a:lnTo>
                  <a:pt x="1594230" y="33051"/>
                </a:lnTo>
                <a:lnTo>
                  <a:pt x="1618996" y="65532"/>
                </a:lnTo>
                <a:lnTo>
                  <a:pt x="1633569" y="109219"/>
                </a:lnTo>
                <a:lnTo>
                  <a:pt x="1638427" y="162813"/>
                </a:lnTo>
                <a:lnTo>
                  <a:pt x="1637192" y="191845"/>
                </a:lnTo>
                <a:lnTo>
                  <a:pt x="1627389" y="241859"/>
                </a:lnTo>
                <a:lnTo>
                  <a:pt x="1607847" y="280965"/>
                </a:lnTo>
                <a:lnTo>
                  <a:pt x="1578042" y="307306"/>
                </a:lnTo>
                <a:lnTo>
                  <a:pt x="1559305" y="315595"/>
                </a:lnTo>
                <a:lnTo>
                  <a:pt x="1563497" y="328929"/>
                </a:lnTo>
                <a:lnTo>
                  <a:pt x="1608328" y="307895"/>
                </a:lnTo>
                <a:lnTo>
                  <a:pt x="1641348" y="271525"/>
                </a:lnTo>
                <a:lnTo>
                  <a:pt x="1661636" y="222678"/>
                </a:lnTo>
                <a:lnTo>
                  <a:pt x="1668399" y="164591"/>
                </a:lnTo>
                <a:lnTo>
                  <a:pt x="1666688" y="134417"/>
                </a:lnTo>
                <a:lnTo>
                  <a:pt x="1653075" y="80974"/>
                </a:lnTo>
                <a:lnTo>
                  <a:pt x="1626219" y="37468"/>
                </a:lnTo>
                <a:lnTo>
                  <a:pt x="1587357" y="8616"/>
                </a:lnTo>
                <a:lnTo>
                  <a:pt x="1563497" y="0"/>
                </a:lnTo>
                <a:close/>
              </a:path>
              <a:path w="1668779" h="328930">
                <a:moveTo>
                  <a:pt x="104901" y="0"/>
                </a:moveTo>
                <a:lnTo>
                  <a:pt x="60118" y="21113"/>
                </a:lnTo>
                <a:lnTo>
                  <a:pt x="27050" y="57658"/>
                </a:lnTo>
                <a:lnTo>
                  <a:pt x="6762" y="106553"/>
                </a:lnTo>
                <a:lnTo>
                  <a:pt x="0" y="164591"/>
                </a:lnTo>
                <a:lnTo>
                  <a:pt x="1690" y="194784"/>
                </a:lnTo>
                <a:lnTo>
                  <a:pt x="15216" y="248263"/>
                </a:lnTo>
                <a:lnTo>
                  <a:pt x="42054" y="291621"/>
                </a:lnTo>
                <a:lnTo>
                  <a:pt x="80968" y="320335"/>
                </a:lnTo>
                <a:lnTo>
                  <a:pt x="104901" y="328929"/>
                </a:lnTo>
                <a:lnTo>
                  <a:pt x="108966" y="315595"/>
                </a:lnTo>
                <a:lnTo>
                  <a:pt x="90249" y="307306"/>
                </a:lnTo>
                <a:lnTo>
                  <a:pt x="74104" y="295767"/>
                </a:lnTo>
                <a:lnTo>
                  <a:pt x="49529" y="262889"/>
                </a:lnTo>
                <a:lnTo>
                  <a:pt x="34845" y="218186"/>
                </a:lnTo>
                <a:lnTo>
                  <a:pt x="29972" y="162813"/>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9" name="object 9"/>
          <p:cNvSpPr txBox="1"/>
          <p:nvPr/>
        </p:nvSpPr>
        <p:spPr>
          <a:xfrm>
            <a:off x="4340986" y="1862454"/>
            <a:ext cx="4192904" cy="452120"/>
          </a:xfrm>
          <a:prstGeom prst="rect">
            <a:avLst/>
          </a:prstGeom>
        </p:spPr>
        <p:txBody>
          <a:bodyPr vert="horz" wrap="square" lIns="0" tIns="12065" rIns="0" bIns="0" rtlCol="0">
            <a:spAutoFit/>
          </a:bodyPr>
          <a:lstStyle/>
          <a:p>
            <a:pPr marL="38100">
              <a:lnSpc>
                <a:spcPct val="100000"/>
              </a:lnSpc>
              <a:spcBef>
                <a:spcPts val="95"/>
              </a:spcBef>
              <a:tabLst>
                <a:tab pos="1936750" algn="l"/>
                <a:tab pos="2720340" algn="l"/>
              </a:tabLst>
            </a:pPr>
            <a:r>
              <a:rPr sz="2800" spc="-50" dirty="0">
                <a:solidFill>
                  <a:srgbClr val="FFFFFF"/>
                </a:solidFill>
                <a:latin typeface="Cambria Math"/>
                <a:cs typeface="Cambria Math"/>
              </a:rPr>
              <a:t>=</a:t>
            </a:r>
            <a:r>
              <a:rPr sz="2800" dirty="0">
                <a:solidFill>
                  <a:srgbClr val="FFFFFF"/>
                </a:solidFill>
                <a:latin typeface="Cambria Math"/>
                <a:cs typeface="Cambria Math"/>
              </a:rPr>
              <a:t>	=</a:t>
            </a:r>
            <a:r>
              <a:rPr sz="2800" spc="150" dirty="0">
                <a:solidFill>
                  <a:srgbClr val="FFFFFF"/>
                </a:solidFill>
                <a:latin typeface="Cambria Math"/>
                <a:cs typeface="Cambria Math"/>
              </a:rPr>
              <a:t> </a:t>
            </a:r>
            <a:r>
              <a:rPr sz="2800" spc="-50" dirty="0">
                <a:solidFill>
                  <a:srgbClr val="FFFFFF"/>
                </a:solidFill>
                <a:latin typeface="Cambria Math"/>
                <a:cs typeface="Cambria Math"/>
              </a:rPr>
              <a:t>𝑤</a:t>
            </a:r>
            <a:r>
              <a:rPr sz="2800" dirty="0">
                <a:solidFill>
                  <a:srgbClr val="FFFFFF"/>
                </a:solidFill>
                <a:latin typeface="Cambria Math"/>
                <a:cs typeface="Cambria Math"/>
              </a:rPr>
              <a:t>	1</a:t>
            </a:r>
            <a:r>
              <a:rPr sz="2800" spc="-5"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20" dirty="0">
                <a:solidFill>
                  <a:srgbClr val="FFFFFF"/>
                </a:solidFill>
                <a:latin typeface="Cambria Math"/>
                <a:cs typeface="Cambria Math"/>
              </a:rPr>
              <a:t>𝑤𝑧</a:t>
            </a:r>
            <a:r>
              <a:rPr sz="3075" spc="-30" baseline="27100" dirty="0">
                <a:solidFill>
                  <a:srgbClr val="FFFFFF"/>
                </a:solidFill>
                <a:latin typeface="Cambria Math"/>
                <a:cs typeface="Cambria Math"/>
              </a:rPr>
              <a:t>−1</a:t>
            </a:r>
            <a:endParaRPr sz="3075" baseline="27100">
              <a:latin typeface="Cambria Math"/>
              <a:cs typeface="Cambria Math"/>
            </a:endParaRPr>
          </a:p>
        </p:txBody>
      </p:sp>
      <p:sp>
        <p:nvSpPr>
          <p:cNvPr id="10" name="object 10"/>
          <p:cNvSpPr txBox="1"/>
          <p:nvPr/>
        </p:nvSpPr>
        <p:spPr>
          <a:xfrm>
            <a:off x="8632697" y="1828241"/>
            <a:ext cx="364490" cy="337185"/>
          </a:xfrm>
          <a:prstGeom prst="rect">
            <a:avLst/>
          </a:prstGeom>
        </p:spPr>
        <p:txBody>
          <a:bodyPr vert="horz" wrap="square" lIns="0" tIns="11430" rIns="0" bIns="0" rtlCol="0">
            <a:spAutoFit/>
          </a:bodyPr>
          <a:lstStyle/>
          <a:p>
            <a:pPr marL="12700">
              <a:lnSpc>
                <a:spcPct val="100000"/>
              </a:lnSpc>
              <a:spcBef>
                <a:spcPts val="90"/>
              </a:spcBef>
            </a:pPr>
            <a:r>
              <a:rPr sz="2050" spc="-25" dirty="0">
                <a:solidFill>
                  <a:srgbClr val="FFFFFF"/>
                </a:solidFill>
                <a:latin typeface="Cambria Math"/>
                <a:cs typeface="Cambria Math"/>
              </a:rPr>
              <a:t>−1</a:t>
            </a:r>
            <a:endParaRPr sz="2050">
              <a:latin typeface="Cambria Math"/>
              <a:cs typeface="Cambria Math"/>
            </a:endParaRPr>
          </a:p>
        </p:txBody>
      </p:sp>
      <p:sp>
        <p:nvSpPr>
          <p:cNvPr id="11" name="object 11"/>
          <p:cNvSpPr/>
          <p:nvPr/>
        </p:nvSpPr>
        <p:spPr>
          <a:xfrm>
            <a:off x="5420105" y="2614548"/>
            <a:ext cx="1668780" cy="328930"/>
          </a:xfrm>
          <a:custGeom>
            <a:avLst/>
            <a:gdLst/>
            <a:ahLst/>
            <a:cxnLst/>
            <a:rect l="l" t="t" r="r" b="b"/>
            <a:pathLst>
              <a:path w="1668779" h="328930">
                <a:moveTo>
                  <a:pt x="1563497" y="0"/>
                </a:moveTo>
                <a:lnTo>
                  <a:pt x="1558798" y="13335"/>
                </a:lnTo>
                <a:lnTo>
                  <a:pt x="1577848" y="21597"/>
                </a:lnTo>
                <a:lnTo>
                  <a:pt x="1594230" y="33051"/>
                </a:lnTo>
                <a:lnTo>
                  <a:pt x="1618996" y="65531"/>
                </a:lnTo>
                <a:lnTo>
                  <a:pt x="1633569" y="109219"/>
                </a:lnTo>
                <a:lnTo>
                  <a:pt x="1638427" y="162813"/>
                </a:lnTo>
                <a:lnTo>
                  <a:pt x="1637192" y="191845"/>
                </a:lnTo>
                <a:lnTo>
                  <a:pt x="1627389" y="241859"/>
                </a:lnTo>
                <a:lnTo>
                  <a:pt x="1607847" y="280965"/>
                </a:lnTo>
                <a:lnTo>
                  <a:pt x="1578042" y="307306"/>
                </a:lnTo>
                <a:lnTo>
                  <a:pt x="1559305" y="315595"/>
                </a:lnTo>
                <a:lnTo>
                  <a:pt x="1563497" y="328929"/>
                </a:lnTo>
                <a:lnTo>
                  <a:pt x="1608328" y="307895"/>
                </a:lnTo>
                <a:lnTo>
                  <a:pt x="1641348" y="271525"/>
                </a:lnTo>
                <a:lnTo>
                  <a:pt x="1661636" y="222678"/>
                </a:lnTo>
                <a:lnTo>
                  <a:pt x="1668399" y="164591"/>
                </a:lnTo>
                <a:lnTo>
                  <a:pt x="1666688" y="134417"/>
                </a:lnTo>
                <a:lnTo>
                  <a:pt x="1653075" y="80974"/>
                </a:lnTo>
                <a:lnTo>
                  <a:pt x="1626219" y="37468"/>
                </a:lnTo>
                <a:lnTo>
                  <a:pt x="1587357" y="8616"/>
                </a:lnTo>
                <a:lnTo>
                  <a:pt x="1563497" y="0"/>
                </a:lnTo>
                <a:close/>
              </a:path>
              <a:path w="1668779" h="328930">
                <a:moveTo>
                  <a:pt x="104902" y="0"/>
                </a:moveTo>
                <a:lnTo>
                  <a:pt x="60118" y="21113"/>
                </a:lnTo>
                <a:lnTo>
                  <a:pt x="27051" y="57658"/>
                </a:lnTo>
                <a:lnTo>
                  <a:pt x="6762" y="106553"/>
                </a:lnTo>
                <a:lnTo>
                  <a:pt x="0" y="164591"/>
                </a:lnTo>
                <a:lnTo>
                  <a:pt x="1690" y="194784"/>
                </a:lnTo>
                <a:lnTo>
                  <a:pt x="15216" y="248263"/>
                </a:lnTo>
                <a:lnTo>
                  <a:pt x="42054" y="291621"/>
                </a:lnTo>
                <a:lnTo>
                  <a:pt x="80968" y="320335"/>
                </a:lnTo>
                <a:lnTo>
                  <a:pt x="104902" y="328929"/>
                </a:lnTo>
                <a:lnTo>
                  <a:pt x="108966" y="315595"/>
                </a:lnTo>
                <a:lnTo>
                  <a:pt x="90249" y="307306"/>
                </a:lnTo>
                <a:lnTo>
                  <a:pt x="74104" y="295767"/>
                </a:lnTo>
                <a:lnTo>
                  <a:pt x="49530" y="262889"/>
                </a:lnTo>
                <a:lnTo>
                  <a:pt x="34845" y="218186"/>
                </a:lnTo>
                <a:lnTo>
                  <a:pt x="29972" y="162813"/>
                </a:lnTo>
                <a:lnTo>
                  <a:pt x="31188" y="134790"/>
                </a:lnTo>
                <a:lnTo>
                  <a:pt x="40955" y="86125"/>
                </a:lnTo>
                <a:lnTo>
                  <a:pt x="60577" y="47696"/>
                </a:lnTo>
                <a:lnTo>
                  <a:pt x="90624" y="21597"/>
                </a:lnTo>
                <a:lnTo>
                  <a:pt x="109601" y="13335"/>
                </a:lnTo>
                <a:lnTo>
                  <a:pt x="104902" y="0"/>
                </a:lnTo>
                <a:close/>
              </a:path>
            </a:pathLst>
          </a:custGeom>
          <a:solidFill>
            <a:srgbClr val="FFFFFF"/>
          </a:solidFill>
        </p:spPr>
        <p:txBody>
          <a:bodyPr wrap="square" lIns="0" tIns="0" rIns="0" bIns="0" rtlCol="0"/>
          <a:lstStyle/>
          <a:p>
            <a:endParaRPr/>
          </a:p>
        </p:txBody>
      </p:sp>
      <p:sp>
        <p:nvSpPr>
          <p:cNvPr id="12" name="object 12"/>
          <p:cNvSpPr txBox="1"/>
          <p:nvPr/>
        </p:nvSpPr>
        <p:spPr>
          <a:xfrm>
            <a:off x="7082917" y="2513202"/>
            <a:ext cx="5185283" cy="443070"/>
          </a:xfrm>
          <a:prstGeom prst="rect">
            <a:avLst/>
          </a:prstGeom>
        </p:spPr>
        <p:txBody>
          <a:bodyPr vert="horz" wrap="square" lIns="0" tIns="12065" rIns="0" bIns="0" rtlCol="0">
            <a:spAutoFit/>
          </a:bodyPr>
          <a:lstStyle/>
          <a:p>
            <a:pPr marL="38100">
              <a:lnSpc>
                <a:spcPct val="100000"/>
              </a:lnSpc>
              <a:spcBef>
                <a:spcPts val="95"/>
              </a:spcBef>
            </a:pPr>
            <a:r>
              <a:rPr sz="3075" baseline="27100" dirty="0">
                <a:solidFill>
                  <a:srgbClr val="FFFFFF"/>
                </a:solidFill>
                <a:latin typeface="Cambria Math"/>
                <a:cs typeface="Cambria Math"/>
              </a:rPr>
              <a:t>−1</a:t>
            </a:r>
            <a:r>
              <a:rPr sz="2800" dirty="0">
                <a:solidFill>
                  <a:srgbClr val="FFFFFF"/>
                </a:solidFill>
                <a:latin typeface="Cambria"/>
                <a:cs typeface="Cambria"/>
              </a:rPr>
              <a:t>,</a:t>
            </a:r>
            <a:r>
              <a:rPr sz="2800" spc="-45" dirty="0">
                <a:solidFill>
                  <a:srgbClr val="FFFFFF"/>
                </a:solidFill>
                <a:latin typeface="Cambria"/>
                <a:cs typeface="Cambria"/>
              </a:rPr>
              <a:t> </a:t>
            </a:r>
            <a:r>
              <a:rPr lang="tr-TR" sz="2800" dirty="0">
                <a:solidFill>
                  <a:srgbClr val="FFFFFF"/>
                </a:solidFill>
                <a:latin typeface="Cambria"/>
                <a:cs typeface="Cambria"/>
              </a:rPr>
              <a:t>Kapalıyı yeniden yazabiliriz-</a:t>
            </a:r>
            <a:endParaRPr sz="2800" dirty="0">
              <a:latin typeface="Cambria"/>
              <a:cs typeface="Cambria"/>
            </a:endParaRPr>
          </a:p>
        </p:txBody>
      </p:sp>
      <p:sp>
        <p:nvSpPr>
          <p:cNvPr id="13" name="object 13"/>
          <p:cNvSpPr txBox="1"/>
          <p:nvPr/>
        </p:nvSpPr>
        <p:spPr>
          <a:xfrm>
            <a:off x="53339" y="2513202"/>
            <a:ext cx="11957304" cy="835660"/>
          </a:xfrm>
          <a:prstGeom prst="rect">
            <a:avLst/>
          </a:prstGeom>
        </p:spPr>
        <p:txBody>
          <a:bodyPr vert="horz" wrap="square" lIns="0" tIns="12065" rIns="0" bIns="0" rtlCol="0">
            <a:spAutoFit/>
          </a:bodyPr>
          <a:lstStyle/>
          <a:p>
            <a:pPr marL="265430" indent="-227329">
              <a:lnSpc>
                <a:spcPts val="3190"/>
              </a:lnSpc>
              <a:spcBef>
                <a:spcPts val="95"/>
              </a:spcBef>
              <a:buFont typeface="Arial MT"/>
              <a:buChar char="•"/>
              <a:tabLst>
                <a:tab pos="265430" algn="l"/>
                <a:tab pos="5483860" algn="l"/>
              </a:tabLst>
            </a:pPr>
            <a:r>
              <a:rPr lang="tr-TR" sz="2800" dirty="0">
                <a:solidFill>
                  <a:srgbClr val="FFFFFF"/>
                </a:solidFill>
                <a:latin typeface="Cambria"/>
                <a:cs typeface="Cambria"/>
              </a:rPr>
              <a:t>Binom açılımını kullanma</a:t>
            </a:r>
            <a:r>
              <a:rPr sz="2800" dirty="0">
                <a:solidFill>
                  <a:srgbClr val="FFFFFF"/>
                </a:solidFill>
                <a:latin typeface="Cambria"/>
                <a:cs typeface="Cambria"/>
              </a:rPr>
              <a:t>	</a:t>
            </a:r>
            <a:r>
              <a:rPr sz="2800" dirty="0">
                <a:solidFill>
                  <a:srgbClr val="FFFFFF"/>
                </a:solidFill>
                <a:latin typeface="Cambria Math"/>
                <a:cs typeface="Cambria Math"/>
              </a:rPr>
              <a:t>1</a:t>
            </a:r>
            <a:r>
              <a:rPr sz="2800" spc="-5" dirty="0">
                <a:solidFill>
                  <a:srgbClr val="FFFFFF"/>
                </a:solidFill>
                <a:latin typeface="Cambria Math"/>
                <a:cs typeface="Cambria Math"/>
              </a:rPr>
              <a:t> </a:t>
            </a:r>
            <a:r>
              <a:rPr sz="2800" dirty="0">
                <a:solidFill>
                  <a:srgbClr val="FFFFFF"/>
                </a:solidFill>
                <a:latin typeface="Cambria Math"/>
                <a:cs typeface="Cambria Math"/>
              </a:rPr>
              <a:t>−</a:t>
            </a:r>
            <a:r>
              <a:rPr sz="2800" spc="-20" dirty="0">
                <a:solidFill>
                  <a:srgbClr val="FFFFFF"/>
                </a:solidFill>
                <a:latin typeface="Cambria Math"/>
                <a:cs typeface="Cambria Math"/>
              </a:rPr>
              <a:t> 𝑤𝑧</a:t>
            </a:r>
            <a:r>
              <a:rPr sz="3075" spc="-30" baseline="27100" dirty="0">
                <a:solidFill>
                  <a:srgbClr val="FFFFFF"/>
                </a:solidFill>
                <a:latin typeface="Cambria Math"/>
                <a:cs typeface="Cambria Math"/>
              </a:rPr>
              <a:t>−1</a:t>
            </a:r>
            <a:endParaRPr sz="3075" baseline="27100" dirty="0">
              <a:latin typeface="Cambria Math"/>
              <a:cs typeface="Cambria Math"/>
            </a:endParaRPr>
          </a:p>
          <a:p>
            <a:pPr marL="266700">
              <a:lnSpc>
                <a:spcPts val="3190"/>
              </a:lnSpc>
            </a:pPr>
            <a:r>
              <a:rPr lang="tr-TR" sz="2800" dirty="0">
                <a:solidFill>
                  <a:srgbClr val="FFFFFF"/>
                </a:solidFill>
                <a:latin typeface="Cambria"/>
                <a:cs typeface="Cambria"/>
              </a:rPr>
              <a:t>Sistemin döngü operatörü olarak</a:t>
            </a:r>
            <a:endParaRPr sz="2800" dirty="0">
              <a:latin typeface="Cambria"/>
              <a:cs typeface="Cambria"/>
            </a:endParaRPr>
          </a:p>
        </p:txBody>
      </p:sp>
      <p:sp>
        <p:nvSpPr>
          <p:cNvPr id="14" name="object 1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grpSp>
        <p:nvGrpSpPr>
          <p:cNvPr id="15" name="object 15"/>
          <p:cNvGrpSpPr/>
          <p:nvPr/>
        </p:nvGrpSpPr>
        <p:grpSpPr>
          <a:xfrm>
            <a:off x="4953000" y="3931507"/>
            <a:ext cx="5598160" cy="1804035"/>
            <a:chOff x="4953000" y="3931507"/>
            <a:chExt cx="5598160" cy="1804035"/>
          </a:xfrm>
        </p:grpSpPr>
        <p:sp>
          <p:nvSpPr>
            <p:cNvPr id="16" name="object 16"/>
            <p:cNvSpPr/>
            <p:nvPr/>
          </p:nvSpPr>
          <p:spPr>
            <a:xfrm>
              <a:off x="9494696" y="4437227"/>
              <a:ext cx="1012825" cy="1231900"/>
            </a:xfrm>
            <a:custGeom>
              <a:avLst/>
              <a:gdLst/>
              <a:ahLst/>
              <a:cxnLst/>
              <a:rect l="l" t="t" r="r" b="b"/>
              <a:pathLst>
                <a:path w="1012825" h="1231900">
                  <a:moveTo>
                    <a:pt x="0" y="1231559"/>
                  </a:moveTo>
                  <a:lnTo>
                    <a:pt x="50177" y="1223065"/>
                  </a:lnTo>
                  <a:lnTo>
                    <a:pt x="99444" y="1212889"/>
                  </a:lnTo>
                  <a:lnTo>
                    <a:pt x="147768" y="1201070"/>
                  </a:lnTo>
                  <a:lnTo>
                    <a:pt x="195119" y="1187645"/>
                  </a:lnTo>
                  <a:lnTo>
                    <a:pt x="241467" y="1172651"/>
                  </a:lnTo>
                  <a:lnTo>
                    <a:pt x="286780" y="1156128"/>
                  </a:lnTo>
                  <a:lnTo>
                    <a:pt x="331028" y="1138112"/>
                  </a:lnTo>
                  <a:lnTo>
                    <a:pt x="374180" y="1118641"/>
                  </a:lnTo>
                  <a:lnTo>
                    <a:pt x="416205" y="1097754"/>
                  </a:lnTo>
                  <a:lnTo>
                    <a:pt x="457073" y="1075488"/>
                  </a:lnTo>
                  <a:lnTo>
                    <a:pt x="496753" y="1051881"/>
                  </a:lnTo>
                  <a:lnTo>
                    <a:pt x="535214" y="1026970"/>
                  </a:lnTo>
                  <a:lnTo>
                    <a:pt x="572426" y="1000794"/>
                  </a:lnTo>
                  <a:lnTo>
                    <a:pt x="608357" y="973391"/>
                  </a:lnTo>
                  <a:lnTo>
                    <a:pt x="642977" y="944797"/>
                  </a:lnTo>
                  <a:lnTo>
                    <a:pt x="676255" y="915052"/>
                  </a:lnTo>
                  <a:lnTo>
                    <a:pt x="708161" y="884193"/>
                  </a:lnTo>
                  <a:lnTo>
                    <a:pt x="738663" y="852258"/>
                  </a:lnTo>
                  <a:lnTo>
                    <a:pt x="767732" y="819284"/>
                  </a:lnTo>
                  <a:lnTo>
                    <a:pt x="795336" y="785309"/>
                  </a:lnTo>
                  <a:lnTo>
                    <a:pt x="821444" y="750372"/>
                  </a:lnTo>
                  <a:lnTo>
                    <a:pt x="846026" y="714510"/>
                  </a:lnTo>
                  <a:lnTo>
                    <a:pt x="869050" y="677760"/>
                  </a:lnTo>
                  <a:lnTo>
                    <a:pt x="890488" y="640162"/>
                  </a:lnTo>
                  <a:lnTo>
                    <a:pt x="910306" y="601752"/>
                  </a:lnTo>
                  <a:lnTo>
                    <a:pt x="928476" y="562568"/>
                  </a:lnTo>
                  <a:lnTo>
                    <a:pt x="944965" y="522649"/>
                  </a:lnTo>
                  <a:lnTo>
                    <a:pt x="959744" y="482032"/>
                  </a:lnTo>
                  <a:lnTo>
                    <a:pt x="972782" y="440755"/>
                  </a:lnTo>
                  <a:lnTo>
                    <a:pt x="984047" y="398855"/>
                  </a:lnTo>
                  <a:lnTo>
                    <a:pt x="993509" y="356371"/>
                  </a:lnTo>
                  <a:lnTo>
                    <a:pt x="1001138" y="313340"/>
                  </a:lnTo>
                  <a:lnTo>
                    <a:pt x="1006902" y="269801"/>
                  </a:lnTo>
                  <a:lnTo>
                    <a:pt x="1010772" y="225791"/>
                  </a:lnTo>
                  <a:lnTo>
                    <a:pt x="1012715" y="181347"/>
                  </a:lnTo>
                  <a:lnTo>
                    <a:pt x="1012702" y="136509"/>
                  </a:lnTo>
                  <a:lnTo>
                    <a:pt x="1010701" y="91313"/>
                  </a:lnTo>
                  <a:lnTo>
                    <a:pt x="1006683" y="45797"/>
                  </a:lnTo>
                  <a:lnTo>
                    <a:pt x="1000615" y="0"/>
                  </a:lnTo>
                </a:path>
              </a:pathLst>
            </a:custGeom>
            <a:ln w="38099">
              <a:solidFill>
                <a:srgbClr val="FFFFFF"/>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9386747" y="5595609"/>
              <a:ext cx="147063" cy="139333"/>
            </a:xfrm>
            <a:prstGeom prst="rect">
              <a:avLst/>
            </a:prstGeom>
          </p:spPr>
        </p:pic>
        <p:sp>
          <p:nvSpPr>
            <p:cNvPr id="18" name="object 18"/>
            <p:cNvSpPr/>
            <p:nvPr/>
          </p:nvSpPr>
          <p:spPr>
            <a:xfrm>
              <a:off x="8324030" y="4455389"/>
              <a:ext cx="1127760" cy="1219835"/>
            </a:xfrm>
            <a:custGeom>
              <a:avLst/>
              <a:gdLst/>
              <a:ahLst/>
              <a:cxnLst/>
              <a:rect l="l" t="t" r="r" b="b"/>
              <a:pathLst>
                <a:path w="1127759" h="1219835">
                  <a:moveTo>
                    <a:pt x="0" y="0"/>
                  </a:moveTo>
                  <a:lnTo>
                    <a:pt x="1233" y="51821"/>
                  </a:lnTo>
                  <a:lnTo>
                    <a:pt x="4282" y="103016"/>
                  </a:lnTo>
                  <a:lnTo>
                    <a:pt x="9112" y="153550"/>
                  </a:lnTo>
                  <a:lnTo>
                    <a:pt x="15690" y="203384"/>
                  </a:lnTo>
                  <a:lnTo>
                    <a:pt x="23980" y="252481"/>
                  </a:lnTo>
                  <a:lnTo>
                    <a:pt x="33949" y="300805"/>
                  </a:lnTo>
                  <a:lnTo>
                    <a:pt x="45563" y="348319"/>
                  </a:lnTo>
                  <a:lnTo>
                    <a:pt x="58786" y="394985"/>
                  </a:lnTo>
                  <a:lnTo>
                    <a:pt x="73586" y="440767"/>
                  </a:lnTo>
                  <a:lnTo>
                    <a:pt x="89928" y="485627"/>
                  </a:lnTo>
                  <a:lnTo>
                    <a:pt x="107777" y="529528"/>
                  </a:lnTo>
                  <a:lnTo>
                    <a:pt x="127100" y="572434"/>
                  </a:lnTo>
                  <a:lnTo>
                    <a:pt x="147862" y="614307"/>
                  </a:lnTo>
                  <a:lnTo>
                    <a:pt x="170029" y="655110"/>
                  </a:lnTo>
                  <a:lnTo>
                    <a:pt x="193567" y="694807"/>
                  </a:lnTo>
                  <a:lnTo>
                    <a:pt x="218442" y="733360"/>
                  </a:lnTo>
                  <a:lnTo>
                    <a:pt x="244619" y="770732"/>
                  </a:lnTo>
                  <a:lnTo>
                    <a:pt x="272064" y="806887"/>
                  </a:lnTo>
                  <a:lnTo>
                    <a:pt x="300743" y="841786"/>
                  </a:lnTo>
                  <a:lnTo>
                    <a:pt x="330623" y="875394"/>
                  </a:lnTo>
                  <a:lnTo>
                    <a:pt x="361667" y="907673"/>
                  </a:lnTo>
                  <a:lnTo>
                    <a:pt x="393843" y="938586"/>
                  </a:lnTo>
                  <a:lnTo>
                    <a:pt x="427117" y="968096"/>
                  </a:lnTo>
                  <a:lnTo>
                    <a:pt x="461453" y="996166"/>
                  </a:lnTo>
                  <a:lnTo>
                    <a:pt x="496818" y="1022759"/>
                  </a:lnTo>
                  <a:lnTo>
                    <a:pt x="533177" y="1047839"/>
                  </a:lnTo>
                  <a:lnTo>
                    <a:pt x="570497" y="1071367"/>
                  </a:lnTo>
                  <a:lnTo>
                    <a:pt x="608744" y="1093307"/>
                  </a:lnTo>
                  <a:lnTo>
                    <a:pt x="647882" y="1113622"/>
                  </a:lnTo>
                  <a:lnTo>
                    <a:pt x="687877" y="1132274"/>
                  </a:lnTo>
                  <a:lnTo>
                    <a:pt x="728697" y="1149228"/>
                  </a:lnTo>
                  <a:lnTo>
                    <a:pt x="770305" y="1164446"/>
                  </a:lnTo>
                  <a:lnTo>
                    <a:pt x="812669" y="1177890"/>
                  </a:lnTo>
                  <a:lnTo>
                    <a:pt x="855754" y="1189524"/>
                  </a:lnTo>
                  <a:lnTo>
                    <a:pt x="899526" y="1199311"/>
                  </a:lnTo>
                  <a:lnTo>
                    <a:pt x="943949" y="1207213"/>
                  </a:lnTo>
                  <a:lnTo>
                    <a:pt x="988992" y="1213194"/>
                  </a:lnTo>
                  <a:lnTo>
                    <a:pt x="1034618" y="1217217"/>
                  </a:lnTo>
                  <a:lnTo>
                    <a:pt x="1080794" y="1219245"/>
                  </a:lnTo>
                  <a:lnTo>
                    <a:pt x="1127486" y="1219240"/>
                  </a:lnTo>
                </a:path>
              </a:pathLst>
            </a:custGeom>
            <a:ln w="38099">
              <a:solidFill>
                <a:srgbClr val="FFFFFF"/>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8271452" y="4402810"/>
              <a:ext cx="105154" cy="105157"/>
            </a:xfrm>
            <a:prstGeom prst="rect">
              <a:avLst/>
            </a:prstGeom>
          </p:spPr>
        </p:pic>
        <p:sp>
          <p:nvSpPr>
            <p:cNvPr id="20" name="object 20"/>
            <p:cNvSpPr/>
            <p:nvPr/>
          </p:nvSpPr>
          <p:spPr>
            <a:xfrm>
              <a:off x="7334717" y="4456913"/>
              <a:ext cx="2149475" cy="0"/>
            </a:xfrm>
            <a:custGeom>
              <a:avLst/>
              <a:gdLst/>
              <a:ahLst/>
              <a:cxnLst/>
              <a:rect l="l" t="t" r="r" b="b"/>
              <a:pathLst>
                <a:path w="2149475">
                  <a:moveTo>
                    <a:pt x="0" y="0"/>
                  </a:moveTo>
                  <a:lnTo>
                    <a:pt x="2149311" y="0"/>
                  </a:lnTo>
                </a:path>
              </a:pathLst>
            </a:custGeom>
            <a:ln w="38100">
              <a:solidFill>
                <a:srgbClr val="FFFFFF"/>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9449992" y="4386808"/>
              <a:ext cx="140205" cy="140209"/>
            </a:xfrm>
            <a:prstGeom prst="rect">
              <a:avLst/>
            </a:prstGeom>
          </p:spPr>
        </p:pic>
        <p:sp>
          <p:nvSpPr>
            <p:cNvPr id="22" name="object 22"/>
            <p:cNvSpPr/>
            <p:nvPr/>
          </p:nvSpPr>
          <p:spPr>
            <a:xfrm>
              <a:off x="6307304" y="4456913"/>
              <a:ext cx="1065530" cy="0"/>
            </a:xfrm>
            <a:custGeom>
              <a:avLst/>
              <a:gdLst/>
              <a:ahLst/>
              <a:cxnLst/>
              <a:rect l="l" t="t" r="r" b="b"/>
              <a:pathLst>
                <a:path w="1065529">
                  <a:moveTo>
                    <a:pt x="0" y="0"/>
                  </a:moveTo>
                  <a:lnTo>
                    <a:pt x="1065257" y="0"/>
                  </a:lnTo>
                </a:path>
              </a:pathLst>
            </a:custGeom>
            <a:ln w="38100">
              <a:solidFill>
                <a:srgbClr val="FFFF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6254727" y="4404334"/>
              <a:ext cx="105154" cy="105157"/>
            </a:xfrm>
            <a:prstGeom prst="rect">
              <a:avLst/>
            </a:prstGeom>
          </p:spPr>
        </p:pic>
        <p:pic>
          <p:nvPicPr>
            <p:cNvPr id="24" name="object 24"/>
            <p:cNvPicPr/>
            <p:nvPr/>
          </p:nvPicPr>
          <p:blipFill>
            <a:blip r:embed="rId6" cstate="print"/>
            <a:stretch>
              <a:fillRect/>
            </a:stretch>
          </p:blipFill>
          <p:spPr>
            <a:xfrm>
              <a:off x="7338526" y="4386808"/>
              <a:ext cx="140205" cy="140209"/>
            </a:xfrm>
            <a:prstGeom prst="rect">
              <a:avLst/>
            </a:prstGeom>
          </p:spPr>
        </p:pic>
        <p:sp>
          <p:nvSpPr>
            <p:cNvPr id="25" name="object 25"/>
            <p:cNvSpPr/>
            <p:nvPr/>
          </p:nvSpPr>
          <p:spPr>
            <a:xfrm>
              <a:off x="9494696" y="4455516"/>
              <a:ext cx="1003300" cy="1270"/>
            </a:xfrm>
            <a:custGeom>
              <a:avLst/>
              <a:gdLst/>
              <a:ahLst/>
              <a:cxnLst/>
              <a:rect l="l" t="t" r="r" b="b"/>
              <a:pathLst>
                <a:path w="1003300" h="1270">
                  <a:moveTo>
                    <a:pt x="0" y="889"/>
                  </a:moveTo>
                  <a:lnTo>
                    <a:pt x="1003282" y="0"/>
                  </a:lnTo>
                </a:path>
              </a:pathLst>
            </a:custGeom>
            <a:ln w="38100">
              <a:solidFill>
                <a:srgbClr val="FFFFFF"/>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10445401" y="4402937"/>
              <a:ext cx="105154" cy="105157"/>
            </a:xfrm>
            <a:prstGeom prst="rect">
              <a:avLst/>
            </a:prstGeom>
          </p:spPr>
        </p:pic>
        <p:pic>
          <p:nvPicPr>
            <p:cNvPr id="27" name="object 27"/>
            <p:cNvPicPr/>
            <p:nvPr/>
          </p:nvPicPr>
          <p:blipFill>
            <a:blip r:embed="rId8" cstate="print"/>
            <a:stretch>
              <a:fillRect/>
            </a:stretch>
          </p:blipFill>
          <p:spPr>
            <a:xfrm>
              <a:off x="4953000" y="3931507"/>
              <a:ext cx="1447775" cy="990612"/>
            </a:xfrm>
            <a:prstGeom prst="rect">
              <a:avLst/>
            </a:prstGeom>
          </p:spPr>
        </p:pic>
      </p:grpSp>
      <p:sp>
        <p:nvSpPr>
          <p:cNvPr id="28" name="object 28"/>
          <p:cNvSpPr txBox="1"/>
          <p:nvPr/>
        </p:nvSpPr>
        <p:spPr>
          <a:xfrm>
            <a:off x="5422891" y="4262347"/>
            <a:ext cx="107314" cy="393065"/>
          </a:xfrm>
          <a:prstGeom prst="rect">
            <a:avLst/>
          </a:prstGeom>
        </p:spPr>
        <p:txBody>
          <a:bodyPr vert="horz" wrap="square" lIns="0" tIns="13970" rIns="0" bIns="0" rtlCol="0">
            <a:spAutoFit/>
          </a:bodyPr>
          <a:lstStyle/>
          <a:p>
            <a:pPr marL="12700">
              <a:lnSpc>
                <a:spcPct val="100000"/>
              </a:lnSpc>
              <a:spcBef>
                <a:spcPts val="110"/>
              </a:spcBef>
            </a:pPr>
            <a:r>
              <a:rPr sz="2400" i="1" spc="-50" dirty="0">
                <a:solidFill>
                  <a:srgbClr val="FFFFFF"/>
                </a:solidFill>
                <a:latin typeface="Cambria"/>
                <a:cs typeface="Cambria"/>
              </a:rPr>
              <a:t>j</a:t>
            </a:r>
            <a:endParaRPr sz="2400">
              <a:latin typeface="Cambria"/>
              <a:cs typeface="Cambria"/>
            </a:endParaRPr>
          </a:p>
        </p:txBody>
      </p:sp>
      <p:sp>
        <p:nvSpPr>
          <p:cNvPr id="29" name="object 29"/>
          <p:cNvSpPr txBox="1"/>
          <p:nvPr/>
        </p:nvSpPr>
        <p:spPr>
          <a:xfrm>
            <a:off x="5217154" y="4045491"/>
            <a:ext cx="907415" cy="576580"/>
          </a:xfrm>
          <a:prstGeom prst="rect">
            <a:avLst/>
          </a:prstGeom>
        </p:spPr>
        <p:txBody>
          <a:bodyPr vert="horz" wrap="square" lIns="0" tIns="13970" rIns="0" bIns="0" rtlCol="0">
            <a:spAutoFit/>
          </a:bodyPr>
          <a:lstStyle/>
          <a:p>
            <a:pPr marL="12700">
              <a:lnSpc>
                <a:spcPct val="100000"/>
              </a:lnSpc>
              <a:spcBef>
                <a:spcPts val="110"/>
              </a:spcBef>
            </a:pPr>
            <a:r>
              <a:rPr sz="3600" i="1" dirty="0">
                <a:solidFill>
                  <a:srgbClr val="FFFFFF"/>
                </a:solidFill>
                <a:latin typeface="Cambria"/>
                <a:cs typeface="Cambria"/>
              </a:rPr>
              <a:t>x</a:t>
            </a:r>
            <a:r>
              <a:rPr sz="3600" i="1" spc="-160" dirty="0">
                <a:solidFill>
                  <a:srgbClr val="FFFFFF"/>
                </a:solidFill>
                <a:latin typeface="Cambria"/>
                <a:cs typeface="Cambria"/>
              </a:rPr>
              <a:t> </a:t>
            </a:r>
            <a:r>
              <a:rPr sz="3600" spc="-25" dirty="0">
                <a:solidFill>
                  <a:srgbClr val="FFFFFF"/>
                </a:solidFill>
                <a:latin typeface="Cambria"/>
                <a:cs typeface="Cambria"/>
              </a:rPr>
              <a:t>(</a:t>
            </a:r>
            <a:r>
              <a:rPr sz="3600" i="1" spc="-25" dirty="0">
                <a:solidFill>
                  <a:srgbClr val="FFFFFF"/>
                </a:solidFill>
                <a:latin typeface="Cambria"/>
                <a:cs typeface="Cambria"/>
              </a:rPr>
              <a:t>n</a:t>
            </a:r>
            <a:r>
              <a:rPr sz="3600" spc="-25" dirty="0">
                <a:solidFill>
                  <a:srgbClr val="FFFFFF"/>
                </a:solidFill>
                <a:latin typeface="Cambria"/>
                <a:cs typeface="Cambria"/>
              </a:rPr>
              <a:t>)</a:t>
            </a:r>
            <a:endParaRPr sz="3600">
              <a:latin typeface="Cambria"/>
              <a:cs typeface="Cambria"/>
            </a:endParaRPr>
          </a:p>
        </p:txBody>
      </p:sp>
      <p:pic>
        <p:nvPicPr>
          <p:cNvPr id="30" name="object 30"/>
          <p:cNvPicPr/>
          <p:nvPr/>
        </p:nvPicPr>
        <p:blipFill>
          <a:blip r:embed="rId9" cstate="print"/>
          <a:stretch>
            <a:fillRect/>
          </a:stretch>
        </p:blipFill>
        <p:spPr>
          <a:xfrm>
            <a:off x="10486930" y="3998183"/>
            <a:ext cx="1523713" cy="1000137"/>
          </a:xfrm>
          <a:prstGeom prst="rect">
            <a:avLst/>
          </a:prstGeom>
        </p:spPr>
      </p:pic>
      <p:sp>
        <p:nvSpPr>
          <p:cNvPr id="31" name="object 31"/>
          <p:cNvSpPr txBox="1"/>
          <p:nvPr/>
        </p:nvSpPr>
        <p:spPr>
          <a:xfrm>
            <a:off x="10741941" y="4115025"/>
            <a:ext cx="1033780" cy="575945"/>
          </a:xfrm>
          <a:prstGeom prst="rect">
            <a:avLst/>
          </a:prstGeom>
        </p:spPr>
        <p:txBody>
          <a:bodyPr vert="horz" wrap="square" lIns="0" tIns="13970" rIns="0" bIns="0" rtlCol="0">
            <a:spAutoFit/>
          </a:bodyPr>
          <a:lstStyle/>
          <a:p>
            <a:pPr marL="38100">
              <a:lnSpc>
                <a:spcPct val="100000"/>
              </a:lnSpc>
              <a:spcBef>
                <a:spcPts val="110"/>
              </a:spcBef>
            </a:pPr>
            <a:r>
              <a:rPr sz="3600" i="1" spc="-10" dirty="0">
                <a:solidFill>
                  <a:srgbClr val="FFFFFF"/>
                </a:solidFill>
                <a:latin typeface="Cambria"/>
                <a:cs typeface="Cambria"/>
              </a:rPr>
              <a:t>y</a:t>
            </a:r>
            <a:r>
              <a:rPr sz="3600" i="1" spc="-15" baseline="-11574" dirty="0">
                <a:solidFill>
                  <a:srgbClr val="FFFFFF"/>
                </a:solidFill>
                <a:latin typeface="Cambria"/>
                <a:cs typeface="Cambria"/>
              </a:rPr>
              <a:t>k</a:t>
            </a:r>
            <a:r>
              <a:rPr sz="3600" spc="-10" dirty="0">
                <a:solidFill>
                  <a:srgbClr val="FFFFFF"/>
                </a:solidFill>
                <a:latin typeface="Cambria"/>
                <a:cs typeface="Cambria"/>
              </a:rPr>
              <a:t>(</a:t>
            </a:r>
            <a:r>
              <a:rPr sz="3600" i="1" spc="-10" dirty="0">
                <a:solidFill>
                  <a:srgbClr val="FFFFFF"/>
                </a:solidFill>
                <a:latin typeface="Cambria"/>
                <a:cs typeface="Cambria"/>
              </a:rPr>
              <a:t>n</a:t>
            </a:r>
            <a:r>
              <a:rPr sz="3600" spc="-10" dirty="0">
                <a:solidFill>
                  <a:srgbClr val="FFFFFF"/>
                </a:solidFill>
                <a:latin typeface="Cambria"/>
                <a:cs typeface="Cambria"/>
              </a:rPr>
              <a:t>)</a:t>
            </a:r>
            <a:endParaRPr sz="3600">
              <a:latin typeface="Cambria"/>
              <a:cs typeface="Cambria"/>
            </a:endParaRPr>
          </a:p>
        </p:txBody>
      </p:sp>
      <p:pic>
        <p:nvPicPr>
          <p:cNvPr id="32" name="object 32"/>
          <p:cNvPicPr/>
          <p:nvPr/>
        </p:nvPicPr>
        <p:blipFill>
          <a:blip r:embed="rId10" cstate="print"/>
          <a:stretch>
            <a:fillRect/>
          </a:stretch>
        </p:blipFill>
        <p:spPr>
          <a:xfrm>
            <a:off x="7600904" y="3598164"/>
            <a:ext cx="1552548" cy="990576"/>
          </a:xfrm>
          <a:prstGeom prst="rect">
            <a:avLst/>
          </a:prstGeom>
        </p:spPr>
      </p:pic>
      <p:sp>
        <p:nvSpPr>
          <p:cNvPr id="33" name="object 33"/>
          <p:cNvSpPr txBox="1"/>
          <p:nvPr/>
        </p:nvSpPr>
        <p:spPr>
          <a:xfrm>
            <a:off x="7846644" y="3704492"/>
            <a:ext cx="1056005" cy="576580"/>
          </a:xfrm>
          <a:prstGeom prst="rect">
            <a:avLst/>
          </a:prstGeom>
        </p:spPr>
        <p:txBody>
          <a:bodyPr vert="horz" wrap="square" lIns="0" tIns="13970" rIns="0" bIns="0" rtlCol="0">
            <a:spAutoFit/>
          </a:bodyPr>
          <a:lstStyle/>
          <a:p>
            <a:pPr marL="38100">
              <a:lnSpc>
                <a:spcPct val="100000"/>
              </a:lnSpc>
              <a:spcBef>
                <a:spcPts val="110"/>
              </a:spcBef>
            </a:pPr>
            <a:r>
              <a:rPr sz="3600" i="1" spc="-10" dirty="0">
                <a:solidFill>
                  <a:srgbClr val="FFFFFF"/>
                </a:solidFill>
                <a:latin typeface="Cambria"/>
                <a:cs typeface="Cambria"/>
              </a:rPr>
              <a:t>x</a:t>
            </a:r>
            <a:r>
              <a:rPr sz="3600" i="1" spc="-15" baseline="-11574" dirty="0">
                <a:solidFill>
                  <a:srgbClr val="FFFFFF"/>
                </a:solidFill>
                <a:latin typeface="Cambria"/>
                <a:cs typeface="Cambria"/>
              </a:rPr>
              <a:t>j</a:t>
            </a:r>
            <a:r>
              <a:rPr sz="3600" i="1" spc="-10" dirty="0">
                <a:solidFill>
                  <a:srgbClr val="FFFFFF"/>
                </a:solidFill>
                <a:latin typeface="Cambria"/>
                <a:cs typeface="Cambria"/>
              </a:rPr>
              <a:t>'</a:t>
            </a:r>
            <a:r>
              <a:rPr sz="3600" spc="-10" dirty="0">
                <a:solidFill>
                  <a:srgbClr val="FFFFFF"/>
                </a:solidFill>
                <a:latin typeface="Cambria"/>
                <a:cs typeface="Cambria"/>
              </a:rPr>
              <a:t>(</a:t>
            </a:r>
            <a:r>
              <a:rPr sz="3600" i="1" spc="-10" dirty="0">
                <a:solidFill>
                  <a:srgbClr val="FFFFFF"/>
                </a:solidFill>
                <a:latin typeface="Cambria"/>
                <a:cs typeface="Cambria"/>
              </a:rPr>
              <a:t>n</a:t>
            </a:r>
            <a:r>
              <a:rPr sz="3600" spc="-10" dirty="0">
                <a:solidFill>
                  <a:srgbClr val="FFFFFF"/>
                </a:solidFill>
                <a:latin typeface="Cambria"/>
                <a:cs typeface="Cambria"/>
              </a:rPr>
              <a:t>)</a:t>
            </a:r>
            <a:endParaRPr sz="3600">
              <a:latin typeface="Cambria"/>
              <a:cs typeface="Cambria"/>
            </a:endParaRPr>
          </a:p>
        </p:txBody>
      </p:sp>
      <p:pic>
        <p:nvPicPr>
          <p:cNvPr id="34" name="object 34"/>
          <p:cNvPicPr/>
          <p:nvPr/>
        </p:nvPicPr>
        <p:blipFill>
          <a:blip r:embed="rId11" cstate="print"/>
          <a:stretch>
            <a:fillRect/>
          </a:stretch>
        </p:blipFill>
        <p:spPr>
          <a:xfrm>
            <a:off x="9048679" y="3645754"/>
            <a:ext cx="904859" cy="990612"/>
          </a:xfrm>
          <a:prstGeom prst="rect">
            <a:avLst/>
          </a:prstGeom>
        </p:spPr>
      </p:pic>
      <p:sp>
        <p:nvSpPr>
          <p:cNvPr id="35" name="object 35"/>
          <p:cNvSpPr txBox="1"/>
          <p:nvPr/>
        </p:nvSpPr>
        <p:spPr>
          <a:xfrm>
            <a:off x="9321724" y="3753388"/>
            <a:ext cx="359410" cy="576580"/>
          </a:xfrm>
          <a:prstGeom prst="rect">
            <a:avLst/>
          </a:prstGeom>
        </p:spPr>
        <p:txBody>
          <a:bodyPr vert="horz" wrap="square" lIns="0" tIns="13970" rIns="0" bIns="0" rtlCol="0">
            <a:spAutoFit/>
          </a:bodyPr>
          <a:lstStyle/>
          <a:p>
            <a:pPr marL="12700">
              <a:lnSpc>
                <a:spcPct val="100000"/>
              </a:lnSpc>
              <a:spcBef>
                <a:spcPts val="110"/>
              </a:spcBef>
            </a:pPr>
            <a:r>
              <a:rPr sz="3600" i="1" spc="-50" dirty="0">
                <a:solidFill>
                  <a:srgbClr val="FFFFFF"/>
                </a:solidFill>
                <a:latin typeface="Cambria"/>
                <a:cs typeface="Cambria"/>
              </a:rPr>
              <a:t>w</a:t>
            </a:r>
            <a:endParaRPr sz="3600">
              <a:latin typeface="Cambria"/>
              <a:cs typeface="Cambria"/>
            </a:endParaRPr>
          </a:p>
        </p:txBody>
      </p:sp>
      <p:pic>
        <p:nvPicPr>
          <p:cNvPr id="36" name="object 36"/>
          <p:cNvPicPr/>
          <p:nvPr/>
        </p:nvPicPr>
        <p:blipFill>
          <a:blip r:embed="rId12" cstate="print"/>
          <a:stretch>
            <a:fillRect/>
          </a:stretch>
        </p:blipFill>
        <p:spPr>
          <a:xfrm>
            <a:off x="8934381" y="5503116"/>
            <a:ext cx="971533" cy="990647"/>
          </a:xfrm>
          <a:prstGeom prst="rect">
            <a:avLst/>
          </a:prstGeom>
        </p:spPr>
      </p:pic>
      <p:sp>
        <p:nvSpPr>
          <p:cNvPr id="37" name="object 37"/>
          <p:cNvSpPr txBox="1"/>
          <p:nvPr/>
        </p:nvSpPr>
        <p:spPr>
          <a:xfrm>
            <a:off x="9179486" y="5487238"/>
            <a:ext cx="553085" cy="576580"/>
          </a:xfrm>
          <a:prstGeom prst="rect">
            <a:avLst/>
          </a:prstGeom>
        </p:spPr>
        <p:txBody>
          <a:bodyPr vert="horz" wrap="square" lIns="0" tIns="13970" rIns="0" bIns="0" rtlCol="0">
            <a:spAutoFit/>
          </a:bodyPr>
          <a:lstStyle/>
          <a:p>
            <a:pPr marL="38100">
              <a:lnSpc>
                <a:spcPct val="100000"/>
              </a:lnSpc>
              <a:spcBef>
                <a:spcPts val="110"/>
              </a:spcBef>
            </a:pPr>
            <a:r>
              <a:rPr sz="5400" i="1" spc="-37" baseline="-16975" dirty="0">
                <a:solidFill>
                  <a:srgbClr val="FFFFFF"/>
                </a:solidFill>
                <a:latin typeface="Cambria"/>
                <a:cs typeface="Cambria"/>
              </a:rPr>
              <a:t>z</a:t>
            </a:r>
            <a:r>
              <a:rPr sz="2400" spc="-25" dirty="0">
                <a:solidFill>
                  <a:srgbClr val="FFFFFF"/>
                </a:solidFill>
                <a:latin typeface="Cambria"/>
                <a:cs typeface="Cambria"/>
              </a:rPr>
              <a:t>-</a:t>
            </a:r>
            <a:r>
              <a:rPr sz="2400" spc="-50" dirty="0">
                <a:solidFill>
                  <a:srgbClr val="FFFFFF"/>
                </a:solidFill>
                <a:latin typeface="Cambria"/>
                <a:cs typeface="Cambria"/>
              </a:rPr>
              <a:t>1</a:t>
            </a:r>
            <a:endParaRPr sz="2400">
              <a:latin typeface="Cambria"/>
              <a:cs typeface="Cambria"/>
            </a:endParaRPr>
          </a:p>
        </p:txBody>
      </p:sp>
      <p:sp>
        <p:nvSpPr>
          <p:cNvPr id="38" name="object 38"/>
          <p:cNvSpPr txBox="1"/>
          <p:nvPr/>
        </p:nvSpPr>
        <p:spPr>
          <a:xfrm>
            <a:off x="815441" y="4152646"/>
            <a:ext cx="3837304" cy="2166619"/>
          </a:xfrm>
          <a:prstGeom prst="rect">
            <a:avLst/>
          </a:prstGeom>
        </p:spPr>
        <p:txBody>
          <a:bodyPr vert="horz" wrap="square" lIns="0" tIns="12065" rIns="0" bIns="0" rtlCol="0">
            <a:spAutoFit/>
          </a:bodyPr>
          <a:lstStyle/>
          <a:p>
            <a:pPr marL="12700" marR="5080">
              <a:lnSpc>
                <a:spcPct val="100000"/>
              </a:lnSpc>
              <a:spcBef>
                <a:spcPts val="95"/>
              </a:spcBef>
            </a:pPr>
            <a:r>
              <a:rPr lang="tr-TR" sz="2800" dirty="0">
                <a:solidFill>
                  <a:srgbClr val="FFFFFF"/>
                </a:solidFill>
                <a:latin typeface="Cambria"/>
                <a:cs typeface="Cambria"/>
              </a:rPr>
              <a:t>Şekil 1.13 Birinci dereceden, sonsuz süreli darbe tepkisi (IIR) filtresinin sinyal akış grafiği.</a:t>
            </a:r>
            <a:endParaRPr sz="2800" dirty="0">
              <a:latin typeface="Cambria"/>
              <a:cs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005" y="117977"/>
            <a:ext cx="8534400" cy="671465"/>
          </a:xfrm>
          <a:prstGeom prst="rect">
            <a:avLst/>
          </a:prstGeom>
        </p:spPr>
        <p:txBody>
          <a:bodyPr vert="horz" wrap="square" lIns="0" tIns="116331" rIns="0" bIns="0" rtlCol="0">
            <a:spAutoFit/>
          </a:bodyPr>
          <a:lstStyle/>
          <a:p>
            <a:pPr marL="1343660">
              <a:lnSpc>
                <a:spcPct val="100000"/>
              </a:lnSpc>
              <a:spcBef>
                <a:spcPts val="100"/>
              </a:spcBef>
            </a:pPr>
            <a:r>
              <a:rPr lang="tr-TR" spc="-25" dirty="0"/>
              <a:t>Bir Nöronun Giriş-Çıkış İlişkisi</a:t>
            </a:r>
            <a:endParaRPr spc="-10" dirty="0"/>
          </a:p>
        </p:txBody>
      </p:sp>
      <p:sp>
        <p:nvSpPr>
          <p:cNvPr id="36" name="object 36"/>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solidFill>
                  <a:srgbClr val="FFFFFF"/>
                </a:solidFill>
              </a:rPr>
              <a:t>21</a:t>
            </a:fld>
            <a:endParaRPr spc="-25" dirty="0">
              <a:solidFill>
                <a:srgbClr val="FFFFFF"/>
              </a:solidFill>
            </a:endParaRPr>
          </a:p>
        </p:txBody>
      </p:sp>
      <p:sp>
        <p:nvSpPr>
          <p:cNvPr id="3" name="object 3"/>
          <p:cNvSpPr txBox="1"/>
          <p:nvPr/>
        </p:nvSpPr>
        <p:spPr>
          <a:xfrm>
            <a:off x="78739" y="895858"/>
            <a:ext cx="9022080"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tr-TR" sz="2800" dirty="0">
                <a:solidFill>
                  <a:srgbClr val="FFFFFF"/>
                </a:solidFill>
                <a:latin typeface="Cambria"/>
                <a:cs typeface="Cambria"/>
              </a:rPr>
              <a:t>Bir nöronun aşağıdaki giriş-çıkış ilişkisi vardır</a:t>
            </a:r>
            <a:endParaRPr sz="2800" dirty="0">
              <a:latin typeface="Cambria"/>
              <a:cs typeface="Cambria"/>
            </a:endParaRPr>
          </a:p>
        </p:txBody>
      </p:sp>
      <p:sp>
        <p:nvSpPr>
          <p:cNvPr id="4" name="object 4"/>
          <p:cNvSpPr/>
          <p:nvPr/>
        </p:nvSpPr>
        <p:spPr>
          <a:xfrm>
            <a:off x="5162550" y="1535557"/>
            <a:ext cx="443230" cy="328930"/>
          </a:xfrm>
          <a:custGeom>
            <a:avLst/>
            <a:gdLst/>
            <a:ahLst/>
            <a:cxnLst/>
            <a:rect l="l" t="t" r="r" b="b"/>
            <a:pathLst>
              <a:path w="443229" h="328930">
                <a:moveTo>
                  <a:pt x="338200" y="0"/>
                </a:moveTo>
                <a:lnTo>
                  <a:pt x="333501" y="13334"/>
                </a:lnTo>
                <a:lnTo>
                  <a:pt x="352551" y="21597"/>
                </a:lnTo>
                <a:lnTo>
                  <a:pt x="368935" y="33051"/>
                </a:lnTo>
                <a:lnTo>
                  <a:pt x="393700" y="65531"/>
                </a:lnTo>
                <a:lnTo>
                  <a:pt x="408273" y="109219"/>
                </a:lnTo>
                <a:lnTo>
                  <a:pt x="413130" y="162813"/>
                </a:lnTo>
                <a:lnTo>
                  <a:pt x="411896" y="191845"/>
                </a:lnTo>
                <a:lnTo>
                  <a:pt x="402093" y="241859"/>
                </a:lnTo>
                <a:lnTo>
                  <a:pt x="382551" y="280965"/>
                </a:lnTo>
                <a:lnTo>
                  <a:pt x="352746" y="307306"/>
                </a:lnTo>
                <a:lnTo>
                  <a:pt x="334010" y="315594"/>
                </a:lnTo>
                <a:lnTo>
                  <a:pt x="338200" y="328929"/>
                </a:lnTo>
                <a:lnTo>
                  <a:pt x="383031" y="307895"/>
                </a:lnTo>
                <a:lnTo>
                  <a:pt x="416051" y="271525"/>
                </a:lnTo>
                <a:lnTo>
                  <a:pt x="436340" y="222678"/>
                </a:lnTo>
                <a:lnTo>
                  <a:pt x="443102" y="164591"/>
                </a:lnTo>
                <a:lnTo>
                  <a:pt x="441392" y="134417"/>
                </a:lnTo>
                <a:lnTo>
                  <a:pt x="427779" y="80974"/>
                </a:lnTo>
                <a:lnTo>
                  <a:pt x="400923" y="37468"/>
                </a:lnTo>
                <a:lnTo>
                  <a:pt x="362061" y="8616"/>
                </a:lnTo>
                <a:lnTo>
                  <a:pt x="338200" y="0"/>
                </a:lnTo>
                <a:close/>
              </a:path>
              <a:path w="443229" h="328930">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29" y="262889"/>
                </a:lnTo>
                <a:lnTo>
                  <a:pt x="34845" y="218186"/>
                </a:lnTo>
                <a:lnTo>
                  <a:pt x="29972" y="162813"/>
                </a:lnTo>
                <a:lnTo>
                  <a:pt x="31188" y="134790"/>
                </a:lnTo>
                <a:lnTo>
                  <a:pt x="40955" y="86125"/>
                </a:lnTo>
                <a:lnTo>
                  <a:pt x="60577" y="47696"/>
                </a:lnTo>
                <a:lnTo>
                  <a:pt x="90624" y="21597"/>
                </a:lnTo>
                <a:lnTo>
                  <a:pt x="109600" y="13334"/>
                </a:lnTo>
                <a:lnTo>
                  <a:pt x="104901" y="0"/>
                </a:lnTo>
                <a:close/>
              </a:path>
            </a:pathLst>
          </a:custGeom>
          <a:solidFill>
            <a:srgbClr val="FFFFFF"/>
          </a:solidFill>
        </p:spPr>
        <p:txBody>
          <a:bodyPr wrap="square" lIns="0" tIns="0" rIns="0" bIns="0" rtlCol="0"/>
          <a:lstStyle/>
          <a:p>
            <a:endParaRPr/>
          </a:p>
        </p:txBody>
      </p:sp>
      <p:sp>
        <p:nvSpPr>
          <p:cNvPr id="5" name="object 5"/>
          <p:cNvSpPr/>
          <p:nvPr/>
        </p:nvSpPr>
        <p:spPr>
          <a:xfrm>
            <a:off x="6368669" y="1485899"/>
            <a:ext cx="79375" cy="427990"/>
          </a:xfrm>
          <a:custGeom>
            <a:avLst/>
            <a:gdLst/>
            <a:ahLst/>
            <a:cxnLst/>
            <a:rect l="l" t="t" r="r" b="b"/>
            <a:pathLst>
              <a:path w="79375" h="427989">
                <a:moveTo>
                  <a:pt x="79121" y="0"/>
                </a:moveTo>
                <a:lnTo>
                  <a:pt x="0" y="0"/>
                </a:lnTo>
                <a:lnTo>
                  <a:pt x="0" y="13970"/>
                </a:lnTo>
                <a:lnTo>
                  <a:pt x="0" y="414020"/>
                </a:lnTo>
                <a:lnTo>
                  <a:pt x="0" y="427990"/>
                </a:lnTo>
                <a:lnTo>
                  <a:pt x="79121" y="427990"/>
                </a:lnTo>
                <a:lnTo>
                  <a:pt x="79121" y="414020"/>
                </a:lnTo>
                <a:lnTo>
                  <a:pt x="32258" y="414020"/>
                </a:lnTo>
                <a:lnTo>
                  <a:pt x="32258" y="13970"/>
                </a:lnTo>
                <a:lnTo>
                  <a:pt x="79121" y="13970"/>
                </a:lnTo>
                <a:lnTo>
                  <a:pt x="79121" y="0"/>
                </a:lnTo>
                <a:close/>
              </a:path>
            </a:pathLst>
          </a:custGeom>
          <a:solidFill>
            <a:srgbClr val="FFFFFF"/>
          </a:solidFill>
        </p:spPr>
        <p:txBody>
          <a:bodyPr wrap="square" lIns="0" tIns="0" rIns="0" bIns="0" rtlCol="0"/>
          <a:lstStyle/>
          <a:p>
            <a:endParaRPr/>
          </a:p>
        </p:txBody>
      </p:sp>
      <p:sp>
        <p:nvSpPr>
          <p:cNvPr id="6" name="object 6"/>
          <p:cNvSpPr/>
          <p:nvPr/>
        </p:nvSpPr>
        <p:spPr>
          <a:xfrm>
            <a:off x="6803898" y="1485899"/>
            <a:ext cx="561975" cy="427990"/>
          </a:xfrm>
          <a:custGeom>
            <a:avLst/>
            <a:gdLst/>
            <a:ahLst/>
            <a:cxnLst/>
            <a:rect l="l" t="t" r="r" b="b"/>
            <a:pathLst>
              <a:path w="561975" h="427989">
                <a:moveTo>
                  <a:pt x="109601" y="62992"/>
                </a:moveTo>
                <a:lnTo>
                  <a:pt x="104902" y="49657"/>
                </a:lnTo>
                <a:lnTo>
                  <a:pt x="81038" y="58280"/>
                </a:lnTo>
                <a:lnTo>
                  <a:pt x="60109" y="70777"/>
                </a:lnTo>
                <a:lnTo>
                  <a:pt x="27051" y="107315"/>
                </a:lnTo>
                <a:lnTo>
                  <a:pt x="6756" y="156210"/>
                </a:lnTo>
                <a:lnTo>
                  <a:pt x="0" y="214249"/>
                </a:lnTo>
                <a:lnTo>
                  <a:pt x="1689" y="244449"/>
                </a:lnTo>
                <a:lnTo>
                  <a:pt x="15214" y="297929"/>
                </a:lnTo>
                <a:lnTo>
                  <a:pt x="42049" y="341287"/>
                </a:lnTo>
                <a:lnTo>
                  <a:pt x="80962" y="370001"/>
                </a:lnTo>
                <a:lnTo>
                  <a:pt x="104902" y="378587"/>
                </a:lnTo>
                <a:lnTo>
                  <a:pt x="108966" y="365252"/>
                </a:lnTo>
                <a:lnTo>
                  <a:pt x="90246" y="356971"/>
                </a:lnTo>
                <a:lnTo>
                  <a:pt x="74104" y="345427"/>
                </a:lnTo>
                <a:lnTo>
                  <a:pt x="49530" y="312547"/>
                </a:lnTo>
                <a:lnTo>
                  <a:pt x="34836" y="267855"/>
                </a:lnTo>
                <a:lnTo>
                  <a:pt x="29972" y="212471"/>
                </a:lnTo>
                <a:lnTo>
                  <a:pt x="31178" y="184454"/>
                </a:lnTo>
                <a:lnTo>
                  <a:pt x="40944" y="135788"/>
                </a:lnTo>
                <a:lnTo>
                  <a:pt x="60566" y="97358"/>
                </a:lnTo>
                <a:lnTo>
                  <a:pt x="90614" y="71259"/>
                </a:lnTo>
                <a:lnTo>
                  <a:pt x="109601" y="62992"/>
                </a:lnTo>
                <a:close/>
              </a:path>
              <a:path w="561975" h="427989">
                <a:moveTo>
                  <a:pt x="443103" y="214249"/>
                </a:moveTo>
                <a:lnTo>
                  <a:pt x="436270" y="156210"/>
                </a:lnTo>
                <a:lnTo>
                  <a:pt x="415925" y="107315"/>
                </a:lnTo>
                <a:lnTo>
                  <a:pt x="382968" y="70777"/>
                </a:lnTo>
                <a:lnTo>
                  <a:pt x="338201" y="49657"/>
                </a:lnTo>
                <a:lnTo>
                  <a:pt x="333502" y="62992"/>
                </a:lnTo>
                <a:lnTo>
                  <a:pt x="352552" y="71259"/>
                </a:lnTo>
                <a:lnTo>
                  <a:pt x="368935" y="82715"/>
                </a:lnTo>
                <a:lnTo>
                  <a:pt x="393700" y="115189"/>
                </a:lnTo>
                <a:lnTo>
                  <a:pt x="408266" y="158877"/>
                </a:lnTo>
                <a:lnTo>
                  <a:pt x="413131" y="212471"/>
                </a:lnTo>
                <a:lnTo>
                  <a:pt x="411886" y="241503"/>
                </a:lnTo>
                <a:lnTo>
                  <a:pt x="402082" y="291528"/>
                </a:lnTo>
                <a:lnTo>
                  <a:pt x="382549" y="330631"/>
                </a:lnTo>
                <a:lnTo>
                  <a:pt x="352742" y="356971"/>
                </a:lnTo>
                <a:lnTo>
                  <a:pt x="334010" y="365252"/>
                </a:lnTo>
                <a:lnTo>
                  <a:pt x="338201" y="378587"/>
                </a:lnTo>
                <a:lnTo>
                  <a:pt x="383032" y="357555"/>
                </a:lnTo>
                <a:lnTo>
                  <a:pt x="416052" y="321183"/>
                </a:lnTo>
                <a:lnTo>
                  <a:pt x="436333" y="272338"/>
                </a:lnTo>
                <a:lnTo>
                  <a:pt x="441401" y="244449"/>
                </a:lnTo>
                <a:lnTo>
                  <a:pt x="443103" y="214249"/>
                </a:lnTo>
                <a:close/>
              </a:path>
              <a:path w="561975" h="427989">
                <a:moveTo>
                  <a:pt x="561594" y="0"/>
                </a:moveTo>
                <a:lnTo>
                  <a:pt x="482473" y="0"/>
                </a:lnTo>
                <a:lnTo>
                  <a:pt x="482473" y="13970"/>
                </a:lnTo>
                <a:lnTo>
                  <a:pt x="529336" y="13970"/>
                </a:lnTo>
                <a:lnTo>
                  <a:pt x="529336" y="414020"/>
                </a:lnTo>
                <a:lnTo>
                  <a:pt x="482473" y="414020"/>
                </a:lnTo>
                <a:lnTo>
                  <a:pt x="482473" y="427990"/>
                </a:lnTo>
                <a:lnTo>
                  <a:pt x="561594" y="427990"/>
                </a:lnTo>
                <a:lnTo>
                  <a:pt x="561594" y="414020"/>
                </a:lnTo>
                <a:lnTo>
                  <a:pt x="561594" y="13970"/>
                </a:lnTo>
                <a:lnTo>
                  <a:pt x="561594" y="0"/>
                </a:lnTo>
                <a:close/>
              </a:path>
            </a:pathLst>
          </a:custGeom>
          <a:solidFill>
            <a:srgbClr val="FFFFFF"/>
          </a:solidFill>
        </p:spPr>
        <p:txBody>
          <a:bodyPr wrap="square" lIns="0" tIns="0" rIns="0" bIns="0" rtlCol="0"/>
          <a:lstStyle/>
          <a:p>
            <a:endParaRPr/>
          </a:p>
        </p:txBody>
      </p:sp>
      <p:sp>
        <p:nvSpPr>
          <p:cNvPr id="7" name="object 7"/>
          <p:cNvSpPr txBox="1"/>
          <p:nvPr/>
        </p:nvSpPr>
        <p:spPr>
          <a:xfrm>
            <a:off x="6597777" y="1617929"/>
            <a:ext cx="147320" cy="337185"/>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8" name="object 8"/>
          <p:cNvSpPr txBox="1"/>
          <p:nvPr/>
        </p:nvSpPr>
        <p:spPr>
          <a:xfrm>
            <a:off x="4128642" y="2174875"/>
            <a:ext cx="147320" cy="336550"/>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9" name="object 9"/>
          <p:cNvSpPr txBox="1"/>
          <p:nvPr/>
        </p:nvSpPr>
        <p:spPr>
          <a:xfrm>
            <a:off x="3949319" y="1847214"/>
            <a:ext cx="377825" cy="452120"/>
          </a:xfrm>
          <a:prstGeom prst="rect">
            <a:avLst/>
          </a:prstGeom>
        </p:spPr>
        <p:txBody>
          <a:bodyPr vert="horz" wrap="square" lIns="0" tIns="12065" rIns="0" bIns="0" rtlCol="0">
            <a:spAutoFit/>
          </a:bodyPr>
          <a:lstStyle/>
          <a:p>
            <a:pPr marL="38100">
              <a:lnSpc>
                <a:spcPct val="100000"/>
              </a:lnSpc>
              <a:spcBef>
                <a:spcPts val="95"/>
              </a:spcBef>
            </a:pPr>
            <a:r>
              <a:rPr sz="4200" spc="225" baseline="-22817" dirty="0">
                <a:solidFill>
                  <a:srgbClr val="FFFFFF"/>
                </a:solidFill>
                <a:latin typeface="Cambria Math"/>
                <a:cs typeface="Cambria Math"/>
              </a:rPr>
              <a:t>𝑥</a:t>
            </a:r>
            <a:r>
              <a:rPr sz="2050" spc="150" dirty="0">
                <a:solidFill>
                  <a:srgbClr val="FFFFFF"/>
                </a:solidFill>
                <a:latin typeface="Cambria Math"/>
                <a:cs typeface="Cambria Math"/>
              </a:rPr>
              <a:t>′</a:t>
            </a:r>
            <a:endParaRPr sz="2050">
              <a:latin typeface="Cambria Math"/>
              <a:cs typeface="Cambria Math"/>
            </a:endParaRPr>
          </a:p>
        </p:txBody>
      </p:sp>
      <p:sp>
        <p:nvSpPr>
          <p:cNvPr id="10" name="object 10"/>
          <p:cNvSpPr/>
          <p:nvPr/>
        </p:nvSpPr>
        <p:spPr>
          <a:xfrm>
            <a:off x="4335017" y="2091817"/>
            <a:ext cx="443230" cy="328930"/>
          </a:xfrm>
          <a:custGeom>
            <a:avLst/>
            <a:gdLst/>
            <a:ahLst/>
            <a:cxnLst/>
            <a:rect l="l" t="t" r="r" b="b"/>
            <a:pathLst>
              <a:path w="443229" h="328930">
                <a:moveTo>
                  <a:pt x="338201" y="0"/>
                </a:moveTo>
                <a:lnTo>
                  <a:pt x="333502" y="13335"/>
                </a:lnTo>
                <a:lnTo>
                  <a:pt x="352552" y="21597"/>
                </a:lnTo>
                <a:lnTo>
                  <a:pt x="368935" y="33051"/>
                </a:lnTo>
                <a:lnTo>
                  <a:pt x="393700" y="65532"/>
                </a:lnTo>
                <a:lnTo>
                  <a:pt x="408273" y="109219"/>
                </a:lnTo>
                <a:lnTo>
                  <a:pt x="413131" y="162813"/>
                </a:lnTo>
                <a:lnTo>
                  <a:pt x="411896" y="191845"/>
                </a:lnTo>
                <a:lnTo>
                  <a:pt x="402093" y="241859"/>
                </a:lnTo>
                <a:lnTo>
                  <a:pt x="382551" y="280965"/>
                </a:lnTo>
                <a:lnTo>
                  <a:pt x="352746" y="307306"/>
                </a:lnTo>
                <a:lnTo>
                  <a:pt x="334010" y="315595"/>
                </a:lnTo>
                <a:lnTo>
                  <a:pt x="338201" y="328930"/>
                </a:lnTo>
                <a:lnTo>
                  <a:pt x="383032" y="307895"/>
                </a:lnTo>
                <a:lnTo>
                  <a:pt x="416052" y="271525"/>
                </a:lnTo>
                <a:lnTo>
                  <a:pt x="436340" y="222678"/>
                </a:lnTo>
                <a:lnTo>
                  <a:pt x="443103" y="164592"/>
                </a:lnTo>
                <a:lnTo>
                  <a:pt x="441392" y="134417"/>
                </a:lnTo>
                <a:lnTo>
                  <a:pt x="427779" y="80974"/>
                </a:lnTo>
                <a:lnTo>
                  <a:pt x="400923" y="37468"/>
                </a:lnTo>
                <a:lnTo>
                  <a:pt x="362061" y="8616"/>
                </a:lnTo>
                <a:lnTo>
                  <a:pt x="338201" y="0"/>
                </a:lnTo>
                <a:close/>
              </a:path>
              <a:path w="443229" h="328930">
                <a:moveTo>
                  <a:pt x="104902" y="0"/>
                </a:moveTo>
                <a:lnTo>
                  <a:pt x="60118" y="21113"/>
                </a:lnTo>
                <a:lnTo>
                  <a:pt x="27051" y="57658"/>
                </a:lnTo>
                <a:lnTo>
                  <a:pt x="6762" y="106552"/>
                </a:lnTo>
                <a:lnTo>
                  <a:pt x="0" y="164592"/>
                </a:lnTo>
                <a:lnTo>
                  <a:pt x="1690" y="194784"/>
                </a:lnTo>
                <a:lnTo>
                  <a:pt x="15216" y="248263"/>
                </a:lnTo>
                <a:lnTo>
                  <a:pt x="42054" y="291621"/>
                </a:lnTo>
                <a:lnTo>
                  <a:pt x="80968" y="320335"/>
                </a:lnTo>
                <a:lnTo>
                  <a:pt x="104902" y="328930"/>
                </a:lnTo>
                <a:lnTo>
                  <a:pt x="108966" y="315595"/>
                </a:lnTo>
                <a:lnTo>
                  <a:pt x="90249" y="307306"/>
                </a:lnTo>
                <a:lnTo>
                  <a:pt x="74104" y="295767"/>
                </a:lnTo>
                <a:lnTo>
                  <a:pt x="49530" y="262890"/>
                </a:lnTo>
                <a:lnTo>
                  <a:pt x="34845" y="218186"/>
                </a:lnTo>
                <a:lnTo>
                  <a:pt x="29972" y="162813"/>
                </a:lnTo>
                <a:lnTo>
                  <a:pt x="31188" y="134790"/>
                </a:lnTo>
                <a:lnTo>
                  <a:pt x="40955" y="86125"/>
                </a:lnTo>
                <a:lnTo>
                  <a:pt x="60577" y="47696"/>
                </a:lnTo>
                <a:lnTo>
                  <a:pt x="90624" y="21597"/>
                </a:lnTo>
                <a:lnTo>
                  <a:pt x="109601" y="13335"/>
                </a:lnTo>
                <a:lnTo>
                  <a:pt x="104902" y="0"/>
                </a:lnTo>
                <a:close/>
              </a:path>
            </a:pathLst>
          </a:custGeom>
          <a:solidFill>
            <a:srgbClr val="FFFFFF"/>
          </a:solidFill>
        </p:spPr>
        <p:txBody>
          <a:bodyPr wrap="square" lIns="0" tIns="0" rIns="0" bIns="0" rtlCol="0"/>
          <a:lstStyle/>
          <a:p>
            <a:endParaRPr/>
          </a:p>
        </p:txBody>
      </p:sp>
      <p:sp>
        <p:nvSpPr>
          <p:cNvPr id="11" name="object 11"/>
          <p:cNvSpPr/>
          <p:nvPr/>
        </p:nvSpPr>
        <p:spPr>
          <a:xfrm>
            <a:off x="5602985" y="2091817"/>
            <a:ext cx="443230" cy="328930"/>
          </a:xfrm>
          <a:custGeom>
            <a:avLst/>
            <a:gdLst/>
            <a:ahLst/>
            <a:cxnLst/>
            <a:rect l="l" t="t" r="r" b="b"/>
            <a:pathLst>
              <a:path w="443229" h="328930">
                <a:moveTo>
                  <a:pt x="338200" y="0"/>
                </a:moveTo>
                <a:lnTo>
                  <a:pt x="333501" y="13335"/>
                </a:lnTo>
                <a:lnTo>
                  <a:pt x="352551" y="21597"/>
                </a:lnTo>
                <a:lnTo>
                  <a:pt x="368935" y="33051"/>
                </a:lnTo>
                <a:lnTo>
                  <a:pt x="393700" y="65532"/>
                </a:lnTo>
                <a:lnTo>
                  <a:pt x="408273" y="109219"/>
                </a:lnTo>
                <a:lnTo>
                  <a:pt x="413130" y="162813"/>
                </a:lnTo>
                <a:lnTo>
                  <a:pt x="411896" y="191845"/>
                </a:lnTo>
                <a:lnTo>
                  <a:pt x="402093" y="241859"/>
                </a:lnTo>
                <a:lnTo>
                  <a:pt x="382551" y="280965"/>
                </a:lnTo>
                <a:lnTo>
                  <a:pt x="352746" y="307306"/>
                </a:lnTo>
                <a:lnTo>
                  <a:pt x="334010" y="315595"/>
                </a:lnTo>
                <a:lnTo>
                  <a:pt x="338200" y="328930"/>
                </a:lnTo>
                <a:lnTo>
                  <a:pt x="383031" y="307895"/>
                </a:lnTo>
                <a:lnTo>
                  <a:pt x="416051" y="271525"/>
                </a:lnTo>
                <a:lnTo>
                  <a:pt x="436340" y="222678"/>
                </a:lnTo>
                <a:lnTo>
                  <a:pt x="443102" y="164592"/>
                </a:lnTo>
                <a:lnTo>
                  <a:pt x="441392" y="134417"/>
                </a:lnTo>
                <a:lnTo>
                  <a:pt x="427779" y="80974"/>
                </a:lnTo>
                <a:lnTo>
                  <a:pt x="400923" y="37468"/>
                </a:lnTo>
                <a:lnTo>
                  <a:pt x="362061" y="8616"/>
                </a:lnTo>
                <a:lnTo>
                  <a:pt x="338200" y="0"/>
                </a:lnTo>
                <a:close/>
              </a:path>
              <a:path w="443229" h="328930">
                <a:moveTo>
                  <a:pt x="104901" y="0"/>
                </a:moveTo>
                <a:lnTo>
                  <a:pt x="60118" y="21113"/>
                </a:lnTo>
                <a:lnTo>
                  <a:pt x="27050" y="57658"/>
                </a:lnTo>
                <a:lnTo>
                  <a:pt x="6762" y="106552"/>
                </a:lnTo>
                <a:lnTo>
                  <a:pt x="0" y="164592"/>
                </a:lnTo>
                <a:lnTo>
                  <a:pt x="1690" y="194784"/>
                </a:lnTo>
                <a:lnTo>
                  <a:pt x="15216" y="248263"/>
                </a:lnTo>
                <a:lnTo>
                  <a:pt x="42054" y="291621"/>
                </a:lnTo>
                <a:lnTo>
                  <a:pt x="80968" y="320335"/>
                </a:lnTo>
                <a:lnTo>
                  <a:pt x="104901" y="328930"/>
                </a:lnTo>
                <a:lnTo>
                  <a:pt x="108965" y="315595"/>
                </a:lnTo>
                <a:lnTo>
                  <a:pt x="90249" y="307306"/>
                </a:lnTo>
                <a:lnTo>
                  <a:pt x="74104" y="295767"/>
                </a:lnTo>
                <a:lnTo>
                  <a:pt x="49529" y="262890"/>
                </a:lnTo>
                <a:lnTo>
                  <a:pt x="34845" y="218186"/>
                </a:lnTo>
                <a:lnTo>
                  <a:pt x="29972" y="162813"/>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12" name="object 12"/>
          <p:cNvSpPr/>
          <p:nvPr/>
        </p:nvSpPr>
        <p:spPr>
          <a:xfrm>
            <a:off x="6781673" y="2091689"/>
            <a:ext cx="77470" cy="330200"/>
          </a:xfrm>
          <a:custGeom>
            <a:avLst/>
            <a:gdLst/>
            <a:ahLst/>
            <a:cxnLst/>
            <a:rect l="l" t="t" r="r" b="b"/>
            <a:pathLst>
              <a:path w="77470" h="330200">
                <a:moveTo>
                  <a:pt x="77343" y="0"/>
                </a:moveTo>
                <a:lnTo>
                  <a:pt x="0" y="0"/>
                </a:lnTo>
                <a:lnTo>
                  <a:pt x="0" y="12700"/>
                </a:lnTo>
                <a:lnTo>
                  <a:pt x="0" y="316230"/>
                </a:lnTo>
                <a:lnTo>
                  <a:pt x="0" y="330200"/>
                </a:lnTo>
                <a:lnTo>
                  <a:pt x="77343" y="330200"/>
                </a:lnTo>
                <a:lnTo>
                  <a:pt x="77343" y="316230"/>
                </a:lnTo>
                <a:lnTo>
                  <a:pt x="28829" y="316230"/>
                </a:lnTo>
                <a:lnTo>
                  <a:pt x="28829" y="12700"/>
                </a:lnTo>
                <a:lnTo>
                  <a:pt x="77343" y="12700"/>
                </a:lnTo>
                <a:lnTo>
                  <a:pt x="77343" y="0"/>
                </a:lnTo>
                <a:close/>
              </a:path>
            </a:pathLst>
          </a:custGeom>
          <a:solidFill>
            <a:srgbClr val="FFFFFF"/>
          </a:solidFill>
        </p:spPr>
        <p:txBody>
          <a:bodyPr wrap="square" lIns="0" tIns="0" rIns="0" bIns="0" rtlCol="0"/>
          <a:lstStyle/>
          <a:p>
            <a:endParaRPr/>
          </a:p>
        </p:txBody>
      </p:sp>
      <p:sp>
        <p:nvSpPr>
          <p:cNvPr id="13" name="object 13"/>
          <p:cNvSpPr/>
          <p:nvPr/>
        </p:nvSpPr>
        <p:spPr>
          <a:xfrm>
            <a:off x="7265670" y="2091689"/>
            <a:ext cx="560070" cy="330200"/>
          </a:xfrm>
          <a:custGeom>
            <a:avLst/>
            <a:gdLst/>
            <a:ahLst/>
            <a:cxnLst/>
            <a:rect l="l" t="t" r="r" b="b"/>
            <a:pathLst>
              <a:path w="560070" h="330200">
                <a:moveTo>
                  <a:pt x="109601" y="13462"/>
                </a:moveTo>
                <a:lnTo>
                  <a:pt x="104902" y="127"/>
                </a:lnTo>
                <a:lnTo>
                  <a:pt x="81038" y="8750"/>
                </a:lnTo>
                <a:lnTo>
                  <a:pt x="60109" y="21247"/>
                </a:lnTo>
                <a:lnTo>
                  <a:pt x="27051" y="57785"/>
                </a:lnTo>
                <a:lnTo>
                  <a:pt x="6756" y="106680"/>
                </a:lnTo>
                <a:lnTo>
                  <a:pt x="0" y="164719"/>
                </a:lnTo>
                <a:lnTo>
                  <a:pt x="1689" y="194919"/>
                </a:lnTo>
                <a:lnTo>
                  <a:pt x="15214" y="248399"/>
                </a:lnTo>
                <a:lnTo>
                  <a:pt x="42049" y="291757"/>
                </a:lnTo>
                <a:lnTo>
                  <a:pt x="80962" y="320471"/>
                </a:lnTo>
                <a:lnTo>
                  <a:pt x="104902" y="329057"/>
                </a:lnTo>
                <a:lnTo>
                  <a:pt x="108966" y="315722"/>
                </a:lnTo>
                <a:lnTo>
                  <a:pt x="90246" y="307441"/>
                </a:lnTo>
                <a:lnTo>
                  <a:pt x="74104" y="295897"/>
                </a:lnTo>
                <a:lnTo>
                  <a:pt x="49530" y="263017"/>
                </a:lnTo>
                <a:lnTo>
                  <a:pt x="34836" y="218325"/>
                </a:lnTo>
                <a:lnTo>
                  <a:pt x="29972" y="162941"/>
                </a:lnTo>
                <a:lnTo>
                  <a:pt x="31178" y="134924"/>
                </a:lnTo>
                <a:lnTo>
                  <a:pt x="40944" y="86258"/>
                </a:lnTo>
                <a:lnTo>
                  <a:pt x="60566" y="47828"/>
                </a:lnTo>
                <a:lnTo>
                  <a:pt x="90614" y="21729"/>
                </a:lnTo>
                <a:lnTo>
                  <a:pt x="109601" y="13462"/>
                </a:lnTo>
                <a:close/>
              </a:path>
              <a:path w="560070" h="330200">
                <a:moveTo>
                  <a:pt x="443103" y="164719"/>
                </a:moveTo>
                <a:lnTo>
                  <a:pt x="436270" y="106680"/>
                </a:lnTo>
                <a:lnTo>
                  <a:pt x="415925" y="57785"/>
                </a:lnTo>
                <a:lnTo>
                  <a:pt x="382968" y="21247"/>
                </a:lnTo>
                <a:lnTo>
                  <a:pt x="338201" y="127"/>
                </a:lnTo>
                <a:lnTo>
                  <a:pt x="333502" y="13462"/>
                </a:lnTo>
                <a:lnTo>
                  <a:pt x="352552" y="21729"/>
                </a:lnTo>
                <a:lnTo>
                  <a:pt x="368935" y="33185"/>
                </a:lnTo>
                <a:lnTo>
                  <a:pt x="393700" y="65659"/>
                </a:lnTo>
                <a:lnTo>
                  <a:pt x="408266" y="109347"/>
                </a:lnTo>
                <a:lnTo>
                  <a:pt x="413131" y="162941"/>
                </a:lnTo>
                <a:lnTo>
                  <a:pt x="411886" y="191973"/>
                </a:lnTo>
                <a:lnTo>
                  <a:pt x="402082" y="241998"/>
                </a:lnTo>
                <a:lnTo>
                  <a:pt x="382549" y="281101"/>
                </a:lnTo>
                <a:lnTo>
                  <a:pt x="352742" y="307441"/>
                </a:lnTo>
                <a:lnTo>
                  <a:pt x="334010" y="315722"/>
                </a:lnTo>
                <a:lnTo>
                  <a:pt x="338201" y="329057"/>
                </a:lnTo>
                <a:lnTo>
                  <a:pt x="383032" y="308025"/>
                </a:lnTo>
                <a:lnTo>
                  <a:pt x="416052" y="271653"/>
                </a:lnTo>
                <a:lnTo>
                  <a:pt x="436333" y="222808"/>
                </a:lnTo>
                <a:lnTo>
                  <a:pt x="441401" y="194919"/>
                </a:lnTo>
                <a:lnTo>
                  <a:pt x="443103" y="164719"/>
                </a:lnTo>
                <a:close/>
              </a:path>
              <a:path w="560070" h="330200">
                <a:moveTo>
                  <a:pt x="559562" y="0"/>
                </a:moveTo>
                <a:lnTo>
                  <a:pt x="482219" y="0"/>
                </a:lnTo>
                <a:lnTo>
                  <a:pt x="482219" y="12700"/>
                </a:lnTo>
                <a:lnTo>
                  <a:pt x="530733" y="12700"/>
                </a:lnTo>
                <a:lnTo>
                  <a:pt x="530733" y="316230"/>
                </a:lnTo>
                <a:lnTo>
                  <a:pt x="482219" y="316230"/>
                </a:lnTo>
                <a:lnTo>
                  <a:pt x="482219" y="330200"/>
                </a:lnTo>
                <a:lnTo>
                  <a:pt x="559562" y="330200"/>
                </a:lnTo>
                <a:lnTo>
                  <a:pt x="559562" y="316230"/>
                </a:lnTo>
                <a:lnTo>
                  <a:pt x="559562" y="12700"/>
                </a:lnTo>
                <a:lnTo>
                  <a:pt x="559562" y="0"/>
                </a:lnTo>
                <a:close/>
              </a:path>
            </a:pathLst>
          </a:custGeom>
          <a:solidFill>
            <a:srgbClr val="FFFFFF"/>
          </a:solidFill>
        </p:spPr>
        <p:txBody>
          <a:bodyPr wrap="square" lIns="0" tIns="0" rIns="0" bIns="0" rtlCol="0"/>
          <a:lstStyle/>
          <a:p>
            <a:endParaRPr/>
          </a:p>
        </p:txBody>
      </p:sp>
      <p:sp>
        <p:nvSpPr>
          <p:cNvPr id="14" name="object 14"/>
          <p:cNvSpPr txBox="1"/>
          <p:nvPr/>
        </p:nvSpPr>
        <p:spPr>
          <a:xfrm>
            <a:off x="4414139" y="1302943"/>
            <a:ext cx="3223895" cy="1139190"/>
          </a:xfrm>
          <a:prstGeom prst="rect">
            <a:avLst/>
          </a:prstGeom>
        </p:spPr>
        <p:txBody>
          <a:bodyPr vert="horz" wrap="square" lIns="0" tIns="142875" rIns="0" bIns="0" rtlCol="0">
            <a:spAutoFit/>
          </a:bodyPr>
          <a:lstStyle/>
          <a:p>
            <a:pPr marL="350520">
              <a:lnSpc>
                <a:spcPct val="100000"/>
              </a:lnSpc>
              <a:spcBef>
                <a:spcPts val="1125"/>
              </a:spcBef>
              <a:tabLst>
                <a:tab pos="865505" algn="l"/>
                <a:tab pos="1322705" algn="l"/>
                <a:tab pos="2042160" algn="l"/>
                <a:tab pos="2506980" algn="l"/>
              </a:tabLst>
            </a:pPr>
            <a:r>
              <a:rPr sz="2800" spc="-25" dirty="0">
                <a:solidFill>
                  <a:srgbClr val="FFFFFF"/>
                </a:solidFill>
                <a:latin typeface="Cambria Math"/>
                <a:cs typeface="Cambria Math"/>
              </a:rPr>
              <a:t>𝑦</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150" dirty="0">
                <a:solidFill>
                  <a:srgbClr val="FFFFFF"/>
                </a:solidFill>
                <a:latin typeface="Cambria Math"/>
                <a:cs typeface="Cambria Math"/>
              </a:rPr>
              <a:t> </a:t>
            </a:r>
            <a:r>
              <a:rPr sz="2800" spc="-60" dirty="0">
                <a:solidFill>
                  <a:srgbClr val="FFFFFF"/>
                </a:solidFill>
                <a:latin typeface="Cambria Math"/>
                <a:cs typeface="Cambria Math"/>
              </a:rPr>
              <a:t>𝐴</a:t>
            </a:r>
            <a:r>
              <a:rPr sz="2800" dirty="0">
                <a:solidFill>
                  <a:srgbClr val="FFFFFF"/>
                </a:solidFill>
                <a:latin typeface="Cambria Math"/>
                <a:cs typeface="Cambria Math"/>
              </a:rPr>
              <a:t>	</a:t>
            </a:r>
            <a:r>
              <a:rPr sz="2800" spc="145" dirty="0">
                <a:solidFill>
                  <a:srgbClr val="FFFFFF"/>
                </a:solidFill>
                <a:latin typeface="Cambria Math"/>
                <a:cs typeface="Cambria Math"/>
              </a:rPr>
              <a:t>𝑥</a:t>
            </a:r>
            <a:r>
              <a:rPr sz="3075" spc="217" baseline="31165" dirty="0">
                <a:solidFill>
                  <a:srgbClr val="FFFFFF"/>
                </a:solidFill>
                <a:latin typeface="Cambria Math"/>
                <a:cs typeface="Cambria Math"/>
              </a:rPr>
              <a:t>′</a:t>
            </a:r>
            <a:r>
              <a:rPr sz="3075" baseline="31165" dirty="0">
                <a:solidFill>
                  <a:srgbClr val="FFFFFF"/>
                </a:solidFill>
                <a:latin typeface="Cambria Math"/>
                <a:cs typeface="Cambria Math"/>
              </a:rPr>
              <a:t>	</a:t>
            </a:r>
            <a:r>
              <a:rPr sz="2800" spc="-50" dirty="0">
                <a:solidFill>
                  <a:srgbClr val="FFFFFF"/>
                </a:solidFill>
                <a:latin typeface="Cambria Math"/>
                <a:cs typeface="Cambria Math"/>
              </a:rPr>
              <a:t>𝑛</a:t>
            </a:r>
            <a:endParaRPr sz="2800">
              <a:latin typeface="Cambria Math"/>
              <a:cs typeface="Cambria Math"/>
            </a:endParaRPr>
          </a:p>
          <a:p>
            <a:pPr marL="38100">
              <a:lnSpc>
                <a:spcPct val="100000"/>
              </a:lnSpc>
              <a:spcBef>
                <a:spcPts val="1025"/>
              </a:spcBef>
              <a:tabLst>
                <a:tab pos="493395" algn="l"/>
                <a:tab pos="1306195" algn="l"/>
                <a:tab pos="1741805" algn="l"/>
                <a:tab pos="2453640" algn="l"/>
                <a:tab pos="2968625" algn="l"/>
              </a:tabLst>
            </a:pP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160" dirty="0">
                <a:solidFill>
                  <a:srgbClr val="FFFFFF"/>
                </a:solidFill>
                <a:latin typeface="Cambria Math"/>
                <a:cs typeface="Cambria Math"/>
              </a:rPr>
              <a:t> </a:t>
            </a:r>
            <a:r>
              <a:rPr sz="2800" spc="-25" dirty="0">
                <a:solidFill>
                  <a:srgbClr val="FFFFFF"/>
                </a:solidFill>
                <a:latin typeface="Cambria Math"/>
                <a:cs typeface="Cambria Math"/>
              </a:rPr>
              <a:t>𝑥</a:t>
            </a:r>
            <a:r>
              <a:rPr sz="3075" spc="-37" baseline="-16260" dirty="0">
                <a:solidFill>
                  <a:srgbClr val="FFFFFF"/>
                </a:solidFill>
                <a:latin typeface="Cambria Math"/>
                <a:cs typeface="Cambria Math"/>
              </a:rPr>
              <a:t>𝑗</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5" dirty="0">
                <a:solidFill>
                  <a:srgbClr val="FFFFFF"/>
                </a:solidFill>
                <a:latin typeface="Cambria Math"/>
                <a:cs typeface="Cambria Math"/>
              </a:rPr>
              <a:t> </a:t>
            </a:r>
            <a:r>
              <a:rPr sz="2800" spc="-50" dirty="0">
                <a:solidFill>
                  <a:srgbClr val="FFFFFF"/>
                </a:solidFill>
                <a:latin typeface="Cambria Math"/>
                <a:cs typeface="Cambria Math"/>
              </a:rPr>
              <a:t>𝐵</a:t>
            </a:r>
            <a:r>
              <a:rPr sz="2800" dirty="0">
                <a:solidFill>
                  <a:srgbClr val="FFFFFF"/>
                </a:solidFill>
                <a:latin typeface="Cambria Math"/>
                <a:cs typeface="Cambria Math"/>
              </a:rPr>
              <a:t>	</a:t>
            </a:r>
            <a:r>
              <a:rPr sz="2800" spc="-25" dirty="0">
                <a:solidFill>
                  <a:srgbClr val="FFFFFF"/>
                </a:solidFill>
                <a:latin typeface="Cambria Math"/>
                <a:cs typeface="Cambria Math"/>
              </a:rPr>
              <a:t>𝑦</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endParaRPr sz="2800">
              <a:latin typeface="Cambria Math"/>
              <a:cs typeface="Cambria Math"/>
            </a:endParaRPr>
          </a:p>
        </p:txBody>
      </p:sp>
      <p:sp>
        <p:nvSpPr>
          <p:cNvPr id="15" name="object 15"/>
          <p:cNvSpPr txBox="1"/>
          <p:nvPr/>
        </p:nvSpPr>
        <p:spPr>
          <a:xfrm>
            <a:off x="11153647" y="1302943"/>
            <a:ext cx="960755" cy="1139190"/>
          </a:xfrm>
          <a:prstGeom prst="rect">
            <a:avLst/>
          </a:prstGeom>
        </p:spPr>
        <p:txBody>
          <a:bodyPr vert="horz" wrap="square" lIns="0" tIns="142875" rIns="0" bIns="0" rtlCol="0">
            <a:spAutoFit/>
          </a:bodyPr>
          <a:lstStyle/>
          <a:p>
            <a:pPr marL="12700">
              <a:lnSpc>
                <a:spcPct val="100000"/>
              </a:lnSpc>
              <a:spcBef>
                <a:spcPts val="1125"/>
              </a:spcBef>
            </a:pPr>
            <a:r>
              <a:rPr sz="2800" spc="-10" dirty="0">
                <a:solidFill>
                  <a:srgbClr val="FFFFFF"/>
                </a:solidFill>
                <a:latin typeface="Cambria"/>
                <a:cs typeface="Cambria"/>
              </a:rPr>
              <a:t>(1.16)</a:t>
            </a:r>
            <a:endParaRPr sz="2800">
              <a:latin typeface="Cambria"/>
              <a:cs typeface="Cambria"/>
            </a:endParaRPr>
          </a:p>
          <a:p>
            <a:pPr marL="12700">
              <a:lnSpc>
                <a:spcPct val="100000"/>
              </a:lnSpc>
              <a:spcBef>
                <a:spcPts val="1025"/>
              </a:spcBef>
            </a:pPr>
            <a:r>
              <a:rPr sz="2800" spc="-10" dirty="0">
                <a:solidFill>
                  <a:srgbClr val="FFFFFF"/>
                </a:solidFill>
                <a:latin typeface="Cambria"/>
                <a:cs typeface="Cambria"/>
              </a:rPr>
              <a:t>(1.17)</a:t>
            </a:r>
            <a:endParaRPr sz="2800">
              <a:latin typeface="Cambria"/>
              <a:cs typeface="Cambria"/>
            </a:endParaRPr>
          </a:p>
        </p:txBody>
      </p:sp>
      <p:sp>
        <p:nvSpPr>
          <p:cNvPr id="17" name="object 17"/>
          <p:cNvSpPr txBox="1"/>
          <p:nvPr/>
        </p:nvSpPr>
        <p:spPr>
          <a:xfrm>
            <a:off x="30471" y="2308546"/>
            <a:ext cx="8925560" cy="1495281"/>
          </a:xfrm>
          <a:prstGeom prst="rect">
            <a:avLst/>
          </a:prstGeom>
        </p:spPr>
        <p:txBody>
          <a:bodyPr vert="horz" wrap="square" lIns="0" tIns="99060" rIns="0" bIns="0" rtlCol="0">
            <a:spAutoFit/>
          </a:bodyPr>
          <a:lstStyle/>
          <a:p>
            <a:pPr marL="303530" indent="-227329">
              <a:lnSpc>
                <a:spcPct val="100000"/>
              </a:lnSpc>
              <a:spcBef>
                <a:spcPts val="780"/>
              </a:spcBef>
              <a:buFont typeface="Arial MT"/>
              <a:buChar char="•"/>
              <a:tabLst>
                <a:tab pos="303530" algn="l"/>
              </a:tabLst>
            </a:pPr>
            <a:r>
              <a:rPr lang="es-ES" sz="2800" dirty="0">
                <a:solidFill>
                  <a:srgbClr val="FFFFFF"/>
                </a:solidFill>
                <a:latin typeface="Cambria"/>
                <a:cs typeface="Cambria"/>
              </a:rPr>
              <a:t>Burada A ve B operatörlerdir.</a:t>
            </a:r>
            <a:endParaRPr lang="tr-TR" sz="2800" dirty="0">
              <a:solidFill>
                <a:srgbClr val="FFFFFF"/>
              </a:solidFill>
              <a:latin typeface="Cambria"/>
              <a:cs typeface="Cambria"/>
            </a:endParaRPr>
          </a:p>
          <a:p>
            <a:pPr marL="303530" indent="-227329">
              <a:lnSpc>
                <a:spcPct val="100000"/>
              </a:lnSpc>
              <a:spcBef>
                <a:spcPts val="780"/>
              </a:spcBef>
              <a:buFont typeface="Arial MT"/>
              <a:buChar char="•"/>
              <a:tabLst>
                <a:tab pos="303530" algn="l"/>
              </a:tabLst>
            </a:pPr>
            <a:r>
              <a:rPr lang="tr-TR" sz="2800" dirty="0">
                <a:solidFill>
                  <a:srgbClr val="FFFFFF"/>
                </a:solidFill>
                <a:latin typeface="Cambria"/>
                <a:cs typeface="Cambria"/>
              </a:rPr>
              <a:t>Eşitlikler arasındaki x(n)</a:t>
            </a:r>
            <a:r>
              <a:rPr lang="tr-TR" sz="2800" dirty="0" err="1">
                <a:solidFill>
                  <a:srgbClr val="FFFFFF"/>
                </a:solidFill>
                <a:latin typeface="Cambria"/>
                <a:cs typeface="Cambria"/>
              </a:rPr>
              <a:t>yi</a:t>
            </a:r>
            <a:r>
              <a:rPr lang="tr-TR" sz="2800" dirty="0">
                <a:solidFill>
                  <a:srgbClr val="FFFFFF"/>
                </a:solidFill>
                <a:latin typeface="Cambria"/>
                <a:cs typeface="Cambria"/>
              </a:rPr>
              <a:t> ortadan kaldırmak. (1.16) ve (1.17), şunu elde ederiz</a:t>
            </a:r>
            <a:r>
              <a:rPr sz="2050" spc="160" dirty="0">
                <a:solidFill>
                  <a:srgbClr val="FFFFFF"/>
                </a:solidFill>
                <a:latin typeface="Cambria Math"/>
                <a:cs typeface="Cambria Math"/>
              </a:rPr>
              <a:t>𝑗</a:t>
            </a:r>
            <a:endParaRPr sz="2050" dirty="0">
              <a:latin typeface="Cambria Math"/>
              <a:cs typeface="Cambria Math"/>
            </a:endParaRPr>
          </a:p>
        </p:txBody>
      </p:sp>
      <p:sp>
        <p:nvSpPr>
          <p:cNvPr id="18" name="object 18"/>
          <p:cNvSpPr/>
          <p:nvPr/>
        </p:nvSpPr>
        <p:spPr>
          <a:xfrm>
            <a:off x="4696205" y="3789553"/>
            <a:ext cx="443230" cy="328930"/>
          </a:xfrm>
          <a:custGeom>
            <a:avLst/>
            <a:gdLst/>
            <a:ahLst/>
            <a:cxnLst/>
            <a:rect l="l" t="t" r="r" b="b"/>
            <a:pathLst>
              <a:path w="443229" h="328929">
                <a:moveTo>
                  <a:pt x="338201" y="0"/>
                </a:moveTo>
                <a:lnTo>
                  <a:pt x="333502" y="13335"/>
                </a:lnTo>
                <a:lnTo>
                  <a:pt x="352552" y="21597"/>
                </a:lnTo>
                <a:lnTo>
                  <a:pt x="368935" y="33051"/>
                </a:lnTo>
                <a:lnTo>
                  <a:pt x="393700" y="65532"/>
                </a:lnTo>
                <a:lnTo>
                  <a:pt x="408273" y="109219"/>
                </a:lnTo>
                <a:lnTo>
                  <a:pt x="413131" y="162814"/>
                </a:lnTo>
                <a:lnTo>
                  <a:pt x="411896" y="191845"/>
                </a:lnTo>
                <a:lnTo>
                  <a:pt x="402093" y="241859"/>
                </a:lnTo>
                <a:lnTo>
                  <a:pt x="382551" y="280965"/>
                </a:lnTo>
                <a:lnTo>
                  <a:pt x="352746" y="307306"/>
                </a:lnTo>
                <a:lnTo>
                  <a:pt x="334010" y="315595"/>
                </a:lnTo>
                <a:lnTo>
                  <a:pt x="338201" y="328930"/>
                </a:lnTo>
                <a:lnTo>
                  <a:pt x="383032" y="307895"/>
                </a:lnTo>
                <a:lnTo>
                  <a:pt x="416052" y="271526"/>
                </a:lnTo>
                <a:lnTo>
                  <a:pt x="436340" y="222678"/>
                </a:lnTo>
                <a:lnTo>
                  <a:pt x="443103" y="164592"/>
                </a:lnTo>
                <a:lnTo>
                  <a:pt x="441392" y="134417"/>
                </a:lnTo>
                <a:lnTo>
                  <a:pt x="427779" y="80974"/>
                </a:lnTo>
                <a:lnTo>
                  <a:pt x="400923" y="37468"/>
                </a:lnTo>
                <a:lnTo>
                  <a:pt x="362061" y="8616"/>
                </a:lnTo>
                <a:lnTo>
                  <a:pt x="338201" y="0"/>
                </a:lnTo>
                <a:close/>
              </a:path>
              <a:path w="443229" h="328929">
                <a:moveTo>
                  <a:pt x="104902" y="0"/>
                </a:moveTo>
                <a:lnTo>
                  <a:pt x="60118" y="21113"/>
                </a:lnTo>
                <a:lnTo>
                  <a:pt x="27051" y="57658"/>
                </a:lnTo>
                <a:lnTo>
                  <a:pt x="6762" y="106553"/>
                </a:lnTo>
                <a:lnTo>
                  <a:pt x="0" y="164592"/>
                </a:lnTo>
                <a:lnTo>
                  <a:pt x="1690" y="194784"/>
                </a:lnTo>
                <a:lnTo>
                  <a:pt x="15216" y="248263"/>
                </a:lnTo>
                <a:lnTo>
                  <a:pt x="42054" y="291621"/>
                </a:lnTo>
                <a:lnTo>
                  <a:pt x="80968" y="320335"/>
                </a:lnTo>
                <a:lnTo>
                  <a:pt x="104902" y="328930"/>
                </a:lnTo>
                <a:lnTo>
                  <a:pt x="108966" y="315595"/>
                </a:lnTo>
                <a:lnTo>
                  <a:pt x="90249" y="307306"/>
                </a:lnTo>
                <a:lnTo>
                  <a:pt x="74104" y="295767"/>
                </a:lnTo>
                <a:lnTo>
                  <a:pt x="49530" y="262890"/>
                </a:lnTo>
                <a:lnTo>
                  <a:pt x="34845" y="218186"/>
                </a:lnTo>
                <a:lnTo>
                  <a:pt x="29972" y="162814"/>
                </a:lnTo>
                <a:lnTo>
                  <a:pt x="31188" y="134790"/>
                </a:lnTo>
                <a:lnTo>
                  <a:pt x="40955" y="86125"/>
                </a:lnTo>
                <a:lnTo>
                  <a:pt x="60577" y="47696"/>
                </a:lnTo>
                <a:lnTo>
                  <a:pt x="90624" y="21597"/>
                </a:lnTo>
                <a:lnTo>
                  <a:pt x="109601" y="13335"/>
                </a:lnTo>
                <a:lnTo>
                  <a:pt x="104902" y="0"/>
                </a:lnTo>
                <a:close/>
              </a:path>
            </a:pathLst>
          </a:custGeom>
          <a:solidFill>
            <a:srgbClr val="FFFFFF"/>
          </a:solidFill>
        </p:spPr>
        <p:txBody>
          <a:bodyPr wrap="square" lIns="0" tIns="0" rIns="0" bIns="0" rtlCol="0"/>
          <a:lstStyle/>
          <a:p>
            <a:endParaRPr/>
          </a:p>
        </p:txBody>
      </p:sp>
      <p:sp>
        <p:nvSpPr>
          <p:cNvPr id="19" name="object 19"/>
          <p:cNvSpPr txBox="1"/>
          <p:nvPr/>
        </p:nvSpPr>
        <p:spPr>
          <a:xfrm>
            <a:off x="4247515" y="3688460"/>
            <a:ext cx="1326515" cy="452120"/>
          </a:xfrm>
          <a:prstGeom prst="rect">
            <a:avLst/>
          </a:prstGeom>
        </p:spPr>
        <p:txBody>
          <a:bodyPr vert="horz" wrap="square" lIns="0" tIns="12065" rIns="0" bIns="0" rtlCol="0">
            <a:spAutoFit/>
          </a:bodyPr>
          <a:lstStyle/>
          <a:p>
            <a:pPr marL="50800">
              <a:lnSpc>
                <a:spcPct val="100000"/>
              </a:lnSpc>
              <a:spcBef>
                <a:spcPts val="95"/>
              </a:spcBef>
              <a:tabLst>
                <a:tab pos="565785" algn="l"/>
                <a:tab pos="1022985" algn="l"/>
              </a:tabLst>
            </a:pPr>
            <a:r>
              <a:rPr sz="2800" spc="-25" dirty="0">
                <a:solidFill>
                  <a:srgbClr val="FFFFFF"/>
                </a:solidFill>
                <a:latin typeface="Cambria Math"/>
                <a:cs typeface="Cambria Math"/>
              </a:rPr>
              <a:t>𝑦</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50" dirty="0">
                <a:solidFill>
                  <a:srgbClr val="FFFFFF"/>
                </a:solidFill>
                <a:latin typeface="Cambria Math"/>
                <a:cs typeface="Cambria Math"/>
              </a:rPr>
              <a:t>𝑛</a:t>
            </a:r>
            <a:r>
              <a:rPr sz="2800" dirty="0">
                <a:solidFill>
                  <a:srgbClr val="FFFFFF"/>
                </a:solidFill>
                <a:latin typeface="Cambria Math"/>
                <a:cs typeface="Cambria Math"/>
              </a:rPr>
              <a:t>	</a:t>
            </a:r>
            <a:r>
              <a:rPr sz="2800" spc="-50" dirty="0">
                <a:solidFill>
                  <a:srgbClr val="FFFFFF"/>
                </a:solidFill>
                <a:latin typeface="Cambria Math"/>
                <a:cs typeface="Cambria Math"/>
              </a:rPr>
              <a:t>=</a:t>
            </a:r>
            <a:endParaRPr sz="2800">
              <a:latin typeface="Cambria Math"/>
              <a:cs typeface="Cambria Math"/>
            </a:endParaRPr>
          </a:p>
        </p:txBody>
      </p:sp>
      <p:sp>
        <p:nvSpPr>
          <p:cNvPr id="20" name="object 20"/>
          <p:cNvSpPr/>
          <p:nvPr/>
        </p:nvSpPr>
        <p:spPr>
          <a:xfrm>
            <a:off x="5634228" y="3942588"/>
            <a:ext cx="695325" cy="22860"/>
          </a:xfrm>
          <a:custGeom>
            <a:avLst/>
            <a:gdLst/>
            <a:ahLst/>
            <a:cxnLst/>
            <a:rect l="l" t="t" r="r" b="b"/>
            <a:pathLst>
              <a:path w="695325" h="22860">
                <a:moveTo>
                  <a:pt x="694944" y="0"/>
                </a:moveTo>
                <a:lnTo>
                  <a:pt x="0" y="0"/>
                </a:lnTo>
                <a:lnTo>
                  <a:pt x="0" y="22860"/>
                </a:lnTo>
                <a:lnTo>
                  <a:pt x="694944" y="22860"/>
                </a:lnTo>
                <a:lnTo>
                  <a:pt x="694944" y="0"/>
                </a:lnTo>
                <a:close/>
              </a:path>
            </a:pathLst>
          </a:custGeom>
          <a:solidFill>
            <a:srgbClr val="FFFFFF"/>
          </a:solidFill>
        </p:spPr>
        <p:txBody>
          <a:bodyPr wrap="square" lIns="0" tIns="0" rIns="0" bIns="0" rtlCol="0"/>
          <a:lstStyle/>
          <a:p>
            <a:endParaRPr/>
          </a:p>
        </p:txBody>
      </p:sp>
      <p:sp>
        <p:nvSpPr>
          <p:cNvPr id="21" name="object 21"/>
          <p:cNvSpPr txBox="1"/>
          <p:nvPr/>
        </p:nvSpPr>
        <p:spPr>
          <a:xfrm>
            <a:off x="5883021" y="3575684"/>
            <a:ext cx="19748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𝐴</a:t>
            </a:r>
            <a:endParaRPr sz="2050">
              <a:latin typeface="Cambria Math"/>
              <a:cs typeface="Cambria Math"/>
            </a:endParaRPr>
          </a:p>
        </p:txBody>
      </p:sp>
      <p:sp>
        <p:nvSpPr>
          <p:cNvPr id="22" name="object 22"/>
          <p:cNvSpPr txBox="1"/>
          <p:nvPr/>
        </p:nvSpPr>
        <p:spPr>
          <a:xfrm>
            <a:off x="5622163" y="3962780"/>
            <a:ext cx="714375" cy="336550"/>
          </a:xfrm>
          <a:prstGeom prst="rect">
            <a:avLst/>
          </a:prstGeom>
        </p:spPr>
        <p:txBody>
          <a:bodyPr vert="horz" wrap="square" lIns="0" tIns="11430" rIns="0" bIns="0" rtlCol="0">
            <a:spAutoFit/>
          </a:bodyPr>
          <a:lstStyle/>
          <a:p>
            <a:pPr marL="12700">
              <a:lnSpc>
                <a:spcPct val="100000"/>
              </a:lnSpc>
              <a:spcBef>
                <a:spcPts val="90"/>
              </a:spcBef>
            </a:pPr>
            <a:r>
              <a:rPr sz="2050" spc="-20" dirty="0">
                <a:solidFill>
                  <a:srgbClr val="FFFFFF"/>
                </a:solidFill>
                <a:latin typeface="Cambria Math"/>
                <a:cs typeface="Cambria Math"/>
              </a:rPr>
              <a:t>1+𝐴𝐵</a:t>
            </a:r>
            <a:endParaRPr sz="2050">
              <a:latin typeface="Cambria Math"/>
              <a:cs typeface="Cambria Math"/>
            </a:endParaRPr>
          </a:p>
        </p:txBody>
      </p:sp>
      <p:sp>
        <p:nvSpPr>
          <p:cNvPr id="23" name="object 23"/>
          <p:cNvSpPr txBox="1"/>
          <p:nvPr/>
        </p:nvSpPr>
        <p:spPr>
          <a:xfrm>
            <a:off x="6686168" y="3857625"/>
            <a:ext cx="147320" cy="336550"/>
          </a:xfrm>
          <a:prstGeom prst="rect">
            <a:avLst/>
          </a:prstGeom>
        </p:spPr>
        <p:txBody>
          <a:bodyPr vert="horz" wrap="square" lIns="0" tIns="11430" rIns="0" bIns="0" rtlCol="0">
            <a:spAutoFit/>
          </a:bodyPr>
          <a:lstStyle/>
          <a:p>
            <a:pPr marL="12700">
              <a:lnSpc>
                <a:spcPct val="100000"/>
              </a:lnSpc>
              <a:spcBef>
                <a:spcPts val="90"/>
              </a:spcBef>
            </a:pPr>
            <a:r>
              <a:rPr sz="2050" spc="160" dirty="0">
                <a:solidFill>
                  <a:srgbClr val="FFFFFF"/>
                </a:solidFill>
                <a:latin typeface="Cambria Math"/>
                <a:cs typeface="Cambria Math"/>
              </a:rPr>
              <a:t>𝑗</a:t>
            </a:r>
            <a:endParaRPr sz="2050">
              <a:latin typeface="Cambria Math"/>
              <a:cs typeface="Cambria Math"/>
            </a:endParaRPr>
          </a:p>
        </p:txBody>
      </p:sp>
      <p:sp>
        <p:nvSpPr>
          <p:cNvPr id="24" name="object 24"/>
          <p:cNvSpPr txBox="1"/>
          <p:nvPr/>
        </p:nvSpPr>
        <p:spPr>
          <a:xfrm>
            <a:off x="6375272" y="3688460"/>
            <a:ext cx="1111885" cy="45212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2800" spc="-25" dirty="0">
                <a:solidFill>
                  <a:srgbClr val="FFFFFF"/>
                </a:solidFill>
                <a:latin typeface="Cambria Math"/>
                <a:cs typeface="Cambria Math"/>
              </a:rPr>
              <a:t>[𝑥</a:t>
            </a:r>
            <a:r>
              <a:rPr sz="2800" dirty="0">
                <a:solidFill>
                  <a:srgbClr val="FFFFFF"/>
                </a:solidFill>
                <a:latin typeface="Cambria Math"/>
                <a:cs typeface="Cambria Math"/>
              </a:rPr>
              <a:t>	</a:t>
            </a:r>
            <a:r>
              <a:rPr sz="2800" spc="-20" dirty="0">
                <a:solidFill>
                  <a:srgbClr val="FFFFFF"/>
                </a:solidFill>
                <a:latin typeface="Cambria Math"/>
                <a:cs typeface="Cambria Math"/>
              </a:rPr>
              <a:t>(𝑛)]</a:t>
            </a:r>
            <a:endParaRPr sz="2800">
              <a:latin typeface="Cambria Math"/>
              <a:cs typeface="Cambria Math"/>
            </a:endParaRPr>
          </a:p>
        </p:txBody>
      </p:sp>
      <p:sp>
        <p:nvSpPr>
          <p:cNvPr id="25" name="object 25"/>
          <p:cNvSpPr txBox="1"/>
          <p:nvPr/>
        </p:nvSpPr>
        <p:spPr>
          <a:xfrm>
            <a:off x="11153647" y="3688460"/>
            <a:ext cx="960119"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mbria"/>
                <a:cs typeface="Cambria"/>
              </a:rPr>
              <a:t>(1.18)</a:t>
            </a:r>
            <a:endParaRPr sz="2800">
              <a:latin typeface="Cambria"/>
              <a:cs typeface="Cambria"/>
            </a:endParaRPr>
          </a:p>
        </p:txBody>
      </p:sp>
      <p:sp>
        <p:nvSpPr>
          <p:cNvPr id="26" name="object 26"/>
          <p:cNvSpPr txBox="1"/>
          <p:nvPr/>
        </p:nvSpPr>
        <p:spPr>
          <a:xfrm>
            <a:off x="78739" y="4284040"/>
            <a:ext cx="11609705" cy="836294"/>
          </a:xfrm>
          <a:prstGeom prst="rect">
            <a:avLst/>
          </a:prstGeom>
        </p:spPr>
        <p:txBody>
          <a:bodyPr vert="horz" wrap="square" lIns="0" tIns="60325" rIns="0" bIns="0" rtlCol="0">
            <a:spAutoFit/>
          </a:bodyPr>
          <a:lstStyle/>
          <a:p>
            <a:pPr marL="240029" marR="5080" indent="-227329">
              <a:lnSpc>
                <a:spcPts val="3030"/>
              </a:lnSpc>
              <a:spcBef>
                <a:spcPts val="475"/>
              </a:spcBef>
              <a:buFont typeface="Arial MT"/>
              <a:buChar char="•"/>
              <a:tabLst>
                <a:tab pos="241300" algn="l"/>
              </a:tabLst>
            </a:pPr>
            <a:r>
              <a:rPr lang="tr-TR" sz="2800" dirty="0">
                <a:solidFill>
                  <a:srgbClr val="FFFFFF"/>
                </a:solidFill>
                <a:latin typeface="Cambria"/>
                <a:cs typeface="Cambria"/>
              </a:rPr>
              <a:t>Şekil 1.13'te gösterilen tek döngülü geri besleme sistemi için, sistemin kapalı döngü operatörünü şu şekilde ifade edebiliriz:</a:t>
            </a:r>
            <a:endParaRPr sz="2800" dirty="0">
              <a:latin typeface="Cambria"/>
              <a:cs typeface="Cambria"/>
            </a:endParaRPr>
          </a:p>
        </p:txBody>
      </p:sp>
      <p:sp>
        <p:nvSpPr>
          <p:cNvPr id="27" name="object 27"/>
          <p:cNvSpPr/>
          <p:nvPr/>
        </p:nvSpPr>
        <p:spPr>
          <a:xfrm>
            <a:off x="3191255" y="5504688"/>
            <a:ext cx="1088390" cy="22860"/>
          </a:xfrm>
          <a:custGeom>
            <a:avLst/>
            <a:gdLst/>
            <a:ahLst/>
            <a:cxnLst/>
            <a:rect l="l" t="t" r="r" b="b"/>
            <a:pathLst>
              <a:path w="1088389" h="22860">
                <a:moveTo>
                  <a:pt x="1088136" y="0"/>
                </a:moveTo>
                <a:lnTo>
                  <a:pt x="0" y="0"/>
                </a:lnTo>
                <a:lnTo>
                  <a:pt x="0" y="22859"/>
                </a:lnTo>
                <a:lnTo>
                  <a:pt x="1088136" y="22859"/>
                </a:lnTo>
                <a:lnTo>
                  <a:pt x="1088136" y="0"/>
                </a:lnTo>
                <a:close/>
              </a:path>
            </a:pathLst>
          </a:custGeom>
          <a:solidFill>
            <a:srgbClr val="FFFFFF"/>
          </a:solidFill>
        </p:spPr>
        <p:txBody>
          <a:bodyPr wrap="square" lIns="0" tIns="0" rIns="0" bIns="0" rtlCol="0"/>
          <a:lstStyle/>
          <a:p>
            <a:endParaRPr/>
          </a:p>
        </p:txBody>
      </p:sp>
      <p:sp>
        <p:nvSpPr>
          <p:cNvPr id="28" name="object 28"/>
          <p:cNvSpPr/>
          <p:nvPr/>
        </p:nvSpPr>
        <p:spPr>
          <a:xfrm>
            <a:off x="4742688" y="5504688"/>
            <a:ext cx="1435735" cy="22860"/>
          </a:xfrm>
          <a:custGeom>
            <a:avLst/>
            <a:gdLst/>
            <a:ahLst/>
            <a:cxnLst/>
            <a:rect l="l" t="t" r="r" b="b"/>
            <a:pathLst>
              <a:path w="1435735" h="22860">
                <a:moveTo>
                  <a:pt x="1435608" y="0"/>
                </a:moveTo>
                <a:lnTo>
                  <a:pt x="0" y="0"/>
                </a:lnTo>
                <a:lnTo>
                  <a:pt x="0" y="22859"/>
                </a:lnTo>
                <a:lnTo>
                  <a:pt x="1435608" y="22859"/>
                </a:lnTo>
                <a:lnTo>
                  <a:pt x="1435608" y="0"/>
                </a:lnTo>
                <a:close/>
              </a:path>
            </a:pathLst>
          </a:custGeom>
          <a:solidFill>
            <a:srgbClr val="FFFFFF"/>
          </a:solidFill>
        </p:spPr>
        <p:txBody>
          <a:bodyPr wrap="square" lIns="0" tIns="0" rIns="0" bIns="0" rtlCol="0"/>
          <a:lstStyle/>
          <a:p>
            <a:endParaRPr/>
          </a:p>
        </p:txBody>
      </p:sp>
      <p:sp>
        <p:nvSpPr>
          <p:cNvPr id="29" name="object 29"/>
          <p:cNvSpPr txBox="1"/>
          <p:nvPr/>
        </p:nvSpPr>
        <p:spPr>
          <a:xfrm>
            <a:off x="3608959" y="4982717"/>
            <a:ext cx="1990089" cy="452120"/>
          </a:xfrm>
          <a:prstGeom prst="rect">
            <a:avLst/>
          </a:prstGeom>
        </p:spPr>
        <p:txBody>
          <a:bodyPr vert="horz" wrap="square" lIns="0" tIns="12065" rIns="0" bIns="0" rtlCol="0">
            <a:spAutoFit/>
          </a:bodyPr>
          <a:lstStyle/>
          <a:p>
            <a:pPr marL="12700">
              <a:lnSpc>
                <a:spcPct val="100000"/>
              </a:lnSpc>
              <a:spcBef>
                <a:spcPts val="95"/>
              </a:spcBef>
              <a:tabLst>
                <a:tab pos="1714500" algn="l"/>
              </a:tabLst>
            </a:pPr>
            <a:r>
              <a:rPr sz="2800" spc="-50" dirty="0">
                <a:solidFill>
                  <a:srgbClr val="FFFFFF"/>
                </a:solidFill>
                <a:latin typeface="Cambria Math"/>
                <a:cs typeface="Cambria Math"/>
              </a:rPr>
              <a:t>𝐴</a:t>
            </a:r>
            <a:r>
              <a:rPr sz="2800" dirty="0">
                <a:solidFill>
                  <a:srgbClr val="FFFFFF"/>
                </a:solidFill>
                <a:latin typeface="Cambria Math"/>
                <a:cs typeface="Cambria Math"/>
              </a:rPr>
              <a:t>	</a:t>
            </a:r>
            <a:r>
              <a:rPr sz="2800" spc="-50" dirty="0">
                <a:solidFill>
                  <a:srgbClr val="FFFFFF"/>
                </a:solidFill>
                <a:latin typeface="Cambria Math"/>
                <a:cs typeface="Cambria Math"/>
              </a:rPr>
              <a:t>𝑤</a:t>
            </a:r>
            <a:endParaRPr sz="2800">
              <a:latin typeface="Cambria Math"/>
              <a:cs typeface="Cambria Math"/>
            </a:endParaRPr>
          </a:p>
        </p:txBody>
      </p:sp>
      <p:sp>
        <p:nvSpPr>
          <p:cNvPr id="30" name="object 30"/>
          <p:cNvSpPr txBox="1"/>
          <p:nvPr/>
        </p:nvSpPr>
        <p:spPr>
          <a:xfrm>
            <a:off x="3153410" y="5488635"/>
            <a:ext cx="3061970" cy="452120"/>
          </a:xfrm>
          <a:prstGeom prst="rect">
            <a:avLst/>
          </a:prstGeom>
        </p:spPr>
        <p:txBody>
          <a:bodyPr vert="horz" wrap="square" lIns="0" tIns="12065" rIns="0" bIns="0" rtlCol="0">
            <a:spAutoFit/>
          </a:bodyPr>
          <a:lstStyle/>
          <a:p>
            <a:pPr marL="38100">
              <a:lnSpc>
                <a:spcPct val="100000"/>
              </a:lnSpc>
              <a:spcBef>
                <a:spcPts val="95"/>
              </a:spcBef>
              <a:tabLst>
                <a:tab pos="1589405" algn="l"/>
              </a:tabLst>
            </a:pPr>
            <a:r>
              <a:rPr sz="2800" dirty="0">
                <a:solidFill>
                  <a:srgbClr val="FFFFFF"/>
                </a:solidFill>
                <a:latin typeface="Cambria Math"/>
                <a:cs typeface="Cambria Math"/>
              </a:rPr>
              <a:t>1 −</a:t>
            </a:r>
            <a:r>
              <a:rPr sz="2800" spc="-5" dirty="0">
                <a:solidFill>
                  <a:srgbClr val="FFFFFF"/>
                </a:solidFill>
                <a:latin typeface="Cambria Math"/>
                <a:cs typeface="Cambria Math"/>
              </a:rPr>
              <a:t> </a:t>
            </a:r>
            <a:r>
              <a:rPr sz="2800" spc="-25" dirty="0">
                <a:solidFill>
                  <a:srgbClr val="FFFFFF"/>
                </a:solidFill>
                <a:latin typeface="Cambria Math"/>
                <a:cs typeface="Cambria Math"/>
              </a:rPr>
              <a:t>𝐴𝐵</a:t>
            </a:r>
            <a:r>
              <a:rPr sz="2800" dirty="0">
                <a:solidFill>
                  <a:srgbClr val="FFFFFF"/>
                </a:solidFill>
                <a:latin typeface="Cambria Math"/>
                <a:cs typeface="Cambria Math"/>
              </a:rPr>
              <a:t>	1</a:t>
            </a:r>
            <a:r>
              <a:rPr sz="2800" spc="-5"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20" dirty="0">
                <a:solidFill>
                  <a:srgbClr val="FFFFFF"/>
                </a:solidFill>
                <a:latin typeface="Cambria Math"/>
                <a:cs typeface="Cambria Math"/>
              </a:rPr>
              <a:t>𝑤𝑧</a:t>
            </a:r>
            <a:r>
              <a:rPr sz="3075" spc="-30" baseline="23035" dirty="0">
                <a:solidFill>
                  <a:srgbClr val="FFFFFF"/>
                </a:solidFill>
                <a:latin typeface="Cambria Math"/>
                <a:cs typeface="Cambria Math"/>
              </a:rPr>
              <a:t>−1</a:t>
            </a:r>
            <a:endParaRPr sz="3075" baseline="23035">
              <a:latin typeface="Cambria Math"/>
              <a:cs typeface="Cambria Math"/>
            </a:endParaRPr>
          </a:p>
        </p:txBody>
      </p:sp>
      <p:sp>
        <p:nvSpPr>
          <p:cNvPr id="31" name="object 31"/>
          <p:cNvSpPr/>
          <p:nvPr/>
        </p:nvSpPr>
        <p:spPr>
          <a:xfrm>
            <a:off x="6944106" y="5351653"/>
            <a:ext cx="1668780" cy="329565"/>
          </a:xfrm>
          <a:custGeom>
            <a:avLst/>
            <a:gdLst/>
            <a:ahLst/>
            <a:cxnLst/>
            <a:rect l="l" t="t" r="r" b="b"/>
            <a:pathLst>
              <a:path w="1668779" h="329564">
                <a:moveTo>
                  <a:pt x="1563497" y="0"/>
                </a:moveTo>
                <a:lnTo>
                  <a:pt x="1558798" y="13335"/>
                </a:lnTo>
                <a:lnTo>
                  <a:pt x="1577848" y="21597"/>
                </a:lnTo>
                <a:lnTo>
                  <a:pt x="1594230" y="33051"/>
                </a:lnTo>
                <a:lnTo>
                  <a:pt x="1618996" y="65532"/>
                </a:lnTo>
                <a:lnTo>
                  <a:pt x="1633569" y="109220"/>
                </a:lnTo>
                <a:lnTo>
                  <a:pt x="1638427" y="162814"/>
                </a:lnTo>
                <a:lnTo>
                  <a:pt x="1637192" y="191850"/>
                </a:lnTo>
                <a:lnTo>
                  <a:pt x="1627389" y="241870"/>
                </a:lnTo>
                <a:lnTo>
                  <a:pt x="1607847" y="280931"/>
                </a:lnTo>
                <a:lnTo>
                  <a:pt x="1578042" y="307291"/>
                </a:lnTo>
                <a:lnTo>
                  <a:pt x="1559305" y="315595"/>
                </a:lnTo>
                <a:lnTo>
                  <a:pt x="1563497" y="328942"/>
                </a:lnTo>
                <a:lnTo>
                  <a:pt x="1608328" y="307898"/>
                </a:lnTo>
                <a:lnTo>
                  <a:pt x="1641348" y="271462"/>
                </a:lnTo>
                <a:lnTo>
                  <a:pt x="1661636" y="222665"/>
                </a:lnTo>
                <a:lnTo>
                  <a:pt x="1668399" y="164592"/>
                </a:lnTo>
                <a:lnTo>
                  <a:pt x="1666688" y="134417"/>
                </a:lnTo>
                <a:lnTo>
                  <a:pt x="1653075" y="80974"/>
                </a:lnTo>
                <a:lnTo>
                  <a:pt x="1626219" y="37468"/>
                </a:lnTo>
                <a:lnTo>
                  <a:pt x="1587357" y="8616"/>
                </a:lnTo>
                <a:lnTo>
                  <a:pt x="1563497" y="0"/>
                </a:lnTo>
                <a:close/>
              </a:path>
              <a:path w="1668779" h="329564">
                <a:moveTo>
                  <a:pt x="104901" y="0"/>
                </a:moveTo>
                <a:lnTo>
                  <a:pt x="60118" y="21113"/>
                </a:lnTo>
                <a:lnTo>
                  <a:pt x="27050" y="57658"/>
                </a:lnTo>
                <a:lnTo>
                  <a:pt x="6762" y="106553"/>
                </a:lnTo>
                <a:lnTo>
                  <a:pt x="0" y="164592"/>
                </a:lnTo>
                <a:lnTo>
                  <a:pt x="1690" y="194781"/>
                </a:lnTo>
                <a:lnTo>
                  <a:pt x="15216" y="248231"/>
                </a:lnTo>
                <a:lnTo>
                  <a:pt x="42054" y="291605"/>
                </a:lnTo>
                <a:lnTo>
                  <a:pt x="80968" y="320343"/>
                </a:lnTo>
                <a:lnTo>
                  <a:pt x="104901" y="328942"/>
                </a:lnTo>
                <a:lnTo>
                  <a:pt x="108966" y="315595"/>
                </a:lnTo>
                <a:lnTo>
                  <a:pt x="90249" y="307291"/>
                </a:lnTo>
                <a:lnTo>
                  <a:pt x="74104" y="295736"/>
                </a:lnTo>
                <a:lnTo>
                  <a:pt x="49529" y="262877"/>
                </a:lnTo>
                <a:lnTo>
                  <a:pt x="34845" y="218198"/>
                </a:lnTo>
                <a:lnTo>
                  <a:pt x="29972" y="162814"/>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32" name="object 32"/>
          <p:cNvSpPr txBox="1"/>
          <p:nvPr/>
        </p:nvSpPr>
        <p:spPr>
          <a:xfrm>
            <a:off x="4340986" y="5250891"/>
            <a:ext cx="4192904" cy="452120"/>
          </a:xfrm>
          <a:prstGeom prst="rect">
            <a:avLst/>
          </a:prstGeom>
        </p:spPr>
        <p:txBody>
          <a:bodyPr vert="horz" wrap="square" lIns="0" tIns="12065" rIns="0" bIns="0" rtlCol="0">
            <a:spAutoFit/>
          </a:bodyPr>
          <a:lstStyle/>
          <a:p>
            <a:pPr marL="38100">
              <a:lnSpc>
                <a:spcPct val="100000"/>
              </a:lnSpc>
              <a:spcBef>
                <a:spcPts val="95"/>
              </a:spcBef>
              <a:tabLst>
                <a:tab pos="1936750" algn="l"/>
                <a:tab pos="2720340" algn="l"/>
              </a:tabLst>
            </a:pPr>
            <a:r>
              <a:rPr sz="2800" spc="-50" dirty="0">
                <a:solidFill>
                  <a:srgbClr val="FFFFFF"/>
                </a:solidFill>
                <a:latin typeface="Cambria Math"/>
                <a:cs typeface="Cambria Math"/>
              </a:rPr>
              <a:t>=</a:t>
            </a:r>
            <a:r>
              <a:rPr sz="2800" dirty="0">
                <a:solidFill>
                  <a:srgbClr val="FFFFFF"/>
                </a:solidFill>
                <a:latin typeface="Cambria Math"/>
                <a:cs typeface="Cambria Math"/>
              </a:rPr>
              <a:t>	=</a:t>
            </a:r>
            <a:r>
              <a:rPr sz="2800" spc="150" dirty="0">
                <a:solidFill>
                  <a:srgbClr val="FFFFFF"/>
                </a:solidFill>
                <a:latin typeface="Cambria Math"/>
                <a:cs typeface="Cambria Math"/>
              </a:rPr>
              <a:t> </a:t>
            </a:r>
            <a:r>
              <a:rPr sz="2800" spc="-50" dirty="0">
                <a:solidFill>
                  <a:srgbClr val="FFFFFF"/>
                </a:solidFill>
                <a:latin typeface="Cambria Math"/>
                <a:cs typeface="Cambria Math"/>
              </a:rPr>
              <a:t>𝑤</a:t>
            </a:r>
            <a:r>
              <a:rPr sz="2800" dirty="0">
                <a:solidFill>
                  <a:srgbClr val="FFFFFF"/>
                </a:solidFill>
                <a:latin typeface="Cambria Math"/>
                <a:cs typeface="Cambria Math"/>
              </a:rPr>
              <a:t>	1</a:t>
            </a:r>
            <a:r>
              <a:rPr sz="2800" spc="-5" dirty="0">
                <a:solidFill>
                  <a:srgbClr val="FFFFFF"/>
                </a:solidFill>
                <a:latin typeface="Cambria Math"/>
                <a:cs typeface="Cambria Math"/>
              </a:rPr>
              <a:t> </a:t>
            </a:r>
            <a:r>
              <a:rPr sz="2800" dirty="0">
                <a:solidFill>
                  <a:srgbClr val="FFFFFF"/>
                </a:solidFill>
                <a:latin typeface="Cambria Math"/>
                <a:cs typeface="Cambria Math"/>
              </a:rPr>
              <a:t>−</a:t>
            </a:r>
            <a:r>
              <a:rPr sz="2800" spc="-5" dirty="0">
                <a:solidFill>
                  <a:srgbClr val="FFFFFF"/>
                </a:solidFill>
                <a:latin typeface="Cambria Math"/>
                <a:cs typeface="Cambria Math"/>
              </a:rPr>
              <a:t> </a:t>
            </a:r>
            <a:r>
              <a:rPr sz="2800" spc="-20" dirty="0">
                <a:solidFill>
                  <a:srgbClr val="FFFFFF"/>
                </a:solidFill>
                <a:latin typeface="Cambria Math"/>
                <a:cs typeface="Cambria Math"/>
              </a:rPr>
              <a:t>𝑤𝑧</a:t>
            </a:r>
            <a:r>
              <a:rPr sz="3075" spc="-30" baseline="27100" dirty="0">
                <a:solidFill>
                  <a:srgbClr val="FFFFFF"/>
                </a:solidFill>
                <a:latin typeface="Cambria Math"/>
                <a:cs typeface="Cambria Math"/>
              </a:rPr>
              <a:t>−1</a:t>
            </a:r>
            <a:endParaRPr sz="3075" baseline="27100">
              <a:latin typeface="Cambria Math"/>
              <a:cs typeface="Cambria Math"/>
            </a:endParaRPr>
          </a:p>
        </p:txBody>
      </p:sp>
      <p:sp>
        <p:nvSpPr>
          <p:cNvPr id="33" name="object 33"/>
          <p:cNvSpPr txBox="1"/>
          <p:nvPr/>
        </p:nvSpPr>
        <p:spPr>
          <a:xfrm>
            <a:off x="8632697" y="5217414"/>
            <a:ext cx="364490" cy="336550"/>
          </a:xfrm>
          <a:prstGeom prst="rect">
            <a:avLst/>
          </a:prstGeom>
        </p:spPr>
        <p:txBody>
          <a:bodyPr vert="horz" wrap="square" lIns="0" tIns="11430" rIns="0" bIns="0" rtlCol="0">
            <a:spAutoFit/>
          </a:bodyPr>
          <a:lstStyle/>
          <a:p>
            <a:pPr marL="12700">
              <a:lnSpc>
                <a:spcPct val="100000"/>
              </a:lnSpc>
              <a:spcBef>
                <a:spcPts val="90"/>
              </a:spcBef>
            </a:pPr>
            <a:r>
              <a:rPr sz="2050" spc="-25" dirty="0">
                <a:solidFill>
                  <a:srgbClr val="FFFFFF"/>
                </a:solidFill>
                <a:latin typeface="Cambria Math"/>
                <a:cs typeface="Cambria Math"/>
              </a:rPr>
              <a:t>−1</a:t>
            </a:r>
            <a:endParaRPr sz="2050">
              <a:latin typeface="Cambria Math"/>
              <a:cs typeface="Cambria Math"/>
            </a:endParaRPr>
          </a:p>
        </p:txBody>
      </p:sp>
      <p:sp>
        <p:nvSpPr>
          <p:cNvPr id="34" name="object 3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 y="-152506"/>
            <a:ext cx="8534400" cy="1507067"/>
          </a:xfrm>
          <a:prstGeom prst="rect">
            <a:avLst/>
          </a:prstGeom>
        </p:spPr>
        <p:txBody>
          <a:bodyPr vert="horz" wrap="square" lIns="0" tIns="116331" rIns="0" bIns="0" rtlCol="0">
            <a:spAutoFit/>
          </a:bodyPr>
          <a:lstStyle/>
          <a:p>
            <a:pPr marL="4420870">
              <a:lnSpc>
                <a:spcPct val="100000"/>
              </a:lnSpc>
              <a:spcBef>
                <a:spcPts val="100"/>
              </a:spcBef>
            </a:pPr>
            <a:r>
              <a:rPr dirty="0"/>
              <a:t>1.5</a:t>
            </a:r>
            <a:r>
              <a:rPr spc="-15" dirty="0"/>
              <a:t> </a:t>
            </a:r>
            <a:r>
              <a:rPr spc="-25" dirty="0"/>
              <a:t>Feedback</a:t>
            </a:r>
          </a:p>
        </p:txBody>
      </p:sp>
      <p:sp>
        <p:nvSpPr>
          <p:cNvPr id="37" name="object 3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22</a:t>
            </a:fld>
            <a:endParaRPr spc="-25" dirty="0"/>
          </a:p>
        </p:txBody>
      </p:sp>
      <p:sp>
        <p:nvSpPr>
          <p:cNvPr id="3" name="object 3"/>
          <p:cNvSpPr/>
          <p:nvPr/>
        </p:nvSpPr>
        <p:spPr>
          <a:xfrm>
            <a:off x="3913632" y="1210055"/>
            <a:ext cx="645160" cy="21590"/>
          </a:xfrm>
          <a:custGeom>
            <a:avLst/>
            <a:gdLst/>
            <a:ahLst/>
            <a:cxnLst/>
            <a:rect l="l" t="t" r="r" b="b"/>
            <a:pathLst>
              <a:path w="645160" h="21590">
                <a:moveTo>
                  <a:pt x="644651" y="0"/>
                </a:moveTo>
                <a:lnTo>
                  <a:pt x="0" y="0"/>
                </a:lnTo>
                <a:lnTo>
                  <a:pt x="0" y="21336"/>
                </a:lnTo>
                <a:lnTo>
                  <a:pt x="644651" y="21336"/>
                </a:lnTo>
                <a:lnTo>
                  <a:pt x="644651" y="0"/>
                </a:lnTo>
                <a:close/>
              </a:path>
            </a:pathLst>
          </a:custGeom>
          <a:solidFill>
            <a:srgbClr val="FFFFFF"/>
          </a:solidFill>
        </p:spPr>
        <p:txBody>
          <a:bodyPr wrap="square" lIns="0" tIns="0" rIns="0" bIns="0" rtlCol="0"/>
          <a:lstStyle/>
          <a:p>
            <a:endParaRPr/>
          </a:p>
        </p:txBody>
      </p:sp>
      <p:sp>
        <p:nvSpPr>
          <p:cNvPr id="4" name="object 4"/>
          <p:cNvSpPr txBox="1"/>
          <p:nvPr/>
        </p:nvSpPr>
        <p:spPr>
          <a:xfrm>
            <a:off x="4142359" y="868425"/>
            <a:ext cx="185420" cy="314960"/>
          </a:xfrm>
          <a:prstGeom prst="rect">
            <a:avLst/>
          </a:prstGeom>
        </p:spPr>
        <p:txBody>
          <a:bodyPr vert="horz" wrap="square" lIns="0" tIns="12065" rIns="0" bIns="0" rtlCol="0">
            <a:spAutoFit/>
          </a:bodyPr>
          <a:lstStyle/>
          <a:p>
            <a:pPr marL="12700">
              <a:lnSpc>
                <a:spcPct val="100000"/>
              </a:lnSpc>
              <a:spcBef>
                <a:spcPts val="95"/>
              </a:spcBef>
            </a:pPr>
            <a:r>
              <a:rPr sz="1900" spc="-50" dirty="0">
                <a:solidFill>
                  <a:srgbClr val="FFFFFF"/>
                </a:solidFill>
                <a:latin typeface="Cambria Math"/>
                <a:cs typeface="Cambria Math"/>
              </a:rPr>
              <a:t>𝐴</a:t>
            </a:r>
            <a:endParaRPr sz="1900">
              <a:latin typeface="Cambria Math"/>
              <a:cs typeface="Cambria Math"/>
            </a:endParaRPr>
          </a:p>
        </p:txBody>
      </p:sp>
      <p:sp>
        <p:nvSpPr>
          <p:cNvPr id="5" name="object 5"/>
          <p:cNvSpPr txBox="1"/>
          <p:nvPr/>
        </p:nvSpPr>
        <p:spPr>
          <a:xfrm>
            <a:off x="3901566" y="1228090"/>
            <a:ext cx="664845" cy="314960"/>
          </a:xfrm>
          <a:prstGeom prst="rect">
            <a:avLst/>
          </a:prstGeom>
        </p:spPr>
        <p:txBody>
          <a:bodyPr vert="horz" wrap="square" lIns="0" tIns="12065" rIns="0" bIns="0" rtlCol="0">
            <a:spAutoFit/>
          </a:bodyPr>
          <a:lstStyle/>
          <a:p>
            <a:pPr marL="12700">
              <a:lnSpc>
                <a:spcPct val="100000"/>
              </a:lnSpc>
              <a:spcBef>
                <a:spcPts val="95"/>
              </a:spcBef>
            </a:pPr>
            <a:r>
              <a:rPr sz="1900" spc="-20" dirty="0">
                <a:solidFill>
                  <a:srgbClr val="FFFFFF"/>
                </a:solidFill>
                <a:latin typeface="Cambria Math"/>
                <a:cs typeface="Cambria Math"/>
              </a:rPr>
              <a:t>1−𝐴𝐵</a:t>
            </a:r>
            <a:endParaRPr sz="1900">
              <a:latin typeface="Cambria Math"/>
              <a:cs typeface="Cambria Math"/>
            </a:endParaRPr>
          </a:p>
        </p:txBody>
      </p:sp>
      <p:sp>
        <p:nvSpPr>
          <p:cNvPr id="6" name="object 6"/>
          <p:cNvSpPr txBox="1"/>
          <p:nvPr/>
        </p:nvSpPr>
        <p:spPr>
          <a:xfrm>
            <a:off x="5520054" y="1139698"/>
            <a:ext cx="433705"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FFFFF"/>
                </a:solidFill>
                <a:latin typeface="Cambria Math"/>
                <a:cs typeface="Cambria Math"/>
              </a:rPr>
              <a:t>𝑙=0</a:t>
            </a:r>
            <a:endParaRPr sz="1900">
              <a:latin typeface="Cambria Math"/>
              <a:cs typeface="Cambria Math"/>
            </a:endParaRPr>
          </a:p>
        </p:txBody>
      </p:sp>
      <p:sp>
        <p:nvSpPr>
          <p:cNvPr id="7" name="object 7"/>
          <p:cNvSpPr txBox="1"/>
          <p:nvPr/>
        </p:nvSpPr>
        <p:spPr>
          <a:xfrm>
            <a:off x="4612259" y="972057"/>
            <a:ext cx="1181100" cy="422275"/>
          </a:xfrm>
          <a:prstGeom prst="rect">
            <a:avLst/>
          </a:prstGeom>
        </p:spPr>
        <p:txBody>
          <a:bodyPr vert="horz" wrap="square" lIns="0" tIns="13335" rIns="0" bIns="0" rtlCol="0">
            <a:spAutoFit/>
          </a:bodyPr>
          <a:lstStyle/>
          <a:p>
            <a:pPr marL="38100">
              <a:lnSpc>
                <a:spcPct val="100000"/>
              </a:lnSpc>
              <a:spcBef>
                <a:spcPts val="105"/>
              </a:spcBef>
            </a:pPr>
            <a:r>
              <a:rPr sz="2600" dirty="0">
                <a:solidFill>
                  <a:srgbClr val="FFFFFF"/>
                </a:solidFill>
                <a:latin typeface="Cambria Math"/>
                <a:cs typeface="Cambria Math"/>
              </a:rPr>
              <a:t>=</a:t>
            </a:r>
            <a:r>
              <a:rPr sz="2600" spc="130" dirty="0">
                <a:solidFill>
                  <a:srgbClr val="FFFFFF"/>
                </a:solidFill>
                <a:latin typeface="Cambria Math"/>
                <a:cs typeface="Cambria Math"/>
              </a:rPr>
              <a:t> </a:t>
            </a:r>
            <a:r>
              <a:rPr sz="2600" dirty="0">
                <a:solidFill>
                  <a:srgbClr val="FFFFFF"/>
                </a:solidFill>
                <a:latin typeface="Cambria Math"/>
                <a:cs typeface="Cambria Math"/>
              </a:rPr>
              <a:t>𝑤</a:t>
            </a:r>
            <a:r>
              <a:rPr sz="2600" spc="-70" dirty="0">
                <a:solidFill>
                  <a:srgbClr val="FFFFFF"/>
                </a:solidFill>
                <a:latin typeface="Cambria Math"/>
                <a:cs typeface="Cambria Math"/>
              </a:rPr>
              <a:t> </a:t>
            </a:r>
            <a:r>
              <a:rPr sz="3900" spc="322" baseline="2136" dirty="0">
                <a:solidFill>
                  <a:srgbClr val="FFFFFF"/>
                </a:solidFill>
                <a:latin typeface="Cambria Math"/>
                <a:cs typeface="Cambria Math"/>
              </a:rPr>
              <a:t>σ</a:t>
            </a:r>
            <a:r>
              <a:rPr sz="2850" spc="322" baseline="30701" dirty="0">
                <a:solidFill>
                  <a:srgbClr val="FFFFFF"/>
                </a:solidFill>
                <a:latin typeface="Cambria Math"/>
                <a:cs typeface="Cambria Math"/>
              </a:rPr>
              <a:t>∞</a:t>
            </a:r>
            <a:endParaRPr sz="2850" baseline="30701">
              <a:latin typeface="Cambria Math"/>
              <a:cs typeface="Cambria Math"/>
            </a:endParaRPr>
          </a:p>
        </p:txBody>
      </p:sp>
      <p:sp>
        <p:nvSpPr>
          <p:cNvPr id="8" name="object 8"/>
          <p:cNvSpPr txBox="1"/>
          <p:nvPr/>
        </p:nvSpPr>
        <p:spPr>
          <a:xfrm>
            <a:off x="5956680" y="851662"/>
            <a:ext cx="887094" cy="422275"/>
          </a:xfrm>
          <a:prstGeom prst="rect">
            <a:avLst/>
          </a:prstGeom>
        </p:spPr>
        <p:txBody>
          <a:bodyPr vert="horz" wrap="square" lIns="0" tIns="13335" rIns="0" bIns="0" rtlCol="0">
            <a:spAutoFit/>
          </a:bodyPr>
          <a:lstStyle/>
          <a:p>
            <a:pPr marL="38100">
              <a:lnSpc>
                <a:spcPct val="100000"/>
              </a:lnSpc>
              <a:spcBef>
                <a:spcPts val="105"/>
              </a:spcBef>
            </a:pPr>
            <a:r>
              <a:rPr sz="3900" spc="135" baseline="-20299" dirty="0">
                <a:solidFill>
                  <a:srgbClr val="FFFFFF"/>
                </a:solidFill>
                <a:latin typeface="Cambria Math"/>
                <a:cs typeface="Cambria Math"/>
              </a:rPr>
              <a:t>𝑤</a:t>
            </a:r>
            <a:r>
              <a:rPr sz="1900" spc="90" dirty="0">
                <a:solidFill>
                  <a:srgbClr val="FFFFFF"/>
                </a:solidFill>
                <a:latin typeface="Cambria Math"/>
                <a:cs typeface="Cambria Math"/>
              </a:rPr>
              <a:t>𝑙</a:t>
            </a:r>
            <a:r>
              <a:rPr sz="3900" spc="135" baseline="-20299" dirty="0">
                <a:solidFill>
                  <a:srgbClr val="FFFFFF"/>
                </a:solidFill>
                <a:latin typeface="Cambria Math"/>
                <a:cs typeface="Cambria Math"/>
              </a:rPr>
              <a:t>𝑧</a:t>
            </a:r>
            <a:r>
              <a:rPr sz="1900" spc="90" dirty="0">
                <a:solidFill>
                  <a:srgbClr val="FFFFFF"/>
                </a:solidFill>
                <a:latin typeface="Cambria Math"/>
                <a:cs typeface="Cambria Math"/>
              </a:rPr>
              <a:t>−𝑙</a:t>
            </a:r>
            <a:endParaRPr sz="1900">
              <a:latin typeface="Cambria Math"/>
              <a:cs typeface="Cambria Math"/>
            </a:endParaRPr>
          </a:p>
        </p:txBody>
      </p:sp>
      <p:sp>
        <p:nvSpPr>
          <p:cNvPr id="9" name="object 9"/>
          <p:cNvSpPr txBox="1"/>
          <p:nvPr/>
        </p:nvSpPr>
        <p:spPr>
          <a:xfrm>
            <a:off x="11217656" y="972057"/>
            <a:ext cx="895985" cy="422275"/>
          </a:xfrm>
          <a:prstGeom prst="rect">
            <a:avLst/>
          </a:prstGeom>
        </p:spPr>
        <p:txBody>
          <a:bodyPr vert="horz" wrap="square" lIns="0" tIns="13335" rIns="0" bIns="0" rtlCol="0">
            <a:spAutoFit/>
          </a:bodyPr>
          <a:lstStyle/>
          <a:p>
            <a:pPr marL="12700">
              <a:lnSpc>
                <a:spcPct val="100000"/>
              </a:lnSpc>
              <a:spcBef>
                <a:spcPts val="105"/>
              </a:spcBef>
            </a:pPr>
            <a:r>
              <a:rPr sz="2600" spc="-10" dirty="0">
                <a:solidFill>
                  <a:srgbClr val="FFFFFF"/>
                </a:solidFill>
                <a:latin typeface="Cambria"/>
                <a:cs typeface="Cambria"/>
              </a:rPr>
              <a:t>(1.19)</a:t>
            </a:r>
            <a:endParaRPr sz="2600">
              <a:latin typeface="Cambria"/>
              <a:cs typeface="Cambria"/>
            </a:endParaRPr>
          </a:p>
        </p:txBody>
      </p:sp>
      <p:sp>
        <p:nvSpPr>
          <p:cNvPr id="10" name="object 10"/>
          <p:cNvSpPr txBox="1"/>
          <p:nvPr/>
        </p:nvSpPr>
        <p:spPr>
          <a:xfrm>
            <a:off x="78739" y="1531061"/>
            <a:ext cx="6768465" cy="813684"/>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lang="tr-TR" sz="2600" dirty="0">
                <a:solidFill>
                  <a:srgbClr val="FFFFFF"/>
                </a:solidFill>
                <a:latin typeface="Cambria"/>
                <a:cs typeface="Cambria"/>
              </a:rPr>
              <a:t>Bu nedenle, (1.19)'u (1.18) ile değiştirirsek, şunu elde ederiz:</a:t>
            </a:r>
            <a:endParaRPr sz="2600" dirty="0">
              <a:latin typeface="Cambria"/>
              <a:cs typeface="Cambria"/>
            </a:endParaRPr>
          </a:p>
        </p:txBody>
      </p:sp>
      <p:sp>
        <p:nvSpPr>
          <p:cNvPr id="11" name="object 11"/>
          <p:cNvSpPr txBox="1"/>
          <p:nvPr/>
        </p:nvSpPr>
        <p:spPr>
          <a:xfrm>
            <a:off x="5172583" y="2209926"/>
            <a:ext cx="433070"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FFFFF"/>
                </a:solidFill>
                <a:latin typeface="Cambria Math"/>
                <a:cs typeface="Cambria Math"/>
              </a:rPr>
              <a:t>𝑙=0</a:t>
            </a:r>
            <a:endParaRPr sz="1900">
              <a:latin typeface="Cambria Math"/>
              <a:cs typeface="Cambria Math"/>
            </a:endParaRPr>
          </a:p>
        </p:txBody>
      </p:sp>
      <p:sp>
        <p:nvSpPr>
          <p:cNvPr id="12" name="object 12"/>
          <p:cNvSpPr txBox="1"/>
          <p:nvPr/>
        </p:nvSpPr>
        <p:spPr>
          <a:xfrm>
            <a:off x="3365627" y="2042287"/>
            <a:ext cx="2080260" cy="422275"/>
          </a:xfrm>
          <a:prstGeom prst="rect">
            <a:avLst/>
          </a:prstGeom>
        </p:spPr>
        <p:txBody>
          <a:bodyPr vert="horz" wrap="square" lIns="0" tIns="13335" rIns="0" bIns="0" rtlCol="0">
            <a:spAutoFit/>
          </a:bodyPr>
          <a:lstStyle/>
          <a:p>
            <a:pPr marL="38100">
              <a:lnSpc>
                <a:spcPct val="100000"/>
              </a:lnSpc>
              <a:spcBef>
                <a:spcPts val="105"/>
              </a:spcBef>
            </a:pPr>
            <a:r>
              <a:rPr sz="2600" dirty="0">
                <a:solidFill>
                  <a:srgbClr val="FFFFFF"/>
                </a:solidFill>
                <a:latin typeface="Cambria Math"/>
                <a:cs typeface="Cambria Math"/>
              </a:rPr>
              <a:t>𝑦</a:t>
            </a:r>
            <a:r>
              <a:rPr sz="2850" baseline="-16081" dirty="0">
                <a:solidFill>
                  <a:srgbClr val="FFFFFF"/>
                </a:solidFill>
                <a:latin typeface="Cambria Math"/>
                <a:cs typeface="Cambria Math"/>
              </a:rPr>
              <a:t>𝑘</a:t>
            </a:r>
            <a:r>
              <a:rPr sz="2600" dirty="0">
                <a:solidFill>
                  <a:srgbClr val="FFFFFF"/>
                </a:solidFill>
                <a:latin typeface="Cambria Math"/>
                <a:cs typeface="Cambria Math"/>
              </a:rPr>
              <a:t>(𝑛)</a:t>
            </a:r>
            <a:r>
              <a:rPr sz="2600" spc="210" dirty="0">
                <a:solidFill>
                  <a:srgbClr val="FFFFFF"/>
                </a:solidFill>
                <a:latin typeface="Cambria Math"/>
                <a:cs typeface="Cambria Math"/>
              </a:rPr>
              <a:t> </a:t>
            </a:r>
            <a:r>
              <a:rPr sz="2600" dirty="0">
                <a:solidFill>
                  <a:srgbClr val="FFFFFF"/>
                </a:solidFill>
                <a:latin typeface="Cambria Math"/>
                <a:cs typeface="Cambria Math"/>
              </a:rPr>
              <a:t>=</a:t>
            </a:r>
            <a:r>
              <a:rPr sz="2600" spc="195" dirty="0">
                <a:solidFill>
                  <a:srgbClr val="FFFFFF"/>
                </a:solidFill>
                <a:latin typeface="Cambria Math"/>
                <a:cs typeface="Cambria Math"/>
              </a:rPr>
              <a:t> </a:t>
            </a:r>
            <a:r>
              <a:rPr sz="2600" dirty="0">
                <a:solidFill>
                  <a:srgbClr val="FFFFFF"/>
                </a:solidFill>
                <a:latin typeface="Cambria Math"/>
                <a:cs typeface="Cambria Math"/>
              </a:rPr>
              <a:t>𝑤</a:t>
            </a:r>
            <a:r>
              <a:rPr sz="2600" spc="-15" dirty="0">
                <a:solidFill>
                  <a:srgbClr val="FFFFFF"/>
                </a:solidFill>
                <a:latin typeface="Cambria Math"/>
                <a:cs typeface="Cambria Math"/>
              </a:rPr>
              <a:t> </a:t>
            </a:r>
            <a:r>
              <a:rPr sz="3900" spc="322" baseline="2136" dirty="0">
                <a:solidFill>
                  <a:srgbClr val="FFFFFF"/>
                </a:solidFill>
                <a:latin typeface="Cambria Math"/>
                <a:cs typeface="Cambria Math"/>
              </a:rPr>
              <a:t>σ</a:t>
            </a:r>
            <a:r>
              <a:rPr sz="2850" spc="322" baseline="30701" dirty="0">
                <a:solidFill>
                  <a:srgbClr val="FFFFFF"/>
                </a:solidFill>
                <a:latin typeface="Cambria Math"/>
                <a:cs typeface="Cambria Math"/>
              </a:rPr>
              <a:t>∞</a:t>
            </a:r>
            <a:endParaRPr sz="2850" baseline="30701">
              <a:latin typeface="Cambria Math"/>
              <a:cs typeface="Cambria Math"/>
            </a:endParaRPr>
          </a:p>
        </p:txBody>
      </p:sp>
      <p:sp>
        <p:nvSpPr>
          <p:cNvPr id="13" name="object 13"/>
          <p:cNvSpPr txBox="1"/>
          <p:nvPr/>
        </p:nvSpPr>
        <p:spPr>
          <a:xfrm>
            <a:off x="5610478" y="1921891"/>
            <a:ext cx="885825" cy="422275"/>
          </a:xfrm>
          <a:prstGeom prst="rect">
            <a:avLst/>
          </a:prstGeom>
        </p:spPr>
        <p:txBody>
          <a:bodyPr vert="horz" wrap="square" lIns="0" tIns="13335" rIns="0" bIns="0" rtlCol="0">
            <a:spAutoFit/>
          </a:bodyPr>
          <a:lstStyle/>
          <a:p>
            <a:pPr marL="38100">
              <a:lnSpc>
                <a:spcPct val="100000"/>
              </a:lnSpc>
              <a:spcBef>
                <a:spcPts val="105"/>
              </a:spcBef>
            </a:pPr>
            <a:r>
              <a:rPr sz="3900" spc="135" baseline="-20299" dirty="0">
                <a:solidFill>
                  <a:srgbClr val="FFFFFF"/>
                </a:solidFill>
                <a:latin typeface="Cambria Math"/>
                <a:cs typeface="Cambria Math"/>
              </a:rPr>
              <a:t>𝑤</a:t>
            </a:r>
            <a:r>
              <a:rPr sz="1900" spc="90" dirty="0">
                <a:solidFill>
                  <a:srgbClr val="FFFFFF"/>
                </a:solidFill>
                <a:latin typeface="Cambria Math"/>
                <a:cs typeface="Cambria Math"/>
              </a:rPr>
              <a:t>𝑙</a:t>
            </a:r>
            <a:r>
              <a:rPr sz="3900" spc="135" baseline="-20299" dirty="0">
                <a:solidFill>
                  <a:srgbClr val="FFFFFF"/>
                </a:solidFill>
                <a:latin typeface="Cambria Math"/>
                <a:cs typeface="Cambria Math"/>
              </a:rPr>
              <a:t>𝑧</a:t>
            </a:r>
            <a:r>
              <a:rPr sz="1900" spc="90" dirty="0">
                <a:solidFill>
                  <a:srgbClr val="FFFFFF"/>
                </a:solidFill>
                <a:latin typeface="Cambria Math"/>
                <a:cs typeface="Cambria Math"/>
              </a:rPr>
              <a:t>−𝑙</a:t>
            </a:r>
            <a:endParaRPr sz="1900">
              <a:latin typeface="Cambria Math"/>
              <a:cs typeface="Cambria Math"/>
            </a:endParaRPr>
          </a:p>
        </p:txBody>
      </p:sp>
      <p:sp>
        <p:nvSpPr>
          <p:cNvPr id="14" name="object 14"/>
          <p:cNvSpPr/>
          <p:nvPr/>
        </p:nvSpPr>
        <p:spPr>
          <a:xfrm>
            <a:off x="7404735" y="2090419"/>
            <a:ext cx="73660" cy="400050"/>
          </a:xfrm>
          <a:custGeom>
            <a:avLst/>
            <a:gdLst/>
            <a:ahLst/>
            <a:cxnLst/>
            <a:rect l="l" t="t" r="r" b="b"/>
            <a:pathLst>
              <a:path w="73659" h="400050">
                <a:moveTo>
                  <a:pt x="73660" y="0"/>
                </a:moveTo>
                <a:lnTo>
                  <a:pt x="0" y="0"/>
                </a:lnTo>
                <a:lnTo>
                  <a:pt x="0" y="13970"/>
                </a:lnTo>
                <a:lnTo>
                  <a:pt x="43688" y="13970"/>
                </a:lnTo>
                <a:lnTo>
                  <a:pt x="43688" y="387350"/>
                </a:lnTo>
                <a:lnTo>
                  <a:pt x="0" y="387350"/>
                </a:lnTo>
                <a:lnTo>
                  <a:pt x="0" y="400050"/>
                </a:lnTo>
                <a:lnTo>
                  <a:pt x="73660" y="400050"/>
                </a:lnTo>
                <a:lnTo>
                  <a:pt x="73660" y="387350"/>
                </a:lnTo>
                <a:lnTo>
                  <a:pt x="73660" y="13970"/>
                </a:lnTo>
                <a:lnTo>
                  <a:pt x="73660" y="0"/>
                </a:lnTo>
                <a:close/>
              </a:path>
            </a:pathLst>
          </a:custGeom>
          <a:solidFill>
            <a:srgbClr val="FFFFFF"/>
          </a:solidFill>
        </p:spPr>
        <p:txBody>
          <a:bodyPr wrap="square" lIns="0" tIns="0" rIns="0" bIns="0" rtlCol="0"/>
          <a:lstStyle/>
          <a:p>
            <a:endParaRPr/>
          </a:p>
        </p:txBody>
      </p:sp>
      <p:sp>
        <p:nvSpPr>
          <p:cNvPr id="15" name="object 15"/>
          <p:cNvSpPr/>
          <p:nvPr/>
        </p:nvSpPr>
        <p:spPr>
          <a:xfrm>
            <a:off x="6570218" y="2090419"/>
            <a:ext cx="73660" cy="400050"/>
          </a:xfrm>
          <a:custGeom>
            <a:avLst/>
            <a:gdLst/>
            <a:ahLst/>
            <a:cxnLst/>
            <a:rect l="l" t="t" r="r" b="b"/>
            <a:pathLst>
              <a:path w="73659" h="400050">
                <a:moveTo>
                  <a:pt x="73660" y="0"/>
                </a:moveTo>
                <a:lnTo>
                  <a:pt x="0" y="0"/>
                </a:lnTo>
                <a:lnTo>
                  <a:pt x="0" y="13970"/>
                </a:lnTo>
                <a:lnTo>
                  <a:pt x="0" y="387350"/>
                </a:lnTo>
                <a:lnTo>
                  <a:pt x="0" y="400050"/>
                </a:lnTo>
                <a:lnTo>
                  <a:pt x="73660" y="400050"/>
                </a:lnTo>
                <a:lnTo>
                  <a:pt x="73660" y="387350"/>
                </a:lnTo>
                <a:lnTo>
                  <a:pt x="29972" y="387350"/>
                </a:lnTo>
                <a:lnTo>
                  <a:pt x="29972" y="13970"/>
                </a:lnTo>
                <a:lnTo>
                  <a:pt x="73660" y="13970"/>
                </a:lnTo>
                <a:lnTo>
                  <a:pt x="73660" y="0"/>
                </a:lnTo>
                <a:close/>
              </a:path>
            </a:pathLst>
          </a:custGeom>
          <a:solidFill>
            <a:srgbClr val="FFFFFF"/>
          </a:solidFill>
        </p:spPr>
        <p:txBody>
          <a:bodyPr wrap="square" lIns="0" tIns="0" rIns="0" bIns="0" rtlCol="0"/>
          <a:lstStyle/>
          <a:p>
            <a:endParaRPr/>
          </a:p>
        </p:txBody>
      </p:sp>
      <p:sp>
        <p:nvSpPr>
          <p:cNvPr id="16" name="object 16"/>
          <p:cNvSpPr txBox="1"/>
          <p:nvPr/>
        </p:nvSpPr>
        <p:spPr>
          <a:xfrm>
            <a:off x="6613525" y="2042287"/>
            <a:ext cx="823594" cy="422275"/>
          </a:xfrm>
          <a:prstGeom prst="rect">
            <a:avLst/>
          </a:prstGeom>
        </p:spPr>
        <p:txBody>
          <a:bodyPr vert="horz" wrap="square" lIns="0" tIns="13335" rIns="0" bIns="0" rtlCol="0">
            <a:spAutoFit/>
          </a:bodyPr>
          <a:lstStyle/>
          <a:p>
            <a:pPr marL="38100">
              <a:lnSpc>
                <a:spcPct val="100000"/>
              </a:lnSpc>
              <a:spcBef>
                <a:spcPts val="105"/>
              </a:spcBef>
            </a:pPr>
            <a:r>
              <a:rPr sz="2600" spc="-10" dirty="0">
                <a:solidFill>
                  <a:srgbClr val="FFFFFF"/>
                </a:solidFill>
                <a:latin typeface="Cambria Math"/>
                <a:cs typeface="Cambria Math"/>
              </a:rPr>
              <a:t>𝑥</a:t>
            </a:r>
            <a:r>
              <a:rPr sz="2850" spc="-15" baseline="-16081" dirty="0">
                <a:solidFill>
                  <a:srgbClr val="FFFFFF"/>
                </a:solidFill>
                <a:latin typeface="Cambria Math"/>
                <a:cs typeface="Cambria Math"/>
              </a:rPr>
              <a:t>𝑗</a:t>
            </a:r>
            <a:r>
              <a:rPr sz="2600" spc="-10" dirty="0">
                <a:solidFill>
                  <a:srgbClr val="FFFFFF"/>
                </a:solidFill>
                <a:latin typeface="Cambria Math"/>
                <a:cs typeface="Cambria Math"/>
              </a:rPr>
              <a:t>(𝑛)</a:t>
            </a:r>
            <a:endParaRPr sz="2600">
              <a:latin typeface="Cambria Math"/>
              <a:cs typeface="Cambria Math"/>
            </a:endParaRPr>
          </a:p>
        </p:txBody>
      </p:sp>
      <p:sp>
        <p:nvSpPr>
          <p:cNvPr id="17" name="object 17"/>
          <p:cNvSpPr txBox="1"/>
          <p:nvPr/>
        </p:nvSpPr>
        <p:spPr>
          <a:xfrm>
            <a:off x="11217656" y="2042287"/>
            <a:ext cx="895985" cy="422275"/>
          </a:xfrm>
          <a:prstGeom prst="rect">
            <a:avLst/>
          </a:prstGeom>
        </p:spPr>
        <p:txBody>
          <a:bodyPr vert="horz" wrap="square" lIns="0" tIns="13335" rIns="0" bIns="0" rtlCol="0">
            <a:spAutoFit/>
          </a:bodyPr>
          <a:lstStyle/>
          <a:p>
            <a:pPr marL="12700">
              <a:lnSpc>
                <a:spcPct val="100000"/>
              </a:lnSpc>
              <a:spcBef>
                <a:spcPts val="105"/>
              </a:spcBef>
            </a:pPr>
            <a:r>
              <a:rPr sz="2600" spc="-10" dirty="0">
                <a:solidFill>
                  <a:srgbClr val="FFFFFF"/>
                </a:solidFill>
                <a:latin typeface="Cambria"/>
                <a:cs typeface="Cambria"/>
              </a:rPr>
              <a:t>(1.20)</a:t>
            </a:r>
            <a:endParaRPr sz="2600">
              <a:latin typeface="Cambria"/>
              <a:cs typeface="Cambria"/>
            </a:endParaRPr>
          </a:p>
        </p:txBody>
      </p:sp>
      <p:sp>
        <p:nvSpPr>
          <p:cNvPr id="18" name="object 18"/>
          <p:cNvSpPr txBox="1"/>
          <p:nvPr/>
        </p:nvSpPr>
        <p:spPr>
          <a:xfrm>
            <a:off x="53339" y="2554351"/>
            <a:ext cx="4874260" cy="422275"/>
          </a:xfrm>
          <a:prstGeom prst="rect">
            <a:avLst/>
          </a:prstGeom>
        </p:spPr>
        <p:txBody>
          <a:bodyPr vert="horz" wrap="square" lIns="0" tIns="13335" rIns="0" bIns="0" rtlCol="0">
            <a:spAutoFit/>
          </a:bodyPr>
          <a:lstStyle/>
          <a:p>
            <a:pPr marL="38100">
              <a:lnSpc>
                <a:spcPct val="100000"/>
              </a:lnSpc>
              <a:spcBef>
                <a:spcPts val="105"/>
              </a:spcBef>
            </a:pPr>
            <a:r>
              <a:rPr lang="tr-TR" sz="2600" dirty="0">
                <a:solidFill>
                  <a:srgbClr val="FFFFFF"/>
                </a:solidFill>
                <a:latin typeface="Cambria"/>
                <a:cs typeface="Cambria"/>
              </a:rPr>
              <a:t>Z-1'in tanımından elimizdeki</a:t>
            </a:r>
            <a:endParaRPr sz="2600" dirty="0">
              <a:latin typeface="Cambria"/>
              <a:cs typeface="Cambria"/>
            </a:endParaRPr>
          </a:p>
        </p:txBody>
      </p:sp>
      <p:sp>
        <p:nvSpPr>
          <p:cNvPr id="19" name="object 19"/>
          <p:cNvSpPr/>
          <p:nvPr/>
        </p:nvSpPr>
        <p:spPr>
          <a:xfrm>
            <a:off x="5243703" y="3111499"/>
            <a:ext cx="73660" cy="400050"/>
          </a:xfrm>
          <a:custGeom>
            <a:avLst/>
            <a:gdLst/>
            <a:ahLst/>
            <a:cxnLst/>
            <a:rect l="l" t="t" r="r" b="b"/>
            <a:pathLst>
              <a:path w="73660" h="400050">
                <a:moveTo>
                  <a:pt x="73660" y="0"/>
                </a:moveTo>
                <a:lnTo>
                  <a:pt x="0" y="0"/>
                </a:lnTo>
                <a:lnTo>
                  <a:pt x="0" y="13970"/>
                </a:lnTo>
                <a:lnTo>
                  <a:pt x="43688" y="13970"/>
                </a:lnTo>
                <a:lnTo>
                  <a:pt x="43688" y="387350"/>
                </a:lnTo>
                <a:lnTo>
                  <a:pt x="0" y="387350"/>
                </a:lnTo>
                <a:lnTo>
                  <a:pt x="0" y="400050"/>
                </a:lnTo>
                <a:lnTo>
                  <a:pt x="73660" y="400050"/>
                </a:lnTo>
                <a:lnTo>
                  <a:pt x="73660" y="387350"/>
                </a:lnTo>
                <a:lnTo>
                  <a:pt x="73660" y="13970"/>
                </a:lnTo>
                <a:lnTo>
                  <a:pt x="73660" y="0"/>
                </a:lnTo>
                <a:close/>
              </a:path>
            </a:pathLst>
          </a:custGeom>
          <a:solidFill>
            <a:srgbClr val="FFFFFF"/>
          </a:solidFill>
        </p:spPr>
        <p:txBody>
          <a:bodyPr wrap="square" lIns="0" tIns="0" rIns="0" bIns="0" rtlCol="0"/>
          <a:lstStyle/>
          <a:p>
            <a:endParaRPr/>
          </a:p>
        </p:txBody>
      </p:sp>
      <p:sp>
        <p:nvSpPr>
          <p:cNvPr id="20" name="object 20"/>
          <p:cNvSpPr/>
          <p:nvPr/>
        </p:nvSpPr>
        <p:spPr>
          <a:xfrm>
            <a:off x="4409186" y="3111499"/>
            <a:ext cx="73660" cy="400050"/>
          </a:xfrm>
          <a:custGeom>
            <a:avLst/>
            <a:gdLst/>
            <a:ahLst/>
            <a:cxnLst/>
            <a:rect l="l" t="t" r="r" b="b"/>
            <a:pathLst>
              <a:path w="73660" h="400050">
                <a:moveTo>
                  <a:pt x="73660" y="0"/>
                </a:moveTo>
                <a:lnTo>
                  <a:pt x="0" y="0"/>
                </a:lnTo>
                <a:lnTo>
                  <a:pt x="0" y="13970"/>
                </a:lnTo>
                <a:lnTo>
                  <a:pt x="0" y="387350"/>
                </a:lnTo>
                <a:lnTo>
                  <a:pt x="0" y="400050"/>
                </a:lnTo>
                <a:lnTo>
                  <a:pt x="73660" y="400050"/>
                </a:lnTo>
                <a:lnTo>
                  <a:pt x="73660" y="387350"/>
                </a:lnTo>
                <a:lnTo>
                  <a:pt x="29972" y="387350"/>
                </a:lnTo>
                <a:lnTo>
                  <a:pt x="29972" y="13970"/>
                </a:lnTo>
                <a:lnTo>
                  <a:pt x="73660" y="13970"/>
                </a:lnTo>
                <a:lnTo>
                  <a:pt x="73660" y="0"/>
                </a:lnTo>
                <a:close/>
              </a:path>
            </a:pathLst>
          </a:custGeom>
          <a:solidFill>
            <a:srgbClr val="FFFFFF"/>
          </a:solidFill>
        </p:spPr>
        <p:txBody>
          <a:bodyPr wrap="square" lIns="0" tIns="0" rIns="0" bIns="0" rtlCol="0"/>
          <a:lstStyle/>
          <a:p>
            <a:endParaRPr/>
          </a:p>
        </p:txBody>
      </p:sp>
      <p:sp>
        <p:nvSpPr>
          <p:cNvPr id="21" name="object 21"/>
          <p:cNvSpPr txBox="1"/>
          <p:nvPr/>
        </p:nvSpPr>
        <p:spPr>
          <a:xfrm>
            <a:off x="3876166" y="3063062"/>
            <a:ext cx="1399540" cy="422909"/>
          </a:xfrm>
          <a:prstGeom prst="rect">
            <a:avLst/>
          </a:prstGeom>
        </p:spPr>
        <p:txBody>
          <a:bodyPr vert="horz" wrap="square" lIns="0" tIns="13335" rIns="0" bIns="0" rtlCol="0">
            <a:spAutoFit/>
          </a:bodyPr>
          <a:lstStyle/>
          <a:p>
            <a:pPr marL="38100">
              <a:lnSpc>
                <a:spcPct val="100000"/>
              </a:lnSpc>
              <a:spcBef>
                <a:spcPts val="105"/>
              </a:spcBef>
              <a:tabLst>
                <a:tab pos="614045" algn="l"/>
              </a:tabLst>
            </a:pPr>
            <a:r>
              <a:rPr sz="2600" spc="-25" dirty="0">
                <a:solidFill>
                  <a:srgbClr val="FFFFFF"/>
                </a:solidFill>
                <a:latin typeface="Cambria Math"/>
                <a:cs typeface="Cambria Math"/>
              </a:rPr>
              <a:t>𝑧</a:t>
            </a:r>
            <a:r>
              <a:rPr sz="2850" spc="-37" baseline="27777" dirty="0">
                <a:solidFill>
                  <a:srgbClr val="FFFFFF"/>
                </a:solidFill>
                <a:latin typeface="Cambria Math"/>
                <a:cs typeface="Cambria Math"/>
              </a:rPr>
              <a:t>−𝑙</a:t>
            </a:r>
            <a:r>
              <a:rPr sz="2850" baseline="27777" dirty="0">
                <a:solidFill>
                  <a:srgbClr val="FFFFFF"/>
                </a:solidFill>
                <a:latin typeface="Cambria Math"/>
                <a:cs typeface="Cambria Math"/>
              </a:rPr>
              <a:t>	</a:t>
            </a:r>
            <a:r>
              <a:rPr sz="2600" spc="-20" dirty="0">
                <a:solidFill>
                  <a:srgbClr val="FFFFFF"/>
                </a:solidFill>
                <a:latin typeface="Cambria Math"/>
                <a:cs typeface="Cambria Math"/>
              </a:rPr>
              <a:t>𝑥</a:t>
            </a:r>
            <a:r>
              <a:rPr sz="2850" spc="-30" baseline="-16081" dirty="0">
                <a:solidFill>
                  <a:srgbClr val="FFFFFF"/>
                </a:solidFill>
                <a:latin typeface="Cambria Math"/>
                <a:cs typeface="Cambria Math"/>
              </a:rPr>
              <a:t>𝑗</a:t>
            </a:r>
            <a:r>
              <a:rPr sz="2600" spc="-20" dirty="0">
                <a:solidFill>
                  <a:srgbClr val="FFFFFF"/>
                </a:solidFill>
                <a:latin typeface="Cambria Math"/>
                <a:cs typeface="Cambria Math"/>
              </a:rPr>
              <a:t>(𝑛)</a:t>
            </a:r>
            <a:endParaRPr sz="2600">
              <a:latin typeface="Cambria Math"/>
              <a:cs typeface="Cambria Math"/>
            </a:endParaRPr>
          </a:p>
        </p:txBody>
      </p:sp>
      <p:sp>
        <p:nvSpPr>
          <p:cNvPr id="22" name="object 22"/>
          <p:cNvSpPr txBox="1"/>
          <p:nvPr/>
        </p:nvSpPr>
        <p:spPr>
          <a:xfrm>
            <a:off x="5407786" y="3063062"/>
            <a:ext cx="1669414" cy="422909"/>
          </a:xfrm>
          <a:prstGeom prst="rect">
            <a:avLst/>
          </a:prstGeom>
        </p:spPr>
        <p:txBody>
          <a:bodyPr vert="horz" wrap="square" lIns="0" tIns="13335" rIns="0" bIns="0" rtlCol="0">
            <a:spAutoFit/>
          </a:bodyPr>
          <a:lstStyle/>
          <a:p>
            <a:pPr marL="38100">
              <a:lnSpc>
                <a:spcPct val="100000"/>
              </a:lnSpc>
              <a:spcBef>
                <a:spcPts val="105"/>
              </a:spcBef>
            </a:pPr>
            <a:r>
              <a:rPr sz="2600" dirty="0">
                <a:solidFill>
                  <a:srgbClr val="FFFFFF"/>
                </a:solidFill>
                <a:latin typeface="Cambria Math"/>
                <a:cs typeface="Cambria Math"/>
              </a:rPr>
              <a:t>=</a:t>
            </a:r>
            <a:r>
              <a:rPr sz="2600" spc="180" dirty="0">
                <a:solidFill>
                  <a:srgbClr val="FFFFFF"/>
                </a:solidFill>
                <a:latin typeface="Cambria Math"/>
                <a:cs typeface="Cambria Math"/>
              </a:rPr>
              <a:t> </a:t>
            </a:r>
            <a:r>
              <a:rPr sz="2600" dirty="0">
                <a:solidFill>
                  <a:srgbClr val="FFFFFF"/>
                </a:solidFill>
                <a:latin typeface="Cambria Math"/>
                <a:cs typeface="Cambria Math"/>
              </a:rPr>
              <a:t>𝑥</a:t>
            </a:r>
            <a:r>
              <a:rPr sz="2850" baseline="-16081" dirty="0">
                <a:solidFill>
                  <a:srgbClr val="FFFFFF"/>
                </a:solidFill>
                <a:latin typeface="Cambria Math"/>
                <a:cs typeface="Cambria Math"/>
              </a:rPr>
              <a:t>𝑗</a:t>
            </a:r>
            <a:r>
              <a:rPr sz="2600" dirty="0">
                <a:solidFill>
                  <a:srgbClr val="FFFFFF"/>
                </a:solidFill>
                <a:latin typeface="Cambria Math"/>
                <a:cs typeface="Cambria Math"/>
              </a:rPr>
              <a:t>(𝑛</a:t>
            </a:r>
            <a:r>
              <a:rPr sz="2600" spc="60" dirty="0">
                <a:solidFill>
                  <a:srgbClr val="FFFFFF"/>
                </a:solidFill>
                <a:latin typeface="Cambria Math"/>
                <a:cs typeface="Cambria Math"/>
              </a:rPr>
              <a:t> </a:t>
            </a:r>
            <a:r>
              <a:rPr sz="2600" dirty="0">
                <a:solidFill>
                  <a:srgbClr val="FFFFFF"/>
                </a:solidFill>
                <a:latin typeface="Cambria Math"/>
                <a:cs typeface="Cambria Math"/>
              </a:rPr>
              <a:t>−</a:t>
            </a:r>
            <a:r>
              <a:rPr sz="2600" spc="15" dirty="0">
                <a:solidFill>
                  <a:srgbClr val="FFFFFF"/>
                </a:solidFill>
                <a:latin typeface="Cambria Math"/>
                <a:cs typeface="Cambria Math"/>
              </a:rPr>
              <a:t> </a:t>
            </a:r>
            <a:r>
              <a:rPr sz="2600" spc="-25" dirty="0">
                <a:solidFill>
                  <a:srgbClr val="FFFFFF"/>
                </a:solidFill>
                <a:latin typeface="Cambria Math"/>
                <a:cs typeface="Cambria Math"/>
              </a:rPr>
              <a:t>𝑙)</a:t>
            </a:r>
            <a:endParaRPr sz="2600">
              <a:latin typeface="Cambria Math"/>
              <a:cs typeface="Cambria Math"/>
            </a:endParaRPr>
          </a:p>
        </p:txBody>
      </p:sp>
      <p:sp>
        <p:nvSpPr>
          <p:cNvPr id="23" name="object 23"/>
          <p:cNvSpPr txBox="1"/>
          <p:nvPr/>
        </p:nvSpPr>
        <p:spPr>
          <a:xfrm>
            <a:off x="11217656" y="3063062"/>
            <a:ext cx="896619" cy="422909"/>
          </a:xfrm>
          <a:prstGeom prst="rect">
            <a:avLst/>
          </a:prstGeom>
        </p:spPr>
        <p:txBody>
          <a:bodyPr vert="horz" wrap="square" lIns="0" tIns="13335" rIns="0" bIns="0" rtlCol="0">
            <a:spAutoFit/>
          </a:bodyPr>
          <a:lstStyle/>
          <a:p>
            <a:pPr marL="12700">
              <a:lnSpc>
                <a:spcPct val="100000"/>
              </a:lnSpc>
              <a:spcBef>
                <a:spcPts val="105"/>
              </a:spcBef>
            </a:pPr>
            <a:r>
              <a:rPr sz="2600" spc="-10" dirty="0">
                <a:solidFill>
                  <a:srgbClr val="FFFFFF"/>
                </a:solidFill>
                <a:latin typeface="Cambria"/>
                <a:cs typeface="Cambria"/>
              </a:rPr>
              <a:t>(1.21)</a:t>
            </a:r>
            <a:endParaRPr sz="2600">
              <a:latin typeface="Cambria"/>
              <a:cs typeface="Cambria"/>
            </a:endParaRPr>
          </a:p>
        </p:txBody>
      </p:sp>
      <p:sp>
        <p:nvSpPr>
          <p:cNvPr id="24" name="object 24"/>
          <p:cNvSpPr txBox="1"/>
          <p:nvPr/>
        </p:nvSpPr>
        <p:spPr>
          <a:xfrm>
            <a:off x="457199" y="3607379"/>
            <a:ext cx="3456305" cy="413575"/>
          </a:xfrm>
          <a:prstGeom prst="rect">
            <a:avLst/>
          </a:prstGeom>
        </p:spPr>
        <p:txBody>
          <a:bodyPr vert="horz" wrap="square" lIns="0" tIns="13335" rIns="0" bIns="0" rtlCol="0">
            <a:spAutoFit/>
          </a:bodyPr>
          <a:lstStyle/>
          <a:p>
            <a:pPr marL="12700">
              <a:lnSpc>
                <a:spcPct val="100000"/>
              </a:lnSpc>
              <a:spcBef>
                <a:spcPts val="105"/>
              </a:spcBef>
            </a:pPr>
            <a:r>
              <a:rPr lang="tr-TR" sz="2600" dirty="0">
                <a:solidFill>
                  <a:srgbClr val="FFFFFF"/>
                </a:solidFill>
                <a:latin typeface="Cambria"/>
                <a:cs typeface="Cambria"/>
              </a:rPr>
              <a:t>ve çıkış sinyali</a:t>
            </a:r>
            <a:endParaRPr sz="2600" dirty="0">
              <a:latin typeface="Cambria"/>
              <a:cs typeface="Cambria"/>
            </a:endParaRPr>
          </a:p>
        </p:txBody>
      </p:sp>
      <p:sp>
        <p:nvSpPr>
          <p:cNvPr id="25" name="object 25"/>
          <p:cNvSpPr/>
          <p:nvPr/>
        </p:nvSpPr>
        <p:spPr>
          <a:xfrm>
            <a:off x="3918330" y="4169536"/>
            <a:ext cx="411480" cy="306705"/>
          </a:xfrm>
          <a:custGeom>
            <a:avLst/>
            <a:gdLst/>
            <a:ahLst/>
            <a:cxnLst/>
            <a:rect l="l" t="t" r="r" b="b"/>
            <a:pathLst>
              <a:path w="411479" h="306704">
                <a:moveTo>
                  <a:pt x="313690" y="0"/>
                </a:moveTo>
                <a:lnTo>
                  <a:pt x="309245" y="12445"/>
                </a:lnTo>
                <a:lnTo>
                  <a:pt x="327034" y="20115"/>
                </a:lnTo>
                <a:lnTo>
                  <a:pt x="342312" y="30749"/>
                </a:lnTo>
                <a:lnTo>
                  <a:pt x="373233" y="80129"/>
                </a:lnTo>
                <a:lnTo>
                  <a:pt x="382273" y="125468"/>
                </a:lnTo>
                <a:lnTo>
                  <a:pt x="383413" y="151637"/>
                </a:lnTo>
                <a:lnTo>
                  <a:pt x="382271" y="178613"/>
                </a:lnTo>
                <a:lnTo>
                  <a:pt x="373179" y="225182"/>
                </a:lnTo>
                <a:lnTo>
                  <a:pt x="354990" y="261588"/>
                </a:lnTo>
                <a:lnTo>
                  <a:pt x="309753" y="293877"/>
                </a:lnTo>
                <a:lnTo>
                  <a:pt x="313690" y="306324"/>
                </a:lnTo>
                <a:lnTo>
                  <a:pt x="355425" y="286670"/>
                </a:lnTo>
                <a:lnTo>
                  <a:pt x="386207" y="252730"/>
                </a:lnTo>
                <a:lnTo>
                  <a:pt x="405066" y="207279"/>
                </a:lnTo>
                <a:lnTo>
                  <a:pt x="411353" y="153162"/>
                </a:lnTo>
                <a:lnTo>
                  <a:pt x="409779" y="125085"/>
                </a:lnTo>
                <a:lnTo>
                  <a:pt x="397154" y="75312"/>
                </a:lnTo>
                <a:lnTo>
                  <a:pt x="372054" y="34807"/>
                </a:lnTo>
                <a:lnTo>
                  <a:pt x="335859" y="7999"/>
                </a:lnTo>
                <a:lnTo>
                  <a:pt x="313690" y="0"/>
                </a:lnTo>
                <a:close/>
              </a:path>
              <a:path w="411479" h="306704">
                <a:moveTo>
                  <a:pt x="97663" y="0"/>
                </a:moveTo>
                <a:lnTo>
                  <a:pt x="56038" y="19605"/>
                </a:lnTo>
                <a:lnTo>
                  <a:pt x="25273" y="53593"/>
                </a:lnTo>
                <a:lnTo>
                  <a:pt x="6302" y="99139"/>
                </a:lnTo>
                <a:lnTo>
                  <a:pt x="0" y="153162"/>
                </a:lnTo>
                <a:lnTo>
                  <a:pt x="1571" y="181310"/>
                </a:lnTo>
                <a:lnTo>
                  <a:pt x="14144" y="231082"/>
                </a:lnTo>
                <a:lnTo>
                  <a:pt x="39119" y="271498"/>
                </a:lnTo>
                <a:lnTo>
                  <a:pt x="75402" y="298271"/>
                </a:lnTo>
                <a:lnTo>
                  <a:pt x="97663" y="306324"/>
                </a:lnTo>
                <a:lnTo>
                  <a:pt x="101600" y="293877"/>
                </a:lnTo>
                <a:lnTo>
                  <a:pt x="84123" y="286162"/>
                </a:lnTo>
                <a:lnTo>
                  <a:pt x="69040" y="275399"/>
                </a:lnTo>
                <a:lnTo>
                  <a:pt x="46101" y="244729"/>
                </a:lnTo>
                <a:lnTo>
                  <a:pt x="32496" y="203136"/>
                </a:lnTo>
                <a:lnTo>
                  <a:pt x="27940" y="151637"/>
                </a:lnTo>
                <a:lnTo>
                  <a:pt x="29081" y="125468"/>
                </a:lnTo>
                <a:lnTo>
                  <a:pt x="38173" y="80129"/>
                </a:lnTo>
                <a:lnTo>
                  <a:pt x="56386" y="44360"/>
                </a:lnTo>
                <a:lnTo>
                  <a:pt x="101981" y="12445"/>
                </a:lnTo>
                <a:lnTo>
                  <a:pt x="97663" y="0"/>
                </a:lnTo>
                <a:close/>
              </a:path>
            </a:pathLst>
          </a:custGeom>
          <a:solidFill>
            <a:srgbClr val="FFFFFF"/>
          </a:solidFill>
        </p:spPr>
        <p:txBody>
          <a:bodyPr wrap="square" lIns="0" tIns="0" rIns="0" bIns="0" rtlCol="0"/>
          <a:lstStyle/>
          <a:p>
            <a:endParaRPr/>
          </a:p>
        </p:txBody>
      </p:sp>
      <p:sp>
        <p:nvSpPr>
          <p:cNvPr id="26" name="object 26"/>
          <p:cNvSpPr txBox="1"/>
          <p:nvPr/>
        </p:nvSpPr>
        <p:spPr>
          <a:xfrm>
            <a:off x="3497707" y="4074033"/>
            <a:ext cx="757555" cy="422275"/>
          </a:xfrm>
          <a:prstGeom prst="rect">
            <a:avLst/>
          </a:prstGeom>
        </p:spPr>
        <p:txBody>
          <a:bodyPr vert="horz" wrap="square" lIns="0" tIns="12700" rIns="0" bIns="0" rtlCol="0">
            <a:spAutoFit/>
          </a:bodyPr>
          <a:lstStyle/>
          <a:p>
            <a:pPr marL="50800">
              <a:lnSpc>
                <a:spcPct val="100000"/>
              </a:lnSpc>
              <a:spcBef>
                <a:spcPts val="100"/>
              </a:spcBef>
              <a:tabLst>
                <a:tab pos="528955" algn="l"/>
              </a:tabLst>
            </a:pPr>
            <a:r>
              <a:rPr sz="2600" spc="-25" dirty="0">
                <a:solidFill>
                  <a:srgbClr val="FFFFFF"/>
                </a:solidFill>
                <a:latin typeface="Cambria Math"/>
                <a:cs typeface="Cambria Math"/>
              </a:rPr>
              <a:t>𝑦</a:t>
            </a:r>
            <a:r>
              <a:rPr sz="2850" spc="-37" baseline="-16081" dirty="0">
                <a:solidFill>
                  <a:srgbClr val="FFFFFF"/>
                </a:solidFill>
                <a:latin typeface="Cambria Math"/>
                <a:cs typeface="Cambria Math"/>
              </a:rPr>
              <a:t>𝑘</a:t>
            </a:r>
            <a:r>
              <a:rPr sz="2850" baseline="-16081" dirty="0">
                <a:solidFill>
                  <a:srgbClr val="FFFFFF"/>
                </a:solidFill>
                <a:latin typeface="Cambria Math"/>
                <a:cs typeface="Cambria Math"/>
              </a:rPr>
              <a:t>	</a:t>
            </a:r>
            <a:r>
              <a:rPr sz="2600" spc="-50" dirty="0">
                <a:solidFill>
                  <a:srgbClr val="FFFFFF"/>
                </a:solidFill>
                <a:latin typeface="Cambria Math"/>
                <a:cs typeface="Cambria Math"/>
              </a:rPr>
              <a:t>𝑛</a:t>
            </a:r>
            <a:endParaRPr sz="2600">
              <a:latin typeface="Cambria Math"/>
              <a:cs typeface="Cambria Math"/>
            </a:endParaRPr>
          </a:p>
        </p:txBody>
      </p:sp>
      <p:sp>
        <p:nvSpPr>
          <p:cNvPr id="27" name="object 27"/>
          <p:cNvSpPr txBox="1"/>
          <p:nvPr/>
        </p:nvSpPr>
        <p:spPr>
          <a:xfrm>
            <a:off x="5009515" y="4241672"/>
            <a:ext cx="433070" cy="314960"/>
          </a:xfrm>
          <a:prstGeom prst="rect">
            <a:avLst/>
          </a:prstGeom>
        </p:spPr>
        <p:txBody>
          <a:bodyPr vert="horz" wrap="square" lIns="0" tIns="12065" rIns="0" bIns="0" rtlCol="0">
            <a:spAutoFit/>
          </a:bodyPr>
          <a:lstStyle/>
          <a:p>
            <a:pPr marL="12700">
              <a:lnSpc>
                <a:spcPct val="100000"/>
              </a:lnSpc>
              <a:spcBef>
                <a:spcPts val="95"/>
              </a:spcBef>
            </a:pPr>
            <a:r>
              <a:rPr sz="1900" spc="-25" dirty="0">
                <a:solidFill>
                  <a:srgbClr val="FFFFFF"/>
                </a:solidFill>
                <a:latin typeface="Cambria Math"/>
                <a:cs typeface="Cambria Math"/>
              </a:rPr>
              <a:t>𝑙=0</a:t>
            </a:r>
            <a:endParaRPr sz="1900">
              <a:latin typeface="Cambria Math"/>
              <a:cs typeface="Cambria Math"/>
            </a:endParaRPr>
          </a:p>
        </p:txBody>
      </p:sp>
      <p:sp>
        <p:nvSpPr>
          <p:cNvPr id="28" name="object 28"/>
          <p:cNvSpPr txBox="1"/>
          <p:nvPr/>
        </p:nvSpPr>
        <p:spPr>
          <a:xfrm>
            <a:off x="4411090" y="3942969"/>
            <a:ext cx="871855" cy="422275"/>
          </a:xfrm>
          <a:prstGeom prst="rect">
            <a:avLst/>
          </a:prstGeom>
        </p:spPr>
        <p:txBody>
          <a:bodyPr vert="horz" wrap="square" lIns="0" tIns="12700" rIns="0" bIns="0" rtlCol="0">
            <a:spAutoFit/>
          </a:bodyPr>
          <a:lstStyle/>
          <a:p>
            <a:pPr marL="38100">
              <a:lnSpc>
                <a:spcPct val="100000"/>
              </a:lnSpc>
              <a:spcBef>
                <a:spcPts val="100"/>
              </a:spcBef>
            </a:pPr>
            <a:r>
              <a:rPr sz="3900" baseline="-22435" dirty="0">
                <a:solidFill>
                  <a:srgbClr val="FFFFFF"/>
                </a:solidFill>
                <a:latin typeface="Cambria Math"/>
                <a:cs typeface="Cambria Math"/>
              </a:rPr>
              <a:t>=</a:t>
            </a:r>
            <a:r>
              <a:rPr sz="3900" spc="217" baseline="-22435" dirty="0">
                <a:solidFill>
                  <a:srgbClr val="FFFFFF"/>
                </a:solidFill>
                <a:latin typeface="Cambria Math"/>
                <a:cs typeface="Cambria Math"/>
              </a:rPr>
              <a:t> </a:t>
            </a:r>
            <a:r>
              <a:rPr sz="3900" spc="307" baseline="-19230" dirty="0">
                <a:solidFill>
                  <a:srgbClr val="FFFFFF"/>
                </a:solidFill>
                <a:latin typeface="Cambria Math"/>
                <a:cs typeface="Cambria Math"/>
              </a:rPr>
              <a:t>σ</a:t>
            </a:r>
            <a:r>
              <a:rPr sz="1900" spc="204" dirty="0">
                <a:solidFill>
                  <a:srgbClr val="FFFFFF"/>
                </a:solidFill>
                <a:latin typeface="Cambria Math"/>
                <a:cs typeface="Cambria Math"/>
              </a:rPr>
              <a:t>∞</a:t>
            </a:r>
            <a:endParaRPr sz="1900">
              <a:latin typeface="Cambria Math"/>
              <a:cs typeface="Cambria Math"/>
            </a:endParaRPr>
          </a:p>
        </p:txBody>
      </p:sp>
      <p:sp>
        <p:nvSpPr>
          <p:cNvPr id="29" name="object 29"/>
          <p:cNvSpPr txBox="1"/>
          <p:nvPr/>
        </p:nvSpPr>
        <p:spPr>
          <a:xfrm>
            <a:off x="5447410" y="4074033"/>
            <a:ext cx="2016760" cy="422275"/>
          </a:xfrm>
          <a:prstGeom prst="rect">
            <a:avLst/>
          </a:prstGeom>
        </p:spPr>
        <p:txBody>
          <a:bodyPr vert="horz" wrap="square" lIns="0" tIns="12700" rIns="0" bIns="0" rtlCol="0">
            <a:spAutoFit/>
          </a:bodyPr>
          <a:lstStyle/>
          <a:p>
            <a:pPr marL="38100">
              <a:lnSpc>
                <a:spcPct val="100000"/>
              </a:lnSpc>
              <a:spcBef>
                <a:spcPts val="100"/>
              </a:spcBef>
            </a:pPr>
            <a:r>
              <a:rPr sz="2600" spc="55" dirty="0">
                <a:solidFill>
                  <a:srgbClr val="FFFFFF"/>
                </a:solidFill>
                <a:latin typeface="Cambria Math"/>
                <a:cs typeface="Cambria Math"/>
              </a:rPr>
              <a:t>𝑤</a:t>
            </a:r>
            <a:r>
              <a:rPr sz="2850" spc="82" baseline="27777" dirty="0">
                <a:solidFill>
                  <a:srgbClr val="FFFFFF"/>
                </a:solidFill>
                <a:latin typeface="Cambria Math"/>
                <a:cs typeface="Cambria Math"/>
              </a:rPr>
              <a:t>𝑙+1</a:t>
            </a:r>
            <a:r>
              <a:rPr sz="2600" spc="55" dirty="0">
                <a:solidFill>
                  <a:srgbClr val="FFFFFF"/>
                </a:solidFill>
                <a:latin typeface="Cambria Math"/>
                <a:cs typeface="Cambria Math"/>
              </a:rPr>
              <a:t>𝑥</a:t>
            </a:r>
            <a:r>
              <a:rPr sz="2850" spc="82" baseline="-16081" dirty="0">
                <a:solidFill>
                  <a:srgbClr val="FFFFFF"/>
                </a:solidFill>
                <a:latin typeface="Cambria Math"/>
                <a:cs typeface="Cambria Math"/>
              </a:rPr>
              <a:t>𝑗</a:t>
            </a:r>
            <a:r>
              <a:rPr sz="2600" spc="55" dirty="0">
                <a:solidFill>
                  <a:srgbClr val="FFFFFF"/>
                </a:solidFill>
                <a:latin typeface="Cambria Math"/>
                <a:cs typeface="Cambria Math"/>
              </a:rPr>
              <a:t>(𝑛</a:t>
            </a:r>
            <a:r>
              <a:rPr sz="2600" spc="35" dirty="0">
                <a:solidFill>
                  <a:srgbClr val="FFFFFF"/>
                </a:solidFill>
                <a:latin typeface="Cambria Math"/>
                <a:cs typeface="Cambria Math"/>
              </a:rPr>
              <a:t> </a:t>
            </a:r>
            <a:r>
              <a:rPr sz="2600" dirty="0">
                <a:solidFill>
                  <a:srgbClr val="FFFFFF"/>
                </a:solidFill>
                <a:latin typeface="Cambria Math"/>
                <a:cs typeface="Cambria Math"/>
              </a:rPr>
              <a:t>−</a:t>
            </a:r>
            <a:r>
              <a:rPr sz="2600" spc="5" dirty="0">
                <a:solidFill>
                  <a:srgbClr val="FFFFFF"/>
                </a:solidFill>
                <a:latin typeface="Cambria Math"/>
                <a:cs typeface="Cambria Math"/>
              </a:rPr>
              <a:t> </a:t>
            </a:r>
            <a:r>
              <a:rPr sz="2600" spc="-25" dirty="0">
                <a:solidFill>
                  <a:srgbClr val="FFFFFF"/>
                </a:solidFill>
                <a:latin typeface="Cambria Math"/>
                <a:cs typeface="Cambria Math"/>
              </a:rPr>
              <a:t>𝑙)</a:t>
            </a:r>
            <a:endParaRPr sz="2600">
              <a:latin typeface="Cambria Math"/>
              <a:cs typeface="Cambria Math"/>
            </a:endParaRPr>
          </a:p>
        </p:txBody>
      </p:sp>
      <p:sp>
        <p:nvSpPr>
          <p:cNvPr id="30" name="object 30"/>
          <p:cNvSpPr txBox="1"/>
          <p:nvPr/>
        </p:nvSpPr>
        <p:spPr>
          <a:xfrm>
            <a:off x="11217656" y="4074033"/>
            <a:ext cx="895985" cy="422275"/>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FFFFFF"/>
                </a:solidFill>
                <a:latin typeface="Cambria"/>
                <a:cs typeface="Cambria"/>
              </a:rPr>
              <a:t>(1.22)</a:t>
            </a:r>
            <a:endParaRPr sz="2600">
              <a:latin typeface="Cambria"/>
              <a:cs typeface="Cambria"/>
            </a:endParaRPr>
          </a:p>
        </p:txBody>
      </p:sp>
      <p:sp>
        <p:nvSpPr>
          <p:cNvPr id="35" name="object 3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6" name="object 36"/>
          <p:cNvSpPr txBox="1"/>
          <p:nvPr/>
        </p:nvSpPr>
        <p:spPr>
          <a:xfrm>
            <a:off x="263525" y="4476241"/>
            <a:ext cx="11928475" cy="1906291"/>
          </a:xfrm>
          <a:prstGeom prst="rect">
            <a:avLst/>
          </a:prstGeom>
        </p:spPr>
        <p:txBody>
          <a:bodyPr vert="horz" wrap="square" lIns="0" tIns="99695" rIns="0" bIns="0" rtlCol="0">
            <a:spAutoFit/>
          </a:bodyPr>
          <a:lstStyle/>
          <a:p>
            <a:pPr marL="76200">
              <a:lnSpc>
                <a:spcPct val="100000"/>
              </a:lnSpc>
              <a:spcBef>
                <a:spcPts val="785"/>
              </a:spcBef>
            </a:pPr>
            <a:r>
              <a:rPr lang="tr-TR" sz="2600" dirty="0">
                <a:solidFill>
                  <a:srgbClr val="FFFFFF"/>
                </a:solidFill>
                <a:latin typeface="Cambria"/>
                <a:cs typeface="Cambria"/>
              </a:rPr>
              <a:t>2 farklı </a:t>
            </a:r>
            <a:r>
              <a:rPr lang="tr-TR" sz="2600" dirty="0" err="1">
                <a:solidFill>
                  <a:srgbClr val="FFFFFF"/>
                </a:solidFill>
                <a:latin typeface="Cambria"/>
                <a:cs typeface="Cambria"/>
              </a:rPr>
              <a:t>intertest</a:t>
            </a:r>
            <a:r>
              <a:rPr lang="tr-TR" sz="2600" dirty="0">
                <a:solidFill>
                  <a:srgbClr val="FFFFFF"/>
                </a:solidFill>
                <a:latin typeface="Cambria"/>
                <a:cs typeface="Cambria"/>
              </a:rPr>
              <a:t> durumu kararlı ve kararsızdır, aşağıda açıklanmıştır:
</a:t>
            </a:r>
            <a:r>
              <a:rPr lang="tr-TR" sz="2600" dirty="0" err="1">
                <a:solidFill>
                  <a:srgbClr val="FFFFFF"/>
                </a:solidFill>
                <a:latin typeface="Cambria"/>
                <a:cs typeface="Cambria"/>
              </a:rPr>
              <a:t>IwI</a:t>
            </a:r>
            <a:r>
              <a:rPr lang="tr-TR" sz="2600" dirty="0">
                <a:solidFill>
                  <a:srgbClr val="FFFFFF"/>
                </a:solidFill>
                <a:latin typeface="Cambria"/>
                <a:cs typeface="Cambria"/>
              </a:rPr>
              <a:t> &lt; 1 olduğunda, çıkış sinyali </a:t>
            </a:r>
            <a:r>
              <a:rPr lang="tr-TR" sz="2600" dirty="0" err="1">
                <a:solidFill>
                  <a:srgbClr val="FFFFFF"/>
                </a:solidFill>
                <a:latin typeface="Cambria"/>
                <a:cs typeface="Cambria"/>
              </a:rPr>
              <a:t>yk</a:t>
            </a:r>
            <a:r>
              <a:rPr lang="tr-TR" sz="2600" dirty="0">
                <a:solidFill>
                  <a:srgbClr val="FFFFFF"/>
                </a:solidFill>
                <a:latin typeface="Cambria"/>
                <a:cs typeface="Cambria"/>
              </a:rPr>
              <a:t>(n) üstel olarak yakınsaktır ve sistem kararlıdır. Bu, pozitif bir w için Şekil 1.14a'da gösterilmiştir.
</a:t>
            </a:r>
            <a:r>
              <a:rPr lang="tr-TR" sz="2600" dirty="0" err="1">
                <a:solidFill>
                  <a:srgbClr val="FFFFFF"/>
                </a:solidFill>
                <a:latin typeface="Cambria"/>
                <a:cs typeface="Cambria"/>
              </a:rPr>
              <a:t>IwI</a:t>
            </a:r>
            <a:r>
              <a:rPr lang="tr-TR" sz="2600" dirty="0">
                <a:solidFill>
                  <a:srgbClr val="FFFFFF"/>
                </a:solidFill>
                <a:latin typeface="Cambria"/>
                <a:cs typeface="Cambria"/>
              </a:rPr>
              <a:t> ≥ 1 olduğunda, çıkış sinyali </a:t>
            </a:r>
            <a:r>
              <a:rPr lang="tr-TR" sz="2600" dirty="0" err="1">
                <a:solidFill>
                  <a:srgbClr val="FFFFFF"/>
                </a:solidFill>
                <a:latin typeface="Cambria"/>
                <a:cs typeface="Cambria"/>
              </a:rPr>
              <a:t>yk</a:t>
            </a:r>
            <a:r>
              <a:rPr lang="tr-TR" sz="2600" dirty="0">
                <a:solidFill>
                  <a:srgbClr val="FFFFFF"/>
                </a:solidFill>
                <a:latin typeface="Cambria"/>
                <a:cs typeface="Cambria"/>
              </a:rPr>
              <a:t>(n) ıraksaktır ve sistem kararsızdır.</a:t>
            </a:r>
            <a:endParaRPr sz="2600" dirty="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75853"/>
            <a:ext cx="8534400" cy="671465"/>
          </a:xfrm>
          <a:prstGeom prst="rect">
            <a:avLst/>
          </a:prstGeom>
        </p:spPr>
        <p:txBody>
          <a:bodyPr vert="horz" wrap="square" lIns="0" tIns="116331" rIns="0" bIns="0" rtlCol="0">
            <a:spAutoFit/>
          </a:bodyPr>
          <a:lstStyle/>
          <a:p>
            <a:pPr marL="2802255">
              <a:lnSpc>
                <a:spcPct val="100000"/>
              </a:lnSpc>
              <a:spcBef>
                <a:spcPts val="100"/>
              </a:spcBef>
            </a:pPr>
            <a:r>
              <a:rPr lang="tr-TR" dirty="0"/>
              <a:t>1.6 Ağ Mimarileri</a:t>
            </a:r>
            <a:endParaRPr spc="-1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23</a:t>
            </a:fld>
            <a:endParaRPr spc="-25" dirty="0"/>
          </a:p>
        </p:txBody>
      </p:sp>
      <p:sp>
        <p:nvSpPr>
          <p:cNvPr id="3" name="object 3"/>
          <p:cNvSpPr txBox="1"/>
          <p:nvPr/>
        </p:nvSpPr>
        <p:spPr>
          <a:xfrm>
            <a:off x="436245" y="1049718"/>
            <a:ext cx="9926955" cy="3814634"/>
          </a:xfrm>
          <a:prstGeom prst="rect">
            <a:avLst/>
          </a:prstGeom>
        </p:spPr>
        <p:txBody>
          <a:bodyPr vert="horz" wrap="square" lIns="0" tIns="67310" rIns="0" bIns="0" rtlCol="0">
            <a:spAutoFit/>
          </a:bodyPr>
          <a:lstStyle/>
          <a:p>
            <a:pPr marL="240665" marR="285750" indent="-228600">
              <a:lnSpc>
                <a:spcPct val="90000"/>
              </a:lnSpc>
              <a:spcBef>
                <a:spcPts val="530"/>
              </a:spcBef>
              <a:buFont typeface="Arial MT"/>
              <a:buChar char="•"/>
              <a:tabLst>
                <a:tab pos="240665" algn="l"/>
              </a:tabLst>
            </a:pPr>
            <a:r>
              <a:rPr lang="tr-TR" sz="3600" dirty="0">
                <a:solidFill>
                  <a:srgbClr val="FFFFFF"/>
                </a:solidFill>
                <a:latin typeface="Cambria"/>
                <a:cs typeface="Cambria"/>
              </a:rPr>
              <a:t>Bir sinir ağının yapılandırılmış nöronları, ağı eğitmek için kullanılan öğrenme Algoritmaları (kurallar) ile bağlantılıdır.
Üç, temelde farklı üç ağ mimarisi sınıfıdır:
Tek Katmanlı İleri Beslemeli Ağlar
Çok Katmanlı İleri Beslemeli Ağlar
Tekrarlayan Ağlar</a:t>
            </a:r>
            <a:endParaRPr sz="3600" dirty="0">
              <a:latin typeface="Cambria"/>
              <a:cs typeface="Cambria"/>
            </a:endParaRP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37" y="0"/>
            <a:ext cx="12217400" cy="5791200"/>
            <a:chOff x="-11937" y="0"/>
            <a:chExt cx="12217400" cy="5791200"/>
          </a:xfrm>
        </p:grpSpPr>
        <p:sp>
          <p:nvSpPr>
            <p:cNvPr id="3" name="object 3"/>
            <p:cNvSpPr/>
            <p:nvPr/>
          </p:nvSpPr>
          <p:spPr>
            <a:xfrm>
              <a:off x="762"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001000" y="0"/>
              <a:ext cx="3787140" cy="5791200"/>
            </a:xfrm>
            <a:prstGeom prst="rect">
              <a:avLst/>
            </a:prstGeom>
          </p:spPr>
        </p:pic>
      </p:grpSp>
      <p:sp>
        <p:nvSpPr>
          <p:cNvPr id="5" name="object 5"/>
          <p:cNvSpPr txBox="1">
            <a:spLocks noGrp="1"/>
          </p:cNvSpPr>
          <p:nvPr>
            <p:ph type="title"/>
          </p:nvPr>
        </p:nvSpPr>
        <p:spPr>
          <a:xfrm>
            <a:off x="49242" y="39978"/>
            <a:ext cx="8534400" cy="663770"/>
          </a:xfrm>
          <a:prstGeom prst="rect">
            <a:avLst/>
          </a:prstGeom>
        </p:spPr>
        <p:txBody>
          <a:bodyPr vert="horz" wrap="square" lIns="0" tIns="169671" rIns="0" bIns="0" rtlCol="0">
            <a:spAutoFit/>
          </a:bodyPr>
          <a:lstStyle/>
          <a:p>
            <a:pPr marL="12700">
              <a:lnSpc>
                <a:spcPct val="100000"/>
              </a:lnSpc>
              <a:spcBef>
                <a:spcPts val="100"/>
              </a:spcBef>
            </a:pPr>
            <a:r>
              <a:rPr lang="tr-TR" sz="3200" dirty="0"/>
              <a:t>1. Tek Katmanlı İleri Beslemeli Ağlar</a:t>
            </a:r>
            <a:endParaRPr sz="3600" dirty="0"/>
          </a:p>
        </p:txBody>
      </p:sp>
      <p:sp>
        <p:nvSpPr>
          <p:cNvPr id="24" name="object 24"/>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24</a:t>
            </a:fld>
            <a:endParaRPr spc="-25" dirty="0"/>
          </a:p>
        </p:txBody>
      </p:sp>
      <p:sp>
        <p:nvSpPr>
          <p:cNvPr id="6" name="object 6"/>
          <p:cNvSpPr txBox="1"/>
          <p:nvPr/>
        </p:nvSpPr>
        <p:spPr>
          <a:xfrm>
            <a:off x="78739" y="895858"/>
            <a:ext cx="7593965" cy="4998804"/>
          </a:xfrm>
          <a:prstGeom prst="rect">
            <a:avLst/>
          </a:prstGeom>
        </p:spPr>
        <p:txBody>
          <a:bodyPr vert="horz" wrap="square" lIns="0" tIns="60960" rIns="0" bIns="0" rtlCol="0">
            <a:spAutoFit/>
          </a:bodyPr>
          <a:lstStyle/>
          <a:p>
            <a:pPr marL="240029" marR="615950" indent="-227329">
              <a:lnSpc>
                <a:spcPts val="3020"/>
              </a:lnSpc>
              <a:spcBef>
                <a:spcPts val="480"/>
              </a:spcBef>
              <a:buFont typeface="Arial MT"/>
              <a:buChar char="•"/>
              <a:tabLst>
                <a:tab pos="241300" algn="l"/>
              </a:tabLst>
            </a:pPr>
            <a:r>
              <a:rPr lang="tr-TR" sz="2800" dirty="0">
                <a:solidFill>
                  <a:srgbClr val="FFFFFF"/>
                </a:solidFill>
                <a:latin typeface="Cambria"/>
                <a:cs typeface="Cambria"/>
              </a:rPr>
              <a:t>Katmanlı bir Sinir Ağında, nöronlar katmanlar şeklinde düzenlenir.
Kaynak düğümlerin giriş katmanı
Nöronların çıkış katmanı (hesaplama düğümleri)
Bu, hem girişte hem de çıkışta 4 düğüm durumu için Şekil 1.15'te gösterilmiştir
Böyle bir ağa, yalnızca çıktı katmanına atıfta bulunan tek katmanlı bir ağ denir
Girişte herhangi bir hesaplama yapılmadığı için kaynak düğümlerin giriş katmanı sayılmaz</a:t>
            </a:r>
            <a:endParaRPr sz="2800" dirty="0">
              <a:latin typeface="Cambria"/>
              <a:cs typeface="Cambria"/>
            </a:endParaRPr>
          </a:p>
        </p:txBody>
      </p:sp>
      <p:sp>
        <p:nvSpPr>
          <p:cNvPr id="7" name="object 7"/>
          <p:cNvSpPr txBox="1"/>
          <p:nvPr/>
        </p:nvSpPr>
        <p:spPr>
          <a:xfrm>
            <a:off x="7301865" y="5817819"/>
            <a:ext cx="1803400" cy="757555"/>
          </a:xfrm>
          <a:prstGeom prst="rect">
            <a:avLst/>
          </a:prstGeom>
        </p:spPr>
        <p:txBody>
          <a:bodyPr vert="horz" wrap="square" lIns="0" tIns="12700" rIns="0" bIns="0" rtlCol="0">
            <a:spAutoFit/>
          </a:bodyPr>
          <a:lstStyle/>
          <a:p>
            <a:pPr marL="12700" marR="5080" indent="15240">
              <a:lnSpc>
                <a:spcPct val="100000"/>
              </a:lnSpc>
              <a:spcBef>
                <a:spcPts val="100"/>
              </a:spcBef>
            </a:pPr>
            <a:r>
              <a:rPr sz="2400" dirty="0">
                <a:solidFill>
                  <a:srgbClr val="FFFFFF"/>
                </a:solidFill>
                <a:latin typeface="Cambria"/>
                <a:cs typeface="Cambria"/>
              </a:rPr>
              <a:t>Input</a:t>
            </a:r>
            <a:r>
              <a:rPr sz="2400" spc="-85" dirty="0">
                <a:solidFill>
                  <a:srgbClr val="FFFFFF"/>
                </a:solidFill>
                <a:latin typeface="Cambria"/>
                <a:cs typeface="Cambria"/>
              </a:rPr>
              <a:t> </a:t>
            </a:r>
            <a:r>
              <a:rPr sz="2400" dirty="0">
                <a:solidFill>
                  <a:srgbClr val="FFFFFF"/>
                </a:solidFill>
                <a:latin typeface="Cambria"/>
                <a:cs typeface="Cambria"/>
              </a:rPr>
              <a:t>layer</a:t>
            </a:r>
            <a:r>
              <a:rPr sz="2400" spc="-75" dirty="0">
                <a:solidFill>
                  <a:srgbClr val="FFFFFF"/>
                </a:solidFill>
                <a:latin typeface="Cambria"/>
                <a:cs typeface="Cambria"/>
              </a:rPr>
              <a:t> </a:t>
            </a:r>
            <a:r>
              <a:rPr sz="2400" spc="-25" dirty="0">
                <a:solidFill>
                  <a:srgbClr val="FFFFFF"/>
                </a:solidFill>
                <a:latin typeface="Cambria"/>
                <a:cs typeface="Cambria"/>
              </a:rPr>
              <a:t>of </a:t>
            </a:r>
            <a:r>
              <a:rPr sz="2400" dirty="0">
                <a:solidFill>
                  <a:srgbClr val="FFFFFF"/>
                </a:solidFill>
                <a:latin typeface="Cambria"/>
                <a:cs typeface="Cambria"/>
              </a:rPr>
              <a:t>source</a:t>
            </a:r>
            <a:r>
              <a:rPr sz="2400" spc="-105" dirty="0">
                <a:solidFill>
                  <a:srgbClr val="FFFFFF"/>
                </a:solidFill>
                <a:latin typeface="Cambria"/>
                <a:cs typeface="Cambria"/>
              </a:rPr>
              <a:t> </a:t>
            </a:r>
            <a:r>
              <a:rPr sz="2400" spc="-10" dirty="0">
                <a:solidFill>
                  <a:srgbClr val="FFFFFF"/>
                </a:solidFill>
                <a:latin typeface="Cambria"/>
                <a:cs typeface="Cambria"/>
              </a:rPr>
              <a:t>nodes.</a:t>
            </a:r>
            <a:endParaRPr sz="2400">
              <a:latin typeface="Cambria"/>
              <a:cs typeface="Cambria"/>
            </a:endParaRPr>
          </a:p>
        </p:txBody>
      </p:sp>
      <p:sp>
        <p:nvSpPr>
          <p:cNvPr id="8" name="object 8"/>
          <p:cNvSpPr txBox="1"/>
          <p:nvPr/>
        </p:nvSpPr>
        <p:spPr>
          <a:xfrm>
            <a:off x="9735057" y="5817819"/>
            <a:ext cx="1972945" cy="757555"/>
          </a:xfrm>
          <a:prstGeom prst="rect">
            <a:avLst/>
          </a:prstGeom>
        </p:spPr>
        <p:txBody>
          <a:bodyPr vert="horz" wrap="square" lIns="0" tIns="12700" rIns="0" bIns="0" rtlCol="0">
            <a:spAutoFit/>
          </a:bodyPr>
          <a:lstStyle/>
          <a:p>
            <a:pPr marL="449580" marR="5080" indent="-437515">
              <a:lnSpc>
                <a:spcPct val="100000"/>
              </a:lnSpc>
              <a:spcBef>
                <a:spcPts val="100"/>
              </a:spcBef>
            </a:pPr>
            <a:r>
              <a:rPr sz="2400" dirty="0">
                <a:solidFill>
                  <a:srgbClr val="FFFFFF"/>
                </a:solidFill>
                <a:latin typeface="Cambria"/>
                <a:cs typeface="Cambria"/>
              </a:rPr>
              <a:t>Output</a:t>
            </a:r>
            <a:r>
              <a:rPr sz="2400" spc="-85" dirty="0">
                <a:solidFill>
                  <a:srgbClr val="FFFFFF"/>
                </a:solidFill>
                <a:latin typeface="Cambria"/>
                <a:cs typeface="Cambria"/>
              </a:rPr>
              <a:t> </a:t>
            </a:r>
            <a:r>
              <a:rPr sz="2400" dirty="0">
                <a:solidFill>
                  <a:srgbClr val="FFFFFF"/>
                </a:solidFill>
                <a:latin typeface="Cambria"/>
                <a:cs typeface="Cambria"/>
              </a:rPr>
              <a:t>layer</a:t>
            </a:r>
            <a:r>
              <a:rPr sz="2400" spc="-80" dirty="0">
                <a:solidFill>
                  <a:srgbClr val="FFFFFF"/>
                </a:solidFill>
                <a:latin typeface="Cambria"/>
                <a:cs typeface="Cambria"/>
              </a:rPr>
              <a:t> </a:t>
            </a:r>
            <a:r>
              <a:rPr sz="2400" spc="-25" dirty="0">
                <a:solidFill>
                  <a:srgbClr val="FFFFFF"/>
                </a:solidFill>
                <a:latin typeface="Cambria"/>
                <a:cs typeface="Cambria"/>
              </a:rPr>
              <a:t>of </a:t>
            </a:r>
            <a:r>
              <a:rPr sz="2400" spc="-10" dirty="0">
                <a:solidFill>
                  <a:srgbClr val="FFFFFF"/>
                </a:solidFill>
                <a:latin typeface="Cambria"/>
                <a:cs typeface="Cambria"/>
              </a:rPr>
              <a:t>neurons</a:t>
            </a:r>
            <a:endParaRPr sz="2400">
              <a:latin typeface="Cambria"/>
              <a:cs typeface="Cambria"/>
            </a:endParaRPr>
          </a:p>
        </p:txBody>
      </p:sp>
      <p:sp>
        <p:nvSpPr>
          <p:cNvPr id="9" name="object 9"/>
          <p:cNvSpPr txBox="1"/>
          <p:nvPr/>
        </p:nvSpPr>
        <p:spPr>
          <a:xfrm>
            <a:off x="292736" y="5814059"/>
            <a:ext cx="6186805" cy="878840"/>
          </a:xfrm>
          <a:prstGeom prst="rect">
            <a:avLst/>
          </a:prstGeom>
        </p:spPr>
        <p:txBody>
          <a:bodyPr vert="horz" wrap="square" lIns="0" tIns="12065" rIns="0" bIns="0" rtlCol="0">
            <a:spAutoFit/>
          </a:bodyPr>
          <a:lstStyle/>
          <a:p>
            <a:pPr marL="12700" marR="5080">
              <a:lnSpc>
                <a:spcPct val="100000"/>
              </a:lnSpc>
              <a:spcBef>
                <a:spcPts val="95"/>
              </a:spcBef>
            </a:pPr>
            <a:r>
              <a:rPr lang="tr-TR" sz="2800" dirty="0">
                <a:solidFill>
                  <a:srgbClr val="FFFFFF"/>
                </a:solidFill>
                <a:latin typeface="Cambria"/>
                <a:cs typeface="Cambria"/>
              </a:rPr>
              <a:t>Şekil 1.15 Tek bir nöron katmanına sahip ileri beslemeli veya </a:t>
            </a:r>
            <a:r>
              <a:rPr lang="tr-TR" sz="2800" dirty="0" err="1">
                <a:solidFill>
                  <a:srgbClr val="FFFFFF"/>
                </a:solidFill>
                <a:latin typeface="Cambria"/>
                <a:cs typeface="Cambria"/>
              </a:rPr>
              <a:t>asiklik</a:t>
            </a:r>
            <a:r>
              <a:rPr lang="tr-TR" sz="2800" dirty="0">
                <a:solidFill>
                  <a:srgbClr val="FFFFFF"/>
                </a:solidFill>
                <a:latin typeface="Cambria"/>
                <a:cs typeface="Cambria"/>
              </a:rPr>
              <a:t> ağ.</a:t>
            </a:r>
            <a:endParaRPr sz="2800" dirty="0">
              <a:latin typeface="Cambria"/>
              <a:cs typeface="Cambria"/>
            </a:endParaRPr>
          </a:p>
        </p:txBody>
      </p:sp>
      <p:grpSp>
        <p:nvGrpSpPr>
          <p:cNvPr id="10" name="object 10"/>
          <p:cNvGrpSpPr/>
          <p:nvPr/>
        </p:nvGrpSpPr>
        <p:grpSpPr>
          <a:xfrm>
            <a:off x="7977885" y="7620"/>
            <a:ext cx="2874645" cy="5806440"/>
            <a:chOff x="7977885" y="7620"/>
            <a:chExt cx="2874645" cy="5806440"/>
          </a:xfrm>
        </p:grpSpPr>
        <p:sp>
          <p:nvSpPr>
            <p:cNvPr id="11" name="object 11"/>
            <p:cNvSpPr/>
            <p:nvPr/>
          </p:nvSpPr>
          <p:spPr>
            <a:xfrm>
              <a:off x="10363200" y="7619"/>
              <a:ext cx="489584" cy="5806440"/>
            </a:xfrm>
            <a:custGeom>
              <a:avLst/>
              <a:gdLst/>
              <a:ahLst/>
              <a:cxnLst/>
              <a:rect l="l" t="t" r="r" b="b"/>
              <a:pathLst>
                <a:path w="489584" h="5806440">
                  <a:moveTo>
                    <a:pt x="466344" y="3779520"/>
                  </a:moveTo>
                  <a:lnTo>
                    <a:pt x="461594" y="3733457"/>
                  </a:lnTo>
                  <a:lnTo>
                    <a:pt x="448017" y="3690556"/>
                  </a:lnTo>
                  <a:lnTo>
                    <a:pt x="426516" y="3651720"/>
                  </a:lnTo>
                  <a:lnTo>
                    <a:pt x="398043" y="3617887"/>
                  </a:lnTo>
                  <a:lnTo>
                    <a:pt x="363537" y="3589972"/>
                  </a:lnTo>
                  <a:lnTo>
                    <a:pt x="323926" y="3568890"/>
                  </a:lnTo>
                  <a:lnTo>
                    <a:pt x="280162" y="3555568"/>
                  </a:lnTo>
                  <a:lnTo>
                    <a:pt x="233172" y="3550920"/>
                  </a:lnTo>
                  <a:lnTo>
                    <a:pt x="186169" y="3555568"/>
                  </a:lnTo>
                  <a:lnTo>
                    <a:pt x="142405" y="3568890"/>
                  </a:lnTo>
                  <a:lnTo>
                    <a:pt x="102793" y="3589972"/>
                  </a:lnTo>
                  <a:lnTo>
                    <a:pt x="68287" y="3617887"/>
                  </a:lnTo>
                  <a:lnTo>
                    <a:pt x="39814" y="3651720"/>
                  </a:lnTo>
                  <a:lnTo>
                    <a:pt x="18313" y="3690556"/>
                  </a:lnTo>
                  <a:lnTo>
                    <a:pt x="4737" y="3733457"/>
                  </a:lnTo>
                  <a:lnTo>
                    <a:pt x="0" y="3779520"/>
                  </a:lnTo>
                  <a:lnTo>
                    <a:pt x="4737" y="3825595"/>
                  </a:lnTo>
                  <a:lnTo>
                    <a:pt x="18313" y="3868496"/>
                  </a:lnTo>
                  <a:lnTo>
                    <a:pt x="39814" y="3907332"/>
                  </a:lnTo>
                  <a:lnTo>
                    <a:pt x="68287" y="3941165"/>
                  </a:lnTo>
                  <a:lnTo>
                    <a:pt x="102793" y="3969080"/>
                  </a:lnTo>
                  <a:lnTo>
                    <a:pt x="142405" y="3990162"/>
                  </a:lnTo>
                  <a:lnTo>
                    <a:pt x="186169" y="4003484"/>
                  </a:lnTo>
                  <a:lnTo>
                    <a:pt x="233172" y="4008120"/>
                  </a:lnTo>
                  <a:lnTo>
                    <a:pt x="280162" y="4003484"/>
                  </a:lnTo>
                  <a:lnTo>
                    <a:pt x="323926" y="3990162"/>
                  </a:lnTo>
                  <a:lnTo>
                    <a:pt x="363537" y="3969080"/>
                  </a:lnTo>
                  <a:lnTo>
                    <a:pt x="398043" y="3941165"/>
                  </a:lnTo>
                  <a:lnTo>
                    <a:pt x="426516" y="3907332"/>
                  </a:lnTo>
                  <a:lnTo>
                    <a:pt x="448017" y="3868496"/>
                  </a:lnTo>
                  <a:lnTo>
                    <a:pt x="461594" y="3825595"/>
                  </a:lnTo>
                  <a:lnTo>
                    <a:pt x="466344" y="3779520"/>
                  </a:lnTo>
                  <a:close/>
                </a:path>
                <a:path w="489584" h="5806440">
                  <a:moveTo>
                    <a:pt x="466344" y="228600"/>
                  </a:moveTo>
                  <a:lnTo>
                    <a:pt x="461594" y="182537"/>
                  </a:lnTo>
                  <a:lnTo>
                    <a:pt x="448017" y="139636"/>
                  </a:lnTo>
                  <a:lnTo>
                    <a:pt x="426516" y="100799"/>
                  </a:lnTo>
                  <a:lnTo>
                    <a:pt x="398043" y="66967"/>
                  </a:lnTo>
                  <a:lnTo>
                    <a:pt x="363537" y="39052"/>
                  </a:lnTo>
                  <a:lnTo>
                    <a:pt x="323926" y="17970"/>
                  </a:lnTo>
                  <a:lnTo>
                    <a:pt x="280162" y="4648"/>
                  </a:lnTo>
                  <a:lnTo>
                    <a:pt x="233172" y="0"/>
                  </a:lnTo>
                  <a:lnTo>
                    <a:pt x="186169" y="4648"/>
                  </a:lnTo>
                  <a:lnTo>
                    <a:pt x="142405" y="17970"/>
                  </a:lnTo>
                  <a:lnTo>
                    <a:pt x="102793" y="39052"/>
                  </a:lnTo>
                  <a:lnTo>
                    <a:pt x="68287" y="66967"/>
                  </a:lnTo>
                  <a:lnTo>
                    <a:pt x="39814" y="100799"/>
                  </a:lnTo>
                  <a:lnTo>
                    <a:pt x="18313" y="139636"/>
                  </a:lnTo>
                  <a:lnTo>
                    <a:pt x="4737" y="182537"/>
                  </a:lnTo>
                  <a:lnTo>
                    <a:pt x="0" y="228600"/>
                  </a:lnTo>
                  <a:lnTo>
                    <a:pt x="4737" y="274675"/>
                  </a:lnTo>
                  <a:lnTo>
                    <a:pt x="18313" y="317576"/>
                  </a:lnTo>
                  <a:lnTo>
                    <a:pt x="39814" y="356412"/>
                  </a:lnTo>
                  <a:lnTo>
                    <a:pt x="68287" y="390245"/>
                  </a:lnTo>
                  <a:lnTo>
                    <a:pt x="102793" y="418160"/>
                  </a:lnTo>
                  <a:lnTo>
                    <a:pt x="142405" y="439242"/>
                  </a:lnTo>
                  <a:lnTo>
                    <a:pt x="186169" y="452564"/>
                  </a:lnTo>
                  <a:lnTo>
                    <a:pt x="233172" y="457200"/>
                  </a:lnTo>
                  <a:lnTo>
                    <a:pt x="280162" y="452564"/>
                  </a:lnTo>
                  <a:lnTo>
                    <a:pt x="323926" y="439242"/>
                  </a:lnTo>
                  <a:lnTo>
                    <a:pt x="363537" y="418160"/>
                  </a:lnTo>
                  <a:lnTo>
                    <a:pt x="398043" y="390245"/>
                  </a:lnTo>
                  <a:lnTo>
                    <a:pt x="426516" y="356412"/>
                  </a:lnTo>
                  <a:lnTo>
                    <a:pt x="448017" y="317576"/>
                  </a:lnTo>
                  <a:lnTo>
                    <a:pt x="461594" y="274675"/>
                  </a:lnTo>
                  <a:lnTo>
                    <a:pt x="466344" y="228600"/>
                  </a:lnTo>
                  <a:close/>
                </a:path>
                <a:path w="489584" h="5806440">
                  <a:moveTo>
                    <a:pt x="470916" y="2004060"/>
                  </a:moveTo>
                  <a:lnTo>
                    <a:pt x="466153" y="1957997"/>
                  </a:lnTo>
                  <a:lnTo>
                    <a:pt x="452526" y="1915096"/>
                  </a:lnTo>
                  <a:lnTo>
                    <a:pt x="430949" y="1876259"/>
                  </a:lnTo>
                  <a:lnTo>
                    <a:pt x="402374" y="1842427"/>
                  </a:lnTo>
                  <a:lnTo>
                    <a:pt x="367753" y="1814512"/>
                  </a:lnTo>
                  <a:lnTo>
                    <a:pt x="328015" y="1793430"/>
                  </a:lnTo>
                  <a:lnTo>
                    <a:pt x="284111" y="1780108"/>
                  </a:lnTo>
                  <a:lnTo>
                    <a:pt x="236982" y="1775460"/>
                  </a:lnTo>
                  <a:lnTo>
                    <a:pt x="189839" y="1780108"/>
                  </a:lnTo>
                  <a:lnTo>
                    <a:pt x="145935" y="1793430"/>
                  </a:lnTo>
                  <a:lnTo>
                    <a:pt x="106197" y="1814512"/>
                  </a:lnTo>
                  <a:lnTo>
                    <a:pt x="71577" y="1842427"/>
                  </a:lnTo>
                  <a:lnTo>
                    <a:pt x="43002" y="1876259"/>
                  </a:lnTo>
                  <a:lnTo>
                    <a:pt x="21424" y="1915096"/>
                  </a:lnTo>
                  <a:lnTo>
                    <a:pt x="7797" y="1957997"/>
                  </a:lnTo>
                  <a:lnTo>
                    <a:pt x="3048" y="2004060"/>
                  </a:lnTo>
                  <a:lnTo>
                    <a:pt x="7797" y="2050135"/>
                  </a:lnTo>
                  <a:lnTo>
                    <a:pt x="21424" y="2093036"/>
                  </a:lnTo>
                  <a:lnTo>
                    <a:pt x="43002" y="2131872"/>
                  </a:lnTo>
                  <a:lnTo>
                    <a:pt x="71577" y="2165705"/>
                  </a:lnTo>
                  <a:lnTo>
                    <a:pt x="106197" y="2193620"/>
                  </a:lnTo>
                  <a:lnTo>
                    <a:pt x="145935" y="2214702"/>
                  </a:lnTo>
                  <a:lnTo>
                    <a:pt x="189839" y="2228024"/>
                  </a:lnTo>
                  <a:lnTo>
                    <a:pt x="236982" y="2232660"/>
                  </a:lnTo>
                  <a:lnTo>
                    <a:pt x="284111" y="2228024"/>
                  </a:lnTo>
                  <a:lnTo>
                    <a:pt x="328015" y="2214702"/>
                  </a:lnTo>
                  <a:lnTo>
                    <a:pt x="367753" y="2193620"/>
                  </a:lnTo>
                  <a:lnTo>
                    <a:pt x="402374" y="2165705"/>
                  </a:lnTo>
                  <a:lnTo>
                    <a:pt x="430949" y="2131872"/>
                  </a:lnTo>
                  <a:lnTo>
                    <a:pt x="452526" y="2093036"/>
                  </a:lnTo>
                  <a:lnTo>
                    <a:pt x="466153" y="2050135"/>
                  </a:lnTo>
                  <a:lnTo>
                    <a:pt x="470916" y="2004060"/>
                  </a:lnTo>
                  <a:close/>
                </a:path>
                <a:path w="489584" h="5806440">
                  <a:moveTo>
                    <a:pt x="489204" y="5577840"/>
                  </a:moveTo>
                  <a:lnTo>
                    <a:pt x="484454" y="5531777"/>
                  </a:lnTo>
                  <a:lnTo>
                    <a:pt x="470877" y="5488876"/>
                  </a:lnTo>
                  <a:lnTo>
                    <a:pt x="449376" y="5450040"/>
                  </a:lnTo>
                  <a:lnTo>
                    <a:pt x="420903" y="5416207"/>
                  </a:lnTo>
                  <a:lnTo>
                    <a:pt x="386397" y="5388292"/>
                  </a:lnTo>
                  <a:lnTo>
                    <a:pt x="346786" y="5367210"/>
                  </a:lnTo>
                  <a:lnTo>
                    <a:pt x="303022" y="5353888"/>
                  </a:lnTo>
                  <a:lnTo>
                    <a:pt x="256032" y="5349240"/>
                  </a:lnTo>
                  <a:lnTo>
                    <a:pt x="209029" y="5353888"/>
                  </a:lnTo>
                  <a:lnTo>
                    <a:pt x="165265" y="5367210"/>
                  </a:lnTo>
                  <a:lnTo>
                    <a:pt x="125653" y="5388292"/>
                  </a:lnTo>
                  <a:lnTo>
                    <a:pt x="91147" y="5416207"/>
                  </a:lnTo>
                  <a:lnTo>
                    <a:pt x="62674" y="5450040"/>
                  </a:lnTo>
                  <a:lnTo>
                    <a:pt x="41173" y="5488876"/>
                  </a:lnTo>
                  <a:lnTo>
                    <a:pt x="27597" y="5531777"/>
                  </a:lnTo>
                  <a:lnTo>
                    <a:pt x="22860" y="5577840"/>
                  </a:lnTo>
                  <a:lnTo>
                    <a:pt x="27597" y="5623915"/>
                  </a:lnTo>
                  <a:lnTo>
                    <a:pt x="41173" y="5666829"/>
                  </a:lnTo>
                  <a:lnTo>
                    <a:pt x="62674" y="5705653"/>
                  </a:lnTo>
                  <a:lnTo>
                    <a:pt x="91147" y="5739485"/>
                  </a:lnTo>
                  <a:lnTo>
                    <a:pt x="125653" y="5767400"/>
                  </a:lnTo>
                  <a:lnTo>
                    <a:pt x="165265" y="5788482"/>
                  </a:lnTo>
                  <a:lnTo>
                    <a:pt x="209029" y="5801804"/>
                  </a:lnTo>
                  <a:lnTo>
                    <a:pt x="256032" y="5806440"/>
                  </a:lnTo>
                  <a:lnTo>
                    <a:pt x="303022" y="5801804"/>
                  </a:lnTo>
                  <a:lnTo>
                    <a:pt x="346786" y="5788482"/>
                  </a:lnTo>
                  <a:lnTo>
                    <a:pt x="386397" y="5767400"/>
                  </a:lnTo>
                  <a:lnTo>
                    <a:pt x="420903" y="5739485"/>
                  </a:lnTo>
                  <a:lnTo>
                    <a:pt x="449376" y="5705653"/>
                  </a:lnTo>
                  <a:lnTo>
                    <a:pt x="470877" y="5666829"/>
                  </a:lnTo>
                  <a:lnTo>
                    <a:pt x="484454" y="5623915"/>
                  </a:lnTo>
                  <a:lnTo>
                    <a:pt x="489204" y="5577840"/>
                  </a:lnTo>
                  <a:close/>
                </a:path>
              </a:pathLst>
            </a:custGeom>
            <a:solidFill>
              <a:srgbClr val="FFFFFF"/>
            </a:solidFill>
          </p:spPr>
          <p:txBody>
            <a:bodyPr wrap="square" lIns="0" tIns="0" rIns="0" bIns="0" rtlCol="0"/>
            <a:lstStyle/>
            <a:p>
              <a:endParaRPr/>
            </a:p>
          </p:txBody>
        </p:sp>
        <p:sp>
          <p:nvSpPr>
            <p:cNvPr id="12" name="object 12"/>
            <p:cNvSpPr/>
            <p:nvPr/>
          </p:nvSpPr>
          <p:spPr>
            <a:xfrm>
              <a:off x="8003285" y="5420105"/>
              <a:ext cx="228600" cy="243840"/>
            </a:xfrm>
            <a:custGeom>
              <a:avLst/>
              <a:gdLst/>
              <a:ahLst/>
              <a:cxnLst/>
              <a:rect l="l" t="t" r="r" b="b"/>
              <a:pathLst>
                <a:path w="228600" h="243839">
                  <a:moveTo>
                    <a:pt x="228600" y="0"/>
                  </a:moveTo>
                  <a:lnTo>
                    <a:pt x="0" y="0"/>
                  </a:lnTo>
                  <a:lnTo>
                    <a:pt x="0" y="243840"/>
                  </a:lnTo>
                  <a:lnTo>
                    <a:pt x="228600" y="243840"/>
                  </a:lnTo>
                  <a:lnTo>
                    <a:pt x="228600" y="0"/>
                  </a:lnTo>
                  <a:close/>
                </a:path>
              </a:pathLst>
            </a:custGeom>
            <a:solidFill>
              <a:srgbClr val="000000"/>
            </a:solidFill>
          </p:spPr>
          <p:txBody>
            <a:bodyPr wrap="square" lIns="0" tIns="0" rIns="0" bIns="0" rtlCol="0"/>
            <a:lstStyle/>
            <a:p>
              <a:endParaRPr/>
            </a:p>
          </p:txBody>
        </p:sp>
        <p:sp>
          <p:nvSpPr>
            <p:cNvPr id="13" name="object 13"/>
            <p:cNvSpPr/>
            <p:nvPr/>
          </p:nvSpPr>
          <p:spPr>
            <a:xfrm>
              <a:off x="8003285" y="5420105"/>
              <a:ext cx="228600" cy="243840"/>
            </a:xfrm>
            <a:custGeom>
              <a:avLst/>
              <a:gdLst/>
              <a:ahLst/>
              <a:cxnLst/>
              <a:rect l="l" t="t" r="r" b="b"/>
              <a:pathLst>
                <a:path w="228600" h="243839">
                  <a:moveTo>
                    <a:pt x="0" y="243840"/>
                  </a:moveTo>
                  <a:lnTo>
                    <a:pt x="228600" y="243840"/>
                  </a:lnTo>
                  <a:lnTo>
                    <a:pt x="228600" y="0"/>
                  </a:lnTo>
                  <a:lnTo>
                    <a:pt x="0" y="0"/>
                  </a:lnTo>
                  <a:lnTo>
                    <a:pt x="0" y="243840"/>
                  </a:lnTo>
                  <a:close/>
                </a:path>
              </a:pathLst>
            </a:custGeom>
            <a:ln w="50800">
              <a:solidFill>
                <a:srgbClr val="FFFFFF"/>
              </a:solidFill>
            </a:ln>
          </p:spPr>
          <p:txBody>
            <a:bodyPr wrap="square" lIns="0" tIns="0" rIns="0" bIns="0" rtlCol="0"/>
            <a:lstStyle/>
            <a:p>
              <a:endParaRPr/>
            </a:p>
          </p:txBody>
        </p:sp>
      </p:grpSp>
      <p:grpSp>
        <p:nvGrpSpPr>
          <p:cNvPr id="14" name="object 14"/>
          <p:cNvGrpSpPr/>
          <p:nvPr/>
        </p:nvGrpSpPr>
        <p:grpSpPr>
          <a:xfrm>
            <a:off x="7976361" y="3640582"/>
            <a:ext cx="279400" cy="294640"/>
            <a:chOff x="7976361" y="3640582"/>
            <a:chExt cx="279400" cy="294640"/>
          </a:xfrm>
        </p:grpSpPr>
        <p:sp>
          <p:nvSpPr>
            <p:cNvPr id="15" name="object 15"/>
            <p:cNvSpPr/>
            <p:nvPr/>
          </p:nvSpPr>
          <p:spPr>
            <a:xfrm>
              <a:off x="8001761" y="3665982"/>
              <a:ext cx="228600" cy="243840"/>
            </a:xfrm>
            <a:custGeom>
              <a:avLst/>
              <a:gdLst/>
              <a:ahLst/>
              <a:cxnLst/>
              <a:rect l="l" t="t" r="r" b="b"/>
              <a:pathLst>
                <a:path w="228600" h="243839">
                  <a:moveTo>
                    <a:pt x="228600" y="0"/>
                  </a:moveTo>
                  <a:lnTo>
                    <a:pt x="0" y="0"/>
                  </a:lnTo>
                  <a:lnTo>
                    <a:pt x="0" y="243839"/>
                  </a:lnTo>
                  <a:lnTo>
                    <a:pt x="228600" y="243839"/>
                  </a:lnTo>
                  <a:lnTo>
                    <a:pt x="228600" y="0"/>
                  </a:lnTo>
                  <a:close/>
                </a:path>
              </a:pathLst>
            </a:custGeom>
            <a:solidFill>
              <a:srgbClr val="000000"/>
            </a:solidFill>
          </p:spPr>
          <p:txBody>
            <a:bodyPr wrap="square" lIns="0" tIns="0" rIns="0" bIns="0" rtlCol="0"/>
            <a:lstStyle/>
            <a:p>
              <a:endParaRPr/>
            </a:p>
          </p:txBody>
        </p:sp>
        <p:sp>
          <p:nvSpPr>
            <p:cNvPr id="16" name="object 16"/>
            <p:cNvSpPr/>
            <p:nvPr/>
          </p:nvSpPr>
          <p:spPr>
            <a:xfrm>
              <a:off x="8001761" y="3665982"/>
              <a:ext cx="228600" cy="243840"/>
            </a:xfrm>
            <a:custGeom>
              <a:avLst/>
              <a:gdLst/>
              <a:ahLst/>
              <a:cxnLst/>
              <a:rect l="l" t="t" r="r" b="b"/>
              <a:pathLst>
                <a:path w="228600" h="243839">
                  <a:moveTo>
                    <a:pt x="0" y="243839"/>
                  </a:moveTo>
                  <a:lnTo>
                    <a:pt x="228600" y="243839"/>
                  </a:lnTo>
                  <a:lnTo>
                    <a:pt x="228600" y="0"/>
                  </a:lnTo>
                  <a:lnTo>
                    <a:pt x="0" y="0"/>
                  </a:lnTo>
                  <a:lnTo>
                    <a:pt x="0" y="243839"/>
                  </a:lnTo>
                  <a:close/>
                </a:path>
              </a:pathLst>
            </a:custGeom>
            <a:ln w="50800">
              <a:solidFill>
                <a:srgbClr val="FFFFFF"/>
              </a:solidFill>
            </a:ln>
          </p:spPr>
          <p:txBody>
            <a:bodyPr wrap="square" lIns="0" tIns="0" rIns="0" bIns="0" rtlCol="0"/>
            <a:lstStyle/>
            <a:p>
              <a:endParaRPr/>
            </a:p>
          </p:txBody>
        </p:sp>
      </p:grpSp>
      <p:grpSp>
        <p:nvGrpSpPr>
          <p:cNvPr id="17" name="object 17"/>
          <p:cNvGrpSpPr/>
          <p:nvPr/>
        </p:nvGrpSpPr>
        <p:grpSpPr>
          <a:xfrm>
            <a:off x="7985506" y="1866645"/>
            <a:ext cx="279400" cy="294640"/>
            <a:chOff x="7985506" y="1866645"/>
            <a:chExt cx="279400" cy="294640"/>
          </a:xfrm>
        </p:grpSpPr>
        <p:sp>
          <p:nvSpPr>
            <p:cNvPr id="18" name="object 18"/>
            <p:cNvSpPr/>
            <p:nvPr/>
          </p:nvSpPr>
          <p:spPr>
            <a:xfrm>
              <a:off x="8010906" y="1892045"/>
              <a:ext cx="228600" cy="243840"/>
            </a:xfrm>
            <a:custGeom>
              <a:avLst/>
              <a:gdLst/>
              <a:ahLst/>
              <a:cxnLst/>
              <a:rect l="l" t="t" r="r" b="b"/>
              <a:pathLst>
                <a:path w="228600" h="243839">
                  <a:moveTo>
                    <a:pt x="228600" y="0"/>
                  </a:moveTo>
                  <a:lnTo>
                    <a:pt x="0" y="0"/>
                  </a:lnTo>
                  <a:lnTo>
                    <a:pt x="0" y="243839"/>
                  </a:lnTo>
                  <a:lnTo>
                    <a:pt x="228600" y="243839"/>
                  </a:lnTo>
                  <a:lnTo>
                    <a:pt x="228600" y="0"/>
                  </a:lnTo>
                  <a:close/>
                </a:path>
              </a:pathLst>
            </a:custGeom>
            <a:solidFill>
              <a:srgbClr val="000000"/>
            </a:solidFill>
          </p:spPr>
          <p:txBody>
            <a:bodyPr wrap="square" lIns="0" tIns="0" rIns="0" bIns="0" rtlCol="0"/>
            <a:lstStyle/>
            <a:p>
              <a:endParaRPr/>
            </a:p>
          </p:txBody>
        </p:sp>
        <p:sp>
          <p:nvSpPr>
            <p:cNvPr id="19" name="object 19"/>
            <p:cNvSpPr/>
            <p:nvPr/>
          </p:nvSpPr>
          <p:spPr>
            <a:xfrm>
              <a:off x="8010906" y="1892045"/>
              <a:ext cx="228600" cy="243840"/>
            </a:xfrm>
            <a:custGeom>
              <a:avLst/>
              <a:gdLst/>
              <a:ahLst/>
              <a:cxnLst/>
              <a:rect l="l" t="t" r="r" b="b"/>
              <a:pathLst>
                <a:path w="228600" h="243839">
                  <a:moveTo>
                    <a:pt x="0" y="243839"/>
                  </a:moveTo>
                  <a:lnTo>
                    <a:pt x="228600" y="243839"/>
                  </a:lnTo>
                  <a:lnTo>
                    <a:pt x="228600" y="0"/>
                  </a:lnTo>
                  <a:lnTo>
                    <a:pt x="0" y="0"/>
                  </a:lnTo>
                  <a:lnTo>
                    <a:pt x="0" y="243839"/>
                  </a:lnTo>
                  <a:close/>
                </a:path>
              </a:pathLst>
            </a:custGeom>
            <a:ln w="50800">
              <a:solidFill>
                <a:srgbClr val="FFFFFF"/>
              </a:solidFill>
            </a:ln>
          </p:spPr>
          <p:txBody>
            <a:bodyPr wrap="square" lIns="0" tIns="0" rIns="0" bIns="0" rtlCol="0"/>
            <a:lstStyle/>
            <a:p>
              <a:endParaRPr/>
            </a:p>
          </p:txBody>
        </p:sp>
      </p:grpSp>
      <p:grpSp>
        <p:nvGrpSpPr>
          <p:cNvPr id="20" name="object 20"/>
          <p:cNvGrpSpPr/>
          <p:nvPr/>
        </p:nvGrpSpPr>
        <p:grpSpPr>
          <a:xfrm>
            <a:off x="7985506" y="158242"/>
            <a:ext cx="279400" cy="294640"/>
            <a:chOff x="7985506" y="158242"/>
            <a:chExt cx="279400" cy="294640"/>
          </a:xfrm>
        </p:grpSpPr>
        <p:sp>
          <p:nvSpPr>
            <p:cNvPr id="21" name="object 21"/>
            <p:cNvSpPr/>
            <p:nvPr/>
          </p:nvSpPr>
          <p:spPr>
            <a:xfrm>
              <a:off x="8010906" y="183642"/>
              <a:ext cx="228600" cy="243840"/>
            </a:xfrm>
            <a:custGeom>
              <a:avLst/>
              <a:gdLst/>
              <a:ahLst/>
              <a:cxnLst/>
              <a:rect l="l" t="t" r="r" b="b"/>
              <a:pathLst>
                <a:path w="228600" h="243840">
                  <a:moveTo>
                    <a:pt x="228600" y="0"/>
                  </a:moveTo>
                  <a:lnTo>
                    <a:pt x="0" y="0"/>
                  </a:lnTo>
                  <a:lnTo>
                    <a:pt x="0" y="243839"/>
                  </a:lnTo>
                  <a:lnTo>
                    <a:pt x="228600" y="243839"/>
                  </a:lnTo>
                  <a:lnTo>
                    <a:pt x="228600" y="0"/>
                  </a:lnTo>
                  <a:close/>
                </a:path>
              </a:pathLst>
            </a:custGeom>
            <a:solidFill>
              <a:srgbClr val="000000"/>
            </a:solidFill>
          </p:spPr>
          <p:txBody>
            <a:bodyPr wrap="square" lIns="0" tIns="0" rIns="0" bIns="0" rtlCol="0"/>
            <a:lstStyle/>
            <a:p>
              <a:endParaRPr/>
            </a:p>
          </p:txBody>
        </p:sp>
        <p:sp>
          <p:nvSpPr>
            <p:cNvPr id="22" name="object 22"/>
            <p:cNvSpPr/>
            <p:nvPr/>
          </p:nvSpPr>
          <p:spPr>
            <a:xfrm>
              <a:off x="8010906" y="183642"/>
              <a:ext cx="228600" cy="243840"/>
            </a:xfrm>
            <a:custGeom>
              <a:avLst/>
              <a:gdLst/>
              <a:ahLst/>
              <a:cxnLst/>
              <a:rect l="l" t="t" r="r" b="b"/>
              <a:pathLst>
                <a:path w="228600" h="243840">
                  <a:moveTo>
                    <a:pt x="0" y="243839"/>
                  </a:moveTo>
                  <a:lnTo>
                    <a:pt x="228600" y="243839"/>
                  </a:lnTo>
                  <a:lnTo>
                    <a:pt x="228600" y="0"/>
                  </a:lnTo>
                  <a:lnTo>
                    <a:pt x="0" y="0"/>
                  </a:lnTo>
                  <a:lnTo>
                    <a:pt x="0" y="243839"/>
                  </a:lnTo>
                  <a:close/>
                </a:path>
              </a:pathLst>
            </a:custGeom>
            <a:ln w="50800">
              <a:solidFill>
                <a:srgbClr val="FFFFFF"/>
              </a:solidFill>
            </a:ln>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373" y="268983"/>
            <a:ext cx="8534400" cy="486799"/>
          </a:xfrm>
          <a:prstGeom prst="rect">
            <a:avLst/>
          </a:prstGeom>
        </p:spPr>
        <p:txBody>
          <a:bodyPr vert="horz" wrap="square" lIns="0" tIns="116331" rIns="0" bIns="0" rtlCol="0">
            <a:spAutoFit/>
          </a:bodyPr>
          <a:lstStyle/>
          <a:p>
            <a:pPr marL="1609090">
              <a:lnSpc>
                <a:spcPct val="100000"/>
              </a:lnSpc>
              <a:spcBef>
                <a:spcPts val="100"/>
              </a:spcBef>
            </a:pPr>
            <a:r>
              <a:rPr lang="tr-TR" sz="2400" dirty="0"/>
              <a:t>2. Çok Katmanlı İleri Beslemeli Ağlar</a:t>
            </a:r>
            <a:endParaRPr sz="2400" spc="-10" dirty="0"/>
          </a:p>
        </p:txBody>
      </p:sp>
      <p:grpSp>
        <p:nvGrpSpPr>
          <p:cNvPr id="3" name="object 3"/>
          <p:cNvGrpSpPr/>
          <p:nvPr/>
        </p:nvGrpSpPr>
        <p:grpSpPr>
          <a:xfrm>
            <a:off x="761" y="856741"/>
            <a:ext cx="12192000" cy="5184775"/>
            <a:chOff x="761" y="856741"/>
            <a:chExt cx="12192000" cy="5184775"/>
          </a:xfrm>
        </p:grpSpPr>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810500" y="914399"/>
              <a:ext cx="4381500" cy="5126736"/>
            </a:xfrm>
            <a:prstGeom prst="rect">
              <a:avLst/>
            </a:prstGeom>
          </p:spPr>
        </p:pic>
      </p:grpSp>
      <p:sp>
        <p:nvSpPr>
          <p:cNvPr id="6" name="object 6"/>
          <p:cNvSpPr txBox="1"/>
          <p:nvPr/>
        </p:nvSpPr>
        <p:spPr>
          <a:xfrm>
            <a:off x="152400" y="1055351"/>
            <a:ext cx="7738109" cy="5191228"/>
          </a:xfrm>
          <a:prstGeom prst="rect">
            <a:avLst/>
          </a:prstGeom>
        </p:spPr>
        <p:txBody>
          <a:bodyPr vert="horz" wrap="square" lIns="0" tIns="58419" rIns="0" bIns="0" rtlCol="0">
            <a:spAutoFit/>
          </a:bodyPr>
          <a:lstStyle/>
          <a:p>
            <a:pPr marL="241300" marR="177800" indent="-228600">
              <a:lnSpc>
                <a:spcPts val="2920"/>
              </a:lnSpc>
              <a:spcBef>
                <a:spcPts val="459"/>
              </a:spcBef>
              <a:buFont typeface="Arial MT"/>
              <a:buChar char="•"/>
              <a:tabLst>
                <a:tab pos="241300" algn="l"/>
              </a:tabLst>
            </a:pPr>
            <a:r>
              <a:rPr lang="tr-TR" sz="2700" dirty="0">
                <a:solidFill>
                  <a:srgbClr val="FFFFFF"/>
                </a:solidFill>
                <a:latin typeface="Cambria"/>
                <a:cs typeface="Cambria"/>
              </a:rPr>
              <a:t>Çok Katmanlı İleri Beslemeli Sinir Ağlarında gizli katmanlar vardır.
Hesaplama düğümlerine gizli nöronlar veya gizli birimler denir
Gizli nöronların işlevi, harici giriş ile ağ çıkışı arasına müdahale etmektir
Bir veya daha fazla gizli katman ekleyerek,
Ağ, daha yüksek dereceli istatistikler çıkarmak için etkinleştirildi
Ekstra sinaptik bağlantı seti ve sinirsel etkileşimlerin ekstra boyutu nedeniyle </a:t>
            </a:r>
            <a:r>
              <a:rPr lang="tr-TR" sz="2400" dirty="0">
                <a:latin typeface="Cambria"/>
                <a:cs typeface="Cambria"/>
              </a:rPr>
              <a:t>Şekil 1.16 Tek bir gizli katman ve ile tam bağlantılı ileri beslemeli veya döngüsel olmayan ağ.</a:t>
            </a:r>
            <a:endParaRPr sz="2400" dirty="0">
              <a:latin typeface="Cambria"/>
              <a:cs typeface="Cambria"/>
            </a:endParaRPr>
          </a:p>
        </p:txBody>
      </p:sp>
      <p:sp>
        <p:nvSpPr>
          <p:cNvPr id="7" name="object 7"/>
          <p:cNvSpPr txBox="1"/>
          <p:nvPr/>
        </p:nvSpPr>
        <p:spPr>
          <a:xfrm>
            <a:off x="6923913" y="6015634"/>
            <a:ext cx="177165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mbria"/>
                <a:cs typeface="Cambria"/>
              </a:rPr>
              <a:t>Input</a:t>
            </a:r>
            <a:r>
              <a:rPr sz="2400" spc="-90" dirty="0">
                <a:solidFill>
                  <a:srgbClr val="FFFFFF"/>
                </a:solidFill>
                <a:latin typeface="Cambria"/>
                <a:cs typeface="Cambria"/>
              </a:rPr>
              <a:t> </a:t>
            </a:r>
            <a:r>
              <a:rPr sz="2400" dirty="0">
                <a:solidFill>
                  <a:srgbClr val="FFFFFF"/>
                </a:solidFill>
                <a:latin typeface="Cambria"/>
                <a:cs typeface="Cambria"/>
              </a:rPr>
              <a:t>layer</a:t>
            </a:r>
            <a:r>
              <a:rPr sz="2400" spc="-70" dirty="0">
                <a:solidFill>
                  <a:srgbClr val="FFFFFF"/>
                </a:solidFill>
                <a:latin typeface="Cambria"/>
                <a:cs typeface="Cambria"/>
              </a:rPr>
              <a:t> </a:t>
            </a:r>
            <a:r>
              <a:rPr sz="2400" spc="-25" dirty="0">
                <a:solidFill>
                  <a:srgbClr val="FFFFFF"/>
                </a:solidFill>
                <a:latin typeface="Cambria"/>
                <a:cs typeface="Cambria"/>
              </a:rPr>
              <a:t>of</a:t>
            </a:r>
            <a:endParaRPr sz="2400">
              <a:latin typeface="Cambria"/>
              <a:cs typeface="Cambria"/>
            </a:endParaRPr>
          </a:p>
        </p:txBody>
      </p:sp>
      <p:sp>
        <p:nvSpPr>
          <p:cNvPr id="8" name="object 8"/>
          <p:cNvSpPr txBox="1"/>
          <p:nvPr/>
        </p:nvSpPr>
        <p:spPr>
          <a:xfrm>
            <a:off x="6908672" y="6382003"/>
            <a:ext cx="18034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Cambria"/>
                <a:cs typeface="Cambria"/>
              </a:rPr>
              <a:t>source</a:t>
            </a:r>
            <a:r>
              <a:rPr sz="2400" spc="-105" dirty="0">
                <a:solidFill>
                  <a:srgbClr val="FFFFFF"/>
                </a:solidFill>
                <a:latin typeface="Cambria"/>
                <a:cs typeface="Cambria"/>
              </a:rPr>
              <a:t> </a:t>
            </a:r>
            <a:r>
              <a:rPr sz="2400" spc="-10" dirty="0">
                <a:solidFill>
                  <a:srgbClr val="FFFFFF"/>
                </a:solidFill>
                <a:latin typeface="Cambria"/>
                <a:cs typeface="Cambria"/>
              </a:rPr>
              <a:t>nodes.</a:t>
            </a:r>
            <a:endParaRPr sz="2400">
              <a:latin typeface="Cambria"/>
              <a:cs typeface="Cambria"/>
            </a:endParaRPr>
          </a:p>
        </p:txBody>
      </p:sp>
      <p:sp>
        <p:nvSpPr>
          <p:cNvPr id="9" name="object 9"/>
          <p:cNvSpPr txBox="1"/>
          <p:nvPr/>
        </p:nvSpPr>
        <p:spPr>
          <a:xfrm>
            <a:off x="10817986" y="5646216"/>
            <a:ext cx="1320800" cy="1123315"/>
          </a:xfrm>
          <a:prstGeom prst="rect">
            <a:avLst/>
          </a:prstGeom>
        </p:spPr>
        <p:txBody>
          <a:bodyPr vert="horz" wrap="square" lIns="0" tIns="12700" rIns="0" bIns="0" rtlCol="0">
            <a:spAutoFit/>
          </a:bodyPr>
          <a:lstStyle/>
          <a:p>
            <a:pPr marL="38100" marR="30480" indent="80645">
              <a:lnSpc>
                <a:spcPct val="100000"/>
              </a:lnSpc>
              <a:spcBef>
                <a:spcPts val="100"/>
              </a:spcBef>
            </a:pPr>
            <a:r>
              <a:rPr sz="2400" spc="-10" dirty="0">
                <a:solidFill>
                  <a:srgbClr val="FFFFFF"/>
                </a:solidFill>
                <a:latin typeface="Cambria"/>
                <a:cs typeface="Cambria"/>
              </a:rPr>
              <a:t>Output layer</a:t>
            </a:r>
            <a:r>
              <a:rPr sz="2400" spc="-90" dirty="0">
                <a:solidFill>
                  <a:srgbClr val="FFFFFF"/>
                </a:solidFill>
                <a:latin typeface="Cambria"/>
                <a:cs typeface="Cambria"/>
              </a:rPr>
              <a:t> </a:t>
            </a:r>
            <a:r>
              <a:rPr sz="2400" spc="-25" dirty="0">
                <a:solidFill>
                  <a:srgbClr val="FFFFFF"/>
                </a:solidFill>
                <a:latin typeface="Cambria"/>
                <a:cs typeface="Cambria"/>
              </a:rPr>
              <a:t>of </a:t>
            </a:r>
            <a:r>
              <a:rPr sz="2400" spc="-10" dirty="0">
                <a:solidFill>
                  <a:srgbClr val="FFFFFF"/>
                </a:solidFill>
                <a:latin typeface="Cambria"/>
                <a:cs typeface="Cambria"/>
              </a:rPr>
              <a:t>neurons</a:t>
            </a:r>
            <a:r>
              <a:rPr sz="1800" spc="-15" baseline="-11574" dirty="0">
                <a:solidFill>
                  <a:srgbClr val="888888"/>
                </a:solidFill>
                <a:latin typeface="Calibri"/>
                <a:cs typeface="Calibri"/>
              </a:rPr>
              <a:t>31</a:t>
            </a:r>
            <a:endParaRPr sz="1800" baseline="-11574">
              <a:latin typeface="Calibri"/>
              <a:cs typeface="Calibri"/>
            </a:endParaRPr>
          </a:p>
        </p:txBody>
      </p:sp>
      <p:sp>
        <p:nvSpPr>
          <p:cNvPr id="10" name="object 10"/>
          <p:cNvSpPr txBox="1"/>
          <p:nvPr/>
        </p:nvSpPr>
        <p:spPr>
          <a:xfrm>
            <a:off x="9433941" y="5590743"/>
            <a:ext cx="1099820" cy="1123315"/>
          </a:xfrm>
          <a:prstGeom prst="rect">
            <a:avLst/>
          </a:prstGeom>
        </p:spPr>
        <p:txBody>
          <a:bodyPr vert="horz" wrap="square" lIns="0" tIns="12700" rIns="0" bIns="0" rtlCol="0">
            <a:spAutoFit/>
          </a:bodyPr>
          <a:lstStyle/>
          <a:p>
            <a:pPr marL="12700" marR="5080" indent="12065" algn="just">
              <a:lnSpc>
                <a:spcPct val="100000"/>
              </a:lnSpc>
              <a:spcBef>
                <a:spcPts val="100"/>
              </a:spcBef>
            </a:pPr>
            <a:r>
              <a:rPr sz="2400" spc="-10" dirty="0">
                <a:solidFill>
                  <a:srgbClr val="FFFFFF"/>
                </a:solidFill>
                <a:latin typeface="Cambria"/>
                <a:cs typeface="Cambria"/>
              </a:rPr>
              <a:t>Layer</a:t>
            </a:r>
            <a:r>
              <a:rPr sz="2400" spc="-95" dirty="0">
                <a:solidFill>
                  <a:srgbClr val="FFFFFF"/>
                </a:solidFill>
                <a:latin typeface="Cambria"/>
                <a:cs typeface="Cambria"/>
              </a:rPr>
              <a:t> </a:t>
            </a:r>
            <a:r>
              <a:rPr sz="2400" spc="-25" dirty="0">
                <a:solidFill>
                  <a:srgbClr val="FFFFFF"/>
                </a:solidFill>
                <a:latin typeface="Cambria"/>
                <a:cs typeface="Cambria"/>
              </a:rPr>
              <a:t>of </a:t>
            </a:r>
            <a:r>
              <a:rPr sz="2400" spc="-10" dirty="0">
                <a:solidFill>
                  <a:srgbClr val="FFFFFF"/>
                </a:solidFill>
                <a:latin typeface="Cambria"/>
                <a:cs typeface="Cambria"/>
              </a:rPr>
              <a:t>hidden neurons</a:t>
            </a:r>
            <a:endParaRPr sz="2400">
              <a:latin typeface="Cambria"/>
              <a:cs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584" y="234243"/>
            <a:ext cx="10026015" cy="609910"/>
          </a:xfrm>
          <a:prstGeom prst="rect">
            <a:avLst/>
          </a:prstGeom>
        </p:spPr>
        <p:txBody>
          <a:bodyPr vert="horz" wrap="square" lIns="0" tIns="116331" rIns="0" bIns="0" rtlCol="0">
            <a:spAutoFit/>
          </a:bodyPr>
          <a:lstStyle/>
          <a:p>
            <a:pPr marL="1609090">
              <a:lnSpc>
                <a:spcPct val="100000"/>
              </a:lnSpc>
              <a:spcBef>
                <a:spcPts val="100"/>
              </a:spcBef>
            </a:pPr>
            <a:r>
              <a:rPr lang="tr-TR" sz="3200" dirty="0"/>
              <a:t>2. Çok Katmanlı İleri Beslemeli Ağlar</a:t>
            </a:r>
            <a:endParaRPr sz="3200" spc="-1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26</a:t>
            </a:fld>
            <a:endParaRPr spc="-25" dirty="0"/>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8593835" y="1716023"/>
            <a:ext cx="3581400" cy="4189476"/>
          </a:xfrm>
          <a:prstGeom prst="rect">
            <a:avLst/>
          </a:prstGeom>
        </p:spPr>
      </p:pic>
      <p:sp>
        <p:nvSpPr>
          <p:cNvPr id="5" name="object 5"/>
          <p:cNvSpPr txBox="1"/>
          <p:nvPr/>
        </p:nvSpPr>
        <p:spPr>
          <a:xfrm>
            <a:off x="16765" y="897381"/>
            <a:ext cx="8393430" cy="4475455"/>
          </a:xfrm>
          <a:prstGeom prst="rect">
            <a:avLst/>
          </a:prstGeom>
        </p:spPr>
        <p:txBody>
          <a:bodyPr vert="horz" wrap="square" lIns="0" tIns="55244" rIns="0" bIns="0" rtlCol="0">
            <a:spAutoFit/>
          </a:bodyPr>
          <a:lstStyle/>
          <a:p>
            <a:pPr marL="265430" marR="292735" indent="-227329">
              <a:lnSpc>
                <a:spcPct val="90000"/>
              </a:lnSpc>
              <a:spcBef>
                <a:spcPts val="434"/>
              </a:spcBef>
              <a:buFont typeface="Arial MT"/>
              <a:buChar char="•"/>
              <a:tabLst>
                <a:tab pos="266700" algn="l"/>
              </a:tabLst>
            </a:pPr>
            <a:r>
              <a:rPr lang="tr-TR" sz="2800" dirty="0">
                <a:solidFill>
                  <a:srgbClr val="FFFFFF"/>
                </a:solidFill>
                <a:latin typeface="Cambria"/>
                <a:cs typeface="Cambria"/>
              </a:rPr>
              <a:t>Ağın giriş katmanındaki kaynak düğümler, ikinci katmandaki nöronlara (hesaplama düğümleri) uygulanan giriş sinyallerini oluşturan aktivasyon modelinin (giriş vektörü) ilgili elemanlarını sağlar
Şekil 1.16'daki mimari grafik, tek bir gizli katman durumu için çok katmanlı ileri beslemeli bir sinir ağının düzenini göstermektedir.
Şekil 1.16'daki ağ, 10 kaynak düğümü, 4 gizli nöron ve 2 çıkış nöronu olduğu için 10-4-2 ağı olarak adlandırılır
</a:t>
            </a:r>
            <a:endParaRPr sz="2800" dirty="0">
              <a:latin typeface="Cambria"/>
              <a:cs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7543800" cy="0"/>
          </a:xfrm>
          <a:custGeom>
            <a:avLst/>
            <a:gdLst/>
            <a:ahLst/>
            <a:cxnLst/>
            <a:rect l="l" t="t" r="r" b="b"/>
            <a:pathLst>
              <a:path w="7543800">
                <a:moveTo>
                  <a:pt x="0" y="0"/>
                </a:moveTo>
                <a:lnTo>
                  <a:pt x="75438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240342" y="40450"/>
            <a:ext cx="8534400" cy="648382"/>
          </a:xfrm>
          <a:prstGeom prst="rect">
            <a:avLst/>
          </a:prstGeom>
        </p:spPr>
        <p:txBody>
          <a:bodyPr vert="horz" wrap="square" lIns="0" tIns="93471" rIns="0" bIns="0" rtlCol="0">
            <a:spAutoFit/>
          </a:bodyPr>
          <a:lstStyle/>
          <a:p>
            <a:pPr marL="935355">
              <a:lnSpc>
                <a:spcPct val="100000"/>
              </a:lnSpc>
              <a:spcBef>
                <a:spcPts val="100"/>
              </a:spcBef>
            </a:pPr>
            <a:r>
              <a:rPr lang="tr-TR" dirty="0"/>
              <a:t>3. Tekrarlayan Ağlar</a:t>
            </a:r>
            <a:endParaRPr spc="-10" dirty="0"/>
          </a:p>
        </p:txBody>
      </p:sp>
      <p:sp>
        <p:nvSpPr>
          <p:cNvPr id="95" name="object 95"/>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27</a:t>
            </a:fld>
            <a:endParaRPr spc="-25" dirty="0"/>
          </a:p>
        </p:txBody>
      </p:sp>
      <p:sp>
        <p:nvSpPr>
          <p:cNvPr id="4" name="object 4"/>
          <p:cNvSpPr txBox="1"/>
          <p:nvPr/>
        </p:nvSpPr>
        <p:spPr>
          <a:xfrm>
            <a:off x="78739" y="850137"/>
            <a:ext cx="7567930" cy="4998804"/>
          </a:xfrm>
          <a:prstGeom prst="rect">
            <a:avLst/>
          </a:prstGeom>
        </p:spPr>
        <p:txBody>
          <a:bodyPr vert="horz" wrap="square" lIns="0" tIns="60960" rIns="0" bIns="0" rtlCol="0">
            <a:spAutoFit/>
          </a:bodyPr>
          <a:lstStyle/>
          <a:p>
            <a:pPr marL="240029" marR="747395" indent="-227329">
              <a:lnSpc>
                <a:spcPts val="3020"/>
              </a:lnSpc>
              <a:spcBef>
                <a:spcPts val="480"/>
              </a:spcBef>
              <a:buFont typeface="Arial MT"/>
              <a:buChar char="•"/>
              <a:tabLst>
                <a:tab pos="241300" algn="l"/>
              </a:tabLst>
            </a:pPr>
            <a:r>
              <a:rPr lang="tr-TR" sz="2800" dirty="0">
                <a:solidFill>
                  <a:srgbClr val="FFFFFF"/>
                </a:solidFill>
                <a:latin typeface="Cambria"/>
                <a:cs typeface="Cambria"/>
              </a:rPr>
              <a:t>Tekrarlayan bir sinir ağının en az bir geri bildirim döngüsü vardır
Örneğin, tekrarlayan bir ağ şunlardan oluşabilir
Her nöronun çıkış sinyalini diğer tüm nöronların girişlerine geri beslediği tek bir nöron tabakası
Ağda kendi kendine geri bildirim döngüsü yoktur
Gizli nöron yoktur
Mimaride gösterildiği gibi, Şekil 1.17'deki grafik</a:t>
            </a:r>
            <a:endParaRPr sz="2800" dirty="0">
              <a:latin typeface="Cambria"/>
              <a:cs typeface="Cambria"/>
            </a:endParaRPr>
          </a:p>
        </p:txBody>
      </p:sp>
      <p:grpSp>
        <p:nvGrpSpPr>
          <p:cNvPr id="5" name="object 5"/>
          <p:cNvGrpSpPr/>
          <p:nvPr/>
        </p:nvGrpSpPr>
        <p:grpSpPr>
          <a:xfrm>
            <a:off x="8115624" y="1205667"/>
            <a:ext cx="4076700" cy="1521460"/>
            <a:chOff x="8115624" y="1205667"/>
            <a:chExt cx="4076700" cy="1521460"/>
          </a:xfrm>
        </p:grpSpPr>
        <p:pic>
          <p:nvPicPr>
            <p:cNvPr id="6" name="object 6"/>
            <p:cNvPicPr/>
            <p:nvPr/>
          </p:nvPicPr>
          <p:blipFill>
            <a:blip r:embed="rId2" cstate="print"/>
            <a:stretch>
              <a:fillRect/>
            </a:stretch>
          </p:blipFill>
          <p:spPr>
            <a:xfrm>
              <a:off x="9763896" y="2016340"/>
              <a:ext cx="445466" cy="445543"/>
            </a:xfrm>
            <a:prstGeom prst="rect">
              <a:avLst/>
            </a:prstGeom>
          </p:spPr>
        </p:pic>
        <p:sp>
          <p:nvSpPr>
            <p:cNvPr id="7" name="object 7"/>
            <p:cNvSpPr/>
            <p:nvPr/>
          </p:nvSpPr>
          <p:spPr>
            <a:xfrm>
              <a:off x="9815838" y="2048955"/>
              <a:ext cx="330200" cy="330835"/>
            </a:xfrm>
            <a:custGeom>
              <a:avLst/>
              <a:gdLst/>
              <a:ahLst/>
              <a:cxnLst/>
              <a:rect l="l" t="t" r="r" b="b"/>
              <a:pathLst>
                <a:path w="330200" h="330835">
                  <a:moveTo>
                    <a:pt x="165026" y="0"/>
                  </a:moveTo>
                  <a:lnTo>
                    <a:pt x="121139" y="5900"/>
                  </a:lnTo>
                  <a:lnTo>
                    <a:pt x="81713" y="22550"/>
                  </a:lnTo>
                  <a:lnTo>
                    <a:pt x="48317" y="48369"/>
                  </a:lnTo>
                  <a:lnTo>
                    <a:pt x="22520" y="81778"/>
                  </a:lnTo>
                  <a:lnTo>
                    <a:pt x="5891" y="121200"/>
                  </a:lnTo>
                  <a:lnTo>
                    <a:pt x="0" y="165054"/>
                  </a:lnTo>
                  <a:lnTo>
                    <a:pt x="5891" y="208958"/>
                  </a:lnTo>
                  <a:lnTo>
                    <a:pt x="22520" y="248412"/>
                  </a:lnTo>
                  <a:lnTo>
                    <a:pt x="48317" y="281842"/>
                  </a:lnTo>
                  <a:lnTo>
                    <a:pt x="81713" y="307671"/>
                  </a:lnTo>
                  <a:lnTo>
                    <a:pt x="121139" y="324324"/>
                  </a:lnTo>
                  <a:lnTo>
                    <a:pt x="165026" y="330226"/>
                  </a:lnTo>
                  <a:lnTo>
                    <a:pt x="208913" y="324324"/>
                  </a:lnTo>
                  <a:lnTo>
                    <a:pt x="248339" y="307671"/>
                  </a:lnTo>
                  <a:lnTo>
                    <a:pt x="281735" y="281842"/>
                  </a:lnTo>
                  <a:lnTo>
                    <a:pt x="307532" y="248412"/>
                  </a:lnTo>
                  <a:lnTo>
                    <a:pt x="324161" y="208958"/>
                  </a:lnTo>
                  <a:lnTo>
                    <a:pt x="330052" y="165054"/>
                  </a:lnTo>
                  <a:lnTo>
                    <a:pt x="324161" y="121200"/>
                  </a:lnTo>
                  <a:lnTo>
                    <a:pt x="307532" y="81778"/>
                  </a:lnTo>
                  <a:lnTo>
                    <a:pt x="281735" y="48369"/>
                  </a:lnTo>
                  <a:lnTo>
                    <a:pt x="248339" y="22550"/>
                  </a:lnTo>
                  <a:lnTo>
                    <a:pt x="208913" y="5900"/>
                  </a:lnTo>
                  <a:lnTo>
                    <a:pt x="165026" y="0"/>
                  </a:lnTo>
                  <a:close/>
                </a:path>
              </a:pathLst>
            </a:custGeom>
            <a:solidFill>
              <a:srgbClr val="FFFFFF"/>
            </a:solidFill>
          </p:spPr>
          <p:txBody>
            <a:bodyPr wrap="square" lIns="0" tIns="0" rIns="0" bIns="0" rtlCol="0"/>
            <a:lstStyle/>
            <a:p>
              <a:endParaRPr/>
            </a:p>
          </p:txBody>
        </p:sp>
        <p:sp>
          <p:nvSpPr>
            <p:cNvPr id="8" name="object 8"/>
            <p:cNvSpPr/>
            <p:nvPr/>
          </p:nvSpPr>
          <p:spPr>
            <a:xfrm>
              <a:off x="9815838" y="2048955"/>
              <a:ext cx="330200" cy="330835"/>
            </a:xfrm>
            <a:custGeom>
              <a:avLst/>
              <a:gdLst/>
              <a:ahLst/>
              <a:cxnLst/>
              <a:rect l="l" t="t" r="r" b="b"/>
              <a:pathLst>
                <a:path w="330200" h="330835">
                  <a:moveTo>
                    <a:pt x="0" y="165054"/>
                  </a:moveTo>
                  <a:lnTo>
                    <a:pt x="5891" y="121200"/>
                  </a:lnTo>
                  <a:lnTo>
                    <a:pt x="22520" y="81778"/>
                  </a:lnTo>
                  <a:lnTo>
                    <a:pt x="48317" y="48369"/>
                  </a:lnTo>
                  <a:lnTo>
                    <a:pt x="81713" y="22550"/>
                  </a:lnTo>
                  <a:lnTo>
                    <a:pt x="121139" y="5900"/>
                  </a:lnTo>
                  <a:lnTo>
                    <a:pt x="165026" y="0"/>
                  </a:lnTo>
                  <a:lnTo>
                    <a:pt x="208913" y="5900"/>
                  </a:lnTo>
                  <a:lnTo>
                    <a:pt x="248339" y="22550"/>
                  </a:lnTo>
                  <a:lnTo>
                    <a:pt x="281735" y="48369"/>
                  </a:lnTo>
                  <a:lnTo>
                    <a:pt x="307532" y="81778"/>
                  </a:lnTo>
                  <a:lnTo>
                    <a:pt x="324161" y="121200"/>
                  </a:lnTo>
                  <a:lnTo>
                    <a:pt x="330052" y="165054"/>
                  </a:lnTo>
                  <a:lnTo>
                    <a:pt x="324161" y="208958"/>
                  </a:lnTo>
                  <a:lnTo>
                    <a:pt x="307532" y="248412"/>
                  </a:lnTo>
                  <a:lnTo>
                    <a:pt x="281735" y="281842"/>
                  </a:lnTo>
                  <a:lnTo>
                    <a:pt x="248339" y="307671"/>
                  </a:lnTo>
                  <a:lnTo>
                    <a:pt x="208913" y="324324"/>
                  </a:lnTo>
                  <a:lnTo>
                    <a:pt x="165026" y="330226"/>
                  </a:lnTo>
                  <a:lnTo>
                    <a:pt x="121139" y="324324"/>
                  </a:lnTo>
                  <a:lnTo>
                    <a:pt x="81713" y="307671"/>
                  </a:lnTo>
                  <a:lnTo>
                    <a:pt x="48317" y="281842"/>
                  </a:lnTo>
                  <a:lnTo>
                    <a:pt x="22520" y="248412"/>
                  </a:lnTo>
                  <a:lnTo>
                    <a:pt x="5891" y="208958"/>
                  </a:lnTo>
                  <a:lnTo>
                    <a:pt x="0" y="165054"/>
                  </a:lnTo>
                  <a:close/>
                </a:path>
              </a:pathLst>
            </a:custGeom>
            <a:ln w="8744">
              <a:solidFill>
                <a:srgbClr val="FFFFFF"/>
              </a:solidFill>
            </a:ln>
          </p:spPr>
          <p:txBody>
            <a:bodyPr wrap="square" lIns="0" tIns="0" rIns="0" bIns="0" rtlCol="0"/>
            <a:lstStyle/>
            <a:p>
              <a:endParaRPr/>
            </a:p>
          </p:txBody>
        </p:sp>
        <p:sp>
          <p:nvSpPr>
            <p:cNvPr id="9" name="object 9"/>
            <p:cNvSpPr/>
            <p:nvPr/>
          </p:nvSpPr>
          <p:spPr>
            <a:xfrm>
              <a:off x="9485668" y="1718728"/>
              <a:ext cx="308610" cy="308610"/>
            </a:xfrm>
            <a:custGeom>
              <a:avLst/>
              <a:gdLst/>
              <a:ahLst/>
              <a:cxnLst/>
              <a:rect l="l" t="t" r="r" b="b"/>
              <a:pathLst>
                <a:path w="308609" h="308610">
                  <a:moveTo>
                    <a:pt x="0" y="0"/>
                  </a:moveTo>
                  <a:lnTo>
                    <a:pt x="308041" y="308094"/>
                  </a:lnTo>
                </a:path>
              </a:pathLst>
            </a:custGeom>
            <a:ln w="34941">
              <a:solidFill>
                <a:srgbClr val="FFFFFF"/>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9727793" y="1960894"/>
              <a:ext cx="136376" cy="136400"/>
            </a:xfrm>
            <a:prstGeom prst="rect">
              <a:avLst/>
            </a:prstGeom>
          </p:spPr>
        </p:pic>
        <p:sp>
          <p:nvSpPr>
            <p:cNvPr id="11" name="object 11"/>
            <p:cNvSpPr/>
            <p:nvPr/>
          </p:nvSpPr>
          <p:spPr>
            <a:xfrm>
              <a:off x="8504396" y="1718728"/>
              <a:ext cx="981710" cy="0"/>
            </a:xfrm>
            <a:custGeom>
              <a:avLst/>
              <a:gdLst/>
              <a:ahLst/>
              <a:cxnLst/>
              <a:rect l="l" t="t" r="r" b="b"/>
              <a:pathLst>
                <a:path w="981709">
                  <a:moveTo>
                    <a:pt x="981272" y="0"/>
                  </a:moveTo>
                  <a:lnTo>
                    <a:pt x="0" y="0"/>
                  </a:lnTo>
                </a:path>
              </a:pathLst>
            </a:custGeom>
            <a:ln w="34944">
              <a:solidFill>
                <a:srgbClr val="FFFFFF"/>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8456181" y="1670505"/>
              <a:ext cx="96430" cy="96447"/>
            </a:xfrm>
            <a:prstGeom prst="rect">
              <a:avLst/>
            </a:prstGeom>
          </p:spPr>
        </p:pic>
        <p:sp>
          <p:nvSpPr>
            <p:cNvPr id="13" name="object 13"/>
            <p:cNvSpPr/>
            <p:nvPr/>
          </p:nvSpPr>
          <p:spPr>
            <a:xfrm>
              <a:off x="8163839" y="1223447"/>
              <a:ext cx="2312670" cy="990600"/>
            </a:xfrm>
            <a:custGeom>
              <a:avLst/>
              <a:gdLst/>
              <a:ahLst/>
              <a:cxnLst/>
              <a:rect l="l" t="t" r="r" b="b"/>
              <a:pathLst>
                <a:path w="2312670" h="990600">
                  <a:moveTo>
                    <a:pt x="2312220" y="0"/>
                  </a:moveTo>
                  <a:lnTo>
                    <a:pt x="2312220" y="330226"/>
                  </a:lnTo>
                </a:path>
                <a:path w="2312670" h="990600">
                  <a:moveTo>
                    <a:pt x="0" y="990561"/>
                  </a:moveTo>
                  <a:lnTo>
                    <a:pt x="1552307" y="990561"/>
                  </a:lnTo>
                </a:path>
              </a:pathLst>
            </a:custGeom>
            <a:ln w="34941">
              <a:solidFill>
                <a:srgbClr val="FFFFFF"/>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8115624" y="2165786"/>
              <a:ext cx="96430" cy="96447"/>
            </a:xfrm>
            <a:prstGeom prst="rect">
              <a:avLst/>
            </a:prstGeom>
          </p:spPr>
        </p:pic>
        <p:pic>
          <p:nvPicPr>
            <p:cNvPr id="15" name="object 15"/>
            <p:cNvPicPr/>
            <p:nvPr/>
          </p:nvPicPr>
          <p:blipFill>
            <a:blip r:embed="rId5" cstate="print"/>
            <a:stretch>
              <a:fillRect/>
            </a:stretch>
          </p:blipFill>
          <p:spPr>
            <a:xfrm>
              <a:off x="9687264" y="2149712"/>
              <a:ext cx="128573" cy="128596"/>
            </a:xfrm>
            <a:prstGeom prst="rect">
              <a:avLst/>
            </a:prstGeom>
          </p:spPr>
        </p:pic>
        <p:sp>
          <p:nvSpPr>
            <p:cNvPr id="16" name="object 16"/>
            <p:cNvSpPr/>
            <p:nvPr/>
          </p:nvSpPr>
          <p:spPr>
            <a:xfrm>
              <a:off x="9485669" y="2401312"/>
              <a:ext cx="308610" cy="307975"/>
            </a:xfrm>
            <a:custGeom>
              <a:avLst/>
              <a:gdLst/>
              <a:ahLst/>
              <a:cxnLst/>
              <a:rect l="l" t="t" r="r" b="b"/>
              <a:pathLst>
                <a:path w="308609" h="307975">
                  <a:moveTo>
                    <a:pt x="0" y="307978"/>
                  </a:moveTo>
                  <a:lnTo>
                    <a:pt x="308041" y="0"/>
                  </a:lnTo>
                </a:path>
              </a:pathLst>
            </a:custGeom>
            <a:ln w="34941">
              <a:solidFill>
                <a:srgbClr val="FFFFFF"/>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9727793" y="2330841"/>
              <a:ext cx="136376" cy="136400"/>
            </a:xfrm>
            <a:prstGeom prst="rect">
              <a:avLst/>
            </a:prstGeom>
          </p:spPr>
        </p:pic>
        <p:sp>
          <p:nvSpPr>
            <p:cNvPr id="18" name="object 18"/>
            <p:cNvSpPr/>
            <p:nvPr/>
          </p:nvSpPr>
          <p:spPr>
            <a:xfrm>
              <a:off x="10145890" y="2214010"/>
              <a:ext cx="330200" cy="0"/>
            </a:xfrm>
            <a:custGeom>
              <a:avLst/>
              <a:gdLst/>
              <a:ahLst/>
              <a:cxnLst/>
              <a:rect l="l" t="t" r="r" b="b"/>
              <a:pathLst>
                <a:path w="330200">
                  <a:moveTo>
                    <a:pt x="0" y="0"/>
                  </a:moveTo>
                  <a:lnTo>
                    <a:pt x="330169" y="0"/>
                  </a:lnTo>
                </a:path>
              </a:pathLst>
            </a:custGeom>
            <a:ln w="34944">
              <a:solidFill>
                <a:srgbClr val="FFFFFF"/>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10244301" y="1509643"/>
              <a:ext cx="471670" cy="463015"/>
            </a:xfrm>
            <a:prstGeom prst="rect">
              <a:avLst/>
            </a:prstGeom>
          </p:spPr>
        </p:pic>
        <p:sp>
          <p:nvSpPr>
            <p:cNvPr id="20" name="object 20"/>
            <p:cNvSpPr/>
            <p:nvPr/>
          </p:nvSpPr>
          <p:spPr>
            <a:xfrm>
              <a:off x="10293564" y="1536201"/>
              <a:ext cx="365125" cy="365760"/>
            </a:xfrm>
            <a:custGeom>
              <a:avLst/>
              <a:gdLst/>
              <a:ahLst/>
              <a:cxnLst/>
              <a:rect l="l" t="t" r="r" b="b"/>
              <a:pathLst>
                <a:path w="365125" h="365760">
                  <a:moveTo>
                    <a:pt x="364991" y="0"/>
                  </a:moveTo>
                  <a:lnTo>
                    <a:pt x="0" y="0"/>
                  </a:lnTo>
                  <a:lnTo>
                    <a:pt x="0" y="365170"/>
                  </a:lnTo>
                  <a:lnTo>
                    <a:pt x="364991" y="365170"/>
                  </a:lnTo>
                  <a:lnTo>
                    <a:pt x="364991" y="347698"/>
                  </a:lnTo>
                  <a:lnTo>
                    <a:pt x="34938" y="347698"/>
                  </a:lnTo>
                  <a:lnTo>
                    <a:pt x="17469" y="330226"/>
                  </a:lnTo>
                  <a:lnTo>
                    <a:pt x="34938" y="330226"/>
                  </a:lnTo>
                  <a:lnTo>
                    <a:pt x="34938" y="34944"/>
                  </a:lnTo>
                  <a:lnTo>
                    <a:pt x="17469" y="34944"/>
                  </a:lnTo>
                  <a:lnTo>
                    <a:pt x="34938" y="17472"/>
                  </a:lnTo>
                  <a:lnTo>
                    <a:pt x="364991" y="17472"/>
                  </a:lnTo>
                  <a:lnTo>
                    <a:pt x="364991" y="0"/>
                  </a:lnTo>
                  <a:close/>
                </a:path>
                <a:path w="365125" h="365760">
                  <a:moveTo>
                    <a:pt x="34938" y="330226"/>
                  </a:moveTo>
                  <a:lnTo>
                    <a:pt x="17469" y="330226"/>
                  </a:lnTo>
                  <a:lnTo>
                    <a:pt x="34938" y="347698"/>
                  </a:lnTo>
                  <a:lnTo>
                    <a:pt x="34938" y="330226"/>
                  </a:lnTo>
                  <a:close/>
                </a:path>
                <a:path w="365125" h="365760">
                  <a:moveTo>
                    <a:pt x="330052" y="330226"/>
                  </a:moveTo>
                  <a:lnTo>
                    <a:pt x="34938" y="330226"/>
                  </a:lnTo>
                  <a:lnTo>
                    <a:pt x="34938" y="347698"/>
                  </a:lnTo>
                  <a:lnTo>
                    <a:pt x="330052" y="347698"/>
                  </a:lnTo>
                  <a:lnTo>
                    <a:pt x="330052" y="330226"/>
                  </a:lnTo>
                  <a:close/>
                </a:path>
                <a:path w="365125" h="365760">
                  <a:moveTo>
                    <a:pt x="330052" y="17472"/>
                  </a:moveTo>
                  <a:lnTo>
                    <a:pt x="330052" y="347698"/>
                  </a:lnTo>
                  <a:lnTo>
                    <a:pt x="347522" y="330226"/>
                  </a:lnTo>
                  <a:lnTo>
                    <a:pt x="364991" y="330226"/>
                  </a:lnTo>
                  <a:lnTo>
                    <a:pt x="364991" y="34944"/>
                  </a:lnTo>
                  <a:lnTo>
                    <a:pt x="347522" y="34944"/>
                  </a:lnTo>
                  <a:lnTo>
                    <a:pt x="330052" y="17472"/>
                  </a:lnTo>
                  <a:close/>
                </a:path>
                <a:path w="365125" h="365760">
                  <a:moveTo>
                    <a:pt x="364991" y="330226"/>
                  </a:moveTo>
                  <a:lnTo>
                    <a:pt x="347522" y="330226"/>
                  </a:lnTo>
                  <a:lnTo>
                    <a:pt x="330052" y="347698"/>
                  </a:lnTo>
                  <a:lnTo>
                    <a:pt x="364991" y="347698"/>
                  </a:lnTo>
                  <a:lnTo>
                    <a:pt x="364991" y="330226"/>
                  </a:lnTo>
                  <a:close/>
                </a:path>
                <a:path w="365125" h="365760">
                  <a:moveTo>
                    <a:pt x="34938" y="17472"/>
                  </a:moveTo>
                  <a:lnTo>
                    <a:pt x="17469" y="34944"/>
                  </a:lnTo>
                  <a:lnTo>
                    <a:pt x="34938" y="34944"/>
                  </a:lnTo>
                  <a:lnTo>
                    <a:pt x="34938" y="17472"/>
                  </a:lnTo>
                  <a:close/>
                </a:path>
                <a:path w="365125" h="365760">
                  <a:moveTo>
                    <a:pt x="330052" y="17472"/>
                  </a:moveTo>
                  <a:lnTo>
                    <a:pt x="34938" y="17472"/>
                  </a:lnTo>
                  <a:lnTo>
                    <a:pt x="34938" y="34944"/>
                  </a:lnTo>
                  <a:lnTo>
                    <a:pt x="330052" y="34944"/>
                  </a:lnTo>
                  <a:lnTo>
                    <a:pt x="330052" y="17472"/>
                  </a:lnTo>
                  <a:close/>
                </a:path>
                <a:path w="365125" h="365760">
                  <a:moveTo>
                    <a:pt x="364991" y="17472"/>
                  </a:moveTo>
                  <a:lnTo>
                    <a:pt x="330052" y="17472"/>
                  </a:lnTo>
                  <a:lnTo>
                    <a:pt x="347522" y="34944"/>
                  </a:lnTo>
                  <a:lnTo>
                    <a:pt x="364991" y="34944"/>
                  </a:lnTo>
                  <a:lnTo>
                    <a:pt x="364991" y="17472"/>
                  </a:lnTo>
                  <a:close/>
                </a:path>
              </a:pathLst>
            </a:custGeom>
            <a:solidFill>
              <a:srgbClr val="FFFFFF"/>
            </a:solidFill>
          </p:spPr>
          <p:txBody>
            <a:bodyPr wrap="square" lIns="0" tIns="0" rIns="0" bIns="0" rtlCol="0"/>
            <a:lstStyle/>
            <a:p>
              <a:endParaRPr/>
            </a:p>
          </p:txBody>
        </p:sp>
        <p:pic>
          <p:nvPicPr>
            <p:cNvPr id="21" name="object 21"/>
            <p:cNvPicPr/>
            <p:nvPr/>
          </p:nvPicPr>
          <p:blipFill>
            <a:blip r:embed="rId8" cstate="print"/>
            <a:stretch>
              <a:fillRect/>
            </a:stretch>
          </p:blipFill>
          <p:spPr>
            <a:xfrm>
              <a:off x="10209362" y="1500907"/>
              <a:ext cx="506608" cy="506696"/>
            </a:xfrm>
            <a:prstGeom prst="rect">
              <a:avLst/>
            </a:prstGeom>
          </p:spPr>
        </p:pic>
        <p:pic>
          <p:nvPicPr>
            <p:cNvPr id="22" name="object 22"/>
            <p:cNvPicPr/>
            <p:nvPr/>
          </p:nvPicPr>
          <p:blipFill>
            <a:blip r:embed="rId9" cstate="print"/>
            <a:stretch>
              <a:fillRect/>
            </a:stretch>
          </p:blipFill>
          <p:spPr>
            <a:xfrm>
              <a:off x="10742175" y="1509643"/>
              <a:ext cx="471670" cy="463015"/>
            </a:xfrm>
            <a:prstGeom prst="rect">
              <a:avLst/>
            </a:prstGeom>
          </p:spPr>
        </p:pic>
        <p:sp>
          <p:nvSpPr>
            <p:cNvPr id="23" name="object 23"/>
            <p:cNvSpPr/>
            <p:nvPr/>
          </p:nvSpPr>
          <p:spPr>
            <a:xfrm>
              <a:off x="10788759" y="1536201"/>
              <a:ext cx="365125" cy="365760"/>
            </a:xfrm>
            <a:custGeom>
              <a:avLst/>
              <a:gdLst/>
              <a:ahLst/>
              <a:cxnLst/>
              <a:rect l="l" t="t" r="r" b="b"/>
              <a:pathLst>
                <a:path w="365125" h="365760">
                  <a:moveTo>
                    <a:pt x="364991" y="0"/>
                  </a:moveTo>
                  <a:lnTo>
                    <a:pt x="0" y="0"/>
                  </a:lnTo>
                  <a:lnTo>
                    <a:pt x="0" y="365170"/>
                  </a:lnTo>
                  <a:lnTo>
                    <a:pt x="364991" y="365170"/>
                  </a:lnTo>
                  <a:lnTo>
                    <a:pt x="364991" y="347698"/>
                  </a:lnTo>
                  <a:lnTo>
                    <a:pt x="34938" y="347698"/>
                  </a:lnTo>
                  <a:lnTo>
                    <a:pt x="17469" y="330226"/>
                  </a:lnTo>
                  <a:lnTo>
                    <a:pt x="34938" y="330226"/>
                  </a:lnTo>
                  <a:lnTo>
                    <a:pt x="34938" y="34944"/>
                  </a:lnTo>
                  <a:lnTo>
                    <a:pt x="17469" y="34944"/>
                  </a:lnTo>
                  <a:lnTo>
                    <a:pt x="34938" y="17472"/>
                  </a:lnTo>
                  <a:lnTo>
                    <a:pt x="364991" y="17472"/>
                  </a:lnTo>
                  <a:lnTo>
                    <a:pt x="364991" y="0"/>
                  </a:lnTo>
                  <a:close/>
                </a:path>
                <a:path w="365125" h="365760">
                  <a:moveTo>
                    <a:pt x="34938" y="330226"/>
                  </a:moveTo>
                  <a:lnTo>
                    <a:pt x="17469" y="330226"/>
                  </a:lnTo>
                  <a:lnTo>
                    <a:pt x="34938" y="347698"/>
                  </a:lnTo>
                  <a:lnTo>
                    <a:pt x="34938" y="330226"/>
                  </a:lnTo>
                  <a:close/>
                </a:path>
                <a:path w="365125" h="365760">
                  <a:moveTo>
                    <a:pt x="330052" y="330226"/>
                  </a:moveTo>
                  <a:lnTo>
                    <a:pt x="34938" y="330226"/>
                  </a:lnTo>
                  <a:lnTo>
                    <a:pt x="34938" y="347698"/>
                  </a:lnTo>
                  <a:lnTo>
                    <a:pt x="330052" y="347698"/>
                  </a:lnTo>
                  <a:lnTo>
                    <a:pt x="330052" y="330226"/>
                  </a:lnTo>
                  <a:close/>
                </a:path>
                <a:path w="365125" h="365760">
                  <a:moveTo>
                    <a:pt x="330052" y="17472"/>
                  </a:moveTo>
                  <a:lnTo>
                    <a:pt x="330052" y="347698"/>
                  </a:lnTo>
                  <a:lnTo>
                    <a:pt x="347522" y="330226"/>
                  </a:lnTo>
                  <a:lnTo>
                    <a:pt x="364991" y="330226"/>
                  </a:lnTo>
                  <a:lnTo>
                    <a:pt x="364991" y="34944"/>
                  </a:lnTo>
                  <a:lnTo>
                    <a:pt x="347522" y="34944"/>
                  </a:lnTo>
                  <a:lnTo>
                    <a:pt x="330052" y="17472"/>
                  </a:lnTo>
                  <a:close/>
                </a:path>
                <a:path w="365125" h="365760">
                  <a:moveTo>
                    <a:pt x="364991" y="330226"/>
                  </a:moveTo>
                  <a:lnTo>
                    <a:pt x="347522" y="330226"/>
                  </a:lnTo>
                  <a:lnTo>
                    <a:pt x="330052" y="347698"/>
                  </a:lnTo>
                  <a:lnTo>
                    <a:pt x="364991" y="347698"/>
                  </a:lnTo>
                  <a:lnTo>
                    <a:pt x="364991" y="330226"/>
                  </a:lnTo>
                  <a:close/>
                </a:path>
                <a:path w="365125" h="365760">
                  <a:moveTo>
                    <a:pt x="34938" y="17472"/>
                  </a:moveTo>
                  <a:lnTo>
                    <a:pt x="17469" y="34944"/>
                  </a:lnTo>
                  <a:lnTo>
                    <a:pt x="34938" y="34944"/>
                  </a:lnTo>
                  <a:lnTo>
                    <a:pt x="34938" y="17472"/>
                  </a:lnTo>
                  <a:close/>
                </a:path>
                <a:path w="365125" h="365760">
                  <a:moveTo>
                    <a:pt x="330052" y="17472"/>
                  </a:moveTo>
                  <a:lnTo>
                    <a:pt x="34938" y="17472"/>
                  </a:lnTo>
                  <a:lnTo>
                    <a:pt x="34938" y="34944"/>
                  </a:lnTo>
                  <a:lnTo>
                    <a:pt x="330052" y="34944"/>
                  </a:lnTo>
                  <a:lnTo>
                    <a:pt x="330052" y="17472"/>
                  </a:lnTo>
                  <a:close/>
                </a:path>
                <a:path w="365125" h="365760">
                  <a:moveTo>
                    <a:pt x="364991" y="17472"/>
                  </a:moveTo>
                  <a:lnTo>
                    <a:pt x="330052" y="17472"/>
                  </a:lnTo>
                  <a:lnTo>
                    <a:pt x="347522" y="34944"/>
                  </a:lnTo>
                  <a:lnTo>
                    <a:pt x="364991" y="34944"/>
                  </a:lnTo>
                  <a:lnTo>
                    <a:pt x="364991" y="17472"/>
                  </a:lnTo>
                  <a:close/>
                </a:path>
              </a:pathLst>
            </a:custGeom>
            <a:solidFill>
              <a:srgbClr val="FFFFFF"/>
            </a:solidFill>
          </p:spPr>
          <p:txBody>
            <a:bodyPr wrap="square" lIns="0" tIns="0" rIns="0" bIns="0" rtlCol="0"/>
            <a:lstStyle/>
            <a:p>
              <a:endParaRPr/>
            </a:p>
          </p:txBody>
        </p:sp>
        <p:pic>
          <p:nvPicPr>
            <p:cNvPr id="24" name="object 24"/>
            <p:cNvPicPr/>
            <p:nvPr/>
          </p:nvPicPr>
          <p:blipFill>
            <a:blip r:embed="rId10" cstate="print"/>
            <a:stretch>
              <a:fillRect/>
            </a:stretch>
          </p:blipFill>
          <p:spPr>
            <a:xfrm>
              <a:off x="10707236" y="1500907"/>
              <a:ext cx="497874" cy="506696"/>
            </a:xfrm>
            <a:prstGeom prst="rect">
              <a:avLst/>
            </a:prstGeom>
          </p:spPr>
        </p:pic>
        <p:pic>
          <p:nvPicPr>
            <p:cNvPr id="25" name="object 25"/>
            <p:cNvPicPr/>
            <p:nvPr/>
          </p:nvPicPr>
          <p:blipFill>
            <a:blip r:embed="rId11" cstate="print"/>
            <a:stretch>
              <a:fillRect/>
            </a:stretch>
          </p:blipFill>
          <p:spPr>
            <a:xfrm>
              <a:off x="11231314" y="1509643"/>
              <a:ext cx="471670" cy="463015"/>
            </a:xfrm>
            <a:prstGeom prst="rect">
              <a:avLst/>
            </a:prstGeom>
          </p:spPr>
        </p:pic>
        <p:sp>
          <p:nvSpPr>
            <p:cNvPr id="26" name="object 26"/>
            <p:cNvSpPr/>
            <p:nvPr/>
          </p:nvSpPr>
          <p:spPr>
            <a:xfrm>
              <a:off x="11283838" y="1536201"/>
              <a:ext cx="365125" cy="365760"/>
            </a:xfrm>
            <a:custGeom>
              <a:avLst/>
              <a:gdLst/>
              <a:ahLst/>
              <a:cxnLst/>
              <a:rect l="l" t="t" r="r" b="b"/>
              <a:pathLst>
                <a:path w="365125" h="365760">
                  <a:moveTo>
                    <a:pt x="365107" y="0"/>
                  </a:moveTo>
                  <a:lnTo>
                    <a:pt x="0" y="0"/>
                  </a:lnTo>
                  <a:lnTo>
                    <a:pt x="0" y="365170"/>
                  </a:lnTo>
                  <a:lnTo>
                    <a:pt x="365107" y="365170"/>
                  </a:lnTo>
                  <a:lnTo>
                    <a:pt x="365107" y="347698"/>
                  </a:lnTo>
                  <a:lnTo>
                    <a:pt x="34938" y="347698"/>
                  </a:lnTo>
                  <a:lnTo>
                    <a:pt x="17469" y="330226"/>
                  </a:lnTo>
                  <a:lnTo>
                    <a:pt x="34938" y="330226"/>
                  </a:lnTo>
                  <a:lnTo>
                    <a:pt x="34938" y="34944"/>
                  </a:lnTo>
                  <a:lnTo>
                    <a:pt x="17469" y="34944"/>
                  </a:lnTo>
                  <a:lnTo>
                    <a:pt x="34938" y="17472"/>
                  </a:lnTo>
                  <a:lnTo>
                    <a:pt x="365107" y="17472"/>
                  </a:lnTo>
                  <a:lnTo>
                    <a:pt x="365107" y="0"/>
                  </a:lnTo>
                  <a:close/>
                </a:path>
                <a:path w="365125" h="365760">
                  <a:moveTo>
                    <a:pt x="34938" y="330226"/>
                  </a:moveTo>
                  <a:lnTo>
                    <a:pt x="17469" y="330226"/>
                  </a:lnTo>
                  <a:lnTo>
                    <a:pt x="34938" y="347698"/>
                  </a:lnTo>
                  <a:lnTo>
                    <a:pt x="34938" y="330226"/>
                  </a:lnTo>
                  <a:close/>
                </a:path>
                <a:path w="365125" h="365760">
                  <a:moveTo>
                    <a:pt x="330169" y="330226"/>
                  </a:moveTo>
                  <a:lnTo>
                    <a:pt x="34938" y="330226"/>
                  </a:lnTo>
                  <a:lnTo>
                    <a:pt x="34938" y="347698"/>
                  </a:lnTo>
                  <a:lnTo>
                    <a:pt x="330169" y="347698"/>
                  </a:lnTo>
                  <a:lnTo>
                    <a:pt x="330169" y="330226"/>
                  </a:lnTo>
                  <a:close/>
                </a:path>
                <a:path w="365125" h="365760">
                  <a:moveTo>
                    <a:pt x="330169" y="17472"/>
                  </a:moveTo>
                  <a:lnTo>
                    <a:pt x="330169" y="347698"/>
                  </a:lnTo>
                  <a:lnTo>
                    <a:pt x="347638" y="330226"/>
                  </a:lnTo>
                  <a:lnTo>
                    <a:pt x="365107" y="330226"/>
                  </a:lnTo>
                  <a:lnTo>
                    <a:pt x="365107" y="34944"/>
                  </a:lnTo>
                  <a:lnTo>
                    <a:pt x="347638" y="34944"/>
                  </a:lnTo>
                  <a:lnTo>
                    <a:pt x="330169" y="17472"/>
                  </a:lnTo>
                  <a:close/>
                </a:path>
                <a:path w="365125" h="365760">
                  <a:moveTo>
                    <a:pt x="365107" y="330226"/>
                  </a:moveTo>
                  <a:lnTo>
                    <a:pt x="347638" y="330226"/>
                  </a:lnTo>
                  <a:lnTo>
                    <a:pt x="330169" y="347698"/>
                  </a:lnTo>
                  <a:lnTo>
                    <a:pt x="365107" y="347698"/>
                  </a:lnTo>
                  <a:lnTo>
                    <a:pt x="365107" y="330226"/>
                  </a:lnTo>
                  <a:close/>
                </a:path>
                <a:path w="365125" h="365760">
                  <a:moveTo>
                    <a:pt x="34938" y="17472"/>
                  </a:moveTo>
                  <a:lnTo>
                    <a:pt x="17469" y="34944"/>
                  </a:lnTo>
                  <a:lnTo>
                    <a:pt x="34938" y="34944"/>
                  </a:lnTo>
                  <a:lnTo>
                    <a:pt x="34938" y="17472"/>
                  </a:lnTo>
                  <a:close/>
                </a:path>
                <a:path w="365125" h="365760">
                  <a:moveTo>
                    <a:pt x="330169" y="17472"/>
                  </a:moveTo>
                  <a:lnTo>
                    <a:pt x="34938" y="17472"/>
                  </a:lnTo>
                  <a:lnTo>
                    <a:pt x="34938" y="34944"/>
                  </a:lnTo>
                  <a:lnTo>
                    <a:pt x="330169" y="34944"/>
                  </a:lnTo>
                  <a:lnTo>
                    <a:pt x="330169" y="17472"/>
                  </a:lnTo>
                  <a:close/>
                </a:path>
                <a:path w="365125" h="365760">
                  <a:moveTo>
                    <a:pt x="365107" y="17472"/>
                  </a:moveTo>
                  <a:lnTo>
                    <a:pt x="330169" y="17472"/>
                  </a:lnTo>
                  <a:lnTo>
                    <a:pt x="347638" y="34944"/>
                  </a:lnTo>
                  <a:lnTo>
                    <a:pt x="365107" y="34944"/>
                  </a:lnTo>
                  <a:lnTo>
                    <a:pt x="365107" y="17472"/>
                  </a:lnTo>
                  <a:close/>
                </a:path>
              </a:pathLst>
            </a:custGeom>
            <a:solidFill>
              <a:srgbClr val="FFFFFF"/>
            </a:solidFill>
          </p:spPr>
          <p:txBody>
            <a:bodyPr wrap="square" lIns="0" tIns="0" rIns="0" bIns="0" rtlCol="0"/>
            <a:lstStyle/>
            <a:p>
              <a:endParaRPr/>
            </a:p>
          </p:txBody>
        </p:sp>
        <p:pic>
          <p:nvPicPr>
            <p:cNvPr id="27" name="object 27"/>
            <p:cNvPicPr/>
            <p:nvPr/>
          </p:nvPicPr>
          <p:blipFill>
            <a:blip r:embed="rId12" cstate="print"/>
            <a:stretch>
              <a:fillRect/>
            </a:stretch>
          </p:blipFill>
          <p:spPr>
            <a:xfrm>
              <a:off x="11205110" y="1500907"/>
              <a:ext cx="497874" cy="506696"/>
            </a:xfrm>
            <a:prstGeom prst="rect">
              <a:avLst/>
            </a:prstGeom>
          </p:spPr>
        </p:pic>
        <p:pic>
          <p:nvPicPr>
            <p:cNvPr id="28" name="object 28"/>
            <p:cNvPicPr/>
            <p:nvPr/>
          </p:nvPicPr>
          <p:blipFill>
            <a:blip r:embed="rId13" cstate="print"/>
            <a:stretch>
              <a:fillRect/>
            </a:stretch>
          </p:blipFill>
          <p:spPr>
            <a:xfrm>
              <a:off x="11729189" y="1509643"/>
              <a:ext cx="462810" cy="463015"/>
            </a:xfrm>
            <a:prstGeom prst="rect">
              <a:avLst/>
            </a:prstGeom>
          </p:spPr>
        </p:pic>
        <p:sp>
          <p:nvSpPr>
            <p:cNvPr id="29" name="object 29"/>
            <p:cNvSpPr/>
            <p:nvPr/>
          </p:nvSpPr>
          <p:spPr>
            <a:xfrm>
              <a:off x="11779034" y="1536201"/>
              <a:ext cx="365125" cy="365760"/>
            </a:xfrm>
            <a:custGeom>
              <a:avLst/>
              <a:gdLst/>
              <a:ahLst/>
              <a:cxnLst/>
              <a:rect l="l" t="t" r="r" b="b"/>
              <a:pathLst>
                <a:path w="365125" h="365760">
                  <a:moveTo>
                    <a:pt x="365107" y="0"/>
                  </a:moveTo>
                  <a:lnTo>
                    <a:pt x="0" y="0"/>
                  </a:lnTo>
                  <a:lnTo>
                    <a:pt x="0" y="365170"/>
                  </a:lnTo>
                  <a:lnTo>
                    <a:pt x="365107" y="365170"/>
                  </a:lnTo>
                  <a:lnTo>
                    <a:pt x="365107" y="347698"/>
                  </a:lnTo>
                  <a:lnTo>
                    <a:pt x="34938" y="347698"/>
                  </a:lnTo>
                  <a:lnTo>
                    <a:pt x="17469" y="330226"/>
                  </a:lnTo>
                  <a:lnTo>
                    <a:pt x="34938" y="330226"/>
                  </a:lnTo>
                  <a:lnTo>
                    <a:pt x="34938" y="34944"/>
                  </a:lnTo>
                  <a:lnTo>
                    <a:pt x="17469" y="34944"/>
                  </a:lnTo>
                  <a:lnTo>
                    <a:pt x="34938" y="17472"/>
                  </a:lnTo>
                  <a:lnTo>
                    <a:pt x="365107" y="17472"/>
                  </a:lnTo>
                  <a:lnTo>
                    <a:pt x="365107" y="0"/>
                  </a:lnTo>
                  <a:close/>
                </a:path>
                <a:path w="365125" h="365760">
                  <a:moveTo>
                    <a:pt x="34938" y="330226"/>
                  </a:moveTo>
                  <a:lnTo>
                    <a:pt x="17469" y="330226"/>
                  </a:lnTo>
                  <a:lnTo>
                    <a:pt x="34938" y="347698"/>
                  </a:lnTo>
                  <a:lnTo>
                    <a:pt x="34938" y="330226"/>
                  </a:lnTo>
                  <a:close/>
                </a:path>
                <a:path w="365125" h="365760">
                  <a:moveTo>
                    <a:pt x="330169" y="330226"/>
                  </a:moveTo>
                  <a:lnTo>
                    <a:pt x="34938" y="330226"/>
                  </a:lnTo>
                  <a:lnTo>
                    <a:pt x="34938" y="347698"/>
                  </a:lnTo>
                  <a:lnTo>
                    <a:pt x="330169" y="347698"/>
                  </a:lnTo>
                  <a:lnTo>
                    <a:pt x="330169" y="330226"/>
                  </a:lnTo>
                  <a:close/>
                </a:path>
                <a:path w="365125" h="365760">
                  <a:moveTo>
                    <a:pt x="330169" y="17472"/>
                  </a:moveTo>
                  <a:lnTo>
                    <a:pt x="330169" y="347698"/>
                  </a:lnTo>
                  <a:lnTo>
                    <a:pt x="347638" y="330226"/>
                  </a:lnTo>
                  <a:lnTo>
                    <a:pt x="365107" y="330226"/>
                  </a:lnTo>
                  <a:lnTo>
                    <a:pt x="365107" y="34944"/>
                  </a:lnTo>
                  <a:lnTo>
                    <a:pt x="347638" y="34944"/>
                  </a:lnTo>
                  <a:lnTo>
                    <a:pt x="330169" y="17472"/>
                  </a:lnTo>
                  <a:close/>
                </a:path>
                <a:path w="365125" h="365760">
                  <a:moveTo>
                    <a:pt x="365107" y="330226"/>
                  </a:moveTo>
                  <a:lnTo>
                    <a:pt x="347638" y="330226"/>
                  </a:lnTo>
                  <a:lnTo>
                    <a:pt x="330169" y="347698"/>
                  </a:lnTo>
                  <a:lnTo>
                    <a:pt x="365107" y="347698"/>
                  </a:lnTo>
                  <a:lnTo>
                    <a:pt x="365107" y="330226"/>
                  </a:lnTo>
                  <a:close/>
                </a:path>
                <a:path w="365125" h="365760">
                  <a:moveTo>
                    <a:pt x="34938" y="17472"/>
                  </a:moveTo>
                  <a:lnTo>
                    <a:pt x="17469" y="34944"/>
                  </a:lnTo>
                  <a:lnTo>
                    <a:pt x="34938" y="34944"/>
                  </a:lnTo>
                  <a:lnTo>
                    <a:pt x="34938" y="17472"/>
                  </a:lnTo>
                  <a:close/>
                </a:path>
                <a:path w="365125" h="365760">
                  <a:moveTo>
                    <a:pt x="330169" y="17472"/>
                  </a:moveTo>
                  <a:lnTo>
                    <a:pt x="34938" y="17472"/>
                  </a:lnTo>
                  <a:lnTo>
                    <a:pt x="34938" y="34944"/>
                  </a:lnTo>
                  <a:lnTo>
                    <a:pt x="330169" y="34944"/>
                  </a:lnTo>
                  <a:lnTo>
                    <a:pt x="330169" y="17472"/>
                  </a:lnTo>
                  <a:close/>
                </a:path>
                <a:path w="365125" h="365760">
                  <a:moveTo>
                    <a:pt x="365107" y="17472"/>
                  </a:moveTo>
                  <a:lnTo>
                    <a:pt x="330169" y="17472"/>
                  </a:lnTo>
                  <a:lnTo>
                    <a:pt x="347638" y="34944"/>
                  </a:lnTo>
                  <a:lnTo>
                    <a:pt x="365107" y="34944"/>
                  </a:lnTo>
                  <a:lnTo>
                    <a:pt x="365107" y="17472"/>
                  </a:lnTo>
                  <a:close/>
                </a:path>
              </a:pathLst>
            </a:custGeom>
            <a:solidFill>
              <a:srgbClr val="FFFFFF"/>
            </a:solidFill>
          </p:spPr>
          <p:txBody>
            <a:bodyPr wrap="square" lIns="0" tIns="0" rIns="0" bIns="0" rtlCol="0"/>
            <a:lstStyle/>
            <a:p>
              <a:endParaRPr/>
            </a:p>
          </p:txBody>
        </p:sp>
        <p:pic>
          <p:nvPicPr>
            <p:cNvPr id="30" name="object 30"/>
            <p:cNvPicPr/>
            <p:nvPr/>
          </p:nvPicPr>
          <p:blipFill>
            <a:blip r:embed="rId14" cstate="print"/>
            <a:stretch>
              <a:fillRect/>
            </a:stretch>
          </p:blipFill>
          <p:spPr>
            <a:xfrm>
              <a:off x="11702984" y="1500907"/>
              <a:ext cx="489014" cy="506696"/>
            </a:xfrm>
            <a:prstGeom prst="rect">
              <a:avLst/>
            </a:prstGeom>
          </p:spPr>
        </p:pic>
      </p:grpSp>
      <p:sp>
        <p:nvSpPr>
          <p:cNvPr id="31" name="object 31"/>
          <p:cNvSpPr txBox="1"/>
          <p:nvPr/>
        </p:nvSpPr>
        <p:spPr>
          <a:xfrm>
            <a:off x="10321026" y="1498050"/>
            <a:ext cx="1835150" cy="277495"/>
          </a:xfrm>
          <a:prstGeom prst="rect">
            <a:avLst/>
          </a:prstGeom>
        </p:spPr>
        <p:txBody>
          <a:bodyPr vert="horz" wrap="square" lIns="0" tIns="12700" rIns="0" bIns="0" rtlCol="0">
            <a:spAutoFit/>
          </a:bodyPr>
          <a:lstStyle/>
          <a:p>
            <a:pPr marL="50800">
              <a:lnSpc>
                <a:spcPct val="100000"/>
              </a:lnSpc>
              <a:spcBef>
                <a:spcPts val="100"/>
              </a:spcBef>
              <a:tabLst>
                <a:tab pos="546735" algn="l"/>
                <a:tab pos="1042669" algn="l"/>
                <a:tab pos="1538605" algn="l"/>
              </a:tabLst>
            </a:pPr>
            <a:r>
              <a:rPr sz="2475" spc="-15" baseline="-16835" dirty="0">
                <a:solidFill>
                  <a:srgbClr val="FFFFFF"/>
                </a:solidFill>
                <a:latin typeface="Cambria"/>
                <a:cs typeface="Cambria"/>
              </a:rPr>
              <a:t>z</a:t>
            </a:r>
            <a:r>
              <a:rPr sz="1100" spc="-10" dirty="0">
                <a:solidFill>
                  <a:srgbClr val="FFFFFF"/>
                </a:solidFill>
                <a:latin typeface="Cambria"/>
                <a:cs typeface="Cambria"/>
              </a:rPr>
              <a:t>-</a:t>
            </a:r>
            <a:r>
              <a:rPr sz="1100" spc="-50" dirty="0">
                <a:solidFill>
                  <a:srgbClr val="FFFFFF"/>
                </a:solidFill>
                <a:latin typeface="Cambria"/>
                <a:cs typeface="Cambria"/>
              </a:rPr>
              <a:t>1</a:t>
            </a:r>
            <a:r>
              <a:rPr sz="1100" dirty="0">
                <a:solidFill>
                  <a:srgbClr val="FFFFFF"/>
                </a:solidFill>
                <a:latin typeface="Cambria"/>
                <a:cs typeface="Cambria"/>
              </a:rPr>
              <a:t>	</a:t>
            </a:r>
            <a:r>
              <a:rPr sz="2475" baseline="-16835" dirty="0">
                <a:solidFill>
                  <a:srgbClr val="FFFFFF"/>
                </a:solidFill>
                <a:latin typeface="Cambria"/>
                <a:cs typeface="Cambria"/>
              </a:rPr>
              <a:t>z</a:t>
            </a:r>
            <a:r>
              <a:rPr sz="1100" dirty="0">
                <a:solidFill>
                  <a:srgbClr val="FFFFFF"/>
                </a:solidFill>
                <a:latin typeface="Cambria"/>
                <a:cs typeface="Cambria"/>
              </a:rPr>
              <a:t>-</a:t>
            </a:r>
            <a:r>
              <a:rPr sz="1100" spc="-50" dirty="0">
                <a:solidFill>
                  <a:srgbClr val="FFFFFF"/>
                </a:solidFill>
                <a:latin typeface="Cambria"/>
                <a:cs typeface="Cambria"/>
              </a:rPr>
              <a:t>1</a:t>
            </a:r>
            <a:r>
              <a:rPr sz="1100" dirty="0">
                <a:solidFill>
                  <a:srgbClr val="FFFFFF"/>
                </a:solidFill>
                <a:latin typeface="Cambria"/>
                <a:cs typeface="Cambria"/>
              </a:rPr>
              <a:t>	</a:t>
            </a:r>
            <a:r>
              <a:rPr sz="2475" baseline="-16835" dirty="0">
                <a:solidFill>
                  <a:srgbClr val="FFFFFF"/>
                </a:solidFill>
                <a:latin typeface="Cambria"/>
                <a:cs typeface="Cambria"/>
              </a:rPr>
              <a:t>z</a:t>
            </a:r>
            <a:r>
              <a:rPr sz="1100" dirty="0">
                <a:solidFill>
                  <a:srgbClr val="FFFFFF"/>
                </a:solidFill>
                <a:latin typeface="Cambria"/>
                <a:cs typeface="Cambria"/>
              </a:rPr>
              <a:t>-</a:t>
            </a:r>
            <a:r>
              <a:rPr sz="1100" spc="-50" dirty="0">
                <a:solidFill>
                  <a:srgbClr val="FFFFFF"/>
                </a:solidFill>
                <a:latin typeface="Cambria"/>
                <a:cs typeface="Cambria"/>
              </a:rPr>
              <a:t>1</a:t>
            </a:r>
            <a:r>
              <a:rPr sz="1100" dirty="0">
                <a:solidFill>
                  <a:srgbClr val="FFFFFF"/>
                </a:solidFill>
                <a:latin typeface="Cambria"/>
                <a:cs typeface="Cambria"/>
              </a:rPr>
              <a:t>	</a:t>
            </a:r>
            <a:r>
              <a:rPr sz="2475" baseline="-16835" dirty="0">
                <a:solidFill>
                  <a:srgbClr val="FFFFFF"/>
                </a:solidFill>
                <a:latin typeface="Cambria"/>
                <a:cs typeface="Cambria"/>
              </a:rPr>
              <a:t>z</a:t>
            </a:r>
            <a:r>
              <a:rPr sz="1100" dirty="0">
                <a:solidFill>
                  <a:srgbClr val="FFFFFF"/>
                </a:solidFill>
                <a:latin typeface="Cambria"/>
                <a:cs typeface="Cambria"/>
              </a:rPr>
              <a:t>-</a:t>
            </a:r>
            <a:r>
              <a:rPr sz="1100" spc="-50" dirty="0">
                <a:solidFill>
                  <a:srgbClr val="FFFFFF"/>
                </a:solidFill>
                <a:latin typeface="Cambria"/>
                <a:cs typeface="Cambria"/>
              </a:rPr>
              <a:t>1</a:t>
            </a:r>
            <a:endParaRPr sz="1100">
              <a:latin typeface="Cambria"/>
              <a:cs typeface="Cambria"/>
            </a:endParaRPr>
          </a:p>
        </p:txBody>
      </p:sp>
      <p:grpSp>
        <p:nvGrpSpPr>
          <p:cNvPr id="32" name="object 32"/>
          <p:cNvGrpSpPr/>
          <p:nvPr/>
        </p:nvGrpSpPr>
        <p:grpSpPr>
          <a:xfrm>
            <a:off x="7785501" y="168587"/>
            <a:ext cx="4240530" cy="6541770"/>
            <a:chOff x="7785501" y="168587"/>
            <a:chExt cx="4240530" cy="6541770"/>
          </a:xfrm>
        </p:grpSpPr>
        <p:sp>
          <p:nvSpPr>
            <p:cNvPr id="33" name="object 33"/>
            <p:cNvSpPr/>
            <p:nvPr/>
          </p:nvSpPr>
          <p:spPr>
            <a:xfrm>
              <a:off x="10476060" y="1983492"/>
              <a:ext cx="0" cy="231140"/>
            </a:xfrm>
            <a:custGeom>
              <a:avLst/>
              <a:gdLst/>
              <a:ahLst/>
              <a:cxnLst/>
              <a:rect l="l" t="t" r="r" b="b"/>
              <a:pathLst>
                <a:path h="231139">
                  <a:moveTo>
                    <a:pt x="0" y="230517"/>
                  </a:moveTo>
                  <a:lnTo>
                    <a:pt x="0" y="0"/>
                  </a:lnTo>
                </a:path>
              </a:pathLst>
            </a:custGeom>
            <a:ln w="34938">
              <a:solidFill>
                <a:srgbClr val="FFFFFF"/>
              </a:solidFill>
            </a:ln>
          </p:spPr>
          <p:txBody>
            <a:bodyPr wrap="square" lIns="0" tIns="0" rIns="0" bIns="0" rtlCol="0"/>
            <a:lstStyle/>
            <a:p>
              <a:endParaRPr/>
            </a:p>
          </p:txBody>
        </p:sp>
        <p:sp>
          <p:nvSpPr>
            <p:cNvPr id="34" name="object 34"/>
            <p:cNvSpPr/>
            <p:nvPr/>
          </p:nvSpPr>
          <p:spPr>
            <a:xfrm>
              <a:off x="10411773" y="1883900"/>
              <a:ext cx="128905" cy="128905"/>
            </a:xfrm>
            <a:custGeom>
              <a:avLst/>
              <a:gdLst/>
              <a:ahLst/>
              <a:cxnLst/>
              <a:rect l="l" t="t" r="r" b="b"/>
              <a:pathLst>
                <a:path w="128904" h="128905">
                  <a:moveTo>
                    <a:pt x="64286" y="0"/>
                  </a:moveTo>
                  <a:lnTo>
                    <a:pt x="58369" y="36588"/>
                  </a:lnTo>
                  <a:lnTo>
                    <a:pt x="45332" y="70893"/>
                  </a:lnTo>
                  <a:lnTo>
                    <a:pt x="25701" y="101901"/>
                  </a:lnTo>
                  <a:lnTo>
                    <a:pt x="0" y="128596"/>
                  </a:lnTo>
                  <a:lnTo>
                    <a:pt x="31439" y="117195"/>
                  </a:lnTo>
                  <a:lnTo>
                    <a:pt x="64243" y="113395"/>
                  </a:lnTo>
                  <a:lnTo>
                    <a:pt x="97069" y="117195"/>
                  </a:lnTo>
                  <a:lnTo>
                    <a:pt x="128573" y="128596"/>
                  </a:lnTo>
                  <a:lnTo>
                    <a:pt x="102823" y="101901"/>
                  </a:lnTo>
                  <a:lnTo>
                    <a:pt x="83197" y="70893"/>
                  </a:lnTo>
                  <a:lnTo>
                    <a:pt x="70188" y="36588"/>
                  </a:lnTo>
                  <a:lnTo>
                    <a:pt x="64286" y="0"/>
                  </a:lnTo>
                  <a:close/>
                </a:path>
              </a:pathLst>
            </a:custGeom>
            <a:solidFill>
              <a:srgbClr val="FFFFFF"/>
            </a:solidFill>
          </p:spPr>
          <p:txBody>
            <a:bodyPr wrap="square" lIns="0" tIns="0" rIns="0" bIns="0" rtlCol="0"/>
            <a:lstStyle/>
            <a:p>
              <a:endParaRPr/>
            </a:p>
          </p:txBody>
        </p:sp>
        <p:sp>
          <p:nvSpPr>
            <p:cNvPr id="35" name="object 35"/>
            <p:cNvSpPr/>
            <p:nvPr/>
          </p:nvSpPr>
          <p:spPr>
            <a:xfrm>
              <a:off x="7833716" y="232885"/>
              <a:ext cx="1661795" cy="6456045"/>
            </a:xfrm>
            <a:custGeom>
              <a:avLst/>
              <a:gdLst/>
              <a:ahLst/>
              <a:cxnLst/>
              <a:rect l="l" t="t" r="r" b="b"/>
              <a:pathLst>
                <a:path w="1661795" h="6456045">
                  <a:moveTo>
                    <a:pt x="991683" y="990561"/>
                  </a:moveTo>
                  <a:lnTo>
                    <a:pt x="991684" y="5448102"/>
                  </a:lnTo>
                </a:path>
                <a:path w="1661795" h="6456045">
                  <a:moveTo>
                    <a:pt x="661561" y="693416"/>
                  </a:moveTo>
                  <a:lnTo>
                    <a:pt x="661561" y="5943383"/>
                  </a:lnTo>
                </a:path>
                <a:path w="1661795" h="6456045">
                  <a:moveTo>
                    <a:pt x="331426" y="330226"/>
                  </a:moveTo>
                  <a:lnTo>
                    <a:pt x="331427" y="6455637"/>
                  </a:lnTo>
                </a:path>
                <a:path w="1661795" h="6456045">
                  <a:moveTo>
                    <a:pt x="1304" y="0"/>
                  </a:moveTo>
                  <a:lnTo>
                    <a:pt x="1304" y="5108080"/>
                  </a:lnTo>
                </a:path>
                <a:path w="1661795" h="6456045">
                  <a:moveTo>
                    <a:pt x="1661735" y="2466620"/>
                  </a:moveTo>
                  <a:lnTo>
                    <a:pt x="0" y="2466620"/>
                  </a:lnTo>
                </a:path>
              </a:pathLst>
            </a:custGeom>
            <a:ln w="34941">
              <a:solidFill>
                <a:srgbClr val="FFFFFF"/>
              </a:solidFill>
            </a:ln>
          </p:spPr>
          <p:txBody>
            <a:bodyPr wrap="square" lIns="0" tIns="0" rIns="0" bIns="0" rtlCol="0"/>
            <a:lstStyle/>
            <a:p>
              <a:endParaRPr/>
            </a:p>
          </p:txBody>
        </p:sp>
        <p:pic>
          <p:nvPicPr>
            <p:cNvPr id="36" name="object 36"/>
            <p:cNvPicPr/>
            <p:nvPr/>
          </p:nvPicPr>
          <p:blipFill>
            <a:blip r:embed="rId15" cstate="print"/>
            <a:stretch>
              <a:fillRect/>
            </a:stretch>
          </p:blipFill>
          <p:spPr>
            <a:xfrm>
              <a:off x="7785501" y="2651282"/>
              <a:ext cx="96430" cy="96447"/>
            </a:xfrm>
            <a:prstGeom prst="rect">
              <a:avLst/>
            </a:prstGeom>
          </p:spPr>
        </p:pic>
        <p:pic>
          <p:nvPicPr>
            <p:cNvPr id="37" name="object 37"/>
            <p:cNvPicPr/>
            <p:nvPr/>
          </p:nvPicPr>
          <p:blipFill>
            <a:blip r:embed="rId16" cstate="print"/>
            <a:stretch>
              <a:fillRect/>
            </a:stretch>
          </p:blipFill>
          <p:spPr>
            <a:xfrm>
              <a:off x="9763896" y="3335497"/>
              <a:ext cx="445466" cy="445543"/>
            </a:xfrm>
            <a:prstGeom prst="rect">
              <a:avLst/>
            </a:prstGeom>
          </p:spPr>
        </p:pic>
        <p:sp>
          <p:nvSpPr>
            <p:cNvPr id="38" name="object 38"/>
            <p:cNvSpPr/>
            <p:nvPr/>
          </p:nvSpPr>
          <p:spPr>
            <a:xfrm>
              <a:off x="9815838" y="3369743"/>
              <a:ext cx="330200" cy="330200"/>
            </a:xfrm>
            <a:custGeom>
              <a:avLst/>
              <a:gdLst/>
              <a:ahLst/>
              <a:cxnLst/>
              <a:rect l="l" t="t" r="r" b="b"/>
              <a:pathLst>
                <a:path w="330200" h="330200">
                  <a:moveTo>
                    <a:pt x="165026" y="0"/>
                  </a:moveTo>
                  <a:lnTo>
                    <a:pt x="121139" y="5892"/>
                  </a:lnTo>
                  <a:lnTo>
                    <a:pt x="81713" y="22524"/>
                  </a:lnTo>
                  <a:lnTo>
                    <a:pt x="48317" y="48325"/>
                  </a:lnTo>
                  <a:lnTo>
                    <a:pt x="22520" y="81727"/>
                  </a:lnTo>
                  <a:lnTo>
                    <a:pt x="5891" y="121160"/>
                  </a:lnTo>
                  <a:lnTo>
                    <a:pt x="0" y="165054"/>
                  </a:lnTo>
                  <a:lnTo>
                    <a:pt x="5891" y="208949"/>
                  </a:lnTo>
                  <a:lnTo>
                    <a:pt x="22520" y="248382"/>
                  </a:lnTo>
                  <a:lnTo>
                    <a:pt x="48317" y="281784"/>
                  </a:lnTo>
                  <a:lnTo>
                    <a:pt x="81713" y="307585"/>
                  </a:lnTo>
                  <a:lnTo>
                    <a:pt x="121139" y="324217"/>
                  </a:lnTo>
                  <a:lnTo>
                    <a:pt x="165026" y="330109"/>
                  </a:lnTo>
                  <a:lnTo>
                    <a:pt x="208913" y="324217"/>
                  </a:lnTo>
                  <a:lnTo>
                    <a:pt x="248339" y="307585"/>
                  </a:lnTo>
                  <a:lnTo>
                    <a:pt x="281735" y="281784"/>
                  </a:lnTo>
                  <a:lnTo>
                    <a:pt x="307532" y="248382"/>
                  </a:lnTo>
                  <a:lnTo>
                    <a:pt x="324161" y="208949"/>
                  </a:lnTo>
                  <a:lnTo>
                    <a:pt x="330052" y="165054"/>
                  </a:lnTo>
                  <a:lnTo>
                    <a:pt x="324161" y="121160"/>
                  </a:lnTo>
                  <a:lnTo>
                    <a:pt x="307532" y="81727"/>
                  </a:lnTo>
                  <a:lnTo>
                    <a:pt x="281735" y="48325"/>
                  </a:lnTo>
                  <a:lnTo>
                    <a:pt x="248339" y="22524"/>
                  </a:lnTo>
                  <a:lnTo>
                    <a:pt x="208913" y="5892"/>
                  </a:lnTo>
                  <a:lnTo>
                    <a:pt x="165026" y="0"/>
                  </a:lnTo>
                  <a:close/>
                </a:path>
              </a:pathLst>
            </a:custGeom>
            <a:solidFill>
              <a:srgbClr val="FFFFFF"/>
            </a:solidFill>
          </p:spPr>
          <p:txBody>
            <a:bodyPr wrap="square" lIns="0" tIns="0" rIns="0" bIns="0" rtlCol="0"/>
            <a:lstStyle/>
            <a:p>
              <a:endParaRPr/>
            </a:p>
          </p:txBody>
        </p:sp>
        <p:sp>
          <p:nvSpPr>
            <p:cNvPr id="39" name="object 39"/>
            <p:cNvSpPr/>
            <p:nvPr/>
          </p:nvSpPr>
          <p:spPr>
            <a:xfrm>
              <a:off x="9815838" y="3369743"/>
              <a:ext cx="330200" cy="330200"/>
            </a:xfrm>
            <a:custGeom>
              <a:avLst/>
              <a:gdLst/>
              <a:ahLst/>
              <a:cxnLst/>
              <a:rect l="l" t="t" r="r" b="b"/>
              <a:pathLst>
                <a:path w="330200" h="330200">
                  <a:moveTo>
                    <a:pt x="0" y="165054"/>
                  </a:moveTo>
                  <a:lnTo>
                    <a:pt x="5891" y="121160"/>
                  </a:lnTo>
                  <a:lnTo>
                    <a:pt x="22520" y="81727"/>
                  </a:lnTo>
                  <a:lnTo>
                    <a:pt x="48317" y="48325"/>
                  </a:lnTo>
                  <a:lnTo>
                    <a:pt x="81713" y="22524"/>
                  </a:lnTo>
                  <a:lnTo>
                    <a:pt x="121139" y="5892"/>
                  </a:lnTo>
                  <a:lnTo>
                    <a:pt x="165026" y="0"/>
                  </a:lnTo>
                  <a:lnTo>
                    <a:pt x="208913" y="5892"/>
                  </a:lnTo>
                  <a:lnTo>
                    <a:pt x="248339" y="22524"/>
                  </a:lnTo>
                  <a:lnTo>
                    <a:pt x="281735" y="48325"/>
                  </a:lnTo>
                  <a:lnTo>
                    <a:pt x="307532" y="81727"/>
                  </a:lnTo>
                  <a:lnTo>
                    <a:pt x="324161" y="121160"/>
                  </a:lnTo>
                  <a:lnTo>
                    <a:pt x="330052" y="165054"/>
                  </a:lnTo>
                  <a:lnTo>
                    <a:pt x="324161" y="208949"/>
                  </a:lnTo>
                  <a:lnTo>
                    <a:pt x="307532" y="248382"/>
                  </a:lnTo>
                  <a:lnTo>
                    <a:pt x="281735" y="281784"/>
                  </a:lnTo>
                  <a:lnTo>
                    <a:pt x="248339" y="307585"/>
                  </a:lnTo>
                  <a:lnTo>
                    <a:pt x="208913" y="324217"/>
                  </a:lnTo>
                  <a:lnTo>
                    <a:pt x="165026" y="330109"/>
                  </a:lnTo>
                  <a:lnTo>
                    <a:pt x="121139" y="324217"/>
                  </a:lnTo>
                  <a:lnTo>
                    <a:pt x="81713" y="307585"/>
                  </a:lnTo>
                  <a:lnTo>
                    <a:pt x="48317" y="281784"/>
                  </a:lnTo>
                  <a:lnTo>
                    <a:pt x="22520" y="248382"/>
                  </a:lnTo>
                  <a:lnTo>
                    <a:pt x="5891" y="208949"/>
                  </a:lnTo>
                  <a:lnTo>
                    <a:pt x="0" y="165054"/>
                  </a:lnTo>
                  <a:close/>
                </a:path>
              </a:pathLst>
            </a:custGeom>
            <a:ln w="8744">
              <a:solidFill>
                <a:srgbClr val="FFFFFF"/>
              </a:solidFill>
            </a:ln>
          </p:spPr>
          <p:txBody>
            <a:bodyPr wrap="square" lIns="0" tIns="0" rIns="0" bIns="0" rtlCol="0"/>
            <a:lstStyle/>
            <a:p>
              <a:endParaRPr/>
            </a:p>
          </p:txBody>
        </p:sp>
        <p:sp>
          <p:nvSpPr>
            <p:cNvPr id="40" name="object 40"/>
            <p:cNvSpPr/>
            <p:nvPr/>
          </p:nvSpPr>
          <p:spPr>
            <a:xfrm>
              <a:off x="9485669" y="3039517"/>
              <a:ext cx="308610" cy="308610"/>
            </a:xfrm>
            <a:custGeom>
              <a:avLst/>
              <a:gdLst/>
              <a:ahLst/>
              <a:cxnLst/>
              <a:rect l="l" t="t" r="r" b="b"/>
              <a:pathLst>
                <a:path w="308609" h="308610">
                  <a:moveTo>
                    <a:pt x="0" y="0"/>
                  </a:moveTo>
                  <a:lnTo>
                    <a:pt x="308041" y="308094"/>
                  </a:lnTo>
                </a:path>
              </a:pathLst>
            </a:custGeom>
            <a:ln w="34941">
              <a:solidFill>
                <a:srgbClr val="FFFFFF"/>
              </a:solidFill>
            </a:ln>
          </p:spPr>
          <p:txBody>
            <a:bodyPr wrap="square" lIns="0" tIns="0" rIns="0" bIns="0" rtlCol="0"/>
            <a:lstStyle/>
            <a:p>
              <a:endParaRPr/>
            </a:p>
          </p:txBody>
        </p:sp>
        <p:pic>
          <p:nvPicPr>
            <p:cNvPr id="41" name="object 41"/>
            <p:cNvPicPr/>
            <p:nvPr/>
          </p:nvPicPr>
          <p:blipFill>
            <a:blip r:embed="rId17" cstate="print"/>
            <a:stretch>
              <a:fillRect/>
            </a:stretch>
          </p:blipFill>
          <p:spPr>
            <a:xfrm>
              <a:off x="9727793" y="3281683"/>
              <a:ext cx="136376" cy="136400"/>
            </a:xfrm>
            <a:prstGeom prst="rect">
              <a:avLst/>
            </a:prstGeom>
          </p:spPr>
        </p:pic>
        <p:sp>
          <p:nvSpPr>
            <p:cNvPr id="42" name="object 42"/>
            <p:cNvSpPr/>
            <p:nvPr/>
          </p:nvSpPr>
          <p:spPr>
            <a:xfrm>
              <a:off x="8825703" y="3039517"/>
              <a:ext cx="660400" cy="0"/>
            </a:xfrm>
            <a:custGeom>
              <a:avLst/>
              <a:gdLst/>
              <a:ahLst/>
              <a:cxnLst/>
              <a:rect l="l" t="t" r="r" b="b"/>
              <a:pathLst>
                <a:path w="660400">
                  <a:moveTo>
                    <a:pt x="659965" y="0"/>
                  </a:moveTo>
                  <a:lnTo>
                    <a:pt x="0" y="0"/>
                  </a:lnTo>
                </a:path>
              </a:pathLst>
            </a:custGeom>
            <a:ln w="34944">
              <a:solidFill>
                <a:srgbClr val="FFFFFF"/>
              </a:solidFill>
            </a:ln>
          </p:spPr>
          <p:txBody>
            <a:bodyPr wrap="square" lIns="0" tIns="0" rIns="0" bIns="0" rtlCol="0"/>
            <a:lstStyle/>
            <a:p>
              <a:endParaRPr/>
            </a:p>
          </p:txBody>
        </p:sp>
        <p:pic>
          <p:nvPicPr>
            <p:cNvPr id="43" name="object 43"/>
            <p:cNvPicPr/>
            <p:nvPr/>
          </p:nvPicPr>
          <p:blipFill>
            <a:blip r:embed="rId18" cstate="print"/>
            <a:stretch>
              <a:fillRect/>
            </a:stretch>
          </p:blipFill>
          <p:spPr>
            <a:xfrm>
              <a:off x="8777488" y="2991293"/>
              <a:ext cx="96430" cy="96447"/>
            </a:xfrm>
            <a:prstGeom prst="rect">
              <a:avLst/>
            </a:prstGeom>
          </p:spPr>
        </p:pic>
        <p:sp>
          <p:nvSpPr>
            <p:cNvPr id="44" name="object 44"/>
            <p:cNvSpPr/>
            <p:nvPr/>
          </p:nvSpPr>
          <p:spPr>
            <a:xfrm>
              <a:off x="8163839" y="3534797"/>
              <a:ext cx="1552575" cy="0"/>
            </a:xfrm>
            <a:custGeom>
              <a:avLst/>
              <a:gdLst/>
              <a:ahLst/>
              <a:cxnLst/>
              <a:rect l="l" t="t" r="r" b="b"/>
              <a:pathLst>
                <a:path w="1552575">
                  <a:moveTo>
                    <a:pt x="0" y="0"/>
                  </a:moveTo>
                  <a:lnTo>
                    <a:pt x="1552307" y="0"/>
                  </a:lnTo>
                </a:path>
              </a:pathLst>
            </a:custGeom>
            <a:ln w="34944">
              <a:solidFill>
                <a:srgbClr val="FFFFFF"/>
              </a:solidFill>
            </a:ln>
          </p:spPr>
          <p:txBody>
            <a:bodyPr wrap="square" lIns="0" tIns="0" rIns="0" bIns="0" rtlCol="0"/>
            <a:lstStyle/>
            <a:p>
              <a:endParaRPr/>
            </a:p>
          </p:txBody>
        </p:sp>
        <p:pic>
          <p:nvPicPr>
            <p:cNvPr id="45" name="object 45"/>
            <p:cNvPicPr/>
            <p:nvPr/>
          </p:nvPicPr>
          <p:blipFill>
            <a:blip r:embed="rId19" cstate="print"/>
            <a:stretch>
              <a:fillRect/>
            </a:stretch>
          </p:blipFill>
          <p:spPr>
            <a:xfrm>
              <a:off x="8115624" y="3486574"/>
              <a:ext cx="96430" cy="96447"/>
            </a:xfrm>
            <a:prstGeom prst="rect">
              <a:avLst/>
            </a:prstGeom>
          </p:spPr>
        </p:pic>
        <p:pic>
          <p:nvPicPr>
            <p:cNvPr id="46" name="object 46"/>
            <p:cNvPicPr/>
            <p:nvPr/>
          </p:nvPicPr>
          <p:blipFill>
            <a:blip r:embed="rId20" cstate="print"/>
            <a:stretch>
              <a:fillRect/>
            </a:stretch>
          </p:blipFill>
          <p:spPr>
            <a:xfrm>
              <a:off x="9687264" y="3470499"/>
              <a:ext cx="128573" cy="128596"/>
            </a:xfrm>
            <a:prstGeom prst="rect">
              <a:avLst/>
            </a:prstGeom>
          </p:spPr>
        </p:pic>
        <p:sp>
          <p:nvSpPr>
            <p:cNvPr id="47" name="object 47"/>
            <p:cNvSpPr/>
            <p:nvPr/>
          </p:nvSpPr>
          <p:spPr>
            <a:xfrm>
              <a:off x="9485669" y="3721984"/>
              <a:ext cx="308610" cy="308610"/>
            </a:xfrm>
            <a:custGeom>
              <a:avLst/>
              <a:gdLst/>
              <a:ahLst/>
              <a:cxnLst/>
              <a:rect l="l" t="t" r="r" b="b"/>
              <a:pathLst>
                <a:path w="308609" h="308610">
                  <a:moveTo>
                    <a:pt x="0" y="308094"/>
                  </a:moveTo>
                  <a:lnTo>
                    <a:pt x="308041" y="0"/>
                  </a:lnTo>
                </a:path>
              </a:pathLst>
            </a:custGeom>
            <a:ln w="34941">
              <a:solidFill>
                <a:srgbClr val="FFFFFF"/>
              </a:solidFill>
            </a:ln>
          </p:spPr>
          <p:txBody>
            <a:bodyPr wrap="square" lIns="0" tIns="0" rIns="0" bIns="0" rtlCol="0"/>
            <a:lstStyle/>
            <a:p>
              <a:endParaRPr/>
            </a:p>
          </p:txBody>
        </p:sp>
        <p:pic>
          <p:nvPicPr>
            <p:cNvPr id="48" name="object 48"/>
            <p:cNvPicPr/>
            <p:nvPr/>
          </p:nvPicPr>
          <p:blipFill>
            <a:blip r:embed="rId21" cstate="print"/>
            <a:stretch>
              <a:fillRect/>
            </a:stretch>
          </p:blipFill>
          <p:spPr>
            <a:xfrm>
              <a:off x="9727793" y="3651512"/>
              <a:ext cx="136376" cy="136400"/>
            </a:xfrm>
            <a:prstGeom prst="rect">
              <a:avLst/>
            </a:prstGeom>
          </p:spPr>
        </p:pic>
        <p:sp>
          <p:nvSpPr>
            <p:cNvPr id="49" name="object 49"/>
            <p:cNvSpPr/>
            <p:nvPr/>
          </p:nvSpPr>
          <p:spPr>
            <a:xfrm>
              <a:off x="10145891" y="1983492"/>
              <a:ext cx="825500" cy="1551305"/>
            </a:xfrm>
            <a:custGeom>
              <a:avLst/>
              <a:gdLst/>
              <a:ahLst/>
              <a:cxnLst/>
              <a:rect l="l" t="t" r="r" b="b"/>
              <a:pathLst>
                <a:path w="825500" h="1551304">
                  <a:moveTo>
                    <a:pt x="0" y="1551305"/>
                  </a:moveTo>
                  <a:lnTo>
                    <a:pt x="825364" y="1551305"/>
                  </a:lnTo>
                  <a:lnTo>
                    <a:pt x="825364" y="0"/>
                  </a:lnTo>
                </a:path>
              </a:pathLst>
            </a:custGeom>
            <a:ln w="34939">
              <a:solidFill>
                <a:srgbClr val="FFFFFF"/>
              </a:solidFill>
            </a:ln>
          </p:spPr>
          <p:txBody>
            <a:bodyPr wrap="square" lIns="0" tIns="0" rIns="0" bIns="0" rtlCol="0"/>
            <a:lstStyle/>
            <a:p>
              <a:endParaRPr/>
            </a:p>
          </p:txBody>
        </p:sp>
        <p:pic>
          <p:nvPicPr>
            <p:cNvPr id="50" name="object 50"/>
            <p:cNvPicPr/>
            <p:nvPr/>
          </p:nvPicPr>
          <p:blipFill>
            <a:blip r:embed="rId22" cstate="print"/>
            <a:stretch>
              <a:fillRect/>
            </a:stretch>
          </p:blipFill>
          <p:spPr>
            <a:xfrm>
              <a:off x="10906968" y="1883900"/>
              <a:ext cx="128573" cy="128596"/>
            </a:xfrm>
            <a:prstGeom prst="rect">
              <a:avLst/>
            </a:prstGeom>
          </p:spPr>
        </p:pic>
        <p:sp>
          <p:nvSpPr>
            <p:cNvPr id="51" name="object 51"/>
            <p:cNvSpPr/>
            <p:nvPr/>
          </p:nvSpPr>
          <p:spPr>
            <a:xfrm>
              <a:off x="7833716" y="4020294"/>
              <a:ext cx="1661795" cy="0"/>
            </a:xfrm>
            <a:custGeom>
              <a:avLst/>
              <a:gdLst/>
              <a:ahLst/>
              <a:cxnLst/>
              <a:rect l="l" t="t" r="r" b="b"/>
              <a:pathLst>
                <a:path w="1661795">
                  <a:moveTo>
                    <a:pt x="1661735" y="0"/>
                  </a:moveTo>
                  <a:lnTo>
                    <a:pt x="0" y="0"/>
                  </a:lnTo>
                </a:path>
              </a:pathLst>
            </a:custGeom>
            <a:ln w="34944">
              <a:solidFill>
                <a:srgbClr val="FFFFFF"/>
              </a:solidFill>
            </a:ln>
          </p:spPr>
          <p:txBody>
            <a:bodyPr wrap="square" lIns="0" tIns="0" rIns="0" bIns="0" rtlCol="0"/>
            <a:lstStyle/>
            <a:p>
              <a:endParaRPr/>
            </a:p>
          </p:txBody>
        </p:sp>
        <p:pic>
          <p:nvPicPr>
            <p:cNvPr id="52" name="object 52"/>
            <p:cNvPicPr/>
            <p:nvPr/>
          </p:nvPicPr>
          <p:blipFill>
            <a:blip r:embed="rId23" cstate="print"/>
            <a:stretch>
              <a:fillRect/>
            </a:stretch>
          </p:blipFill>
          <p:spPr>
            <a:xfrm>
              <a:off x="7785501" y="3972071"/>
              <a:ext cx="96430" cy="96447"/>
            </a:xfrm>
            <a:prstGeom prst="rect">
              <a:avLst/>
            </a:prstGeom>
          </p:spPr>
        </p:pic>
        <p:pic>
          <p:nvPicPr>
            <p:cNvPr id="53" name="object 53"/>
            <p:cNvPicPr/>
            <p:nvPr/>
          </p:nvPicPr>
          <p:blipFill>
            <a:blip r:embed="rId24" cstate="print"/>
            <a:stretch>
              <a:fillRect/>
            </a:stretch>
          </p:blipFill>
          <p:spPr>
            <a:xfrm>
              <a:off x="9763896" y="4654654"/>
              <a:ext cx="445466" cy="445543"/>
            </a:xfrm>
            <a:prstGeom prst="rect">
              <a:avLst/>
            </a:prstGeom>
          </p:spPr>
        </p:pic>
        <p:sp>
          <p:nvSpPr>
            <p:cNvPr id="54" name="object 54"/>
            <p:cNvSpPr/>
            <p:nvPr/>
          </p:nvSpPr>
          <p:spPr>
            <a:xfrm>
              <a:off x="9815838" y="4690415"/>
              <a:ext cx="330200" cy="330835"/>
            </a:xfrm>
            <a:custGeom>
              <a:avLst/>
              <a:gdLst/>
              <a:ahLst/>
              <a:cxnLst/>
              <a:rect l="l" t="t" r="r" b="b"/>
              <a:pathLst>
                <a:path w="330200" h="330835">
                  <a:moveTo>
                    <a:pt x="165026" y="0"/>
                  </a:moveTo>
                  <a:lnTo>
                    <a:pt x="121139" y="5900"/>
                  </a:lnTo>
                  <a:lnTo>
                    <a:pt x="81713" y="22550"/>
                  </a:lnTo>
                  <a:lnTo>
                    <a:pt x="48317" y="48369"/>
                  </a:lnTo>
                  <a:lnTo>
                    <a:pt x="22520" y="81778"/>
                  </a:lnTo>
                  <a:lnTo>
                    <a:pt x="5891" y="121200"/>
                  </a:lnTo>
                  <a:lnTo>
                    <a:pt x="0" y="165054"/>
                  </a:lnTo>
                  <a:lnTo>
                    <a:pt x="5891" y="208958"/>
                  </a:lnTo>
                  <a:lnTo>
                    <a:pt x="22520" y="248412"/>
                  </a:lnTo>
                  <a:lnTo>
                    <a:pt x="48317" y="281842"/>
                  </a:lnTo>
                  <a:lnTo>
                    <a:pt x="81713" y="307671"/>
                  </a:lnTo>
                  <a:lnTo>
                    <a:pt x="121139" y="324324"/>
                  </a:lnTo>
                  <a:lnTo>
                    <a:pt x="165026" y="330226"/>
                  </a:lnTo>
                  <a:lnTo>
                    <a:pt x="208913" y="324324"/>
                  </a:lnTo>
                  <a:lnTo>
                    <a:pt x="248339" y="307671"/>
                  </a:lnTo>
                  <a:lnTo>
                    <a:pt x="281735" y="281842"/>
                  </a:lnTo>
                  <a:lnTo>
                    <a:pt x="307532" y="248412"/>
                  </a:lnTo>
                  <a:lnTo>
                    <a:pt x="324161" y="208958"/>
                  </a:lnTo>
                  <a:lnTo>
                    <a:pt x="330052" y="165054"/>
                  </a:lnTo>
                  <a:lnTo>
                    <a:pt x="324161" y="121200"/>
                  </a:lnTo>
                  <a:lnTo>
                    <a:pt x="307532" y="81778"/>
                  </a:lnTo>
                  <a:lnTo>
                    <a:pt x="281735" y="48369"/>
                  </a:lnTo>
                  <a:lnTo>
                    <a:pt x="248339" y="22550"/>
                  </a:lnTo>
                  <a:lnTo>
                    <a:pt x="208913" y="5900"/>
                  </a:lnTo>
                  <a:lnTo>
                    <a:pt x="165026" y="0"/>
                  </a:lnTo>
                  <a:close/>
                </a:path>
              </a:pathLst>
            </a:custGeom>
            <a:solidFill>
              <a:srgbClr val="FFFFFF"/>
            </a:solidFill>
          </p:spPr>
          <p:txBody>
            <a:bodyPr wrap="square" lIns="0" tIns="0" rIns="0" bIns="0" rtlCol="0"/>
            <a:lstStyle/>
            <a:p>
              <a:endParaRPr/>
            </a:p>
          </p:txBody>
        </p:sp>
        <p:sp>
          <p:nvSpPr>
            <p:cNvPr id="55" name="object 55"/>
            <p:cNvSpPr/>
            <p:nvPr/>
          </p:nvSpPr>
          <p:spPr>
            <a:xfrm>
              <a:off x="9815838" y="4690415"/>
              <a:ext cx="330200" cy="330835"/>
            </a:xfrm>
            <a:custGeom>
              <a:avLst/>
              <a:gdLst/>
              <a:ahLst/>
              <a:cxnLst/>
              <a:rect l="l" t="t" r="r" b="b"/>
              <a:pathLst>
                <a:path w="330200" h="330835">
                  <a:moveTo>
                    <a:pt x="0" y="165054"/>
                  </a:moveTo>
                  <a:lnTo>
                    <a:pt x="5891" y="121200"/>
                  </a:lnTo>
                  <a:lnTo>
                    <a:pt x="22520" y="81778"/>
                  </a:lnTo>
                  <a:lnTo>
                    <a:pt x="48317" y="48369"/>
                  </a:lnTo>
                  <a:lnTo>
                    <a:pt x="81713" y="22550"/>
                  </a:lnTo>
                  <a:lnTo>
                    <a:pt x="121139" y="5900"/>
                  </a:lnTo>
                  <a:lnTo>
                    <a:pt x="165026" y="0"/>
                  </a:lnTo>
                  <a:lnTo>
                    <a:pt x="208913" y="5900"/>
                  </a:lnTo>
                  <a:lnTo>
                    <a:pt x="248339" y="22550"/>
                  </a:lnTo>
                  <a:lnTo>
                    <a:pt x="281735" y="48369"/>
                  </a:lnTo>
                  <a:lnTo>
                    <a:pt x="307532" y="81778"/>
                  </a:lnTo>
                  <a:lnTo>
                    <a:pt x="324161" y="121200"/>
                  </a:lnTo>
                  <a:lnTo>
                    <a:pt x="330052" y="165054"/>
                  </a:lnTo>
                  <a:lnTo>
                    <a:pt x="324161" y="208958"/>
                  </a:lnTo>
                  <a:lnTo>
                    <a:pt x="307532" y="248412"/>
                  </a:lnTo>
                  <a:lnTo>
                    <a:pt x="281735" y="281842"/>
                  </a:lnTo>
                  <a:lnTo>
                    <a:pt x="248339" y="307671"/>
                  </a:lnTo>
                  <a:lnTo>
                    <a:pt x="208913" y="324324"/>
                  </a:lnTo>
                  <a:lnTo>
                    <a:pt x="165026" y="330226"/>
                  </a:lnTo>
                  <a:lnTo>
                    <a:pt x="121139" y="324324"/>
                  </a:lnTo>
                  <a:lnTo>
                    <a:pt x="81713" y="307671"/>
                  </a:lnTo>
                  <a:lnTo>
                    <a:pt x="48317" y="281842"/>
                  </a:lnTo>
                  <a:lnTo>
                    <a:pt x="22520" y="248412"/>
                  </a:lnTo>
                  <a:lnTo>
                    <a:pt x="5891" y="208958"/>
                  </a:lnTo>
                  <a:lnTo>
                    <a:pt x="0" y="165054"/>
                  </a:lnTo>
                  <a:close/>
                </a:path>
              </a:pathLst>
            </a:custGeom>
            <a:ln w="8744">
              <a:solidFill>
                <a:srgbClr val="FFFFFF"/>
              </a:solidFill>
            </a:ln>
          </p:spPr>
          <p:txBody>
            <a:bodyPr wrap="square" lIns="0" tIns="0" rIns="0" bIns="0" rtlCol="0"/>
            <a:lstStyle/>
            <a:p>
              <a:endParaRPr/>
            </a:p>
          </p:txBody>
        </p:sp>
        <p:sp>
          <p:nvSpPr>
            <p:cNvPr id="56" name="object 56"/>
            <p:cNvSpPr/>
            <p:nvPr/>
          </p:nvSpPr>
          <p:spPr>
            <a:xfrm>
              <a:off x="9485669" y="4360305"/>
              <a:ext cx="308610" cy="307975"/>
            </a:xfrm>
            <a:custGeom>
              <a:avLst/>
              <a:gdLst/>
              <a:ahLst/>
              <a:cxnLst/>
              <a:rect l="l" t="t" r="r" b="b"/>
              <a:pathLst>
                <a:path w="308609" h="307975">
                  <a:moveTo>
                    <a:pt x="0" y="0"/>
                  </a:moveTo>
                  <a:lnTo>
                    <a:pt x="308041" y="307978"/>
                  </a:lnTo>
                </a:path>
              </a:pathLst>
            </a:custGeom>
            <a:ln w="34941">
              <a:solidFill>
                <a:srgbClr val="FFFFFF"/>
              </a:solidFill>
            </a:ln>
          </p:spPr>
          <p:txBody>
            <a:bodyPr wrap="square" lIns="0" tIns="0" rIns="0" bIns="0" rtlCol="0"/>
            <a:lstStyle/>
            <a:p>
              <a:endParaRPr/>
            </a:p>
          </p:txBody>
        </p:sp>
        <p:pic>
          <p:nvPicPr>
            <p:cNvPr id="57" name="object 57"/>
            <p:cNvPicPr/>
            <p:nvPr/>
          </p:nvPicPr>
          <p:blipFill>
            <a:blip r:embed="rId25" cstate="print"/>
            <a:stretch>
              <a:fillRect/>
            </a:stretch>
          </p:blipFill>
          <p:spPr>
            <a:xfrm>
              <a:off x="9727793" y="4602354"/>
              <a:ext cx="136376" cy="136400"/>
            </a:xfrm>
            <a:prstGeom prst="rect">
              <a:avLst/>
            </a:prstGeom>
          </p:spPr>
        </p:pic>
        <p:sp>
          <p:nvSpPr>
            <p:cNvPr id="58" name="object 58"/>
            <p:cNvSpPr/>
            <p:nvPr/>
          </p:nvSpPr>
          <p:spPr>
            <a:xfrm>
              <a:off x="8817155" y="4360305"/>
              <a:ext cx="668655" cy="0"/>
            </a:xfrm>
            <a:custGeom>
              <a:avLst/>
              <a:gdLst/>
              <a:ahLst/>
              <a:cxnLst/>
              <a:rect l="l" t="t" r="r" b="b"/>
              <a:pathLst>
                <a:path w="668654">
                  <a:moveTo>
                    <a:pt x="668514" y="0"/>
                  </a:moveTo>
                  <a:lnTo>
                    <a:pt x="0" y="0"/>
                  </a:lnTo>
                </a:path>
              </a:pathLst>
            </a:custGeom>
            <a:ln w="34944">
              <a:solidFill>
                <a:srgbClr val="FFFFFF"/>
              </a:solidFill>
            </a:ln>
          </p:spPr>
          <p:txBody>
            <a:bodyPr wrap="square" lIns="0" tIns="0" rIns="0" bIns="0" rtlCol="0"/>
            <a:lstStyle/>
            <a:p>
              <a:endParaRPr/>
            </a:p>
          </p:txBody>
        </p:sp>
        <p:pic>
          <p:nvPicPr>
            <p:cNvPr id="59" name="object 59"/>
            <p:cNvPicPr/>
            <p:nvPr/>
          </p:nvPicPr>
          <p:blipFill>
            <a:blip r:embed="rId26" cstate="print"/>
            <a:stretch>
              <a:fillRect/>
            </a:stretch>
          </p:blipFill>
          <p:spPr>
            <a:xfrm>
              <a:off x="8768940" y="4312081"/>
              <a:ext cx="96430" cy="96447"/>
            </a:xfrm>
            <a:prstGeom prst="rect">
              <a:avLst/>
            </a:prstGeom>
          </p:spPr>
        </p:pic>
        <p:sp>
          <p:nvSpPr>
            <p:cNvPr id="60" name="object 60"/>
            <p:cNvSpPr/>
            <p:nvPr/>
          </p:nvSpPr>
          <p:spPr>
            <a:xfrm>
              <a:off x="8495709" y="4855469"/>
              <a:ext cx="1220470" cy="0"/>
            </a:xfrm>
            <a:custGeom>
              <a:avLst/>
              <a:gdLst/>
              <a:ahLst/>
              <a:cxnLst/>
              <a:rect l="l" t="t" r="r" b="b"/>
              <a:pathLst>
                <a:path w="1220470">
                  <a:moveTo>
                    <a:pt x="0" y="0"/>
                  </a:moveTo>
                  <a:lnTo>
                    <a:pt x="1220438" y="0"/>
                  </a:lnTo>
                </a:path>
              </a:pathLst>
            </a:custGeom>
            <a:ln w="34944">
              <a:solidFill>
                <a:srgbClr val="FFFFFF"/>
              </a:solidFill>
            </a:ln>
          </p:spPr>
          <p:txBody>
            <a:bodyPr wrap="square" lIns="0" tIns="0" rIns="0" bIns="0" rtlCol="0"/>
            <a:lstStyle/>
            <a:p>
              <a:endParaRPr/>
            </a:p>
          </p:txBody>
        </p:sp>
        <p:pic>
          <p:nvPicPr>
            <p:cNvPr id="61" name="object 61"/>
            <p:cNvPicPr/>
            <p:nvPr/>
          </p:nvPicPr>
          <p:blipFill>
            <a:blip r:embed="rId27" cstate="print"/>
            <a:stretch>
              <a:fillRect/>
            </a:stretch>
          </p:blipFill>
          <p:spPr>
            <a:xfrm>
              <a:off x="8447493" y="4807246"/>
              <a:ext cx="96430" cy="96447"/>
            </a:xfrm>
            <a:prstGeom prst="rect">
              <a:avLst/>
            </a:prstGeom>
          </p:spPr>
        </p:pic>
        <p:pic>
          <p:nvPicPr>
            <p:cNvPr id="62" name="object 62"/>
            <p:cNvPicPr/>
            <p:nvPr/>
          </p:nvPicPr>
          <p:blipFill>
            <a:blip r:embed="rId5" cstate="print"/>
            <a:stretch>
              <a:fillRect/>
            </a:stretch>
          </p:blipFill>
          <p:spPr>
            <a:xfrm>
              <a:off x="9687264" y="4791171"/>
              <a:ext cx="128573" cy="128596"/>
            </a:xfrm>
            <a:prstGeom prst="rect">
              <a:avLst/>
            </a:prstGeom>
          </p:spPr>
        </p:pic>
        <p:sp>
          <p:nvSpPr>
            <p:cNvPr id="63" name="object 63"/>
            <p:cNvSpPr/>
            <p:nvPr/>
          </p:nvSpPr>
          <p:spPr>
            <a:xfrm>
              <a:off x="9485669" y="5042772"/>
              <a:ext cx="308610" cy="307975"/>
            </a:xfrm>
            <a:custGeom>
              <a:avLst/>
              <a:gdLst/>
              <a:ahLst/>
              <a:cxnLst/>
              <a:rect l="l" t="t" r="r" b="b"/>
              <a:pathLst>
                <a:path w="308609" h="307975">
                  <a:moveTo>
                    <a:pt x="0" y="307978"/>
                  </a:moveTo>
                  <a:lnTo>
                    <a:pt x="308041" y="0"/>
                  </a:lnTo>
                </a:path>
              </a:pathLst>
            </a:custGeom>
            <a:ln w="34941">
              <a:solidFill>
                <a:srgbClr val="FFFFFF"/>
              </a:solidFill>
            </a:ln>
          </p:spPr>
          <p:txBody>
            <a:bodyPr wrap="square" lIns="0" tIns="0" rIns="0" bIns="0" rtlCol="0"/>
            <a:lstStyle/>
            <a:p>
              <a:endParaRPr/>
            </a:p>
          </p:txBody>
        </p:sp>
        <p:pic>
          <p:nvPicPr>
            <p:cNvPr id="64" name="object 64"/>
            <p:cNvPicPr/>
            <p:nvPr/>
          </p:nvPicPr>
          <p:blipFill>
            <a:blip r:embed="rId6" cstate="print"/>
            <a:stretch>
              <a:fillRect/>
            </a:stretch>
          </p:blipFill>
          <p:spPr>
            <a:xfrm>
              <a:off x="9727793" y="4972300"/>
              <a:ext cx="136376" cy="136400"/>
            </a:xfrm>
            <a:prstGeom prst="rect">
              <a:avLst/>
            </a:prstGeom>
          </p:spPr>
        </p:pic>
        <p:sp>
          <p:nvSpPr>
            <p:cNvPr id="65" name="object 65"/>
            <p:cNvSpPr/>
            <p:nvPr/>
          </p:nvSpPr>
          <p:spPr>
            <a:xfrm>
              <a:off x="10145891" y="1983492"/>
              <a:ext cx="1320800" cy="2872105"/>
            </a:xfrm>
            <a:custGeom>
              <a:avLst/>
              <a:gdLst/>
              <a:ahLst/>
              <a:cxnLst/>
              <a:rect l="l" t="t" r="r" b="b"/>
              <a:pathLst>
                <a:path w="1320800" h="2872104">
                  <a:moveTo>
                    <a:pt x="0" y="2871977"/>
                  </a:moveTo>
                  <a:lnTo>
                    <a:pt x="1320560" y="2871977"/>
                  </a:lnTo>
                  <a:lnTo>
                    <a:pt x="1320560" y="0"/>
                  </a:lnTo>
                </a:path>
              </a:pathLst>
            </a:custGeom>
            <a:ln w="34939">
              <a:solidFill>
                <a:srgbClr val="FFFFFF"/>
              </a:solidFill>
            </a:ln>
          </p:spPr>
          <p:txBody>
            <a:bodyPr wrap="square" lIns="0" tIns="0" rIns="0" bIns="0" rtlCol="0"/>
            <a:lstStyle/>
            <a:p>
              <a:endParaRPr/>
            </a:p>
          </p:txBody>
        </p:sp>
        <p:pic>
          <p:nvPicPr>
            <p:cNvPr id="66" name="object 66"/>
            <p:cNvPicPr/>
            <p:nvPr/>
          </p:nvPicPr>
          <p:blipFill>
            <a:blip r:embed="rId22" cstate="print"/>
            <a:stretch>
              <a:fillRect/>
            </a:stretch>
          </p:blipFill>
          <p:spPr>
            <a:xfrm>
              <a:off x="11402164" y="1883900"/>
              <a:ext cx="128573" cy="128596"/>
            </a:xfrm>
            <a:prstGeom prst="rect">
              <a:avLst/>
            </a:prstGeom>
          </p:spPr>
        </p:pic>
        <p:sp>
          <p:nvSpPr>
            <p:cNvPr id="67" name="object 67"/>
            <p:cNvSpPr/>
            <p:nvPr/>
          </p:nvSpPr>
          <p:spPr>
            <a:xfrm>
              <a:off x="7833716" y="5340966"/>
              <a:ext cx="1661795" cy="0"/>
            </a:xfrm>
            <a:custGeom>
              <a:avLst/>
              <a:gdLst/>
              <a:ahLst/>
              <a:cxnLst/>
              <a:rect l="l" t="t" r="r" b="b"/>
              <a:pathLst>
                <a:path w="1661795">
                  <a:moveTo>
                    <a:pt x="1661735" y="0"/>
                  </a:moveTo>
                  <a:lnTo>
                    <a:pt x="0" y="0"/>
                  </a:lnTo>
                </a:path>
              </a:pathLst>
            </a:custGeom>
            <a:ln w="34944">
              <a:solidFill>
                <a:srgbClr val="FFFFFF"/>
              </a:solidFill>
            </a:ln>
          </p:spPr>
          <p:txBody>
            <a:bodyPr wrap="square" lIns="0" tIns="0" rIns="0" bIns="0" rtlCol="0"/>
            <a:lstStyle/>
            <a:p>
              <a:endParaRPr/>
            </a:p>
          </p:txBody>
        </p:sp>
        <p:pic>
          <p:nvPicPr>
            <p:cNvPr id="68" name="object 68"/>
            <p:cNvPicPr/>
            <p:nvPr/>
          </p:nvPicPr>
          <p:blipFill>
            <a:blip r:embed="rId27" cstate="print"/>
            <a:stretch>
              <a:fillRect/>
            </a:stretch>
          </p:blipFill>
          <p:spPr>
            <a:xfrm>
              <a:off x="7785501" y="5292742"/>
              <a:ext cx="96430" cy="96447"/>
            </a:xfrm>
            <a:prstGeom prst="rect">
              <a:avLst/>
            </a:prstGeom>
          </p:spPr>
        </p:pic>
        <p:pic>
          <p:nvPicPr>
            <p:cNvPr id="69" name="object 69"/>
            <p:cNvPicPr/>
            <p:nvPr/>
          </p:nvPicPr>
          <p:blipFill>
            <a:blip r:embed="rId28" cstate="print"/>
            <a:stretch>
              <a:fillRect/>
            </a:stretch>
          </p:blipFill>
          <p:spPr>
            <a:xfrm>
              <a:off x="9763896" y="5973800"/>
              <a:ext cx="445466" cy="445543"/>
            </a:xfrm>
            <a:prstGeom prst="rect">
              <a:avLst/>
            </a:prstGeom>
          </p:spPr>
        </p:pic>
        <p:sp>
          <p:nvSpPr>
            <p:cNvPr id="70" name="object 70"/>
            <p:cNvSpPr/>
            <p:nvPr/>
          </p:nvSpPr>
          <p:spPr>
            <a:xfrm>
              <a:off x="9815838" y="6011168"/>
              <a:ext cx="330200" cy="330200"/>
            </a:xfrm>
            <a:custGeom>
              <a:avLst/>
              <a:gdLst/>
              <a:ahLst/>
              <a:cxnLst/>
              <a:rect l="l" t="t" r="r" b="b"/>
              <a:pathLst>
                <a:path w="330200" h="330200">
                  <a:moveTo>
                    <a:pt x="165026" y="0"/>
                  </a:moveTo>
                  <a:lnTo>
                    <a:pt x="121139" y="5897"/>
                  </a:lnTo>
                  <a:lnTo>
                    <a:pt x="81713" y="22541"/>
                  </a:lnTo>
                  <a:lnTo>
                    <a:pt x="48317" y="48357"/>
                  </a:lnTo>
                  <a:lnTo>
                    <a:pt x="22520" y="81772"/>
                  </a:lnTo>
                  <a:lnTo>
                    <a:pt x="5891" y="121211"/>
                  </a:lnTo>
                  <a:lnTo>
                    <a:pt x="0" y="165101"/>
                  </a:lnTo>
                  <a:lnTo>
                    <a:pt x="5891" y="208986"/>
                  </a:lnTo>
                  <a:lnTo>
                    <a:pt x="22520" y="248422"/>
                  </a:lnTo>
                  <a:lnTo>
                    <a:pt x="48317" y="281835"/>
                  </a:lnTo>
                  <a:lnTo>
                    <a:pt x="81713" y="307650"/>
                  </a:lnTo>
                  <a:lnTo>
                    <a:pt x="121139" y="324293"/>
                  </a:lnTo>
                  <a:lnTo>
                    <a:pt x="165026" y="330191"/>
                  </a:lnTo>
                  <a:lnTo>
                    <a:pt x="208913" y="324293"/>
                  </a:lnTo>
                  <a:lnTo>
                    <a:pt x="248339" y="307650"/>
                  </a:lnTo>
                  <a:lnTo>
                    <a:pt x="281735" y="281835"/>
                  </a:lnTo>
                  <a:lnTo>
                    <a:pt x="307532" y="248422"/>
                  </a:lnTo>
                  <a:lnTo>
                    <a:pt x="324161" y="208986"/>
                  </a:lnTo>
                  <a:lnTo>
                    <a:pt x="330052" y="165101"/>
                  </a:lnTo>
                  <a:lnTo>
                    <a:pt x="324161" y="121211"/>
                  </a:lnTo>
                  <a:lnTo>
                    <a:pt x="307532" y="81772"/>
                  </a:lnTo>
                  <a:lnTo>
                    <a:pt x="281735" y="48357"/>
                  </a:lnTo>
                  <a:lnTo>
                    <a:pt x="248339" y="22541"/>
                  </a:lnTo>
                  <a:lnTo>
                    <a:pt x="208913" y="5897"/>
                  </a:lnTo>
                  <a:lnTo>
                    <a:pt x="165026" y="0"/>
                  </a:lnTo>
                  <a:close/>
                </a:path>
              </a:pathLst>
            </a:custGeom>
            <a:solidFill>
              <a:srgbClr val="FFFFFF"/>
            </a:solidFill>
          </p:spPr>
          <p:txBody>
            <a:bodyPr wrap="square" lIns="0" tIns="0" rIns="0" bIns="0" rtlCol="0"/>
            <a:lstStyle/>
            <a:p>
              <a:endParaRPr/>
            </a:p>
          </p:txBody>
        </p:sp>
        <p:sp>
          <p:nvSpPr>
            <p:cNvPr id="71" name="object 71"/>
            <p:cNvSpPr/>
            <p:nvPr/>
          </p:nvSpPr>
          <p:spPr>
            <a:xfrm>
              <a:off x="9815838" y="6011168"/>
              <a:ext cx="330200" cy="330200"/>
            </a:xfrm>
            <a:custGeom>
              <a:avLst/>
              <a:gdLst/>
              <a:ahLst/>
              <a:cxnLst/>
              <a:rect l="l" t="t" r="r" b="b"/>
              <a:pathLst>
                <a:path w="330200" h="330200">
                  <a:moveTo>
                    <a:pt x="0" y="165101"/>
                  </a:moveTo>
                  <a:lnTo>
                    <a:pt x="5891" y="121211"/>
                  </a:lnTo>
                  <a:lnTo>
                    <a:pt x="22520" y="81772"/>
                  </a:lnTo>
                  <a:lnTo>
                    <a:pt x="48317" y="48357"/>
                  </a:lnTo>
                  <a:lnTo>
                    <a:pt x="81713" y="22541"/>
                  </a:lnTo>
                  <a:lnTo>
                    <a:pt x="121139" y="5897"/>
                  </a:lnTo>
                  <a:lnTo>
                    <a:pt x="165026" y="0"/>
                  </a:lnTo>
                  <a:lnTo>
                    <a:pt x="208913" y="5897"/>
                  </a:lnTo>
                  <a:lnTo>
                    <a:pt x="248339" y="22541"/>
                  </a:lnTo>
                  <a:lnTo>
                    <a:pt x="281735" y="48357"/>
                  </a:lnTo>
                  <a:lnTo>
                    <a:pt x="307532" y="81772"/>
                  </a:lnTo>
                  <a:lnTo>
                    <a:pt x="324161" y="121211"/>
                  </a:lnTo>
                  <a:lnTo>
                    <a:pt x="330052" y="165101"/>
                  </a:lnTo>
                  <a:lnTo>
                    <a:pt x="324161" y="208986"/>
                  </a:lnTo>
                  <a:lnTo>
                    <a:pt x="307532" y="248422"/>
                  </a:lnTo>
                  <a:lnTo>
                    <a:pt x="281735" y="281835"/>
                  </a:lnTo>
                  <a:lnTo>
                    <a:pt x="248339" y="307650"/>
                  </a:lnTo>
                  <a:lnTo>
                    <a:pt x="208913" y="324293"/>
                  </a:lnTo>
                  <a:lnTo>
                    <a:pt x="165026" y="330191"/>
                  </a:lnTo>
                  <a:lnTo>
                    <a:pt x="121139" y="324293"/>
                  </a:lnTo>
                  <a:lnTo>
                    <a:pt x="81713" y="307650"/>
                  </a:lnTo>
                  <a:lnTo>
                    <a:pt x="48317" y="281835"/>
                  </a:lnTo>
                  <a:lnTo>
                    <a:pt x="22520" y="248422"/>
                  </a:lnTo>
                  <a:lnTo>
                    <a:pt x="5891" y="208986"/>
                  </a:lnTo>
                  <a:lnTo>
                    <a:pt x="0" y="165101"/>
                  </a:lnTo>
                  <a:close/>
                </a:path>
              </a:pathLst>
            </a:custGeom>
            <a:ln w="8744">
              <a:solidFill>
                <a:srgbClr val="FFFFFF"/>
              </a:solidFill>
            </a:ln>
          </p:spPr>
          <p:txBody>
            <a:bodyPr wrap="square" lIns="0" tIns="0" rIns="0" bIns="0" rtlCol="0"/>
            <a:lstStyle/>
            <a:p>
              <a:endParaRPr/>
            </a:p>
          </p:txBody>
        </p:sp>
        <p:sp>
          <p:nvSpPr>
            <p:cNvPr id="72" name="object 72"/>
            <p:cNvSpPr/>
            <p:nvPr/>
          </p:nvSpPr>
          <p:spPr>
            <a:xfrm>
              <a:off x="9485669" y="5680988"/>
              <a:ext cx="308610" cy="308610"/>
            </a:xfrm>
            <a:custGeom>
              <a:avLst/>
              <a:gdLst/>
              <a:ahLst/>
              <a:cxnLst/>
              <a:rect l="l" t="t" r="r" b="b"/>
              <a:pathLst>
                <a:path w="308609" h="308610">
                  <a:moveTo>
                    <a:pt x="0" y="0"/>
                  </a:moveTo>
                  <a:lnTo>
                    <a:pt x="308041" y="308048"/>
                  </a:lnTo>
                </a:path>
              </a:pathLst>
            </a:custGeom>
            <a:ln w="34941">
              <a:solidFill>
                <a:srgbClr val="FFFFFF"/>
              </a:solidFill>
            </a:ln>
          </p:spPr>
          <p:txBody>
            <a:bodyPr wrap="square" lIns="0" tIns="0" rIns="0" bIns="0" rtlCol="0"/>
            <a:lstStyle/>
            <a:p>
              <a:endParaRPr/>
            </a:p>
          </p:txBody>
        </p:sp>
        <p:pic>
          <p:nvPicPr>
            <p:cNvPr id="73" name="object 73"/>
            <p:cNvPicPr/>
            <p:nvPr/>
          </p:nvPicPr>
          <p:blipFill>
            <a:blip r:embed="rId29" cstate="print"/>
            <a:stretch>
              <a:fillRect/>
            </a:stretch>
          </p:blipFill>
          <p:spPr>
            <a:xfrm>
              <a:off x="9727793" y="5923119"/>
              <a:ext cx="136376" cy="136388"/>
            </a:xfrm>
            <a:prstGeom prst="rect">
              <a:avLst/>
            </a:prstGeom>
          </p:spPr>
        </p:pic>
        <p:sp>
          <p:nvSpPr>
            <p:cNvPr id="74" name="object 74"/>
            <p:cNvSpPr/>
            <p:nvPr/>
          </p:nvSpPr>
          <p:spPr>
            <a:xfrm>
              <a:off x="8825843" y="5680988"/>
              <a:ext cx="660400" cy="0"/>
            </a:xfrm>
            <a:custGeom>
              <a:avLst/>
              <a:gdLst/>
              <a:ahLst/>
              <a:cxnLst/>
              <a:rect l="l" t="t" r="r" b="b"/>
              <a:pathLst>
                <a:path w="660400">
                  <a:moveTo>
                    <a:pt x="659825" y="0"/>
                  </a:moveTo>
                  <a:lnTo>
                    <a:pt x="0" y="0"/>
                  </a:lnTo>
                </a:path>
              </a:pathLst>
            </a:custGeom>
            <a:ln w="34944">
              <a:solidFill>
                <a:srgbClr val="FFFFFF"/>
              </a:solidFill>
            </a:ln>
          </p:spPr>
          <p:txBody>
            <a:bodyPr wrap="square" lIns="0" tIns="0" rIns="0" bIns="0" rtlCol="0"/>
            <a:lstStyle/>
            <a:p>
              <a:endParaRPr/>
            </a:p>
          </p:txBody>
        </p:sp>
        <p:pic>
          <p:nvPicPr>
            <p:cNvPr id="75" name="object 75"/>
            <p:cNvPicPr/>
            <p:nvPr/>
          </p:nvPicPr>
          <p:blipFill>
            <a:blip r:embed="rId30" cstate="print"/>
            <a:stretch>
              <a:fillRect/>
            </a:stretch>
          </p:blipFill>
          <p:spPr>
            <a:xfrm>
              <a:off x="8777628" y="5632764"/>
              <a:ext cx="96430" cy="96447"/>
            </a:xfrm>
            <a:prstGeom prst="rect">
              <a:avLst/>
            </a:prstGeom>
          </p:spPr>
        </p:pic>
        <p:sp>
          <p:nvSpPr>
            <p:cNvPr id="76" name="object 76"/>
            <p:cNvSpPr/>
            <p:nvPr/>
          </p:nvSpPr>
          <p:spPr>
            <a:xfrm>
              <a:off x="8487021" y="6176269"/>
              <a:ext cx="1229360" cy="0"/>
            </a:xfrm>
            <a:custGeom>
              <a:avLst/>
              <a:gdLst/>
              <a:ahLst/>
              <a:cxnLst/>
              <a:rect l="l" t="t" r="r" b="b"/>
              <a:pathLst>
                <a:path w="1229359">
                  <a:moveTo>
                    <a:pt x="0" y="0"/>
                  </a:moveTo>
                  <a:lnTo>
                    <a:pt x="1229126" y="0"/>
                  </a:lnTo>
                </a:path>
              </a:pathLst>
            </a:custGeom>
            <a:ln w="34944">
              <a:solidFill>
                <a:srgbClr val="FFFFFF"/>
              </a:solidFill>
            </a:ln>
          </p:spPr>
          <p:txBody>
            <a:bodyPr wrap="square" lIns="0" tIns="0" rIns="0" bIns="0" rtlCol="0"/>
            <a:lstStyle/>
            <a:p>
              <a:endParaRPr/>
            </a:p>
          </p:txBody>
        </p:sp>
        <p:pic>
          <p:nvPicPr>
            <p:cNvPr id="77" name="object 77"/>
            <p:cNvPicPr/>
            <p:nvPr/>
          </p:nvPicPr>
          <p:blipFill>
            <a:blip r:embed="rId31" cstate="print"/>
            <a:stretch>
              <a:fillRect/>
            </a:stretch>
          </p:blipFill>
          <p:spPr>
            <a:xfrm>
              <a:off x="8438806" y="6128045"/>
              <a:ext cx="96430" cy="96447"/>
            </a:xfrm>
            <a:prstGeom prst="rect">
              <a:avLst/>
            </a:prstGeom>
          </p:spPr>
        </p:pic>
        <p:pic>
          <p:nvPicPr>
            <p:cNvPr id="78" name="object 78"/>
            <p:cNvPicPr/>
            <p:nvPr/>
          </p:nvPicPr>
          <p:blipFill>
            <a:blip r:embed="rId32" cstate="print"/>
            <a:stretch>
              <a:fillRect/>
            </a:stretch>
          </p:blipFill>
          <p:spPr>
            <a:xfrm>
              <a:off x="9687264" y="6111971"/>
              <a:ext cx="128573" cy="128596"/>
            </a:xfrm>
            <a:prstGeom prst="rect">
              <a:avLst/>
            </a:prstGeom>
          </p:spPr>
        </p:pic>
        <p:sp>
          <p:nvSpPr>
            <p:cNvPr id="79" name="object 79"/>
            <p:cNvSpPr/>
            <p:nvPr/>
          </p:nvSpPr>
          <p:spPr>
            <a:xfrm>
              <a:off x="9485669" y="6363490"/>
              <a:ext cx="308610" cy="308610"/>
            </a:xfrm>
            <a:custGeom>
              <a:avLst/>
              <a:gdLst/>
              <a:ahLst/>
              <a:cxnLst/>
              <a:rect l="l" t="t" r="r" b="b"/>
              <a:pathLst>
                <a:path w="308609" h="308609">
                  <a:moveTo>
                    <a:pt x="0" y="308051"/>
                  </a:moveTo>
                  <a:lnTo>
                    <a:pt x="308041" y="0"/>
                  </a:lnTo>
                </a:path>
              </a:pathLst>
            </a:custGeom>
            <a:ln w="34941">
              <a:solidFill>
                <a:srgbClr val="FFFFFF"/>
              </a:solidFill>
            </a:ln>
          </p:spPr>
          <p:txBody>
            <a:bodyPr wrap="square" lIns="0" tIns="0" rIns="0" bIns="0" rtlCol="0"/>
            <a:lstStyle/>
            <a:p>
              <a:endParaRPr/>
            </a:p>
          </p:txBody>
        </p:sp>
        <p:pic>
          <p:nvPicPr>
            <p:cNvPr id="80" name="object 80"/>
            <p:cNvPicPr/>
            <p:nvPr/>
          </p:nvPicPr>
          <p:blipFill>
            <a:blip r:embed="rId33" cstate="print"/>
            <a:stretch>
              <a:fillRect/>
            </a:stretch>
          </p:blipFill>
          <p:spPr>
            <a:xfrm>
              <a:off x="9727793" y="6293019"/>
              <a:ext cx="136376" cy="136400"/>
            </a:xfrm>
            <a:prstGeom prst="rect">
              <a:avLst/>
            </a:prstGeom>
          </p:spPr>
        </p:pic>
        <p:sp>
          <p:nvSpPr>
            <p:cNvPr id="81" name="object 81"/>
            <p:cNvSpPr/>
            <p:nvPr/>
          </p:nvSpPr>
          <p:spPr>
            <a:xfrm>
              <a:off x="10145891" y="1983492"/>
              <a:ext cx="1816100" cy="4192904"/>
            </a:xfrm>
            <a:custGeom>
              <a:avLst/>
              <a:gdLst/>
              <a:ahLst/>
              <a:cxnLst/>
              <a:rect l="l" t="t" r="r" b="b"/>
              <a:pathLst>
                <a:path w="1816100" h="4192904">
                  <a:moveTo>
                    <a:pt x="0" y="4192777"/>
                  </a:moveTo>
                  <a:lnTo>
                    <a:pt x="1815755" y="4192777"/>
                  </a:lnTo>
                  <a:lnTo>
                    <a:pt x="1815755" y="0"/>
                  </a:lnTo>
                </a:path>
              </a:pathLst>
            </a:custGeom>
            <a:ln w="34939">
              <a:solidFill>
                <a:srgbClr val="FFFFFF"/>
              </a:solidFill>
            </a:ln>
          </p:spPr>
          <p:txBody>
            <a:bodyPr wrap="square" lIns="0" tIns="0" rIns="0" bIns="0" rtlCol="0"/>
            <a:lstStyle/>
            <a:p>
              <a:endParaRPr/>
            </a:p>
          </p:txBody>
        </p:sp>
        <p:pic>
          <p:nvPicPr>
            <p:cNvPr id="82" name="object 82"/>
            <p:cNvPicPr/>
            <p:nvPr/>
          </p:nvPicPr>
          <p:blipFill>
            <a:blip r:embed="rId22" cstate="print"/>
            <a:stretch>
              <a:fillRect/>
            </a:stretch>
          </p:blipFill>
          <p:spPr>
            <a:xfrm>
              <a:off x="11897359" y="1883900"/>
              <a:ext cx="128573" cy="128596"/>
            </a:xfrm>
            <a:prstGeom prst="rect">
              <a:avLst/>
            </a:prstGeom>
          </p:spPr>
        </p:pic>
        <p:sp>
          <p:nvSpPr>
            <p:cNvPr id="83" name="object 83"/>
            <p:cNvSpPr/>
            <p:nvPr/>
          </p:nvSpPr>
          <p:spPr>
            <a:xfrm>
              <a:off x="8165586" y="6661723"/>
              <a:ext cx="1330325" cy="0"/>
            </a:xfrm>
            <a:custGeom>
              <a:avLst/>
              <a:gdLst/>
              <a:ahLst/>
              <a:cxnLst/>
              <a:rect l="l" t="t" r="r" b="b"/>
              <a:pathLst>
                <a:path w="1330325">
                  <a:moveTo>
                    <a:pt x="1329865" y="0"/>
                  </a:moveTo>
                  <a:lnTo>
                    <a:pt x="0" y="0"/>
                  </a:lnTo>
                </a:path>
              </a:pathLst>
            </a:custGeom>
            <a:ln w="34944">
              <a:solidFill>
                <a:srgbClr val="FFFFFF"/>
              </a:solidFill>
            </a:ln>
          </p:spPr>
          <p:txBody>
            <a:bodyPr wrap="square" lIns="0" tIns="0" rIns="0" bIns="0" rtlCol="0"/>
            <a:lstStyle/>
            <a:p>
              <a:endParaRPr/>
            </a:p>
          </p:txBody>
        </p:sp>
        <p:pic>
          <p:nvPicPr>
            <p:cNvPr id="84" name="object 84"/>
            <p:cNvPicPr/>
            <p:nvPr/>
          </p:nvPicPr>
          <p:blipFill>
            <a:blip r:embed="rId34" cstate="print"/>
            <a:stretch>
              <a:fillRect/>
            </a:stretch>
          </p:blipFill>
          <p:spPr>
            <a:xfrm>
              <a:off x="8117371" y="6613499"/>
              <a:ext cx="96430" cy="96447"/>
            </a:xfrm>
            <a:prstGeom prst="rect">
              <a:avLst/>
            </a:prstGeom>
          </p:spPr>
        </p:pic>
        <p:sp>
          <p:nvSpPr>
            <p:cNvPr id="85" name="object 85"/>
            <p:cNvSpPr/>
            <p:nvPr/>
          </p:nvSpPr>
          <p:spPr>
            <a:xfrm>
              <a:off x="9849379" y="1223447"/>
              <a:ext cx="626745" cy="0"/>
            </a:xfrm>
            <a:custGeom>
              <a:avLst/>
              <a:gdLst/>
              <a:ahLst/>
              <a:cxnLst/>
              <a:rect l="l" t="t" r="r" b="b"/>
              <a:pathLst>
                <a:path w="626745">
                  <a:moveTo>
                    <a:pt x="626680" y="0"/>
                  </a:moveTo>
                  <a:lnTo>
                    <a:pt x="0" y="0"/>
                  </a:lnTo>
                </a:path>
              </a:pathLst>
            </a:custGeom>
            <a:ln w="34944">
              <a:solidFill>
                <a:srgbClr val="FFFFFF"/>
              </a:solidFill>
            </a:ln>
          </p:spPr>
          <p:txBody>
            <a:bodyPr wrap="square" lIns="0" tIns="0" rIns="0" bIns="0" rtlCol="0"/>
            <a:lstStyle/>
            <a:p>
              <a:endParaRPr/>
            </a:p>
          </p:txBody>
        </p:sp>
        <p:pic>
          <p:nvPicPr>
            <p:cNvPr id="86" name="object 86"/>
            <p:cNvPicPr/>
            <p:nvPr/>
          </p:nvPicPr>
          <p:blipFill>
            <a:blip r:embed="rId35" cstate="print"/>
            <a:stretch>
              <a:fillRect/>
            </a:stretch>
          </p:blipFill>
          <p:spPr>
            <a:xfrm>
              <a:off x="9749804" y="1159149"/>
              <a:ext cx="128573" cy="128596"/>
            </a:xfrm>
            <a:prstGeom prst="rect">
              <a:avLst/>
            </a:prstGeom>
          </p:spPr>
        </p:pic>
        <p:sp>
          <p:nvSpPr>
            <p:cNvPr id="87" name="object 87"/>
            <p:cNvSpPr/>
            <p:nvPr/>
          </p:nvSpPr>
          <p:spPr>
            <a:xfrm>
              <a:off x="8825400" y="926302"/>
              <a:ext cx="2146300" cy="627380"/>
            </a:xfrm>
            <a:custGeom>
              <a:avLst/>
              <a:gdLst/>
              <a:ahLst/>
              <a:cxnLst/>
              <a:rect l="l" t="t" r="r" b="b"/>
              <a:pathLst>
                <a:path w="2146300" h="627380">
                  <a:moveTo>
                    <a:pt x="0" y="297145"/>
                  </a:moveTo>
                  <a:lnTo>
                    <a:pt x="990437" y="297145"/>
                  </a:lnTo>
                </a:path>
                <a:path w="2146300" h="627380">
                  <a:moveTo>
                    <a:pt x="2145855" y="0"/>
                  </a:moveTo>
                  <a:lnTo>
                    <a:pt x="2145855" y="627371"/>
                  </a:lnTo>
                </a:path>
                <a:path w="2146300" h="627380">
                  <a:moveTo>
                    <a:pt x="2145855" y="0"/>
                  </a:moveTo>
                  <a:lnTo>
                    <a:pt x="1023978" y="0"/>
                  </a:lnTo>
                </a:path>
              </a:pathLst>
            </a:custGeom>
            <a:ln w="34941">
              <a:solidFill>
                <a:srgbClr val="FFFFFF"/>
              </a:solidFill>
            </a:ln>
          </p:spPr>
          <p:txBody>
            <a:bodyPr wrap="square" lIns="0" tIns="0" rIns="0" bIns="0" rtlCol="0"/>
            <a:lstStyle/>
            <a:p>
              <a:endParaRPr/>
            </a:p>
          </p:txBody>
        </p:sp>
        <p:pic>
          <p:nvPicPr>
            <p:cNvPr id="88" name="object 88"/>
            <p:cNvPicPr/>
            <p:nvPr/>
          </p:nvPicPr>
          <p:blipFill>
            <a:blip r:embed="rId36" cstate="print"/>
            <a:stretch>
              <a:fillRect/>
            </a:stretch>
          </p:blipFill>
          <p:spPr>
            <a:xfrm>
              <a:off x="9749804" y="862004"/>
              <a:ext cx="128573" cy="128596"/>
            </a:xfrm>
            <a:prstGeom prst="rect">
              <a:avLst/>
            </a:prstGeom>
          </p:spPr>
        </p:pic>
        <p:sp>
          <p:nvSpPr>
            <p:cNvPr id="89" name="object 89"/>
            <p:cNvSpPr/>
            <p:nvPr/>
          </p:nvSpPr>
          <p:spPr>
            <a:xfrm>
              <a:off x="8495277" y="563112"/>
              <a:ext cx="2971800" cy="363220"/>
            </a:xfrm>
            <a:custGeom>
              <a:avLst/>
              <a:gdLst/>
              <a:ahLst/>
              <a:cxnLst/>
              <a:rect l="l" t="t" r="r" b="b"/>
              <a:pathLst>
                <a:path w="2971800" h="363219">
                  <a:moveTo>
                    <a:pt x="0" y="363190"/>
                  </a:moveTo>
                  <a:lnTo>
                    <a:pt x="1716646" y="363190"/>
                  </a:lnTo>
                </a:path>
                <a:path w="2971800" h="363219">
                  <a:moveTo>
                    <a:pt x="2971173" y="0"/>
                  </a:moveTo>
                  <a:lnTo>
                    <a:pt x="1354101" y="0"/>
                  </a:lnTo>
                </a:path>
              </a:pathLst>
            </a:custGeom>
            <a:ln w="34941">
              <a:solidFill>
                <a:srgbClr val="FFFFFF"/>
              </a:solidFill>
            </a:ln>
          </p:spPr>
          <p:txBody>
            <a:bodyPr wrap="square" lIns="0" tIns="0" rIns="0" bIns="0" rtlCol="0"/>
            <a:lstStyle/>
            <a:p>
              <a:endParaRPr/>
            </a:p>
          </p:txBody>
        </p:sp>
        <p:pic>
          <p:nvPicPr>
            <p:cNvPr id="90" name="object 90"/>
            <p:cNvPicPr/>
            <p:nvPr/>
          </p:nvPicPr>
          <p:blipFill>
            <a:blip r:embed="rId37" cstate="print"/>
            <a:stretch>
              <a:fillRect/>
            </a:stretch>
          </p:blipFill>
          <p:spPr>
            <a:xfrm>
              <a:off x="9749804" y="498814"/>
              <a:ext cx="128573" cy="128596"/>
            </a:xfrm>
            <a:prstGeom prst="rect">
              <a:avLst/>
            </a:prstGeom>
          </p:spPr>
        </p:pic>
        <p:sp>
          <p:nvSpPr>
            <p:cNvPr id="91" name="object 91"/>
            <p:cNvSpPr/>
            <p:nvPr/>
          </p:nvSpPr>
          <p:spPr>
            <a:xfrm>
              <a:off x="8165143" y="232885"/>
              <a:ext cx="3796665" cy="1320800"/>
            </a:xfrm>
            <a:custGeom>
              <a:avLst/>
              <a:gdLst/>
              <a:ahLst/>
              <a:cxnLst/>
              <a:rect l="l" t="t" r="r" b="b"/>
              <a:pathLst>
                <a:path w="3796665" h="1320800">
                  <a:moveTo>
                    <a:pt x="0" y="330226"/>
                  </a:moveTo>
                  <a:lnTo>
                    <a:pt x="2046781" y="330226"/>
                  </a:lnTo>
                </a:path>
                <a:path w="3796665" h="1320800">
                  <a:moveTo>
                    <a:pt x="3301307" y="330226"/>
                  </a:moveTo>
                  <a:lnTo>
                    <a:pt x="3301307" y="1320788"/>
                  </a:lnTo>
                </a:path>
                <a:path w="3796665" h="1320800">
                  <a:moveTo>
                    <a:pt x="3796503" y="0"/>
                  </a:moveTo>
                  <a:lnTo>
                    <a:pt x="3796503" y="1320788"/>
                  </a:lnTo>
                </a:path>
                <a:path w="3796665" h="1320800">
                  <a:moveTo>
                    <a:pt x="3796503" y="0"/>
                  </a:moveTo>
                  <a:lnTo>
                    <a:pt x="1684235" y="0"/>
                  </a:lnTo>
                </a:path>
              </a:pathLst>
            </a:custGeom>
            <a:ln w="34941">
              <a:solidFill>
                <a:srgbClr val="FFFFFF"/>
              </a:solidFill>
            </a:ln>
          </p:spPr>
          <p:txBody>
            <a:bodyPr wrap="square" lIns="0" tIns="0" rIns="0" bIns="0" rtlCol="0"/>
            <a:lstStyle/>
            <a:p>
              <a:endParaRPr/>
            </a:p>
          </p:txBody>
        </p:sp>
        <p:pic>
          <p:nvPicPr>
            <p:cNvPr id="92" name="object 92"/>
            <p:cNvPicPr/>
            <p:nvPr/>
          </p:nvPicPr>
          <p:blipFill>
            <a:blip r:embed="rId35" cstate="print"/>
            <a:stretch>
              <a:fillRect/>
            </a:stretch>
          </p:blipFill>
          <p:spPr>
            <a:xfrm>
              <a:off x="9749804" y="168587"/>
              <a:ext cx="128573" cy="128596"/>
            </a:xfrm>
            <a:prstGeom prst="rect">
              <a:avLst/>
            </a:prstGeom>
          </p:spPr>
        </p:pic>
        <p:sp>
          <p:nvSpPr>
            <p:cNvPr id="93" name="object 93"/>
            <p:cNvSpPr/>
            <p:nvPr/>
          </p:nvSpPr>
          <p:spPr>
            <a:xfrm>
              <a:off x="7835020" y="232885"/>
              <a:ext cx="2377440" cy="0"/>
            </a:xfrm>
            <a:custGeom>
              <a:avLst/>
              <a:gdLst/>
              <a:ahLst/>
              <a:cxnLst/>
              <a:rect l="l" t="t" r="r" b="b"/>
              <a:pathLst>
                <a:path w="2377440">
                  <a:moveTo>
                    <a:pt x="0" y="0"/>
                  </a:moveTo>
                  <a:lnTo>
                    <a:pt x="2376903" y="0"/>
                  </a:lnTo>
                </a:path>
              </a:pathLst>
            </a:custGeom>
            <a:ln w="34944">
              <a:solidFill>
                <a:srgbClr val="FFFFFF"/>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62600" y="914400"/>
            <a:ext cx="6591300" cy="5410200"/>
          </a:xfrm>
          <a:prstGeom prst="rect">
            <a:avLst/>
          </a:prstGeom>
        </p:spPr>
      </p:pic>
      <p:sp>
        <p:nvSpPr>
          <p:cNvPr id="3" name="object 3"/>
          <p:cNvSpPr txBox="1">
            <a:spLocks noGrp="1"/>
          </p:cNvSpPr>
          <p:nvPr>
            <p:ph type="title"/>
          </p:nvPr>
        </p:nvSpPr>
        <p:spPr>
          <a:xfrm>
            <a:off x="784961" y="126557"/>
            <a:ext cx="10631170" cy="566822"/>
          </a:xfrm>
          <a:prstGeom prst="rect">
            <a:avLst/>
          </a:prstGeom>
        </p:spPr>
        <p:txBody>
          <a:bodyPr vert="horz" wrap="square" lIns="0" tIns="12700" rIns="0" bIns="0" rtlCol="0">
            <a:spAutoFit/>
          </a:bodyPr>
          <a:lstStyle/>
          <a:p>
            <a:pPr marL="12700">
              <a:lnSpc>
                <a:spcPct val="100000"/>
              </a:lnSpc>
              <a:spcBef>
                <a:spcPts val="100"/>
              </a:spcBef>
            </a:pPr>
            <a:r>
              <a:rPr lang="tr-TR" dirty="0"/>
              <a:t>3. Gizli Nöronlarla Tekrarlayan Ağ</a:t>
            </a:r>
            <a:endParaRPr spc="-10" dirty="0"/>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28</a:t>
            </a:fld>
            <a:endParaRPr spc="-25" dirty="0"/>
          </a:p>
        </p:txBody>
      </p:sp>
      <p:sp>
        <p:nvSpPr>
          <p:cNvPr id="4" name="object 4"/>
          <p:cNvSpPr txBox="1"/>
          <p:nvPr/>
        </p:nvSpPr>
        <p:spPr>
          <a:xfrm>
            <a:off x="57403" y="811805"/>
            <a:ext cx="5473700" cy="4179990"/>
          </a:xfrm>
          <a:prstGeom prst="rect">
            <a:avLst/>
          </a:prstGeom>
        </p:spPr>
        <p:txBody>
          <a:bodyPr vert="horz" wrap="square" lIns="0" tIns="95885" rIns="0" bIns="0" rtlCol="0">
            <a:spAutoFit/>
          </a:bodyPr>
          <a:lstStyle/>
          <a:p>
            <a:pPr marL="240029" indent="-227329">
              <a:lnSpc>
                <a:spcPct val="100000"/>
              </a:lnSpc>
              <a:spcBef>
                <a:spcPts val="755"/>
              </a:spcBef>
              <a:buFont typeface="Arial MT"/>
              <a:buChar char="•"/>
              <a:tabLst>
                <a:tab pos="240029" algn="l"/>
              </a:tabLst>
            </a:pPr>
            <a:r>
              <a:rPr lang="tr-TR" sz="2800" dirty="0">
                <a:solidFill>
                  <a:srgbClr val="FFFFFF"/>
                </a:solidFill>
                <a:latin typeface="Cambria"/>
                <a:cs typeface="Cambria"/>
              </a:rPr>
              <a:t>Tekrarlayan bir ağ gizli nöronlarla ve Kendi kendine geri bildirim
bağlantıların gizli nöronlardan ve çıktı nöronlarından kaynaklandığı yer Şekil 1.18'de gösterilmiştir.
Geri bildirim döngülerinin varlığı, ağın öğrenme yeteneği ve performansı üzerinde derin bir etkiye sahiptir</a:t>
            </a:r>
            <a:endParaRPr sz="2800" dirty="0">
              <a:latin typeface="Cambria"/>
              <a:cs typeface="Cambria"/>
            </a:endParaRPr>
          </a:p>
        </p:txBody>
      </p:sp>
      <p:grpSp>
        <p:nvGrpSpPr>
          <p:cNvPr id="5" name="object 5"/>
          <p:cNvGrpSpPr/>
          <p:nvPr/>
        </p:nvGrpSpPr>
        <p:grpSpPr>
          <a:xfrm>
            <a:off x="761" y="856741"/>
            <a:ext cx="12192000" cy="4746625"/>
            <a:chOff x="761" y="856741"/>
            <a:chExt cx="12192000" cy="4746625"/>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6858000" y="2362200"/>
              <a:ext cx="467868" cy="461772"/>
            </a:xfrm>
            <a:prstGeom prst="rect">
              <a:avLst/>
            </a:prstGeom>
          </p:spPr>
        </p:pic>
        <p:pic>
          <p:nvPicPr>
            <p:cNvPr id="8" name="object 8"/>
            <p:cNvPicPr/>
            <p:nvPr/>
          </p:nvPicPr>
          <p:blipFill>
            <a:blip r:embed="rId3" cstate="print"/>
            <a:stretch>
              <a:fillRect/>
            </a:stretch>
          </p:blipFill>
          <p:spPr>
            <a:xfrm>
              <a:off x="6858000" y="3047999"/>
              <a:ext cx="467868" cy="461772"/>
            </a:xfrm>
            <a:prstGeom prst="rect">
              <a:avLst/>
            </a:prstGeom>
          </p:spPr>
        </p:pic>
        <p:pic>
          <p:nvPicPr>
            <p:cNvPr id="9" name="object 9"/>
            <p:cNvPicPr/>
            <p:nvPr/>
          </p:nvPicPr>
          <p:blipFill>
            <a:blip r:embed="rId3" cstate="print"/>
            <a:stretch>
              <a:fillRect/>
            </a:stretch>
          </p:blipFill>
          <p:spPr>
            <a:xfrm>
              <a:off x="6858000" y="3733799"/>
              <a:ext cx="467868" cy="461772"/>
            </a:xfrm>
            <a:prstGeom prst="rect">
              <a:avLst/>
            </a:prstGeom>
          </p:spPr>
        </p:pic>
        <p:pic>
          <p:nvPicPr>
            <p:cNvPr id="10" name="object 10"/>
            <p:cNvPicPr/>
            <p:nvPr/>
          </p:nvPicPr>
          <p:blipFill>
            <a:blip r:embed="rId3" cstate="print"/>
            <a:stretch>
              <a:fillRect/>
            </a:stretch>
          </p:blipFill>
          <p:spPr>
            <a:xfrm>
              <a:off x="6858000" y="4419600"/>
              <a:ext cx="467868" cy="461772"/>
            </a:xfrm>
            <a:prstGeom prst="rect">
              <a:avLst/>
            </a:prstGeom>
          </p:spPr>
        </p:pic>
        <p:pic>
          <p:nvPicPr>
            <p:cNvPr id="11" name="object 11"/>
            <p:cNvPicPr/>
            <p:nvPr/>
          </p:nvPicPr>
          <p:blipFill>
            <a:blip r:embed="rId4" cstate="print"/>
            <a:stretch>
              <a:fillRect/>
            </a:stretch>
          </p:blipFill>
          <p:spPr>
            <a:xfrm>
              <a:off x="9352788" y="2377427"/>
              <a:ext cx="371132" cy="371106"/>
            </a:xfrm>
            <a:prstGeom prst="rect">
              <a:avLst/>
            </a:prstGeom>
          </p:spPr>
        </p:pic>
        <p:pic>
          <p:nvPicPr>
            <p:cNvPr id="12" name="object 12"/>
            <p:cNvPicPr/>
            <p:nvPr/>
          </p:nvPicPr>
          <p:blipFill>
            <a:blip r:embed="rId4" cstate="print"/>
            <a:stretch>
              <a:fillRect/>
            </a:stretch>
          </p:blipFill>
          <p:spPr>
            <a:xfrm>
              <a:off x="9352788" y="3334499"/>
              <a:ext cx="371132" cy="371106"/>
            </a:xfrm>
            <a:prstGeom prst="rect">
              <a:avLst/>
            </a:prstGeom>
          </p:spPr>
        </p:pic>
        <p:pic>
          <p:nvPicPr>
            <p:cNvPr id="13" name="object 13"/>
            <p:cNvPicPr/>
            <p:nvPr/>
          </p:nvPicPr>
          <p:blipFill>
            <a:blip r:embed="rId5" cstate="print"/>
            <a:stretch>
              <a:fillRect/>
            </a:stretch>
          </p:blipFill>
          <p:spPr>
            <a:xfrm>
              <a:off x="9374123" y="4293095"/>
              <a:ext cx="371106" cy="371106"/>
            </a:xfrm>
            <a:prstGeom prst="rect">
              <a:avLst/>
            </a:prstGeom>
          </p:spPr>
        </p:pic>
        <p:pic>
          <p:nvPicPr>
            <p:cNvPr id="14" name="object 14"/>
            <p:cNvPicPr/>
            <p:nvPr/>
          </p:nvPicPr>
          <p:blipFill>
            <a:blip r:embed="rId5" cstate="print"/>
            <a:stretch>
              <a:fillRect/>
            </a:stretch>
          </p:blipFill>
          <p:spPr>
            <a:xfrm>
              <a:off x="9358883" y="5231891"/>
              <a:ext cx="371106" cy="371106"/>
            </a:xfrm>
            <a:prstGeom prst="rect">
              <a:avLst/>
            </a:prstGeom>
          </p:spPr>
        </p:pic>
      </p:grpSp>
      <p:sp>
        <p:nvSpPr>
          <p:cNvPr id="15" name="object 15"/>
          <p:cNvSpPr txBox="1"/>
          <p:nvPr/>
        </p:nvSpPr>
        <p:spPr>
          <a:xfrm>
            <a:off x="4194175" y="6256121"/>
            <a:ext cx="750125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Cambria"/>
                <a:cs typeface="Cambria"/>
              </a:rPr>
              <a:t>Fig.</a:t>
            </a:r>
            <a:r>
              <a:rPr sz="2800" spc="-75" dirty="0">
                <a:solidFill>
                  <a:srgbClr val="FFFFFF"/>
                </a:solidFill>
                <a:latin typeface="Cambria"/>
                <a:cs typeface="Cambria"/>
              </a:rPr>
              <a:t> </a:t>
            </a:r>
            <a:r>
              <a:rPr sz="2800" dirty="0">
                <a:solidFill>
                  <a:srgbClr val="FFFFFF"/>
                </a:solidFill>
                <a:latin typeface="Cambria"/>
                <a:cs typeface="Cambria"/>
              </a:rPr>
              <a:t>1.18</a:t>
            </a:r>
            <a:r>
              <a:rPr sz="2800" spc="-80" dirty="0">
                <a:solidFill>
                  <a:srgbClr val="FFFFFF"/>
                </a:solidFill>
                <a:latin typeface="Cambria"/>
                <a:cs typeface="Cambria"/>
              </a:rPr>
              <a:t> </a:t>
            </a:r>
            <a:r>
              <a:rPr sz="2800" spc="-10" dirty="0">
                <a:solidFill>
                  <a:srgbClr val="FFFFFF"/>
                </a:solidFill>
                <a:latin typeface="Cambria"/>
                <a:cs typeface="Cambria"/>
              </a:rPr>
              <a:t>Recurrent</a:t>
            </a:r>
            <a:r>
              <a:rPr sz="2800" spc="-75" dirty="0">
                <a:solidFill>
                  <a:srgbClr val="FFFFFF"/>
                </a:solidFill>
                <a:latin typeface="Cambria"/>
                <a:cs typeface="Cambria"/>
              </a:rPr>
              <a:t> </a:t>
            </a:r>
            <a:r>
              <a:rPr sz="2800" dirty="0">
                <a:solidFill>
                  <a:srgbClr val="FFFFFF"/>
                </a:solidFill>
                <a:latin typeface="Cambria"/>
                <a:cs typeface="Cambria"/>
              </a:rPr>
              <a:t>network</a:t>
            </a:r>
            <a:r>
              <a:rPr sz="2800" spc="-75" dirty="0">
                <a:solidFill>
                  <a:srgbClr val="FFFFFF"/>
                </a:solidFill>
                <a:latin typeface="Cambria"/>
                <a:cs typeface="Cambria"/>
              </a:rPr>
              <a:t> </a:t>
            </a:r>
            <a:r>
              <a:rPr sz="2800" dirty="0">
                <a:solidFill>
                  <a:srgbClr val="FFFFFF"/>
                </a:solidFill>
                <a:latin typeface="Cambria"/>
                <a:cs typeface="Cambria"/>
              </a:rPr>
              <a:t>with</a:t>
            </a:r>
            <a:r>
              <a:rPr sz="2800" spc="-75" dirty="0">
                <a:solidFill>
                  <a:srgbClr val="FFFFFF"/>
                </a:solidFill>
                <a:latin typeface="Cambria"/>
                <a:cs typeface="Cambria"/>
              </a:rPr>
              <a:t> </a:t>
            </a:r>
            <a:r>
              <a:rPr sz="2800" dirty="0">
                <a:solidFill>
                  <a:srgbClr val="FFFFFF"/>
                </a:solidFill>
                <a:latin typeface="Cambria"/>
                <a:cs typeface="Cambria"/>
              </a:rPr>
              <a:t>hidden</a:t>
            </a:r>
            <a:r>
              <a:rPr sz="2800" spc="-75" dirty="0">
                <a:solidFill>
                  <a:srgbClr val="FFFFFF"/>
                </a:solidFill>
                <a:latin typeface="Cambria"/>
                <a:cs typeface="Cambria"/>
              </a:rPr>
              <a:t> </a:t>
            </a:r>
            <a:r>
              <a:rPr sz="2800" spc="-10" dirty="0">
                <a:solidFill>
                  <a:srgbClr val="FFFFFF"/>
                </a:solidFill>
                <a:latin typeface="Cambria"/>
                <a:cs typeface="Cambria"/>
              </a:rPr>
              <a:t>neurons</a:t>
            </a:r>
            <a:endParaRPr sz="28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7739" y="35830"/>
            <a:ext cx="11062033" cy="778289"/>
          </a:xfrm>
          <a:prstGeom prst="rect">
            <a:avLst/>
          </a:prstGeom>
        </p:spPr>
        <p:txBody>
          <a:bodyPr vert="horz" wrap="square" lIns="0" tIns="100202" rIns="0" bIns="0" rtlCol="0">
            <a:spAutoFit/>
          </a:bodyPr>
          <a:lstStyle/>
          <a:p>
            <a:pPr marL="351155">
              <a:lnSpc>
                <a:spcPct val="100000"/>
              </a:lnSpc>
              <a:spcBef>
                <a:spcPts val="105"/>
              </a:spcBef>
            </a:pPr>
            <a:r>
              <a:rPr lang="tr-TR" sz="4400" dirty="0"/>
              <a:t>Nöronal Modelin Üç Temel Unsuru</a:t>
            </a:r>
            <a:endParaRPr sz="4400" dirty="0"/>
          </a:p>
        </p:txBody>
      </p:sp>
      <p:sp>
        <p:nvSpPr>
          <p:cNvPr id="4" name="object 4"/>
          <p:cNvSpPr txBox="1"/>
          <p:nvPr/>
        </p:nvSpPr>
        <p:spPr>
          <a:xfrm>
            <a:off x="78739" y="2554300"/>
            <a:ext cx="3934460" cy="1988820"/>
          </a:xfrm>
          <a:prstGeom prst="rect">
            <a:avLst/>
          </a:prstGeom>
        </p:spPr>
        <p:txBody>
          <a:bodyPr vert="horz" wrap="square" lIns="0" tIns="55244" rIns="0" bIns="0" rtlCol="0">
            <a:spAutoFit/>
          </a:bodyPr>
          <a:lstStyle/>
          <a:p>
            <a:pPr marL="527685" marR="5080" indent="-515620">
              <a:lnSpc>
                <a:spcPct val="90000"/>
              </a:lnSpc>
              <a:spcBef>
                <a:spcPts val="434"/>
              </a:spcBef>
              <a:tabLst>
                <a:tab pos="527685" algn="l"/>
              </a:tabLst>
            </a:pPr>
            <a:r>
              <a:rPr lang="tr-TR" sz="2800" spc="-25" dirty="0">
                <a:solidFill>
                  <a:srgbClr val="FFFFFF"/>
                </a:solidFill>
                <a:latin typeface="Cambria"/>
                <a:cs typeface="Cambria"/>
              </a:rPr>
              <a:t>2. Nöronun ilgili sinapsları tarafından ağırlıklandırılan giriş sinyallerini toplamak için bir toplayıcı</a:t>
            </a:r>
            <a:endParaRPr sz="2800" dirty="0">
              <a:latin typeface="Cambria"/>
              <a:cs typeface="Cambria"/>
            </a:endParaRPr>
          </a:p>
        </p:txBody>
      </p:sp>
      <p:sp>
        <p:nvSpPr>
          <p:cNvPr id="5" name="object 5"/>
          <p:cNvSpPr txBox="1"/>
          <p:nvPr/>
        </p:nvSpPr>
        <p:spPr>
          <a:xfrm>
            <a:off x="78739" y="4867147"/>
            <a:ext cx="4392930" cy="1606337"/>
          </a:xfrm>
          <a:prstGeom prst="rect">
            <a:avLst/>
          </a:prstGeom>
        </p:spPr>
        <p:txBody>
          <a:bodyPr vert="horz" wrap="square" lIns="0" tIns="54610" rIns="0" bIns="0" rtlCol="0">
            <a:spAutoFit/>
          </a:bodyPr>
          <a:lstStyle/>
          <a:p>
            <a:pPr marL="527685" marR="5080" indent="-515620" algn="just">
              <a:lnSpc>
                <a:spcPct val="90000"/>
              </a:lnSpc>
              <a:spcBef>
                <a:spcPts val="430"/>
              </a:spcBef>
            </a:pPr>
            <a:r>
              <a:rPr lang="tr-TR" sz="2800" dirty="0">
                <a:solidFill>
                  <a:srgbClr val="FFFFFF"/>
                </a:solidFill>
                <a:latin typeface="Cambria"/>
                <a:cs typeface="Cambria"/>
              </a:rPr>
              <a:t>3. Bir nöronun çıktısının genliğini sınırlamak için bir aktivasyon fonksiyonu.</a:t>
            </a:r>
            <a:endParaRPr sz="2800" dirty="0">
              <a:latin typeface="Cambria"/>
              <a:cs typeface="Cambria"/>
            </a:endParaRPr>
          </a:p>
        </p:txBody>
      </p:sp>
      <p:sp>
        <p:nvSpPr>
          <p:cNvPr id="6" name="object 6"/>
          <p:cNvSpPr txBox="1"/>
          <p:nvPr/>
        </p:nvSpPr>
        <p:spPr>
          <a:xfrm>
            <a:off x="12010135" y="6563664"/>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4</a:t>
            </a:r>
            <a:endParaRPr sz="1200">
              <a:latin typeface="Calibri"/>
              <a:cs typeface="Calibri"/>
            </a:endParaRPr>
          </a:p>
        </p:txBody>
      </p:sp>
      <p:sp>
        <p:nvSpPr>
          <p:cNvPr id="7" name="object 7"/>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8" name="object 8"/>
          <p:cNvSpPr/>
          <p:nvPr/>
        </p:nvSpPr>
        <p:spPr>
          <a:xfrm>
            <a:off x="8316118" y="3771246"/>
            <a:ext cx="759460" cy="758190"/>
          </a:xfrm>
          <a:custGeom>
            <a:avLst/>
            <a:gdLst/>
            <a:ahLst/>
            <a:cxnLst/>
            <a:rect l="l" t="t" r="r" b="b"/>
            <a:pathLst>
              <a:path w="759459" h="758189">
                <a:moveTo>
                  <a:pt x="0" y="378943"/>
                </a:moveTo>
                <a:lnTo>
                  <a:pt x="2958" y="331404"/>
                </a:lnTo>
                <a:lnTo>
                  <a:pt x="11595" y="285629"/>
                </a:lnTo>
                <a:lnTo>
                  <a:pt x="25556" y="241972"/>
                </a:lnTo>
                <a:lnTo>
                  <a:pt x="44486" y="200789"/>
                </a:lnTo>
                <a:lnTo>
                  <a:pt x="68028" y="162433"/>
                </a:lnTo>
                <a:lnTo>
                  <a:pt x="95827" y="127261"/>
                </a:lnTo>
                <a:lnTo>
                  <a:pt x="127527" y="95627"/>
                </a:lnTo>
                <a:lnTo>
                  <a:pt x="162774" y="67887"/>
                </a:lnTo>
                <a:lnTo>
                  <a:pt x="201211" y="44394"/>
                </a:lnTo>
                <a:lnTo>
                  <a:pt x="242483" y="25504"/>
                </a:lnTo>
                <a:lnTo>
                  <a:pt x="286234" y="11571"/>
                </a:lnTo>
                <a:lnTo>
                  <a:pt x="332110" y="2952"/>
                </a:lnTo>
                <a:lnTo>
                  <a:pt x="379753" y="0"/>
                </a:lnTo>
                <a:lnTo>
                  <a:pt x="427372" y="2952"/>
                </a:lnTo>
                <a:lnTo>
                  <a:pt x="473227" y="11571"/>
                </a:lnTo>
                <a:lnTo>
                  <a:pt x="516961" y="25504"/>
                </a:lnTo>
                <a:lnTo>
                  <a:pt x="558219" y="44394"/>
                </a:lnTo>
                <a:lnTo>
                  <a:pt x="596644" y="67887"/>
                </a:lnTo>
                <a:lnTo>
                  <a:pt x="631882" y="95627"/>
                </a:lnTo>
                <a:lnTo>
                  <a:pt x="663576" y="127261"/>
                </a:lnTo>
                <a:lnTo>
                  <a:pt x="691371" y="162433"/>
                </a:lnTo>
                <a:lnTo>
                  <a:pt x="714909" y="200789"/>
                </a:lnTo>
                <a:lnTo>
                  <a:pt x="733837" y="241972"/>
                </a:lnTo>
                <a:lnTo>
                  <a:pt x="747797" y="285629"/>
                </a:lnTo>
                <a:lnTo>
                  <a:pt x="756434" y="331404"/>
                </a:lnTo>
                <a:lnTo>
                  <a:pt x="759392" y="378943"/>
                </a:lnTo>
                <a:lnTo>
                  <a:pt x="756434" y="426484"/>
                </a:lnTo>
                <a:lnTo>
                  <a:pt x="747797" y="472265"/>
                </a:lnTo>
                <a:lnTo>
                  <a:pt x="733837" y="515930"/>
                </a:lnTo>
                <a:lnTo>
                  <a:pt x="714909" y="557124"/>
                </a:lnTo>
                <a:lnTo>
                  <a:pt x="691371" y="595491"/>
                </a:lnTo>
                <a:lnTo>
                  <a:pt x="663576" y="630676"/>
                </a:lnTo>
                <a:lnTo>
                  <a:pt x="631882" y="662323"/>
                </a:lnTo>
                <a:lnTo>
                  <a:pt x="596645" y="690077"/>
                </a:lnTo>
                <a:lnTo>
                  <a:pt x="558219" y="713582"/>
                </a:lnTo>
                <a:lnTo>
                  <a:pt x="516961" y="732482"/>
                </a:lnTo>
                <a:lnTo>
                  <a:pt x="473227" y="746423"/>
                </a:lnTo>
                <a:lnTo>
                  <a:pt x="427372" y="755048"/>
                </a:lnTo>
                <a:lnTo>
                  <a:pt x="379753" y="758002"/>
                </a:lnTo>
                <a:lnTo>
                  <a:pt x="332110" y="755048"/>
                </a:lnTo>
                <a:lnTo>
                  <a:pt x="286235" y="746423"/>
                </a:lnTo>
                <a:lnTo>
                  <a:pt x="242483" y="732482"/>
                </a:lnTo>
                <a:lnTo>
                  <a:pt x="201211" y="713582"/>
                </a:lnTo>
                <a:lnTo>
                  <a:pt x="162774" y="690077"/>
                </a:lnTo>
                <a:lnTo>
                  <a:pt x="127527" y="662323"/>
                </a:lnTo>
                <a:lnTo>
                  <a:pt x="95827" y="630676"/>
                </a:lnTo>
                <a:lnTo>
                  <a:pt x="68028" y="595491"/>
                </a:lnTo>
                <a:lnTo>
                  <a:pt x="44486" y="557124"/>
                </a:lnTo>
                <a:lnTo>
                  <a:pt x="25556" y="515930"/>
                </a:lnTo>
                <a:lnTo>
                  <a:pt x="11595" y="472265"/>
                </a:lnTo>
                <a:lnTo>
                  <a:pt x="2958" y="426484"/>
                </a:lnTo>
                <a:lnTo>
                  <a:pt x="0" y="378943"/>
                </a:lnTo>
                <a:close/>
              </a:path>
            </a:pathLst>
          </a:custGeom>
          <a:ln w="17242">
            <a:solidFill>
              <a:srgbClr val="FFFFFF"/>
            </a:solidFill>
          </a:ln>
        </p:spPr>
        <p:txBody>
          <a:bodyPr wrap="square" lIns="0" tIns="0" rIns="0" bIns="0" rtlCol="0"/>
          <a:lstStyle/>
          <a:p>
            <a:endParaRPr/>
          </a:p>
        </p:txBody>
      </p:sp>
      <p:sp>
        <p:nvSpPr>
          <p:cNvPr id="9" name="object 9"/>
          <p:cNvSpPr txBox="1"/>
          <p:nvPr/>
        </p:nvSpPr>
        <p:spPr>
          <a:xfrm>
            <a:off x="8547119" y="3737788"/>
            <a:ext cx="353060" cy="688975"/>
          </a:xfrm>
          <a:prstGeom prst="rect">
            <a:avLst/>
          </a:prstGeom>
        </p:spPr>
        <p:txBody>
          <a:bodyPr vert="horz" wrap="square" lIns="0" tIns="12700" rIns="0" bIns="0" rtlCol="0">
            <a:spAutoFit/>
          </a:bodyPr>
          <a:lstStyle/>
          <a:p>
            <a:pPr marL="12700">
              <a:lnSpc>
                <a:spcPct val="100000"/>
              </a:lnSpc>
              <a:spcBef>
                <a:spcPts val="100"/>
              </a:spcBef>
            </a:pPr>
            <a:r>
              <a:rPr sz="4350" spc="-50" dirty="0">
                <a:solidFill>
                  <a:srgbClr val="FFFFFF"/>
                </a:solidFill>
                <a:latin typeface="Symbol"/>
                <a:cs typeface="Symbol"/>
              </a:rPr>
              <a:t></a:t>
            </a:r>
            <a:endParaRPr sz="4350">
              <a:latin typeface="Symbol"/>
              <a:cs typeface="Symbol"/>
            </a:endParaRPr>
          </a:p>
        </p:txBody>
      </p:sp>
      <p:grpSp>
        <p:nvGrpSpPr>
          <p:cNvPr id="10" name="object 10"/>
          <p:cNvGrpSpPr/>
          <p:nvPr/>
        </p:nvGrpSpPr>
        <p:grpSpPr>
          <a:xfrm>
            <a:off x="6847787" y="2899698"/>
            <a:ext cx="3826510" cy="3208655"/>
            <a:chOff x="6847787" y="2899698"/>
            <a:chExt cx="3826510" cy="3208655"/>
          </a:xfrm>
        </p:grpSpPr>
        <p:sp>
          <p:nvSpPr>
            <p:cNvPr id="11" name="object 11"/>
            <p:cNvSpPr/>
            <p:nvPr/>
          </p:nvSpPr>
          <p:spPr>
            <a:xfrm>
              <a:off x="6856677" y="2908588"/>
              <a:ext cx="759460" cy="758190"/>
            </a:xfrm>
            <a:custGeom>
              <a:avLst/>
              <a:gdLst/>
              <a:ahLst/>
              <a:cxnLst/>
              <a:rect l="l" t="t" r="r" b="b"/>
              <a:pathLst>
                <a:path w="759459" h="758189">
                  <a:moveTo>
                    <a:pt x="0" y="378943"/>
                  </a:moveTo>
                  <a:lnTo>
                    <a:pt x="2960" y="331404"/>
                  </a:lnTo>
                  <a:lnTo>
                    <a:pt x="11602" y="285629"/>
                  </a:lnTo>
                  <a:lnTo>
                    <a:pt x="25570" y="241972"/>
                  </a:lnTo>
                  <a:lnTo>
                    <a:pt x="44508" y="200789"/>
                  </a:lnTo>
                  <a:lnTo>
                    <a:pt x="68059" y="162433"/>
                  </a:lnTo>
                  <a:lnTo>
                    <a:pt x="95866" y="127261"/>
                  </a:lnTo>
                  <a:lnTo>
                    <a:pt x="127573" y="95627"/>
                  </a:lnTo>
                  <a:lnTo>
                    <a:pt x="162824" y="67887"/>
                  </a:lnTo>
                  <a:lnTo>
                    <a:pt x="201262" y="44394"/>
                  </a:lnTo>
                  <a:lnTo>
                    <a:pt x="242530" y="25504"/>
                  </a:lnTo>
                  <a:lnTo>
                    <a:pt x="286272" y="11571"/>
                  </a:lnTo>
                  <a:lnTo>
                    <a:pt x="332132" y="2952"/>
                  </a:lnTo>
                  <a:lnTo>
                    <a:pt x="379753" y="0"/>
                  </a:lnTo>
                  <a:lnTo>
                    <a:pt x="427372" y="2952"/>
                  </a:lnTo>
                  <a:lnTo>
                    <a:pt x="473227" y="11571"/>
                  </a:lnTo>
                  <a:lnTo>
                    <a:pt x="516961" y="25504"/>
                  </a:lnTo>
                  <a:lnTo>
                    <a:pt x="558219" y="44394"/>
                  </a:lnTo>
                  <a:lnTo>
                    <a:pt x="596644" y="67887"/>
                  </a:lnTo>
                  <a:lnTo>
                    <a:pt x="631882" y="95627"/>
                  </a:lnTo>
                  <a:lnTo>
                    <a:pt x="663576" y="127261"/>
                  </a:lnTo>
                  <a:lnTo>
                    <a:pt x="691371" y="162433"/>
                  </a:lnTo>
                  <a:lnTo>
                    <a:pt x="714909" y="200789"/>
                  </a:lnTo>
                  <a:lnTo>
                    <a:pt x="733837" y="241972"/>
                  </a:lnTo>
                  <a:lnTo>
                    <a:pt x="747797" y="285629"/>
                  </a:lnTo>
                  <a:lnTo>
                    <a:pt x="756434" y="331404"/>
                  </a:lnTo>
                  <a:lnTo>
                    <a:pt x="759392" y="378943"/>
                  </a:lnTo>
                  <a:lnTo>
                    <a:pt x="756434" y="426482"/>
                  </a:lnTo>
                  <a:lnTo>
                    <a:pt x="747797" y="472257"/>
                  </a:lnTo>
                  <a:lnTo>
                    <a:pt x="733837" y="515914"/>
                  </a:lnTo>
                  <a:lnTo>
                    <a:pt x="714909" y="557098"/>
                  </a:lnTo>
                  <a:lnTo>
                    <a:pt x="691371" y="595453"/>
                  </a:lnTo>
                  <a:lnTo>
                    <a:pt x="663576" y="630625"/>
                  </a:lnTo>
                  <a:lnTo>
                    <a:pt x="631882" y="662259"/>
                  </a:lnTo>
                  <a:lnTo>
                    <a:pt x="596645" y="690000"/>
                  </a:lnTo>
                  <a:lnTo>
                    <a:pt x="558219" y="713493"/>
                  </a:lnTo>
                  <a:lnTo>
                    <a:pt x="516961" y="732383"/>
                  </a:lnTo>
                  <a:lnTo>
                    <a:pt x="473227" y="746315"/>
                  </a:lnTo>
                  <a:lnTo>
                    <a:pt x="427372" y="754935"/>
                  </a:lnTo>
                  <a:lnTo>
                    <a:pt x="379753" y="757887"/>
                  </a:lnTo>
                  <a:lnTo>
                    <a:pt x="332132" y="754935"/>
                  </a:lnTo>
                  <a:lnTo>
                    <a:pt x="286273" y="746315"/>
                  </a:lnTo>
                  <a:lnTo>
                    <a:pt x="242530" y="732383"/>
                  </a:lnTo>
                  <a:lnTo>
                    <a:pt x="201262" y="713493"/>
                  </a:lnTo>
                  <a:lnTo>
                    <a:pt x="162824" y="690000"/>
                  </a:lnTo>
                  <a:lnTo>
                    <a:pt x="127573" y="662259"/>
                  </a:lnTo>
                  <a:lnTo>
                    <a:pt x="95866" y="630625"/>
                  </a:lnTo>
                  <a:lnTo>
                    <a:pt x="68059" y="595453"/>
                  </a:lnTo>
                  <a:lnTo>
                    <a:pt x="44508" y="557098"/>
                  </a:lnTo>
                  <a:lnTo>
                    <a:pt x="25570" y="515914"/>
                  </a:lnTo>
                  <a:lnTo>
                    <a:pt x="11602" y="472257"/>
                  </a:lnTo>
                  <a:lnTo>
                    <a:pt x="2960" y="426482"/>
                  </a:lnTo>
                  <a:lnTo>
                    <a:pt x="0" y="378943"/>
                  </a:lnTo>
                  <a:close/>
                </a:path>
              </a:pathLst>
            </a:custGeom>
            <a:ln w="17242">
              <a:solidFill>
                <a:srgbClr val="FFFFFF"/>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6929592" y="3212779"/>
              <a:ext cx="240710" cy="163423"/>
            </a:xfrm>
            <a:prstGeom prst="rect">
              <a:avLst/>
            </a:prstGeom>
          </p:spPr>
        </p:pic>
        <p:sp>
          <p:nvSpPr>
            <p:cNvPr id="13" name="object 13"/>
            <p:cNvSpPr/>
            <p:nvPr/>
          </p:nvSpPr>
          <p:spPr>
            <a:xfrm>
              <a:off x="7178927" y="3275687"/>
              <a:ext cx="266700" cy="170815"/>
            </a:xfrm>
            <a:custGeom>
              <a:avLst/>
              <a:gdLst/>
              <a:ahLst/>
              <a:cxnLst/>
              <a:rect l="l" t="t" r="r" b="b"/>
              <a:pathLst>
                <a:path w="266700" h="170814">
                  <a:moveTo>
                    <a:pt x="229102" y="38526"/>
                  </a:moveTo>
                  <a:lnTo>
                    <a:pt x="200342" y="38526"/>
                  </a:lnTo>
                  <a:lnTo>
                    <a:pt x="202297" y="39216"/>
                  </a:lnTo>
                  <a:lnTo>
                    <a:pt x="203447" y="40597"/>
                  </a:lnTo>
                  <a:lnTo>
                    <a:pt x="204712" y="41862"/>
                  </a:lnTo>
                  <a:lnTo>
                    <a:pt x="205172" y="44047"/>
                  </a:lnTo>
                  <a:lnTo>
                    <a:pt x="205172" y="140651"/>
                  </a:lnTo>
                  <a:lnTo>
                    <a:pt x="204827" y="142607"/>
                  </a:lnTo>
                  <a:lnTo>
                    <a:pt x="193442" y="155142"/>
                  </a:lnTo>
                  <a:lnTo>
                    <a:pt x="191602" y="155717"/>
                  </a:lnTo>
                  <a:lnTo>
                    <a:pt x="186886" y="156407"/>
                  </a:lnTo>
                  <a:lnTo>
                    <a:pt x="184011" y="156752"/>
                  </a:lnTo>
                  <a:lnTo>
                    <a:pt x="180561" y="156867"/>
                  </a:lnTo>
                  <a:lnTo>
                    <a:pt x="177226" y="157097"/>
                  </a:lnTo>
                  <a:lnTo>
                    <a:pt x="173085" y="157212"/>
                  </a:lnTo>
                  <a:lnTo>
                    <a:pt x="168255" y="157442"/>
                  </a:lnTo>
                  <a:lnTo>
                    <a:pt x="168255" y="168138"/>
                  </a:lnTo>
                  <a:lnTo>
                    <a:pt x="266126" y="168138"/>
                  </a:lnTo>
                  <a:lnTo>
                    <a:pt x="266126" y="157442"/>
                  </a:lnTo>
                  <a:lnTo>
                    <a:pt x="261181" y="157442"/>
                  </a:lnTo>
                  <a:lnTo>
                    <a:pt x="256811" y="157212"/>
                  </a:lnTo>
                  <a:lnTo>
                    <a:pt x="253245" y="157097"/>
                  </a:lnTo>
                  <a:lnTo>
                    <a:pt x="249565" y="156752"/>
                  </a:lnTo>
                  <a:lnTo>
                    <a:pt x="246690" y="156522"/>
                  </a:lnTo>
                  <a:lnTo>
                    <a:pt x="244045" y="156177"/>
                  </a:lnTo>
                  <a:lnTo>
                    <a:pt x="241515" y="155717"/>
                  </a:lnTo>
                  <a:lnTo>
                    <a:pt x="239445" y="155372"/>
                  </a:lnTo>
                  <a:lnTo>
                    <a:pt x="237719" y="154797"/>
                  </a:lnTo>
                  <a:lnTo>
                    <a:pt x="236109" y="154337"/>
                  </a:lnTo>
                  <a:lnTo>
                    <a:pt x="234729" y="153417"/>
                  </a:lnTo>
                  <a:lnTo>
                    <a:pt x="233924" y="152382"/>
                  </a:lnTo>
                  <a:lnTo>
                    <a:pt x="233004" y="151922"/>
                  </a:lnTo>
                  <a:lnTo>
                    <a:pt x="232314" y="151002"/>
                  </a:lnTo>
                  <a:lnTo>
                    <a:pt x="231624" y="150197"/>
                  </a:lnTo>
                  <a:lnTo>
                    <a:pt x="230934" y="149277"/>
                  </a:lnTo>
                  <a:lnTo>
                    <a:pt x="230589" y="148127"/>
                  </a:lnTo>
                  <a:lnTo>
                    <a:pt x="230129" y="146862"/>
                  </a:lnTo>
                  <a:lnTo>
                    <a:pt x="229784" y="145712"/>
                  </a:lnTo>
                  <a:lnTo>
                    <a:pt x="229554" y="143987"/>
                  </a:lnTo>
                  <a:lnTo>
                    <a:pt x="229439" y="142262"/>
                  </a:lnTo>
                  <a:lnTo>
                    <a:pt x="229209" y="140306"/>
                  </a:lnTo>
                  <a:lnTo>
                    <a:pt x="229102" y="38526"/>
                  </a:lnTo>
                  <a:close/>
                </a:path>
                <a:path w="266700" h="170814">
                  <a:moveTo>
                    <a:pt x="229784" y="9660"/>
                  </a:moveTo>
                  <a:lnTo>
                    <a:pt x="222193" y="9660"/>
                  </a:lnTo>
                  <a:lnTo>
                    <a:pt x="214520" y="13669"/>
                  </a:lnTo>
                  <a:lnTo>
                    <a:pt x="206869" y="17754"/>
                  </a:lnTo>
                  <a:lnTo>
                    <a:pt x="199260" y="21903"/>
                  </a:lnTo>
                  <a:lnTo>
                    <a:pt x="161585" y="42897"/>
                  </a:lnTo>
                  <a:lnTo>
                    <a:pt x="162390" y="44737"/>
                  </a:lnTo>
                  <a:lnTo>
                    <a:pt x="163425" y="46692"/>
                  </a:lnTo>
                  <a:lnTo>
                    <a:pt x="164345" y="48532"/>
                  </a:lnTo>
                  <a:lnTo>
                    <a:pt x="165150" y="50487"/>
                  </a:lnTo>
                  <a:lnTo>
                    <a:pt x="166185" y="52327"/>
                  </a:lnTo>
                  <a:lnTo>
                    <a:pt x="167220" y="54282"/>
                  </a:lnTo>
                  <a:lnTo>
                    <a:pt x="175155" y="49107"/>
                  </a:lnTo>
                  <a:lnTo>
                    <a:pt x="181711" y="45082"/>
                  </a:lnTo>
                  <a:lnTo>
                    <a:pt x="186771" y="42552"/>
                  </a:lnTo>
                  <a:lnTo>
                    <a:pt x="191717" y="39906"/>
                  </a:lnTo>
                  <a:lnTo>
                    <a:pt x="195512" y="38526"/>
                  </a:lnTo>
                  <a:lnTo>
                    <a:pt x="229102" y="38526"/>
                  </a:lnTo>
                  <a:lnTo>
                    <a:pt x="229209" y="25301"/>
                  </a:lnTo>
                  <a:lnTo>
                    <a:pt x="229421" y="21903"/>
                  </a:lnTo>
                  <a:lnTo>
                    <a:pt x="229448" y="17754"/>
                  </a:lnTo>
                  <a:lnTo>
                    <a:pt x="229578" y="13669"/>
                  </a:lnTo>
                  <a:lnTo>
                    <a:pt x="229784" y="9660"/>
                  </a:lnTo>
                  <a:close/>
                </a:path>
                <a:path w="266700" h="170814">
                  <a:moveTo>
                    <a:pt x="77316" y="106265"/>
                  </a:moveTo>
                  <a:lnTo>
                    <a:pt x="46922" y="106265"/>
                  </a:lnTo>
                  <a:lnTo>
                    <a:pt x="48533" y="106380"/>
                  </a:lnTo>
                  <a:lnTo>
                    <a:pt x="49913" y="106610"/>
                  </a:lnTo>
                  <a:lnTo>
                    <a:pt x="51063" y="106725"/>
                  </a:lnTo>
                  <a:lnTo>
                    <a:pt x="52098" y="107070"/>
                  </a:lnTo>
                  <a:lnTo>
                    <a:pt x="52788" y="107760"/>
                  </a:lnTo>
                  <a:lnTo>
                    <a:pt x="53708" y="108335"/>
                  </a:lnTo>
                  <a:lnTo>
                    <a:pt x="54398" y="109140"/>
                  </a:lnTo>
                  <a:lnTo>
                    <a:pt x="54858" y="110405"/>
                  </a:lnTo>
                  <a:lnTo>
                    <a:pt x="55433" y="111555"/>
                  </a:lnTo>
                  <a:lnTo>
                    <a:pt x="56123" y="113165"/>
                  </a:lnTo>
                  <a:lnTo>
                    <a:pt x="56583" y="115235"/>
                  </a:lnTo>
                  <a:lnTo>
                    <a:pt x="58998" y="123516"/>
                  </a:lnTo>
                  <a:lnTo>
                    <a:pt x="61298" y="131221"/>
                  </a:lnTo>
                  <a:lnTo>
                    <a:pt x="63085" y="138121"/>
                  </a:lnTo>
                  <a:lnTo>
                    <a:pt x="64864" y="144792"/>
                  </a:lnTo>
                  <a:lnTo>
                    <a:pt x="66934" y="150542"/>
                  </a:lnTo>
                  <a:lnTo>
                    <a:pt x="69234" y="155372"/>
                  </a:lnTo>
                  <a:lnTo>
                    <a:pt x="71419" y="160202"/>
                  </a:lnTo>
                  <a:lnTo>
                    <a:pt x="74064" y="163998"/>
                  </a:lnTo>
                  <a:lnTo>
                    <a:pt x="77284" y="166528"/>
                  </a:lnTo>
                  <a:lnTo>
                    <a:pt x="80390" y="169173"/>
                  </a:lnTo>
                  <a:lnTo>
                    <a:pt x="84645" y="170323"/>
                  </a:lnTo>
                  <a:lnTo>
                    <a:pt x="92695" y="170323"/>
                  </a:lnTo>
                  <a:lnTo>
                    <a:pt x="109946" y="163078"/>
                  </a:lnTo>
                  <a:lnTo>
                    <a:pt x="113282" y="160892"/>
                  </a:lnTo>
                  <a:lnTo>
                    <a:pt x="116502" y="157902"/>
                  </a:lnTo>
                  <a:lnTo>
                    <a:pt x="119837" y="155027"/>
                  </a:lnTo>
                  <a:lnTo>
                    <a:pt x="121144" y="153762"/>
                  </a:lnTo>
                  <a:lnTo>
                    <a:pt x="97756" y="153762"/>
                  </a:lnTo>
                  <a:lnTo>
                    <a:pt x="96376" y="153417"/>
                  </a:lnTo>
                  <a:lnTo>
                    <a:pt x="95340" y="152727"/>
                  </a:lnTo>
                  <a:lnTo>
                    <a:pt x="94075" y="152037"/>
                  </a:lnTo>
                  <a:lnTo>
                    <a:pt x="93040" y="150887"/>
                  </a:lnTo>
                  <a:lnTo>
                    <a:pt x="92005" y="149277"/>
                  </a:lnTo>
                  <a:lnTo>
                    <a:pt x="90970" y="147782"/>
                  </a:lnTo>
                  <a:lnTo>
                    <a:pt x="86485" y="134786"/>
                  </a:lnTo>
                  <a:lnTo>
                    <a:pt x="82345" y="122136"/>
                  </a:lnTo>
                  <a:lnTo>
                    <a:pt x="80164" y="115235"/>
                  </a:lnTo>
                  <a:lnTo>
                    <a:pt x="78204" y="109140"/>
                  </a:lnTo>
                  <a:lnTo>
                    <a:pt x="77316" y="106265"/>
                  </a:lnTo>
                  <a:close/>
                </a:path>
                <a:path w="266700" h="170814">
                  <a:moveTo>
                    <a:pt x="61068" y="0"/>
                  </a:moveTo>
                  <a:lnTo>
                    <a:pt x="52328" y="0"/>
                  </a:lnTo>
                  <a:lnTo>
                    <a:pt x="18286" y="1495"/>
                  </a:lnTo>
                  <a:lnTo>
                    <a:pt x="16561" y="10005"/>
                  </a:lnTo>
                  <a:lnTo>
                    <a:pt x="19551" y="10005"/>
                  </a:lnTo>
                  <a:lnTo>
                    <a:pt x="22081" y="10120"/>
                  </a:lnTo>
                  <a:lnTo>
                    <a:pt x="26221" y="10810"/>
                  </a:lnTo>
                  <a:lnTo>
                    <a:pt x="27831" y="11385"/>
                  </a:lnTo>
                  <a:lnTo>
                    <a:pt x="28981" y="12075"/>
                  </a:lnTo>
                  <a:lnTo>
                    <a:pt x="30361" y="12765"/>
                  </a:lnTo>
                  <a:lnTo>
                    <a:pt x="31281" y="13800"/>
                  </a:lnTo>
                  <a:lnTo>
                    <a:pt x="31741" y="14720"/>
                  </a:lnTo>
                  <a:lnTo>
                    <a:pt x="32317" y="15985"/>
                  </a:lnTo>
                  <a:lnTo>
                    <a:pt x="32317" y="23001"/>
                  </a:lnTo>
                  <a:lnTo>
                    <a:pt x="31971" y="25646"/>
                  </a:lnTo>
                  <a:lnTo>
                    <a:pt x="31626" y="28061"/>
                  </a:lnTo>
                  <a:lnTo>
                    <a:pt x="30706" y="31511"/>
                  </a:lnTo>
                  <a:lnTo>
                    <a:pt x="29901" y="35766"/>
                  </a:lnTo>
                  <a:lnTo>
                    <a:pt x="0" y="168138"/>
                  </a:lnTo>
                  <a:lnTo>
                    <a:pt x="23691" y="168138"/>
                  </a:lnTo>
                  <a:lnTo>
                    <a:pt x="37262" y="106265"/>
                  </a:lnTo>
                  <a:lnTo>
                    <a:pt x="77316" y="106265"/>
                  </a:lnTo>
                  <a:lnTo>
                    <a:pt x="76249" y="102815"/>
                  </a:lnTo>
                  <a:lnTo>
                    <a:pt x="74179" y="96604"/>
                  </a:lnTo>
                  <a:lnTo>
                    <a:pt x="75118" y="95914"/>
                  </a:lnTo>
                  <a:lnTo>
                    <a:pt x="39562" y="95914"/>
                  </a:lnTo>
                  <a:lnTo>
                    <a:pt x="61068" y="0"/>
                  </a:lnTo>
                  <a:close/>
                </a:path>
                <a:path w="266700" h="170814">
                  <a:moveTo>
                    <a:pt x="118917" y="139616"/>
                  </a:moveTo>
                  <a:lnTo>
                    <a:pt x="116502" y="142377"/>
                  </a:lnTo>
                  <a:lnTo>
                    <a:pt x="114317" y="144792"/>
                  </a:lnTo>
                  <a:lnTo>
                    <a:pt x="112362" y="146517"/>
                  </a:lnTo>
                  <a:lnTo>
                    <a:pt x="110291" y="148472"/>
                  </a:lnTo>
                  <a:lnTo>
                    <a:pt x="100631" y="153762"/>
                  </a:lnTo>
                  <a:lnTo>
                    <a:pt x="121144" y="153762"/>
                  </a:lnTo>
                  <a:lnTo>
                    <a:pt x="124092" y="150887"/>
                  </a:lnTo>
                  <a:lnTo>
                    <a:pt x="127197" y="147782"/>
                  </a:lnTo>
                  <a:lnTo>
                    <a:pt x="118917" y="139616"/>
                  </a:lnTo>
                  <a:close/>
                </a:path>
                <a:path w="266700" h="170814">
                  <a:moveTo>
                    <a:pt x="127773" y="44967"/>
                  </a:moveTo>
                  <a:lnTo>
                    <a:pt x="83380" y="44967"/>
                  </a:lnTo>
                  <a:lnTo>
                    <a:pt x="81885" y="52902"/>
                  </a:lnTo>
                  <a:lnTo>
                    <a:pt x="85335" y="53362"/>
                  </a:lnTo>
                  <a:lnTo>
                    <a:pt x="87750" y="54052"/>
                  </a:lnTo>
                  <a:lnTo>
                    <a:pt x="89130" y="55202"/>
                  </a:lnTo>
                  <a:lnTo>
                    <a:pt x="90510" y="56582"/>
                  </a:lnTo>
                  <a:lnTo>
                    <a:pt x="90970" y="58192"/>
                  </a:lnTo>
                  <a:lnTo>
                    <a:pt x="90970" y="61758"/>
                  </a:lnTo>
                  <a:lnTo>
                    <a:pt x="90280" y="63828"/>
                  </a:lnTo>
                  <a:lnTo>
                    <a:pt x="88785" y="66128"/>
                  </a:lnTo>
                  <a:lnTo>
                    <a:pt x="87405" y="68543"/>
                  </a:lnTo>
                  <a:lnTo>
                    <a:pt x="67279" y="86599"/>
                  </a:lnTo>
                  <a:lnTo>
                    <a:pt x="63828" y="88899"/>
                  </a:lnTo>
                  <a:lnTo>
                    <a:pt x="60263" y="90969"/>
                  </a:lnTo>
                  <a:lnTo>
                    <a:pt x="56583" y="92694"/>
                  </a:lnTo>
                  <a:lnTo>
                    <a:pt x="53018" y="93844"/>
                  </a:lnTo>
                  <a:lnTo>
                    <a:pt x="49338" y="95224"/>
                  </a:lnTo>
                  <a:lnTo>
                    <a:pt x="46117" y="95914"/>
                  </a:lnTo>
                  <a:lnTo>
                    <a:pt x="75118" y="95914"/>
                  </a:lnTo>
                  <a:lnTo>
                    <a:pt x="83725" y="89589"/>
                  </a:lnTo>
                  <a:lnTo>
                    <a:pt x="88210" y="86139"/>
                  </a:lnTo>
                  <a:lnTo>
                    <a:pt x="92925" y="82804"/>
                  </a:lnTo>
                  <a:lnTo>
                    <a:pt x="106496" y="72338"/>
                  </a:lnTo>
                  <a:lnTo>
                    <a:pt x="116042" y="64863"/>
                  </a:lnTo>
                  <a:lnTo>
                    <a:pt x="130878" y="52672"/>
                  </a:lnTo>
                  <a:lnTo>
                    <a:pt x="127773" y="44967"/>
                  </a:lnTo>
                  <a:close/>
                </a:path>
              </a:pathLst>
            </a:custGeom>
            <a:solidFill>
              <a:srgbClr val="FFFFFF"/>
            </a:solidFill>
          </p:spPr>
          <p:txBody>
            <a:bodyPr wrap="square" lIns="0" tIns="0" rIns="0" bIns="0" rtlCol="0"/>
            <a:lstStyle/>
            <a:p>
              <a:endParaRPr/>
            </a:p>
          </p:txBody>
        </p:sp>
        <p:sp>
          <p:nvSpPr>
            <p:cNvPr id="14" name="object 14"/>
            <p:cNvSpPr/>
            <p:nvPr/>
          </p:nvSpPr>
          <p:spPr>
            <a:xfrm>
              <a:off x="6860817" y="3772626"/>
              <a:ext cx="759460" cy="758190"/>
            </a:xfrm>
            <a:custGeom>
              <a:avLst/>
              <a:gdLst/>
              <a:ahLst/>
              <a:cxnLst/>
              <a:rect l="l" t="t" r="r" b="b"/>
              <a:pathLst>
                <a:path w="759459" h="758189">
                  <a:moveTo>
                    <a:pt x="0" y="378943"/>
                  </a:moveTo>
                  <a:lnTo>
                    <a:pt x="2960" y="331404"/>
                  </a:lnTo>
                  <a:lnTo>
                    <a:pt x="11602" y="285629"/>
                  </a:lnTo>
                  <a:lnTo>
                    <a:pt x="25570" y="241972"/>
                  </a:lnTo>
                  <a:lnTo>
                    <a:pt x="44508" y="200789"/>
                  </a:lnTo>
                  <a:lnTo>
                    <a:pt x="68059" y="162433"/>
                  </a:lnTo>
                  <a:lnTo>
                    <a:pt x="95866" y="127261"/>
                  </a:lnTo>
                  <a:lnTo>
                    <a:pt x="127573" y="95627"/>
                  </a:lnTo>
                  <a:lnTo>
                    <a:pt x="162824" y="67887"/>
                  </a:lnTo>
                  <a:lnTo>
                    <a:pt x="201262" y="44394"/>
                  </a:lnTo>
                  <a:lnTo>
                    <a:pt x="242530" y="25504"/>
                  </a:lnTo>
                  <a:lnTo>
                    <a:pt x="286272" y="11571"/>
                  </a:lnTo>
                  <a:lnTo>
                    <a:pt x="332132" y="2952"/>
                  </a:lnTo>
                  <a:lnTo>
                    <a:pt x="379753" y="0"/>
                  </a:lnTo>
                  <a:lnTo>
                    <a:pt x="427372" y="2952"/>
                  </a:lnTo>
                  <a:lnTo>
                    <a:pt x="473227" y="11571"/>
                  </a:lnTo>
                  <a:lnTo>
                    <a:pt x="516961" y="25504"/>
                  </a:lnTo>
                  <a:lnTo>
                    <a:pt x="558219" y="44394"/>
                  </a:lnTo>
                  <a:lnTo>
                    <a:pt x="596644" y="67887"/>
                  </a:lnTo>
                  <a:lnTo>
                    <a:pt x="631882" y="95627"/>
                  </a:lnTo>
                  <a:lnTo>
                    <a:pt x="663576" y="127261"/>
                  </a:lnTo>
                  <a:lnTo>
                    <a:pt x="691371" y="162433"/>
                  </a:lnTo>
                  <a:lnTo>
                    <a:pt x="714909" y="200789"/>
                  </a:lnTo>
                  <a:lnTo>
                    <a:pt x="733837" y="241972"/>
                  </a:lnTo>
                  <a:lnTo>
                    <a:pt x="747797" y="285629"/>
                  </a:lnTo>
                  <a:lnTo>
                    <a:pt x="756434" y="331404"/>
                  </a:lnTo>
                  <a:lnTo>
                    <a:pt x="759392" y="378943"/>
                  </a:lnTo>
                  <a:lnTo>
                    <a:pt x="756434" y="426484"/>
                  </a:lnTo>
                  <a:lnTo>
                    <a:pt x="747797" y="472265"/>
                  </a:lnTo>
                  <a:lnTo>
                    <a:pt x="733837" y="515930"/>
                  </a:lnTo>
                  <a:lnTo>
                    <a:pt x="714909" y="557124"/>
                  </a:lnTo>
                  <a:lnTo>
                    <a:pt x="691371" y="595491"/>
                  </a:lnTo>
                  <a:lnTo>
                    <a:pt x="663576" y="630676"/>
                  </a:lnTo>
                  <a:lnTo>
                    <a:pt x="631882" y="662323"/>
                  </a:lnTo>
                  <a:lnTo>
                    <a:pt x="596645" y="690077"/>
                  </a:lnTo>
                  <a:lnTo>
                    <a:pt x="558219" y="713582"/>
                  </a:lnTo>
                  <a:lnTo>
                    <a:pt x="516961" y="732482"/>
                  </a:lnTo>
                  <a:lnTo>
                    <a:pt x="473227" y="746423"/>
                  </a:lnTo>
                  <a:lnTo>
                    <a:pt x="427372" y="755048"/>
                  </a:lnTo>
                  <a:lnTo>
                    <a:pt x="379753" y="758002"/>
                  </a:lnTo>
                  <a:lnTo>
                    <a:pt x="332132" y="755048"/>
                  </a:lnTo>
                  <a:lnTo>
                    <a:pt x="286273" y="746423"/>
                  </a:lnTo>
                  <a:lnTo>
                    <a:pt x="242530" y="732482"/>
                  </a:lnTo>
                  <a:lnTo>
                    <a:pt x="201262" y="713582"/>
                  </a:lnTo>
                  <a:lnTo>
                    <a:pt x="162824" y="690077"/>
                  </a:lnTo>
                  <a:lnTo>
                    <a:pt x="127573" y="662323"/>
                  </a:lnTo>
                  <a:lnTo>
                    <a:pt x="95866" y="630676"/>
                  </a:lnTo>
                  <a:lnTo>
                    <a:pt x="68059" y="595491"/>
                  </a:lnTo>
                  <a:lnTo>
                    <a:pt x="44508" y="557124"/>
                  </a:lnTo>
                  <a:lnTo>
                    <a:pt x="25570" y="515930"/>
                  </a:lnTo>
                  <a:lnTo>
                    <a:pt x="11602" y="472265"/>
                  </a:lnTo>
                  <a:lnTo>
                    <a:pt x="2960" y="426484"/>
                  </a:lnTo>
                  <a:lnTo>
                    <a:pt x="0" y="378943"/>
                  </a:lnTo>
                  <a:close/>
                </a:path>
              </a:pathLst>
            </a:custGeom>
            <a:ln w="17242">
              <a:solidFill>
                <a:srgbClr val="FFFFFF"/>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6933847" y="4077161"/>
              <a:ext cx="240825" cy="163538"/>
            </a:xfrm>
            <a:prstGeom prst="rect">
              <a:avLst/>
            </a:prstGeom>
          </p:spPr>
        </p:pic>
        <p:sp>
          <p:nvSpPr>
            <p:cNvPr id="16" name="object 16"/>
            <p:cNvSpPr/>
            <p:nvPr/>
          </p:nvSpPr>
          <p:spPr>
            <a:xfrm>
              <a:off x="7183297" y="4140184"/>
              <a:ext cx="262890" cy="170815"/>
            </a:xfrm>
            <a:custGeom>
              <a:avLst/>
              <a:gdLst/>
              <a:ahLst/>
              <a:cxnLst/>
              <a:rect l="l" t="t" r="r" b="b"/>
              <a:pathLst>
                <a:path w="262890" h="170814">
                  <a:moveTo>
                    <a:pt x="251052" y="20931"/>
                  </a:moveTo>
                  <a:lnTo>
                    <a:pt x="211613" y="20931"/>
                  </a:lnTo>
                  <a:lnTo>
                    <a:pt x="215523" y="21621"/>
                  </a:lnTo>
                  <a:lnTo>
                    <a:pt x="218858" y="23001"/>
                  </a:lnTo>
                  <a:lnTo>
                    <a:pt x="232429" y="37606"/>
                  </a:lnTo>
                  <a:lnTo>
                    <a:pt x="233694" y="41172"/>
                  </a:lnTo>
                  <a:lnTo>
                    <a:pt x="234154" y="44967"/>
                  </a:lnTo>
                  <a:lnTo>
                    <a:pt x="234154" y="53247"/>
                  </a:lnTo>
                  <a:lnTo>
                    <a:pt x="233694" y="57272"/>
                  </a:lnTo>
                  <a:lnTo>
                    <a:pt x="232659" y="60838"/>
                  </a:lnTo>
                  <a:lnTo>
                    <a:pt x="231739" y="64518"/>
                  </a:lnTo>
                  <a:lnTo>
                    <a:pt x="229669" y="68428"/>
                  </a:lnTo>
                  <a:lnTo>
                    <a:pt x="226909" y="72568"/>
                  </a:lnTo>
                  <a:lnTo>
                    <a:pt x="224149" y="76823"/>
                  </a:lnTo>
                  <a:lnTo>
                    <a:pt x="196547" y="107070"/>
                  </a:lnTo>
                  <a:lnTo>
                    <a:pt x="191487" y="112015"/>
                  </a:lnTo>
                  <a:lnTo>
                    <a:pt x="186886" y="116960"/>
                  </a:lnTo>
                  <a:lnTo>
                    <a:pt x="182746" y="121676"/>
                  </a:lnTo>
                  <a:lnTo>
                    <a:pt x="178376" y="126506"/>
                  </a:lnTo>
                  <a:lnTo>
                    <a:pt x="174810" y="130991"/>
                  </a:lnTo>
                  <a:lnTo>
                    <a:pt x="171475" y="135476"/>
                  </a:lnTo>
                  <a:lnTo>
                    <a:pt x="168255" y="139961"/>
                  </a:lnTo>
                  <a:lnTo>
                    <a:pt x="165150" y="144217"/>
                  </a:lnTo>
                  <a:lnTo>
                    <a:pt x="162505" y="148587"/>
                  </a:lnTo>
                  <a:lnTo>
                    <a:pt x="159975" y="152842"/>
                  </a:lnTo>
                  <a:lnTo>
                    <a:pt x="157674" y="157327"/>
                  </a:lnTo>
                  <a:lnTo>
                    <a:pt x="155604" y="161582"/>
                  </a:lnTo>
                  <a:lnTo>
                    <a:pt x="155604" y="168023"/>
                  </a:lnTo>
                  <a:lnTo>
                    <a:pt x="260261" y="168023"/>
                  </a:lnTo>
                  <a:lnTo>
                    <a:pt x="261438" y="148012"/>
                  </a:lnTo>
                  <a:lnTo>
                    <a:pt x="182746" y="148012"/>
                  </a:lnTo>
                  <a:lnTo>
                    <a:pt x="184931" y="144792"/>
                  </a:lnTo>
                  <a:lnTo>
                    <a:pt x="187691" y="141111"/>
                  </a:lnTo>
                  <a:lnTo>
                    <a:pt x="194477" y="133176"/>
                  </a:lnTo>
                  <a:lnTo>
                    <a:pt x="198042" y="129266"/>
                  </a:lnTo>
                  <a:lnTo>
                    <a:pt x="202297" y="124896"/>
                  </a:lnTo>
                  <a:lnTo>
                    <a:pt x="206207" y="120755"/>
                  </a:lnTo>
                  <a:lnTo>
                    <a:pt x="210348" y="116500"/>
                  </a:lnTo>
                  <a:lnTo>
                    <a:pt x="214718" y="112360"/>
                  </a:lnTo>
                  <a:lnTo>
                    <a:pt x="218973" y="108105"/>
                  </a:lnTo>
                  <a:lnTo>
                    <a:pt x="226909" y="99939"/>
                  </a:lnTo>
                  <a:lnTo>
                    <a:pt x="230934" y="96029"/>
                  </a:lnTo>
                  <a:lnTo>
                    <a:pt x="237604" y="88899"/>
                  </a:lnTo>
                  <a:lnTo>
                    <a:pt x="241055" y="85449"/>
                  </a:lnTo>
                  <a:lnTo>
                    <a:pt x="243700" y="82344"/>
                  </a:lnTo>
                  <a:lnTo>
                    <a:pt x="245770" y="79813"/>
                  </a:lnTo>
                  <a:lnTo>
                    <a:pt x="248530" y="76708"/>
                  </a:lnTo>
                  <a:lnTo>
                    <a:pt x="250715" y="73948"/>
                  </a:lnTo>
                  <a:lnTo>
                    <a:pt x="252440" y="71188"/>
                  </a:lnTo>
                  <a:lnTo>
                    <a:pt x="254395" y="68428"/>
                  </a:lnTo>
                  <a:lnTo>
                    <a:pt x="259226" y="54972"/>
                  </a:lnTo>
                  <a:lnTo>
                    <a:pt x="259686" y="52212"/>
                  </a:lnTo>
                  <a:lnTo>
                    <a:pt x="259916" y="49337"/>
                  </a:lnTo>
                  <a:lnTo>
                    <a:pt x="259916" y="40712"/>
                  </a:lnTo>
                  <a:lnTo>
                    <a:pt x="258996" y="35651"/>
                  </a:lnTo>
                  <a:lnTo>
                    <a:pt x="257271" y="31281"/>
                  </a:lnTo>
                  <a:lnTo>
                    <a:pt x="255776" y="26566"/>
                  </a:lnTo>
                  <a:lnTo>
                    <a:pt x="253015" y="22656"/>
                  </a:lnTo>
                  <a:lnTo>
                    <a:pt x="251052" y="20931"/>
                  </a:lnTo>
                  <a:close/>
                </a:path>
                <a:path w="262890" h="170814">
                  <a:moveTo>
                    <a:pt x="262446" y="132831"/>
                  </a:moveTo>
                  <a:lnTo>
                    <a:pt x="251060" y="132831"/>
                  </a:lnTo>
                  <a:lnTo>
                    <a:pt x="249680" y="136511"/>
                  </a:lnTo>
                  <a:lnTo>
                    <a:pt x="248300" y="139271"/>
                  </a:lnTo>
                  <a:lnTo>
                    <a:pt x="247265" y="141111"/>
                  </a:lnTo>
                  <a:lnTo>
                    <a:pt x="246230" y="143182"/>
                  </a:lnTo>
                  <a:lnTo>
                    <a:pt x="245080" y="144792"/>
                  </a:lnTo>
                  <a:lnTo>
                    <a:pt x="243470" y="145597"/>
                  </a:lnTo>
                  <a:lnTo>
                    <a:pt x="241975" y="146632"/>
                  </a:lnTo>
                  <a:lnTo>
                    <a:pt x="240020" y="147322"/>
                  </a:lnTo>
                  <a:lnTo>
                    <a:pt x="237604" y="147552"/>
                  </a:lnTo>
                  <a:lnTo>
                    <a:pt x="235419" y="147897"/>
                  </a:lnTo>
                  <a:lnTo>
                    <a:pt x="232314" y="148012"/>
                  </a:lnTo>
                  <a:lnTo>
                    <a:pt x="261438" y="148012"/>
                  </a:lnTo>
                  <a:lnTo>
                    <a:pt x="261641" y="144562"/>
                  </a:lnTo>
                  <a:lnTo>
                    <a:pt x="262101" y="138696"/>
                  </a:lnTo>
                  <a:lnTo>
                    <a:pt x="262446" y="132831"/>
                  </a:lnTo>
                  <a:close/>
                </a:path>
                <a:path w="262890" h="170814">
                  <a:moveTo>
                    <a:pt x="221043" y="8625"/>
                  </a:moveTo>
                  <a:lnTo>
                    <a:pt x="205517" y="8625"/>
                  </a:lnTo>
                  <a:lnTo>
                    <a:pt x="197582" y="9545"/>
                  </a:lnTo>
                  <a:lnTo>
                    <a:pt x="159629" y="21046"/>
                  </a:lnTo>
                  <a:lnTo>
                    <a:pt x="159630" y="44967"/>
                  </a:lnTo>
                  <a:lnTo>
                    <a:pt x="175846" y="44967"/>
                  </a:lnTo>
                  <a:lnTo>
                    <a:pt x="178606" y="37261"/>
                  </a:lnTo>
                  <a:lnTo>
                    <a:pt x="182746" y="31281"/>
                  </a:lnTo>
                  <a:lnTo>
                    <a:pt x="193097" y="23001"/>
                  </a:lnTo>
                  <a:lnTo>
                    <a:pt x="199422" y="20931"/>
                  </a:lnTo>
                  <a:lnTo>
                    <a:pt x="251052" y="20931"/>
                  </a:lnTo>
                  <a:lnTo>
                    <a:pt x="249220" y="19320"/>
                  </a:lnTo>
                  <a:lnTo>
                    <a:pt x="245425" y="16100"/>
                  </a:lnTo>
                  <a:lnTo>
                    <a:pt x="240595" y="13455"/>
                  </a:lnTo>
                  <a:lnTo>
                    <a:pt x="234499" y="11615"/>
                  </a:lnTo>
                  <a:lnTo>
                    <a:pt x="228289" y="9545"/>
                  </a:lnTo>
                  <a:lnTo>
                    <a:pt x="221043" y="8625"/>
                  </a:lnTo>
                  <a:close/>
                </a:path>
                <a:path w="262890" h="170814">
                  <a:moveTo>
                    <a:pt x="77366" y="106380"/>
                  </a:moveTo>
                  <a:lnTo>
                    <a:pt x="48418" y="106380"/>
                  </a:lnTo>
                  <a:lnTo>
                    <a:pt x="49798" y="106495"/>
                  </a:lnTo>
                  <a:lnTo>
                    <a:pt x="51063" y="106725"/>
                  </a:lnTo>
                  <a:lnTo>
                    <a:pt x="52098" y="107070"/>
                  </a:lnTo>
                  <a:lnTo>
                    <a:pt x="52788" y="107760"/>
                  </a:lnTo>
                  <a:lnTo>
                    <a:pt x="53593" y="108220"/>
                  </a:lnTo>
                  <a:lnTo>
                    <a:pt x="62941" y="138006"/>
                  </a:lnTo>
                  <a:lnTo>
                    <a:pt x="64864" y="144792"/>
                  </a:lnTo>
                  <a:lnTo>
                    <a:pt x="66934" y="150657"/>
                  </a:lnTo>
                  <a:lnTo>
                    <a:pt x="71419" y="160087"/>
                  </a:lnTo>
                  <a:lnTo>
                    <a:pt x="73949" y="163883"/>
                  </a:lnTo>
                  <a:lnTo>
                    <a:pt x="77284" y="166413"/>
                  </a:lnTo>
                  <a:lnTo>
                    <a:pt x="80390" y="169058"/>
                  </a:lnTo>
                  <a:lnTo>
                    <a:pt x="84530" y="170208"/>
                  </a:lnTo>
                  <a:lnTo>
                    <a:pt x="92695" y="170208"/>
                  </a:lnTo>
                  <a:lnTo>
                    <a:pt x="106956" y="164918"/>
                  </a:lnTo>
                  <a:lnTo>
                    <a:pt x="109946" y="163193"/>
                  </a:lnTo>
                  <a:lnTo>
                    <a:pt x="113167" y="160777"/>
                  </a:lnTo>
                  <a:lnTo>
                    <a:pt x="119722" y="154912"/>
                  </a:lnTo>
                  <a:lnTo>
                    <a:pt x="120905" y="153877"/>
                  </a:lnTo>
                  <a:lnTo>
                    <a:pt x="97641" y="153877"/>
                  </a:lnTo>
                  <a:lnTo>
                    <a:pt x="96261" y="153302"/>
                  </a:lnTo>
                  <a:lnTo>
                    <a:pt x="95225" y="152612"/>
                  </a:lnTo>
                  <a:lnTo>
                    <a:pt x="94075" y="152037"/>
                  </a:lnTo>
                  <a:lnTo>
                    <a:pt x="92961" y="150657"/>
                  </a:lnTo>
                  <a:lnTo>
                    <a:pt x="92005" y="149277"/>
                  </a:lnTo>
                  <a:lnTo>
                    <a:pt x="90970" y="147897"/>
                  </a:lnTo>
                  <a:lnTo>
                    <a:pt x="90050" y="145827"/>
                  </a:lnTo>
                  <a:lnTo>
                    <a:pt x="89245" y="143412"/>
                  </a:lnTo>
                  <a:lnTo>
                    <a:pt x="88325" y="140996"/>
                  </a:lnTo>
                  <a:lnTo>
                    <a:pt x="87483" y="137891"/>
                  </a:lnTo>
                  <a:lnTo>
                    <a:pt x="84415" y="128346"/>
                  </a:lnTo>
                  <a:lnTo>
                    <a:pt x="82345" y="122021"/>
                  </a:lnTo>
                  <a:lnTo>
                    <a:pt x="78204" y="109140"/>
                  </a:lnTo>
                  <a:lnTo>
                    <a:pt x="77366" y="106380"/>
                  </a:lnTo>
                  <a:close/>
                </a:path>
                <a:path w="262890" h="170814">
                  <a:moveTo>
                    <a:pt x="61068" y="0"/>
                  </a:moveTo>
                  <a:lnTo>
                    <a:pt x="52213" y="0"/>
                  </a:lnTo>
                  <a:lnTo>
                    <a:pt x="18286" y="1380"/>
                  </a:lnTo>
                  <a:lnTo>
                    <a:pt x="16561" y="9890"/>
                  </a:lnTo>
                  <a:lnTo>
                    <a:pt x="19436" y="9890"/>
                  </a:lnTo>
                  <a:lnTo>
                    <a:pt x="22081" y="10235"/>
                  </a:lnTo>
                  <a:lnTo>
                    <a:pt x="24151" y="10350"/>
                  </a:lnTo>
                  <a:lnTo>
                    <a:pt x="26221" y="10695"/>
                  </a:lnTo>
                  <a:lnTo>
                    <a:pt x="27716" y="11270"/>
                  </a:lnTo>
                  <a:lnTo>
                    <a:pt x="28981" y="11960"/>
                  </a:lnTo>
                  <a:lnTo>
                    <a:pt x="30361" y="12650"/>
                  </a:lnTo>
                  <a:lnTo>
                    <a:pt x="32547" y="20931"/>
                  </a:lnTo>
                  <a:lnTo>
                    <a:pt x="32202" y="23001"/>
                  </a:lnTo>
                  <a:lnTo>
                    <a:pt x="31511" y="28176"/>
                  </a:lnTo>
                  <a:lnTo>
                    <a:pt x="30706" y="31396"/>
                  </a:lnTo>
                  <a:lnTo>
                    <a:pt x="29786" y="35881"/>
                  </a:lnTo>
                  <a:lnTo>
                    <a:pt x="0" y="168023"/>
                  </a:lnTo>
                  <a:lnTo>
                    <a:pt x="23576" y="168023"/>
                  </a:lnTo>
                  <a:lnTo>
                    <a:pt x="37262" y="106380"/>
                  </a:lnTo>
                  <a:lnTo>
                    <a:pt x="77366" y="106380"/>
                  </a:lnTo>
                  <a:lnTo>
                    <a:pt x="76249" y="102700"/>
                  </a:lnTo>
                  <a:lnTo>
                    <a:pt x="74179" y="96489"/>
                  </a:lnTo>
                  <a:lnTo>
                    <a:pt x="75118" y="95799"/>
                  </a:lnTo>
                  <a:lnTo>
                    <a:pt x="39447" y="95799"/>
                  </a:lnTo>
                  <a:lnTo>
                    <a:pt x="61068" y="0"/>
                  </a:lnTo>
                  <a:close/>
                </a:path>
                <a:path w="262890" h="170814">
                  <a:moveTo>
                    <a:pt x="118917" y="139616"/>
                  </a:moveTo>
                  <a:lnTo>
                    <a:pt x="116502" y="142492"/>
                  </a:lnTo>
                  <a:lnTo>
                    <a:pt x="112362" y="146632"/>
                  </a:lnTo>
                  <a:lnTo>
                    <a:pt x="110291" y="148357"/>
                  </a:lnTo>
                  <a:lnTo>
                    <a:pt x="108566" y="149967"/>
                  </a:lnTo>
                  <a:lnTo>
                    <a:pt x="101781" y="153532"/>
                  </a:lnTo>
                  <a:lnTo>
                    <a:pt x="100631" y="153877"/>
                  </a:lnTo>
                  <a:lnTo>
                    <a:pt x="120905" y="153877"/>
                  </a:lnTo>
                  <a:lnTo>
                    <a:pt x="123402" y="151692"/>
                  </a:lnTo>
                  <a:lnTo>
                    <a:pt x="127312" y="147667"/>
                  </a:lnTo>
                  <a:lnTo>
                    <a:pt x="118917" y="139616"/>
                  </a:lnTo>
                  <a:close/>
                </a:path>
                <a:path w="262890" h="170814">
                  <a:moveTo>
                    <a:pt x="127657" y="44967"/>
                  </a:moveTo>
                  <a:lnTo>
                    <a:pt x="83380" y="44967"/>
                  </a:lnTo>
                  <a:lnTo>
                    <a:pt x="81770" y="52787"/>
                  </a:lnTo>
                  <a:lnTo>
                    <a:pt x="85220" y="53247"/>
                  </a:lnTo>
                  <a:lnTo>
                    <a:pt x="87635" y="54167"/>
                  </a:lnTo>
                  <a:lnTo>
                    <a:pt x="89015" y="55317"/>
                  </a:lnTo>
                  <a:lnTo>
                    <a:pt x="90395" y="56582"/>
                  </a:lnTo>
                  <a:lnTo>
                    <a:pt x="90970" y="58077"/>
                  </a:lnTo>
                  <a:lnTo>
                    <a:pt x="90970" y="61758"/>
                  </a:lnTo>
                  <a:lnTo>
                    <a:pt x="90280" y="63828"/>
                  </a:lnTo>
                  <a:lnTo>
                    <a:pt x="88670" y="66243"/>
                  </a:lnTo>
                  <a:lnTo>
                    <a:pt x="87290" y="68428"/>
                  </a:lnTo>
                  <a:lnTo>
                    <a:pt x="56583" y="92579"/>
                  </a:lnTo>
                  <a:lnTo>
                    <a:pt x="52903" y="93729"/>
                  </a:lnTo>
                  <a:lnTo>
                    <a:pt x="49338" y="95109"/>
                  </a:lnTo>
                  <a:lnTo>
                    <a:pt x="46002" y="95799"/>
                  </a:lnTo>
                  <a:lnTo>
                    <a:pt x="75118" y="95799"/>
                  </a:lnTo>
                  <a:lnTo>
                    <a:pt x="83725" y="89474"/>
                  </a:lnTo>
                  <a:lnTo>
                    <a:pt x="88210" y="86024"/>
                  </a:lnTo>
                  <a:lnTo>
                    <a:pt x="92810" y="82689"/>
                  </a:lnTo>
                  <a:lnTo>
                    <a:pt x="97296" y="79238"/>
                  </a:lnTo>
                  <a:lnTo>
                    <a:pt x="102011" y="75788"/>
                  </a:lnTo>
                  <a:lnTo>
                    <a:pt x="106496" y="72223"/>
                  </a:lnTo>
                  <a:lnTo>
                    <a:pt x="120642" y="61183"/>
                  </a:lnTo>
                  <a:lnTo>
                    <a:pt x="125587" y="57042"/>
                  </a:lnTo>
                  <a:lnTo>
                    <a:pt x="130763" y="52557"/>
                  </a:lnTo>
                  <a:lnTo>
                    <a:pt x="127657" y="44967"/>
                  </a:lnTo>
                  <a:close/>
                </a:path>
              </a:pathLst>
            </a:custGeom>
            <a:solidFill>
              <a:srgbClr val="FFFFFF"/>
            </a:solidFill>
          </p:spPr>
          <p:txBody>
            <a:bodyPr wrap="square" lIns="0" tIns="0" rIns="0" bIns="0" rtlCol="0"/>
            <a:lstStyle/>
            <a:p>
              <a:endParaRPr/>
            </a:p>
          </p:txBody>
        </p:sp>
        <p:sp>
          <p:nvSpPr>
            <p:cNvPr id="17" name="object 17"/>
            <p:cNvSpPr/>
            <p:nvPr/>
          </p:nvSpPr>
          <p:spPr>
            <a:xfrm>
              <a:off x="6856677" y="5340844"/>
              <a:ext cx="759460" cy="758190"/>
            </a:xfrm>
            <a:custGeom>
              <a:avLst/>
              <a:gdLst/>
              <a:ahLst/>
              <a:cxnLst/>
              <a:rect l="l" t="t" r="r" b="b"/>
              <a:pathLst>
                <a:path w="759459" h="758189">
                  <a:moveTo>
                    <a:pt x="0" y="379024"/>
                  </a:moveTo>
                  <a:lnTo>
                    <a:pt x="2960" y="331490"/>
                  </a:lnTo>
                  <a:lnTo>
                    <a:pt x="11602" y="285716"/>
                  </a:lnTo>
                  <a:lnTo>
                    <a:pt x="25570" y="242056"/>
                  </a:lnTo>
                  <a:lnTo>
                    <a:pt x="44508" y="200866"/>
                  </a:lnTo>
                  <a:lnTo>
                    <a:pt x="68059" y="162502"/>
                  </a:lnTo>
                  <a:lnTo>
                    <a:pt x="95866" y="127320"/>
                  </a:lnTo>
                  <a:lnTo>
                    <a:pt x="127573" y="95675"/>
                  </a:lnTo>
                  <a:lnTo>
                    <a:pt x="162824" y="67923"/>
                  </a:lnTo>
                  <a:lnTo>
                    <a:pt x="201262" y="44419"/>
                  </a:lnTo>
                  <a:lnTo>
                    <a:pt x="242530" y="25519"/>
                  </a:lnTo>
                  <a:lnTo>
                    <a:pt x="286272" y="11578"/>
                  </a:lnTo>
                  <a:lnTo>
                    <a:pt x="332132" y="2954"/>
                  </a:lnTo>
                  <a:lnTo>
                    <a:pt x="379753" y="0"/>
                  </a:lnTo>
                  <a:lnTo>
                    <a:pt x="427372" y="2954"/>
                  </a:lnTo>
                  <a:lnTo>
                    <a:pt x="473227" y="11578"/>
                  </a:lnTo>
                  <a:lnTo>
                    <a:pt x="516961" y="25519"/>
                  </a:lnTo>
                  <a:lnTo>
                    <a:pt x="558219" y="44419"/>
                  </a:lnTo>
                  <a:lnTo>
                    <a:pt x="596644" y="67923"/>
                  </a:lnTo>
                  <a:lnTo>
                    <a:pt x="631882" y="95675"/>
                  </a:lnTo>
                  <a:lnTo>
                    <a:pt x="663576" y="127320"/>
                  </a:lnTo>
                  <a:lnTo>
                    <a:pt x="691371" y="162502"/>
                  </a:lnTo>
                  <a:lnTo>
                    <a:pt x="714909" y="200866"/>
                  </a:lnTo>
                  <a:lnTo>
                    <a:pt x="733837" y="242056"/>
                  </a:lnTo>
                  <a:lnTo>
                    <a:pt x="747797" y="285716"/>
                  </a:lnTo>
                  <a:lnTo>
                    <a:pt x="756434" y="331490"/>
                  </a:lnTo>
                  <a:lnTo>
                    <a:pt x="759392" y="379024"/>
                  </a:lnTo>
                  <a:lnTo>
                    <a:pt x="756434" y="426561"/>
                  </a:lnTo>
                  <a:lnTo>
                    <a:pt x="747797" y="472336"/>
                  </a:lnTo>
                  <a:lnTo>
                    <a:pt x="733837" y="515995"/>
                  </a:lnTo>
                  <a:lnTo>
                    <a:pt x="714909" y="557181"/>
                  </a:lnTo>
                  <a:lnTo>
                    <a:pt x="691371" y="595540"/>
                  </a:lnTo>
                  <a:lnTo>
                    <a:pt x="663576" y="630716"/>
                  </a:lnTo>
                  <a:lnTo>
                    <a:pt x="631882" y="662355"/>
                  </a:lnTo>
                  <a:lnTo>
                    <a:pt x="596645" y="690100"/>
                  </a:lnTo>
                  <a:lnTo>
                    <a:pt x="558219" y="713598"/>
                  </a:lnTo>
                  <a:lnTo>
                    <a:pt x="516961" y="732492"/>
                  </a:lnTo>
                  <a:lnTo>
                    <a:pt x="473227" y="746427"/>
                  </a:lnTo>
                  <a:lnTo>
                    <a:pt x="427372" y="755049"/>
                  </a:lnTo>
                  <a:lnTo>
                    <a:pt x="379753" y="758002"/>
                  </a:lnTo>
                  <a:lnTo>
                    <a:pt x="332132" y="755049"/>
                  </a:lnTo>
                  <a:lnTo>
                    <a:pt x="286273" y="746427"/>
                  </a:lnTo>
                  <a:lnTo>
                    <a:pt x="242530" y="732492"/>
                  </a:lnTo>
                  <a:lnTo>
                    <a:pt x="201262" y="713598"/>
                  </a:lnTo>
                  <a:lnTo>
                    <a:pt x="162824" y="690100"/>
                  </a:lnTo>
                  <a:lnTo>
                    <a:pt x="127573" y="662355"/>
                  </a:lnTo>
                  <a:lnTo>
                    <a:pt x="95866" y="630716"/>
                  </a:lnTo>
                  <a:lnTo>
                    <a:pt x="68059" y="595540"/>
                  </a:lnTo>
                  <a:lnTo>
                    <a:pt x="44508" y="557181"/>
                  </a:lnTo>
                  <a:lnTo>
                    <a:pt x="25570" y="515995"/>
                  </a:lnTo>
                  <a:lnTo>
                    <a:pt x="11602" y="472336"/>
                  </a:lnTo>
                  <a:lnTo>
                    <a:pt x="2960" y="426561"/>
                  </a:lnTo>
                  <a:lnTo>
                    <a:pt x="0" y="379024"/>
                  </a:lnTo>
                  <a:close/>
                </a:path>
              </a:pathLst>
            </a:custGeom>
            <a:ln w="17242">
              <a:solidFill>
                <a:srgbClr val="FFFFFF"/>
              </a:solidFill>
            </a:ln>
          </p:spPr>
          <p:txBody>
            <a:bodyPr wrap="square" lIns="0" tIns="0" rIns="0" bIns="0" rtlCol="0"/>
            <a:lstStyle/>
            <a:p>
              <a:endParaRPr/>
            </a:p>
          </p:txBody>
        </p:sp>
        <p:pic>
          <p:nvPicPr>
            <p:cNvPr id="18" name="object 18"/>
            <p:cNvPicPr/>
            <p:nvPr/>
          </p:nvPicPr>
          <p:blipFill>
            <a:blip r:embed="rId4" cstate="print"/>
            <a:stretch>
              <a:fillRect/>
            </a:stretch>
          </p:blipFill>
          <p:spPr>
            <a:xfrm>
              <a:off x="6882094" y="5644804"/>
              <a:ext cx="240710" cy="163434"/>
            </a:xfrm>
            <a:prstGeom prst="rect">
              <a:avLst/>
            </a:prstGeom>
          </p:spPr>
        </p:pic>
        <p:sp>
          <p:nvSpPr>
            <p:cNvPr id="19" name="object 19"/>
            <p:cNvSpPr/>
            <p:nvPr/>
          </p:nvSpPr>
          <p:spPr>
            <a:xfrm>
              <a:off x="7131418" y="4113390"/>
              <a:ext cx="2639695" cy="1764664"/>
            </a:xfrm>
            <a:custGeom>
              <a:avLst/>
              <a:gdLst/>
              <a:ahLst/>
              <a:cxnLst/>
              <a:rect l="l" t="t" r="r" b="b"/>
              <a:pathLst>
                <a:path w="2639695" h="1764664">
                  <a:moveTo>
                    <a:pt x="130886" y="1646961"/>
                  </a:moveTo>
                  <a:lnTo>
                    <a:pt x="127774" y="1639214"/>
                  </a:lnTo>
                  <a:lnTo>
                    <a:pt x="83388" y="1639214"/>
                  </a:lnTo>
                  <a:lnTo>
                    <a:pt x="81889" y="1647139"/>
                  </a:lnTo>
                  <a:lnTo>
                    <a:pt x="85344" y="1647659"/>
                  </a:lnTo>
                  <a:lnTo>
                    <a:pt x="87757" y="1648345"/>
                  </a:lnTo>
                  <a:lnTo>
                    <a:pt x="89141" y="1649552"/>
                  </a:lnTo>
                  <a:lnTo>
                    <a:pt x="90512" y="1650936"/>
                  </a:lnTo>
                  <a:lnTo>
                    <a:pt x="90970" y="1652473"/>
                  </a:lnTo>
                  <a:lnTo>
                    <a:pt x="90970" y="1656092"/>
                  </a:lnTo>
                  <a:lnTo>
                    <a:pt x="90284" y="1658162"/>
                  </a:lnTo>
                  <a:lnTo>
                    <a:pt x="88785" y="1660398"/>
                  </a:lnTo>
                  <a:lnTo>
                    <a:pt x="87414" y="1662811"/>
                  </a:lnTo>
                  <a:lnTo>
                    <a:pt x="74066" y="1675904"/>
                  </a:lnTo>
                  <a:lnTo>
                    <a:pt x="70853" y="1678660"/>
                  </a:lnTo>
                  <a:lnTo>
                    <a:pt x="63944" y="1683143"/>
                  </a:lnTo>
                  <a:lnTo>
                    <a:pt x="60274" y="1685201"/>
                  </a:lnTo>
                  <a:lnTo>
                    <a:pt x="56705" y="1686928"/>
                  </a:lnTo>
                  <a:lnTo>
                    <a:pt x="53022" y="1688134"/>
                  </a:lnTo>
                  <a:lnTo>
                    <a:pt x="49453" y="1689519"/>
                  </a:lnTo>
                  <a:lnTo>
                    <a:pt x="46126" y="1690204"/>
                  </a:lnTo>
                  <a:lnTo>
                    <a:pt x="39573" y="1690204"/>
                  </a:lnTo>
                  <a:lnTo>
                    <a:pt x="61188" y="1594218"/>
                  </a:lnTo>
                  <a:lnTo>
                    <a:pt x="52336" y="1594218"/>
                  </a:lnTo>
                  <a:lnTo>
                    <a:pt x="18402" y="1595805"/>
                  </a:lnTo>
                  <a:lnTo>
                    <a:pt x="16675" y="1604238"/>
                  </a:lnTo>
                  <a:lnTo>
                    <a:pt x="19558" y="1604238"/>
                  </a:lnTo>
                  <a:lnTo>
                    <a:pt x="22199" y="1604416"/>
                  </a:lnTo>
                  <a:lnTo>
                    <a:pt x="26339" y="1605102"/>
                  </a:lnTo>
                  <a:lnTo>
                    <a:pt x="27838" y="1605622"/>
                  </a:lnTo>
                  <a:lnTo>
                    <a:pt x="29095" y="1606308"/>
                  </a:lnTo>
                  <a:lnTo>
                    <a:pt x="30480" y="1607007"/>
                  </a:lnTo>
                  <a:lnTo>
                    <a:pt x="31292" y="1608035"/>
                  </a:lnTo>
                  <a:lnTo>
                    <a:pt x="31864" y="1609077"/>
                  </a:lnTo>
                  <a:lnTo>
                    <a:pt x="32321" y="1610283"/>
                  </a:lnTo>
                  <a:lnTo>
                    <a:pt x="32550" y="1611642"/>
                  </a:lnTo>
                  <a:lnTo>
                    <a:pt x="32550" y="1615097"/>
                  </a:lnTo>
                  <a:lnTo>
                    <a:pt x="32321" y="1617345"/>
                  </a:lnTo>
                  <a:lnTo>
                    <a:pt x="31635" y="1622336"/>
                  </a:lnTo>
                  <a:lnTo>
                    <a:pt x="30822" y="1625777"/>
                  </a:lnTo>
                  <a:lnTo>
                    <a:pt x="29908" y="1630260"/>
                  </a:lnTo>
                  <a:lnTo>
                    <a:pt x="0" y="1762391"/>
                  </a:lnTo>
                  <a:lnTo>
                    <a:pt x="23698" y="1762391"/>
                  </a:lnTo>
                  <a:lnTo>
                    <a:pt x="37388" y="1700530"/>
                  </a:lnTo>
                  <a:lnTo>
                    <a:pt x="47040" y="1700530"/>
                  </a:lnTo>
                  <a:lnTo>
                    <a:pt x="48539" y="1700707"/>
                  </a:lnTo>
                  <a:lnTo>
                    <a:pt x="51181" y="1701050"/>
                  </a:lnTo>
                  <a:lnTo>
                    <a:pt x="52222" y="1701393"/>
                  </a:lnTo>
                  <a:lnTo>
                    <a:pt x="52908" y="1702092"/>
                  </a:lnTo>
                  <a:lnTo>
                    <a:pt x="53708" y="1702600"/>
                  </a:lnTo>
                  <a:lnTo>
                    <a:pt x="54406" y="1703463"/>
                  </a:lnTo>
                  <a:lnTo>
                    <a:pt x="54978" y="1704670"/>
                  </a:lnTo>
                  <a:lnTo>
                    <a:pt x="55435" y="1705889"/>
                  </a:lnTo>
                  <a:lnTo>
                    <a:pt x="56134" y="1707438"/>
                  </a:lnTo>
                  <a:lnTo>
                    <a:pt x="56807" y="1709839"/>
                  </a:lnTo>
                  <a:lnTo>
                    <a:pt x="59118" y="1717763"/>
                  </a:lnTo>
                  <a:lnTo>
                    <a:pt x="61302" y="1725510"/>
                  </a:lnTo>
                  <a:lnTo>
                    <a:pt x="77406" y="1760829"/>
                  </a:lnTo>
                  <a:lnTo>
                    <a:pt x="80505" y="1763420"/>
                  </a:lnTo>
                  <a:lnTo>
                    <a:pt x="84645" y="1764614"/>
                  </a:lnTo>
                  <a:lnTo>
                    <a:pt x="92697" y="1764614"/>
                  </a:lnTo>
                  <a:lnTo>
                    <a:pt x="116509" y="1752219"/>
                  </a:lnTo>
                  <a:lnTo>
                    <a:pt x="119837" y="1749285"/>
                  </a:lnTo>
                  <a:lnTo>
                    <a:pt x="121094" y="1748078"/>
                  </a:lnTo>
                  <a:lnTo>
                    <a:pt x="123405" y="1745843"/>
                  </a:lnTo>
                  <a:lnTo>
                    <a:pt x="127203" y="1742059"/>
                  </a:lnTo>
                  <a:lnTo>
                    <a:pt x="118922" y="1733956"/>
                  </a:lnTo>
                  <a:lnTo>
                    <a:pt x="116509" y="1736712"/>
                  </a:lnTo>
                  <a:lnTo>
                    <a:pt x="114325" y="1739138"/>
                  </a:lnTo>
                  <a:lnTo>
                    <a:pt x="112369" y="1741017"/>
                  </a:lnTo>
                  <a:lnTo>
                    <a:pt x="110299" y="1742744"/>
                  </a:lnTo>
                  <a:lnTo>
                    <a:pt x="108572" y="1744294"/>
                  </a:lnTo>
                  <a:lnTo>
                    <a:pt x="100634" y="1748078"/>
                  </a:lnTo>
                  <a:lnTo>
                    <a:pt x="97764" y="1748078"/>
                  </a:lnTo>
                  <a:lnTo>
                    <a:pt x="96380" y="1747735"/>
                  </a:lnTo>
                  <a:lnTo>
                    <a:pt x="95351" y="1747050"/>
                  </a:lnTo>
                  <a:lnTo>
                    <a:pt x="94081" y="1746364"/>
                  </a:lnTo>
                  <a:lnTo>
                    <a:pt x="86487" y="1729143"/>
                  </a:lnTo>
                  <a:lnTo>
                    <a:pt x="82346" y="1716379"/>
                  </a:lnTo>
                  <a:lnTo>
                    <a:pt x="80162" y="1709496"/>
                  </a:lnTo>
                  <a:lnTo>
                    <a:pt x="78206" y="1703463"/>
                  </a:lnTo>
                  <a:lnTo>
                    <a:pt x="77368" y="1700530"/>
                  </a:lnTo>
                  <a:lnTo>
                    <a:pt x="76365" y="1697101"/>
                  </a:lnTo>
                  <a:lnTo>
                    <a:pt x="74295" y="1690903"/>
                  </a:lnTo>
                  <a:lnTo>
                    <a:pt x="75222" y="1690204"/>
                  </a:lnTo>
                  <a:lnTo>
                    <a:pt x="83731" y="1683829"/>
                  </a:lnTo>
                  <a:lnTo>
                    <a:pt x="88214" y="1680387"/>
                  </a:lnTo>
                  <a:lnTo>
                    <a:pt x="92925" y="1677111"/>
                  </a:lnTo>
                  <a:lnTo>
                    <a:pt x="97421" y="1673669"/>
                  </a:lnTo>
                  <a:lnTo>
                    <a:pt x="102019" y="1670050"/>
                  </a:lnTo>
                  <a:lnTo>
                    <a:pt x="111213" y="1662988"/>
                  </a:lnTo>
                  <a:lnTo>
                    <a:pt x="116052" y="1659204"/>
                  </a:lnTo>
                  <a:lnTo>
                    <a:pt x="125704" y="1651279"/>
                  </a:lnTo>
                  <a:lnTo>
                    <a:pt x="130886" y="1646961"/>
                  </a:lnTo>
                  <a:close/>
                </a:path>
                <a:path w="2639695" h="1764664">
                  <a:moveTo>
                    <a:pt x="370789" y="1741017"/>
                  </a:moveTo>
                  <a:lnTo>
                    <a:pt x="362280" y="1732927"/>
                  </a:lnTo>
                  <a:lnTo>
                    <a:pt x="359752" y="1735505"/>
                  </a:lnTo>
                  <a:lnTo>
                    <a:pt x="357441" y="1737918"/>
                  </a:lnTo>
                  <a:lnTo>
                    <a:pt x="355612" y="1739811"/>
                  </a:lnTo>
                  <a:lnTo>
                    <a:pt x="353542" y="1741703"/>
                  </a:lnTo>
                  <a:lnTo>
                    <a:pt x="351586" y="1743265"/>
                  </a:lnTo>
                  <a:lnTo>
                    <a:pt x="350088" y="1744637"/>
                  </a:lnTo>
                  <a:lnTo>
                    <a:pt x="348361" y="1745843"/>
                  </a:lnTo>
                  <a:lnTo>
                    <a:pt x="346748" y="1746707"/>
                  </a:lnTo>
                  <a:lnTo>
                    <a:pt x="345262" y="1747227"/>
                  </a:lnTo>
                  <a:lnTo>
                    <a:pt x="343649" y="1747901"/>
                  </a:lnTo>
                  <a:lnTo>
                    <a:pt x="342265" y="1748078"/>
                  </a:lnTo>
                  <a:lnTo>
                    <a:pt x="338353" y="1748078"/>
                  </a:lnTo>
                  <a:lnTo>
                    <a:pt x="336397" y="1747405"/>
                  </a:lnTo>
                  <a:lnTo>
                    <a:pt x="335254" y="1746021"/>
                  </a:lnTo>
                  <a:lnTo>
                    <a:pt x="334213" y="1744637"/>
                  </a:lnTo>
                  <a:lnTo>
                    <a:pt x="333527" y="1742401"/>
                  </a:lnTo>
                  <a:lnTo>
                    <a:pt x="333641" y="1735162"/>
                  </a:lnTo>
                  <a:lnTo>
                    <a:pt x="333870" y="1733956"/>
                  </a:lnTo>
                  <a:lnTo>
                    <a:pt x="334213" y="1732572"/>
                  </a:lnTo>
                  <a:lnTo>
                    <a:pt x="334327" y="1731213"/>
                  </a:lnTo>
                  <a:lnTo>
                    <a:pt x="334670" y="1729486"/>
                  </a:lnTo>
                  <a:lnTo>
                    <a:pt x="335254" y="1727581"/>
                  </a:lnTo>
                  <a:lnTo>
                    <a:pt x="335597" y="1725510"/>
                  </a:lnTo>
                  <a:lnTo>
                    <a:pt x="336283" y="1722945"/>
                  </a:lnTo>
                  <a:lnTo>
                    <a:pt x="336981" y="1719656"/>
                  </a:lnTo>
                  <a:lnTo>
                    <a:pt x="338124" y="1714842"/>
                  </a:lnTo>
                  <a:lnTo>
                    <a:pt x="339509" y="1709496"/>
                  </a:lnTo>
                  <a:lnTo>
                    <a:pt x="344157" y="1691068"/>
                  </a:lnTo>
                  <a:lnTo>
                    <a:pt x="344906" y="1687969"/>
                  </a:lnTo>
                  <a:lnTo>
                    <a:pt x="346062" y="1682280"/>
                  </a:lnTo>
                  <a:lnTo>
                    <a:pt x="347040" y="1677631"/>
                  </a:lnTo>
                  <a:lnTo>
                    <a:pt x="347789" y="1673669"/>
                  </a:lnTo>
                  <a:lnTo>
                    <a:pt x="348703" y="1669364"/>
                  </a:lnTo>
                  <a:lnTo>
                    <a:pt x="348970" y="1666786"/>
                  </a:lnTo>
                  <a:lnTo>
                    <a:pt x="348894" y="1654378"/>
                  </a:lnTo>
                  <a:lnTo>
                    <a:pt x="348500" y="1653171"/>
                  </a:lnTo>
                  <a:lnTo>
                    <a:pt x="346976" y="1648345"/>
                  </a:lnTo>
                  <a:lnTo>
                    <a:pt x="342607" y="1643684"/>
                  </a:lnTo>
                  <a:lnTo>
                    <a:pt x="338353" y="1639036"/>
                  </a:lnTo>
                  <a:lnTo>
                    <a:pt x="331800" y="1636623"/>
                  </a:lnTo>
                  <a:lnTo>
                    <a:pt x="314896" y="1636623"/>
                  </a:lnTo>
                  <a:lnTo>
                    <a:pt x="306959" y="1639214"/>
                  </a:lnTo>
                  <a:lnTo>
                    <a:pt x="276593" y="1667471"/>
                  </a:lnTo>
                  <a:lnTo>
                    <a:pt x="276021" y="1667471"/>
                  </a:lnTo>
                  <a:lnTo>
                    <a:pt x="276136" y="1667129"/>
                  </a:lnTo>
                  <a:lnTo>
                    <a:pt x="276199" y="1654378"/>
                  </a:lnTo>
                  <a:lnTo>
                    <a:pt x="275831" y="1653171"/>
                  </a:lnTo>
                  <a:lnTo>
                    <a:pt x="274180" y="1647825"/>
                  </a:lnTo>
                  <a:lnTo>
                    <a:pt x="269811" y="1643341"/>
                  </a:lnTo>
                  <a:lnTo>
                    <a:pt x="265557" y="1638871"/>
                  </a:lnTo>
                  <a:lnTo>
                    <a:pt x="259003" y="1636623"/>
                  </a:lnTo>
                  <a:lnTo>
                    <a:pt x="250266" y="1636623"/>
                  </a:lnTo>
                  <a:lnTo>
                    <a:pt x="214414" y="1655064"/>
                  </a:lnTo>
                  <a:lnTo>
                    <a:pt x="202653" y="1669364"/>
                  </a:lnTo>
                  <a:lnTo>
                    <a:pt x="201269" y="1668665"/>
                  </a:lnTo>
                  <a:lnTo>
                    <a:pt x="201955" y="1667129"/>
                  </a:lnTo>
                  <a:lnTo>
                    <a:pt x="202653" y="1663674"/>
                  </a:lnTo>
                  <a:lnTo>
                    <a:pt x="202895" y="1661782"/>
                  </a:lnTo>
                  <a:lnTo>
                    <a:pt x="202996" y="1653514"/>
                  </a:lnTo>
                  <a:lnTo>
                    <a:pt x="202996" y="1651952"/>
                  </a:lnTo>
                  <a:lnTo>
                    <a:pt x="201269" y="1646618"/>
                  </a:lnTo>
                  <a:lnTo>
                    <a:pt x="198043" y="1642668"/>
                  </a:lnTo>
                  <a:lnTo>
                    <a:pt x="194703" y="1638693"/>
                  </a:lnTo>
                  <a:lnTo>
                    <a:pt x="189877" y="1636623"/>
                  </a:lnTo>
                  <a:lnTo>
                    <a:pt x="180568" y="1636623"/>
                  </a:lnTo>
                  <a:lnTo>
                    <a:pt x="177457" y="1637144"/>
                  </a:lnTo>
                  <a:lnTo>
                    <a:pt x="174358" y="1638185"/>
                  </a:lnTo>
                  <a:lnTo>
                    <a:pt x="171246" y="1639036"/>
                  </a:lnTo>
                  <a:lnTo>
                    <a:pt x="168148" y="1640420"/>
                  </a:lnTo>
                  <a:lnTo>
                    <a:pt x="165036" y="1642491"/>
                  </a:lnTo>
                  <a:lnTo>
                    <a:pt x="161937" y="1644383"/>
                  </a:lnTo>
                  <a:lnTo>
                    <a:pt x="158711" y="1646796"/>
                  </a:lnTo>
                  <a:lnTo>
                    <a:pt x="155270" y="1649895"/>
                  </a:lnTo>
                  <a:lnTo>
                    <a:pt x="151815" y="1652816"/>
                  </a:lnTo>
                  <a:lnTo>
                    <a:pt x="148132" y="1656448"/>
                  </a:lnTo>
                  <a:lnTo>
                    <a:pt x="143992" y="1660398"/>
                  </a:lnTo>
                  <a:lnTo>
                    <a:pt x="152501" y="1668500"/>
                  </a:lnTo>
                  <a:lnTo>
                    <a:pt x="155028" y="1665922"/>
                  </a:lnTo>
                  <a:lnTo>
                    <a:pt x="157340" y="1663674"/>
                  </a:lnTo>
                  <a:lnTo>
                    <a:pt x="159169" y="1661782"/>
                  </a:lnTo>
                  <a:lnTo>
                    <a:pt x="172516" y="1653514"/>
                  </a:lnTo>
                  <a:lnTo>
                    <a:pt x="178841" y="1653514"/>
                  </a:lnTo>
                  <a:lnTo>
                    <a:pt x="181254" y="1656448"/>
                  </a:lnTo>
                  <a:lnTo>
                    <a:pt x="181203" y="1665744"/>
                  </a:lnTo>
                  <a:lnTo>
                    <a:pt x="181114" y="1667471"/>
                  </a:lnTo>
                  <a:lnTo>
                    <a:pt x="180543" y="1670735"/>
                  </a:lnTo>
                  <a:lnTo>
                    <a:pt x="180136" y="1673669"/>
                  </a:lnTo>
                  <a:lnTo>
                    <a:pt x="180060" y="1674012"/>
                  </a:lnTo>
                  <a:lnTo>
                    <a:pt x="178752" y="1679524"/>
                  </a:lnTo>
                  <a:lnTo>
                    <a:pt x="159753" y="1762391"/>
                  </a:lnTo>
                  <a:lnTo>
                    <a:pt x="183896" y="1762391"/>
                  </a:lnTo>
                  <a:lnTo>
                    <a:pt x="196481" y="1703641"/>
                  </a:lnTo>
                  <a:lnTo>
                    <a:pt x="197815" y="1697609"/>
                  </a:lnTo>
                  <a:lnTo>
                    <a:pt x="214122" y="1669364"/>
                  </a:lnTo>
                  <a:lnTo>
                    <a:pt x="218173" y="1664538"/>
                  </a:lnTo>
                  <a:lnTo>
                    <a:pt x="222542" y="1660575"/>
                  </a:lnTo>
                  <a:lnTo>
                    <a:pt x="231521" y="1654721"/>
                  </a:lnTo>
                  <a:lnTo>
                    <a:pt x="235775" y="1653171"/>
                  </a:lnTo>
                  <a:lnTo>
                    <a:pt x="244284" y="1653171"/>
                  </a:lnTo>
                  <a:lnTo>
                    <a:pt x="247383" y="1654378"/>
                  </a:lnTo>
                  <a:lnTo>
                    <a:pt x="251523" y="1659204"/>
                  </a:lnTo>
                  <a:lnTo>
                    <a:pt x="252514" y="1662811"/>
                  </a:lnTo>
                  <a:lnTo>
                    <a:pt x="252564" y="1670735"/>
                  </a:lnTo>
                  <a:lnTo>
                    <a:pt x="252222" y="1674012"/>
                  </a:lnTo>
                  <a:lnTo>
                    <a:pt x="250837" y="1682280"/>
                  </a:lnTo>
                  <a:lnTo>
                    <a:pt x="248881" y="1692097"/>
                  </a:lnTo>
                  <a:lnTo>
                    <a:pt x="247815" y="1697609"/>
                  </a:lnTo>
                  <a:lnTo>
                    <a:pt x="246494" y="1703819"/>
                  </a:lnTo>
                  <a:lnTo>
                    <a:pt x="242557" y="1721040"/>
                  </a:lnTo>
                  <a:lnTo>
                    <a:pt x="240868" y="1727581"/>
                  </a:lnTo>
                  <a:lnTo>
                    <a:pt x="238620" y="1737067"/>
                  </a:lnTo>
                  <a:lnTo>
                    <a:pt x="236550" y="1746021"/>
                  </a:lnTo>
                  <a:lnTo>
                    <a:pt x="235077" y="1751533"/>
                  </a:lnTo>
                  <a:lnTo>
                    <a:pt x="233934" y="1757210"/>
                  </a:lnTo>
                  <a:lnTo>
                    <a:pt x="232664" y="1762391"/>
                  </a:lnTo>
                  <a:lnTo>
                    <a:pt x="256933" y="1762391"/>
                  </a:lnTo>
                  <a:lnTo>
                    <a:pt x="269011" y="1703641"/>
                  </a:lnTo>
                  <a:lnTo>
                    <a:pt x="270040" y="1699336"/>
                  </a:lnTo>
                  <a:lnTo>
                    <a:pt x="287413" y="1669008"/>
                  </a:lnTo>
                  <a:lnTo>
                    <a:pt x="288709" y="1667471"/>
                  </a:lnTo>
                  <a:lnTo>
                    <a:pt x="304660" y="1655241"/>
                  </a:lnTo>
                  <a:lnTo>
                    <a:pt x="307644" y="1653857"/>
                  </a:lnTo>
                  <a:lnTo>
                    <a:pt x="310184" y="1653171"/>
                  </a:lnTo>
                  <a:lnTo>
                    <a:pt x="316966" y="1653171"/>
                  </a:lnTo>
                  <a:lnTo>
                    <a:pt x="324561" y="1672805"/>
                  </a:lnTo>
                  <a:lnTo>
                    <a:pt x="323977" y="1676069"/>
                  </a:lnTo>
                  <a:lnTo>
                    <a:pt x="323519" y="1679346"/>
                  </a:lnTo>
                  <a:lnTo>
                    <a:pt x="322567" y="1683143"/>
                  </a:lnTo>
                  <a:lnTo>
                    <a:pt x="321792" y="1687106"/>
                  </a:lnTo>
                  <a:lnTo>
                    <a:pt x="320675" y="1692097"/>
                  </a:lnTo>
                  <a:lnTo>
                    <a:pt x="319836" y="1695716"/>
                  </a:lnTo>
                  <a:lnTo>
                    <a:pt x="318465" y="1700707"/>
                  </a:lnTo>
                  <a:lnTo>
                    <a:pt x="317309" y="1705533"/>
                  </a:lnTo>
                  <a:lnTo>
                    <a:pt x="315925" y="1710702"/>
                  </a:lnTo>
                  <a:lnTo>
                    <a:pt x="314325" y="1716036"/>
                  </a:lnTo>
                  <a:lnTo>
                    <a:pt x="312445" y="1723593"/>
                  </a:lnTo>
                  <a:lnTo>
                    <a:pt x="311111" y="1730463"/>
                  </a:lnTo>
                  <a:lnTo>
                    <a:pt x="310324" y="1736636"/>
                  </a:lnTo>
                  <a:lnTo>
                    <a:pt x="310172" y="1739811"/>
                  </a:lnTo>
                  <a:lnTo>
                    <a:pt x="310121" y="1745843"/>
                  </a:lnTo>
                  <a:lnTo>
                    <a:pt x="310413" y="1748256"/>
                  </a:lnTo>
                  <a:lnTo>
                    <a:pt x="322135" y="1762899"/>
                  </a:lnTo>
                  <a:lnTo>
                    <a:pt x="324561" y="1764106"/>
                  </a:lnTo>
                  <a:lnTo>
                    <a:pt x="327431" y="1764614"/>
                  </a:lnTo>
                  <a:lnTo>
                    <a:pt x="333984" y="1764614"/>
                  </a:lnTo>
                  <a:lnTo>
                    <a:pt x="366763" y="1745157"/>
                  </a:lnTo>
                  <a:lnTo>
                    <a:pt x="370789" y="1741017"/>
                  </a:lnTo>
                  <a:close/>
                </a:path>
                <a:path w="2639695" h="1764664">
                  <a:moveTo>
                    <a:pt x="2570645" y="57848"/>
                  </a:moveTo>
                  <a:lnTo>
                    <a:pt x="2563799" y="49161"/>
                  </a:lnTo>
                  <a:lnTo>
                    <a:pt x="1944433" y="43357"/>
                  </a:lnTo>
                  <a:lnTo>
                    <a:pt x="1944090" y="60617"/>
                  </a:lnTo>
                  <a:lnTo>
                    <a:pt x="2563672" y="66408"/>
                  </a:lnTo>
                  <a:lnTo>
                    <a:pt x="2570645" y="57848"/>
                  </a:lnTo>
                  <a:close/>
                </a:path>
                <a:path w="2639695" h="1764664">
                  <a:moveTo>
                    <a:pt x="2623413" y="66471"/>
                  </a:moveTo>
                  <a:lnTo>
                    <a:pt x="2570645" y="66471"/>
                  </a:lnTo>
                  <a:lnTo>
                    <a:pt x="2563622" y="66471"/>
                  </a:lnTo>
                  <a:lnTo>
                    <a:pt x="2524074" y="115011"/>
                  </a:lnTo>
                  <a:lnTo>
                    <a:pt x="2623413" y="66471"/>
                  </a:lnTo>
                  <a:close/>
                </a:path>
                <a:path w="2639695" h="1764664">
                  <a:moveTo>
                    <a:pt x="2639657" y="58547"/>
                  </a:moveTo>
                  <a:lnTo>
                    <a:pt x="2525103" y="0"/>
                  </a:lnTo>
                  <a:lnTo>
                    <a:pt x="2563799" y="49161"/>
                  </a:lnTo>
                  <a:lnTo>
                    <a:pt x="2570645" y="49225"/>
                  </a:lnTo>
                  <a:lnTo>
                    <a:pt x="2570645" y="57848"/>
                  </a:lnTo>
                  <a:lnTo>
                    <a:pt x="2570645" y="66471"/>
                  </a:lnTo>
                  <a:lnTo>
                    <a:pt x="2623540" y="66408"/>
                  </a:lnTo>
                  <a:lnTo>
                    <a:pt x="2639657" y="58547"/>
                  </a:lnTo>
                  <a:close/>
                </a:path>
              </a:pathLst>
            </a:custGeom>
            <a:solidFill>
              <a:srgbClr val="FFFFFF"/>
            </a:solidFill>
          </p:spPr>
          <p:txBody>
            <a:bodyPr wrap="square" lIns="0" tIns="0" rIns="0" bIns="0" rtlCol="0"/>
            <a:lstStyle/>
            <a:p>
              <a:endParaRPr/>
            </a:p>
          </p:txBody>
        </p:sp>
        <p:sp>
          <p:nvSpPr>
            <p:cNvPr id="20" name="object 20"/>
            <p:cNvSpPr/>
            <p:nvPr/>
          </p:nvSpPr>
          <p:spPr>
            <a:xfrm>
              <a:off x="9075511" y="4113388"/>
              <a:ext cx="695960" cy="115570"/>
            </a:xfrm>
            <a:custGeom>
              <a:avLst/>
              <a:gdLst/>
              <a:ahLst/>
              <a:cxnLst/>
              <a:rect l="l" t="t" r="r" b="b"/>
              <a:pathLst>
                <a:path w="695959" h="115570">
                  <a:moveTo>
                    <a:pt x="345" y="43357"/>
                  </a:moveTo>
                  <a:lnTo>
                    <a:pt x="626559" y="49222"/>
                  </a:lnTo>
                  <a:lnTo>
                    <a:pt x="626559" y="66473"/>
                  </a:lnTo>
                  <a:lnTo>
                    <a:pt x="0" y="60607"/>
                  </a:lnTo>
                  <a:lnTo>
                    <a:pt x="345" y="43357"/>
                  </a:lnTo>
                  <a:close/>
                </a:path>
                <a:path w="695959" h="115570">
                  <a:moveTo>
                    <a:pt x="626559" y="57847"/>
                  </a:moveTo>
                  <a:lnTo>
                    <a:pt x="581016" y="0"/>
                  </a:lnTo>
                  <a:lnTo>
                    <a:pt x="695563" y="58537"/>
                  </a:lnTo>
                  <a:lnTo>
                    <a:pt x="579981" y="115005"/>
                  </a:lnTo>
                  <a:lnTo>
                    <a:pt x="626559" y="57847"/>
                  </a:lnTo>
                  <a:close/>
                </a:path>
              </a:pathLst>
            </a:custGeom>
            <a:ln w="8634">
              <a:solidFill>
                <a:srgbClr val="FFFFFF"/>
              </a:solidFill>
            </a:ln>
          </p:spPr>
          <p:txBody>
            <a:bodyPr wrap="square" lIns="0" tIns="0" rIns="0" bIns="0" rtlCol="0"/>
            <a:lstStyle/>
            <a:p>
              <a:endParaRPr/>
            </a:p>
          </p:txBody>
        </p:sp>
        <p:sp>
          <p:nvSpPr>
            <p:cNvPr id="21" name="object 21"/>
            <p:cNvSpPr/>
            <p:nvPr/>
          </p:nvSpPr>
          <p:spPr>
            <a:xfrm>
              <a:off x="9770730" y="3915233"/>
              <a:ext cx="897890" cy="500380"/>
            </a:xfrm>
            <a:custGeom>
              <a:avLst/>
              <a:gdLst/>
              <a:ahLst/>
              <a:cxnLst/>
              <a:rect l="l" t="t" r="r" b="b"/>
              <a:pathLst>
                <a:path w="897890" h="500379">
                  <a:moveTo>
                    <a:pt x="0" y="83379"/>
                  </a:moveTo>
                  <a:lnTo>
                    <a:pt x="6593" y="51040"/>
                  </a:lnTo>
                  <a:lnTo>
                    <a:pt x="24539" y="24524"/>
                  </a:lnTo>
                  <a:lnTo>
                    <a:pt x="51090" y="6591"/>
                  </a:lnTo>
                  <a:lnTo>
                    <a:pt x="83495" y="0"/>
                  </a:lnTo>
                  <a:lnTo>
                    <a:pt x="813906" y="0"/>
                  </a:lnTo>
                  <a:lnTo>
                    <a:pt x="873091" y="24524"/>
                  </a:lnTo>
                  <a:lnTo>
                    <a:pt x="897516" y="83379"/>
                  </a:lnTo>
                  <a:lnTo>
                    <a:pt x="897516" y="416895"/>
                  </a:lnTo>
                  <a:lnTo>
                    <a:pt x="890969" y="449379"/>
                  </a:lnTo>
                  <a:lnTo>
                    <a:pt x="873091" y="475879"/>
                  </a:lnTo>
                  <a:lnTo>
                    <a:pt x="846523" y="493731"/>
                  </a:lnTo>
                  <a:lnTo>
                    <a:pt x="813906" y="500274"/>
                  </a:lnTo>
                  <a:lnTo>
                    <a:pt x="83495" y="500274"/>
                  </a:lnTo>
                  <a:lnTo>
                    <a:pt x="24539" y="475879"/>
                  </a:lnTo>
                  <a:lnTo>
                    <a:pt x="0" y="416895"/>
                  </a:lnTo>
                  <a:lnTo>
                    <a:pt x="0" y="83379"/>
                  </a:lnTo>
                  <a:close/>
                </a:path>
              </a:pathLst>
            </a:custGeom>
            <a:ln w="11380">
              <a:solidFill>
                <a:srgbClr val="FFFFFF"/>
              </a:solidFill>
            </a:ln>
          </p:spPr>
          <p:txBody>
            <a:bodyPr wrap="square" lIns="0" tIns="0" rIns="0" bIns="0" rtlCol="0"/>
            <a:lstStyle/>
            <a:p>
              <a:endParaRPr/>
            </a:p>
          </p:txBody>
        </p:sp>
      </p:grpSp>
      <p:sp>
        <p:nvSpPr>
          <p:cNvPr id="22" name="object 22"/>
          <p:cNvSpPr txBox="1"/>
          <p:nvPr/>
        </p:nvSpPr>
        <p:spPr>
          <a:xfrm>
            <a:off x="9994485" y="3864387"/>
            <a:ext cx="591820" cy="495300"/>
          </a:xfrm>
          <a:prstGeom prst="rect">
            <a:avLst/>
          </a:prstGeom>
        </p:spPr>
        <p:txBody>
          <a:bodyPr vert="horz" wrap="square" lIns="0" tIns="16510" rIns="0" bIns="0" rtlCol="0">
            <a:spAutoFit/>
          </a:bodyPr>
          <a:lstStyle/>
          <a:p>
            <a:pPr marL="12700">
              <a:lnSpc>
                <a:spcPct val="100000"/>
              </a:lnSpc>
              <a:spcBef>
                <a:spcPts val="130"/>
              </a:spcBef>
            </a:pPr>
            <a:r>
              <a:rPr sz="3050" spc="-40" dirty="0">
                <a:solidFill>
                  <a:srgbClr val="FFFFFF"/>
                </a:solidFill>
                <a:latin typeface="Symbol"/>
                <a:cs typeface="Symbol"/>
              </a:rPr>
              <a:t></a:t>
            </a:r>
            <a:r>
              <a:rPr sz="2900" spc="-40" dirty="0">
                <a:solidFill>
                  <a:srgbClr val="FFFFFF"/>
                </a:solidFill>
                <a:latin typeface="Cambria"/>
                <a:cs typeface="Cambria"/>
              </a:rPr>
              <a:t>(</a:t>
            </a:r>
            <a:r>
              <a:rPr sz="2900" i="1" spc="-40" dirty="0">
                <a:solidFill>
                  <a:srgbClr val="FFFFFF"/>
                </a:solidFill>
                <a:latin typeface="Cambria"/>
                <a:cs typeface="Cambria"/>
              </a:rPr>
              <a:t>.</a:t>
            </a:r>
            <a:r>
              <a:rPr sz="2900" spc="-40" dirty="0">
                <a:solidFill>
                  <a:srgbClr val="FFFFFF"/>
                </a:solidFill>
                <a:latin typeface="Cambria"/>
                <a:cs typeface="Cambria"/>
              </a:rPr>
              <a:t>)</a:t>
            </a:r>
            <a:endParaRPr sz="2900">
              <a:latin typeface="Cambria"/>
              <a:cs typeface="Cambria"/>
            </a:endParaRPr>
          </a:p>
        </p:txBody>
      </p:sp>
      <p:grpSp>
        <p:nvGrpSpPr>
          <p:cNvPr id="23" name="object 23"/>
          <p:cNvGrpSpPr/>
          <p:nvPr/>
        </p:nvGrpSpPr>
        <p:grpSpPr>
          <a:xfrm>
            <a:off x="10664491" y="4093762"/>
            <a:ext cx="704850" cy="124460"/>
            <a:chOff x="10664491" y="4093762"/>
            <a:chExt cx="704850" cy="124460"/>
          </a:xfrm>
        </p:grpSpPr>
        <p:sp>
          <p:nvSpPr>
            <p:cNvPr id="24" name="object 24"/>
            <p:cNvSpPr/>
            <p:nvPr/>
          </p:nvSpPr>
          <p:spPr>
            <a:xfrm>
              <a:off x="10668936" y="4098207"/>
              <a:ext cx="695960" cy="115570"/>
            </a:xfrm>
            <a:custGeom>
              <a:avLst/>
              <a:gdLst/>
              <a:ahLst/>
              <a:cxnLst/>
              <a:rect l="l" t="t" r="r" b="b"/>
              <a:pathLst>
                <a:path w="695959" h="115570">
                  <a:moveTo>
                    <a:pt x="580901" y="0"/>
                  </a:moveTo>
                  <a:lnTo>
                    <a:pt x="619603" y="49158"/>
                  </a:lnTo>
                  <a:lnTo>
                    <a:pt x="626444" y="49222"/>
                  </a:lnTo>
                  <a:lnTo>
                    <a:pt x="626444" y="66473"/>
                  </a:lnTo>
                  <a:lnTo>
                    <a:pt x="619415" y="66473"/>
                  </a:lnTo>
                  <a:lnTo>
                    <a:pt x="579866" y="115005"/>
                  </a:lnTo>
                  <a:lnTo>
                    <a:pt x="679304" y="66473"/>
                  </a:lnTo>
                  <a:lnTo>
                    <a:pt x="626444" y="66473"/>
                  </a:lnTo>
                  <a:lnTo>
                    <a:pt x="679438" y="66407"/>
                  </a:lnTo>
                  <a:lnTo>
                    <a:pt x="695563" y="58537"/>
                  </a:lnTo>
                  <a:lnTo>
                    <a:pt x="580901" y="0"/>
                  </a:lnTo>
                  <a:close/>
                </a:path>
                <a:path w="695959" h="115570">
                  <a:moveTo>
                    <a:pt x="345" y="43357"/>
                  </a:moveTo>
                  <a:lnTo>
                    <a:pt x="0" y="60607"/>
                  </a:lnTo>
                  <a:lnTo>
                    <a:pt x="619468" y="66407"/>
                  </a:lnTo>
                  <a:lnTo>
                    <a:pt x="626444" y="57847"/>
                  </a:lnTo>
                  <a:lnTo>
                    <a:pt x="619603" y="49158"/>
                  </a:lnTo>
                  <a:lnTo>
                    <a:pt x="345" y="43357"/>
                  </a:lnTo>
                  <a:close/>
                </a:path>
              </a:pathLst>
            </a:custGeom>
            <a:solidFill>
              <a:srgbClr val="FFFFFF"/>
            </a:solidFill>
          </p:spPr>
          <p:txBody>
            <a:bodyPr wrap="square" lIns="0" tIns="0" rIns="0" bIns="0" rtlCol="0"/>
            <a:lstStyle/>
            <a:p>
              <a:endParaRPr/>
            </a:p>
          </p:txBody>
        </p:sp>
        <p:sp>
          <p:nvSpPr>
            <p:cNvPr id="25" name="object 25"/>
            <p:cNvSpPr/>
            <p:nvPr/>
          </p:nvSpPr>
          <p:spPr>
            <a:xfrm>
              <a:off x="10668936" y="4098207"/>
              <a:ext cx="695960" cy="115570"/>
            </a:xfrm>
            <a:custGeom>
              <a:avLst/>
              <a:gdLst/>
              <a:ahLst/>
              <a:cxnLst/>
              <a:rect l="l" t="t" r="r" b="b"/>
              <a:pathLst>
                <a:path w="695959" h="115570">
                  <a:moveTo>
                    <a:pt x="345" y="43357"/>
                  </a:moveTo>
                  <a:lnTo>
                    <a:pt x="626444" y="49222"/>
                  </a:lnTo>
                  <a:lnTo>
                    <a:pt x="626444" y="66473"/>
                  </a:lnTo>
                  <a:lnTo>
                    <a:pt x="0" y="60607"/>
                  </a:lnTo>
                  <a:lnTo>
                    <a:pt x="345" y="43357"/>
                  </a:lnTo>
                  <a:close/>
                </a:path>
                <a:path w="695959" h="115570">
                  <a:moveTo>
                    <a:pt x="626444" y="57847"/>
                  </a:moveTo>
                  <a:lnTo>
                    <a:pt x="580901" y="0"/>
                  </a:lnTo>
                  <a:lnTo>
                    <a:pt x="695563" y="58537"/>
                  </a:lnTo>
                  <a:lnTo>
                    <a:pt x="579866" y="115005"/>
                  </a:lnTo>
                  <a:lnTo>
                    <a:pt x="626444" y="57847"/>
                  </a:lnTo>
                  <a:close/>
                </a:path>
              </a:pathLst>
            </a:custGeom>
            <a:ln w="8634">
              <a:solidFill>
                <a:srgbClr val="FFFFFF"/>
              </a:solidFill>
            </a:ln>
          </p:spPr>
          <p:txBody>
            <a:bodyPr wrap="square" lIns="0" tIns="0" rIns="0" bIns="0" rtlCol="0"/>
            <a:lstStyle/>
            <a:p>
              <a:endParaRPr/>
            </a:p>
          </p:txBody>
        </p:sp>
      </p:grpSp>
      <p:sp>
        <p:nvSpPr>
          <p:cNvPr id="26" name="object 26"/>
          <p:cNvSpPr txBox="1"/>
          <p:nvPr/>
        </p:nvSpPr>
        <p:spPr>
          <a:xfrm>
            <a:off x="9725138" y="3261147"/>
            <a:ext cx="1231900" cy="357505"/>
          </a:xfrm>
          <a:prstGeom prst="rect">
            <a:avLst/>
          </a:prstGeom>
        </p:spPr>
        <p:txBody>
          <a:bodyPr vert="horz" wrap="square" lIns="0" tIns="15875" rIns="0" bIns="0" rtlCol="0">
            <a:spAutoFit/>
          </a:bodyPr>
          <a:lstStyle/>
          <a:p>
            <a:pPr marL="12700">
              <a:lnSpc>
                <a:spcPct val="100000"/>
              </a:lnSpc>
              <a:spcBef>
                <a:spcPts val="125"/>
              </a:spcBef>
            </a:pPr>
            <a:r>
              <a:rPr sz="2150" spc="-10" dirty="0">
                <a:solidFill>
                  <a:srgbClr val="FFFFFF"/>
                </a:solidFill>
                <a:latin typeface="Cambria"/>
                <a:cs typeface="Cambria"/>
              </a:rPr>
              <a:t>Activation</a:t>
            </a:r>
            <a:endParaRPr sz="2150">
              <a:latin typeface="Cambria"/>
              <a:cs typeface="Cambria"/>
            </a:endParaRPr>
          </a:p>
        </p:txBody>
      </p:sp>
      <p:sp>
        <p:nvSpPr>
          <p:cNvPr id="27" name="object 27"/>
          <p:cNvSpPr txBox="1"/>
          <p:nvPr/>
        </p:nvSpPr>
        <p:spPr>
          <a:xfrm>
            <a:off x="9805643" y="3509559"/>
            <a:ext cx="1069340" cy="357505"/>
          </a:xfrm>
          <a:prstGeom prst="rect">
            <a:avLst/>
          </a:prstGeom>
        </p:spPr>
        <p:txBody>
          <a:bodyPr vert="horz" wrap="square" lIns="0" tIns="15875" rIns="0" bIns="0" rtlCol="0">
            <a:spAutoFit/>
          </a:bodyPr>
          <a:lstStyle/>
          <a:p>
            <a:pPr marL="12700">
              <a:lnSpc>
                <a:spcPct val="100000"/>
              </a:lnSpc>
              <a:spcBef>
                <a:spcPts val="125"/>
              </a:spcBef>
            </a:pPr>
            <a:r>
              <a:rPr sz="2150" spc="-10" dirty="0">
                <a:solidFill>
                  <a:srgbClr val="FFFFFF"/>
                </a:solidFill>
                <a:latin typeface="Cambria"/>
                <a:cs typeface="Cambria"/>
              </a:rPr>
              <a:t>Function</a:t>
            </a:r>
            <a:endParaRPr sz="2150">
              <a:latin typeface="Cambria"/>
              <a:cs typeface="Cambria"/>
            </a:endParaRPr>
          </a:p>
        </p:txBody>
      </p:sp>
      <p:sp>
        <p:nvSpPr>
          <p:cNvPr id="28" name="object 28"/>
          <p:cNvSpPr txBox="1"/>
          <p:nvPr/>
        </p:nvSpPr>
        <p:spPr>
          <a:xfrm>
            <a:off x="8759537" y="4508958"/>
            <a:ext cx="1136650" cy="606425"/>
          </a:xfrm>
          <a:prstGeom prst="rect">
            <a:avLst/>
          </a:prstGeom>
        </p:spPr>
        <p:txBody>
          <a:bodyPr vert="horz" wrap="square" lIns="0" tIns="95250" rIns="0" bIns="0" rtlCol="0">
            <a:spAutoFit/>
          </a:bodyPr>
          <a:lstStyle/>
          <a:p>
            <a:pPr marL="78740" marR="5080" indent="-66675">
              <a:lnSpc>
                <a:spcPct val="75900"/>
              </a:lnSpc>
              <a:spcBef>
                <a:spcPts val="750"/>
              </a:spcBef>
            </a:pPr>
            <a:r>
              <a:rPr sz="2150" spc="-10" dirty="0">
                <a:solidFill>
                  <a:srgbClr val="FFFFFF"/>
                </a:solidFill>
                <a:latin typeface="Cambria"/>
                <a:cs typeface="Cambria"/>
              </a:rPr>
              <a:t>Summing Junction</a:t>
            </a:r>
            <a:endParaRPr sz="2150">
              <a:latin typeface="Cambria"/>
              <a:cs typeface="Cambria"/>
            </a:endParaRPr>
          </a:p>
        </p:txBody>
      </p:sp>
      <p:sp>
        <p:nvSpPr>
          <p:cNvPr id="29" name="object 29"/>
          <p:cNvSpPr txBox="1"/>
          <p:nvPr/>
        </p:nvSpPr>
        <p:spPr>
          <a:xfrm>
            <a:off x="6261926" y="6096876"/>
            <a:ext cx="2018030" cy="633730"/>
          </a:xfrm>
          <a:prstGeom prst="rect">
            <a:avLst/>
          </a:prstGeom>
        </p:spPr>
        <p:txBody>
          <a:bodyPr vert="horz" wrap="square" lIns="0" tIns="15875" rIns="0" bIns="0" rtlCol="0">
            <a:spAutoFit/>
          </a:bodyPr>
          <a:lstStyle/>
          <a:p>
            <a:pPr marL="12700">
              <a:lnSpc>
                <a:spcPts val="2380"/>
              </a:lnSpc>
              <a:spcBef>
                <a:spcPts val="125"/>
              </a:spcBef>
            </a:pPr>
            <a:r>
              <a:rPr sz="2150" dirty="0">
                <a:solidFill>
                  <a:srgbClr val="FFFFFF"/>
                </a:solidFill>
                <a:latin typeface="Cambria"/>
                <a:cs typeface="Cambria"/>
              </a:rPr>
              <a:t>Synaptic</a:t>
            </a:r>
            <a:r>
              <a:rPr sz="2150" spc="15" dirty="0">
                <a:solidFill>
                  <a:srgbClr val="FFFFFF"/>
                </a:solidFill>
                <a:latin typeface="Cambria"/>
                <a:cs typeface="Cambria"/>
              </a:rPr>
              <a:t> </a:t>
            </a:r>
            <a:r>
              <a:rPr sz="2150" spc="-10" dirty="0">
                <a:solidFill>
                  <a:srgbClr val="FFFFFF"/>
                </a:solidFill>
                <a:latin typeface="Cambria"/>
                <a:cs typeface="Cambria"/>
              </a:rPr>
              <a:t>weights</a:t>
            </a:r>
            <a:endParaRPr sz="2150">
              <a:latin typeface="Cambria"/>
              <a:cs typeface="Cambria"/>
            </a:endParaRPr>
          </a:p>
          <a:p>
            <a:pPr marL="84455">
              <a:lnSpc>
                <a:spcPts val="2380"/>
              </a:lnSpc>
            </a:pPr>
            <a:r>
              <a:rPr sz="2150" dirty="0">
                <a:solidFill>
                  <a:srgbClr val="FFFFFF"/>
                </a:solidFill>
                <a:latin typeface="Cambria"/>
                <a:cs typeface="Cambria"/>
              </a:rPr>
              <a:t>(including</a:t>
            </a:r>
            <a:r>
              <a:rPr sz="2150" spc="10" dirty="0">
                <a:solidFill>
                  <a:srgbClr val="FFFFFF"/>
                </a:solidFill>
                <a:latin typeface="Cambria"/>
                <a:cs typeface="Cambria"/>
              </a:rPr>
              <a:t> </a:t>
            </a:r>
            <a:r>
              <a:rPr sz="2150" spc="-20" dirty="0">
                <a:solidFill>
                  <a:srgbClr val="FFFFFF"/>
                </a:solidFill>
                <a:latin typeface="Cambria"/>
                <a:cs typeface="Cambria"/>
              </a:rPr>
              <a:t>bias)</a:t>
            </a:r>
            <a:endParaRPr sz="2150">
              <a:latin typeface="Cambria"/>
              <a:cs typeface="Cambria"/>
            </a:endParaRPr>
          </a:p>
        </p:txBody>
      </p:sp>
      <p:sp>
        <p:nvSpPr>
          <p:cNvPr id="30" name="object 30"/>
          <p:cNvSpPr/>
          <p:nvPr/>
        </p:nvSpPr>
        <p:spPr>
          <a:xfrm>
            <a:off x="5021047" y="2991968"/>
            <a:ext cx="712470" cy="2940050"/>
          </a:xfrm>
          <a:custGeom>
            <a:avLst/>
            <a:gdLst/>
            <a:ahLst/>
            <a:cxnLst/>
            <a:rect l="l" t="t" r="r" b="b"/>
            <a:pathLst>
              <a:path w="712470" h="2940050">
                <a:moveTo>
                  <a:pt x="712469" y="2939441"/>
                </a:moveTo>
                <a:lnTo>
                  <a:pt x="659870" y="2936646"/>
                </a:lnTo>
                <a:lnTo>
                  <a:pt x="609650" y="2928527"/>
                </a:lnTo>
                <a:lnTo>
                  <a:pt x="562364" y="2915482"/>
                </a:lnTo>
                <a:lnTo>
                  <a:pt x="518565" y="2897911"/>
                </a:lnTo>
                <a:lnTo>
                  <a:pt x="478808" y="2876213"/>
                </a:lnTo>
                <a:lnTo>
                  <a:pt x="443646" y="2850787"/>
                </a:lnTo>
                <a:lnTo>
                  <a:pt x="413635" y="2822032"/>
                </a:lnTo>
                <a:lnTo>
                  <a:pt x="389329" y="2790347"/>
                </a:lnTo>
                <a:lnTo>
                  <a:pt x="371280" y="2756131"/>
                </a:lnTo>
                <a:lnTo>
                  <a:pt x="356177" y="2681702"/>
                </a:lnTo>
                <a:lnTo>
                  <a:pt x="356177" y="1727615"/>
                </a:lnTo>
                <a:lnTo>
                  <a:pt x="352316" y="1689516"/>
                </a:lnTo>
                <a:lnTo>
                  <a:pt x="323084" y="1618905"/>
                </a:lnTo>
                <a:lnTo>
                  <a:pt x="298811" y="1587194"/>
                </a:lnTo>
                <a:lnTo>
                  <a:pt x="268835" y="1558412"/>
                </a:lnTo>
                <a:lnTo>
                  <a:pt x="233705" y="1532960"/>
                </a:lnTo>
                <a:lnTo>
                  <a:pt x="193971" y="1511238"/>
                </a:lnTo>
                <a:lnTo>
                  <a:pt x="150183" y="1493647"/>
                </a:lnTo>
                <a:lnTo>
                  <a:pt x="102892" y="1480586"/>
                </a:lnTo>
                <a:lnTo>
                  <a:pt x="52648" y="1472456"/>
                </a:lnTo>
                <a:lnTo>
                  <a:pt x="0" y="1469657"/>
                </a:lnTo>
                <a:lnTo>
                  <a:pt x="52648" y="1466864"/>
                </a:lnTo>
                <a:lnTo>
                  <a:pt x="102892" y="1458749"/>
                </a:lnTo>
                <a:lnTo>
                  <a:pt x="150183" y="1445712"/>
                </a:lnTo>
                <a:lnTo>
                  <a:pt x="193971" y="1428151"/>
                </a:lnTo>
                <a:lnTo>
                  <a:pt x="233705" y="1406464"/>
                </a:lnTo>
                <a:lnTo>
                  <a:pt x="268835" y="1381052"/>
                </a:lnTo>
                <a:lnTo>
                  <a:pt x="298811" y="1352311"/>
                </a:lnTo>
                <a:lnTo>
                  <a:pt x="323084" y="1320642"/>
                </a:lnTo>
                <a:lnTo>
                  <a:pt x="341102" y="1286441"/>
                </a:lnTo>
                <a:lnTo>
                  <a:pt x="356177" y="1212044"/>
                </a:lnTo>
                <a:lnTo>
                  <a:pt x="356177" y="257842"/>
                </a:lnTo>
                <a:lnTo>
                  <a:pt x="360045" y="219772"/>
                </a:lnTo>
                <a:lnTo>
                  <a:pt x="389328" y="149203"/>
                </a:lnTo>
                <a:lnTo>
                  <a:pt x="413635" y="117506"/>
                </a:lnTo>
                <a:lnTo>
                  <a:pt x="443646" y="88736"/>
                </a:lnTo>
                <a:lnTo>
                  <a:pt x="478807" y="63292"/>
                </a:lnTo>
                <a:lnTo>
                  <a:pt x="518565" y="41575"/>
                </a:lnTo>
                <a:lnTo>
                  <a:pt x="562364" y="23987"/>
                </a:lnTo>
                <a:lnTo>
                  <a:pt x="609650" y="10928"/>
                </a:lnTo>
                <a:lnTo>
                  <a:pt x="659870" y="2798"/>
                </a:lnTo>
                <a:lnTo>
                  <a:pt x="712469" y="0"/>
                </a:lnTo>
              </a:path>
            </a:pathLst>
          </a:custGeom>
          <a:ln w="8634">
            <a:solidFill>
              <a:srgbClr val="FFFFFF"/>
            </a:solidFill>
          </a:ln>
        </p:spPr>
        <p:txBody>
          <a:bodyPr wrap="square" lIns="0" tIns="0" rIns="0" bIns="0" rtlCol="0"/>
          <a:lstStyle/>
          <a:p>
            <a:endParaRPr/>
          </a:p>
        </p:txBody>
      </p:sp>
      <p:sp>
        <p:nvSpPr>
          <p:cNvPr id="31" name="object 31"/>
          <p:cNvSpPr txBox="1"/>
          <p:nvPr/>
        </p:nvSpPr>
        <p:spPr>
          <a:xfrm>
            <a:off x="4161606" y="4100113"/>
            <a:ext cx="842010" cy="605790"/>
          </a:xfrm>
          <a:prstGeom prst="rect">
            <a:avLst/>
          </a:prstGeom>
        </p:spPr>
        <p:txBody>
          <a:bodyPr vert="horz" wrap="square" lIns="0" tIns="95250" rIns="0" bIns="0" rtlCol="0">
            <a:spAutoFit/>
          </a:bodyPr>
          <a:lstStyle/>
          <a:p>
            <a:pPr marL="12700" marR="5080" indent="26034">
              <a:lnSpc>
                <a:spcPct val="75800"/>
              </a:lnSpc>
              <a:spcBef>
                <a:spcPts val="750"/>
              </a:spcBef>
            </a:pPr>
            <a:r>
              <a:rPr sz="2150" spc="-10" dirty="0">
                <a:solidFill>
                  <a:srgbClr val="FFFFFF"/>
                </a:solidFill>
                <a:latin typeface="Cambria"/>
                <a:cs typeface="Cambria"/>
              </a:rPr>
              <a:t>Inputs signals</a:t>
            </a:r>
            <a:endParaRPr sz="2150">
              <a:latin typeface="Cambria"/>
              <a:cs typeface="Cambria"/>
            </a:endParaRPr>
          </a:p>
        </p:txBody>
      </p:sp>
      <p:sp>
        <p:nvSpPr>
          <p:cNvPr id="32" name="object 32"/>
          <p:cNvSpPr txBox="1"/>
          <p:nvPr/>
        </p:nvSpPr>
        <p:spPr>
          <a:xfrm>
            <a:off x="7272609" y="4407408"/>
            <a:ext cx="82550" cy="887730"/>
          </a:xfrm>
          <a:prstGeom prst="rect">
            <a:avLst/>
          </a:prstGeom>
        </p:spPr>
        <p:txBody>
          <a:bodyPr vert="horz" wrap="square" lIns="0" tIns="15875" rIns="0" bIns="0" rtlCol="0">
            <a:spAutoFit/>
          </a:bodyPr>
          <a:lstStyle/>
          <a:p>
            <a:pPr marL="12700">
              <a:lnSpc>
                <a:spcPts val="2335"/>
              </a:lnSpc>
              <a:spcBef>
                <a:spcPts val="125"/>
              </a:spcBef>
            </a:pPr>
            <a:r>
              <a:rPr sz="2150" spc="-50" dirty="0">
                <a:solidFill>
                  <a:srgbClr val="FFFFFF"/>
                </a:solidFill>
                <a:latin typeface="Cambria"/>
                <a:cs typeface="Cambria"/>
              </a:rPr>
              <a:t>.</a:t>
            </a:r>
            <a:endParaRPr sz="2150">
              <a:latin typeface="Cambria"/>
              <a:cs typeface="Cambria"/>
            </a:endParaRPr>
          </a:p>
          <a:p>
            <a:pPr marL="12700">
              <a:lnSpc>
                <a:spcPts val="2085"/>
              </a:lnSpc>
            </a:pPr>
            <a:r>
              <a:rPr sz="2150" spc="-50" dirty="0">
                <a:solidFill>
                  <a:srgbClr val="FFFFFF"/>
                </a:solidFill>
                <a:latin typeface="Cambria"/>
                <a:cs typeface="Cambria"/>
              </a:rPr>
              <a:t>.</a:t>
            </a:r>
            <a:endParaRPr sz="2150">
              <a:latin typeface="Cambria"/>
              <a:cs typeface="Cambria"/>
            </a:endParaRPr>
          </a:p>
          <a:p>
            <a:pPr marL="12700">
              <a:lnSpc>
                <a:spcPts val="2335"/>
              </a:lnSpc>
            </a:pPr>
            <a:r>
              <a:rPr sz="2150" spc="-50" dirty="0">
                <a:solidFill>
                  <a:srgbClr val="FFFFFF"/>
                </a:solidFill>
                <a:latin typeface="Cambria"/>
                <a:cs typeface="Cambria"/>
              </a:rPr>
              <a:t>.</a:t>
            </a:r>
            <a:endParaRPr sz="2150">
              <a:latin typeface="Cambria"/>
              <a:cs typeface="Cambria"/>
            </a:endParaRPr>
          </a:p>
        </p:txBody>
      </p:sp>
      <p:grpSp>
        <p:nvGrpSpPr>
          <p:cNvPr id="33" name="object 33"/>
          <p:cNvGrpSpPr/>
          <p:nvPr/>
        </p:nvGrpSpPr>
        <p:grpSpPr>
          <a:xfrm>
            <a:off x="8336129" y="2346957"/>
            <a:ext cx="871219" cy="1429385"/>
            <a:chOff x="8336129" y="2346957"/>
            <a:chExt cx="871219" cy="1429385"/>
          </a:xfrm>
        </p:grpSpPr>
        <p:sp>
          <p:nvSpPr>
            <p:cNvPr id="34" name="object 34"/>
            <p:cNvSpPr/>
            <p:nvPr/>
          </p:nvSpPr>
          <p:spPr>
            <a:xfrm>
              <a:off x="8699897" y="3084662"/>
              <a:ext cx="0" cy="575945"/>
            </a:xfrm>
            <a:custGeom>
              <a:avLst/>
              <a:gdLst/>
              <a:ahLst/>
              <a:cxnLst/>
              <a:rect l="l" t="t" r="r" b="b"/>
              <a:pathLst>
                <a:path h="575945">
                  <a:moveTo>
                    <a:pt x="0" y="0"/>
                  </a:moveTo>
                  <a:lnTo>
                    <a:pt x="0" y="575948"/>
                  </a:lnTo>
                </a:path>
              </a:pathLst>
            </a:custGeom>
            <a:ln w="28751">
              <a:solidFill>
                <a:srgbClr val="FFFFFF"/>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8625603" y="3627144"/>
              <a:ext cx="148589" cy="148587"/>
            </a:xfrm>
            <a:prstGeom prst="rect">
              <a:avLst/>
            </a:prstGeom>
          </p:spPr>
        </p:pic>
        <p:pic>
          <p:nvPicPr>
            <p:cNvPr id="36" name="object 36"/>
            <p:cNvPicPr/>
            <p:nvPr/>
          </p:nvPicPr>
          <p:blipFill>
            <a:blip r:embed="rId6" cstate="print"/>
            <a:stretch>
              <a:fillRect/>
            </a:stretch>
          </p:blipFill>
          <p:spPr>
            <a:xfrm>
              <a:off x="8336129" y="2346957"/>
              <a:ext cx="871179" cy="879737"/>
            </a:xfrm>
            <a:prstGeom prst="rect">
              <a:avLst/>
            </a:prstGeom>
          </p:spPr>
        </p:pic>
      </p:grpSp>
      <p:sp>
        <p:nvSpPr>
          <p:cNvPr id="37" name="object 37"/>
          <p:cNvSpPr txBox="1"/>
          <p:nvPr/>
        </p:nvSpPr>
        <p:spPr>
          <a:xfrm>
            <a:off x="53339" y="1049273"/>
            <a:ext cx="11525885" cy="1722755"/>
          </a:xfrm>
          <a:prstGeom prst="rect">
            <a:avLst/>
          </a:prstGeom>
        </p:spPr>
        <p:txBody>
          <a:bodyPr vert="horz" wrap="square" lIns="0" tIns="37465" rIns="0" bIns="0" rtlCol="0">
            <a:spAutoFit/>
          </a:bodyPr>
          <a:lstStyle/>
          <a:p>
            <a:pPr marL="553085" marR="30480" indent="-515620">
              <a:lnSpc>
                <a:spcPct val="94000"/>
              </a:lnSpc>
              <a:spcBef>
                <a:spcPts val="295"/>
              </a:spcBef>
              <a:tabLst>
                <a:tab pos="553085" algn="l"/>
              </a:tabLst>
            </a:pPr>
            <a:r>
              <a:rPr sz="2800" spc="-25" dirty="0">
                <a:solidFill>
                  <a:srgbClr val="FFFFFF"/>
                </a:solidFill>
                <a:latin typeface="Cambria"/>
                <a:cs typeface="Cambria"/>
              </a:rPr>
              <a:t>1.</a:t>
            </a:r>
            <a:r>
              <a:rPr sz="2800" dirty="0">
                <a:solidFill>
                  <a:srgbClr val="FFFFFF"/>
                </a:solidFill>
                <a:latin typeface="Cambria"/>
                <a:cs typeface="Cambria"/>
              </a:rPr>
              <a:t>	</a:t>
            </a:r>
            <a:r>
              <a:rPr lang="tr-TR" sz="2800" dirty="0">
                <a:solidFill>
                  <a:srgbClr val="FFFFFF"/>
                </a:solidFill>
                <a:latin typeface="Cambria"/>
                <a:cs typeface="Cambria"/>
              </a:rPr>
              <a:t>Her biri kendi ağırlığı veya gücü ile karakterize edilen bir dizi sinaps veya bağlantı bağlantısı. </a:t>
            </a:r>
            <a:r>
              <a:rPr lang="tr-TR" sz="2800" spc="-30" dirty="0">
                <a:solidFill>
                  <a:srgbClr val="FFFFFF"/>
                </a:solidFill>
                <a:latin typeface="Cambria"/>
                <a:cs typeface="Cambria"/>
              </a:rPr>
              <a:t>Özellikle, bir sinyal </a:t>
            </a:r>
            <a:r>
              <a:rPr sz="2800" dirty="0">
                <a:solidFill>
                  <a:srgbClr val="FFFFFF"/>
                </a:solidFill>
                <a:latin typeface="Cambria Math"/>
                <a:cs typeface="Cambria Math"/>
              </a:rPr>
              <a:t>𝑥</a:t>
            </a:r>
            <a:r>
              <a:rPr sz="3075" baseline="-16260" dirty="0">
                <a:solidFill>
                  <a:srgbClr val="FFFFFF"/>
                </a:solidFill>
                <a:latin typeface="Cambria Math"/>
                <a:cs typeface="Cambria Math"/>
              </a:rPr>
              <a:t>𝑗</a:t>
            </a:r>
            <a:r>
              <a:rPr sz="3075" spc="442" baseline="-16260" dirty="0">
                <a:solidFill>
                  <a:srgbClr val="FFFFFF"/>
                </a:solidFill>
                <a:latin typeface="Cambria Math"/>
                <a:cs typeface="Cambria Math"/>
              </a:rPr>
              <a:t> </a:t>
            </a:r>
            <a:r>
              <a:rPr lang="tr-TR" sz="2800" dirty="0" err="1">
                <a:solidFill>
                  <a:srgbClr val="FFFFFF"/>
                </a:solidFill>
                <a:latin typeface="Cambria"/>
                <a:cs typeface="Cambria"/>
              </a:rPr>
              <a:t>Synapse'in</a:t>
            </a:r>
            <a:r>
              <a:rPr lang="tr-TR" sz="2800" dirty="0">
                <a:solidFill>
                  <a:srgbClr val="FFFFFF"/>
                </a:solidFill>
                <a:latin typeface="Cambria"/>
                <a:cs typeface="Cambria"/>
              </a:rPr>
              <a:t> girişinde </a:t>
            </a:r>
            <a:r>
              <a:rPr sz="2800" i="1" dirty="0">
                <a:solidFill>
                  <a:srgbClr val="FFFFFF"/>
                </a:solidFill>
                <a:latin typeface="Cambria"/>
                <a:cs typeface="Cambria"/>
              </a:rPr>
              <a:t>j</a:t>
            </a:r>
            <a:r>
              <a:rPr sz="2800" i="1" spc="-70" dirty="0">
                <a:solidFill>
                  <a:srgbClr val="FFFFFF"/>
                </a:solidFill>
                <a:latin typeface="Cambria"/>
                <a:cs typeface="Cambria"/>
              </a:rPr>
              <a:t> </a:t>
            </a:r>
            <a:r>
              <a:rPr lang="tr-TR" sz="2800" dirty="0">
                <a:solidFill>
                  <a:srgbClr val="FFFFFF"/>
                </a:solidFill>
                <a:latin typeface="Cambria"/>
                <a:cs typeface="Cambria"/>
              </a:rPr>
              <a:t>Nörona bağlı </a:t>
            </a:r>
            <a:r>
              <a:rPr sz="2800" i="1" dirty="0">
                <a:solidFill>
                  <a:srgbClr val="FFFFFF"/>
                </a:solidFill>
                <a:latin typeface="Cambria"/>
                <a:cs typeface="Cambria"/>
              </a:rPr>
              <a:t>k</a:t>
            </a:r>
            <a:r>
              <a:rPr sz="2800" i="1" spc="-75" dirty="0">
                <a:solidFill>
                  <a:srgbClr val="FFFFFF"/>
                </a:solidFill>
                <a:latin typeface="Cambria"/>
                <a:cs typeface="Cambria"/>
              </a:rPr>
              <a:t> </a:t>
            </a:r>
            <a:r>
              <a:rPr lang="tr-TR" sz="2800" dirty="0">
                <a:solidFill>
                  <a:srgbClr val="FFFFFF"/>
                </a:solidFill>
                <a:latin typeface="Cambria"/>
                <a:cs typeface="Cambria"/>
              </a:rPr>
              <a:t>sinaptik ağırlık ile çarpılır </a:t>
            </a:r>
            <a:r>
              <a:rPr sz="2800" spc="45" dirty="0">
                <a:solidFill>
                  <a:srgbClr val="FFFFFF"/>
                </a:solidFill>
                <a:latin typeface="Cambria Math"/>
                <a:cs typeface="Cambria Math"/>
              </a:rPr>
              <a:t>𝑤</a:t>
            </a:r>
            <a:r>
              <a:rPr sz="3075" spc="67" baseline="-16260" dirty="0">
                <a:solidFill>
                  <a:srgbClr val="FFFFFF"/>
                </a:solidFill>
                <a:latin typeface="Cambria Math"/>
                <a:cs typeface="Cambria Math"/>
              </a:rPr>
              <a:t>𝑘𝑗</a:t>
            </a:r>
            <a:endParaRPr sz="3075" baseline="-16260" dirty="0">
              <a:latin typeface="Cambria Math"/>
              <a:cs typeface="Cambria Math"/>
            </a:endParaRPr>
          </a:p>
          <a:p>
            <a:pPr marR="2550160" algn="r">
              <a:lnSpc>
                <a:spcPct val="100000"/>
              </a:lnSpc>
              <a:spcBef>
                <a:spcPts val="1110"/>
              </a:spcBef>
            </a:pPr>
            <a:r>
              <a:rPr sz="2150" spc="-20" dirty="0">
                <a:solidFill>
                  <a:srgbClr val="FFFFFF"/>
                </a:solidFill>
                <a:latin typeface="Cambria"/>
                <a:cs typeface="Cambria"/>
              </a:rPr>
              <a:t>Bias</a:t>
            </a:r>
            <a:endParaRPr sz="2150" dirty="0">
              <a:latin typeface="Cambria"/>
              <a:cs typeface="Cambria"/>
            </a:endParaRPr>
          </a:p>
        </p:txBody>
      </p:sp>
      <p:sp>
        <p:nvSpPr>
          <p:cNvPr id="38" name="object 38"/>
          <p:cNvSpPr txBox="1"/>
          <p:nvPr/>
        </p:nvSpPr>
        <p:spPr>
          <a:xfrm>
            <a:off x="8616255" y="2663117"/>
            <a:ext cx="310515" cy="357505"/>
          </a:xfrm>
          <a:prstGeom prst="rect">
            <a:avLst/>
          </a:prstGeom>
        </p:spPr>
        <p:txBody>
          <a:bodyPr vert="horz" wrap="square" lIns="0" tIns="15875" rIns="0" bIns="0" rtlCol="0">
            <a:spAutoFit/>
          </a:bodyPr>
          <a:lstStyle/>
          <a:p>
            <a:pPr marL="38100">
              <a:lnSpc>
                <a:spcPct val="100000"/>
              </a:lnSpc>
              <a:spcBef>
                <a:spcPts val="125"/>
              </a:spcBef>
            </a:pPr>
            <a:r>
              <a:rPr sz="2150" i="1" spc="-25" dirty="0">
                <a:solidFill>
                  <a:srgbClr val="FFFFFF"/>
                </a:solidFill>
                <a:latin typeface="Cambria"/>
                <a:cs typeface="Cambria"/>
              </a:rPr>
              <a:t>b</a:t>
            </a:r>
            <a:r>
              <a:rPr sz="2100" i="1" spc="-37" baseline="-11904" dirty="0">
                <a:solidFill>
                  <a:srgbClr val="FFFFFF"/>
                </a:solidFill>
                <a:latin typeface="Cambria"/>
                <a:cs typeface="Cambria"/>
              </a:rPr>
              <a:t>k</a:t>
            </a:r>
            <a:endParaRPr sz="2100" baseline="-11904">
              <a:latin typeface="Cambria"/>
              <a:cs typeface="Cambria"/>
            </a:endParaRPr>
          </a:p>
        </p:txBody>
      </p:sp>
      <p:pic>
        <p:nvPicPr>
          <p:cNvPr id="39" name="object 39"/>
          <p:cNvPicPr/>
          <p:nvPr/>
        </p:nvPicPr>
        <p:blipFill>
          <a:blip r:embed="rId7" cstate="print"/>
          <a:stretch>
            <a:fillRect/>
          </a:stretch>
        </p:blipFill>
        <p:spPr>
          <a:xfrm>
            <a:off x="9112429" y="3623464"/>
            <a:ext cx="569285" cy="638281"/>
          </a:xfrm>
          <a:prstGeom prst="rect">
            <a:avLst/>
          </a:prstGeom>
        </p:spPr>
      </p:pic>
      <p:sp>
        <p:nvSpPr>
          <p:cNvPr id="40" name="object 40"/>
          <p:cNvSpPr txBox="1"/>
          <p:nvPr/>
        </p:nvSpPr>
        <p:spPr>
          <a:xfrm>
            <a:off x="9269265" y="3701619"/>
            <a:ext cx="311785" cy="357505"/>
          </a:xfrm>
          <a:prstGeom prst="rect">
            <a:avLst/>
          </a:prstGeom>
        </p:spPr>
        <p:txBody>
          <a:bodyPr vert="horz" wrap="square" lIns="0" tIns="15875" rIns="0" bIns="0" rtlCol="0">
            <a:spAutoFit/>
          </a:bodyPr>
          <a:lstStyle/>
          <a:p>
            <a:pPr marL="38100">
              <a:lnSpc>
                <a:spcPct val="100000"/>
              </a:lnSpc>
              <a:spcBef>
                <a:spcPts val="125"/>
              </a:spcBef>
            </a:pPr>
            <a:r>
              <a:rPr sz="2150" i="1" spc="-25" dirty="0">
                <a:solidFill>
                  <a:srgbClr val="FFFFFF"/>
                </a:solidFill>
                <a:latin typeface="Cambria"/>
                <a:cs typeface="Cambria"/>
              </a:rPr>
              <a:t>υ</a:t>
            </a:r>
            <a:r>
              <a:rPr sz="2100" i="1" spc="-37" baseline="-11904" dirty="0">
                <a:solidFill>
                  <a:srgbClr val="FFFFFF"/>
                </a:solidFill>
                <a:latin typeface="Cambria"/>
                <a:cs typeface="Cambria"/>
              </a:rPr>
              <a:t>k</a:t>
            </a:r>
            <a:endParaRPr sz="2100" baseline="-11904">
              <a:latin typeface="Cambria"/>
              <a:cs typeface="Cambria"/>
            </a:endParaRPr>
          </a:p>
        </p:txBody>
      </p:sp>
      <p:grpSp>
        <p:nvGrpSpPr>
          <p:cNvPr id="41" name="object 41"/>
          <p:cNvGrpSpPr/>
          <p:nvPr/>
        </p:nvGrpSpPr>
        <p:grpSpPr>
          <a:xfrm>
            <a:off x="5567331" y="2959306"/>
            <a:ext cx="3147060" cy="2823845"/>
            <a:chOff x="5567331" y="2959306"/>
            <a:chExt cx="3147060" cy="2823845"/>
          </a:xfrm>
        </p:grpSpPr>
        <p:sp>
          <p:nvSpPr>
            <p:cNvPr id="42" name="object 42"/>
            <p:cNvSpPr/>
            <p:nvPr/>
          </p:nvSpPr>
          <p:spPr>
            <a:xfrm>
              <a:off x="8108875" y="3287532"/>
              <a:ext cx="320040" cy="447040"/>
            </a:xfrm>
            <a:custGeom>
              <a:avLst/>
              <a:gdLst/>
              <a:ahLst/>
              <a:cxnLst/>
              <a:rect l="l" t="t" r="r" b="b"/>
              <a:pathLst>
                <a:path w="320040" h="447039">
                  <a:moveTo>
                    <a:pt x="0" y="0"/>
                  </a:moveTo>
                  <a:lnTo>
                    <a:pt x="319835" y="446912"/>
                  </a:lnTo>
                </a:path>
              </a:pathLst>
            </a:custGeom>
            <a:ln w="28751">
              <a:solidFill>
                <a:srgbClr val="FFFFFF"/>
              </a:solidFill>
            </a:ln>
          </p:spPr>
          <p:txBody>
            <a:bodyPr wrap="square" lIns="0" tIns="0" rIns="0" bIns="0" rtlCol="0"/>
            <a:lstStyle/>
            <a:p>
              <a:endParaRPr/>
            </a:p>
          </p:txBody>
        </p:sp>
        <p:pic>
          <p:nvPicPr>
            <p:cNvPr id="43" name="object 43"/>
            <p:cNvPicPr/>
            <p:nvPr/>
          </p:nvPicPr>
          <p:blipFill>
            <a:blip r:embed="rId8" cstate="print"/>
            <a:stretch>
              <a:fillRect/>
            </a:stretch>
          </p:blipFill>
          <p:spPr>
            <a:xfrm>
              <a:off x="8348896" y="3663946"/>
              <a:ext cx="146864" cy="164113"/>
            </a:xfrm>
            <a:prstGeom prst="rect">
              <a:avLst/>
            </a:prstGeom>
          </p:spPr>
        </p:pic>
        <p:sp>
          <p:nvSpPr>
            <p:cNvPr id="44" name="object 44"/>
            <p:cNvSpPr/>
            <p:nvPr/>
          </p:nvSpPr>
          <p:spPr>
            <a:xfrm>
              <a:off x="7616070" y="3286382"/>
              <a:ext cx="585470" cy="849630"/>
            </a:xfrm>
            <a:custGeom>
              <a:avLst/>
              <a:gdLst/>
              <a:ahLst/>
              <a:cxnLst/>
              <a:rect l="l" t="t" r="r" b="b"/>
              <a:pathLst>
                <a:path w="585470" h="849629">
                  <a:moveTo>
                    <a:pt x="0" y="0"/>
                  </a:moveTo>
                  <a:lnTo>
                    <a:pt x="492805" y="1150"/>
                  </a:lnTo>
                </a:path>
                <a:path w="585470" h="849629">
                  <a:moveTo>
                    <a:pt x="10005" y="849431"/>
                  </a:moveTo>
                  <a:lnTo>
                    <a:pt x="585156" y="849431"/>
                  </a:lnTo>
                </a:path>
              </a:pathLst>
            </a:custGeom>
            <a:ln w="28751">
              <a:solidFill>
                <a:srgbClr val="FFFFFF"/>
              </a:solidFill>
            </a:ln>
          </p:spPr>
          <p:txBody>
            <a:bodyPr wrap="square" lIns="0" tIns="0" rIns="0" bIns="0" rtlCol="0"/>
            <a:lstStyle/>
            <a:p>
              <a:endParaRPr/>
            </a:p>
          </p:txBody>
        </p:sp>
        <p:pic>
          <p:nvPicPr>
            <p:cNvPr id="45" name="object 45"/>
            <p:cNvPicPr/>
            <p:nvPr/>
          </p:nvPicPr>
          <p:blipFill>
            <a:blip r:embed="rId9" cstate="print"/>
            <a:stretch>
              <a:fillRect/>
            </a:stretch>
          </p:blipFill>
          <p:spPr>
            <a:xfrm>
              <a:off x="8167874" y="4061520"/>
              <a:ext cx="148589" cy="148587"/>
            </a:xfrm>
            <a:prstGeom prst="rect">
              <a:avLst/>
            </a:prstGeom>
          </p:spPr>
        </p:pic>
        <p:sp>
          <p:nvSpPr>
            <p:cNvPr id="46" name="object 46"/>
            <p:cNvSpPr/>
            <p:nvPr/>
          </p:nvSpPr>
          <p:spPr>
            <a:xfrm>
              <a:off x="8245504" y="4636894"/>
              <a:ext cx="411480" cy="1083310"/>
            </a:xfrm>
            <a:custGeom>
              <a:avLst/>
              <a:gdLst/>
              <a:ahLst/>
              <a:cxnLst/>
              <a:rect l="l" t="t" r="r" b="b"/>
              <a:pathLst>
                <a:path w="411479" h="1083310">
                  <a:moveTo>
                    <a:pt x="0" y="1082974"/>
                  </a:moveTo>
                  <a:lnTo>
                    <a:pt x="411380" y="0"/>
                  </a:lnTo>
                </a:path>
              </a:pathLst>
            </a:custGeom>
            <a:ln w="28751">
              <a:solidFill>
                <a:srgbClr val="FFFFFF"/>
              </a:solidFill>
            </a:ln>
          </p:spPr>
          <p:txBody>
            <a:bodyPr wrap="square" lIns="0" tIns="0" rIns="0" bIns="0" rtlCol="0"/>
            <a:lstStyle/>
            <a:p>
              <a:endParaRPr/>
            </a:p>
          </p:txBody>
        </p:sp>
        <p:pic>
          <p:nvPicPr>
            <p:cNvPr id="47" name="object 47"/>
            <p:cNvPicPr/>
            <p:nvPr/>
          </p:nvPicPr>
          <p:blipFill>
            <a:blip r:embed="rId10" cstate="print"/>
            <a:stretch>
              <a:fillRect/>
            </a:stretch>
          </p:blipFill>
          <p:spPr>
            <a:xfrm>
              <a:off x="8575575" y="4529249"/>
              <a:ext cx="138813" cy="165263"/>
            </a:xfrm>
            <a:prstGeom prst="rect">
              <a:avLst/>
            </a:prstGeom>
          </p:spPr>
        </p:pic>
        <p:sp>
          <p:nvSpPr>
            <p:cNvPr id="48" name="object 48"/>
            <p:cNvSpPr/>
            <p:nvPr/>
          </p:nvSpPr>
          <p:spPr>
            <a:xfrm>
              <a:off x="6043116" y="3255101"/>
              <a:ext cx="2202815" cy="2470785"/>
            </a:xfrm>
            <a:custGeom>
              <a:avLst/>
              <a:gdLst/>
              <a:ahLst/>
              <a:cxnLst/>
              <a:rect l="l" t="t" r="r" b="b"/>
              <a:pathLst>
                <a:path w="2202815" h="2470785">
                  <a:moveTo>
                    <a:pt x="1582959" y="2470218"/>
                  </a:moveTo>
                  <a:lnTo>
                    <a:pt x="2202388" y="2464767"/>
                  </a:lnTo>
                </a:path>
                <a:path w="2202815" h="2470785">
                  <a:moveTo>
                    <a:pt x="0" y="0"/>
                  </a:moveTo>
                  <a:lnTo>
                    <a:pt x="699818" y="0"/>
                  </a:lnTo>
                </a:path>
              </a:pathLst>
            </a:custGeom>
            <a:ln w="28751">
              <a:solidFill>
                <a:srgbClr val="FFFFFF"/>
              </a:solidFill>
            </a:ln>
          </p:spPr>
          <p:txBody>
            <a:bodyPr wrap="square" lIns="0" tIns="0" rIns="0" bIns="0" rtlCol="0"/>
            <a:lstStyle/>
            <a:p>
              <a:endParaRPr/>
            </a:p>
          </p:txBody>
        </p:sp>
        <p:pic>
          <p:nvPicPr>
            <p:cNvPr id="49" name="object 49"/>
            <p:cNvPicPr/>
            <p:nvPr/>
          </p:nvPicPr>
          <p:blipFill>
            <a:blip r:embed="rId11" cstate="print"/>
            <a:stretch>
              <a:fillRect/>
            </a:stretch>
          </p:blipFill>
          <p:spPr>
            <a:xfrm>
              <a:off x="6709468" y="3180807"/>
              <a:ext cx="148589" cy="148587"/>
            </a:xfrm>
            <a:prstGeom prst="rect">
              <a:avLst/>
            </a:prstGeom>
          </p:spPr>
        </p:pic>
        <p:sp>
          <p:nvSpPr>
            <p:cNvPr id="50" name="object 50"/>
            <p:cNvSpPr/>
            <p:nvPr/>
          </p:nvSpPr>
          <p:spPr>
            <a:xfrm>
              <a:off x="6041851" y="5708551"/>
              <a:ext cx="700405" cy="0"/>
            </a:xfrm>
            <a:custGeom>
              <a:avLst/>
              <a:gdLst/>
              <a:ahLst/>
              <a:cxnLst/>
              <a:rect l="l" t="t" r="r" b="b"/>
              <a:pathLst>
                <a:path w="700404">
                  <a:moveTo>
                    <a:pt x="0" y="0"/>
                  </a:moveTo>
                  <a:lnTo>
                    <a:pt x="699933" y="0"/>
                  </a:lnTo>
                </a:path>
              </a:pathLst>
            </a:custGeom>
            <a:ln w="28751">
              <a:solidFill>
                <a:srgbClr val="FFFFFF"/>
              </a:solidFill>
            </a:ln>
          </p:spPr>
          <p:txBody>
            <a:bodyPr wrap="square" lIns="0" tIns="0" rIns="0" bIns="0" rtlCol="0"/>
            <a:lstStyle/>
            <a:p>
              <a:endParaRPr/>
            </a:p>
          </p:txBody>
        </p:sp>
        <p:pic>
          <p:nvPicPr>
            <p:cNvPr id="51" name="object 51"/>
            <p:cNvPicPr/>
            <p:nvPr/>
          </p:nvPicPr>
          <p:blipFill>
            <a:blip r:embed="rId12" cstate="print"/>
            <a:stretch>
              <a:fillRect/>
            </a:stretch>
          </p:blipFill>
          <p:spPr>
            <a:xfrm>
              <a:off x="6708318" y="5634223"/>
              <a:ext cx="148589" cy="148621"/>
            </a:xfrm>
            <a:prstGeom prst="rect">
              <a:avLst/>
            </a:prstGeom>
          </p:spPr>
        </p:pic>
        <p:sp>
          <p:nvSpPr>
            <p:cNvPr id="52" name="object 52"/>
            <p:cNvSpPr/>
            <p:nvPr/>
          </p:nvSpPr>
          <p:spPr>
            <a:xfrm>
              <a:off x="6046451" y="4129834"/>
              <a:ext cx="700405" cy="0"/>
            </a:xfrm>
            <a:custGeom>
              <a:avLst/>
              <a:gdLst/>
              <a:ahLst/>
              <a:cxnLst/>
              <a:rect l="l" t="t" r="r" b="b"/>
              <a:pathLst>
                <a:path w="700404">
                  <a:moveTo>
                    <a:pt x="0" y="0"/>
                  </a:moveTo>
                  <a:lnTo>
                    <a:pt x="699818" y="0"/>
                  </a:lnTo>
                </a:path>
              </a:pathLst>
            </a:custGeom>
            <a:ln w="28751">
              <a:solidFill>
                <a:srgbClr val="FFFFF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6712918" y="4055540"/>
              <a:ext cx="148589" cy="148587"/>
            </a:xfrm>
            <a:prstGeom prst="rect">
              <a:avLst/>
            </a:prstGeom>
          </p:spPr>
        </p:pic>
        <p:pic>
          <p:nvPicPr>
            <p:cNvPr id="54" name="object 54"/>
            <p:cNvPicPr/>
            <p:nvPr/>
          </p:nvPicPr>
          <p:blipFill>
            <a:blip r:embed="rId14" cstate="print"/>
            <a:stretch>
              <a:fillRect/>
            </a:stretch>
          </p:blipFill>
          <p:spPr>
            <a:xfrm>
              <a:off x="5567331" y="2959306"/>
              <a:ext cx="552034" cy="629656"/>
            </a:xfrm>
            <a:prstGeom prst="rect">
              <a:avLst/>
            </a:prstGeom>
          </p:spPr>
        </p:pic>
      </p:grpSp>
      <p:sp>
        <p:nvSpPr>
          <p:cNvPr id="55" name="object 55"/>
          <p:cNvSpPr txBox="1"/>
          <p:nvPr/>
        </p:nvSpPr>
        <p:spPr>
          <a:xfrm>
            <a:off x="5713243" y="3029640"/>
            <a:ext cx="300990" cy="357505"/>
          </a:xfrm>
          <a:prstGeom prst="rect">
            <a:avLst/>
          </a:prstGeom>
        </p:spPr>
        <p:txBody>
          <a:bodyPr vert="horz" wrap="square" lIns="0" tIns="15875" rIns="0" bIns="0" rtlCol="0">
            <a:spAutoFit/>
          </a:bodyPr>
          <a:lstStyle/>
          <a:p>
            <a:pPr marL="38100">
              <a:lnSpc>
                <a:spcPct val="100000"/>
              </a:lnSpc>
              <a:spcBef>
                <a:spcPts val="125"/>
              </a:spcBef>
            </a:pPr>
            <a:r>
              <a:rPr sz="2150" i="1" spc="-25" dirty="0">
                <a:solidFill>
                  <a:srgbClr val="FFFFFF"/>
                </a:solidFill>
                <a:latin typeface="Cambria"/>
                <a:cs typeface="Cambria"/>
              </a:rPr>
              <a:t>x</a:t>
            </a:r>
            <a:r>
              <a:rPr sz="2100" spc="-37" baseline="-11904" dirty="0">
                <a:solidFill>
                  <a:srgbClr val="FFFFFF"/>
                </a:solidFill>
                <a:latin typeface="Cambria"/>
                <a:cs typeface="Cambria"/>
              </a:rPr>
              <a:t>1</a:t>
            </a:r>
            <a:endParaRPr sz="2100" baseline="-11904">
              <a:latin typeface="Cambria"/>
              <a:cs typeface="Cambria"/>
            </a:endParaRPr>
          </a:p>
        </p:txBody>
      </p:sp>
      <p:grpSp>
        <p:nvGrpSpPr>
          <p:cNvPr id="56" name="object 56"/>
          <p:cNvGrpSpPr/>
          <p:nvPr/>
        </p:nvGrpSpPr>
        <p:grpSpPr>
          <a:xfrm>
            <a:off x="5368944" y="3830474"/>
            <a:ext cx="759460" cy="2156460"/>
            <a:chOff x="5368944" y="3830474"/>
            <a:chExt cx="759460" cy="2156460"/>
          </a:xfrm>
        </p:grpSpPr>
        <p:pic>
          <p:nvPicPr>
            <p:cNvPr id="57" name="object 57"/>
            <p:cNvPicPr/>
            <p:nvPr/>
          </p:nvPicPr>
          <p:blipFill>
            <a:blip r:embed="rId15" cstate="print"/>
            <a:stretch>
              <a:fillRect/>
            </a:stretch>
          </p:blipFill>
          <p:spPr>
            <a:xfrm>
              <a:off x="5567331" y="3830474"/>
              <a:ext cx="560660" cy="638281"/>
            </a:xfrm>
            <a:prstGeom prst="rect">
              <a:avLst/>
            </a:prstGeom>
          </p:spPr>
        </p:pic>
        <p:pic>
          <p:nvPicPr>
            <p:cNvPr id="58" name="object 58"/>
            <p:cNvPicPr/>
            <p:nvPr/>
          </p:nvPicPr>
          <p:blipFill>
            <a:blip r:embed="rId16" cstate="print"/>
            <a:stretch>
              <a:fillRect/>
            </a:stretch>
          </p:blipFill>
          <p:spPr>
            <a:xfrm>
              <a:off x="5368944" y="5348526"/>
              <a:ext cx="698668" cy="638281"/>
            </a:xfrm>
            <a:prstGeom prst="rect">
              <a:avLst/>
            </a:prstGeom>
          </p:spPr>
        </p:pic>
      </p:grpSp>
      <p:sp>
        <p:nvSpPr>
          <p:cNvPr id="59" name="object 59"/>
          <p:cNvSpPr txBox="1"/>
          <p:nvPr/>
        </p:nvSpPr>
        <p:spPr>
          <a:xfrm>
            <a:off x="5517500" y="3774798"/>
            <a:ext cx="527685" cy="2051050"/>
          </a:xfrm>
          <a:prstGeom prst="rect">
            <a:avLst/>
          </a:prstGeom>
        </p:spPr>
        <p:txBody>
          <a:bodyPr vert="horz" wrap="square" lIns="0" tIns="147320" rIns="0" bIns="0" rtlCol="0">
            <a:spAutoFit/>
          </a:bodyPr>
          <a:lstStyle/>
          <a:p>
            <a:pPr marR="57785" algn="r">
              <a:lnSpc>
                <a:spcPct val="100000"/>
              </a:lnSpc>
              <a:spcBef>
                <a:spcPts val="1160"/>
              </a:spcBef>
            </a:pPr>
            <a:r>
              <a:rPr sz="2150" i="1" spc="-25" dirty="0">
                <a:solidFill>
                  <a:srgbClr val="FFFFFF"/>
                </a:solidFill>
                <a:latin typeface="Cambria"/>
                <a:cs typeface="Cambria"/>
              </a:rPr>
              <a:t>x</a:t>
            </a:r>
            <a:r>
              <a:rPr sz="2100" spc="-37" baseline="-11904" dirty="0">
                <a:solidFill>
                  <a:srgbClr val="FFFFFF"/>
                </a:solidFill>
                <a:latin typeface="Cambria"/>
                <a:cs typeface="Cambria"/>
              </a:rPr>
              <a:t>2</a:t>
            </a:r>
            <a:endParaRPr sz="2100" baseline="-11904">
              <a:latin typeface="Cambria"/>
              <a:cs typeface="Cambria"/>
            </a:endParaRPr>
          </a:p>
          <a:p>
            <a:pPr marR="30480" algn="r">
              <a:lnSpc>
                <a:spcPts val="2335"/>
              </a:lnSpc>
              <a:spcBef>
                <a:spcPts val="1060"/>
              </a:spcBef>
            </a:pPr>
            <a:r>
              <a:rPr sz="2150" spc="-50" dirty="0">
                <a:solidFill>
                  <a:srgbClr val="FFFFFF"/>
                </a:solidFill>
                <a:latin typeface="Cambria"/>
                <a:cs typeface="Cambria"/>
              </a:rPr>
              <a:t>.</a:t>
            </a:r>
            <a:endParaRPr sz="2150">
              <a:latin typeface="Cambria"/>
              <a:cs typeface="Cambria"/>
            </a:endParaRPr>
          </a:p>
          <a:p>
            <a:pPr marR="30480" algn="r">
              <a:lnSpc>
                <a:spcPts val="2085"/>
              </a:lnSpc>
            </a:pPr>
            <a:r>
              <a:rPr sz="2150" spc="-50" dirty="0">
                <a:solidFill>
                  <a:srgbClr val="FFFFFF"/>
                </a:solidFill>
                <a:latin typeface="Cambria"/>
                <a:cs typeface="Cambria"/>
              </a:rPr>
              <a:t>.</a:t>
            </a:r>
            <a:endParaRPr sz="2150">
              <a:latin typeface="Cambria"/>
              <a:cs typeface="Cambria"/>
            </a:endParaRPr>
          </a:p>
          <a:p>
            <a:pPr marR="30480" algn="r">
              <a:lnSpc>
                <a:spcPts val="2335"/>
              </a:lnSpc>
            </a:pPr>
            <a:r>
              <a:rPr sz="2150" spc="-50" dirty="0">
                <a:solidFill>
                  <a:srgbClr val="FFFFFF"/>
                </a:solidFill>
                <a:latin typeface="Cambria"/>
                <a:cs typeface="Cambria"/>
              </a:rPr>
              <a:t>.</a:t>
            </a:r>
            <a:endParaRPr sz="2150">
              <a:latin typeface="Cambria"/>
              <a:cs typeface="Cambria"/>
            </a:endParaRPr>
          </a:p>
          <a:p>
            <a:pPr marR="112395" algn="r">
              <a:lnSpc>
                <a:spcPct val="100000"/>
              </a:lnSpc>
              <a:spcBef>
                <a:spcPts val="1905"/>
              </a:spcBef>
            </a:pPr>
            <a:r>
              <a:rPr sz="3225" i="1" spc="-37" baseline="7751" dirty="0">
                <a:solidFill>
                  <a:srgbClr val="FFFFFF"/>
                </a:solidFill>
                <a:latin typeface="Cambria"/>
                <a:cs typeface="Cambria"/>
              </a:rPr>
              <a:t>x</a:t>
            </a:r>
            <a:r>
              <a:rPr sz="1400" i="1" spc="-25" dirty="0">
                <a:solidFill>
                  <a:srgbClr val="FFFFFF"/>
                </a:solidFill>
                <a:latin typeface="Cambria"/>
                <a:cs typeface="Cambria"/>
              </a:rPr>
              <a:t>km</a:t>
            </a:r>
            <a:endParaRPr sz="1400">
              <a:latin typeface="Cambria"/>
              <a:cs typeface="Cambria"/>
            </a:endParaRPr>
          </a:p>
        </p:txBody>
      </p:sp>
      <p:pic>
        <p:nvPicPr>
          <p:cNvPr id="60" name="object 60"/>
          <p:cNvPicPr/>
          <p:nvPr/>
        </p:nvPicPr>
        <p:blipFill>
          <a:blip r:embed="rId17" cstate="print"/>
          <a:stretch>
            <a:fillRect/>
          </a:stretch>
        </p:blipFill>
        <p:spPr>
          <a:xfrm>
            <a:off x="10992797" y="3649340"/>
            <a:ext cx="1198950" cy="879793"/>
          </a:xfrm>
          <a:prstGeom prst="rect">
            <a:avLst/>
          </a:prstGeom>
        </p:spPr>
      </p:pic>
      <p:sp>
        <p:nvSpPr>
          <p:cNvPr id="61" name="object 61"/>
          <p:cNvSpPr txBox="1"/>
          <p:nvPr/>
        </p:nvSpPr>
        <p:spPr>
          <a:xfrm>
            <a:off x="11175609" y="3720019"/>
            <a:ext cx="851535" cy="357505"/>
          </a:xfrm>
          <a:prstGeom prst="rect">
            <a:avLst/>
          </a:prstGeom>
        </p:spPr>
        <p:txBody>
          <a:bodyPr vert="horz" wrap="square" lIns="0" tIns="15875" rIns="0" bIns="0" rtlCol="0">
            <a:spAutoFit/>
          </a:bodyPr>
          <a:lstStyle/>
          <a:p>
            <a:pPr marL="12700">
              <a:lnSpc>
                <a:spcPct val="100000"/>
              </a:lnSpc>
              <a:spcBef>
                <a:spcPts val="125"/>
              </a:spcBef>
            </a:pPr>
            <a:r>
              <a:rPr sz="2150" spc="-10" dirty="0">
                <a:solidFill>
                  <a:srgbClr val="FFFFFF"/>
                </a:solidFill>
                <a:latin typeface="Cambria"/>
                <a:cs typeface="Cambria"/>
              </a:rPr>
              <a:t>Output</a:t>
            </a:r>
            <a:endParaRPr sz="2150" dirty="0">
              <a:latin typeface="Cambria"/>
              <a:cs typeface="Cambria"/>
            </a:endParaRPr>
          </a:p>
        </p:txBody>
      </p:sp>
      <p:sp>
        <p:nvSpPr>
          <p:cNvPr id="62" name="object 62"/>
          <p:cNvSpPr txBox="1"/>
          <p:nvPr/>
        </p:nvSpPr>
        <p:spPr>
          <a:xfrm>
            <a:off x="11453828" y="3969007"/>
            <a:ext cx="294005" cy="357505"/>
          </a:xfrm>
          <a:prstGeom prst="rect">
            <a:avLst/>
          </a:prstGeom>
        </p:spPr>
        <p:txBody>
          <a:bodyPr vert="horz" wrap="square" lIns="0" tIns="15875" rIns="0" bIns="0" rtlCol="0">
            <a:spAutoFit/>
          </a:bodyPr>
          <a:lstStyle/>
          <a:p>
            <a:pPr marL="38100">
              <a:lnSpc>
                <a:spcPct val="100000"/>
              </a:lnSpc>
              <a:spcBef>
                <a:spcPts val="125"/>
              </a:spcBef>
            </a:pPr>
            <a:r>
              <a:rPr sz="2150" i="1" spc="-25" dirty="0">
                <a:solidFill>
                  <a:srgbClr val="FFFFFF"/>
                </a:solidFill>
                <a:latin typeface="Cambria"/>
                <a:cs typeface="Cambria"/>
              </a:rPr>
              <a:t>y</a:t>
            </a:r>
            <a:r>
              <a:rPr sz="2100" i="1" spc="-37" baseline="-11904" dirty="0">
                <a:solidFill>
                  <a:srgbClr val="FFFFFF"/>
                </a:solidFill>
                <a:latin typeface="Cambria"/>
                <a:cs typeface="Cambria"/>
              </a:rPr>
              <a:t>k</a:t>
            </a:r>
            <a:endParaRPr sz="2100" baseline="-11904"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0871"/>
            <a:ext cx="8534400" cy="505908"/>
          </a:xfrm>
          <a:prstGeom prst="rect">
            <a:avLst/>
          </a:prstGeom>
        </p:spPr>
        <p:txBody>
          <a:bodyPr vert="horz" wrap="square" lIns="0" tIns="13335" rIns="0" bIns="0" rtlCol="0">
            <a:spAutoFit/>
          </a:bodyPr>
          <a:lstStyle/>
          <a:p>
            <a:pPr marL="485140">
              <a:lnSpc>
                <a:spcPct val="100000"/>
              </a:lnSpc>
              <a:spcBef>
                <a:spcPts val="105"/>
              </a:spcBef>
            </a:pPr>
            <a:r>
              <a:rPr lang="tr-TR" sz="3200" dirty="0"/>
              <a:t>Bir Nöronun Matematiksel Tanımı</a:t>
            </a:r>
            <a:endParaRPr sz="5000" dirty="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127635">
              <a:lnSpc>
                <a:spcPts val="1240"/>
              </a:lnSpc>
            </a:pPr>
            <a:fld id="{81D60167-4931-47E6-BA6A-407CBD079E47}" type="slidenum">
              <a:rPr spc="-50" dirty="0"/>
              <a:t>4</a:t>
            </a:fld>
            <a:endParaRPr spc="-50" dirty="0"/>
          </a:p>
        </p:txBody>
      </p:sp>
      <p:sp>
        <p:nvSpPr>
          <p:cNvPr id="3" name="object 3"/>
          <p:cNvSpPr txBox="1"/>
          <p:nvPr/>
        </p:nvSpPr>
        <p:spPr>
          <a:xfrm>
            <a:off x="78739" y="1048258"/>
            <a:ext cx="8380730" cy="452120"/>
          </a:xfrm>
          <a:prstGeom prst="rect">
            <a:avLst/>
          </a:prstGeom>
        </p:spPr>
        <p:txBody>
          <a:bodyPr vert="horz" wrap="square" lIns="0" tIns="12065" rIns="0" bIns="0" rtlCol="0">
            <a:spAutoFit/>
          </a:bodyPr>
          <a:lstStyle/>
          <a:p>
            <a:pPr marL="240029" indent="-227329">
              <a:lnSpc>
                <a:spcPct val="100000"/>
              </a:lnSpc>
              <a:spcBef>
                <a:spcPts val="95"/>
              </a:spcBef>
              <a:buFont typeface="Arial MT"/>
              <a:buChar char="•"/>
              <a:tabLst>
                <a:tab pos="240029" algn="l"/>
              </a:tabLst>
            </a:pPr>
            <a:r>
              <a:rPr lang="tr-TR" sz="2800" spc="-30" dirty="0">
                <a:solidFill>
                  <a:srgbClr val="FFFFFF"/>
                </a:solidFill>
                <a:latin typeface="Cambria"/>
                <a:cs typeface="Cambria"/>
              </a:rPr>
              <a:t>Bir nöron k'yi denklemleri yazarak tanımlayabiliriz:</a:t>
            </a:r>
            <a:endParaRPr sz="2800" dirty="0">
              <a:latin typeface="Cambria"/>
              <a:cs typeface="Cambria"/>
            </a:endParaRPr>
          </a:p>
        </p:txBody>
      </p:sp>
      <p:sp>
        <p:nvSpPr>
          <p:cNvPr id="4" name="object 4"/>
          <p:cNvSpPr txBox="1"/>
          <p:nvPr/>
        </p:nvSpPr>
        <p:spPr>
          <a:xfrm>
            <a:off x="4965827" y="1736924"/>
            <a:ext cx="2283460" cy="1407160"/>
          </a:xfrm>
          <a:prstGeom prst="rect">
            <a:avLst/>
          </a:prstGeom>
        </p:spPr>
        <p:txBody>
          <a:bodyPr vert="horz" wrap="square" lIns="0" tIns="100330" rIns="0" bIns="0" rtlCol="0">
            <a:spAutoFit/>
          </a:bodyPr>
          <a:lstStyle/>
          <a:p>
            <a:pPr marR="38735" algn="ctr">
              <a:lnSpc>
                <a:spcPct val="100000"/>
              </a:lnSpc>
              <a:spcBef>
                <a:spcPts val="790"/>
              </a:spcBef>
            </a:pPr>
            <a:r>
              <a:rPr sz="2050" spc="135" dirty="0">
                <a:solidFill>
                  <a:srgbClr val="FFFFFF"/>
                </a:solidFill>
                <a:latin typeface="Cambria Math"/>
                <a:cs typeface="Cambria Math"/>
              </a:rPr>
              <a:t>𝑚</a:t>
            </a:r>
            <a:endParaRPr sz="2050" dirty="0">
              <a:latin typeface="Cambria Math"/>
              <a:cs typeface="Cambria Math"/>
            </a:endParaRPr>
          </a:p>
          <a:p>
            <a:pPr algn="ctr">
              <a:lnSpc>
                <a:spcPct val="100000"/>
              </a:lnSpc>
              <a:spcBef>
                <a:spcPts val="955"/>
              </a:spcBef>
            </a:pPr>
            <a:r>
              <a:rPr sz="2800" dirty="0">
                <a:solidFill>
                  <a:srgbClr val="FFFFFF"/>
                </a:solidFill>
                <a:latin typeface="Cambria Math"/>
                <a:cs typeface="Cambria Math"/>
              </a:rPr>
              <a:t>𝑢</a:t>
            </a:r>
            <a:r>
              <a:rPr sz="3075" baseline="-16260" dirty="0">
                <a:solidFill>
                  <a:srgbClr val="FFFFFF"/>
                </a:solidFill>
                <a:latin typeface="Cambria Math"/>
                <a:cs typeface="Cambria Math"/>
              </a:rPr>
              <a:t>𝑘</a:t>
            </a:r>
            <a:r>
              <a:rPr sz="3075" spc="67" baseline="-16260" dirty="0">
                <a:solidFill>
                  <a:srgbClr val="FFFFFF"/>
                </a:solidFill>
                <a:latin typeface="Cambria Math"/>
                <a:cs typeface="Cambria Math"/>
              </a:rPr>
              <a:t>  </a:t>
            </a:r>
            <a:r>
              <a:rPr sz="2800" dirty="0">
                <a:solidFill>
                  <a:srgbClr val="FFFFFF"/>
                </a:solidFill>
                <a:latin typeface="Cambria Math"/>
                <a:cs typeface="Cambria Math"/>
              </a:rPr>
              <a:t>=</a:t>
            </a:r>
            <a:r>
              <a:rPr sz="2800" spc="190" dirty="0">
                <a:solidFill>
                  <a:srgbClr val="FFFFFF"/>
                </a:solidFill>
                <a:latin typeface="Cambria Math"/>
                <a:cs typeface="Cambria Math"/>
              </a:rPr>
              <a:t> </a:t>
            </a:r>
            <a:r>
              <a:rPr lang="tr-TR" sz="2800" spc="190" dirty="0">
                <a:solidFill>
                  <a:srgbClr val="FFFFFF"/>
                </a:solidFill>
                <a:latin typeface="Cambria Math"/>
                <a:cs typeface="Cambria Math"/>
              </a:rPr>
              <a:t>⅀</a:t>
            </a:r>
            <a:r>
              <a:rPr sz="2800" spc="-130" dirty="0">
                <a:solidFill>
                  <a:srgbClr val="FFFFFF"/>
                </a:solidFill>
                <a:latin typeface="Cambria Math"/>
                <a:cs typeface="Cambria Math"/>
              </a:rPr>
              <a:t> </a:t>
            </a:r>
            <a:r>
              <a:rPr sz="2800" spc="45" dirty="0">
                <a:solidFill>
                  <a:srgbClr val="FFFFFF"/>
                </a:solidFill>
                <a:latin typeface="Cambria Math"/>
                <a:cs typeface="Cambria Math"/>
              </a:rPr>
              <a:t>𝑤</a:t>
            </a:r>
            <a:r>
              <a:rPr sz="3075" spc="67" baseline="-16260" dirty="0">
                <a:solidFill>
                  <a:srgbClr val="FFFFFF"/>
                </a:solidFill>
                <a:latin typeface="Cambria Math"/>
                <a:cs typeface="Cambria Math"/>
              </a:rPr>
              <a:t>𝑘𝑗</a:t>
            </a:r>
            <a:r>
              <a:rPr sz="2800" spc="45" dirty="0">
                <a:solidFill>
                  <a:srgbClr val="FFFFFF"/>
                </a:solidFill>
                <a:latin typeface="Cambria Math"/>
                <a:cs typeface="Cambria Math"/>
              </a:rPr>
              <a:t>𝑥</a:t>
            </a:r>
            <a:r>
              <a:rPr sz="3075" spc="67" baseline="-16260" dirty="0">
                <a:solidFill>
                  <a:srgbClr val="FFFFFF"/>
                </a:solidFill>
                <a:latin typeface="Cambria Math"/>
                <a:cs typeface="Cambria Math"/>
              </a:rPr>
              <a:t>𝑗</a:t>
            </a:r>
            <a:endParaRPr sz="3075" baseline="-16260" dirty="0">
              <a:latin typeface="Cambria Math"/>
              <a:cs typeface="Cambria Math"/>
            </a:endParaRPr>
          </a:p>
          <a:p>
            <a:pPr marR="33655" algn="ctr">
              <a:lnSpc>
                <a:spcPct val="100000"/>
              </a:lnSpc>
              <a:spcBef>
                <a:spcPts val="950"/>
              </a:spcBef>
            </a:pPr>
            <a:r>
              <a:rPr sz="2050" spc="60" dirty="0">
                <a:solidFill>
                  <a:srgbClr val="FFFFFF"/>
                </a:solidFill>
                <a:latin typeface="Cambria Math"/>
                <a:cs typeface="Cambria Math"/>
              </a:rPr>
              <a:t>𝑗=1</a:t>
            </a:r>
            <a:endParaRPr sz="2050" dirty="0">
              <a:latin typeface="Cambria Math"/>
              <a:cs typeface="Cambria Math"/>
            </a:endParaRPr>
          </a:p>
        </p:txBody>
      </p:sp>
      <p:sp>
        <p:nvSpPr>
          <p:cNvPr id="5" name="object 5"/>
          <p:cNvSpPr/>
          <p:nvPr/>
        </p:nvSpPr>
        <p:spPr>
          <a:xfrm>
            <a:off x="11368278" y="2360041"/>
            <a:ext cx="699135" cy="328930"/>
          </a:xfrm>
          <a:custGeom>
            <a:avLst/>
            <a:gdLst/>
            <a:ahLst/>
            <a:cxnLst/>
            <a:rect l="l" t="t" r="r" b="b"/>
            <a:pathLst>
              <a:path w="699134" h="328930">
                <a:moveTo>
                  <a:pt x="594232" y="0"/>
                </a:moveTo>
                <a:lnTo>
                  <a:pt x="589533" y="13335"/>
                </a:lnTo>
                <a:lnTo>
                  <a:pt x="608584" y="21597"/>
                </a:lnTo>
                <a:lnTo>
                  <a:pt x="624967" y="33051"/>
                </a:lnTo>
                <a:lnTo>
                  <a:pt x="649731" y="65532"/>
                </a:lnTo>
                <a:lnTo>
                  <a:pt x="664305" y="109219"/>
                </a:lnTo>
                <a:lnTo>
                  <a:pt x="669163" y="162813"/>
                </a:lnTo>
                <a:lnTo>
                  <a:pt x="667928" y="191845"/>
                </a:lnTo>
                <a:lnTo>
                  <a:pt x="658125" y="241859"/>
                </a:lnTo>
                <a:lnTo>
                  <a:pt x="638583" y="280965"/>
                </a:lnTo>
                <a:lnTo>
                  <a:pt x="608778" y="307306"/>
                </a:lnTo>
                <a:lnTo>
                  <a:pt x="590042" y="315595"/>
                </a:lnTo>
                <a:lnTo>
                  <a:pt x="594232" y="328930"/>
                </a:lnTo>
                <a:lnTo>
                  <a:pt x="639064" y="307895"/>
                </a:lnTo>
                <a:lnTo>
                  <a:pt x="672083" y="271525"/>
                </a:lnTo>
                <a:lnTo>
                  <a:pt x="692372" y="222678"/>
                </a:lnTo>
                <a:lnTo>
                  <a:pt x="699135" y="164592"/>
                </a:lnTo>
                <a:lnTo>
                  <a:pt x="697424" y="134417"/>
                </a:lnTo>
                <a:lnTo>
                  <a:pt x="683811" y="80974"/>
                </a:lnTo>
                <a:lnTo>
                  <a:pt x="656955" y="37468"/>
                </a:lnTo>
                <a:lnTo>
                  <a:pt x="618093" y="8616"/>
                </a:lnTo>
                <a:lnTo>
                  <a:pt x="594232" y="0"/>
                </a:lnTo>
                <a:close/>
              </a:path>
              <a:path w="699134" h="328930">
                <a:moveTo>
                  <a:pt x="104901" y="0"/>
                </a:moveTo>
                <a:lnTo>
                  <a:pt x="60118" y="21113"/>
                </a:lnTo>
                <a:lnTo>
                  <a:pt x="27050" y="57658"/>
                </a:lnTo>
                <a:lnTo>
                  <a:pt x="6762" y="106552"/>
                </a:lnTo>
                <a:lnTo>
                  <a:pt x="0" y="164592"/>
                </a:lnTo>
                <a:lnTo>
                  <a:pt x="1690" y="194784"/>
                </a:lnTo>
                <a:lnTo>
                  <a:pt x="15216" y="248263"/>
                </a:lnTo>
                <a:lnTo>
                  <a:pt x="42054" y="291621"/>
                </a:lnTo>
                <a:lnTo>
                  <a:pt x="80968" y="320335"/>
                </a:lnTo>
                <a:lnTo>
                  <a:pt x="104901" y="328930"/>
                </a:lnTo>
                <a:lnTo>
                  <a:pt x="108966" y="315595"/>
                </a:lnTo>
                <a:lnTo>
                  <a:pt x="90249" y="307306"/>
                </a:lnTo>
                <a:lnTo>
                  <a:pt x="74104" y="295767"/>
                </a:lnTo>
                <a:lnTo>
                  <a:pt x="49529" y="262889"/>
                </a:lnTo>
                <a:lnTo>
                  <a:pt x="34845" y="218186"/>
                </a:lnTo>
                <a:lnTo>
                  <a:pt x="29972" y="162813"/>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6" name="object 6"/>
          <p:cNvSpPr txBox="1"/>
          <p:nvPr/>
        </p:nvSpPr>
        <p:spPr>
          <a:xfrm>
            <a:off x="11473688" y="2258694"/>
            <a:ext cx="492125" cy="452120"/>
          </a:xfrm>
          <a:prstGeom prst="rect">
            <a:avLst/>
          </a:prstGeom>
        </p:spPr>
        <p:txBody>
          <a:bodyPr vert="horz" wrap="square" lIns="0" tIns="12065" rIns="0" bIns="0" rtlCol="0">
            <a:spAutoFit/>
          </a:bodyPr>
          <a:lstStyle/>
          <a:p>
            <a:pPr marL="12700">
              <a:lnSpc>
                <a:spcPct val="100000"/>
              </a:lnSpc>
              <a:spcBef>
                <a:spcPts val="95"/>
              </a:spcBef>
            </a:pPr>
            <a:r>
              <a:rPr sz="2800" spc="-25" dirty="0">
                <a:solidFill>
                  <a:srgbClr val="FFFFFF"/>
                </a:solidFill>
                <a:latin typeface="Cambria Math"/>
                <a:cs typeface="Cambria Math"/>
              </a:rPr>
              <a:t>1.1</a:t>
            </a:r>
            <a:endParaRPr sz="2800">
              <a:latin typeface="Cambria Math"/>
              <a:cs typeface="Cambria Math"/>
            </a:endParaRPr>
          </a:p>
        </p:txBody>
      </p:sp>
      <p:sp>
        <p:nvSpPr>
          <p:cNvPr id="7" name="object 7"/>
          <p:cNvSpPr txBox="1"/>
          <p:nvPr/>
        </p:nvSpPr>
        <p:spPr>
          <a:xfrm>
            <a:off x="78739" y="3162122"/>
            <a:ext cx="594995" cy="452120"/>
          </a:xfrm>
          <a:prstGeom prst="rect">
            <a:avLst/>
          </a:prstGeom>
        </p:spPr>
        <p:txBody>
          <a:bodyPr vert="horz" wrap="square" lIns="0" tIns="12065" rIns="0" bIns="0" rtlCol="0">
            <a:spAutoFit/>
          </a:bodyPr>
          <a:lstStyle/>
          <a:p>
            <a:pPr marL="12700">
              <a:lnSpc>
                <a:spcPct val="100000"/>
              </a:lnSpc>
              <a:spcBef>
                <a:spcPts val="95"/>
              </a:spcBef>
            </a:pPr>
            <a:r>
              <a:rPr lang="tr-TR" sz="2800" spc="-25">
                <a:solidFill>
                  <a:srgbClr val="FFFFFF"/>
                </a:solidFill>
                <a:latin typeface="Cambria"/>
                <a:cs typeface="Cambria"/>
              </a:rPr>
              <a:t>ve</a:t>
            </a:r>
            <a:endParaRPr sz="2800" dirty="0">
              <a:latin typeface="Cambria"/>
              <a:cs typeface="Cambria"/>
            </a:endParaRPr>
          </a:p>
        </p:txBody>
      </p:sp>
      <p:sp>
        <p:nvSpPr>
          <p:cNvPr id="8" name="object 8"/>
          <p:cNvSpPr/>
          <p:nvPr/>
        </p:nvSpPr>
        <p:spPr>
          <a:xfrm>
            <a:off x="5938265" y="3647821"/>
            <a:ext cx="1402080" cy="328930"/>
          </a:xfrm>
          <a:custGeom>
            <a:avLst/>
            <a:gdLst/>
            <a:ahLst/>
            <a:cxnLst/>
            <a:rect l="l" t="t" r="r" b="b"/>
            <a:pathLst>
              <a:path w="1402079" h="328929">
                <a:moveTo>
                  <a:pt x="1296797" y="0"/>
                </a:moveTo>
                <a:lnTo>
                  <a:pt x="1292098" y="13334"/>
                </a:lnTo>
                <a:lnTo>
                  <a:pt x="1311148" y="21597"/>
                </a:lnTo>
                <a:lnTo>
                  <a:pt x="1327531" y="33051"/>
                </a:lnTo>
                <a:lnTo>
                  <a:pt x="1352295" y="65531"/>
                </a:lnTo>
                <a:lnTo>
                  <a:pt x="1366869" y="109219"/>
                </a:lnTo>
                <a:lnTo>
                  <a:pt x="1371727" y="162813"/>
                </a:lnTo>
                <a:lnTo>
                  <a:pt x="1370492" y="191845"/>
                </a:lnTo>
                <a:lnTo>
                  <a:pt x="1360689" y="241859"/>
                </a:lnTo>
                <a:lnTo>
                  <a:pt x="1341147" y="280965"/>
                </a:lnTo>
                <a:lnTo>
                  <a:pt x="1311342" y="307306"/>
                </a:lnTo>
                <a:lnTo>
                  <a:pt x="1292606" y="315594"/>
                </a:lnTo>
                <a:lnTo>
                  <a:pt x="1296797" y="328929"/>
                </a:lnTo>
                <a:lnTo>
                  <a:pt x="1341628" y="307895"/>
                </a:lnTo>
                <a:lnTo>
                  <a:pt x="1374648" y="271525"/>
                </a:lnTo>
                <a:lnTo>
                  <a:pt x="1394936" y="222678"/>
                </a:lnTo>
                <a:lnTo>
                  <a:pt x="1401699" y="164591"/>
                </a:lnTo>
                <a:lnTo>
                  <a:pt x="1399988" y="134417"/>
                </a:lnTo>
                <a:lnTo>
                  <a:pt x="1386375" y="80974"/>
                </a:lnTo>
                <a:lnTo>
                  <a:pt x="1359519" y="37468"/>
                </a:lnTo>
                <a:lnTo>
                  <a:pt x="1320657" y="8616"/>
                </a:lnTo>
                <a:lnTo>
                  <a:pt x="1296797" y="0"/>
                </a:lnTo>
                <a:close/>
              </a:path>
              <a:path w="1402079" h="328929">
                <a:moveTo>
                  <a:pt x="104901" y="0"/>
                </a:moveTo>
                <a:lnTo>
                  <a:pt x="60118" y="21113"/>
                </a:lnTo>
                <a:lnTo>
                  <a:pt x="27050" y="57657"/>
                </a:lnTo>
                <a:lnTo>
                  <a:pt x="6762" y="106552"/>
                </a:lnTo>
                <a:lnTo>
                  <a:pt x="0" y="164591"/>
                </a:lnTo>
                <a:lnTo>
                  <a:pt x="1690" y="194784"/>
                </a:lnTo>
                <a:lnTo>
                  <a:pt x="15216" y="248263"/>
                </a:lnTo>
                <a:lnTo>
                  <a:pt x="42054" y="291621"/>
                </a:lnTo>
                <a:lnTo>
                  <a:pt x="80968" y="320335"/>
                </a:lnTo>
                <a:lnTo>
                  <a:pt x="104901" y="328929"/>
                </a:lnTo>
                <a:lnTo>
                  <a:pt x="108966" y="315594"/>
                </a:lnTo>
                <a:lnTo>
                  <a:pt x="90249" y="307306"/>
                </a:lnTo>
                <a:lnTo>
                  <a:pt x="74104" y="295767"/>
                </a:lnTo>
                <a:lnTo>
                  <a:pt x="49530" y="262889"/>
                </a:lnTo>
                <a:lnTo>
                  <a:pt x="34845" y="218185"/>
                </a:lnTo>
                <a:lnTo>
                  <a:pt x="29972" y="162813"/>
                </a:lnTo>
                <a:lnTo>
                  <a:pt x="31188" y="134790"/>
                </a:lnTo>
                <a:lnTo>
                  <a:pt x="40955" y="86125"/>
                </a:lnTo>
                <a:lnTo>
                  <a:pt x="60577" y="47696"/>
                </a:lnTo>
                <a:lnTo>
                  <a:pt x="90624" y="21597"/>
                </a:lnTo>
                <a:lnTo>
                  <a:pt x="109600" y="13334"/>
                </a:lnTo>
                <a:lnTo>
                  <a:pt x="104901" y="0"/>
                </a:lnTo>
                <a:close/>
              </a:path>
            </a:pathLst>
          </a:custGeom>
          <a:solidFill>
            <a:srgbClr val="FFFFFF"/>
          </a:solidFill>
        </p:spPr>
        <p:txBody>
          <a:bodyPr wrap="square" lIns="0" tIns="0" rIns="0" bIns="0" rtlCol="0"/>
          <a:lstStyle/>
          <a:p>
            <a:endParaRPr/>
          </a:p>
        </p:txBody>
      </p:sp>
      <p:sp>
        <p:nvSpPr>
          <p:cNvPr id="10" name="object 10"/>
          <p:cNvSpPr txBox="1"/>
          <p:nvPr/>
        </p:nvSpPr>
        <p:spPr>
          <a:xfrm>
            <a:off x="30480" y="3429000"/>
            <a:ext cx="12161520" cy="3221990"/>
          </a:xfrm>
          <a:prstGeom prst="rect">
            <a:avLst/>
          </a:prstGeom>
        </p:spPr>
        <p:txBody>
          <a:bodyPr vert="horz" wrap="square" lIns="0" tIns="96520" rIns="0" bIns="0" rtlCol="0">
            <a:spAutoFit/>
          </a:bodyPr>
          <a:lstStyle/>
          <a:p>
            <a:pPr marR="55880" algn="r">
              <a:lnSpc>
                <a:spcPct val="100000"/>
              </a:lnSpc>
              <a:spcBef>
                <a:spcPts val="760"/>
              </a:spcBef>
              <a:tabLst>
                <a:tab pos="1226820" algn="l"/>
                <a:tab pos="6509384" algn="l"/>
              </a:tabLst>
            </a:pPr>
            <a:r>
              <a:rPr sz="2800" dirty="0">
                <a:solidFill>
                  <a:srgbClr val="FFFFFF"/>
                </a:solidFill>
                <a:latin typeface="Cambria Math"/>
                <a:cs typeface="Cambria Math"/>
              </a:rPr>
              <a:t>𝑦</a:t>
            </a:r>
            <a:r>
              <a:rPr sz="3075" baseline="-16260" dirty="0">
                <a:solidFill>
                  <a:srgbClr val="FFFFFF"/>
                </a:solidFill>
                <a:latin typeface="Cambria Math"/>
                <a:cs typeface="Cambria Math"/>
              </a:rPr>
              <a:t>𝑘</a:t>
            </a:r>
            <a:r>
              <a:rPr sz="3075" spc="44" baseline="-16260" dirty="0">
                <a:solidFill>
                  <a:srgbClr val="FFFFFF"/>
                </a:solidFill>
                <a:latin typeface="Cambria Math"/>
                <a:cs typeface="Cambria Math"/>
              </a:rPr>
              <a:t>  </a:t>
            </a:r>
            <a:r>
              <a:rPr sz="2800" dirty="0">
                <a:solidFill>
                  <a:srgbClr val="FFFFFF"/>
                </a:solidFill>
                <a:latin typeface="Cambria Math"/>
                <a:cs typeface="Cambria Math"/>
              </a:rPr>
              <a:t>=</a:t>
            </a:r>
            <a:r>
              <a:rPr sz="2800" spc="165" dirty="0">
                <a:solidFill>
                  <a:srgbClr val="FFFFFF"/>
                </a:solidFill>
                <a:latin typeface="Cambria Math"/>
                <a:cs typeface="Cambria Math"/>
              </a:rPr>
              <a:t> </a:t>
            </a:r>
            <a:r>
              <a:rPr sz="2800" spc="-50" dirty="0">
                <a:solidFill>
                  <a:srgbClr val="FFFFFF"/>
                </a:solidFill>
                <a:latin typeface="Cambria Math"/>
                <a:cs typeface="Cambria Math"/>
              </a:rPr>
              <a:t>𝜑</a:t>
            </a:r>
            <a:r>
              <a:rPr sz="2800" dirty="0">
                <a:solidFill>
                  <a:srgbClr val="FFFFFF"/>
                </a:solidFill>
                <a:latin typeface="Cambria Math"/>
                <a:cs typeface="Cambria Math"/>
              </a:rPr>
              <a:t>	𝑢</a:t>
            </a:r>
            <a:r>
              <a:rPr sz="3075" baseline="-16260" dirty="0">
                <a:solidFill>
                  <a:srgbClr val="FFFFFF"/>
                </a:solidFill>
                <a:latin typeface="Cambria Math"/>
                <a:cs typeface="Cambria Math"/>
              </a:rPr>
              <a:t>𝑘</a:t>
            </a:r>
            <a:r>
              <a:rPr sz="3075" spc="600" baseline="-16260" dirty="0">
                <a:solidFill>
                  <a:srgbClr val="FFFFFF"/>
                </a:solidFill>
                <a:latin typeface="Cambria Math"/>
                <a:cs typeface="Cambria Math"/>
              </a:rPr>
              <a:t> </a:t>
            </a:r>
            <a:r>
              <a:rPr sz="2800" dirty="0">
                <a:solidFill>
                  <a:srgbClr val="FFFFFF"/>
                </a:solidFill>
                <a:latin typeface="Cambria Math"/>
                <a:cs typeface="Cambria Math"/>
              </a:rPr>
              <a:t>+</a:t>
            </a:r>
            <a:r>
              <a:rPr sz="2800" spc="40" dirty="0">
                <a:solidFill>
                  <a:srgbClr val="FFFFFF"/>
                </a:solidFill>
                <a:latin typeface="Cambria Math"/>
                <a:cs typeface="Cambria Math"/>
              </a:rPr>
              <a:t> </a:t>
            </a:r>
            <a:r>
              <a:rPr sz="2800" spc="-25" dirty="0">
                <a:solidFill>
                  <a:srgbClr val="FFFFFF"/>
                </a:solidFill>
                <a:latin typeface="Cambria Math"/>
                <a:cs typeface="Cambria Math"/>
              </a:rPr>
              <a:t>𝑏</a:t>
            </a:r>
            <a:r>
              <a:rPr sz="3075" spc="-37"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10" dirty="0">
                <a:solidFill>
                  <a:srgbClr val="FFFFFF"/>
                </a:solidFill>
                <a:latin typeface="Cambria Math"/>
                <a:cs typeface="Cambria Math"/>
              </a:rPr>
              <a:t>(1.2)</a:t>
            </a:r>
            <a:endParaRPr sz="2800" dirty="0">
              <a:latin typeface="Cambria Math"/>
              <a:cs typeface="Cambria Math"/>
            </a:endParaRPr>
          </a:p>
          <a:p>
            <a:pPr marL="316230" marR="607060" indent="-227329">
              <a:lnSpc>
                <a:spcPct val="90000"/>
              </a:lnSpc>
              <a:spcBef>
                <a:spcPts val="994"/>
              </a:spcBef>
              <a:buFont typeface="Arial MT"/>
              <a:buChar char="•"/>
              <a:tabLst>
                <a:tab pos="317500" algn="l"/>
                <a:tab pos="4042410" algn="l"/>
                <a:tab pos="5026660" algn="l"/>
                <a:tab pos="5384800" algn="l"/>
              </a:tabLst>
            </a:pPr>
            <a:r>
              <a:rPr lang="tr-TR" sz="2800" dirty="0">
                <a:solidFill>
                  <a:srgbClr val="FFFFFF"/>
                </a:solidFill>
                <a:latin typeface="Cambria"/>
                <a:cs typeface="Cambria"/>
              </a:rPr>
              <a:t>Nerede x1, x2, x3, ... . . </a:t>
            </a:r>
            <a:r>
              <a:rPr lang="tr-TR" sz="2800" dirty="0" err="1">
                <a:solidFill>
                  <a:srgbClr val="FFFFFF"/>
                </a:solidFill>
                <a:latin typeface="Cambria"/>
                <a:cs typeface="Cambria"/>
              </a:rPr>
              <a:t>Xm</a:t>
            </a:r>
            <a:r>
              <a:rPr lang="tr-TR" sz="2800" dirty="0">
                <a:solidFill>
                  <a:srgbClr val="FFFFFF"/>
                </a:solidFill>
                <a:latin typeface="Cambria"/>
                <a:cs typeface="Cambria"/>
              </a:rPr>
              <a:t> giriş sinyalleridir ve wk1, wk2, ... </a:t>
            </a:r>
            <a:r>
              <a:rPr lang="tr-TR" sz="2800" dirty="0" err="1">
                <a:solidFill>
                  <a:srgbClr val="FFFFFF"/>
                </a:solidFill>
                <a:latin typeface="Cambria"/>
                <a:cs typeface="Cambria"/>
              </a:rPr>
              <a:t>wkm</a:t>
            </a:r>
            <a:r>
              <a:rPr lang="tr-TR" sz="2800" dirty="0">
                <a:solidFill>
                  <a:srgbClr val="FFFFFF"/>
                </a:solidFill>
                <a:latin typeface="Cambria"/>
                <a:cs typeface="Cambria"/>
              </a:rPr>
              <a:t>, nöron k'nin sinaptik ağırlıklarıdır; İngiltere, giriş sinyalleri nedeniyle doğrusal birleştirici çıkışıdır; </a:t>
            </a:r>
            <a:r>
              <a:rPr lang="tr-TR" sz="2800" dirty="0" err="1">
                <a:solidFill>
                  <a:srgbClr val="FFFFFF"/>
                </a:solidFill>
                <a:latin typeface="Cambria"/>
                <a:cs typeface="Cambria"/>
              </a:rPr>
              <a:t>bk</a:t>
            </a:r>
            <a:r>
              <a:rPr lang="tr-TR" sz="2800" dirty="0">
                <a:solidFill>
                  <a:srgbClr val="FFFFFF"/>
                </a:solidFill>
                <a:latin typeface="Cambria"/>
                <a:cs typeface="Cambria"/>
              </a:rPr>
              <a:t> önyargıdır; 𝜑	(.)	aktivasyon fonksiyonudur; Ve YK, nöronun çıkış sinyalidir.</a:t>
            </a:r>
            <a:r>
              <a:rPr sz="2800" dirty="0">
                <a:solidFill>
                  <a:srgbClr val="FFFFFF"/>
                </a:solidFill>
                <a:latin typeface="Cambria"/>
                <a:cs typeface="Cambria"/>
              </a:rPr>
              <a:t>The</a:t>
            </a:r>
            <a:r>
              <a:rPr sz="2800" spc="-50" dirty="0">
                <a:solidFill>
                  <a:srgbClr val="FFFFFF"/>
                </a:solidFill>
                <a:latin typeface="Cambria"/>
                <a:cs typeface="Cambria"/>
              </a:rPr>
              <a:t> </a:t>
            </a:r>
            <a:r>
              <a:rPr sz="2800" dirty="0">
                <a:solidFill>
                  <a:srgbClr val="FFFFFF"/>
                </a:solidFill>
                <a:latin typeface="Cambria"/>
                <a:cs typeface="Cambria"/>
              </a:rPr>
              <a:t>use</a:t>
            </a:r>
            <a:r>
              <a:rPr sz="2800" spc="-45" dirty="0">
                <a:solidFill>
                  <a:srgbClr val="FFFFFF"/>
                </a:solidFill>
                <a:latin typeface="Cambria"/>
                <a:cs typeface="Cambria"/>
              </a:rPr>
              <a:t> </a:t>
            </a:r>
            <a:r>
              <a:rPr sz="2800" dirty="0">
                <a:solidFill>
                  <a:srgbClr val="FFFFFF"/>
                </a:solidFill>
                <a:latin typeface="Cambria"/>
                <a:cs typeface="Cambria"/>
              </a:rPr>
              <a:t>of</a:t>
            </a:r>
            <a:r>
              <a:rPr sz="2800" spc="-45" dirty="0">
                <a:solidFill>
                  <a:srgbClr val="FFFFFF"/>
                </a:solidFill>
                <a:latin typeface="Cambria"/>
                <a:cs typeface="Cambria"/>
              </a:rPr>
              <a:t> </a:t>
            </a:r>
            <a:r>
              <a:rPr sz="2800" dirty="0">
                <a:solidFill>
                  <a:srgbClr val="FFFFFF"/>
                </a:solidFill>
                <a:latin typeface="Cambria"/>
                <a:cs typeface="Cambria"/>
              </a:rPr>
              <a:t>bias</a:t>
            </a:r>
            <a:r>
              <a:rPr sz="2800" spc="-60" dirty="0">
                <a:solidFill>
                  <a:srgbClr val="FFFFFF"/>
                </a:solidFill>
                <a:latin typeface="Cambria"/>
                <a:cs typeface="Cambria"/>
              </a:rPr>
              <a:t> </a:t>
            </a:r>
            <a:r>
              <a:rPr sz="2800" dirty="0">
                <a:solidFill>
                  <a:srgbClr val="FFFFFF"/>
                </a:solidFill>
                <a:latin typeface="Cambria Math"/>
                <a:cs typeface="Cambria Math"/>
              </a:rPr>
              <a:t>𝑏</a:t>
            </a:r>
            <a:r>
              <a:rPr sz="3075" baseline="-16260" dirty="0">
                <a:solidFill>
                  <a:srgbClr val="FFFFFF"/>
                </a:solidFill>
                <a:latin typeface="Cambria Math"/>
                <a:cs typeface="Cambria Math"/>
              </a:rPr>
              <a:t>𝑘</a:t>
            </a:r>
            <a:r>
              <a:rPr sz="3075" spc="412" baseline="-16260" dirty="0">
                <a:solidFill>
                  <a:srgbClr val="FFFFFF"/>
                </a:solidFill>
                <a:latin typeface="Cambria Math"/>
                <a:cs typeface="Cambria Math"/>
              </a:rPr>
              <a:t> </a:t>
            </a:r>
            <a:r>
              <a:rPr sz="2800" dirty="0">
                <a:solidFill>
                  <a:srgbClr val="FFFFFF"/>
                </a:solidFill>
                <a:latin typeface="Cambria"/>
                <a:cs typeface="Cambria"/>
              </a:rPr>
              <a:t>applies</a:t>
            </a:r>
            <a:r>
              <a:rPr sz="2800" spc="-45" dirty="0">
                <a:solidFill>
                  <a:srgbClr val="FFFFFF"/>
                </a:solidFill>
                <a:latin typeface="Cambria"/>
                <a:cs typeface="Cambria"/>
              </a:rPr>
              <a:t> </a:t>
            </a:r>
            <a:r>
              <a:rPr sz="2800" dirty="0">
                <a:solidFill>
                  <a:srgbClr val="FFFFFF"/>
                </a:solidFill>
                <a:latin typeface="Cambria"/>
                <a:cs typeface="Cambria"/>
              </a:rPr>
              <a:t>an</a:t>
            </a:r>
            <a:r>
              <a:rPr sz="2800" spc="-50" dirty="0">
                <a:solidFill>
                  <a:srgbClr val="FFFFFF"/>
                </a:solidFill>
                <a:latin typeface="Cambria"/>
                <a:cs typeface="Cambria"/>
              </a:rPr>
              <a:t> </a:t>
            </a:r>
            <a:r>
              <a:rPr sz="2800" dirty="0">
                <a:solidFill>
                  <a:srgbClr val="FFFFFF"/>
                </a:solidFill>
                <a:latin typeface="Cambria"/>
                <a:cs typeface="Cambria"/>
              </a:rPr>
              <a:t>offline</a:t>
            </a:r>
            <a:r>
              <a:rPr sz="2800" spc="-55" dirty="0">
                <a:solidFill>
                  <a:srgbClr val="FFFFFF"/>
                </a:solidFill>
                <a:latin typeface="Cambria"/>
                <a:cs typeface="Cambria"/>
              </a:rPr>
              <a:t> </a:t>
            </a:r>
            <a:r>
              <a:rPr sz="2800" spc="-10" dirty="0">
                <a:solidFill>
                  <a:srgbClr val="FFFFFF"/>
                </a:solidFill>
                <a:latin typeface="Cambria"/>
                <a:cs typeface="Cambria"/>
              </a:rPr>
              <a:t>transformation</a:t>
            </a:r>
            <a:r>
              <a:rPr sz="2800" spc="-35" dirty="0">
                <a:solidFill>
                  <a:srgbClr val="FFFFFF"/>
                </a:solidFill>
                <a:latin typeface="Cambria"/>
                <a:cs typeface="Cambria"/>
              </a:rPr>
              <a:t> </a:t>
            </a:r>
            <a:r>
              <a:rPr sz="2800" dirty="0">
                <a:solidFill>
                  <a:srgbClr val="FFFFFF"/>
                </a:solidFill>
                <a:latin typeface="Cambria"/>
                <a:cs typeface="Cambria"/>
              </a:rPr>
              <a:t>to</a:t>
            </a:r>
            <a:r>
              <a:rPr sz="2800" spc="-50" dirty="0">
                <a:solidFill>
                  <a:srgbClr val="FFFFFF"/>
                </a:solidFill>
                <a:latin typeface="Cambria"/>
                <a:cs typeface="Cambria"/>
              </a:rPr>
              <a:t> </a:t>
            </a:r>
            <a:r>
              <a:rPr sz="2800" dirty="0">
                <a:solidFill>
                  <a:srgbClr val="FFFFFF"/>
                </a:solidFill>
                <a:latin typeface="Cambria"/>
                <a:cs typeface="Cambria"/>
              </a:rPr>
              <a:t>the</a:t>
            </a:r>
            <a:r>
              <a:rPr sz="2800" spc="-45" dirty="0">
                <a:solidFill>
                  <a:srgbClr val="FFFFFF"/>
                </a:solidFill>
                <a:latin typeface="Cambria"/>
                <a:cs typeface="Cambria"/>
              </a:rPr>
              <a:t> </a:t>
            </a:r>
            <a:r>
              <a:rPr sz="2800" dirty="0">
                <a:solidFill>
                  <a:srgbClr val="FFFFFF"/>
                </a:solidFill>
                <a:latin typeface="Cambria"/>
                <a:cs typeface="Cambria"/>
              </a:rPr>
              <a:t>output</a:t>
            </a:r>
            <a:r>
              <a:rPr sz="2800" spc="-25" dirty="0">
                <a:solidFill>
                  <a:srgbClr val="FFFFFF"/>
                </a:solidFill>
                <a:latin typeface="Cambria"/>
                <a:cs typeface="Cambria"/>
              </a:rPr>
              <a:t> </a:t>
            </a:r>
            <a:r>
              <a:rPr sz="2800" spc="-25" dirty="0">
                <a:solidFill>
                  <a:srgbClr val="FFFFFF"/>
                </a:solidFill>
                <a:latin typeface="Cambria Math"/>
                <a:cs typeface="Cambria Math"/>
              </a:rPr>
              <a:t>𝑢</a:t>
            </a:r>
            <a:r>
              <a:rPr sz="3075" spc="-37" baseline="-16260" dirty="0">
                <a:solidFill>
                  <a:srgbClr val="FFFFFF"/>
                </a:solidFill>
                <a:latin typeface="Cambria Math"/>
                <a:cs typeface="Cambria Math"/>
              </a:rPr>
              <a:t>𝑘</a:t>
            </a:r>
            <a:endParaRPr sz="3075" baseline="-16260" dirty="0">
              <a:latin typeface="Cambria Math"/>
              <a:cs typeface="Cambria Math"/>
            </a:endParaRPr>
          </a:p>
          <a:p>
            <a:pPr marR="55880" algn="r">
              <a:lnSpc>
                <a:spcPct val="100000"/>
              </a:lnSpc>
              <a:spcBef>
                <a:spcPts val="665"/>
              </a:spcBef>
              <a:tabLst>
                <a:tab pos="6108700" algn="l"/>
              </a:tabLst>
            </a:pPr>
            <a:r>
              <a:rPr sz="2800" dirty="0">
                <a:solidFill>
                  <a:srgbClr val="FFFFFF"/>
                </a:solidFill>
                <a:latin typeface="Cambria Math"/>
                <a:cs typeface="Cambria Math"/>
              </a:rPr>
              <a:t>𝑣</a:t>
            </a:r>
            <a:r>
              <a:rPr sz="3075" baseline="-16260" dirty="0">
                <a:solidFill>
                  <a:srgbClr val="FFFFFF"/>
                </a:solidFill>
                <a:latin typeface="Cambria Math"/>
                <a:cs typeface="Cambria Math"/>
              </a:rPr>
              <a:t>𝑘</a:t>
            </a:r>
            <a:r>
              <a:rPr sz="3075" spc="67" baseline="-16260" dirty="0">
                <a:solidFill>
                  <a:srgbClr val="FFFFFF"/>
                </a:solidFill>
                <a:latin typeface="Cambria Math"/>
                <a:cs typeface="Cambria Math"/>
              </a:rPr>
              <a:t>  </a:t>
            </a:r>
            <a:r>
              <a:rPr sz="2800" dirty="0">
                <a:solidFill>
                  <a:srgbClr val="FFFFFF"/>
                </a:solidFill>
                <a:latin typeface="Cambria Math"/>
                <a:cs typeface="Cambria Math"/>
              </a:rPr>
              <a:t>=</a:t>
            </a:r>
            <a:r>
              <a:rPr sz="2800" spc="195" dirty="0">
                <a:solidFill>
                  <a:srgbClr val="FFFFFF"/>
                </a:solidFill>
                <a:latin typeface="Cambria Math"/>
                <a:cs typeface="Cambria Math"/>
              </a:rPr>
              <a:t> </a:t>
            </a:r>
            <a:r>
              <a:rPr sz="2800" dirty="0">
                <a:solidFill>
                  <a:srgbClr val="FFFFFF"/>
                </a:solidFill>
                <a:latin typeface="Cambria Math"/>
                <a:cs typeface="Cambria Math"/>
              </a:rPr>
              <a:t>𝑢</a:t>
            </a:r>
            <a:r>
              <a:rPr sz="3075" baseline="-16260" dirty="0">
                <a:solidFill>
                  <a:srgbClr val="FFFFFF"/>
                </a:solidFill>
                <a:latin typeface="Cambria Math"/>
                <a:cs typeface="Cambria Math"/>
              </a:rPr>
              <a:t>𝑘</a:t>
            </a:r>
            <a:r>
              <a:rPr sz="3075" spc="577" baseline="-16260" dirty="0">
                <a:solidFill>
                  <a:srgbClr val="FFFFFF"/>
                </a:solidFill>
                <a:latin typeface="Cambria Math"/>
                <a:cs typeface="Cambria Math"/>
              </a:rPr>
              <a:t> </a:t>
            </a:r>
            <a:r>
              <a:rPr sz="2800" dirty="0">
                <a:solidFill>
                  <a:srgbClr val="FFFFFF"/>
                </a:solidFill>
                <a:latin typeface="Cambria Math"/>
                <a:cs typeface="Cambria Math"/>
              </a:rPr>
              <a:t>+</a:t>
            </a:r>
            <a:r>
              <a:rPr sz="2800" spc="35" dirty="0">
                <a:solidFill>
                  <a:srgbClr val="FFFFFF"/>
                </a:solidFill>
                <a:latin typeface="Cambria Math"/>
                <a:cs typeface="Cambria Math"/>
              </a:rPr>
              <a:t> </a:t>
            </a:r>
            <a:r>
              <a:rPr sz="2800" spc="-35" dirty="0">
                <a:solidFill>
                  <a:srgbClr val="FFFFFF"/>
                </a:solidFill>
                <a:latin typeface="Cambria Math"/>
                <a:cs typeface="Cambria Math"/>
              </a:rPr>
              <a:t>𝑏</a:t>
            </a:r>
            <a:r>
              <a:rPr sz="3075" spc="-52" baseline="-16260" dirty="0">
                <a:solidFill>
                  <a:srgbClr val="FFFFFF"/>
                </a:solidFill>
                <a:latin typeface="Cambria Math"/>
                <a:cs typeface="Cambria Math"/>
              </a:rPr>
              <a:t>𝑘</a:t>
            </a:r>
            <a:r>
              <a:rPr sz="3075" baseline="-16260" dirty="0">
                <a:solidFill>
                  <a:srgbClr val="FFFFFF"/>
                </a:solidFill>
                <a:latin typeface="Cambria Math"/>
                <a:cs typeface="Cambria Math"/>
              </a:rPr>
              <a:t>	</a:t>
            </a:r>
            <a:r>
              <a:rPr sz="2800" spc="-10" dirty="0">
                <a:solidFill>
                  <a:srgbClr val="FFFFFF"/>
                </a:solidFill>
                <a:latin typeface="Cambria"/>
                <a:cs typeface="Cambria"/>
              </a:rPr>
              <a:t>(1.3)</a:t>
            </a:r>
            <a:endParaRPr sz="2800" dirty="0">
              <a:latin typeface="Cambria"/>
              <a:cs typeface="Cambria"/>
            </a:endParaRPr>
          </a:p>
        </p:txBody>
      </p:sp>
      <p:sp>
        <p:nvSpPr>
          <p:cNvPr id="11" name="object 11"/>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21" name="Resim 20">
            <a:extLst>
              <a:ext uri="{FF2B5EF4-FFF2-40B4-BE49-F238E27FC236}">
                <a16:creationId xmlns:a16="http://schemas.microsoft.com/office/drawing/2014/main" id="{69AFEA34-C983-4EDF-79E9-A17556A4B539}"/>
              </a:ext>
            </a:extLst>
          </p:cNvPr>
          <p:cNvPicPr>
            <a:picLocks noChangeAspect="1"/>
          </p:cNvPicPr>
          <p:nvPr/>
        </p:nvPicPr>
        <p:blipFill>
          <a:blip r:embed="rId2"/>
          <a:stretch>
            <a:fillRect/>
          </a:stretch>
        </p:blipFill>
        <p:spPr>
          <a:xfrm>
            <a:off x="2362200" y="990600"/>
            <a:ext cx="7467600" cy="5414010"/>
          </a:xfrm>
          <a:prstGeom prst="rect">
            <a:avLst/>
          </a:prstGeom>
        </p:spPr>
      </p:pic>
      <p:sp>
        <p:nvSpPr>
          <p:cNvPr id="23" name="Metin kutusu 22">
            <a:extLst>
              <a:ext uri="{FF2B5EF4-FFF2-40B4-BE49-F238E27FC236}">
                <a16:creationId xmlns:a16="http://schemas.microsoft.com/office/drawing/2014/main" id="{F0A9E00C-67A9-2042-A863-8BCDBDDA281B}"/>
              </a:ext>
            </a:extLst>
          </p:cNvPr>
          <p:cNvSpPr txBox="1"/>
          <p:nvPr/>
        </p:nvSpPr>
        <p:spPr>
          <a:xfrm>
            <a:off x="228600" y="268724"/>
            <a:ext cx="8382000" cy="461665"/>
          </a:xfrm>
          <a:prstGeom prst="rect">
            <a:avLst/>
          </a:prstGeom>
          <a:noFill/>
        </p:spPr>
        <p:txBody>
          <a:bodyPr wrap="square">
            <a:spAutoFit/>
          </a:bodyPr>
          <a:lstStyle/>
          <a:p>
            <a:r>
              <a:rPr lang="tr-TR" sz="2400" dirty="0"/>
              <a:t>Bir </a:t>
            </a:r>
            <a:r>
              <a:rPr lang="tr-TR" sz="2400" dirty="0" err="1"/>
              <a:t>Bias</a:t>
            </a:r>
            <a:r>
              <a:rPr lang="tr-TR" sz="2400" dirty="0"/>
              <a:t> in varlığıyla üretilen çevrimdışı dönüşüm</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172" y="89788"/>
            <a:ext cx="8534400" cy="629018"/>
          </a:xfrm>
          <a:prstGeom prst="rect">
            <a:avLst/>
          </a:prstGeom>
        </p:spPr>
        <p:txBody>
          <a:bodyPr vert="horz" wrap="square" lIns="0" tIns="13335" rIns="0" bIns="0" rtlCol="0">
            <a:spAutoFit/>
          </a:bodyPr>
          <a:lstStyle/>
          <a:p>
            <a:pPr marL="3554095">
              <a:lnSpc>
                <a:spcPct val="100000"/>
              </a:lnSpc>
              <a:spcBef>
                <a:spcPts val="105"/>
              </a:spcBef>
            </a:pPr>
            <a:r>
              <a:rPr lang="tr-TR" sz="4000"/>
              <a:t>1.2 İnsan Beyni</a:t>
            </a:r>
            <a:endParaRPr sz="4000" dirty="0"/>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127635">
              <a:lnSpc>
                <a:spcPts val="1240"/>
              </a:lnSpc>
            </a:pPr>
            <a:fld id="{81D60167-4931-47E6-BA6A-407CBD079E47}" type="slidenum">
              <a:rPr spc="-50" dirty="0"/>
              <a:t>6</a:t>
            </a:fld>
            <a:endParaRPr spc="-50" dirty="0"/>
          </a:p>
        </p:txBody>
      </p:sp>
      <p:sp>
        <p:nvSpPr>
          <p:cNvPr id="3" name="object 3"/>
          <p:cNvSpPr txBox="1"/>
          <p:nvPr/>
        </p:nvSpPr>
        <p:spPr>
          <a:xfrm>
            <a:off x="49682" y="930401"/>
            <a:ext cx="12040235" cy="998350"/>
          </a:xfrm>
          <a:prstGeom prst="rect">
            <a:avLst/>
          </a:prstGeom>
        </p:spPr>
        <p:txBody>
          <a:bodyPr vert="horz" wrap="square" lIns="0" tIns="13335" rIns="0" bIns="0" rtlCol="0">
            <a:spAutoFit/>
          </a:bodyPr>
          <a:lstStyle/>
          <a:p>
            <a:pPr marL="265430" indent="-227329">
              <a:spcBef>
                <a:spcPts val="105"/>
              </a:spcBef>
              <a:buFont typeface="Arial MT"/>
              <a:buChar char="•"/>
              <a:tabLst>
                <a:tab pos="265430" algn="l"/>
              </a:tabLst>
            </a:pPr>
            <a:r>
              <a:rPr lang="tr-TR" sz="3200" spc="-20" dirty="0">
                <a:solidFill>
                  <a:srgbClr val="FFFFFF"/>
                </a:solidFill>
                <a:latin typeface="Cambria"/>
                <a:cs typeface="Cambria"/>
              </a:rPr>
              <a:t>Yapay nöronun dışsal bir parametresi olarak </a:t>
            </a:r>
            <a:r>
              <a:rPr lang="tr-TR" sz="3200" spc="-20" dirty="0" err="1">
                <a:solidFill>
                  <a:srgbClr val="FFFFFF"/>
                </a:solidFill>
                <a:latin typeface="Cambria"/>
                <a:cs typeface="Cambria"/>
              </a:rPr>
              <a:t>bk</a:t>
            </a:r>
            <a:r>
              <a:rPr lang="tr-TR" sz="3200" spc="-20" dirty="0">
                <a:solidFill>
                  <a:srgbClr val="FFFFFF"/>
                </a:solidFill>
                <a:latin typeface="Cambria"/>
                <a:cs typeface="Cambria"/>
              </a:rPr>
              <a:t> yanlılığını şu şekilde açıklayabiliriz:</a:t>
            </a:r>
            <a:endParaRPr sz="3200" dirty="0">
              <a:latin typeface="Cambria"/>
              <a:cs typeface="Cambria"/>
            </a:endParaRPr>
          </a:p>
        </p:txBody>
      </p:sp>
      <p:sp>
        <p:nvSpPr>
          <p:cNvPr id="5" name="object 5"/>
          <p:cNvSpPr txBox="1"/>
          <p:nvPr/>
        </p:nvSpPr>
        <p:spPr>
          <a:xfrm>
            <a:off x="4585715" y="1572642"/>
            <a:ext cx="2581275" cy="1611339"/>
          </a:xfrm>
          <a:prstGeom prst="rect">
            <a:avLst/>
          </a:prstGeom>
        </p:spPr>
        <p:txBody>
          <a:bodyPr vert="horz" wrap="square" lIns="0" tIns="112395" rIns="0" bIns="0" rtlCol="0">
            <a:spAutoFit/>
          </a:bodyPr>
          <a:lstStyle/>
          <a:p>
            <a:pPr marR="63500" algn="ctr">
              <a:lnSpc>
                <a:spcPct val="100000"/>
              </a:lnSpc>
              <a:spcBef>
                <a:spcPts val="885"/>
              </a:spcBef>
            </a:pPr>
            <a:r>
              <a:rPr sz="2350" spc="145" dirty="0">
                <a:solidFill>
                  <a:srgbClr val="FFFFFF"/>
                </a:solidFill>
                <a:latin typeface="Cambria Math"/>
                <a:cs typeface="Cambria Math"/>
              </a:rPr>
              <a:t>𝑚</a:t>
            </a:r>
            <a:endParaRPr sz="2350" dirty="0">
              <a:latin typeface="Cambria Math"/>
              <a:cs typeface="Cambria Math"/>
            </a:endParaRPr>
          </a:p>
          <a:p>
            <a:pPr algn="ctr">
              <a:lnSpc>
                <a:spcPct val="100000"/>
              </a:lnSpc>
              <a:spcBef>
                <a:spcPts val="1100"/>
              </a:spcBef>
              <a:tabLst>
                <a:tab pos="532765" algn="l"/>
              </a:tabLst>
            </a:pPr>
            <a:r>
              <a:rPr sz="3200" spc="-25" dirty="0">
                <a:solidFill>
                  <a:srgbClr val="FFFFFF"/>
                </a:solidFill>
                <a:latin typeface="Cambria Math"/>
                <a:cs typeface="Cambria Math"/>
              </a:rPr>
              <a:t>𝑣</a:t>
            </a:r>
            <a:r>
              <a:rPr sz="3525" spc="-37" baseline="-15366" dirty="0">
                <a:solidFill>
                  <a:srgbClr val="FFFFFF"/>
                </a:solidFill>
                <a:latin typeface="Cambria Math"/>
                <a:cs typeface="Cambria Math"/>
              </a:rPr>
              <a:t>𝑘</a:t>
            </a:r>
            <a:r>
              <a:rPr sz="3525" baseline="-15366" dirty="0">
                <a:solidFill>
                  <a:srgbClr val="FFFFFF"/>
                </a:solidFill>
                <a:latin typeface="Cambria Math"/>
                <a:cs typeface="Cambria Math"/>
              </a:rPr>
              <a:t>	</a:t>
            </a:r>
            <a:r>
              <a:rPr sz="3200" dirty="0">
                <a:solidFill>
                  <a:srgbClr val="FFFFFF"/>
                </a:solidFill>
                <a:latin typeface="Cambria Math"/>
                <a:cs typeface="Cambria Math"/>
              </a:rPr>
              <a:t>=</a:t>
            </a:r>
            <a:r>
              <a:rPr sz="3200" spc="175" dirty="0">
                <a:solidFill>
                  <a:srgbClr val="FFFFFF"/>
                </a:solidFill>
                <a:latin typeface="Cambria Math"/>
                <a:cs typeface="Cambria Math"/>
              </a:rPr>
              <a:t> </a:t>
            </a:r>
            <a:r>
              <a:rPr lang="tr-TR" sz="3200" spc="175" dirty="0">
                <a:solidFill>
                  <a:srgbClr val="FFFFFF"/>
                </a:solidFill>
                <a:latin typeface="Cambria Math"/>
                <a:cs typeface="Cambria Math"/>
              </a:rPr>
              <a:t>⅀</a:t>
            </a:r>
            <a:r>
              <a:rPr sz="3200" spc="-180" dirty="0">
                <a:solidFill>
                  <a:srgbClr val="FFFFFF"/>
                </a:solidFill>
                <a:latin typeface="Cambria Math"/>
                <a:cs typeface="Cambria Math"/>
              </a:rPr>
              <a:t> </a:t>
            </a:r>
            <a:r>
              <a:rPr sz="3200" spc="-20" dirty="0">
                <a:solidFill>
                  <a:srgbClr val="FFFFFF"/>
                </a:solidFill>
                <a:latin typeface="Cambria Math"/>
                <a:cs typeface="Cambria Math"/>
              </a:rPr>
              <a:t>𝑤</a:t>
            </a:r>
            <a:r>
              <a:rPr sz="3525" spc="135" baseline="-15366" dirty="0">
                <a:solidFill>
                  <a:srgbClr val="FFFFFF"/>
                </a:solidFill>
                <a:latin typeface="Cambria Math"/>
                <a:cs typeface="Cambria Math"/>
              </a:rPr>
              <a:t>𝑘</a:t>
            </a:r>
            <a:r>
              <a:rPr sz="3525" spc="472" baseline="-15366" dirty="0">
                <a:solidFill>
                  <a:srgbClr val="FFFFFF"/>
                </a:solidFill>
                <a:latin typeface="Cambria Math"/>
                <a:cs typeface="Cambria Math"/>
              </a:rPr>
              <a:t>𝑗</a:t>
            </a:r>
            <a:r>
              <a:rPr sz="3200" spc="-235" dirty="0">
                <a:solidFill>
                  <a:srgbClr val="FFFFFF"/>
                </a:solidFill>
                <a:latin typeface="Cambria Math"/>
                <a:cs typeface="Cambria Math"/>
              </a:rPr>
              <a:t>𝑥</a:t>
            </a:r>
            <a:r>
              <a:rPr sz="3525" spc="142" baseline="-15366" dirty="0">
                <a:solidFill>
                  <a:srgbClr val="FFFFFF"/>
                </a:solidFill>
                <a:latin typeface="Cambria Math"/>
                <a:cs typeface="Cambria Math"/>
              </a:rPr>
              <a:t>𝑗</a:t>
            </a:r>
            <a:endParaRPr sz="3525" baseline="-15366" dirty="0">
              <a:latin typeface="Cambria Math"/>
              <a:cs typeface="Cambria Math"/>
            </a:endParaRPr>
          </a:p>
          <a:p>
            <a:pPr marR="58419" algn="ctr">
              <a:lnSpc>
                <a:spcPct val="100000"/>
              </a:lnSpc>
              <a:spcBef>
                <a:spcPts val="1100"/>
              </a:spcBef>
            </a:pPr>
            <a:r>
              <a:rPr sz="2350" spc="85" dirty="0">
                <a:solidFill>
                  <a:srgbClr val="FFFFFF"/>
                </a:solidFill>
                <a:latin typeface="Cambria Math"/>
                <a:cs typeface="Cambria Math"/>
              </a:rPr>
              <a:t>𝑗=0</a:t>
            </a:r>
            <a:endParaRPr sz="2350" dirty="0">
              <a:latin typeface="Cambria Math"/>
              <a:cs typeface="Cambria Math"/>
            </a:endParaRPr>
          </a:p>
        </p:txBody>
      </p:sp>
      <p:sp>
        <p:nvSpPr>
          <p:cNvPr id="8" name="object 8"/>
          <p:cNvSpPr txBox="1"/>
          <p:nvPr/>
        </p:nvSpPr>
        <p:spPr>
          <a:xfrm>
            <a:off x="75082" y="3184347"/>
            <a:ext cx="678180" cy="514350"/>
          </a:xfrm>
          <a:prstGeom prst="rect">
            <a:avLst/>
          </a:prstGeom>
        </p:spPr>
        <p:txBody>
          <a:bodyPr vert="horz" wrap="square" lIns="0" tIns="13335" rIns="0" bIns="0" rtlCol="0">
            <a:spAutoFit/>
          </a:bodyPr>
          <a:lstStyle/>
          <a:p>
            <a:pPr marL="12700">
              <a:lnSpc>
                <a:spcPct val="100000"/>
              </a:lnSpc>
              <a:spcBef>
                <a:spcPts val="105"/>
              </a:spcBef>
            </a:pPr>
            <a:r>
              <a:rPr lang="tr-TR" sz="3200" spc="-25" dirty="0">
                <a:solidFill>
                  <a:srgbClr val="FFFFFF"/>
                </a:solidFill>
                <a:latin typeface="Cambria Math"/>
                <a:cs typeface="Cambria Math"/>
              </a:rPr>
              <a:t>ve</a:t>
            </a:r>
            <a:endParaRPr sz="3200" dirty="0">
              <a:latin typeface="Cambria Math"/>
              <a:cs typeface="Cambria Math"/>
            </a:endParaRPr>
          </a:p>
        </p:txBody>
      </p:sp>
      <p:sp>
        <p:nvSpPr>
          <p:cNvPr id="9" name="object 9"/>
          <p:cNvSpPr/>
          <p:nvPr/>
        </p:nvSpPr>
        <p:spPr>
          <a:xfrm>
            <a:off x="6323203" y="3738626"/>
            <a:ext cx="688975" cy="377190"/>
          </a:xfrm>
          <a:custGeom>
            <a:avLst/>
            <a:gdLst/>
            <a:ahLst/>
            <a:cxnLst/>
            <a:rect l="l" t="t" r="r" b="b"/>
            <a:pathLst>
              <a:path w="688975" h="377189">
                <a:moveTo>
                  <a:pt x="568451" y="0"/>
                </a:moveTo>
                <a:lnTo>
                  <a:pt x="563118" y="15367"/>
                </a:lnTo>
                <a:lnTo>
                  <a:pt x="584930" y="24818"/>
                </a:lnTo>
                <a:lnTo>
                  <a:pt x="603694" y="37925"/>
                </a:lnTo>
                <a:lnTo>
                  <a:pt x="632078" y="75056"/>
                </a:lnTo>
                <a:lnTo>
                  <a:pt x="648763" y="125142"/>
                </a:lnTo>
                <a:lnTo>
                  <a:pt x="654303" y="186562"/>
                </a:lnTo>
                <a:lnTo>
                  <a:pt x="652901" y="219805"/>
                </a:lnTo>
                <a:lnTo>
                  <a:pt x="641713" y="277145"/>
                </a:lnTo>
                <a:lnTo>
                  <a:pt x="619313" y="321941"/>
                </a:lnTo>
                <a:lnTo>
                  <a:pt x="585178" y="352143"/>
                </a:lnTo>
                <a:lnTo>
                  <a:pt x="563752" y="361696"/>
                </a:lnTo>
                <a:lnTo>
                  <a:pt x="568451" y="376936"/>
                </a:lnTo>
                <a:lnTo>
                  <a:pt x="619902" y="352837"/>
                </a:lnTo>
                <a:lnTo>
                  <a:pt x="657732" y="311023"/>
                </a:lnTo>
                <a:lnTo>
                  <a:pt x="680942" y="255143"/>
                </a:lnTo>
                <a:lnTo>
                  <a:pt x="688721" y="188594"/>
                </a:lnTo>
                <a:lnTo>
                  <a:pt x="686770" y="154015"/>
                </a:lnTo>
                <a:lnTo>
                  <a:pt x="671200" y="92761"/>
                </a:lnTo>
                <a:lnTo>
                  <a:pt x="640389" y="42916"/>
                </a:lnTo>
                <a:lnTo>
                  <a:pt x="595812" y="9907"/>
                </a:lnTo>
                <a:lnTo>
                  <a:pt x="568451" y="0"/>
                </a:lnTo>
                <a:close/>
              </a:path>
              <a:path w="688975" h="377189">
                <a:moveTo>
                  <a:pt x="120269" y="0"/>
                </a:moveTo>
                <a:lnTo>
                  <a:pt x="68929" y="24209"/>
                </a:lnTo>
                <a:lnTo>
                  <a:pt x="31114" y="66040"/>
                </a:lnTo>
                <a:lnTo>
                  <a:pt x="7794" y="122078"/>
                </a:lnTo>
                <a:lnTo>
                  <a:pt x="0" y="188594"/>
                </a:lnTo>
                <a:lnTo>
                  <a:pt x="1930" y="223190"/>
                </a:lnTo>
                <a:lnTo>
                  <a:pt x="17412" y="284428"/>
                </a:lnTo>
                <a:lnTo>
                  <a:pt x="48206" y="334144"/>
                </a:lnTo>
                <a:lnTo>
                  <a:pt x="92835" y="367101"/>
                </a:lnTo>
                <a:lnTo>
                  <a:pt x="120269" y="376936"/>
                </a:lnTo>
                <a:lnTo>
                  <a:pt x="124968" y="361696"/>
                </a:lnTo>
                <a:lnTo>
                  <a:pt x="103489" y="352143"/>
                </a:lnTo>
                <a:lnTo>
                  <a:pt x="84962" y="338899"/>
                </a:lnTo>
                <a:lnTo>
                  <a:pt x="56769" y="301244"/>
                </a:lnTo>
                <a:lnTo>
                  <a:pt x="39973" y="249999"/>
                </a:lnTo>
                <a:lnTo>
                  <a:pt x="34417" y="186562"/>
                </a:lnTo>
                <a:lnTo>
                  <a:pt x="35802" y="154441"/>
                </a:lnTo>
                <a:lnTo>
                  <a:pt x="46954" y="98677"/>
                </a:lnTo>
                <a:lnTo>
                  <a:pt x="69435" y="54675"/>
                </a:lnTo>
                <a:lnTo>
                  <a:pt x="103864" y="24818"/>
                </a:lnTo>
                <a:lnTo>
                  <a:pt x="125602" y="15367"/>
                </a:lnTo>
                <a:lnTo>
                  <a:pt x="120269" y="0"/>
                </a:lnTo>
                <a:close/>
              </a:path>
            </a:pathLst>
          </a:custGeom>
          <a:solidFill>
            <a:srgbClr val="FFFFFF"/>
          </a:solidFill>
        </p:spPr>
        <p:txBody>
          <a:bodyPr wrap="square" lIns="0" tIns="0" rIns="0" bIns="0" rtlCol="0"/>
          <a:lstStyle/>
          <a:p>
            <a:endParaRPr/>
          </a:p>
        </p:txBody>
      </p:sp>
      <p:sp>
        <p:nvSpPr>
          <p:cNvPr id="12" name="object 12"/>
          <p:cNvSpPr txBox="1"/>
          <p:nvPr/>
        </p:nvSpPr>
        <p:spPr>
          <a:xfrm>
            <a:off x="50501" y="3493848"/>
            <a:ext cx="6976745" cy="1722266"/>
          </a:xfrm>
          <a:prstGeom prst="rect">
            <a:avLst/>
          </a:prstGeom>
        </p:spPr>
        <p:txBody>
          <a:bodyPr vert="horz" wrap="square" lIns="0" tIns="90170" rIns="0" bIns="0" rtlCol="0">
            <a:spAutoFit/>
          </a:bodyPr>
          <a:lstStyle/>
          <a:p>
            <a:pPr marR="164465" algn="r">
              <a:lnSpc>
                <a:spcPct val="100000"/>
              </a:lnSpc>
              <a:spcBef>
                <a:spcPts val="710"/>
              </a:spcBef>
              <a:tabLst>
                <a:tab pos="533400" algn="l"/>
                <a:tab pos="1402080" algn="l"/>
              </a:tabLst>
            </a:pPr>
            <a:r>
              <a:rPr sz="3200" spc="-25" dirty="0">
                <a:solidFill>
                  <a:srgbClr val="FFFFFF"/>
                </a:solidFill>
                <a:latin typeface="Cambria Math"/>
                <a:cs typeface="Cambria Math"/>
              </a:rPr>
              <a:t>𝑦</a:t>
            </a:r>
            <a:r>
              <a:rPr sz="3525" spc="-37" baseline="-15366" dirty="0">
                <a:solidFill>
                  <a:srgbClr val="FFFFFF"/>
                </a:solidFill>
                <a:latin typeface="Cambria Math"/>
                <a:cs typeface="Cambria Math"/>
              </a:rPr>
              <a:t>𝑘</a:t>
            </a:r>
            <a:r>
              <a:rPr sz="3525" baseline="-15366" dirty="0">
                <a:solidFill>
                  <a:srgbClr val="FFFFFF"/>
                </a:solidFill>
                <a:latin typeface="Cambria Math"/>
                <a:cs typeface="Cambria Math"/>
              </a:rPr>
              <a:t>	</a:t>
            </a:r>
            <a:r>
              <a:rPr sz="3200" dirty="0">
                <a:solidFill>
                  <a:srgbClr val="FFFFFF"/>
                </a:solidFill>
                <a:latin typeface="Cambria Math"/>
                <a:cs typeface="Cambria Math"/>
              </a:rPr>
              <a:t>=</a:t>
            </a:r>
            <a:r>
              <a:rPr sz="3200" spc="175" dirty="0">
                <a:solidFill>
                  <a:srgbClr val="FFFFFF"/>
                </a:solidFill>
                <a:latin typeface="Cambria Math"/>
                <a:cs typeface="Cambria Math"/>
              </a:rPr>
              <a:t> </a:t>
            </a:r>
            <a:r>
              <a:rPr sz="3200" spc="-50" dirty="0">
                <a:solidFill>
                  <a:srgbClr val="FFFFFF"/>
                </a:solidFill>
                <a:latin typeface="Cambria Math"/>
                <a:cs typeface="Cambria Math"/>
              </a:rPr>
              <a:t>𝜑</a:t>
            </a:r>
            <a:r>
              <a:rPr sz="3200" dirty="0">
                <a:solidFill>
                  <a:srgbClr val="FFFFFF"/>
                </a:solidFill>
                <a:latin typeface="Cambria Math"/>
                <a:cs typeface="Cambria Math"/>
              </a:rPr>
              <a:t>	</a:t>
            </a:r>
            <a:r>
              <a:rPr sz="3200" spc="-25" dirty="0">
                <a:solidFill>
                  <a:srgbClr val="FFFFFF"/>
                </a:solidFill>
                <a:latin typeface="Cambria Math"/>
                <a:cs typeface="Cambria Math"/>
              </a:rPr>
              <a:t>𝑣</a:t>
            </a:r>
            <a:r>
              <a:rPr sz="3525" spc="-37" baseline="-15366" dirty="0">
                <a:solidFill>
                  <a:srgbClr val="FFFFFF"/>
                </a:solidFill>
                <a:latin typeface="Cambria Math"/>
                <a:cs typeface="Cambria Math"/>
              </a:rPr>
              <a:t>𝑘</a:t>
            </a:r>
            <a:endParaRPr sz="3525" baseline="-15366" dirty="0">
              <a:latin typeface="Cambria Math"/>
              <a:cs typeface="Cambria Math"/>
            </a:endParaRPr>
          </a:p>
          <a:p>
            <a:pPr marL="38100">
              <a:lnSpc>
                <a:spcPct val="100000"/>
              </a:lnSpc>
              <a:spcBef>
                <a:spcPts val="610"/>
              </a:spcBef>
            </a:pPr>
            <a:r>
              <a:rPr lang="tr-TR" sz="2800" dirty="0">
                <a:solidFill>
                  <a:srgbClr val="FFFFFF"/>
                </a:solidFill>
                <a:latin typeface="Cambria"/>
                <a:cs typeface="Cambria"/>
              </a:rPr>
              <a:t>Yeni bir </a:t>
            </a:r>
            <a:r>
              <a:rPr lang="tr-TR" sz="2800" dirty="0" err="1">
                <a:solidFill>
                  <a:srgbClr val="FFFFFF"/>
                </a:solidFill>
                <a:latin typeface="Cambria"/>
                <a:cs typeface="Cambria"/>
              </a:rPr>
              <a:t>Synapse</a:t>
            </a:r>
            <a:r>
              <a:rPr lang="tr-TR" sz="2800" dirty="0">
                <a:solidFill>
                  <a:srgbClr val="FFFFFF"/>
                </a:solidFill>
                <a:latin typeface="Cambria"/>
                <a:cs typeface="Cambria"/>
              </a:rPr>
              <a:t> ekledik                   </a:t>
            </a:r>
            <a:r>
              <a:rPr sz="3200" spc="-25" dirty="0">
                <a:solidFill>
                  <a:srgbClr val="FFFFFF"/>
                </a:solidFill>
                <a:latin typeface="Cambria Math"/>
                <a:cs typeface="Cambria Math"/>
              </a:rPr>
              <a:t>𝑥</a:t>
            </a:r>
            <a:r>
              <a:rPr sz="3525" spc="-37" baseline="-15366" dirty="0">
                <a:solidFill>
                  <a:srgbClr val="FFFFFF"/>
                </a:solidFill>
                <a:latin typeface="Cambria Math"/>
                <a:cs typeface="Cambria Math"/>
              </a:rPr>
              <a:t>0</a:t>
            </a:r>
            <a:r>
              <a:rPr sz="3525" baseline="-15366" dirty="0">
                <a:solidFill>
                  <a:srgbClr val="FFFFFF"/>
                </a:solidFill>
                <a:latin typeface="Cambria Math"/>
                <a:cs typeface="Cambria Math"/>
              </a:rPr>
              <a:t>	</a:t>
            </a:r>
            <a:r>
              <a:rPr sz="3200" dirty="0">
                <a:solidFill>
                  <a:srgbClr val="FFFFFF"/>
                </a:solidFill>
                <a:latin typeface="Cambria Math"/>
                <a:cs typeface="Cambria Math"/>
              </a:rPr>
              <a:t>=</a:t>
            </a:r>
            <a:r>
              <a:rPr sz="3200" spc="175" dirty="0">
                <a:solidFill>
                  <a:srgbClr val="FFFFFF"/>
                </a:solidFill>
                <a:latin typeface="Cambria Math"/>
                <a:cs typeface="Cambria Math"/>
              </a:rPr>
              <a:t> </a:t>
            </a:r>
            <a:r>
              <a:rPr sz="3200" spc="-25" dirty="0">
                <a:solidFill>
                  <a:srgbClr val="FFFFFF"/>
                </a:solidFill>
                <a:latin typeface="Cambria Math"/>
                <a:cs typeface="Cambria Math"/>
              </a:rPr>
              <a:t>+1</a:t>
            </a:r>
            <a:endParaRPr sz="3200" dirty="0">
              <a:latin typeface="Cambria Math"/>
              <a:cs typeface="Cambria Math"/>
            </a:endParaRPr>
          </a:p>
          <a:p>
            <a:pPr marL="38100">
              <a:lnSpc>
                <a:spcPct val="100000"/>
              </a:lnSpc>
              <a:spcBef>
                <a:spcPts val="625"/>
              </a:spcBef>
            </a:pPr>
            <a:r>
              <a:rPr lang="tr-TR" sz="3200" dirty="0">
                <a:solidFill>
                  <a:srgbClr val="FFFFFF"/>
                </a:solidFill>
                <a:latin typeface="Cambria"/>
                <a:cs typeface="Cambria"/>
              </a:rPr>
              <a:t>ve ağırlığı                                        </a:t>
            </a:r>
            <a:r>
              <a:rPr sz="3200" spc="-25" dirty="0">
                <a:solidFill>
                  <a:srgbClr val="FFFFFF"/>
                </a:solidFill>
                <a:latin typeface="Cambria Math"/>
                <a:cs typeface="Cambria Math"/>
              </a:rPr>
              <a:t>𝑤</a:t>
            </a:r>
            <a:r>
              <a:rPr sz="3525" spc="-37" baseline="-15366" dirty="0">
                <a:solidFill>
                  <a:srgbClr val="FFFFFF"/>
                </a:solidFill>
                <a:latin typeface="Cambria Math"/>
                <a:cs typeface="Cambria Math"/>
              </a:rPr>
              <a:t>𝑘𝑜</a:t>
            </a:r>
            <a:r>
              <a:rPr sz="3525" baseline="-15366" dirty="0">
                <a:solidFill>
                  <a:srgbClr val="FFFFFF"/>
                </a:solidFill>
                <a:latin typeface="Cambria Math"/>
                <a:cs typeface="Cambria Math"/>
              </a:rPr>
              <a:t>	</a:t>
            </a:r>
            <a:r>
              <a:rPr sz="3200" dirty="0">
                <a:solidFill>
                  <a:srgbClr val="FFFFFF"/>
                </a:solidFill>
                <a:latin typeface="Cambria Math"/>
                <a:cs typeface="Cambria Math"/>
              </a:rPr>
              <a:t>=</a:t>
            </a:r>
            <a:r>
              <a:rPr sz="3200" spc="175" dirty="0">
                <a:solidFill>
                  <a:srgbClr val="FFFFFF"/>
                </a:solidFill>
                <a:latin typeface="Cambria Math"/>
                <a:cs typeface="Cambria Math"/>
              </a:rPr>
              <a:t> </a:t>
            </a:r>
            <a:r>
              <a:rPr sz="3200" spc="-35" dirty="0">
                <a:solidFill>
                  <a:srgbClr val="FFFFFF"/>
                </a:solidFill>
                <a:latin typeface="Cambria Math"/>
                <a:cs typeface="Cambria Math"/>
              </a:rPr>
              <a:t>𝑏</a:t>
            </a:r>
            <a:r>
              <a:rPr sz="3525" spc="-52" baseline="-15366" dirty="0">
                <a:solidFill>
                  <a:srgbClr val="FFFFFF"/>
                </a:solidFill>
                <a:latin typeface="Cambria Math"/>
                <a:cs typeface="Cambria Math"/>
              </a:rPr>
              <a:t>𝑘</a:t>
            </a:r>
            <a:endParaRPr sz="3525" baseline="-15366" dirty="0">
              <a:latin typeface="Cambria Math"/>
              <a:cs typeface="Cambria Math"/>
            </a:endParaRPr>
          </a:p>
        </p:txBody>
      </p:sp>
      <p:sp>
        <p:nvSpPr>
          <p:cNvPr id="14" name="object 1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extLst>
      <p:ext uri="{BB962C8B-B14F-4D97-AF65-F5344CB8AC3E}">
        <p14:creationId xmlns:p14="http://schemas.microsoft.com/office/powerpoint/2010/main" val="212394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0"/>
            <a:ext cx="10287000" cy="505267"/>
          </a:xfrm>
          <a:prstGeom prst="rect">
            <a:avLst/>
          </a:prstGeom>
        </p:spPr>
        <p:txBody>
          <a:bodyPr vert="horz" wrap="square" lIns="0" tIns="12700" rIns="0" bIns="0" rtlCol="0">
            <a:spAutoFit/>
          </a:bodyPr>
          <a:lstStyle/>
          <a:p>
            <a:pPr marL="1398270">
              <a:lnSpc>
                <a:spcPct val="100000"/>
              </a:lnSpc>
              <a:spcBef>
                <a:spcPts val="100"/>
              </a:spcBef>
            </a:pPr>
            <a:r>
              <a:rPr lang="tr-TR" sz="3200" dirty="0"/>
              <a:t>Aktivasyon Fonksiyonlarının Türleri</a:t>
            </a:r>
            <a:endParaRPr sz="3200" dirty="0"/>
          </a:p>
        </p:txBody>
      </p:sp>
      <p:sp>
        <p:nvSpPr>
          <p:cNvPr id="4" name="object 4"/>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FFFFFF"/>
                </a:solidFill>
                <a:latin typeface="Calibri"/>
                <a:cs typeface="Calibri"/>
              </a:rPr>
              <a:t>8</a:t>
            </a:r>
            <a:endParaRPr sz="1200">
              <a:latin typeface="Calibri"/>
              <a:cs typeface="Calibri"/>
            </a:endParaRPr>
          </a:p>
        </p:txBody>
      </p:sp>
      <p:sp>
        <p:nvSpPr>
          <p:cNvPr id="5" name="object 5"/>
          <p:cNvSpPr txBox="1"/>
          <p:nvPr/>
        </p:nvSpPr>
        <p:spPr>
          <a:xfrm>
            <a:off x="3279394" y="6569761"/>
            <a:ext cx="636397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FFFFFF"/>
                </a:solidFill>
                <a:latin typeface="Cambria"/>
                <a:cs typeface="Cambria"/>
              </a:rPr>
              <a:t>Source:</a:t>
            </a:r>
            <a:r>
              <a:rPr sz="1600" spc="-65" dirty="0">
                <a:solidFill>
                  <a:srgbClr val="FFFFFF"/>
                </a:solidFill>
                <a:latin typeface="Cambria"/>
                <a:cs typeface="Cambria"/>
              </a:rPr>
              <a:t> </a:t>
            </a:r>
            <a:r>
              <a:rPr sz="1600" u="sng" spc="-10" dirty="0">
                <a:solidFill>
                  <a:srgbClr val="FFFFFF"/>
                </a:solidFill>
                <a:uFill>
                  <a:solidFill>
                    <a:srgbClr val="FFFFFF"/>
                  </a:solidFill>
                </a:uFill>
                <a:latin typeface="Cambria"/>
                <a:cs typeface="Cambria"/>
                <a:hlinkClick r:id="rId2"/>
              </a:rPr>
              <a:t>https://www.cs.toronto.edu/~lczhang/360/lec/w02/terms.html</a:t>
            </a:r>
            <a:endParaRPr sz="1600" dirty="0">
              <a:latin typeface="Cambria"/>
              <a:cs typeface="Cambria"/>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13832" y="1905000"/>
            <a:ext cx="6678167" cy="3291840"/>
          </a:xfrm>
          <a:prstGeom prst="rect">
            <a:avLst/>
          </a:prstGeom>
        </p:spPr>
      </p:pic>
      <p:sp>
        <p:nvSpPr>
          <p:cNvPr id="3" name="object 3"/>
          <p:cNvSpPr txBox="1"/>
          <p:nvPr/>
        </p:nvSpPr>
        <p:spPr>
          <a:xfrm>
            <a:off x="53339" y="5439867"/>
            <a:ext cx="8451850" cy="436880"/>
          </a:xfrm>
          <a:prstGeom prst="rect">
            <a:avLst/>
          </a:prstGeom>
        </p:spPr>
        <p:txBody>
          <a:bodyPr vert="horz" wrap="square" lIns="0" tIns="12700" rIns="0" bIns="0" rtlCol="0">
            <a:spAutoFit/>
          </a:bodyPr>
          <a:lstStyle/>
          <a:p>
            <a:pPr marL="266065" indent="-227965">
              <a:lnSpc>
                <a:spcPct val="100000"/>
              </a:lnSpc>
              <a:spcBef>
                <a:spcPts val="100"/>
              </a:spcBef>
              <a:buFont typeface="Arial MT"/>
              <a:buChar char="•"/>
              <a:tabLst>
                <a:tab pos="266065" algn="l"/>
              </a:tabLst>
            </a:pPr>
            <a:r>
              <a:rPr lang="tr-TR" sz="2700" dirty="0">
                <a:solidFill>
                  <a:srgbClr val="FFFFFF"/>
                </a:solidFill>
                <a:latin typeface="Cambria"/>
                <a:cs typeface="Cambria"/>
              </a:rPr>
              <a:t>burada </a:t>
            </a:r>
            <a:r>
              <a:rPr lang="tr-TR" sz="2700" dirty="0" err="1">
                <a:solidFill>
                  <a:srgbClr val="FFFFFF"/>
                </a:solidFill>
                <a:latin typeface="Cambria"/>
                <a:cs typeface="Cambria"/>
              </a:rPr>
              <a:t>vk</a:t>
            </a:r>
            <a:r>
              <a:rPr lang="tr-TR" sz="2700" dirty="0">
                <a:solidFill>
                  <a:srgbClr val="FFFFFF"/>
                </a:solidFill>
                <a:latin typeface="Cambria"/>
                <a:cs typeface="Cambria"/>
              </a:rPr>
              <a:t>, nöronun indüklenmiş yerel alanıdır; Yani</a:t>
            </a:r>
            <a:endParaRPr sz="2700" dirty="0">
              <a:latin typeface="Cambria"/>
              <a:cs typeface="Cambria"/>
            </a:endParaRPr>
          </a:p>
        </p:txBody>
      </p:sp>
      <p:sp>
        <p:nvSpPr>
          <p:cNvPr id="4" name="object 4"/>
          <p:cNvSpPr txBox="1"/>
          <p:nvPr/>
        </p:nvSpPr>
        <p:spPr>
          <a:xfrm>
            <a:off x="4386707" y="5721807"/>
            <a:ext cx="1784985" cy="956944"/>
          </a:xfrm>
          <a:prstGeom prst="rect">
            <a:avLst/>
          </a:prstGeom>
        </p:spPr>
        <p:txBody>
          <a:bodyPr vert="horz" wrap="square" lIns="0" tIns="14604" rIns="0" bIns="0" rtlCol="0">
            <a:spAutoFit/>
          </a:bodyPr>
          <a:lstStyle/>
          <a:p>
            <a:pPr marL="1293495">
              <a:lnSpc>
                <a:spcPts val="2165"/>
              </a:lnSpc>
              <a:spcBef>
                <a:spcPts val="114"/>
              </a:spcBef>
            </a:pPr>
            <a:r>
              <a:rPr sz="1950" spc="145" dirty="0">
                <a:solidFill>
                  <a:srgbClr val="FFFFFF"/>
                </a:solidFill>
                <a:latin typeface="Cambria Math"/>
                <a:cs typeface="Cambria Math"/>
              </a:rPr>
              <a:t>𝑚</a:t>
            </a:r>
            <a:endParaRPr sz="1950" dirty="0">
              <a:latin typeface="Cambria Math"/>
              <a:cs typeface="Cambria Math"/>
            </a:endParaRPr>
          </a:p>
          <a:p>
            <a:pPr marL="38100">
              <a:lnSpc>
                <a:spcPts val="2935"/>
              </a:lnSpc>
            </a:pPr>
            <a:r>
              <a:rPr sz="2700" dirty="0">
                <a:solidFill>
                  <a:srgbClr val="FFFFFF"/>
                </a:solidFill>
                <a:latin typeface="Cambria Math"/>
                <a:cs typeface="Cambria Math"/>
              </a:rPr>
              <a:t>𝑣</a:t>
            </a:r>
            <a:r>
              <a:rPr sz="2925" baseline="-15669" dirty="0">
                <a:solidFill>
                  <a:srgbClr val="FFFFFF"/>
                </a:solidFill>
                <a:latin typeface="Cambria Math"/>
                <a:cs typeface="Cambria Math"/>
              </a:rPr>
              <a:t>𝑘</a:t>
            </a:r>
            <a:r>
              <a:rPr sz="2925" spc="60" baseline="-15669" dirty="0">
                <a:solidFill>
                  <a:srgbClr val="FFFFFF"/>
                </a:solidFill>
                <a:latin typeface="Cambria Math"/>
                <a:cs typeface="Cambria Math"/>
              </a:rPr>
              <a:t>  </a:t>
            </a:r>
            <a:r>
              <a:rPr sz="2700" dirty="0">
                <a:solidFill>
                  <a:srgbClr val="FFFFFF"/>
                </a:solidFill>
                <a:latin typeface="Cambria Math"/>
                <a:cs typeface="Cambria Math"/>
              </a:rPr>
              <a:t>=</a:t>
            </a:r>
            <a:r>
              <a:rPr sz="2700" spc="195" dirty="0">
                <a:solidFill>
                  <a:srgbClr val="FFFFFF"/>
                </a:solidFill>
                <a:latin typeface="Cambria Math"/>
                <a:cs typeface="Cambria Math"/>
              </a:rPr>
              <a:t> </a:t>
            </a:r>
            <a:r>
              <a:rPr lang="tr-TR" sz="2700" spc="810" dirty="0">
                <a:solidFill>
                  <a:srgbClr val="FFFFFF"/>
                </a:solidFill>
                <a:latin typeface="Cambria Math"/>
                <a:cs typeface="Cambria Math"/>
              </a:rPr>
              <a:t>⅀</a:t>
            </a:r>
            <a:endParaRPr sz="2700" dirty="0">
              <a:latin typeface="Cambria Math"/>
              <a:cs typeface="Cambria Math"/>
            </a:endParaRPr>
          </a:p>
          <a:p>
            <a:pPr marL="1293495">
              <a:lnSpc>
                <a:spcPts val="2210"/>
              </a:lnSpc>
            </a:pPr>
            <a:r>
              <a:rPr sz="1950" spc="70" dirty="0">
                <a:solidFill>
                  <a:srgbClr val="FFFFFF"/>
                </a:solidFill>
                <a:latin typeface="Cambria Math"/>
                <a:cs typeface="Cambria Math"/>
              </a:rPr>
              <a:t>𝑗=1</a:t>
            </a:r>
            <a:endParaRPr sz="1950" dirty="0">
              <a:latin typeface="Cambria Math"/>
              <a:cs typeface="Cambria Math"/>
            </a:endParaRPr>
          </a:p>
        </p:txBody>
      </p:sp>
      <p:sp>
        <p:nvSpPr>
          <p:cNvPr id="5" name="object 5"/>
          <p:cNvSpPr txBox="1"/>
          <p:nvPr/>
        </p:nvSpPr>
        <p:spPr>
          <a:xfrm>
            <a:off x="6153277" y="5976010"/>
            <a:ext cx="1631314" cy="437515"/>
          </a:xfrm>
          <a:prstGeom prst="rect">
            <a:avLst/>
          </a:prstGeom>
        </p:spPr>
        <p:txBody>
          <a:bodyPr vert="horz" wrap="square" lIns="0" tIns="12700" rIns="0" bIns="0" rtlCol="0">
            <a:spAutoFit/>
          </a:bodyPr>
          <a:lstStyle/>
          <a:p>
            <a:pPr marL="38100">
              <a:lnSpc>
                <a:spcPct val="100000"/>
              </a:lnSpc>
              <a:spcBef>
                <a:spcPts val="100"/>
              </a:spcBef>
            </a:pPr>
            <a:r>
              <a:rPr sz="2700" spc="70" dirty="0">
                <a:solidFill>
                  <a:srgbClr val="FFFFFF"/>
                </a:solidFill>
                <a:latin typeface="Cambria Math"/>
                <a:cs typeface="Cambria Math"/>
              </a:rPr>
              <a:t>𝑤</a:t>
            </a:r>
            <a:r>
              <a:rPr sz="2925" spc="104" baseline="-15669" dirty="0">
                <a:solidFill>
                  <a:srgbClr val="FFFFFF"/>
                </a:solidFill>
                <a:latin typeface="Cambria Math"/>
                <a:cs typeface="Cambria Math"/>
              </a:rPr>
              <a:t>𝑘𝑗</a:t>
            </a:r>
            <a:r>
              <a:rPr sz="2700" spc="70" dirty="0">
                <a:solidFill>
                  <a:srgbClr val="FFFFFF"/>
                </a:solidFill>
                <a:latin typeface="Cambria Math"/>
                <a:cs typeface="Cambria Math"/>
              </a:rPr>
              <a:t>𝑥</a:t>
            </a:r>
            <a:r>
              <a:rPr sz="2925" spc="104" baseline="-15669" dirty="0">
                <a:solidFill>
                  <a:srgbClr val="FFFFFF"/>
                </a:solidFill>
                <a:latin typeface="Cambria Math"/>
                <a:cs typeface="Cambria Math"/>
              </a:rPr>
              <a:t>𝑗</a:t>
            </a:r>
            <a:r>
              <a:rPr sz="2925" spc="517" baseline="-15669" dirty="0">
                <a:solidFill>
                  <a:srgbClr val="FFFFFF"/>
                </a:solidFill>
                <a:latin typeface="Cambria Math"/>
                <a:cs typeface="Cambria Math"/>
              </a:rPr>
              <a:t> </a:t>
            </a:r>
            <a:r>
              <a:rPr sz="2700" dirty="0">
                <a:solidFill>
                  <a:srgbClr val="FFFFFF"/>
                </a:solidFill>
                <a:latin typeface="Cambria Math"/>
                <a:cs typeface="Cambria Math"/>
              </a:rPr>
              <a:t>+</a:t>
            </a:r>
            <a:r>
              <a:rPr sz="2700" spc="-5" dirty="0">
                <a:solidFill>
                  <a:srgbClr val="FFFFFF"/>
                </a:solidFill>
                <a:latin typeface="Cambria Math"/>
                <a:cs typeface="Cambria Math"/>
              </a:rPr>
              <a:t> </a:t>
            </a:r>
            <a:r>
              <a:rPr sz="2700" spc="-25" dirty="0">
                <a:solidFill>
                  <a:srgbClr val="FFFFFF"/>
                </a:solidFill>
                <a:latin typeface="Cambria Math"/>
                <a:cs typeface="Cambria Math"/>
              </a:rPr>
              <a:t>𝑏</a:t>
            </a:r>
            <a:r>
              <a:rPr sz="2925" spc="-37" baseline="-15669" dirty="0">
                <a:solidFill>
                  <a:srgbClr val="FFFFFF"/>
                </a:solidFill>
                <a:latin typeface="Cambria Math"/>
                <a:cs typeface="Cambria Math"/>
              </a:rPr>
              <a:t>𝑘</a:t>
            </a:r>
            <a:endParaRPr sz="2925" baseline="-15669">
              <a:latin typeface="Cambria Math"/>
              <a:cs typeface="Cambria Math"/>
            </a:endParaRPr>
          </a:p>
        </p:txBody>
      </p:sp>
      <p:sp>
        <p:nvSpPr>
          <p:cNvPr id="6" name="object 6"/>
          <p:cNvSpPr txBox="1">
            <a:spLocks noGrp="1"/>
          </p:cNvSpPr>
          <p:nvPr>
            <p:ph type="title"/>
          </p:nvPr>
        </p:nvSpPr>
        <p:spPr>
          <a:xfrm>
            <a:off x="609599" y="212902"/>
            <a:ext cx="11108563" cy="505267"/>
          </a:xfrm>
          <a:prstGeom prst="rect">
            <a:avLst/>
          </a:prstGeom>
        </p:spPr>
        <p:txBody>
          <a:bodyPr vert="horz" wrap="square" lIns="0" tIns="12700" rIns="0" bIns="0" rtlCol="0">
            <a:spAutoFit/>
          </a:bodyPr>
          <a:lstStyle/>
          <a:p>
            <a:pPr marL="2241550" algn="just">
              <a:lnSpc>
                <a:spcPct val="100000"/>
              </a:lnSpc>
              <a:spcBef>
                <a:spcPts val="100"/>
              </a:spcBef>
            </a:pPr>
            <a:r>
              <a:rPr lang="tr-TR" sz="3200" dirty="0"/>
              <a:t>Eşik Fonksiyonu (</a:t>
            </a:r>
            <a:r>
              <a:rPr lang="tr-TR" sz="3200" dirty="0" err="1"/>
              <a:t>Threshold</a:t>
            </a:r>
            <a:r>
              <a:rPr lang="tr-TR" sz="3200" dirty="0"/>
              <a:t> </a:t>
            </a:r>
            <a:r>
              <a:rPr lang="tr-TR" sz="3200" dirty="0" err="1"/>
              <a:t>Function</a:t>
            </a:r>
            <a:r>
              <a:rPr lang="tr-TR" sz="3200" dirty="0"/>
              <a:t>)</a:t>
            </a:r>
            <a:endParaRPr sz="3200" dirty="0"/>
          </a:p>
        </p:txBody>
      </p:sp>
      <p:sp>
        <p:nvSpPr>
          <p:cNvPr id="7" name="object 7"/>
          <p:cNvSpPr txBox="1"/>
          <p:nvPr/>
        </p:nvSpPr>
        <p:spPr>
          <a:xfrm>
            <a:off x="78739" y="897382"/>
            <a:ext cx="10887075" cy="436880"/>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lang="tr-TR" sz="2700" dirty="0">
                <a:solidFill>
                  <a:srgbClr val="FFFFFF"/>
                </a:solidFill>
                <a:latin typeface="Cambria"/>
                <a:cs typeface="Cambria"/>
              </a:rPr>
              <a:t>Şekilde açıklanan eşik tipi aktivasyon fonksiyonu için,</a:t>
            </a:r>
            <a:endParaRPr sz="2700" dirty="0">
              <a:latin typeface="Cambria"/>
              <a:cs typeface="Cambria"/>
            </a:endParaRPr>
          </a:p>
        </p:txBody>
      </p:sp>
      <p:sp>
        <p:nvSpPr>
          <p:cNvPr id="8" name="object 8"/>
          <p:cNvSpPr txBox="1"/>
          <p:nvPr/>
        </p:nvSpPr>
        <p:spPr>
          <a:xfrm>
            <a:off x="11953747"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FFFFFF"/>
                </a:solidFill>
                <a:latin typeface="Calibri"/>
                <a:cs typeface="Calibri"/>
              </a:rPr>
              <a:t>9</a:t>
            </a:r>
            <a:endParaRPr sz="1200">
              <a:latin typeface="Calibri"/>
              <a:cs typeface="Calibri"/>
            </a:endParaRPr>
          </a:p>
        </p:txBody>
      </p:sp>
      <p:sp>
        <p:nvSpPr>
          <p:cNvPr id="9" name="object 9"/>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p:nvPr/>
        </p:nvSpPr>
        <p:spPr>
          <a:xfrm>
            <a:off x="1679067" y="1834007"/>
            <a:ext cx="420370" cy="318135"/>
          </a:xfrm>
          <a:custGeom>
            <a:avLst/>
            <a:gdLst/>
            <a:ahLst/>
            <a:cxnLst/>
            <a:rect l="l" t="t" r="r" b="b"/>
            <a:pathLst>
              <a:path w="420369" h="318135">
                <a:moveTo>
                  <a:pt x="319150" y="0"/>
                </a:moveTo>
                <a:lnTo>
                  <a:pt x="314578" y="12826"/>
                </a:lnTo>
                <a:lnTo>
                  <a:pt x="332990" y="20829"/>
                </a:lnTo>
                <a:lnTo>
                  <a:pt x="348805" y="31892"/>
                </a:lnTo>
                <a:lnTo>
                  <a:pt x="372744" y="63245"/>
                </a:lnTo>
                <a:lnTo>
                  <a:pt x="386746" y="105425"/>
                </a:lnTo>
                <a:lnTo>
                  <a:pt x="391413" y="157225"/>
                </a:lnTo>
                <a:lnTo>
                  <a:pt x="390245" y="185257"/>
                </a:lnTo>
                <a:lnTo>
                  <a:pt x="380859" y="233556"/>
                </a:lnTo>
                <a:lnTo>
                  <a:pt x="361950" y="271275"/>
                </a:lnTo>
                <a:lnTo>
                  <a:pt x="333184" y="296699"/>
                </a:lnTo>
                <a:lnTo>
                  <a:pt x="315087" y="304672"/>
                </a:lnTo>
                <a:lnTo>
                  <a:pt x="319150" y="317626"/>
                </a:lnTo>
                <a:lnTo>
                  <a:pt x="362457" y="297307"/>
                </a:lnTo>
                <a:lnTo>
                  <a:pt x="394334" y="262127"/>
                </a:lnTo>
                <a:lnTo>
                  <a:pt x="413877" y="214979"/>
                </a:lnTo>
                <a:lnTo>
                  <a:pt x="420369" y="158876"/>
                </a:lnTo>
                <a:lnTo>
                  <a:pt x="418746" y="129778"/>
                </a:lnTo>
                <a:lnTo>
                  <a:pt x="405689" y="78152"/>
                </a:lnTo>
                <a:lnTo>
                  <a:pt x="379658" y="36147"/>
                </a:lnTo>
                <a:lnTo>
                  <a:pt x="342130" y="8334"/>
                </a:lnTo>
                <a:lnTo>
                  <a:pt x="319150" y="0"/>
                </a:lnTo>
                <a:close/>
              </a:path>
              <a:path w="420369" h="318135">
                <a:moveTo>
                  <a:pt x="101345" y="0"/>
                </a:moveTo>
                <a:lnTo>
                  <a:pt x="58102" y="20383"/>
                </a:lnTo>
                <a:lnTo>
                  <a:pt x="26288" y="55625"/>
                </a:lnTo>
                <a:lnTo>
                  <a:pt x="6572" y="102870"/>
                </a:lnTo>
                <a:lnTo>
                  <a:pt x="0" y="158876"/>
                </a:lnTo>
                <a:lnTo>
                  <a:pt x="1641" y="188047"/>
                </a:lnTo>
                <a:lnTo>
                  <a:pt x="14733" y="239672"/>
                </a:lnTo>
                <a:lnTo>
                  <a:pt x="40641" y="281586"/>
                </a:lnTo>
                <a:lnTo>
                  <a:pt x="78222" y="309312"/>
                </a:lnTo>
                <a:lnTo>
                  <a:pt x="101345" y="317626"/>
                </a:lnTo>
                <a:lnTo>
                  <a:pt x="105409" y="304672"/>
                </a:lnTo>
                <a:lnTo>
                  <a:pt x="87312" y="296699"/>
                </a:lnTo>
                <a:lnTo>
                  <a:pt x="71691" y="285559"/>
                </a:lnTo>
                <a:lnTo>
                  <a:pt x="47878" y="253872"/>
                </a:lnTo>
                <a:lnTo>
                  <a:pt x="33702" y="210692"/>
                </a:lnTo>
                <a:lnTo>
                  <a:pt x="28956" y="157225"/>
                </a:lnTo>
                <a:lnTo>
                  <a:pt x="30144" y="130129"/>
                </a:lnTo>
                <a:lnTo>
                  <a:pt x="39618" y="83127"/>
                </a:lnTo>
                <a:lnTo>
                  <a:pt x="58572" y="46027"/>
                </a:lnTo>
                <a:lnTo>
                  <a:pt x="87580" y="20829"/>
                </a:lnTo>
                <a:lnTo>
                  <a:pt x="105918" y="12826"/>
                </a:lnTo>
                <a:lnTo>
                  <a:pt x="101345" y="0"/>
                </a:lnTo>
                <a:close/>
              </a:path>
            </a:pathLst>
          </a:custGeom>
          <a:solidFill>
            <a:srgbClr val="FFFFFF"/>
          </a:solidFill>
        </p:spPr>
        <p:txBody>
          <a:bodyPr wrap="square" lIns="0" tIns="0" rIns="0" bIns="0" rtlCol="0"/>
          <a:lstStyle/>
          <a:p>
            <a:endParaRPr/>
          </a:p>
        </p:txBody>
      </p:sp>
      <p:sp>
        <p:nvSpPr>
          <p:cNvPr id="11" name="object 11"/>
          <p:cNvSpPr txBox="1"/>
          <p:nvPr/>
        </p:nvSpPr>
        <p:spPr>
          <a:xfrm>
            <a:off x="1397253" y="1735658"/>
            <a:ext cx="1362710" cy="428322"/>
          </a:xfrm>
          <a:prstGeom prst="rect">
            <a:avLst/>
          </a:prstGeom>
        </p:spPr>
        <p:txBody>
          <a:bodyPr vert="horz" wrap="square" lIns="0" tIns="12700" rIns="0" bIns="0" rtlCol="0">
            <a:spAutoFit/>
          </a:bodyPr>
          <a:lstStyle/>
          <a:p>
            <a:pPr marL="12700">
              <a:lnSpc>
                <a:spcPct val="100000"/>
              </a:lnSpc>
              <a:spcBef>
                <a:spcPts val="100"/>
              </a:spcBef>
              <a:tabLst>
                <a:tab pos="393065" algn="l"/>
                <a:tab pos="827405" algn="l"/>
              </a:tabLst>
            </a:pPr>
            <a:r>
              <a:rPr sz="2700" spc="-50" dirty="0">
                <a:solidFill>
                  <a:srgbClr val="FFFFFF"/>
                </a:solidFill>
                <a:latin typeface="Cambria Math"/>
                <a:cs typeface="Cambria Math"/>
              </a:rPr>
              <a:t>𝜑</a:t>
            </a:r>
            <a:r>
              <a:rPr sz="2700" dirty="0">
                <a:solidFill>
                  <a:srgbClr val="FFFFFF"/>
                </a:solidFill>
                <a:latin typeface="Cambria Math"/>
                <a:cs typeface="Cambria Math"/>
              </a:rPr>
              <a:t>	</a:t>
            </a:r>
            <a:r>
              <a:rPr sz="2700" spc="-50" dirty="0">
                <a:solidFill>
                  <a:srgbClr val="FFFFFF"/>
                </a:solidFill>
                <a:latin typeface="Cambria Math"/>
                <a:cs typeface="Cambria Math"/>
              </a:rPr>
              <a:t>𝑣</a:t>
            </a:r>
            <a:r>
              <a:rPr sz="2700" dirty="0">
                <a:solidFill>
                  <a:srgbClr val="FFFFFF"/>
                </a:solidFill>
                <a:latin typeface="Cambria Math"/>
                <a:cs typeface="Cambria Math"/>
              </a:rPr>
              <a:t>	=</a:t>
            </a:r>
            <a:r>
              <a:rPr sz="2700" spc="145" dirty="0">
                <a:solidFill>
                  <a:srgbClr val="FFFFFF"/>
                </a:solidFill>
                <a:latin typeface="Cambria Math"/>
                <a:cs typeface="Cambria Math"/>
              </a:rPr>
              <a:t> </a:t>
            </a:r>
            <a:r>
              <a:rPr lang="tr-TR" sz="2700" spc="145" dirty="0">
                <a:solidFill>
                  <a:srgbClr val="FFFFFF"/>
                </a:solidFill>
                <a:latin typeface="Cambria Math"/>
                <a:cs typeface="Cambria Math"/>
              </a:rPr>
              <a:t>{</a:t>
            </a:r>
            <a:endParaRPr sz="2700" dirty="0">
              <a:latin typeface="Cambria Math"/>
              <a:cs typeface="Cambria Math"/>
            </a:endParaRPr>
          </a:p>
        </p:txBody>
      </p:sp>
      <p:sp>
        <p:nvSpPr>
          <p:cNvPr id="12" name="object 12"/>
          <p:cNvSpPr txBox="1"/>
          <p:nvPr/>
        </p:nvSpPr>
        <p:spPr>
          <a:xfrm>
            <a:off x="2995955" y="1550340"/>
            <a:ext cx="1506855" cy="839469"/>
          </a:xfrm>
          <a:prstGeom prst="rect">
            <a:avLst/>
          </a:prstGeom>
        </p:spPr>
        <p:txBody>
          <a:bodyPr vert="horz" wrap="square" lIns="0" tIns="12700" rIns="0" bIns="0" rtlCol="0">
            <a:spAutoFit/>
          </a:bodyPr>
          <a:lstStyle/>
          <a:p>
            <a:pPr marL="12700">
              <a:lnSpc>
                <a:spcPts val="3204"/>
              </a:lnSpc>
              <a:spcBef>
                <a:spcPts val="100"/>
              </a:spcBef>
              <a:tabLst>
                <a:tab pos="659765" algn="l"/>
              </a:tabLst>
            </a:pPr>
            <a:r>
              <a:rPr sz="2700" spc="-50" dirty="0">
                <a:solidFill>
                  <a:srgbClr val="FFFFFF"/>
                </a:solidFill>
                <a:latin typeface="Cambria Math"/>
                <a:cs typeface="Cambria Math"/>
              </a:rPr>
              <a:t>1</a:t>
            </a:r>
            <a:r>
              <a:rPr sz="2700" dirty="0">
                <a:solidFill>
                  <a:srgbClr val="FFFFFF"/>
                </a:solidFill>
                <a:latin typeface="Cambria Math"/>
                <a:cs typeface="Cambria Math"/>
              </a:rPr>
              <a:t>	𝑣</a:t>
            </a:r>
            <a:r>
              <a:rPr sz="2700" spc="215" dirty="0">
                <a:solidFill>
                  <a:srgbClr val="FFFFFF"/>
                </a:solidFill>
                <a:latin typeface="Cambria Math"/>
                <a:cs typeface="Cambria Math"/>
              </a:rPr>
              <a:t> </a:t>
            </a:r>
            <a:r>
              <a:rPr sz="2700" dirty="0">
                <a:solidFill>
                  <a:srgbClr val="FFFFFF"/>
                </a:solidFill>
                <a:latin typeface="Cambria Math"/>
                <a:cs typeface="Cambria Math"/>
              </a:rPr>
              <a:t>≥</a:t>
            </a:r>
            <a:r>
              <a:rPr sz="2700" spc="145" dirty="0">
                <a:solidFill>
                  <a:srgbClr val="FFFFFF"/>
                </a:solidFill>
                <a:latin typeface="Cambria Math"/>
                <a:cs typeface="Cambria Math"/>
              </a:rPr>
              <a:t> </a:t>
            </a:r>
            <a:r>
              <a:rPr sz="2700" spc="-50" dirty="0">
                <a:solidFill>
                  <a:srgbClr val="FFFFFF"/>
                </a:solidFill>
                <a:latin typeface="Cambria Math"/>
                <a:cs typeface="Cambria Math"/>
              </a:rPr>
              <a:t>0</a:t>
            </a:r>
            <a:endParaRPr sz="2700" dirty="0">
              <a:latin typeface="Cambria Math"/>
              <a:cs typeface="Cambria Math"/>
            </a:endParaRPr>
          </a:p>
          <a:p>
            <a:pPr marL="12700">
              <a:lnSpc>
                <a:spcPts val="3204"/>
              </a:lnSpc>
              <a:tabLst>
                <a:tab pos="659765" algn="l"/>
              </a:tabLst>
            </a:pPr>
            <a:r>
              <a:rPr sz="2700" spc="-50" dirty="0">
                <a:solidFill>
                  <a:srgbClr val="FFFFFF"/>
                </a:solidFill>
                <a:latin typeface="Cambria Math"/>
                <a:cs typeface="Cambria Math"/>
              </a:rPr>
              <a:t>0</a:t>
            </a:r>
            <a:r>
              <a:rPr sz="2700" dirty="0">
                <a:solidFill>
                  <a:srgbClr val="FFFFFF"/>
                </a:solidFill>
                <a:latin typeface="Cambria Math"/>
                <a:cs typeface="Cambria Math"/>
              </a:rPr>
              <a:t>	𝑣</a:t>
            </a:r>
            <a:r>
              <a:rPr sz="2700" spc="215" dirty="0">
                <a:solidFill>
                  <a:srgbClr val="FFFFFF"/>
                </a:solidFill>
                <a:latin typeface="Cambria Math"/>
                <a:cs typeface="Cambria Math"/>
              </a:rPr>
              <a:t> </a:t>
            </a:r>
            <a:r>
              <a:rPr sz="2700" dirty="0">
                <a:solidFill>
                  <a:srgbClr val="FFFFFF"/>
                </a:solidFill>
                <a:latin typeface="Cambria Math"/>
                <a:cs typeface="Cambria Math"/>
              </a:rPr>
              <a:t>&lt;</a:t>
            </a:r>
            <a:r>
              <a:rPr sz="2700" spc="140" dirty="0">
                <a:solidFill>
                  <a:srgbClr val="FFFFFF"/>
                </a:solidFill>
                <a:latin typeface="Cambria Math"/>
                <a:cs typeface="Cambria Math"/>
              </a:rPr>
              <a:t> </a:t>
            </a:r>
            <a:r>
              <a:rPr sz="2700" spc="-50" dirty="0">
                <a:solidFill>
                  <a:srgbClr val="FFFFFF"/>
                </a:solidFill>
                <a:latin typeface="Cambria Math"/>
                <a:cs typeface="Cambria Math"/>
              </a:rPr>
              <a:t>0</a:t>
            </a:r>
            <a:endParaRPr sz="2700" dirty="0">
              <a:latin typeface="Cambria Math"/>
              <a:cs typeface="Cambria Math"/>
            </a:endParaRPr>
          </a:p>
        </p:txBody>
      </p:sp>
      <p:sp>
        <p:nvSpPr>
          <p:cNvPr id="13" name="object 13"/>
          <p:cNvSpPr txBox="1"/>
          <p:nvPr/>
        </p:nvSpPr>
        <p:spPr>
          <a:xfrm>
            <a:off x="78739" y="2489072"/>
            <a:ext cx="5222240" cy="1982593"/>
          </a:xfrm>
          <a:prstGeom prst="rect">
            <a:avLst/>
          </a:prstGeom>
        </p:spPr>
        <p:txBody>
          <a:bodyPr vert="horz" wrap="square" lIns="0" tIns="58419" rIns="0" bIns="0" rtlCol="0">
            <a:spAutoFit/>
          </a:bodyPr>
          <a:lstStyle/>
          <a:p>
            <a:pPr marL="241300" marR="117475" indent="-228600">
              <a:lnSpc>
                <a:spcPts val="2920"/>
              </a:lnSpc>
              <a:spcBef>
                <a:spcPts val="459"/>
              </a:spcBef>
              <a:buFont typeface="Arial MT"/>
              <a:buChar char="•"/>
              <a:tabLst>
                <a:tab pos="241300" algn="l"/>
              </a:tabLst>
            </a:pPr>
            <a:r>
              <a:rPr lang="nn-NO" sz="2700" dirty="0">
                <a:solidFill>
                  <a:srgbClr val="FFFFFF"/>
                </a:solidFill>
                <a:latin typeface="Cambria"/>
                <a:cs typeface="Cambria"/>
              </a:rPr>
              <a:t>Bu genellikle </a:t>
            </a:r>
            <a:r>
              <a:rPr lang="nn-NO" sz="2700" b="1" dirty="0">
                <a:solidFill>
                  <a:srgbClr val="FFFFFF"/>
                </a:solidFill>
                <a:latin typeface="Cambria"/>
                <a:cs typeface="Cambria"/>
              </a:rPr>
              <a:t>Heaviside</a:t>
            </a:r>
            <a:r>
              <a:rPr lang="nn-NO" sz="2700" dirty="0">
                <a:solidFill>
                  <a:srgbClr val="FFFFFF"/>
                </a:solidFill>
                <a:latin typeface="Cambria"/>
                <a:cs typeface="Cambria"/>
              </a:rPr>
              <a:t> fonksiyonu olarak adlandırılır</a:t>
            </a:r>
            <a:endParaRPr lang="tr-TR" sz="2700" dirty="0">
              <a:solidFill>
                <a:srgbClr val="FFFFFF"/>
              </a:solidFill>
              <a:latin typeface="Cambria"/>
              <a:cs typeface="Cambria"/>
            </a:endParaRPr>
          </a:p>
          <a:p>
            <a:pPr marL="241300" marR="117475" indent="-228600">
              <a:lnSpc>
                <a:spcPts val="2920"/>
              </a:lnSpc>
              <a:spcBef>
                <a:spcPts val="459"/>
              </a:spcBef>
              <a:buFont typeface="Arial MT"/>
              <a:buChar char="•"/>
              <a:tabLst>
                <a:tab pos="241300" algn="l"/>
              </a:tabLst>
            </a:pPr>
            <a:r>
              <a:rPr lang="tr-TR" sz="2700" spc="-30" dirty="0">
                <a:solidFill>
                  <a:srgbClr val="FFFFFF"/>
                </a:solidFill>
                <a:latin typeface="Cambria"/>
                <a:cs typeface="Cambria"/>
              </a:rPr>
              <a:t>Buna bağlı olarak, böyle bir eşik fonksiyonu kullanan nöron k'nin çıktısı şu şekilde ifade edilir:</a:t>
            </a:r>
            <a:endParaRPr sz="2700" dirty="0">
              <a:latin typeface="Cambria"/>
              <a:cs typeface="Cambria"/>
            </a:endParaRPr>
          </a:p>
        </p:txBody>
      </p:sp>
      <p:sp>
        <p:nvSpPr>
          <p:cNvPr id="14" name="object 14"/>
          <p:cNvSpPr txBox="1"/>
          <p:nvPr/>
        </p:nvSpPr>
        <p:spPr>
          <a:xfrm>
            <a:off x="1583182" y="4852873"/>
            <a:ext cx="177165" cy="325755"/>
          </a:xfrm>
          <a:prstGeom prst="rect">
            <a:avLst/>
          </a:prstGeom>
        </p:spPr>
        <p:txBody>
          <a:bodyPr vert="horz" wrap="square" lIns="0" tIns="15240" rIns="0" bIns="0" rtlCol="0">
            <a:spAutoFit/>
          </a:bodyPr>
          <a:lstStyle/>
          <a:p>
            <a:pPr marL="12700">
              <a:lnSpc>
                <a:spcPct val="100000"/>
              </a:lnSpc>
              <a:spcBef>
                <a:spcPts val="120"/>
              </a:spcBef>
            </a:pPr>
            <a:r>
              <a:rPr sz="1950" spc="55" dirty="0">
                <a:solidFill>
                  <a:srgbClr val="FFFFFF"/>
                </a:solidFill>
                <a:latin typeface="Cambria Math"/>
                <a:cs typeface="Cambria Math"/>
              </a:rPr>
              <a:t>𝑘</a:t>
            </a:r>
            <a:endParaRPr sz="1950">
              <a:latin typeface="Cambria Math"/>
              <a:cs typeface="Cambria Math"/>
            </a:endParaRPr>
          </a:p>
        </p:txBody>
      </p:sp>
      <p:sp>
        <p:nvSpPr>
          <p:cNvPr id="15" name="object 15"/>
          <p:cNvSpPr txBox="1"/>
          <p:nvPr/>
        </p:nvSpPr>
        <p:spPr>
          <a:xfrm>
            <a:off x="1401825" y="4691329"/>
            <a:ext cx="996950" cy="437515"/>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700" spc="-50" dirty="0">
                <a:solidFill>
                  <a:srgbClr val="FFFFFF"/>
                </a:solidFill>
                <a:latin typeface="Cambria Math"/>
                <a:cs typeface="Cambria Math"/>
              </a:rPr>
              <a:t>𝑦</a:t>
            </a:r>
            <a:r>
              <a:rPr sz="2700" dirty="0">
                <a:solidFill>
                  <a:srgbClr val="FFFFFF"/>
                </a:solidFill>
                <a:latin typeface="Cambria Math"/>
                <a:cs typeface="Cambria Math"/>
              </a:rPr>
              <a:t>	=</a:t>
            </a:r>
            <a:r>
              <a:rPr sz="2700" spc="145" dirty="0">
                <a:solidFill>
                  <a:srgbClr val="FFFFFF"/>
                </a:solidFill>
                <a:latin typeface="Cambria Math"/>
                <a:cs typeface="Cambria Math"/>
              </a:rPr>
              <a:t> </a:t>
            </a:r>
            <a:r>
              <a:rPr lang="tr-TR" sz="2700" spc="145" dirty="0">
                <a:solidFill>
                  <a:srgbClr val="FFFFFF"/>
                </a:solidFill>
                <a:latin typeface="Cambria Math"/>
                <a:cs typeface="Cambria Math"/>
              </a:rPr>
              <a:t>{</a:t>
            </a:r>
            <a:endParaRPr sz="2700" dirty="0">
              <a:latin typeface="Cambria Math"/>
              <a:cs typeface="Cambria Math"/>
            </a:endParaRPr>
          </a:p>
        </p:txBody>
      </p:sp>
      <p:sp>
        <p:nvSpPr>
          <p:cNvPr id="16" name="object 16"/>
          <p:cNvSpPr txBox="1"/>
          <p:nvPr/>
        </p:nvSpPr>
        <p:spPr>
          <a:xfrm>
            <a:off x="2334514" y="4464557"/>
            <a:ext cx="1952625" cy="859155"/>
          </a:xfrm>
          <a:prstGeom prst="rect">
            <a:avLst/>
          </a:prstGeom>
        </p:spPr>
        <p:txBody>
          <a:bodyPr vert="horz" wrap="square" lIns="0" tIns="12700" rIns="0" bIns="0" rtlCol="0">
            <a:spAutoFit/>
          </a:bodyPr>
          <a:lstStyle/>
          <a:p>
            <a:pPr marL="50800">
              <a:lnSpc>
                <a:spcPct val="100000"/>
              </a:lnSpc>
              <a:spcBef>
                <a:spcPts val="100"/>
              </a:spcBef>
              <a:tabLst>
                <a:tab pos="469265" algn="l"/>
                <a:tab pos="897890" algn="l"/>
              </a:tabLst>
            </a:pPr>
            <a:r>
              <a:rPr sz="2700" spc="-50" dirty="0">
                <a:solidFill>
                  <a:srgbClr val="FFFFFF"/>
                </a:solidFill>
                <a:latin typeface="Cambria Math"/>
                <a:cs typeface="Cambria Math"/>
              </a:rPr>
              <a:t>1</a:t>
            </a:r>
            <a:r>
              <a:rPr sz="2700" dirty="0">
                <a:solidFill>
                  <a:srgbClr val="FFFFFF"/>
                </a:solidFill>
                <a:latin typeface="Cambria Math"/>
                <a:cs typeface="Cambria Math"/>
              </a:rPr>
              <a:t>	</a:t>
            </a:r>
            <a:r>
              <a:rPr sz="2700" spc="-25" dirty="0">
                <a:solidFill>
                  <a:srgbClr val="FFFFFF"/>
                </a:solidFill>
                <a:latin typeface="Cambria Math"/>
                <a:cs typeface="Cambria Math"/>
              </a:rPr>
              <a:t>if</a:t>
            </a:r>
            <a:r>
              <a:rPr sz="2700" dirty="0">
                <a:solidFill>
                  <a:srgbClr val="FFFFFF"/>
                </a:solidFill>
                <a:latin typeface="Cambria Math"/>
                <a:cs typeface="Cambria Math"/>
              </a:rPr>
              <a:t>	𝑣</a:t>
            </a:r>
            <a:r>
              <a:rPr sz="2925" baseline="-15669" dirty="0">
                <a:solidFill>
                  <a:srgbClr val="FFFFFF"/>
                </a:solidFill>
                <a:latin typeface="Cambria Math"/>
                <a:cs typeface="Cambria Math"/>
              </a:rPr>
              <a:t>𝑘</a:t>
            </a:r>
            <a:r>
              <a:rPr sz="2925" spc="735" baseline="-15669" dirty="0">
                <a:solidFill>
                  <a:srgbClr val="FFFFFF"/>
                </a:solidFill>
                <a:latin typeface="Cambria Math"/>
                <a:cs typeface="Cambria Math"/>
              </a:rPr>
              <a:t> </a:t>
            </a:r>
            <a:r>
              <a:rPr sz="2700" dirty="0">
                <a:solidFill>
                  <a:srgbClr val="FFFFFF"/>
                </a:solidFill>
                <a:latin typeface="Cambria Math"/>
                <a:cs typeface="Cambria Math"/>
              </a:rPr>
              <a:t>≥</a:t>
            </a:r>
            <a:r>
              <a:rPr sz="2700" spc="180" dirty="0">
                <a:solidFill>
                  <a:srgbClr val="FFFFFF"/>
                </a:solidFill>
                <a:latin typeface="Cambria Math"/>
                <a:cs typeface="Cambria Math"/>
              </a:rPr>
              <a:t> </a:t>
            </a:r>
            <a:r>
              <a:rPr sz="2700" spc="-50" dirty="0">
                <a:solidFill>
                  <a:srgbClr val="FFFFFF"/>
                </a:solidFill>
                <a:latin typeface="Cambria Math"/>
                <a:cs typeface="Cambria Math"/>
              </a:rPr>
              <a:t>0</a:t>
            </a:r>
            <a:endParaRPr sz="2700">
              <a:latin typeface="Cambria Math"/>
              <a:cs typeface="Cambria Math"/>
            </a:endParaRPr>
          </a:p>
          <a:p>
            <a:pPr marL="50800">
              <a:lnSpc>
                <a:spcPct val="100000"/>
              </a:lnSpc>
              <a:spcBef>
                <a:spcPts val="85"/>
              </a:spcBef>
              <a:tabLst>
                <a:tab pos="393065" algn="l"/>
                <a:tab pos="897890" algn="l"/>
              </a:tabLst>
            </a:pPr>
            <a:r>
              <a:rPr sz="2700" spc="-50" dirty="0">
                <a:solidFill>
                  <a:srgbClr val="FFFFFF"/>
                </a:solidFill>
                <a:latin typeface="Cambria Math"/>
                <a:cs typeface="Cambria Math"/>
              </a:rPr>
              <a:t>0</a:t>
            </a:r>
            <a:r>
              <a:rPr sz="2700" dirty="0">
                <a:solidFill>
                  <a:srgbClr val="FFFFFF"/>
                </a:solidFill>
                <a:latin typeface="Cambria Math"/>
                <a:cs typeface="Cambria Math"/>
              </a:rPr>
              <a:t>	</a:t>
            </a:r>
            <a:r>
              <a:rPr sz="2700" spc="-25" dirty="0">
                <a:solidFill>
                  <a:srgbClr val="FFFFFF"/>
                </a:solidFill>
                <a:latin typeface="Cambria Math"/>
                <a:cs typeface="Cambria Math"/>
              </a:rPr>
              <a:t>if</a:t>
            </a:r>
            <a:r>
              <a:rPr sz="2700" dirty="0">
                <a:solidFill>
                  <a:srgbClr val="FFFFFF"/>
                </a:solidFill>
                <a:latin typeface="Cambria Math"/>
                <a:cs typeface="Cambria Math"/>
              </a:rPr>
              <a:t>	𝑣</a:t>
            </a:r>
            <a:r>
              <a:rPr sz="2925" baseline="-15669" dirty="0">
                <a:solidFill>
                  <a:srgbClr val="FFFFFF"/>
                </a:solidFill>
                <a:latin typeface="Cambria Math"/>
                <a:cs typeface="Cambria Math"/>
              </a:rPr>
              <a:t>𝑘</a:t>
            </a:r>
            <a:r>
              <a:rPr sz="2925" spc="735" baseline="-15669" dirty="0">
                <a:solidFill>
                  <a:srgbClr val="FFFFFF"/>
                </a:solidFill>
                <a:latin typeface="Cambria Math"/>
                <a:cs typeface="Cambria Math"/>
              </a:rPr>
              <a:t> </a:t>
            </a:r>
            <a:r>
              <a:rPr sz="2700" dirty="0">
                <a:solidFill>
                  <a:srgbClr val="FFFFFF"/>
                </a:solidFill>
                <a:latin typeface="Cambria Math"/>
                <a:cs typeface="Cambria Math"/>
              </a:rPr>
              <a:t>&lt;</a:t>
            </a:r>
            <a:r>
              <a:rPr sz="2700" spc="175" dirty="0">
                <a:solidFill>
                  <a:srgbClr val="FFFFFF"/>
                </a:solidFill>
                <a:latin typeface="Cambria Math"/>
                <a:cs typeface="Cambria Math"/>
              </a:rPr>
              <a:t> </a:t>
            </a:r>
            <a:r>
              <a:rPr sz="2700" spc="-50" dirty="0">
                <a:solidFill>
                  <a:srgbClr val="FFFFFF"/>
                </a:solidFill>
                <a:latin typeface="Cambria Math"/>
                <a:cs typeface="Cambria Math"/>
              </a:rPr>
              <a:t>0</a:t>
            </a:r>
            <a:endParaRPr sz="2700">
              <a:latin typeface="Cambria Math"/>
              <a:cs typeface="Cambria Math"/>
            </a:endParaRPr>
          </a:p>
        </p:txBody>
      </p:sp>
      <p:sp>
        <p:nvSpPr>
          <p:cNvPr id="17" name="object 17"/>
          <p:cNvSpPr txBox="1"/>
          <p:nvPr/>
        </p:nvSpPr>
        <p:spPr>
          <a:xfrm>
            <a:off x="6185153" y="1683461"/>
            <a:ext cx="775335"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FFFFFF"/>
                </a:solidFill>
                <a:latin typeface="Cambria Math"/>
                <a:cs typeface="Cambria Math"/>
              </a:rPr>
              <a:t>𝜑(𝑣)</a:t>
            </a:r>
            <a:endParaRPr sz="2800">
              <a:latin typeface="Cambria Math"/>
              <a:cs typeface="Cambria Math"/>
            </a:endParaRPr>
          </a:p>
        </p:txBody>
      </p:sp>
      <p:grpSp>
        <p:nvGrpSpPr>
          <p:cNvPr id="18" name="object 18"/>
          <p:cNvGrpSpPr/>
          <p:nvPr/>
        </p:nvGrpSpPr>
        <p:grpSpPr>
          <a:xfrm>
            <a:off x="6019800" y="2482850"/>
            <a:ext cx="6002020" cy="2810510"/>
            <a:chOff x="6019800" y="2482850"/>
            <a:chExt cx="6002020" cy="2810510"/>
          </a:xfrm>
        </p:grpSpPr>
        <p:sp>
          <p:nvSpPr>
            <p:cNvPr id="19" name="object 19"/>
            <p:cNvSpPr/>
            <p:nvPr/>
          </p:nvSpPr>
          <p:spPr>
            <a:xfrm>
              <a:off x="6019800" y="2514600"/>
              <a:ext cx="5943600" cy="2219325"/>
            </a:xfrm>
            <a:custGeom>
              <a:avLst/>
              <a:gdLst/>
              <a:ahLst/>
              <a:cxnLst/>
              <a:rect l="l" t="t" r="r" b="b"/>
              <a:pathLst>
                <a:path w="5943600" h="2219325">
                  <a:moveTo>
                    <a:pt x="0" y="2218944"/>
                  </a:moveTo>
                  <a:lnTo>
                    <a:pt x="3048000" y="2218944"/>
                  </a:lnTo>
                </a:path>
                <a:path w="5943600" h="2219325">
                  <a:moveTo>
                    <a:pt x="2971800" y="0"/>
                  </a:moveTo>
                  <a:lnTo>
                    <a:pt x="5943600" y="0"/>
                  </a:lnTo>
                </a:path>
                <a:path w="5943600" h="2219325">
                  <a:moveTo>
                    <a:pt x="3002279" y="0"/>
                  </a:moveTo>
                  <a:lnTo>
                    <a:pt x="3002279" y="2209800"/>
                  </a:lnTo>
                </a:path>
              </a:pathLst>
            </a:custGeom>
            <a:ln w="63500">
              <a:solidFill>
                <a:srgbClr val="FFFFFF"/>
              </a:solidFill>
            </a:ln>
          </p:spPr>
          <p:txBody>
            <a:bodyPr wrap="square" lIns="0" tIns="0" rIns="0" bIns="0" rtlCol="0"/>
            <a:lstStyle/>
            <a:p>
              <a:endParaRPr/>
            </a:p>
          </p:txBody>
        </p:sp>
        <p:sp>
          <p:nvSpPr>
            <p:cNvPr id="20" name="object 20"/>
            <p:cNvSpPr/>
            <p:nvPr/>
          </p:nvSpPr>
          <p:spPr>
            <a:xfrm>
              <a:off x="11640311" y="4861560"/>
              <a:ext cx="381000" cy="431800"/>
            </a:xfrm>
            <a:custGeom>
              <a:avLst/>
              <a:gdLst/>
              <a:ahLst/>
              <a:cxnLst/>
              <a:rect l="l" t="t" r="r" b="b"/>
              <a:pathLst>
                <a:path w="381000" h="431800">
                  <a:moveTo>
                    <a:pt x="381000" y="0"/>
                  </a:moveTo>
                  <a:lnTo>
                    <a:pt x="0" y="0"/>
                  </a:lnTo>
                  <a:lnTo>
                    <a:pt x="0" y="431291"/>
                  </a:lnTo>
                  <a:lnTo>
                    <a:pt x="381000" y="431291"/>
                  </a:lnTo>
                  <a:lnTo>
                    <a:pt x="381000" y="0"/>
                  </a:lnTo>
                  <a:close/>
                </a:path>
              </a:pathLst>
            </a:custGeom>
            <a:solidFill>
              <a:srgbClr val="000000"/>
            </a:solidFill>
          </p:spPr>
          <p:txBody>
            <a:bodyPr wrap="square" lIns="0" tIns="0" rIns="0" bIns="0" rtlCol="0"/>
            <a:lstStyle/>
            <a:p>
              <a:endParaRPr/>
            </a:p>
          </p:txBody>
        </p:sp>
      </p:grpSp>
      <p:sp>
        <p:nvSpPr>
          <p:cNvPr id="21" name="object 21"/>
          <p:cNvSpPr txBox="1"/>
          <p:nvPr/>
        </p:nvSpPr>
        <p:spPr>
          <a:xfrm>
            <a:off x="11718163" y="4827854"/>
            <a:ext cx="21907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Cambria Math"/>
                <a:cs typeface="Cambria Math"/>
              </a:rPr>
              <a:t>𝑣</a:t>
            </a:r>
            <a:endParaRPr sz="2800">
              <a:latin typeface="Cambria Math"/>
              <a:cs typeface="Cambria Mat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4868" y="317384"/>
            <a:ext cx="10517188" cy="382156"/>
          </a:xfrm>
          <a:prstGeom prst="rect">
            <a:avLst/>
          </a:prstGeom>
        </p:spPr>
        <p:txBody>
          <a:bodyPr vert="horz" wrap="square" lIns="0" tIns="12700" rIns="0" bIns="0" rtlCol="0">
            <a:spAutoFit/>
          </a:bodyPr>
          <a:lstStyle/>
          <a:p>
            <a:pPr marL="3192780">
              <a:lnSpc>
                <a:spcPct val="100000"/>
              </a:lnSpc>
              <a:spcBef>
                <a:spcPts val="100"/>
              </a:spcBef>
            </a:pPr>
            <a:r>
              <a:rPr lang="tr-TR" sz="2400" dirty="0"/>
              <a:t>Doğrultucu FONKSİYONU (</a:t>
            </a:r>
            <a:r>
              <a:rPr lang="tr-TR" sz="2400" dirty="0" err="1"/>
              <a:t>Rectıfıer</a:t>
            </a:r>
            <a:r>
              <a:rPr lang="tr-TR" sz="2400" dirty="0"/>
              <a:t> </a:t>
            </a:r>
            <a:r>
              <a:rPr lang="tr-TR" sz="2400" dirty="0" err="1"/>
              <a:t>functıon</a:t>
            </a:r>
            <a:r>
              <a:rPr lang="tr-TR" sz="2400" dirty="0"/>
              <a:t>)</a:t>
            </a:r>
            <a:endParaRPr sz="4000" dirty="0"/>
          </a:p>
        </p:txBody>
      </p:sp>
      <p:sp>
        <p:nvSpPr>
          <p:cNvPr id="4" name="object 4"/>
          <p:cNvSpPr txBox="1"/>
          <p:nvPr/>
        </p:nvSpPr>
        <p:spPr>
          <a:xfrm>
            <a:off x="78738" y="897381"/>
            <a:ext cx="6287931" cy="4806444"/>
          </a:xfrm>
          <a:prstGeom prst="rect">
            <a:avLst/>
          </a:prstGeom>
        </p:spPr>
        <p:txBody>
          <a:bodyPr vert="horz" wrap="square" lIns="0" tIns="12700" rIns="0" bIns="0" rtlCol="0">
            <a:spAutoFit/>
          </a:bodyPr>
          <a:lstStyle/>
          <a:p>
            <a:pPr marL="227965" marR="394970" indent="-227965">
              <a:lnSpc>
                <a:spcPts val="3080"/>
              </a:lnSpc>
              <a:spcBef>
                <a:spcPts val="100"/>
              </a:spcBef>
              <a:buFont typeface="Arial MT"/>
              <a:buChar char="•"/>
              <a:tabLst>
                <a:tab pos="227965" algn="l"/>
              </a:tabLst>
            </a:pPr>
            <a:r>
              <a:rPr lang="tr-TR" dirty="0">
                <a:solidFill>
                  <a:srgbClr val="FFFFFF"/>
                </a:solidFill>
                <a:latin typeface="Cambria"/>
                <a:cs typeface="Cambria"/>
              </a:rPr>
              <a:t>Doğrusal bir doğrultucu fonksiyonu i/p'ye sahiptir </a:t>
            </a:r>
          </a:p>
          <a:p>
            <a:pPr marL="227965" marR="394970" indent="-227965">
              <a:lnSpc>
                <a:spcPts val="3080"/>
              </a:lnSpc>
              <a:spcBef>
                <a:spcPts val="100"/>
              </a:spcBef>
              <a:buFont typeface="Arial MT"/>
              <a:buChar char="•"/>
              <a:tabLst>
                <a:tab pos="227965" algn="l"/>
              </a:tabLst>
            </a:pPr>
            <a:r>
              <a:rPr lang="tr-TR" dirty="0">
                <a:solidFill>
                  <a:srgbClr val="FFFFFF"/>
                </a:solidFill>
                <a:latin typeface="Cambria"/>
                <a:cs typeface="Cambria"/>
              </a:rPr>
              <a:t>Şekilde gösterilen O/P özellikleri
Fonksiyon, </a:t>
            </a:r>
            <a:r>
              <a:rPr lang="tr-TR" dirty="0" err="1">
                <a:solidFill>
                  <a:srgbClr val="FFFFFF"/>
                </a:solidFill>
                <a:latin typeface="Cambria"/>
                <a:cs typeface="Cambria"/>
              </a:rPr>
              <a:t>abov</a:t>
            </a:r>
            <a:r>
              <a:rPr lang="tr-TR" dirty="0">
                <a:solidFill>
                  <a:srgbClr val="FFFFFF"/>
                </a:solidFill>
                <a:latin typeface="Cambria"/>
                <a:cs typeface="Cambria"/>
              </a:rPr>
              <a:t> sıfır aktivasyonu için doğrusaldır ve aksi takdirde sıfıra eşittir
Doğrultucu işlevini doğrusal olmaması olarak kullanan bir yapay nöron birimi, doğrultulmuş doğrusal birim (</a:t>
            </a:r>
            <a:r>
              <a:rPr lang="tr-TR" dirty="0" err="1">
                <a:solidFill>
                  <a:srgbClr val="FFFFFF"/>
                </a:solidFill>
                <a:latin typeface="Cambria"/>
                <a:cs typeface="Cambria"/>
              </a:rPr>
              <a:t>ReLU</a:t>
            </a:r>
            <a:r>
              <a:rPr lang="tr-TR" dirty="0">
                <a:solidFill>
                  <a:srgbClr val="FFFFFF"/>
                </a:solidFill>
                <a:latin typeface="Cambria"/>
                <a:cs typeface="Cambria"/>
              </a:rPr>
              <a:t>) olarak adlandırılır
Çoğu makine öğrenimi uygulayıcısı, bir sinir ağının ara katmanları için </a:t>
            </a:r>
            <a:r>
              <a:rPr lang="tr-TR" dirty="0" err="1">
                <a:solidFill>
                  <a:srgbClr val="FFFFFF"/>
                </a:solidFill>
                <a:latin typeface="Cambria"/>
                <a:cs typeface="Cambria"/>
              </a:rPr>
              <a:t>ReLU</a:t>
            </a:r>
            <a:r>
              <a:rPr lang="tr-TR" dirty="0">
                <a:solidFill>
                  <a:srgbClr val="FFFFFF"/>
                </a:solidFill>
                <a:latin typeface="Cambria"/>
                <a:cs typeface="Cambria"/>
              </a:rPr>
              <a:t> birimlerini kullanır
Basit matematik sayesinde, </a:t>
            </a:r>
            <a:r>
              <a:rPr lang="tr-TR" dirty="0" err="1">
                <a:solidFill>
                  <a:srgbClr val="FFFFFF"/>
                </a:solidFill>
                <a:latin typeface="Cambria"/>
                <a:cs typeface="Cambria"/>
              </a:rPr>
              <a:t>ReLU</a:t>
            </a:r>
            <a:r>
              <a:rPr lang="tr-TR" dirty="0">
                <a:solidFill>
                  <a:srgbClr val="FFFFFF"/>
                </a:solidFill>
                <a:latin typeface="Cambria"/>
                <a:cs typeface="Cambria"/>
              </a:rPr>
              <a:t> birimi, </a:t>
            </a:r>
            <a:r>
              <a:rPr lang="tr-TR" dirty="0" err="1">
                <a:solidFill>
                  <a:srgbClr val="FFFFFF"/>
                </a:solidFill>
                <a:latin typeface="Cambria"/>
                <a:cs typeface="Cambria"/>
              </a:rPr>
              <a:t>ReLU</a:t>
            </a:r>
            <a:r>
              <a:rPr lang="tr-TR" dirty="0">
                <a:solidFill>
                  <a:srgbClr val="FFFFFF"/>
                </a:solidFill>
                <a:latin typeface="Cambria"/>
                <a:cs typeface="Cambria"/>
              </a:rPr>
              <a:t> birimlerine sahip ağların optimize edilmesi, sigmoid aktivasyonu kullananlara göre daha kolaydır.</a:t>
            </a:r>
            <a:endParaRPr dirty="0">
              <a:latin typeface="Cambria"/>
              <a:cs typeface="Cambria"/>
            </a:endParaRPr>
          </a:p>
        </p:txBody>
      </p:sp>
      <p:sp>
        <p:nvSpPr>
          <p:cNvPr id="5" name="object 5"/>
          <p:cNvSpPr txBox="1"/>
          <p:nvPr/>
        </p:nvSpPr>
        <p:spPr>
          <a:xfrm>
            <a:off x="11932411" y="6495389"/>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FFFFFF"/>
                </a:solidFill>
                <a:latin typeface="Calibri"/>
                <a:cs typeface="Calibri"/>
              </a:rPr>
              <a:t>10</a:t>
            </a:r>
            <a:endParaRPr sz="1200">
              <a:latin typeface="Calibri"/>
              <a:cs typeface="Calibri"/>
            </a:endParaRPr>
          </a:p>
        </p:txBody>
      </p:sp>
      <p:sp>
        <p:nvSpPr>
          <p:cNvPr id="6" name="object 6"/>
          <p:cNvSpPr txBox="1"/>
          <p:nvPr/>
        </p:nvSpPr>
        <p:spPr>
          <a:xfrm>
            <a:off x="3279394" y="6569761"/>
            <a:ext cx="636397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FFFFFF"/>
                </a:solidFill>
                <a:latin typeface="Cambria"/>
                <a:cs typeface="Cambria"/>
              </a:rPr>
              <a:t>Source:</a:t>
            </a:r>
            <a:r>
              <a:rPr sz="1600" spc="-65" dirty="0">
                <a:solidFill>
                  <a:srgbClr val="FFFFFF"/>
                </a:solidFill>
                <a:latin typeface="Cambria"/>
                <a:cs typeface="Cambria"/>
              </a:rPr>
              <a:t> </a:t>
            </a:r>
            <a:r>
              <a:rPr sz="1600" u="sng" spc="-10" dirty="0">
                <a:solidFill>
                  <a:srgbClr val="FFFFFF"/>
                </a:solidFill>
                <a:uFill>
                  <a:solidFill>
                    <a:srgbClr val="FFFFFF"/>
                  </a:solidFill>
                </a:uFill>
                <a:latin typeface="Cambria"/>
                <a:cs typeface="Cambria"/>
                <a:hlinkClick r:id="rId2"/>
              </a:rPr>
              <a:t>https://www.cs.toronto.edu/~lczhang/360/lec/w02/terms.html</a:t>
            </a:r>
            <a:endParaRPr sz="1600">
              <a:latin typeface="Cambria"/>
              <a:cs typeface="Cambria"/>
            </a:endParaRPr>
          </a:p>
        </p:txBody>
      </p:sp>
      <p:sp>
        <p:nvSpPr>
          <p:cNvPr id="7" name="object 7"/>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grpSp>
        <p:nvGrpSpPr>
          <p:cNvPr id="8" name="object 8"/>
          <p:cNvGrpSpPr/>
          <p:nvPr/>
        </p:nvGrpSpPr>
        <p:grpSpPr>
          <a:xfrm>
            <a:off x="6676846" y="2133600"/>
            <a:ext cx="4792980" cy="3388561"/>
            <a:chOff x="6298691" y="1764792"/>
            <a:chExt cx="5859780" cy="3956685"/>
          </a:xfrm>
        </p:grpSpPr>
        <p:pic>
          <p:nvPicPr>
            <p:cNvPr id="9" name="object 9"/>
            <p:cNvPicPr/>
            <p:nvPr/>
          </p:nvPicPr>
          <p:blipFill>
            <a:blip r:embed="rId3" cstate="print"/>
            <a:stretch>
              <a:fillRect/>
            </a:stretch>
          </p:blipFill>
          <p:spPr>
            <a:xfrm>
              <a:off x="6298691" y="1764792"/>
              <a:ext cx="5859779" cy="3956304"/>
            </a:xfrm>
            <a:prstGeom prst="rect">
              <a:avLst/>
            </a:prstGeom>
          </p:spPr>
        </p:pic>
        <p:sp>
          <p:nvSpPr>
            <p:cNvPr id="10" name="object 10"/>
            <p:cNvSpPr/>
            <p:nvPr/>
          </p:nvSpPr>
          <p:spPr>
            <a:xfrm>
              <a:off x="6553961" y="1959102"/>
              <a:ext cx="5410835" cy="3375660"/>
            </a:xfrm>
            <a:custGeom>
              <a:avLst/>
              <a:gdLst/>
              <a:ahLst/>
              <a:cxnLst/>
              <a:rect l="l" t="t" r="r" b="b"/>
              <a:pathLst>
                <a:path w="5410834" h="3375660">
                  <a:moveTo>
                    <a:pt x="2676144" y="3375025"/>
                  </a:moveTo>
                  <a:lnTo>
                    <a:pt x="5410581" y="0"/>
                  </a:lnTo>
                </a:path>
                <a:path w="5410834" h="3375660">
                  <a:moveTo>
                    <a:pt x="0" y="3375660"/>
                  </a:moveTo>
                  <a:lnTo>
                    <a:pt x="2675763" y="3375660"/>
                  </a:lnTo>
                </a:path>
              </a:pathLst>
            </a:custGeom>
            <a:ln w="50800">
              <a:solidFill>
                <a:srgbClr val="FFFFFF"/>
              </a:solidFill>
            </a:ln>
          </p:spPr>
          <p:txBody>
            <a:bodyPr wrap="square" lIns="0" tIns="0" rIns="0" bIns="0" rtlCol="0"/>
            <a:lstStyle/>
            <a:p>
              <a:endParaRPr/>
            </a:p>
          </p:txBody>
        </p:sp>
      </p:grpSp>
      <p:sp>
        <p:nvSpPr>
          <p:cNvPr id="11" name="object 11"/>
          <p:cNvSpPr txBox="1"/>
          <p:nvPr/>
        </p:nvSpPr>
        <p:spPr>
          <a:xfrm>
            <a:off x="9423654" y="1553717"/>
            <a:ext cx="775335"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FFFFFF"/>
                </a:solidFill>
                <a:latin typeface="Cambria Math"/>
                <a:cs typeface="Cambria Math"/>
              </a:rPr>
              <a:t>𝜑(𝑣)</a:t>
            </a:r>
            <a:endParaRPr sz="2800">
              <a:latin typeface="Cambria Math"/>
              <a:cs typeface="Cambria Math"/>
            </a:endParaRPr>
          </a:p>
        </p:txBody>
      </p:sp>
      <p:sp>
        <p:nvSpPr>
          <p:cNvPr id="12" name="object 12"/>
          <p:cNvSpPr txBox="1"/>
          <p:nvPr/>
        </p:nvSpPr>
        <p:spPr>
          <a:xfrm>
            <a:off x="11684507" y="4881371"/>
            <a:ext cx="381000" cy="431800"/>
          </a:xfrm>
          <a:prstGeom prst="rect">
            <a:avLst/>
          </a:prstGeom>
          <a:solidFill>
            <a:srgbClr val="000000"/>
          </a:solidFill>
        </p:spPr>
        <p:txBody>
          <a:bodyPr vert="horz" wrap="square" lIns="0" tIns="0" rIns="0" bIns="0" rtlCol="0">
            <a:spAutoFit/>
          </a:bodyPr>
          <a:lstStyle/>
          <a:p>
            <a:pPr marL="90170">
              <a:lnSpc>
                <a:spcPts val="3200"/>
              </a:lnSpc>
            </a:pPr>
            <a:r>
              <a:rPr sz="2800" spc="-50" dirty="0">
                <a:solidFill>
                  <a:srgbClr val="FFFFFF"/>
                </a:solidFill>
                <a:latin typeface="Cambria Math"/>
                <a:cs typeface="Cambria Math"/>
              </a:rPr>
              <a:t>𝑣</a:t>
            </a:r>
            <a:endParaRPr sz="2800">
              <a:latin typeface="Cambria Math"/>
              <a:cs typeface="Cambria Math"/>
            </a:endParaRPr>
          </a:p>
        </p:txBody>
      </p:sp>
    </p:spTree>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TM02900771[[fn=Dilim]]</Template>
  <TotalTime>198</TotalTime>
  <Words>2408</Words>
  <Application>Microsoft Office PowerPoint</Application>
  <PresentationFormat>Geniş ekran</PresentationFormat>
  <Paragraphs>351</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 MT</vt:lpstr>
      <vt:lpstr>Calibri</vt:lpstr>
      <vt:lpstr>Cambria</vt:lpstr>
      <vt:lpstr>Cambria Math</vt:lpstr>
      <vt:lpstr>Century Gothic</vt:lpstr>
      <vt:lpstr>Symbol</vt:lpstr>
      <vt:lpstr>Wingdings 3</vt:lpstr>
      <vt:lpstr>Dilim</vt:lpstr>
      <vt:lpstr>Yönlendirilmiş Grafikler + Sinir Ağı Mimarisi Olarak Görüntülenen Bir Nöron + YSA Modeli</vt:lpstr>
      <vt:lpstr>1.3 Bir Nöronun Modelleri</vt:lpstr>
      <vt:lpstr>Nöronal Modelin Üç Temel Unsuru</vt:lpstr>
      <vt:lpstr>Bir Nöronun Matematiksel Tanımı</vt:lpstr>
      <vt:lpstr>PowerPoint Sunusu</vt:lpstr>
      <vt:lpstr>1.2 İnsan Beyni</vt:lpstr>
      <vt:lpstr>Aktivasyon Fonksiyonlarının Türleri</vt:lpstr>
      <vt:lpstr>Eşik Fonksiyonu (Threshold Function)</vt:lpstr>
      <vt:lpstr>Doğrultucu FONKSİYONU (Rectıfıer functıon)</vt:lpstr>
      <vt:lpstr>Parçalı Doğrusal Fonksiyon (Piecewise Linear Function)</vt:lpstr>
      <vt:lpstr>Sigmoid FONKSİYONU</vt:lpstr>
      <vt:lpstr>Tanh FONKSİYONU</vt:lpstr>
      <vt:lpstr>Bir Nöronun Stokastik Modeli</vt:lpstr>
      <vt:lpstr>1.4 Yönlendirilmiş Grafikler Olarak Görülen Sinir Ağları</vt:lpstr>
      <vt:lpstr>1.4 Yönlendirilmiş Grafikler Olarak Görülen Sinir Ağları</vt:lpstr>
      <vt:lpstr>1.4 Yönlendirilmiş Grafikler Olara Görülen Sinir Ağları</vt:lpstr>
      <vt:lpstr>Sinyal-Akış Grafiği Kuralları</vt:lpstr>
      <vt:lpstr>1.5 geri bildirim</vt:lpstr>
      <vt:lpstr>Bir Nöronun Giriş-Çıkış İlişkisi</vt:lpstr>
      <vt:lpstr>Bir Nöronun Giriş-Çıkış İlişkisi</vt:lpstr>
      <vt:lpstr>Bir Nöronun Giriş-Çıkış İlişkisi</vt:lpstr>
      <vt:lpstr>1.5 Feedback</vt:lpstr>
      <vt:lpstr>1.6 Ağ Mimarileri</vt:lpstr>
      <vt:lpstr>1. Tek Katmanlı İleri Beslemeli Ağlar</vt:lpstr>
      <vt:lpstr>2. Çok Katmanlı İleri Beslemeli Ağlar</vt:lpstr>
      <vt:lpstr>2. Çok Katmanlı İleri Beslemeli Ağlar</vt:lpstr>
      <vt:lpstr>3. Tekrarlayan Ağlar</vt:lpstr>
      <vt:lpstr>3. Gizli Nöronlarla Tekrarlayan Ağ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dc:creator>
  <cp:lastModifiedBy>Murat  Şimşek</cp:lastModifiedBy>
  <cp:revision>24</cp:revision>
  <dcterms:created xsi:type="dcterms:W3CDTF">2024-09-06T12:16:45Z</dcterms:created>
  <dcterms:modified xsi:type="dcterms:W3CDTF">2024-09-16T11:51:36Z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2022-01-23T00:00:00Z</vt:filetime>
  </property>
  <property fmtid="{D5CDD505-2E9C-101B-9397-08002B2CF9AE}" pid="3" name="Creator">
    <vt:lpwstr>Microsoft® PowerPoint® for Microsoft 365</vt:lpwstr>
  </property>
  <property fmtid="{D5CDD505-2E9C-101B-9397-08002B2CF9AE}" pid="4" name="LastSaved">
    <vt:filetime>2024-09-06T00:00:00Z</vt:filetime>
  </property>
  <property fmtid="{D5CDD505-2E9C-101B-9397-08002B2CF9AE}" pid="5" name="Producer">
    <vt:lpwstr>Microsoft® PowerPoint® for Microsoft 365</vt:lpwstr>
  </property>
</Properties>
</file>