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0" r:id="rId2"/>
    <p:sldId id="258" r:id="rId3"/>
    <p:sldId id="259" r:id="rId4"/>
    <p:sldId id="260" r:id="rId5"/>
    <p:sldId id="261" r:id="rId6"/>
    <p:sldId id="262" r:id="rId7"/>
    <p:sldId id="263" r:id="rId8"/>
    <p:sldId id="313" r:id="rId9"/>
    <p:sldId id="314" r:id="rId10"/>
    <p:sldId id="264" r:id="rId11"/>
    <p:sldId id="265" r:id="rId12"/>
    <p:sldId id="266" r:id="rId13"/>
    <p:sldId id="267" r:id="rId14"/>
    <p:sldId id="268" r:id="rId15"/>
    <p:sldId id="311" r:id="rId16"/>
    <p:sldId id="312"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97" r:id="rId30"/>
    <p:sldId id="298" r:id="rId31"/>
    <p:sldId id="299" r:id="rId3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3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1" i="0">
                <a:solidFill>
                  <a:schemeClr val="bg1"/>
                </a:solidFill>
                <a:latin typeface="Cambria"/>
                <a:cs typeface="Cambr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100" b="1" i="0">
                <a:solidFill>
                  <a:srgbClr val="FFFF00"/>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50265">
              <a:lnSpc>
                <a:spcPts val="1240"/>
              </a:lnSpc>
            </a:pPr>
            <a:r>
              <a:rPr dirty="0"/>
              <a:t>Prepared</a:t>
            </a:r>
            <a:r>
              <a:rPr spc="-70" dirty="0"/>
              <a:t> </a:t>
            </a:r>
            <a:r>
              <a:rPr dirty="0"/>
              <a:t>by:</a:t>
            </a:r>
            <a:r>
              <a:rPr spc="-30" dirty="0"/>
              <a:t> </a:t>
            </a:r>
            <a:r>
              <a:rPr spc="-40" dirty="0"/>
              <a:t>Dr.</a:t>
            </a:r>
            <a:r>
              <a:rPr spc="-30" dirty="0"/>
              <a:t> </a:t>
            </a:r>
            <a:r>
              <a:rPr dirty="0"/>
              <a:t>Hasan</a:t>
            </a:r>
            <a:r>
              <a:rPr spc="-15" dirty="0"/>
              <a:t> </a:t>
            </a:r>
            <a:r>
              <a:rPr spc="-20" dirty="0"/>
              <a:t>Amca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100" b="1" i="0">
                <a:solidFill>
                  <a:srgbClr val="FFFF00"/>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50265">
              <a:lnSpc>
                <a:spcPts val="1240"/>
              </a:lnSpc>
            </a:pPr>
            <a:r>
              <a:rPr dirty="0"/>
              <a:t>Prepared</a:t>
            </a:r>
            <a:r>
              <a:rPr spc="-70" dirty="0"/>
              <a:t> </a:t>
            </a:r>
            <a:r>
              <a:rPr dirty="0"/>
              <a:t>by:</a:t>
            </a:r>
            <a:r>
              <a:rPr spc="-30" dirty="0"/>
              <a:t> </a:t>
            </a:r>
            <a:r>
              <a:rPr spc="-40" dirty="0"/>
              <a:t>Dr.</a:t>
            </a:r>
            <a:r>
              <a:rPr spc="-30" dirty="0"/>
              <a:t> </a:t>
            </a:r>
            <a:r>
              <a:rPr dirty="0"/>
              <a:t>Hasan</a:t>
            </a:r>
            <a:r>
              <a:rPr spc="-15" dirty="0"/>
              <a:t> </a:t>
            </a:r>
            <a:r>
              <a:rPr spc="-20" dirty="0"/>
              <a:t>Amca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Cambria"/>
                <a:cs typeface="Cambria"/>
              </a:defRPr>
            </a:lvl1pPr>
          </a:lstStyle>
          <a:p>
            <a:endParaRPr/>
          </a:p>
        </p:txBody>
      </p:sp>
      <p:sp>
        <p:nvSpPr>
          <p:cNvPr id="3" name="Holder 3"/>
          <p:cNvSpPr>
            <a:spLocks noGrp="1"/>
          </p:cNvSpPr>
          <p:nvPr>
            <p:ph sz="half" idx="2"/>
          </p:nvPr>
        </p:nvSpPr>
        <p:spPr>
          <a:xfrm>
            <a:off x="249174" y="1805177"/>
            <a:ext cx="5257800" cy="45859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404228" y="1532661"/>
            <a:ext cx="5476240" cy="4552315"/>
          </a:xfrm>
          <a:prstGeom prst="rect">
            <a:avLst/>
          </a:prstGeom>
        </p:spPr>
        <p:txBody>
          <a:bodyPr wrap="square" lIns="0" tIns="0" rIns="0" bIns="0">
            <a:spAutoFit/>
          </a:bodyPr>
          <a:lstStyle>
            <a:lvl1pPr>
              <a:defRPr sz="2800" b="1" i="0">
                <a:solidFill>
                  <a:schemeClr val="bg1"/>
                </a:solidFill>
                <a:latin typeface="Cambria"/>
                <a:cs typeface="Cambria"/>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50265">
              <a:lnSpc>
                <a:spcPts val="1240"/>
              </a:lnSpc>
            </a:pPr>
            <a:r>
              <a:rPr dirty="0"/>
              <a:t>Prepared</a:t>
            </a:r>
            <a:r>
              <a:rPr spc="-70" dirty="0"/>
              <a:t> </a:t>
            </a:r>
            <a:r>
              <a:rPr dirty="0"/>
              <a:t>by:</a:t>
            </a:r>
            <a:r>
              <a:rPr spc="-30" dirty="0"/>
              <a:t> </a:t>
            </a:r>
            <a:r>
              <a:rPr spc="-40" dirty="0"/>
              <a:t>Dr.</a:t>
            </a:r>
            <a:r>
              <a:rPr spc="-30" dirty="0"/>
              <a:t> </a:t>
            </a:r>
            <a:r>
              <a:rPr dirty="0"/>
              <a:t>Hasan</a:t>
            </a:r>
            <a:r>
              <a:rPr spc="-15" dirty="0"/>
              <a:t> </a:t>
            </a:r>
            <a:r>
              <a:rPr spc="-20" dirty="0"/>
              <a:t>Amca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50265">
              <a:lnSpc>
                <a:spcPts val="1240"/>
              </a:lnSpc>
            </a:pPr>
            <a:r>
              <a:rPr dirty="0"/>
              <a:t>Prepared</a:t>
            </a:r>
            <a:r>
              <a:rPr spc="-70" dirty="0"/>
              <a:t> </a:t>
            </a:r>
            <a:r>
              <a:rPr dirty="0"/>
              <a:t>by:</a:t>
            </a:r>
            <a:r>
              <a:rPr spc="-30" dirty="0"/>
              <a:t> </a:t>
            </a:r>
            <a:r>
              <a:rPr spc="-40" dirty="0"/>
              <a:t>Dr.</a:t>
            </a:r>
            <a:r>
              <a:rPr spc="-30" dirty="0"/>
              <a:t> </a:t>
            </a:r>
            <a:r>
              <a:rPr dirty="0"/>
              <a:t>Hasan</a:t>
            </a:r>
            <a:r>
              <a:rPr spc="-15" dirty="0"/>
              <a:t> </a:t>
            </a:r>
            <a:r>
              <a:rPr spc="-20" dirty="0"/>
              <a:t>Amca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50265">
              <a:lnSpc>
                <a:spcPts val="1240"/>
              </a:lnSpc>
            </a:pPr>
            <a:r>
              <a:rPr dirty="0"/>
              <a:t>Prepared</a:t>
            </a:r>
            <a:r>
              <a:rPr spc="-70" dirty="0"/>
              <a:t> </a:t>
            </a:r>
            <a:r>
              <a:rPr dirty="0"/>
              <a:t>by:</a:t>
            </a:r>
            <a:r>
              <a:rPr spc="-30" dirty="0"/>
              <a:t> </a:t>
            </a:r>
            <a:r>
              <a:rPr spc="-40" dirty="0"/>
              <a:t>Dr.</a:t>
            </a:r>
            <a:r>
              <a:rPr spc="-30" dirty="0"/>
              <a:t> </a:t>
            </a:r>
            <a:r>
              <a:rPr dirty="0"/>
              <a:t>Hasan</a:t>
            </a:r>
            <a:r>
              <a:rPr spc="-15" dirty="0"/>
              <a:t> </a:t>
            </a:r>
            <a:r>
              <a:rPr spc="-20" dirty="0"/>
              <a:t>Amca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202793" y="111963"/>
            <a:ext cx="11786412" cy="605790"/>
          </a:xfrm>
          <a:prstGeom prst="rect">
            <a:avLst/>
          </a:prstGeom>
        </p:spPr>
        <p:txBody>
          <a:bodyPr wrap="square" lIns="0" tIns="0" rIns="0" bIns="0">
            <a:spAutoFit/>
          </a:bodyPr>
          <a:lstStyle>
            <a:lvl1pPr>
              <a:defRPr sz="4000" b="1" i="0">
                <a:solidFill>
                  <a:schemeClr val="bg1"/>
                </a:solidFill>
                <a:latin typeface="Cambria"/>
                <a:cs typeface="Cambria"/>
              </a:defRPr>
            </a:lvl1pPr>
          </a:lstStyle>
          <a:p>
            <a:endParaRPr/>
          </a:p>
        </p:txBody>
      </p:sp>
      <p:sp>
        <p:nvSpPr>
          <p:cNvPr id="3" name="Holder 3"/>
          <p:cNvSpPr>
            <a:spLocks noGrp="1"/>
          </p:cNvSpPr>
          <p:nvPr>
            <p:ph type="body" idx="1"/>
          </p:nvPr>
        </p:nvSpPr>
        <p:spPr>
          <a:xfrm>
            <a:off x="78739" y="1899030"/>
            <a:ext cx="5928360" cy="4378960"/>
          </a:xfrm>
          <a:prstGeom prst="rect">
            <a:avLst/>
          </a:prstGeom>
        </p:spPr>
        <p:txBody>
          <a:bodyPr wrap="square" lIns="0" tIns="0" rIns="0" bIns="0">
            <a:spAutoFit/>
          </a:bodyPr>
          <a:lstStyle>
            <a:lvl1pPr>
              <a:defRPr sz="2100" b="1" i="0">
                <a:solidFill>
                  <a:srgbClr val="FFFF00"/>
                </a:solidFill>
                <a:latin typeface="Cambria"/>
                <a:cs typeface="Cambria"/>
              </a:defRPr>
            </a:lvl1pPr>
          </a:lstStyle>
          <a:p>
            <a:endParaRPr/>
          </a:p>
        </p:txBody>
      </p:sp>
      <p:sp>
        <p:nvSpPr>
          <p:cNvPr id="4" name="Holder 4"/>
          <p:cNvSpPr>
            <a:spLocks noGrp="1"/>
          </p:cNvSpPr>
          <p:nvPr>
            <p:ph type="ftr" sz="quarter" idx="5"/>
          </p:nvPr>
        </p:nvSpPr>
        <p:spPr>
          <a:xfrm>
            <a:off x="78739" y="6465214"/>
            <a:ext cx="2650489" cy="33812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850265">
              <a:lnSpc>
                <a:spcPts val="1240"/>
              </a:lnSpc>
            </a:pPr>
            <a:r>
              <a:rPr dirty="0"/>
              <a:t>Prepared</a:t>
            </a:r>
            <a:r>
              <a:rPr spc="-70" dirty="0"/>
              <a:t> </a:t>
            </a:r>
            <a:r>
              <a:rPr dirty="0"/>
              <a:t>by:</a:t>
            </a:r>
            <a:r>
              <a:rPr spc="-30" dirty="0"/>
              <a:t> </a:t>
            </a:r>
            <a:r>
              <a:rPr spc="-40" dirty="0"/>
              <a:t>Dr.</a:t>
            </a:r>
            <a:r>
              <a:rPr spc="-30" dirty="0"/>
              <a:t> </a:t>
            </a:r>
            <a:r>
              <a:rPr dirty="0"/>
              <a:t>Hasan</a:t>
            </a:r>
            <a:r>
              <a:rPr spc="-15" dirty="0"/>
              <a:t> </a:t>
            </a:r>
            <a:r>
              <a:rPr spc="-20" dirty="0"/>
              <a:t>Amca</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907011" y="6601764"/>
            <a:ext cx="2444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18230" y="1295400"/>
            <a:ext cx="4919980" cy="962443"/>
          </a:xfrm>
          <a:prstGeom prst="rect">
            <a:avLst/>
          </a:prstGeom>
        </p:spPr>
        <p:txBody>
          <a:bodyPr vert="horz" wrap="square" lIns="0" tIns="13335" rIns="0" bIns="0" rtlCol="0">
            <a:spAutoFit/>
          </a:bodyPr>
          <a:lstStyle/>
          <a:p>
            <a:pPr algn="ctr">
              <a:lnSpc>
                <a:spcPts val="3650"/>
              </a:lnSpc>
            </a:pPr>
            <a:r>
              <a:rPr lang="tr-TR" sz="3200" b="1" dirty="0">
                <a:solidFill>
                  <a:srgbClr val="FFFFFF"/>
                </a:solidFill>
                <a:latin typeface="Cambria"/>
                <a:cs typeface="Cambria"/>
              </a:rPr>
              <a:t>YZM305</a:t>
            </a:r>
          </a:p>
          <a:p>
            <a:pPr algn="ctr">
              <a:lnSpc>
                <a:spcPts val="3650"/>
              </a:lnSpc>
            </a:pPr>
            <a:r>
              <a:rPr lang="tr-TR" sz="3200" b="1" dirty="0">
                <a:solidFill>
                  <a:srgbClr val="FFFFFF"/>
                </a:solidFill>
                <a:latin typeface="Cambria"/>
                <a:cs typeface="Cambria"/>
              </a:rPr>
              <a:t>YAPAY SİNİR AĞLARI</a:t>
            </a:r>
            <a:endParaRPr sz="3200" dirty="0">
              <a:latin typeface="Cambria"/>
              <a:cs typeface="Cambria"/>
            </a:endParaRPr>
          </a:p>
        </p:txBody>
      </p:sp>
      <p:sp>
        <p:nvSpPr>
          <p:cNvPr id="3" name="object 3"/>
          <p:cNvSpPr txBox="1">
            <a:spLocks noGrp="1"/>
          </p:cNvSpPr>
          <p:nvPr>
            <p:ph type="title"/>
          </p:nvPr>
        </p:nvSpPr>
        <p:spPr>
          <a:xfrm>
            <a:off x="76200" y="2807035"/>
            <a:ext cx="11902440" cy="628377"/>
          </a:xfrm>
          <a:prstGeom prst="rect">
            <a:avLst/>
          </a:prstGeom>
        </p:spPr>
        <p:txBody>
          <a:bodyPr vert="horz" wrap="square" lIns="0" tIns="12700" rIns="0" bIns="0" rtlCol="0">
            <a:spAutoFit/>
          </a:bodyPr>
          <a:lstStyle/>
          <a:p>
            <a:pPr marL="12700" algn="ctr">
              <a:lnSpc>
                <a:spcPct val="100000"/>
              </a:lnSpc>
              <a:spcBef>
                <a:spcPts val="100"/>
              </a:spcBef>
            </a:pPr>
            <a:r>
              <a:rPr lang="tr-TR" b="0" dirty="0"/>
              <a:t>NÖRON MODELLERİ</a:t>
            </a:r>
            <a:endParaRPr lang="tr-TR" sz="4000" dirty="0"/>
          </a:p>
        </p:txBody>
      </p:sp>
      <p:sp>
        <p:nvSpPr>
          <p:cNvPr id="5" name="object 5"/>
          <p:cNvSpPr txBox="1">
            <a:spLocks noGrp="1"/>
          </p:cNvSpPr>
          <p:nvPr>
            <p:ph idx="1"/>
          </p:nvPr>
        </p:nvSpPr>
        <p:spPr>
          <a:xfrm>
            <a:off x="2877820" y="5118568"/>
            <a:ext cx="6436359" cy="888064"/>
          </a:xfrm>
          <a:prstGeom prst="rect">
            <a:avLst/>
          </a:prstGeom>
        </p:spPr>
        <p:txBody>
          <a:bodyPr vert="horz" wrap="square" lIns="0" tIns="53975" rIns="0" bIns="0" rtlCol="0">
            <a:spAutoFit/>
          </a:bodyPr>
          <a:lstStyle/>
          <a:p>
            <a:pPr marL="1905" algn="ctr">
              <a:lnSpc>
                <a:spcPct val="100000"/>
              </a:lnSpc>
              <a:spcBef>
                <a:spcPts val="1130"/>
              </a:spcBef>
            </a:pPr>
            <a:r>
              <a:rPr lang="tr-TR" b="1" spc="-10" dirty="0" err="1">
                <a:solidFill>
                  <a:srgbClr val="FFFFFF"/>
                </a:solidFill>
              </a:rPr>
              <a:t>Dr.Öğr.Üyesi</a:t>
            </a:r>
            <a:r>
              <a:rPr lang="tr-TR" b="1" spc="-10" dirty="0">
                <a:solidFill>
                  <a:srgbClr val="FFFFFF"/>
                </a:solidFill>
              </a:rPr>
              <a:t> Murat ŞİMŞEK</a:t>
            </a:r>
          </a:p>
          <a:p>
            <a:pPr marL="1905" algn="ctr">
              <a:lnSpc>
                <a:spcPct val="100000"/>
              </a:lnSpc>
              <a:spcBef>
                <a:spcPts val="1130"/>
              </a:spcBef>
            </a:pPr>
            <a:r>
              <a:rPr lang="tr-TR" b="1" spc="-10" dirty="0">
                <a:solidFill>
                  <a:srgbClr val="FFFFFF"/>
                </a:solidFill>
                <a:latin typeface="Cambria"/>
                <a:cs typeface="Cambria"/>
              </a:rPr>
              <a:t>Ostim Teknik Üniversitesi</a:t>
            </a:r>
            <a:endParaRPr b="1" dirty="0">
              <a:solidFill>
                <a:srgbClr val="FFFFFF"/>
              </a:solidFill>
              <a:latin typeface="Cambria"/>
              <a:cs typeface="Cambria"/>
            </a:endParaRPr>
          </a:p>
        </p:txBody>
      </p:sp>
      <p:sp>
        <p:nvSpPr>
          <p:cNvPr id="10" name="object 10"/>
          <p:cNvSpPr txBox="1"/>
          <p:nvPr/>
        </p:nvSpPr>
        <p:spPr>
          <a:xfrm>
            <a:off x="11978640" y="6567902"/>
            <a:ext cx="16065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dirty="0">
                <a:solidFill>
                  <a:srgbClr val="888888"/>
                </a:solidFill>
                <a:latin typeface="Cambria"/>
                <a:cs typeface="Cambria"/>
              </a:rPr>
              <a:t>1</a:t>
            </a:fld>
            <a:endParaRPr sz="12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59155"/>
          </a:xfrm>
          <a:prstGeom prst="rect">
            <a:avLst/>
          </a:prstGeom>
        </p:spPr>
        <p:txBody>
          <a:bodyPr vert="horz" wrap="square" lIns="0" tIns="12700" rIns="0" bIns="0" rtlCol="0">
            <a:spAutoFit/>
          </a:bodyPr>
          <a:lstStyle/>
          <a:p>
            <a:pPr marL="1052195">
              <a:lnSpc>
                <a:spcPct val="100000"/>
              </a:lnSpc>
              <a:spcBef>
                <a:spcPts val="100"/>
              </a:spcBef>
            </a:pPr>
            <a:r>
              <a:rPr lang="tr-TR" sz="4200" dirty="0"/>
              <a:t>Desenler Arasındaki Benzerlik Ölçüsü</a:t>
            </a:r>
            <a:endParaRPr sz="4200" dirty="0"/>
          </a:p>
        </p:txBody>
      </p:sp>
      <p:sp>
        <p:nvSpPr>
          <p:cNvPr id="3" name="object 3"/>
          <p:cNvSpPr txBox="1"/>
          <p:nvPr/>
        </p:nvSpPr>
        <p:spPr>
          <a:xfrm>
            <a:off x="53339" y="863854"/>
            <a:ext cx="11943080" cy="3390415"/>
          </a:xfrm>
          <a:prstGeom prst="rect">
            <a:avLst/>
          </a:prstGeom>
        </p:spPr>
        <p:txBody>
          <a:bodyPr vert="horz" wrap="square" lIns="0" tIns="74930" rIns="0" bIns="0" rtlCol="0">
            <a:spAutoFit/>
          </a:bodyPr>
          <a:lstStyle/>
          <a:p>
            <a:pPr marL="385445" marR="359410" indent="-347980">
              <a:lnSpc>
                <a:spcPct val="85200"/>
              </a:lnSpc>
              <a:spcBef>
                <a:spcPts val="590"/>
              </a:spcBef>
              <a:buFont typeface="Arial MT"/>
              <a:buChar char="•"/>
              <a:tabLst>
                <a:tab pos="385445" algn="l"/>
              </a:tabLst>
            </a:pPr>
            <a:r>
              <a:rPr lang="tr-TR" sz="2800" dirty="0">
                <a:solidFill>
                  <a:srgbClr val="FFFFFF"/>
                </a:solidFill>
                <a:latin typeface="Cambria"/>
                <a:cs typeface="Cambria"/>
              </a:rPr>
              <a:t>xi ve </a:t>
            </a:r>
            <a:r>
              <a:rPr lang="tr-TR" sz="2800" dirty="0" err="1">
                <a:solidFill>
                  <a:srgbClr val="FFFFFF"/>
                </a:solidFill>
                <a:latin typeface="Cambria"/>
                <a:cs typeface="Cambria"/>
              </a:rPr>
              <a:t>xj</a:t>
            </a:r>
            <a:r>
              <a:rPr lang="tr-TR" sz="2800" dirty="0">
                <a:solidFill>
                  <a:srgbClr val="FFFFFF"/>
                </a:solidFill>
                <a:latin typeface="Cambria"/>
                <a:cs typeface="Cambria"/>
              </a:rPr>
              <a:t> vektörleri tarafından temsil edilen girdiler arasındaki benzerlik, Öklid mesafesi d(xi, </a:t>
            </a:r>
            <a:r>
              <a:rPr lang="tr-TR" sz="2800" dirty="0" err="1">
                <a:solidFill>
                  <a:srgbClr val="FFFFFF"/>
                </a:solidFill>
                <a:latin typeface="Cambria"/>
                <a:cs typeface="Cambria"/>
              </a:rPr>
              <a:t>xj</a:t>
            </a:r>
            <a:r>
              <a:rPr lang="tr-TR" sz="2800" dirty="0">
                <a:solidFill>
                  <a:srgbClr val="FFFFFF"/>
                </a:solidFill>
                <a:latin typeface="Cambria"/>
                <a:cs typeface="Cambria"/>
              </a:rPr>
              <a:t>)'</a:t>
            </a:r>
            <a:r>
              <a:rPr lang="tr-TR" sz="2800" dirty="0" err="1">
                <a:solidFill>
                  <a:srgbClr val="FFFFFF"/>
                </a:solidFill>
                <a:latin typeface="Cambria"/>
                <a:cs typeface="Cambria"/>
              </a:rPr>
              <a:t>nin</a:t>
            </a:r>
            <a:r>
              <a:rPr lang="tr-TR" sz="2800" dirty="0">
                <a:solidFill>
                  <a:srgbClr val="FFFFFF"/>
                </a:solidFill>
                <a:latin typeface="Cambria"/>
                <a:cs typeface="Cambria"/>
              </a:rPr>
              <a:t> tersi olarak tanımlanır. Birey ne kadar yakınsa</a:t>
            </a:r>
          </a:p>
          <a:p>
            <a:pPr marL="385445" marR="359410" indent="-347980">
              <a:lnSpc>
                <a:spcPct val="85200"/>
              </a:lnSpc>
              <a:spcBef>
                <a:spcPts val="590"/>
              </a:spcBef>
              <a:buFont typeface="Arial MT"/>
              <a:buChar char="•"/>
              <a:tabLst>
                <a:tab pos="385445" algn="l"/>
              </a:tabLst>
            </a:pPr>
            <a:r>
              <a:rPr lang="tr-TR" sz="2800" dirty="0">
                <a:solidFill>
                  <a:srgbClr val="FFFFFF"/>
                </a:solidFill>
                <a:latin typeface="Cambria"/>
                <a:cs typeface="Cambria"/>
              </a:rPr>
              <a:t>Kural 1, xi ve </a:t>
            </a:r>
            <a:r>
              <a:rPr lang="tr-TR" sz="2800" dirty="0" err="1">
                <a:solidFill>
                  <a:srgbClr val="FFFFFF"/>
                </a:solidFill>
                <a:latin typeface="Cambria"/>
                <a:cs typeface="Cambria"/>
              </a:rPr>
              <a:t>xj</a:t>
            </a:r>
            <a:r>
              <a:rPr lang="tr-TR" sz="2800" dirty="0">
                <a:solidFill>
                  <a:srgbClr val="FFFFFF"/>
                </a:solidFill>
                <a:latin typeface="Cambria"/>
                <a:cs typeface="Cambria"/>
              </a:rPr>
              <a:t> vektörleri benzerse, aynı kategoriye (sınıfa) atanmaları gerektiğini belirtir.</a:t>
            </a:r>
          </a:p>
          <a:p>
            <a:pPr marL="385445" marR="359410" indent="-347980">
              <a:lnSpc>
                <a:spcPct val="85200"/>
              </a:lnSpc>
              <a:spcBef>
                <a:spcPts val="590"/>
              </a:spcBef>
              <a:buFont typeface="Arial MT"/>
              <a:buChar char="•"/>
              <a:tabLst>
                <a:tab pos="385445" algn="l"/>
              </a:tabLst>
            </a:pPr>
            <a:endParaRPr lang="tr-TR" sz="2800" dirty="0">
              <a:solidFill>
                <a:srgbClr val="FFFFFF"/>
              </a:solidFill>
              <a:latin typeface="Cambria"/>
              <a:cs typeface="Cambria"/>
            </a:endParaRPr>
          </a:p>
          <a:p>
            <a:pPr marL="385445" marR="359410" indent="-347980">
              <a:lnSpc>
                <a:spcPct val="85200"/>
              </a:lnSpc>
              <a:spcBef>
                <a:spcPts val="590"/>
              </a:spcBef>
              <a:buFont typeface="Arial MT"/>
              <a:buChar char="•"/>
              <a:tabLst>
                <a:tab pos="385445" algn="l"/>
              </a:tabLst>
            </a:pPr>
            <a:r>
              <a:rPr lang="tr-TR" sz="2800" dirty="0">
                <a:solidFill>
                  <a:srgbClr val="FFFFFF"/>
                </a:solidFill>
                <a:latin typeface="Cambria"/>
                <a:cs typeface="Cambria"/>
              </a:rPr>
              <a:t>Başka bir benzerlik ölçüsü, nokta çarpıma veya iç çarpıma dayanır.</a:t>
            </a:r>
          </a:p>
          <a:p>
            <a:pPr marL="385445" marR="359410" indent="-347980">
              <a:lnSpc>
                <a:spcPct val="85200"/>
              </a:lnSpc>
              <a:spcBef>
                <a:spcPts val="590"/>
              </a:spcBef>
              <a:buFont typeface="Arial MT"/>
              <a:buChar char="•"/>
              <a:tabLst>
                <a:tab pos="385445" algn="l"/>
              </a:tabLst>
            </a:pPr>
            <a:endParaRPr lang="tr-TR" sz="2800" spc="-10" dirty="0">
              <a:solidFill>
                <a:srgbClr val="FFFFFF"/>
              </a:solidFill>
              <a:latin typeface="Cambria"/>
              <a:cs typeface="Cambria"/>
            </a:endParaRPr>
          </a:p>
          <a:p>
            <a:pPr marL="385445" marR="359410" indent="-347980">
              <a:lnSpc>
                <a:spcPct val="85200"/>
              </a:lnSpc>
              <a:spcBef>
                <a:spcPts val="590"/>
              </a:spcBef>
              <a:buFont typeface="Arial MT"/>
              <a:buChar char="•"/>
              <a:tabLst>
                <a:tab pos="385445" algn="l"/>
              </a:tabLst>
            </a:pPr>
            <a:r>
              <a:rPr lang="tr-TR" sz="2800" spc="-10" dirty="0">
                <a:solidFill>
                  <a:srgbClr val="FFFFFF"/>
                </a:solidFill>
                <a:latin typeface="Cambria"/>
                <a:cs typeface="Cambria"/>
              </a:rPr>
              <a:t>Aynı boyutta bir çift xi ve </a:t>
            </a:r>
            <a:r>
              <a:rPr lang="tr-TR" sz="2800" spc="-10" dirty="0" err="1">
                <a:solidFill>
                  <a:srgbClr val="FFFFFF"/>
                </a:solidFill>
                <a:latin typeface="Cambria"/>
                <a:cs typeface="Cambria"/>
              </a:rPr>
              <a:t>xj</a:t>
            </a:r>
            <a:r>
              <a:rPr lang="tr-TR" sz="2800" spc="-10" dirty="0">
                <a:solidFill>
                  <a:srgbClr val="FFFFFF"/>
                </a:solidFill>
                <a:latin typeface="Cambria"/>
                <a:cs typeface="Cambria"/>
              </a:rPr>
              <a:t> vektörü verildiğinde, iç çarpımları şöyle olur:</a:t>
            </a:r>
            <a:endParaRPr sz="2800" dirty="0">
              <a:latin typeface="Cambria"/>
              <a:cs typeface="Cambria"/>
            </a:endParaRPr>
          </a:p>
        </p:txBody>
      </p:sp>
      <p:sp>
        <p:nvSpPr>
          <p:cNvPr id="4" name="object 4"/>
          <p:cNvSpPr txBox="1"/>
          <p:nvPr/>
        </p:nvSpPr>
        <p:spPr>
          <a:xfrm>
            <a:off x="5565775" y="4784597"/>
            <a:ext cx="1742439" cy="336550"/>
          </a:xfrm>
          <a:prstGeom prst="rect">
            <a:avLst/>
          </a:prstGeom>
        </p:spPr>
        <p:txBody>
          <a:bodyPr vert="horz" wrap="square" lIns="0" tIns="11430" rIns="0" bIns="0" rtlCol="0">
            <a:spAutoFit/>
          </a:bodyPr>
          <a:lstStyle/>
          <a:p>
            <a:pPr marL="12700">
              <a:lnSpc>
                <a:spcPct val="100000"/>
              </a:lnSpc>
              <a:spcBef>
                <a:spcPts val="90"/>
              </a:spcBef>
              <a:tabLst>
                <a:tab pos="1225550" algn="l"/>
              </a:tabLst>
            </a:pPr>
            <a:r>
              <a:rPr sz="2050" spc="15" dirty="0">
                <a:solidFill>
                  <a:srgbClr val="FFFFFF"/>
                </a:solidFill>
                <a:latin typeface="Cambria Math"/>
                <a:cs typeface="Cambria Math"/>
              </a:rPr>
              <a:t>𝑖</a:t>
            </a:r>
            <a:r>
              <a:rPr sz="2050" dirty="0">
                <a:solidFill>
                  <a:srgbClr val="FFFFFF"/>
                </a:solidFill>
                <a:latin typeface="Cambria Math"/>
                <a:cs typeface="Cambria Math"/>
              </a:rPr>
              <a:t>	</a:t>
            </a:r>
            <a:r>
              <a:rPr sz="2050" spc="-25" dirty="0">
                <a:solidFill>
                  <a:srgbClr val="FFFFFF"/>
                </a:solidFill>
                <a:latin typeface="Cambria Math"/>
                <a:cs typeface="Cambria Math"/>
              </a:rPr>
              <a:t>𝑘=1</a:t>
            </a:r>
            <a:endParaRPr sz="2050">
              <a:latin typeface="Cambria Math"/>
              <a:cs typeface="Cambria Math"/>
            </a:endParaRPr>
          </a:p>
        </p:txBody>
      </p:sp>
      <p:sp>
        <p:nvSpPr>
          <p:cNvPr id="5" name="object 5"/>
          <p:cNvSpPr txBox="1"/>
          <p:nvPr/>
        </p:nvSpPr>
        <p:spPr>
          <a:xfrm>
            <a:off x="7317613" y="4673041"/>
            <a:ext cx="967105" cy="452120"/>
          </a:xfrm>
          <a:prstGeom prst="rect">
            <a:avLst/>
          </a:prstGeom>
        </p:spPr>
        <p:txBody>
          <a:bodyPr vert="horz" wrap="square" lIns="0" tIns="12065" rIns="0" bIns="0" rtlCol="0">
            <a:spAutoFit/>
          </a:bodyPr>
          <a:lstStyle/>
          <a:p>
            <a:pPr marL="38100">
              <a:lnSpc>
                <a:spcPct val="100000"/>
              </a:lnSpc>
              <a:spcBef>
                <a:spcPts val="95"/>
              </a:spcBef>
            </a:pPr>
            <a:r>
              <a:rPr sz="4200" spc="67" baseline="11904" dirty="0">
                <a:solidFill>
                  <a:srgbClr val="FFFFFF"/>
                </a:solidFill>
                <a:latin typeface="Cambria Math"/>
                <a:cs typeface="Cambria Math"/>
              </a:rPr>
              <a:t>𝑥</a:t>
            </a:r>
            <a:r>
              <a:rPr sz="2050" spc="45" dirty="0">
                <a:solidFill>
                  <a:srgbClr val="FFFFFF"/>
                </a:solidFill>
                <a:latin typeface="Cambria Math"/>
                <a:cs typeface="Cambria Math"/>
              </a:rPr>
              <a:t>𝑖𝑘</a:t>
            </a:r>
            <a:r>
              <a:rPr sz="4200" spc="67" baseline="11904" dirty="0">
                <a:solidFill>
                  <a:srgbClr val="FFFFFF"/>
                </a:solidFill>
                <a:latin typeface="Cambria Math"/>
                <a:cs typeface="Cambria Math"/>
              </a:rPr>
              <a:t>𝑥</a:t>
            </a:r>
            <a:r>
              <a:rPr sz="2050" spc="45" dirty="0">
                <a:solidFill>
                  <a:srgbClr val="FFFFFF"/>
                </a:solidFill>
                <a:latin typeface="Cambria Math"/>
                <a:cs typeface="Cambria Math"/>
              </a:rPr>
              <a:t>𝑗𝑘</a:t>
            </a:r>
            <a:endParaRPr sz="2050">
              <a:latin typeface="Cambria Math"/>
              <a:cs typeface="Cambria Math"/>
            </a:endParaRPr>
          </a:p>
        </p:txBody>
      </p:sp>
      <p:sp>
        <p:nvSpPr>
          <p:cNvPr id="6" name="object 6"/>
          <p:cNvSpPr txBox="1"/>
          <p:nvPr/>
        </p:nvSpPr>
        <p:spPr>
          <a:xfrm>
            <a:off x="3799459" y="4599508"/>
            <a:ext cx="8340090" cy="485389"/>
          </a:xfrm>
          <a:prstGeom prst="rect">
            <a:avLst/>
          </a:prstGeom>
        </p:spPr>
        <p:txBody>
          <a:bodyPr vert="horz" wrap="square" lIns="0" tIns="12065" rIns="0" bIns="0" rtlCol="0">
            <a:spAutoFit/>
          </a:bodyPr>
          <a:lstStyle/>
          <a:p>
            <a:pPr marL="50800">
              <a:lnSpc>
                <a:spcPct val="100000"/>
              </a:lnSpc>
              <a:spcBef>
                <a:spcPts val="95"/>
              </a:spcBef>
              <a:tabLst>
                <a:tab pos="7366634" algn="l"/>
              </a:tabLst>
            </a:pPr>
            <a:r>
              <a:rPr sz="2800" spc="75" dirty="0">
                <a:solidFill>
                  <a:srgbClr val="FFFFFF"/>
                </a:solidFill>
                <a:latin typeface="Cambria Math"/>
                <a:cs typeface="Cambria Math"/>
              </a:rPr>
              <a:t>(𝐱</a:t>
            </a:r>
            <a:r>
              <a:rPr sz="3075" spc="112" baseline="-16260" dirty="0">
                <a:solidFill>
                  <a:srgbClr val="FFFFFF"/>
                </a:solidFill>
                <a:latin typeface="Cambria Math"/>
                <a:cs typeface="Cambria Math"/>
              </a:rPr>
              <a:t>𝑖</a:t>
            </a:r>
            <a:r>
              <a:rPr sz="2800" spc="75" dirty="0">
                <a:solidFill>
                  <a:srgbClr val="FFFFFF"/>
                </a:solidFill>
                <a:latin typeface="Cambria Math"/>
                <a:cs typeface="Cambria Math"/>
              </a:rPr>
              <a:t>,</a:t>
            </a:r>
            <a:r>
              <a:rPr sz="2800" spc="-10" dirty="0">
                <a:solidFill>
                  <a:srgbClr val="FFFFFF"/>
                </a:solidFill>
                <a:latin typeface="Cambria Math"/>
                <a:cs typeface="Cambria Math"/>
              </a:rPr>
              <a:t> </a:t>
            </a:r>
            <a:r>
              <a:rPr sz="2800" spc="65" dirty="0">
                <a:solidFill>
                  <a:srgbClr val="FFFFFF"/>
                </a:solidFill>
                <a:latin typeface="Cambria Math"/>
                <a:cs typeface="Cambria Math"/>
              </a:rPr>
              <a:t>𝐱</a:t>
            </a:r>
            <a:r>
              <a:rPr sz="3075" spc="97" baseline="-16260" dirty="0">
                <a:solidFill>
                  <a:srgbClr val="FFFFFF"/>
                </a:solidFill>
                <a:latin typeface="Cambria Math"/>
                <a:cs typeface="Cambria Math"/>
              </a:rPr>
              <a:t>𝑗</a:t>
            </a:r>
            <a:r>
              <a:rPr sz="2800" spc="65" dirty="0">
                <a:solidFill>
                  <a:srgbClr val="FFFFFF"/>
                </a:solidFill>
                <a:latin typeface="Cambria Math"/>
                <a:cs typeface="Cambria Math"/>
              </a:rPr>
              <a:t>)</a:t>
            </a:r>
            <a:r>
              <a:rPr sz="2800" spc="170" dirty="0">
                <a:solidFill>
                  <a:srgbClr val="FFFFFF"/>
                </a:solidFill>
                <a:latin typeface="Cambria Math"/>
                <a:cs typeface="Cambria Math"/>
              </a:rPr>
              <a:t> </a:t>
            </a:r>
            <a:r>
              <a:rPr sz="2800" dirty="0">
                <a:solidFill>
                  <a:srgbClr val="FFFFFF"/>
                </a:solidFill>
                <a:latin typeface="Cambria Math"/>
                <a:cs typeface="Cambria Math"/>
              </a:rPr>
              <a:t>=</a:t>
            </a:r>
            <a:r>
              <a:rPr sz="2800" spc="170" dirty="0">
                <a:solidFill>
                  <a:srgbClr val="FFFFFF"/>
                </a:solidFill>
                <a:latin typeface="Cambria Math"/>
                <a:cs typeface="Cambria Math"/>
              </a:rPr>
              <a:t> </a:t>
            </a:r>
            <a:r>
              <a:rPr sz="2800" spc="50" dirty="0">
                <a:solidFill>
                  <a:srgbClr val="FFFFFF"/>
                </a:solidFill>
                <a:latin typeface="Cambria Math"/>
                <a:cs typeface="Cambria Math"/>
              </a:rPr>
              <a:t>𝐱</a:t>
            </a:r>
            <a:r>
              <a:rPr sz="3075" spc="75" baseline="31165" dirty="0">
                <a:solidFill>
                  <a:srgbClr val="FFFFFF"/>
                </a:solidFill>
                <a:latin typeface="Cambria Math"/>
                <a:cs typeface="Cambria Math"/>
              </a:rPr>
              <a:t>𝑇</a:t>
            </a:r>
            <a:r>
              <a:rPr sz="3075" spc="-390" baseline="31165" dirty="0">
                <a:solidFill>
                  <a:srgbClr val="FFFFFF"/>
                </a:solidFill>
                <a:latin typeface="Cambria Math"/>
                <a:cs typeface="Cambria Math"/>
              </a:rPr>
              <a:t> </a:t>
            </a:r>
            <a:r>
              <a:rPr sz="2800" dirty="0">
                <a:solidFill>
                  <a:srgbClr val="FFFFFF"/>
                </a:solidFill>
                <a:latin typeface="Cambria Math"/>
                <a:cs typeface="Cambria Math"/>
              </a:rPr>
              <a:t>𝐱</a:t>
            </a:r>
            <a:r>
              <a:rPr sz="3075" baseline="-16260" dirty="0">
                <a:solidFill>
                  <a:srgbClr val="FFFFFF"/>
                </a:solidFill>
                <a:latin typeface="Cambria Math"/>
                <a:cs typeface="Cambria Math"/>
              </a:rPr>
              <a:t>𝑗</a:t>
            </a:r>
            <a:r>
              <a:rPr sz="3075" spc="67" baseline="-16260" dirty="0">
                <a:solidFill>
                  <a:srgbClr val="FFFFFF"/>
                </a:solidFill>
                <a:latin typeface="Cambria Math"/>
                <a:cs typeface="Cambria Math"/>
              </a:rPr>
              <a:t>  </a:t>
            </a:r>
            <a:r>
              <a:rPr sz="2800" dirty="0">
                <a:solidFill>
                  <a:srgbClr val="FFFFFF"/>
                </a:solidFill>
                <a:latin typeface="Cambria Math"/>
                <a:cs typeface="Cambria Math"/>
              </a:rPr>
              <a:t>=</a:t>
            </a:r>
            <a:r>
              <a:rPr sz="2800" spc="165" dirty="0">
                <a:solidFill>
                  <a:srgbClr val="FFFFFF"/>
                </a:solidFill>
                <a:latin typeface="Cambria Math"/>
                <a:cs typeface="Cambria Math"/>
              </a:rPr>
              <a:t> </a:t>
            </a:r>
            <a:r>
              <a:rPr sz="4200" spc="359" baseline="1984" dirty="0">
                <a:solidFill>
                  <a:srgbClr val="FFFFFF"/>
                </a:solidFill>
                <a:latin typeface="Cambria Math"/>
                <a:cs typeface="Cambria Math"/>
              </a:rPr>
              <a:t>σ</a:t>
            </a:r>
            <a:r>
              <a:rPr sz="3075" spc="359" baseline="29810" dirty="0">
                <a:solidFill>
                  <a:srgbClr val="FFFFFF"/>
                </a:solidFill>
                <a:latin typeface="Cambria Math"/>
                <a:cs typeface="Cambria Math"/>
              </a:rPr>
              <a:t>𝑚</a:t>
            </a:r>
            <a:r>
              <a:rPr sz="3075" baseline="29810" dirty="0">
                <a:solidFill>
                  <a:srgbClr val="FFFFFF"/>
                </a:solidFill>
                <a:latin typeface="Cambria Math"/>
                <a:cs typeface="Cambria Math"/>
              </a:rPr>
              <a:t>	</a:t>
            </a:r>
            <a:endParaRPr sz="2800" dirty="0">
              <a:latin typeface="Cambria"/>
              <a:cs typeface="Cambria"/>
            </a:endParaRPr>
          </a:p>
        </p:txBody>
      </p:sp>
      <p:sp>
        <p:nvSpPr>
          <p:cNvPr id="7" name="object 7"/>
          <p:cNvSpPr/>
          <p:nvPr/>
        </p:nvSpPr>
        <p:spPr>
          <a:xfrm>
            <a:off x="6346825" y="5402834"/>
            <a:ext cx="26670" cy="323215"/>
          </a:xfrm>
          <a:custGeom>
            <a:avLst/>
            <a:gdLst/>
            <a:ahLst/>
            <a:cxnLst/>
            <a:rect l="l" t="t" r="r" b="b"/>
            <a:pathLst>
              <a:path w="26670" h="323214">
                <a:moveTo>
                  <a:pt x="26670" y="0"/>
                </a:moveTo>
                <a:lnTo>
                  <a:pt x="0" y="0"/>
                </a:lnTo>
                <a:lnTo>
                  <a:pt x="0" y="322719"/>
                </a:lnTo>
                <a:lnTo>
                  <a:pt x="26670" y="322719"/>
                </a:lnTo>
                <a:lnTo>
                  <a:pt x="26670" y="0"/>
                </a:lnTo>
                <a:close/>
              </a:path>
            </a:pathLst>
          </a:custGeom>
          <a:solidFill>
            <a:srgbClr val="FFFFFF"/>
          </a:solidFill>
        </p:spPr>
        <p:txBody>
          <a:bodyPr wrap="square" lIns="0" tIns="0" rIns="0" bIns="0" rtlCol="0"/>
          <a:lstStyle/>
          <a:p>
            <a:endParaRPr/>
          </a:p>
        </p:txBody>
      </p:sp>
      <p:sp>
        <p:nvSpPr>
          <p:cNvPr id="8" name="object 8"/>
          <p:cNvSpPr/>
          <p:nvPr/>
        </p:nvSpPr>
        <p:spPr>
          <a:xfrm>
            <a:off x="6271386" y="5402834"/>
            <a:ext cx="26670" cy="323215"/>
          </a:xfrm>
          <a:custGeom>
            <a:avLst/>
            <a:gdLst/>
            <a:ahLst/>
            <a:cxnLst/>
            <a:rect l="l" t="t" r="r" b="b"/>
            <a:pathLst>
              <a:path w="26670" h="323214">
                <a:moveTo>
                  <a:pt x="26670" y="0"/>
                </a:moveTo>
                <a:lnTo>
                  <a:pt x="0" y="0"/>
                </a:lnTo>
                <a:lnTo>
                  <a:pt x="0" y="322719"/>
                </a:lnTo>
                <a:lnTo>
                  <a:pt x="26670" y="322719"/>
                </a:lnTo>
                <a:lnTo>
                  <a:pt x="26670" y="0"/>
                </a:lnTo>
                <a:close/>
              </a:path>
            </a:pathLst>
          </a:custGeom>
          <a:solidFill>
            <a:srgbClr val="FFFFFF"/>
          </a:solidFill>
        </p:spPr>
        <p:txBody>
          <a:bodyPr wrap="square" lIns="0" tIns="0" rIns="0" bIns="0" rtlCol="0"/>
          <a:lstStyle/>
          <a:p>
            <a:endParaRPr/>
          </a:p>
        </p:txBody>
      </p:sp>
      <p:sp>
        <p:nvSpPr>
          <p:cNvPr id="9" name="object 9"/>
          <p:cNvSpPr/>
          <p:nvPr/>
        </p:nvSpPr>
        <p:spPr>
          <a:xfrm>
            <a:off x="5845428" y="5402834"/>
            <a:ext cx="26670" cy="323215"/>
          </a:xfrm>
          <a:custGeom>
            <a:avLst/>
            <a:gdLst/>
            <a:ahLst/>
            <a:cxnLst/>
            <a:rect l="l" t="t" r="r" b="b"/>
            <a:pathLst>
              <a:path w="26670" h="323214">
                <a:moveTo>
                  <a:pt x="26670" y="0"/>
                </a:moveTo>
                <a:lnTo>
                  <a:pt x="0" y="0"/>
                </a:lnTo>
                <a:lnTo>
                  <a:pt x="0" y="322719"/>
                </a:lnTo>
                <a:lnTo>
                  <a:pt x="26670" y="322719"/>
                </a:lnTo>
                <a:lnTo>
                  <a:pt x="26670" y="0"/>
                </a:lnTo>
                <a:close/>
              </a:path>
            </a:pathLst>
          </a:custGeom>
          <a:solidFill>
            <a:srgbClr val="FFFFFF"/>
          </a:solidFill>
        </p:spPr>
        <p:txBody>
          <a:bodyPr wrap="square" lIns="0" tIns="0" rIns="0" bIns="0" rtlCol="0"/>
          <a:lstStyle/>
          <a:p>
            <a:endParaRPr/>
          </a:p>
        </p:txBody>
      </p:sp>
      <p:sp>
        <p:nvSpPr>
          <p:cNvPr id="10" name="object 10"/>
          <p:cNvSpPr/>
          <p:nvPr/>
        </p:nvSpPr>
        <p:spPr>
          <a:xfrm>
            <a:off x="5769990" y="5402834"/>
            <a:ext cx="26670" cy="323215"/>
          </a:xfrm>
          <a:custGeom>
            <a:avLst/>
            <a:gdLst/>
            <a:ahLst/>
            <a:cxnLst/>
            <a:rect l="l" t="t" r="r" b="b"/>
            <a:pathLst>
              <a:path w="26670" h="323214">
                <a:moveTo>
                  <a:pt x="26670" y="0"/>
                </a:moveTo>
                <a:lnTo>
                  <a:pt x="0" y="0"/>
                </a:lnTo>
                <a:lnTo>
                  <a:pt x="0" y="322719"/>
                </a:lnTo>
                <a:lnTo>
                  <a:pt x="26670" y="322719"/>
                </a:lnTo>
                <a:lnTo>
                  <a:pt x="26670" y="0"/>
                </a:lnTo>
                <a:close/>
              </a:path>
            </a:pathLst>
          </a:custGeom>
          <a:solidFill>
            <a:srgbClr val="FFFFFF"/>
          </a:solidFill>
        </p:spPr>
        <p:txBody>
          <a:bodyPr wrap="square" lIns="0" tIns="0" rIns="0" bIns="0" rtlCol="0"/>
          <a:lstStyle/>
          <a:p>
            <a:endParaRPr/>
          </a:p>
        </p:txBody>
      </p:sp>
      <p:sp>
        <p:nvSpPr>
          <p:cNvPr id="11" name="object 11"/>
          <p:cNvSpPr/>
          <p:nvPr/>
        </p:nvSpPr>
        <p:spPr>
          <a:xfrm>
            <a:off x="7034148" y="5350383"/>
            <a:ext cx="26670" cy="429259"/>
          </a:xfrm>
          <a:custGeom>
            <a:avLst/>
            <a:gdLst/>
            <a:ahLst/>
            <a:cxnLst/>
            <a:rect l="l" t="t" r="r" b="b"/>
            <a:pathLst>
              <a:path w="26670" h="429260">
                <a:moveTo>
                  <a:pt x="26670" y="0"/>
                </a:moveTo>
                <a:lnTo>
                  <a:pt x="0" y="0"/>
                </a:lnTo>
                <a:lnTo>
                  <a:pt x="0" y="428891"/>
                </a:lnTo>
                <a:lnTo>
                  <a:pt x="26670" y="428891"/>
                </a:lnTo>
                <a:lnTo>
                  <a:pt x="26670" y="0"/>
                </a:lnTo>
                <a:close/>
              </a:path>
            </a:pathLst>
          </a:custGeom>
          <a:solidFill>
            <a:srgbClr val="FFFFFF"/>
          </a:solidFill>
        </p:spPr>
        <p:txBody>
          <a:bodyPr wrap="square" lIns="0" tIns="0" rIns="0" bIns="0" rtlCol="0"/>
          <a:lstStyle/>
          <a:p>
            <a:endParaRPr/>
          </a:p>
        </p:txBody>
      </p:sp>
      <p:sp>
        <p:nvSpPr>
          <p:cNvPr id="12" name="object 12"/>
          <p:cNvSpPr/>
          <p:nvPr/>
        </p:nvSpPr>
        <p:spPr>
          <a:xfrm>
            <a:off x="6958710" y="5350383"/>
            <a:ext cx="26670" cy="429259"/>
          </a:xfrm>
          <a:custGeom>
            <a:avLst/>
            <a:gdLst/>
            <a:ahLst/>
            <a:cxnLst/>
            <a:rect l="l" t="t" r="r" b="b"/>
            <a:pathLst>
              <a:path w="26670" h="429260">
                <a:moveTo>
                  <a:pt x="26670" y="0"/>
                </a:moveTo>
                <a:lnTo>
                  <a:pt x="0" y="0"/>
                </a:lnTo>
                <a:lnTo>
                  <a:pt x="0" y="428891"/>
                </a:lnTo>
                <a:lnTo>
                  <a:pt x="26670" y="428891"/>
                </a:lnTo>
                <a:lnTo>
                  <a:pt x="26670" y="0"/>
                </a:lnTo>
                <a:close/>
              </a:path>
            </a:pathLst>
          </a:custGeom>
          <a:solidFill>
            <a:srgbClr val="FFFFFF"/>
          </a:solidFill>
        </p:spPr>
        <p:txBody>
          <a:bodyPr wrap="square" lIns="0" tIns="0" rIns="0" bIns="0" rtlCol="0"/>
          <a:lstStyle/>
          <a:p>
            <a:endParaRPr/>
          </a:p>
        </p:txBody>
      </p:sp>
      <p:sp>
        <p:nvSpPr>
          <p:cNvPr id="13" name="object 13"/>
          <p:cNvSpPr/>
          <p:nvPr/>
        </p:nvSpPr>
        <p:spPr>
          <a:xfrm>
            <a:off x="6534277" y="5350383"/>
            <a:ext cx="26670" cy="429259"/>
          </a:xfrm>
          <a:custGeom>
            <a:avLst/>
            <a:gdLst/>
            <a:ahLst/>
            <a:cxnLst/>
            <a:rect l="l" t="t" r="r" b="b"/>
            <a:pathLst>
              <a:path w="26670" h="429260">
                <a:moveTo>
                  <a:pt x="26670" y="0"/>
                </a:moveTo>
                <a:lnTo>
                  <a:pt x="0" y="0"/>
                </a:lnTo>
                <a:lnTo>
                  <a:pt x="0" y="428891"/>
                </a:lnTo>
                <a:lnTo>
                  <a:pt x="26670" y="428891"/>
                </a:lnTo>
                <a:lnTo>
                  <a:pt x="26670" y="0"/>
                </a:lnTo>
                <a:close/>
              </a:path>
            </a:pathLst>
          </a:custGeom>
          <a:solidFill>
            <a:srgbClr val="FFFFFF"/>
          </a:solidFill>
        </p:spPr>
        <p:txBody>
          <a:bodyPr wrap="square" lIns="0" tIns="0" rIns="0" bIns="0" rtlCol="0"/>
          <a:lstStyle/>
          <a:p>
            <a:endParaRPr/>
          </a:p>
        </p:txBody>
      </p:sp>
      <p:sp>
        <p:nvSpPr>
          <p:cNvPr id="14" name="object 14"/>
          <p:cNvSpPr/>
          <p:nvPr/>
        </p:nvSpPr>
        <p:spPr>
          <a:xfrm>
            <a:off x="6458839" y="5350383"/>
            <a:ext cx="26670" cy="429259"/>
          </a:xfrm>
          <a:custGeom>
            <a:avLst/>
            <a:gdLst/>
            <a:ahLst/>
            <a:cxnLst/>
            <a:rect l="l" t="t" r="r" b="b"/>
            <a:pathLst>
              <a:path w="26670" h="429260">
                <a:moveTo>
                  <a:pt x="26670" y="0"/>
                </a:moveTo>
                <a:lnTo>
                  <a:pt x="0" y="0"/>
                </a:lnTo>
                <a:lnTo>
                  <a:pt x="0" y="428891"/>
                </a:lnTo>
                <a:lnTo>
                  <a:pt x="26670" y="428891"/>
                </a:lnTo>
                <a:lnTo>
                  <a:pt x="26670" y="0"/>
                </a:lnTo>
                <a:close/>
              </a:path>
            </a:pathLst>
          </a:custGeom>
          <a:solidFill>
            <a:srgbClr val="FFFFFF"/>
          </a:solidFill>
        </p:spPr>
        <p:txBody>
          <a:bodyPr wrap="square" lIns="0" tIns="0" rIns="0" bIns="0" rtlCol="0"/>
          <a:lstStyle/>
          <a:p>
            <a:endParaRPr/>
          </a:p>
        </p:txBody>
      </p:sp>
      <p:sp>
        <p:nvSpPr>
          <p:cNvPr id="15" name="object 15"/>
          <p:cNvSpPr txBox="1"/>
          <p:nvPr/>
        </p:nvSpPr>
        <p:spPr>
          <a:xfrm>
            <a:off x="6566281" y="5299659"/>
            <a:ext cx="364490" cy="452120"/>
          </a:xfrm>
          <a:prstGeom prst="rect">
            <a:avLst/>
          </a:prstGeom>
        </p:spPr>
        <p:txBody>
          <a:bodyPr vert="horz" wrap="square" lIns="0" tIns="12065" rIns="0" bIns="0" rtlCol="0">
            <a:spAutoFit/>
          </a:bodyPr>
          <a:lstStyle/>
          <a:p>
            <a:pPr marL="38100">
              <a:lnSpc>
                <a:spcPct val="100000"/>
              </a:lnSpc>
              <a:spcBef>
                <a:spcPts val="95"/>
              </a:spcBef>
            </a:pPr>
            <a:r>
              <a:rPr sz="2800" spc="-25" dirty="0">
                <a:solidFill>
                  <a:srgbClr val="FFFFFF"/>
                </a:solidFill>
                <a:latin typeface="Cambria Math"/>
                <a:cs typeface="Cambria Math"/>
              </a:rPr>
              <a:t>𝐱</a:t>
            </a:r>
            <a:r>
              <a:rPr sz="3075" spc="-37" baseline="-16260" dirty="0">
                <a:solidFill>
                  <a:srgbClr val="FFFFFF"/>
                </a:solidFill>
                <a:latin typeface="Cambria Math"/>
                <a:cs typeface="Cambria Math"/>
              </a:rPr>
              <a:t>𝑗</a:t>
            </a:r>
            <a:endParaRPr sz="3075" baseline="-16260">
              <a:latin typeface="Cambria Math"/>
              <a:cs typeface="Cambria Math"/>
            </a:endParaRPr>
          </a:p>
        </p:txBody>
      </p:sp>
      <p:sp>
        <p:nvSpPr>
          <p:cNvPr id="16" name="object 16"/>
          <p:cNvSpPr txBox="1"/>
          <p:nvPr/>
        </p:nvSpPr>
        <p:spPr>
          <a:xfrm>
            <a:off x="7170801" y="5299659"/>
            <a:ext cx="3725545" cy="452120"/>
          </a:xfrm>
          <a:prstGeom prst="rect">
            <a:avLst/>
          </a:prstGeom>
        </p:spPr>
        <p:txBody>
          <a:bodyPr vert="horz" wrap="square" lIns="0" tIns="12065" rIns="0" bIns="0" rtlCol="0">
            <a:spAutoFit/>
          </a:bodyPr>
          <a:lstStyle/>
          <a:p>
            <a:pPr marL="12700">
              <a:lnSpc>
                <a:spcPct val="100000"/>
              </a:lnSpc>
              <a:spcBef>
                <a:spcPts val="95"/>
              </a:spcBef>
            </a:pPr>
            <a:r>
              <a:rPr lang="tr-TR" sz="2800" dirty="0">
                <a:solidFill>
                  <a:srgbClr val="FFFFFF"/>
                </a:solidFill>
                <a:latin typeface="Cambria"/>
                <a:cs typeface="Cambria"/>
              </a:rPr>
              <a:t>açının kosinüsüdür</a:t>
            </a:r>
            <a:endParaRPr sz="2800" dirty="0">
              <a:latin typeface="Cambria"/>
              <a:cs typeface="Cambria"/>
            </a:endParaRPr>
          </a:p>
        </p:txBody>
      </p:sp>
      <p:sp>
        <p:nvSpPr>
          <p:cNvPr id="17" name="object 17"/>
          <p:cNvSpPr txBox="1"/>
          <p:nvPr/>
        </p:nvSpPr>
        <p:spPr>
          <a:xfrm>
            <a:off x="12010135" y="6563664"/>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9</a:t>
            </a:r>
            <a:endParaRPr sz="1200">
              <a:latin typeface="Calibri"/>
              <a:cs typeface="Calibri"/>
            </a:endParaRPr>
          </a:p>
        </p:txBody>
      </p:sp>
      <p:sp>
        <p:nvSpPr>
          <p:cNvPr id="18" name="object 18"/>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9" name="object 19"/>
          <p:cNvSpPr txBox="1"/>
          <p:nvPr/>
        </p:nvSpPr>
        <p:spPr>
          <a:xfrm>
            <a:off x="78995" y="5306236"/>
            <a:ext cx="10927334" cy="807272"/>
          </a:xfrm>
          <a:prstGeom prst="rect">
            <a:avLst/>
          </a:prstGeom>
        </p:spPr>
        <p:txBody>
          <a:bodyPr vert="horz" wrap="square" lIns="0" tIns="12065" rIns="0" bIns="0" rtlCol="0">
            <a:spAutoFit/>
          </a:bodyPr>
          <a:lstStyle/>
          <a:p>
            <a:pPr marL="63500">
              <a:lnSpc>
                <a:spcPts val="3130"/>
              </a:lnSpc>
              <a:spcBef>
                <a:spcPts val="95"/>
              </a:spcBef>
              <a:tabLst>
                <a:tab pos="5887085" algn="l"/>
              </a:tabLst>
            </a:pPr>
            <a:r>
              <a:rPr lang="tr-TR" sz="2800" dirty="0">
                <a:solidFill>
                  <a:srgbClr val="FFFFFF"/>
                </a:solidFill>
                <a:latin typeface="Cambria"/>
                <a:cs typeface="Cambria"/>
              </a:rPr>
              <a:t>                           İç çarpım (xi, </a:t>
            </a:r>
            <a:r>
              <a:rPr lang="tr-TR" sz="2800" dirty="0" err="1">
                <a:solidFill>
                  <a:srgbClr val="FFFFFF"/>
                </a:solidFill>
                <a:latin typeface="Cambria"/>
                <a:cs typeface="Cambria"/>
              </a:rPr>
              <a:t>xj</a:t>
            </a:r>
            <a:r>
              <a:rPr lang="tr-TR" sz="2800" dirty="0">
                <a:solidFill>
                  <a:srgbClr val="FFFFFF"/>
                </a:solidFill>
                <a:latin typeface="Cambria"/>
                <a:cs typeface="Cambria"/>
              </a:rPr>
              <a:t>) bölü</a:t>
            </a:r>
            <a:r>
              <a:rPr sz="2800" dirty="0">
                <a:solidFill>
                  <a:srgbClr val="FFFFFF"/>
                </a:solidFill>
                <a:latin typeface="Cambria"/>
                <a:cs typeface="Cambria"/>
              </a:rPr>
              <a:t>	</a:t>
            </a:r>
            <a:r>
              <a:rPr sz="2800" spc="45" dirty="0">
                <a:solidFill>
                  <a:srgbClr val="FFFFFF"/>
                </a:solidFill>
                <a:latin typeface="Cambria Math"/>
                <a:cs typeface="Cambria Math"/>
              </a:rPr>
              <a:t>𝐱</a:t>
            </a:r>
            <a:r>
              <a:rPr sz="3075" spc="67" baseline="-16260" dirty="0">
                <a:solidFill>
                  <a:srgbClr val="FFFFFF"/>
                </a:solidFill>
                <a:latin typeface="Cambria Math"/>
                <a:cs typeface="Cambria Math"/>
              </a:rPr>
              <a:t>𝑖</a:t>
            </a:r>
            <a:endParaRPr sz="3075" baseline="-16260" dirty="0">
              <a:latin typeface="Cambria Math"/>
              <a:cs typeface="Cambria Math"/>
            </a:endParaRPr>
          </a:p>
          <a:p>
            <a:pPr marL="63500">
              <a:lnSpc>
                <a:spcPts val="3130"/>
              </a:lnSpc>
            </a:pPr>
            <a:r>
              <a:rPr lang="tr-TR" sz="2800" dirty="0">
                <a:solidFill>
                  <a:srgbClr val="FFFFFF"/>
                </a:solidFill>
                <a:latin typeface="Cambria"/>
                <a:cs typeface="Cambria"/>
              </a:rPr>
              <a:t>vektörler (xi, </a:t>
            </a:r>
            <a:r>
              <a:rPr lang="tr-TR" sz="2800" dirty="0" err="1">
                <a:solidFill>
                  <a:srgbClr val="FFFFFF"/>
                </a:solidFill>
                <a:latin typeface="Cambria"/>
                <a:cs typeface="Cambria"/>
              </a:rPr>
              <a:t>xj</a:t>
            </a:r>
            <a:r>
              <a:rPr lang="tr-TR" sz="2800" dirty="0">
                <a:solidFill>
                  <a:srgbClr val="FFFFFF"/>
                </a:solidFill>
                <a:latin typeface="Cambria"/>
                <a:cs typeface="Cambria"/>
              </a:rPr>
              <a:t>) arasında alt sıralarda yer alır.</a:t>
            </a:r>
            <a:endParaRPr sz="2800" dirty="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70447" y="1164336"/>
            <a:ext cx="6288024" cy="5064252"/>
          </a:xfrm>
          <a:prstGeom prst="rect">
            <a:avLst/>
          </a:prstGeom>
        </p:spPr>
      </p:pic>
      <p:sp>
        <p:nvSpPr>
          <p:cNvPr id="3" name="object 3"/>
          <p:cNvSpPr txBox="1">
            <a:spLocks noGrp="1"/>
          </p:cNvSpPr>
          <p:nvPr>
            <p:ph type="title"/>
          </p:nvPr>
        </p:nvSpPr>
        <p:spPr>
          <a:xfrm>
            <a:off x="202793" y="111963"/>
            <a:ext cx="11786412" cy="659155"/>
          </a:xfrm>
          <a:prstGeom prst="rect">
            <a:avLst/>
          </a:prstGeom>
        </p:spPr>
        <p:txBody>
          <a:bodyPr vert="horz" wrap="square" lIns="0" tIns="12700" rIns="0" bIns="0" rtlCol="0">
            <a:spAutoFit/>
          </a:bodyPr>
          <a:lstStyle/>
          <a:p>
            <a:pPr marL="1052195">
              <a:lnSpc>
                <a:spcPct val="100000"/>
              </a:lnSpc>
              <a:spcBef>
                <a:spcPts val="100"/>
              </a:spcBef>
            </a:pPr>
            <a:r>
              <a:rPr lang="tr-TR" sz="4200" dirty="0"/>
              <a:t>Desenler Arasındaki Benzerlik Ölçüsü</a:t>
            </a:r>
            <a:endParaRPr sz="4200" dirty="0"/>
          </a:p>
        </p:txBody>
      </p:sp>
      <p:sp>
        <p:nvSpPr>
          <p:cNvPr id="4" name="object 4"/>
          <p:cNvSpPr txBox="1"/>
          <p:nvPr/>
        </p:nvSpPr>
        <p:spPr>
          <a:xfrm>
            <a:off x="11920219" y="6568237"/>
            <a:ext cx="193040"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FFFFFF"/>
                </a:solidFill>
                <a:latin typeface="Cambria"/>
                <a:cs typeface="Cambria"/>
              </a:rPr>
              <a:t>10</a:t>
            </a:r>
            <a:endParaRPr sz="1200">
              <a:latin typeface="Cambria"/>
              <a:cs typeface="Cambria"/>
            </a:endParaRPr>
          </a:p>
        </p:txBody>
      </p:sp>
      <p:sp>
        <p:nvSpPr>
          <p:cNvPr id="5" name="object 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p:nvPr/>
        </p:nvSpPr>
        <p:spPr>
          <a:xfrm>
            <a:off x="61772" y="935481"/>
            <a:ext cx="5577028" cy="2980944"/>
          </a:xfrm>
          <a:prstGeom prst="rect">
            <a:avLst/>
          </a:prstGeom>
        </p:spPr>
        <p:txBody>
          <a:bodyPr vert="horz" wrap="square" lIns="0" tIns="13335" rIns="0" bIns="0" rtlCol="0">
            <a:spAutoFit/>
          </a:bodyPr>
          <a:lstStyle/>
          <a:p>
            <a:pPr marL="63500" marR="17780">
              <a:lnSpc>
                <a:spcPct val="100000"/>
              </a:lnSpc>
              <a:spcBef>
                <a:spcPts val="105"/>
              </a:spcBef>
            </a:pPr>
            <a:r>
              <a:rPr lang="tr-TR" sz="3200" dirty="0">
                <a:solidFill>
                  <a:srgbClr val="FFFFFF"/>
                </a:solidFill>
                <a:latin typeface="Cambria"/>
                <a:cs typeface="Cambria"/>
              </a:rPr>
              <a:t>Desenler arasındaki benzerliğin bir ölçüsü olarak iç çarpım ile Öklid mesafesi arasındaki ilişkiyi gösteren şekil</a:t>
            </a:r>
          </a:p>
          <a:p>
            <a:pPr marL="63500" marR="17780">
              <a:lnSpc>
                <a:spcPct val="100000"/>
              </a:lnSpc>
              <a:spcBef>
                <a:spcPts val="105"/>
              </a:spcBef>
            </a:pPr>
            <a:endParaRPr sz="3200" dirty="0">
              <a:latin typeface="Cambria"/>
              <a:cs typeface="Cambria"/>
            </a:endParaRPr>
          </a:p>
        </p:txBody>
      </p:sp>
      <p:pic>
        <p:nvPicPr>
          <p:cNvPr id="7" name="Resim 6">
            <a:extLst>
              <a:ext uri="{FF2B5EF4-FFF2-40B4-BE49-F238E27FC236}">
                <a16:creationId xmlns:a16="http://schemas.microsoft.com/office/drawing/2014/main" id="{B405F9A4-315A-1D5F-39AF-70FA929DD9BA}"/>
              </a:ext>
            </a:extLst>
          </p:cNvPr>
          <p:cNvPicPr>
            <a:picLocks noChangeAspect="1"/>
          </p:cNvPicPr>
          <p:nvPr/>
        </p:nvPicPr>
        <p:blipFill>
          <a:blip r:embed="rId3"/>
          <a:stretch>
            <a:fillRect/>
          </a:stretch>
        </p:blipFill>
        <p:spPr>
          <a:xfrm>
            <a:off x="838200" y="3810000"/>
            <a:ext cx="4533900" cy="9239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59155"/>
          </a:xfrm>
          <a:prstGeom prst="rect">
            <a:avLst/>
          </a:prstGeom>
        </p:spPr>
        <p:txBody>
          <a:bodyPr vert="horz" wrap="square" lIns="0" tIns="12700" rIns="0" bIns="0" rtlCol="0">
            <a:spAutoFit/>
          </a:bodyPr>
          <a:lstStyle/>
          <a:p>
            <a:pPr marL="1052195">
              <a:lnSpc>
                <a:spcPct val="100000"/>
              </a:lnSpc>
              <a:spcBef>
                <a:spcPts val="100"/>
              </a:spcBef>
            </a:pPr>
            <a:r>
              <a:rPr lang="tr-TR" sz="4200" dirty="0"/>
              <a:t>Desenler Arasındaki Benzerlik Ölçüsü</a:t>
            </a:r>
            <a:endParaRPr sz="4200" dirty="0"/>
          </a:p>
        </p:txBody>
      </p:sp>
      <p:sp>
        <p:nvSpPr>
          <p:cNvPr id="3" name="object 3"/>
          <p:cNvSpPr txBox="1"/>
          <p:nvPr/>
        </p:nvSpPr>
        <p:spPr>
          <a:xfrm>
            <a:off x="11920219" y="6506971"/>
            <a:ext cx="193040"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FFFFFF"/>
                </a:solidFill>
                <a:latin typeface="Cambria"/>
                <a:cs typeface="Cambria"/>
              </a:rPr>
              <a:t>11</a:t>
            </a:r>
            <a:endParaRPr sz="120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5" name="object 5"/>
          <p:cNvSpPr txBox="1"/>
          <p:nvPr/>
        </p:nvSpPr>
        <p:spPr>
          <a:xfrm>
            <a:off x="4214621" y="5865977"/>
            <a:ext cx="155575" cy="469900"/>
          </a:xfrm>
          <a:prstGeom prst="rect">
            <a:avLst/>
          </a:prstGeom>
        </p:spPr>
        <p:txBody>
          <a:bodyPr vert="horz" wrap="square" lIns="0" tIns="14604" rIns="0" bIns="0" rtlCol="0">
            <a:spAutoFit/>
          </a:bodyPr>
          <a:lstStyle/>
          <a:p>
            <a:pPr marL="12700">
              <a:lnSpc>
                <a:spcPct val="100000"/>
              </a:lnSpc>
              <a:spcBef>
                <a:spcPts val="114"/>
              </a:spcBef>
            </a:pPr>
            <a:r>
              <a:rPr sz="2900" spc="40" dirty="0">
                <a:solidFill>
                  <a:srgbClr val="FFFFFF"/>
                </a:solidFill>
                <a:latin typeface="Cambria Math"/>
                <a:cs typeface="Cambria Math"/>
              </a:rPr>
              <a:t>𝑖</a:t>
            </a:r>
            <a:endParaRPr sz="2900">
              <a:latin typeface="Cambria Math"/>
              <a:cs typeface="Cambria Math"/>
            </a:endParaRPr>
          </a:p>
        </p:txBody>
      </p:sp>
      <p:sp>
        <p:nvSpPr>
          <p:cNvPr id="6" name="object 6"/>
          <p:cNvSpPr txBox="1"/>
          <p:nvPr/>
        </p:nvSpPr>
        <p:spPr>
          <a:xfrm>
            <a:off x="3905758" y="5603849"/>
            <a:ext cx="1033780" cy="635000"/>
          </a:xfrm>
          <a:prstGeom prst="rect">
            <a:avLst/>
          </a:prstGeom>
        </p:spPr>
        <p:txBody>
          <a:bodyPr vert="horz" wrap="square" lIns="0" tIns="12065" rIns="0" bIns="0" rtlCol="0">
            <a:spAutoFit/>
          </a:bodyPr>
          <a:lstStyle/>
          <a:p>
            <a:pPr marL="38100">
              <a:lnSpc>
                <a:spcPct val="100000"/>
              </a:lnSpc>
              <a:spcBef>
                <a:spcPts val="95"/>
              </a:spcBef>
            </a:pPr>
            <a:r>
              <a:rPr sz="4000" spc="105" dirty="0">
                <a:solidFill>
                  <a:srgbClr val="FFFFFF"/>
                </a:solidFill>
                <a:latin typeface="Cambria Math"/>
                <a:cs typeface="Cambria Math"/>
              </a:rPr>
              <a:t>𝐱</a:t>
            </a:r>
            <a:r>
              <a:rPr sz="4350" spc="157" baseline="30651" dirty="0">
                <a:solidFill>
                  <a:srgbClr val="FFFFFF"/>
                </a:solidFill>
                <a:latin typeface="Cambria Math"/>
                <a:cs typeface="Cambria Math"/>
              </a:rPr>
              <a:t>𝑇</a:t>
            </a:r>
            <a:r>
              <a:rPr sz="4000" spc="105" dirty="0">
                <a:solidFill>
                  <a:srgbClr val="FFFFFF"/>
                </a:solidFill>
                <a:latin typeface="Cambria Math"/>
                <a:cs typeface="Cambria Math"/>
              </a:rPr>
              <a:t>𝐱</a:t>
            </a:r>
            <a:r>
              <a:rPr sz="4350" spc="157" baseline="-15325" dirty="0">
                <a:solidFill>
                  <a:srgbClr val="FFFFFF"/>
                </a:solidFill>
                <a:latin typeface="Cambria Math"/>
                <a:cs typeface="Cambria Math"/>
              </a:rPr>
              <a:t>𝑗</a:t>
            </a:r>
            <a:endParaRPr sz="4350" baseline="-15325">
              <a:latin typeface="Cambria Math"/>
              <a:cs typeface="Cambria Math"/>
            </a:endParaRPr>
          </a:p>
        </p:txBody>
      </p:sp>
      <p:sp>
        <p:nvSpPr>
          <p:cNvPr id="7" name="object 7"/>
          <p:cNvSpPr txBox="1"/>
          <p:nvPr/>
        </p:nvSpPr>
        <p:spPr>
          <a:xfrm>
            <a:off x="5292597" y="967816"/>
            <a:ext cx="449580" cy="574675"/>
          </a:xfrm>
          <a:prstGeom prst="rect">
            <a:avLst/>
          </a:prstGeom>
        </p:spPr>
        <p:txBody>
          <a:bodyPr vert="horz" wrap="square" lIns="0" tIns="12700" rIns="0" bIns="0" rtlCol="0">
            <a:spAutoFit/>
          </a:bodyPr>
          <a:lstStyle/>
          <a:p>
            <a:pPr marL="38100">
              <a:lnSpc>
                <a:spcPct val="100000"/>
              </a:lnSpc>
              <a:spcBef>
                <a:spcPts val="100"/>
              </a:spcBef>
            </a:pPr>
            <a:r>
              <a:rPr sz="3600" spc="80" dirty="0">
                <a:solidFill>
                  <a:srgbClr val="FFFFFF"/>
                </a:solidFill>
                <a:latin typeface="Cambria Math"/>
                <a:cs typeface="Cambria Math"/>
              </a:rPr>
              <a:t>𝐱</a:t>
            </a:r>
            <a:r>
              <a:rPr sz="3900" spc="120" baseline="-16025" dirty="0">
                <a:solidFill>
                  <a:srgbClr val="FFFFFF"/>
                </a:solidFill>
                <a:latin typeface="Cambria Math"/>
                <a:cs typeface="Cambria Math"/>
              </a:rPr>
              <a:t>𝑖</a:t>
            </a:r>
            <a:endParaRPr sz="3900" baseline="-16025">
              <a:latin typeface="Cambria Math"/>
              <a:cs typeface="Cambria Math"/>
            </a:endParaRPr>
          </a:p>
        </p:txBody>
      </p:sp>
      <p:grpSp>
        <p:nvGrpSpPr>
          <p:cNvPr id="8" name="object 8"/>
          <p:cNvGrpSpPr/>
          <p:nvPr/>
        </p:nvGrpSpPr>
        <p:grpSpPr>
          <a:xfrm>
            <a:off x="7315200" y="1584960"/>
            <a:ext cx="1747520" cy="2202180"/>
            <a:chOff x="7315200" y="1584960"/>
            <a:chExt cx="1747520" cy="2202180"/>
          </a:xfrm>
        </p:grpSpPr>
        <p:sp>
          <p:nvSpPr>
            <p:cNvPr id="9" name="object 9"/>
            <p:cNvSpPr/>
            <p:nvPr/>
          </p:nvSpPr>
          <p:spPr>
            <a:xfrm>
              <a:off x="7315200" y="1584960"/>
              <a:ext cx="1747520" cy="2202180"/>
            </a:xfrm>
            <a:custGeom>
              <a:avLst/>
              <a:gdLst/>
              <a:ahLst/>
              <a:cxnLst/>
              <a:rect l="l" t="t" r="r" b="b"/>
              <a:pathLst>
                <a:path w="1747520" h="2202179">
                  <a:moveTo>
                    <a:pt x="621029" y="0"/>
                  </a:moveTo>
                  <a:lnTo>
                    <a:pt x="0" y="384810"/>
                  </a:lnTo>
                  <a:lnTo>
                    <a:pt x="1125981" y="2202179"/>
                  </a:lnTo>
                  <a:lnTo>
                    <a:pt x="1747139" y="1817242"/>
                  </a:lnTo>
                  <a:lnTo>
                    <a:pt x="621029" y="0"/>
                  </a:lnTo>
                  <a:close/>
                </a:path>
              </a:pathLst>
            </a:custGeom>
            <a:solidFill>
              <a:srgbClr val="000000"/>
            </a:solidFill>
          </p:spPr>
          <p:txBody>
            <a:bodyPr wrap="square" lIns="0" tIns="0" rIns="0" bIns="0" rtlCol="0"/>
            <a:lstStyle/>
            <a:p>
              <a:endParaRPr/>
            </a:p>
          </p:txBody>
        </p:sp>
        <p:sp>
          <p:nvSpPr>
            <p:cNvPr id="10" name="object 10"/>
            <p:cNvSpPr/>
            <p:nvPr/>
          </p:nvSpPr>
          <p:spPr>
            <a:xfrm>
              <a:off x="7480173" y="1820798"/>
              <a:ext cx="1376045" cy="1754505"/>
            </a:xfrm>
            <a:custGeom>
              <a:avLst/>
              <a:gdLst/>
              <a:ahLst/>
              <a:cxnLst/>
              <a:rect l="l" t="t" r="r" b="b"/>
              <a:pathLst>
                <a:path w="1376045" h="1754504">
                  <a:moveTo>
                    <a:pt x="487553" y="29210"/>
                  </a:moveTo>
                  <a:lnTo>
                    <a:pt x="469392" y="0"/>
                  </a:lnTo>
                  <a:lnTo>
                    <a:pt x="0" y="290957"/>
                  </a:lnTo>
                  <a:lnTo>
                    <a:pt x="18034" y="320167"/>
                  </a:lnTo>
                  <a:lnTo>
                    <a:pt x="487553" y="29210"/>
                  </a:lnTo>
                  <a:close/>
                </a:path>
                <a:path w="1376045" h="1754504">
                  <a:moveTo>
                    <a:pt x="533400" y="455041"/>
                  </a:moveTo>
                  <a:lnTo>
                    <a:pt x="488569" y="382778"/>
                  </a:lnTo>
                  <a:lnTo>
                    <a:pt x="475996" y="390525"/>
                  </a:lnTo>
                  <a:lnTo>
                    <a:pt x="478536" y="395097"/>
                  </a:lnTo>
                  <a:lnTo>
                    <a:pt x="479425" y="399415"/>
                  </a:lnTo>
                  <a:lnTo>
                    <a:pt x="460121" y="416179"/>
                  </a:lnTo>
                  <a:lnTo>
                    <a:pt x="455676" y="416052"/>
                  </a:lnTo>
                  <a:lnTo>
                    <a:pt x="413893" y="410972"/>
                  </a:lnTo>
                  <a:lnTo>
                    <a:pt x="431673" y="369316"/>
                  </a:lnTo>
                  <a:lnTo>
                    <a:pt x="433451" y="365760"/>
                  </a:lnTo>
                  <a:lnTo>
                    <a:pt x="436753" y="360553"/>
                  </a:lnTo>
                  <a:lnTo>
                    <a:pt x="438531" y="358521"/>
                  </a:lnTo>
                  <a:lnTo>
                    <a:pt x="446151" y="353822"/>
                  </a:lnTo>
                  <a:lnTo>
                    <a:pt x="452247" y="355600"/>
                  </a:lnTo>
                  <a:lnTo>
                    <a:pt x="458724" y="362585"/>
                  </a:lnTo>
                  <a:lnTo>
                    <a:pt x="471297" y="354838"/>
                  </a:lnTo>
                  <a:lnTo>
                    <a:pt x="414401" y="263017"/>
                  </a:lnTo>
                  <a:lnTo>
                    <a:pt x="401828" y="270764"/>
                  </a:lnTo>
                  <a:lnTo>
                    <a:pt x="403987" y="274701"/>
                  </a:lnTo>
                  <a:lnTo>
                    <a:pt x="404241" y="280035"/>
                  </a:lnTo>
                  <a:lnTo>
                    <a:pt x="401408" y="292049"/>
                  </a:lnTo>
                  <a:lnTo>
                    <a:pt x="399237" y="298729"/>
                  </a:lnTo>
                  <a:lnTo>
                    <a:pt x="392684" y="315595"/>
                  </a:lnTo>
                  <a:lnTo>
                    <a:pt x="357251" y="399288"/>
                  </a:lnTo>
                  <a:lnTo>
                    <a:pt x="277837" y="385724"/>
                  </a:lnTo>
                  <a:lnTo>
                    <a:pt x="241173" y="373380"/>
                  </a:lnTo>
                  <a:lnTo>
                    <a:pt x="236601" y="368681"/>
                  </a:lnTo>
                  <a:lnTo>
                    <a:pt x="224155" y="376428"/>
                  </a:lnTo>
                  <a:lnTo>
                    <a:pt x="269367" y="449453"/>
                  </a:lnTo>
                  <a:lnTo>
                    <a:pt x="281940" y="441706"/>
                  </a:lnTo>
                  <a:lnTo>
                    <a:pt x="279400" y="436499"/>
                  </a:lnTo>
                  <a:lnTo>
                    <a:pt x="278511" y="432054"/>
                  </a:lnTo>
                  <a:lnTo>
                    <a:pt x="297053" y="416306"/>
                  </a:lnTo>
                  <a:lnTo>
                    <a:pt x="302514" y="416687"/>
                  </a:lnTo>
                  <a:lnTo>
                    <a:pt x="347218" y="422529"/>
                  </a:lnTo>
                  <a:lnTo>
                    <a:pt x="329819" y="463042"/>
                  </a:lnTo>
                  <a:lnTo>
                    <a:pt x="325374" y="472313"/>
                  </a:lnTo>
                  <a:lnTo>
                    <a:pt x="322707" y="476250"/>
                  </a:lnTo>
                  <a:lnTo>
                    <a:pt x="320929" y="477901"/>
                  </a:lnTo>
                  <a:lnTo>
                    <a:pt x="313182" y="482727"/>
                  </a:lnTo>
                  <a:lnTo>
                    <a:pt x="307467" y="480949"/>
                  </a:lnTo>
                  <a:lnTo>
                    <a:pt x="301625" y="473583"/>
                  </a:lnTo>
                  <a:lnTo>
                    <a:pt x="289179" y="481330"/>
                  </a:lnTo>
                  <a:lnTo>
                    <a:pt x="346456" y="573786"/>
                  </a:lnTo>
                  <a:lnTo>
                    <a:pt x="358902" y="566039"/>
                  </a:lnTo>
                  <a:lnTo>
                    <a:pt x="357251" y="560578"/>
                  </a:lnTo>
                  <a:lnTo>
                    <a:pt x="356997" y="554609"/>
                  </a:lnTo>
                  <a:lnTo>
                    <a:pt x="368300" y="517652"/>
                  </a:lnTo>
                  <a:lnTo>
                    <a:pt x="403860" y="434213"/>
                  </a:lnTo>
                  <a:lnTo>
                    <a:pt x="467614" y="445135"/>
                  </a:lnTo>
                  <a:lnTo>
                    <a:pt x="479183" y="446849"/>
                  </a:lnTo>
                  <a:lnTo>
                    <a:pt x="515874" y="457962"/>
                  </a:lnTo>
                  <a:lnTo>
                    <a:pt x="520827" y="462788"/>
                  </a:lnTo>
                  <a:lnTo>
                    <a:pt x="533400" y="455041"/>
                  </a:lnTo>
                  <a:close/>
                </a:path>
                <a:path w="1376045" h="1754504">
                  <a:moveTo>
                    <a:pt x="538734" y="111760"/>
                  </a:moveTo>
                  <a:lnTo>
                    <a:pt x="520573" y="82550"/>
                  </a:lnTo>
                  <a:lnTo>
                    <a:pt x="51054" y="373507"/>
                  </a:lnTo>
                  <a:lnTo>
                    <a:pt x="69215" y="402717"/>
                  </a:lnTo>
                  <a:lnTo>
                    <a:pt x="538734" y="111760"/>
                  </a:lnTo>
                  <a:close/>
                </a:path>
                <a:path w="1376045" h="1754504">
                  <a:moveTo>
                    <a:pt x="1324737" y="1380490"/>
                  </a:moveTo>
                  <a:lnTo>
                    <a:pt x="1306576" y="1351153"/>
                  </a:lnTo>
                  <a:lnTo>
                    <a:pt x="837184" y="1642110"/>
                  </a:lnTo>
                  <a:lnTo>
                    <a:pt x="855218" y="1671320"/>
                  </a:lnTo>
                  <a:lnTo>
                    <a:pt x="1324737" y="1380490"/>
                  </a:lnTo>
                  <a:close/>
                </a:path>
                <a:path w="1376045" h="1754504">
                  <a:moveTo>
                    <a:pt x="1375918" y="1463040"/>
                  </a:moveTo>
                  <a:lnTo>
                    <a:pt x="1357757" y="1433703"/>
                  </a:lnTo>
                  <a:lnTo>
                    <a:pt x="888365" y="1724672"/>
                  </a:lnTo>
                  <a:lnTo>
                    <a:pt x="906399" y="1753882"/>
                  </a:lnTo>
                  <a:lnTo>
                    <a:pt x="1375918" y="1463040"/>
                  </a:lnTo>
                  <a:close/>
                </a:path>
              </a:pathLst>
            </a:custGeom>
            <a:solidFill>
              <a:srgbClr val="FFFFFF"/>
            </a:solidFill>
          </p:spPr>
          <p:txBody>
            <a:bodyPr wrap="square" lIns="0" tIns="0" rIns="0" bIns="0" rtlCol="0"/>
            <a:lstStyle/>
            <a:p>
              <a:endParaRPr/>
            </a:p>
          </p:txBody>
        </p:sp>
        <p:pic>
          <p:nvPicPr>
            <p:cNvPr id="11" name="object 11"/>
            <p:cNvPicPr/>
            <p:nvPr/>
          </p:nvPicPr>
          <p:blipFill>
            <a:blip r:embed="rId2" cstate="print"/>
            <a:stretch>
              <a:fillRect/>
            </a:stretch>
          </p:blipFill>
          <p:spPr>
            <a:xfrm>
              <a:off x="7779893" y="2397887"/>
              <a:ext cx="227583" cy="139446"/>
            </a:xfrm>
            <a:prstGeom prst="rect">
              <a:avLst/>
            </a:prstGeom>
          </p:spPr>
        </p:pic>
        <p:sp>
          <p:nvSpPr>
            <p:cNvPr id="12" name="object 12"/>
            <p:cNvSpPr/>
            <p:nvPr/>
          </p:nvSpPr>
          <p:spPr>
            <a:xfrm>
              <a:off x="8084185" y="2574543"/>
              <a:ext cx="427990" cy="742950"/>
            </a:xfrm>
            <a:custGeom>
              <a:avLst/>
              <a:gdLst/>
              <a:ahLst/>
              <a:cxnLst/>
              <a:rect l="l" t="t" r="r" b="b"/>
              <a:pathLst>
                <a:path w="427990" h="742950">
                  <a:moveTo>
                    <a:pt x="170053" y="233807"/>
                  </a:moveTo>
                  <a:lnTo>
                    <a:pt x="25146" y="0"/>
                  </a:lnTo>
                  <a:lnTo>
                    <a:pt x="0" y="15748"/>
                  </a:lnTo>
                  <a:lnTo>
                    <a:pt x="144780" y="249428"/>
                  </a:lnTo>
                  <a:lnTo>
                    <a:pt x="170053" y="233807"/>
                  </a:lnTo>
                  <a:close/>
                </a:path>
                <a:path w="427990" h="742950">
                  <a:moveTo>
                    <a:pt x="359029" y="678942"/>
                  </a:moveTo>
                  <a:lnTo>
                    <a:pt x="353187" y="669417"/>
                  </a:lnTo>
                  <a:lnTo>
                    <a:pt x="328676" y="633222"/>
                  </a:lnTo>
                  <a:lnTo>
                    <a:pt x="317881" y="637032"/>
                  </a:lnTo>
                  <a:lnTo>
                    <a:pt x="321564" y="643255"/>
                  </a:lnTo>
                  <a:lnTo>
                    <a:pt x="323342" y="648081"/>
                  </a:lnTo>
                  <a:lnTo>
                    <a:pt x="323342" y="654939"/>
                  </a:lnTo>
                  <a:lnTo>
                    <a:pt x="321818" y="657606"/>
                  </a:lnTo>
                  <a:lnTo>
                    <a:pt x="318516" y="659638"/>
                  </a:lnTo>
                  <a:lnTo>
                    <a:pt x="317754" y="660019"/>
                  </a:lnTo>
                  <a:lnTo>
                    <a:pt x="316738" y="660654"/>
                  </a:lnTo>
                  <a:lnTo>
                    <a:pt x="315468" y="661289"/>
                  </a:lnTo>
                  <a:lnTo>
                    <a:pt x="314325" y="661924"/>
                  </a:lnTo>
                  <a:lnTo>
                    <a:pt x="312039" y="662940"/>
                  </a:lnTo>
                  <a:lnTo>
                    <a:pt x="305689" y="665480"/>
                  </a:lnTo>
                  <a:lnTo>
                    <a:pt x="278282" y="675386"/>
                  </a:lnTo>
                  <a:lnTo>
                    <a:pt x="233680" y="691007"/>
                  </a:lnTo>
                  <a:lnTo>
                    <a:pt x="185801" y="707898"/>
                  </a:lnTo>
                  <a:lnTo>
                    <a:pt x="148082" y="715899"/>
                  </a:lnTo>
                  <a:lnTo>
                    <a:pt x="143129" y="715137"/>
                  </a:lnTo>
                  <a:lnTo>
                    <a:pt x="121412" y="698500"/>
                  </a:lnTo>
                  <a:lnTo>
                    <a:pt x="119888" y="696087"/>
                  </a:lnTo>
                  <a:lnTo>
                    <a:pt x="118618" y="693928"/>
                  </a:lnTo>
                  <a:lnTo>
                    <a:pt x="117729" y="692023"/>
                  </a:lnTo>
                  <a:lnTo>
                    <a:pt x="116713" y="690118"/>
                  </a:lnTo>
                  <a:lnTo>
                    <a:pt x="116078" y="688467"/>
                  </a:lnTo>
                  <a:lnTo>
                    <a:pt x="115824" y="687070"/>
                  </a:lnTo>
                  <a:lnTo>
                    <a:pt x="99187" y="692658"/>
                  </a:lnTo>
                  <a:lnTo>
                    <a:pt x="124079" y="728345"/>
                  </a:lnTo>
                  <a:lnTo>
                    <a:pt x="165671" y="742518"/>
                  </a:lnTo>
                  <a:lnTo>
                    <a:pt x="172847" y="742061"/>
                  </a:lnTo>
                  <a:lnTo>
                    <a:pt x="256540" y="715899"/>
                  </a:lnTo>
                  <a:lnTo>
                    <a:pt x="359029" y="678942"/>
                  </a:lnTo>
                  <a:close/>
                </a:path>
                <a:path w="427990" h="742950">
                  <a:moveTo>
                    <a:pt x="423037" y="657479"/>
                  </a:moveTo>
                  <a:lnTo>
                    <a:pt x="405765" y="629666"/>
                  </a:lnTo>
                  <a:lnTo>
                    <a:pt x="371856" y="641350"/>
                  </a:lnTo>
                  <a:lnTo>
                    <a:pt x="389128" y="669163"/>
                  </a:lnTo>
                  <a:lnTo>
                    <a:pt x="423037" y="657479"/>
                  </a:lnTo>
                  <a:close/>
                </a:path>
                <a:path w="427990" h="742950">
                  <a:moveTo>
                    <a:pt x="427863" y="505841"/>
                  </a:moveTo>
                  <a:lnTo>
                    <a:pt x="383032" y="433451"/>
                  </a:lnTo>
                  <a:lnTo>
                    <a:pt x="370459" y="441198"/>
                  </a:lnTo>
                  <a:lnTo>
                    <a:pt x="372999" y="445770"/>
                  </a:lnTo>
                  <a:lnTo>
                    <a:pt x="373888" y="450088"/>
                  </a:lnTo>
                  <a:lnTo>
                    <a:pt x="354584" y="466852"/>
                  </a:lnTo>
                  <a:lnTo>
                    <a:pt x="350139" y="466725"/>
                  </a:lnTo>
                  <a:lnTo>
                    <a:pt x="308356" y="461645"/>
                  </a:lnTo>
                  <a:lnTo>
                    <a:pt x="324104" y="424815"/>
                  </a:lnTo>
                  <a:lnTo>
                    <a:pt x="327914" y="416433"/>
                  </a:lnTo>
                  <a:lnTo>
                    <a:pt x="331216" y="411226"/>
                  </a:lnTo>
                  <a:lnTo>
                    <a:pt x="332994" y="409321"/>
                  </a:lnTo>
                  <a:lnTo>
                    <a:pt x="340614" y="404622"/>
                  </a:lnTo>
                  <a:lnTo>
                    <a:pt x="346710" y="406400"/>
                  </a:lnTo>
                  <a:lnTo>
                    <a:pt x="353187" y="413385"/>
                  </a:lnTo>
                  <a:lnTo>
                    <a:pt x="365760" y="405638"/>
                  </a:lnTo>
                  <a:lnTo>
                    <a:pt x="308864" y="313690"/>
                  </a:lnTo>
                  <a:lnTo>
                    <a:pt x="296291" y="321564"/>
                  </a:lnTo>
                  <a:lnTo>
                    <a:pt x="298450" y="325501"/>
                  </a:lnTo>
                  <a:lnTo>
                    <a:pt x="298704" y="330708"/>
                  </a:lnTo>
                  <a:lnTo>
                    <a:pt x="251714" y="449961"/>
                  </a:lnTo>
                  <a:lnTo>
                    <a:pt x="172300" y="436410"/>
                  </a:lnTo>
                  <a:lnTo>
                    <a:pt x="135636" y="424180"/>
                  </a:lnTo>
                  <a:lnTo>
                    <a:pt x="131064" y="419354"/>
                  </a:lnTo>
                  <a:lnTo>
                    <a:pt x="118618" y="427101"/>
                  </a:lnTo>
                  <a:lnTo>
                    <a:pt x="163830" y="500253"/>
                  </a:lnTo>
                  <a:lnTo>
                    <a:pt x="176403" y="492506"/>
                  </a:lnTo>
                  <a:lnTo>
                    <a:pt x="173863" y="487172"/>
                  </a:lnTo>
                  <a:lnTo>
                    <a:pt x="172974" y="482727"/>
                  </a:lnTo>
                  <a:lnTo>
                    <a:pt x="191516" y="467106"/>
                  </a:lnTo>
                  <a:lnTo>
                    <a:pt x="196977" y="467360"/>
                  </a:lnTo>
                  <a:lnTo>
                    <a:pt x="241681" y="473202"/>
                  </a:lnTo>
                  <a:lnTo>
                    <a:pt x="224282" y="513715"/>
                  </a:lnTo>
                  <a:lnTo>
                    <a:pt x="219837" y="523113"/>
                  </a:lnTo>
                  <a:lnTo>
                    <a:pt x="217170" y="527050"/>
                  </a:lnTo>
                  <a:lnTo>
                    <a:pt x="215392" y="528701"/>
                  </a:lnTo>
                  <a:lnTo>
                    <a:pt x="207645" y="533527"/>
                  </a:lnTo>
                  <a:lnTo>
                    <a:pt x="201930" y="531622"/>
                  </a:lnTo>
                  <a:lnTo>
                    <a:pt x="196088" y="524383"/>
                  </a:lnTo>
                  <a:lnTo>
                    <a:pt x="183642" y="532130"/>
                  </a:lnTo>
                  <a:lnTo>
                    <a:pt x="240919" y="624459"/>
                  </a:lnTo>
                  <a:lnTo>
                    <a:pt x="253365" y="616712"/>
                  </a:lnTo>
                  <a:lnTo>
                    <a:pt x="251714" y="611251"/>
                  </a:lnTo>
                  <a:lnTo>
                    <a:pt x="251460" y="605409"/>
                  </a:lnTo>
                  <a:lnTo>
                    <a:pt x="262763" y="568325"/>
                  </a:lnTo>
                  <a:lnTo>
                    <a:pt x="298323" y="484886"/>
                  </a:lnTo>
                  <a:lnTo>
                    <a:pt x="362077" y="495808"/>
                  </a:lnTo>
                  <a:lnTo>
                    <a:pt x="373646" y="497547"/>
                  </a:lnTo>
                  <a:lnTo>
                    <a:pt x="410337" y="508762"/>
                  </a:lnTo>
                  <a:lnTo>
                    <a:pt x="415290" y="513588"/>
                  </a:lnTo>
                  <a:lnTo>
                    <a:pt x="427863" y="505841"/>
                  </a:lnTo>
                  <a:close/>
                </a:path>
              </a:pathLst>
            </a:custGeom>
            <a:solidFill>
              <a:srgbClr val="FFFFFF"/>
            </a:solidFill>
          </p:spPr>
          <p:txBody>
            <a:bodyPr wrap="square" lIns="0" tIns="0" rIns="0" bIns="0" rtlCol="0"/>
            <a:lstStyle/>
            <a:p>
              <a:endParaRPr/>
            </a:p>
          </p:txBody>
        </p:sp>
      </p:grpSp>
      <p:sp>
        <p:nvSpPr>
          <p:cNvPr id="13" name="object 13"/>
          <p:cNvSpPr txBox="1"/>
          <p:nvPr/>
        </p:nvSpPr>
        <p:spPr>
          <a:xfrm>
            <a:off x="8655684" y="5015610"/>
            <a:ext cx="448309" cy="574040"/>
          </a:xfrm>
          <a:prstGeom prst="rect">
            <a:avLst/>
          </a:prstGeom>
        </p:spPr>
        <p:txBody>
          <a:bodyPr vert="horz" wrap="square" lIns="0" tIns="12700" rIns="0" bIns="0" rtlCol="0">
            <a:spAutoFit/>
          </a:bodyPr>
          <a:lstStyle/>
          <a:p>
            <a:pPr marL="38100">
              <a:lnSpc>
                <a:spcPct val="100000"/>
              </a:lnSpc>
              <a:spcBef>
                <a:spcPts val="100"/>
              </a:spcBef>
            </a:pPr>
            <a:r>
              <a:rPr sz="3600" spc="-25" dirty="0">
                <a:solidFill>
                  <a:srgbClr val="FFFFFF"/>
                </a:solidFill>
                <a:latin typeface="Cambria Math"/>
                <a:cs typeface="Cambria Math"/>
              </a:rPr>
              <a:t>𝐱</a:t>
            </a:r>
            <a:r>
              <a:rPr sz="3900" spc="-37" baseline="-16025" dirty="0">
                <a:solidFill>
                  <a:srgbClr val="FFFFFF"/>
                </a:solidFill>
                <a:latin typeface="Cambria Math"/>
                <a:cs typeface="Cambria Math"/>
              </a:rPr>
              <a:t>𝑗</a:t>
            </a:r>
            <a:endParaRPr sz="3900" baseline="-16025">
              <a:latin typeface="Cambria Math"/>
              <a:cs typeface="Cambria Math"/>
            </a:endParaRPr>
          </a:p>
        </p:txBody>
      </p:sp>
      <p:grpSp>
        <p:nvGrpSpPr>
          <p:cNvPr id="15" name="object 15"/>
          <p:cNvGrpSpPr/>
          <p:nvPr/>
        </p:nvGrpSpPr>
        <p:grpSpPr>
          <a:xfrm>
            <a:off x="2674366" y="1159763"/>
            <a:ext cx="6400165" cy="4439285"/>
            <a:chOff x="2674366" y="1159763"/>
            <a:chExt cx="6400165" cy="4439285"/>
          </a:xfrm>
        </p:grpSpPr>
        <p:sp>
          <p:nvSpPr>
            <p:cNvPr id="16" name="object 16"/>
            <p:cNvSpPr/>
            <p:nvPr/>
          </p:nvSpPr>
          <p:spPr>
            <a:xfrm>
              <a:off x="2674366" y="1175765"/>
              <a:ext cx="6388100" cy="3804920"/>
            </a:xfrm>
            <a:custGeom>
              <a:avLst/>
              <a:gdLst/>
              <a:ahLst/>
              <a:cxnLst/>
              <a:rect l="l" t="t" r="r" b="b"/>
              <a:pathLst>
                <a:path w="6388100" h="3804920">
                  <a:moveTo>
                    <a:pt x="6350432" y="3728720"/>
                  </a:moveTo>
                  <a:lnTo>
                    <a:pt x="6273673" y="3728720"/>
                  </a:lnTo>
                  <a:lnTo>
                    <a:pt x="6258268" y="3728720"/>
                  </a:lnTo>
                  <a:lnTo>
                    <a:pt x="6196965" y="3804539"/>
                  </a:lnTo>
                  <a:lnTo>
                    <a:pt x="6350432" y="3728720"/>
                  </a:lnTo>
                  <a:close/>
                </a:path>
                <a:path w="6388100" h="3804920">
                  <a:moveTo>
                    <a:pt x="6387973" y="3710178"/>
                  </a:moveTo>
                  <a:lnTo>
                    <a:pt x="6197981" y="3614039"/>
                  </a:lnTo>
                  <a:lnTo>
                    <a:pt x="6258534" y="3690556"/>
                  </a:lnTo>
                  <a:lnTo>
                    <a:pt x="59410" y="3660114"/>
                  </a:lnTo>
                  <a:lnTo>
                    <a:pt x="3723017" y="103809"/>
                  </a:lnTo>
                  <a:lnTo>
                    <a:pt x="3720706" y="79629"/>
                  </a:lnTo>
                  <a:lnTo>
                    <a:pt x="3723017" y="103809"/>
                  </a:lnTo>
                  <a:lnTo>
                    <a:pt x="3732276" y="201041"/>
                  </a:lnTo>
                  <a:lnTo>
                    <a:pt x="3779558" y="65913"/>
                  </a:lnTo>
                  <a:lnTo>
                    <a:pt x="3802634" y="0"/>
                  </a:lnTo>
                  <a:lnTo>
                    <a:pt x="3599688" y="64389"/>
                  </a:lnTo>
                  <a:lnTo>
                    <a:pt x="3696398" y="76568"/>
                  </a:lnTo>
                  <a:lnTo>
                    <a:pt x="0" y="3664839"/>
                  </a:lnTo>
                  <a:lnTo>
                    <a:pt x="13208" y="3678504"/>
                  </a:lnTo>
                  <a:lnTo>
                    <a:pt x="13081" y="3697986"/>
                  </a:lnTo>
                  <a:lnTo>
                    <a:pt x="6258318" y="3728656"/>
                  </a:lnTo>
                  <a:lnTo>
                    <a:pt x="6273673" y="3728720"/>
                  </a:lnTo>
                  <a:lnTo>
                    <a:pt x="6350584" y="3728656"/>
                  </a:lnTo>
                  <a:lnTo>
                    <a:pt x="6387973" y="3710178"/>
                  </a:lnTo>
                  <a:close/>
                </a:path>
              </a:pathLst>
            </a:custGeom>
            <a:solidFill>
              <a:srgbClr val="B4C6E7"/>
            </a:solidFill>
          </p:spPr>
          <p:txBody>
            <a:bodyPr wrap="square" lIns="0" tIns="0" rIns="0" bIns="0" rtlCol="0"/>
            <a:lstStyle/>
            <a:p>
              <a:endParaRPr/>
            </a:p>
          </p:txBody>
        </p:sp>
        <p:sp>
          <p:nvSpPr>
            <p:cNvPr id="17" name="object 17"/>
            <p:cNvSpPr/>
            <p:nvPr/>
          </p:nvSpPr>
          <p:spPr>
            <a:xfrm>
              <a:off x="6470142" y="1178813"/>
              <a:ext cx="2585720" cy="3691890"/>
            </a:xfrm>
            <a:custGeom>
              <a:avLst/>
              <a:gdLst/>
              <a:ahLst/>
              <a:cxnLst/>
              <a:rect l="l" t="t" r="r" b="b"/>
              <a:pathLst>
                <a:path w="2585720" h="3691890">
                  <a:moveTo>
                    <a:pt x="2585339" y="3691636"/>
                  </a:moveTo>
                  <a:lnTo>
                    <a:pt x="0" y="0"/>
                  </a:lnTo>
                </a:path>
              </a:pathLst>
            </a:custGeom>
            <a:ln w="38100">
              <a:solidFill>
                <a:srgbClr val="B4C6E7"/>
              </a:solidFill>
            </a:ln>
          </p:spPr>
          <p:txBody>
            <a:bodyPr wrap="square" lIns="0" tIns="0" rIns="0" bIns="0" rtlCol="0"/>
            <a:lstStyle/>
            <a:p>
              <a:endParaRPr/>
            </a:p>
          </p:txBody>
        </p:sp>
        <p:sp>
          <p:nvSpPr>
            <p:cNvPr id="18" name="object 18"/>
            <p:cNvSpPr/>
            <p:nvPr/>
          </p:nvSpPr>
          <p:spPr>
            <a:xfrm>
              <a:off x="6461760" y="1171955"/>
              <a:ext cx="15875" cy="3861435"/>
            </a:xfrm>
            <a:custGeom>
              <a:avLst/>
              <a:gdLst/>
              <a:ahLst/>
              <a:cxnLst/>
              <a:rect l="l" t="t" r="r" b="b"/>
              <a:pathLst>
                <a:path w="15875" h="3861435">
                  <a:moveTo>
                    <a:pt x="0" y="3861308"/>
                  </a:moveTo>
                  <a:lnTo>
                    <a:pt x="15748" y="0"/>
                  </a:lnTo>
                </a:path>
              </a:pathLst>
            </a:custGeom>
            <a:ln w="12700">
              <a:solidFill>
                <a:srgbClr val="B4C6E7"/>
              </a:solidFill>
              <a:prstDash val="sysDash"/>
            </a:ln>
          </p:spPr>
          <p:txBody>
            <a:bodyPr wrap="square" lIns="0" tIns="0" rIns="0" bIns="0" rtlCol="0"/>
            <a:lstStyle/>
            <a:p>
              <a:endParaRPr/>
            </a:p>
          </p:txBody>
        </p:sp>
        <p:sp>
          <p:nvSpPr>
            <p:cNvPr id="19" name="object 19"/>
            <p:cNvSpPr/>
            <p:nvPr/>
          </p:nvSpPr>
          <p:spPr>
            <a:xfrm>
              <a:off x="2689098" y="4978146"/>
              <a:ext cx="3773804" cy="611505"/>
            </a:xfrm>
            <a:custGeom>
              <a:avLst/>
              <a:gdLst/>
              <a:ahLst/>
              <a:cxnLst/>
              <a:rect l="l" t="t" r="r" b="b"/>
              <a:pathLst>
                <a:path w="3773804" h="611504">
                  <a:moveTo>
                    <a:pt x="3773424" y="0"/>
                  </a:moveTo>
                  <a:lnTo>
                    <a:pt x="3769987" y="41468"/>
                  </a:lnTo>
                  <a:lnTo>
                    <a:pt x="3759977" y="81239"/>
                  </a:lnTo>
                  <a:lnTo>
                    <a:pt x="3743840" y="118949"/>
                  </a:lnTo>
                  <a:lnTo>
                    <a:pt x="3722026" y="154234"/>
                  </a:lnTo>
                  <a:lnTo>
                    <a:pt x="3694982" y="186730"/>
                  </a:lnTo>
                  <a:lnTo>
                    <a:pt x="3663156" y="216074"/>
                  </a:lnTo>
                  <a:lnTo>
                    <a:pt x="3626996" y="241902"/>
                  </a:lnTo>
                  <a:lnTo>
                    <a:pt x="3586950" y="263849"/>
                  </a:lnTo>
                  <a:lnTo>
                    <a:pt x="3543466" y="281553"/>
                  </a:lnTo>
                  <a:lnTo>
                    <a:pt x="3496993" y="294648"/>
                  </a:lnTo>
                  <a:lnTo>
                    <a:pt x="3447977" y="302773"/>
                  </a:lnTo>
                  <a:lnTo>
                    <a:pt x="3396868" y="305561"/>
                  </a:lnTo>
                  <a:lnTo>
                    <a:pt x="2234184" y="305561"/>
                  </a:lnTo>
                  <a:lnTo>
                    <a:pt x="2183104" y="308350"/>
                  </a:lnTo>
                  <a:lnTo>
                    <a:pt x="2134113" y="316475"/>
                  </a:lnTo>
                  <a:lnTo>
                    <a:pt x="2087659" y="329570"/>
                  </a:lnTo>
                  <a:lnTo>
                    <a:pt x="2044191" y="347274"/>
                  </a:lnTo>
                  <a:lnTo>
                    <a:pt x="2004158" y="369221"/>
                  </a:lnTo>
                  <a:lnTo>
                    <a:pt x="1968007" y="395049"/>
                  </a:lnTo>
                  <a:lnTo>
                    <a:pt x="1936188" y="424393"/>
                  </a:lnTo>
                  <a:lnTo>
                    <a:pt x="1909148" y="456889"/>
                  </a:lnTo>
                  <a:lnTo>
                    <a:pt x="1887337" y="492174"/>
                  </a:lnTo>
                  <a:lnTo>
                    <a:pt x="1871202" y="529884"/>
                  </a:lnTo>
                  <a:lnTo>
                    <a:pt x="1861192" y="569655"/>
                  </a:lnTo>
                  <a:lnTo>
                    <a:pt x="1857755" y="611123"/>
                  </a:lnTo>
                  <a:lnTo>
                    <a:pt x="1854319" y="569655"/>
                  </a:lnTo>
                  <a:lnTo>
                    <a:pt x="1844309" y="529884"/>
                  </a:lnTo>
                  <a:lnTo>
                    <a:pt x="1828172" y="492174"/>
                  </a:lnTo>
                  <a:lnTo>
                    <a:pt x="1806358" y="456889"/>
                  </a:lnTo>
                  <a:lnTo>
                    <a:pt x="1779314" y="424393"/>
                  </a:lnTo>
                  <a:lnTo>
                    <a:pt x="1747488" y="395049"/>
                  </a:lnTo>
                  <a:lnTo>
                    <a:pt x="1711328" y="369221"/>
                  </a:lnTo>
                  <a:lnTo>
                    <a:pt x="1671282" y="347274"/>
                  </a:lnTo>
                  <a:lnTo>
                    <a:pt x="1627798" y="329570"/>
                  </a:lnTo>
                  <a:lnTo>
                    <a:pt x="1581325" y="316475"/>
                  </a:lnTo>
                  <a:lnTo>
                    <a:pt x="1532309" y="308350"/>
                  </a:lnTo>
                  <a:lnTo>
                    <a:pt x="1481201" y="305561"/>
                  </a:lnTo>
                  <a:lnTo>
                    <a:pt x="376554" y="305561"/>
                  </a:lnTo>
                  <a:lnTo>
                    <a:pt x="325446" y="302773"/>
                  </a:lnTo>
                  <a:lnTo>
                    <a:pt x="276430" y="294648"/>
                  </a:lnTo>
                  <a:lnTo>
                    <a:pt x="229957" y="281553"/>
                  </a:lnTo>
                  <a:lnTo>
                    <a:pt x="186473" y="263849"/>
                  </a:lnTo>
                  <a:lnTo>
                    <a:pt x="146427" y="241902"/>
                  </a:lnTo>
                  <a:lnTo>
                    <a:pt x="110267" y="216074"/>
                  </a:lnTo>
                  <a:lnTo>
                    <a:pt x="78441" y="186730"/>
                  </a:lnTo>
                  <a:lnTo>
                    <a:pt x="51397" y="154234"/>
                  </a:lnTo>
                  <a:lnTo>
                    <a:pt x="29583" y="118949"/>
                  </a:lnTo>
                  <a:lnTo>
                    <a:pt x="13446" y="81239"/>
                  </a:lnTo>
                  <a:lnTo>
                    <a:pt x="3436" y="41468"/>
                  </a:lnTo>
                  <a:lnTo>
                    <a:pt x="0" y="0"/>
                  </a:lnTo>
                </a:path>
              </a:pathLst>
            </a:custGeom>
            <a:ln w="19050">
              <a:solidFill>
                <a:srgbClr val="FFFFFF"/>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15656" y="1524000"/>
            <a:ext cx="4166615" cy="3354324"/>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052195">
              <a:lnSpc>
                <a:spcPct val="100000"/>
              </a:lnSpc>
              <a:spcBef>
                <a:spcPts val="100"/>
              </a:spcBef>
            </a:pPr>
            <a:r>
              <a:rPr sz="4200" dirty="0"/>
              <a:t>Measure</a:t>
            </a:r>
            <a:r>
              <a:rPr sz="4200" spc="-110" dirty="0"/>
              <a:t> </a:t>
            </a:r>
            <a:r>
              <a:rPr sz="4200" dirty="0"/>
              <a:t>of</a:t>
            </a:r>
            <a:r>
              <a:rPr sz="4200" spc="-100" dirty="0"/>
              <a:t> </a:t>
            </a:r>
            <a:r>
              <a:rPr sz="4200" dirty="0"/>
              <a:t>Similarity</a:t>
            </a:r>
            <a:r>
              <a:rPr sz="4200" spc="-100" dirty="0"/>
              <a:t> </a:t>
            </a:r>
            <a:r>
              <a:rPr sz="4200" dirty="0"/>
              <a:t>Between</a:t>
            </a:r>
            <a:r>
              <a:rPr sz="4200" spc="-125" dirty="0"/>
              <a:t> </a:t>
            </a:r>
            <a:r>
              <a:rPr sz="4200" spc="-10" dirty="0"/>
              <a:t>Patterns</a:t>
            </a:r>
            <a:endParaRPr sz="4200"/>
          </a:p>
        </p:txBody>
      </p:sp>
      <p:sp>
        <p:nvSpPr>
          <p:cNvPr id="4" name="object 4"/>
          <p:cNvSpPr txBox="1"/>
          <p:nvPr/>
        </p:nvSpPr>
        <p:spPr>
          <a:xfrm>
            <a:off x="11920219" y="6568237"/>
            <a:ext cx="193040"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FFFFFF"/>
                </a:solidFill>
                <a:latin typeface="Cambria"/>
                <a:cs typeface="Cambria"/>
              </a:rPr>
              <a:t>12</a:t>
            </a:r>
            <a:endParaRPr sz="1200">
              <a:latin typeface="Cambria"/>
              <a:cs typeface="Cambria"/>
            </a:endParaRPr>
          </a:p>
        </p:txBody>
      </p:sp>
      <p:sp>
        <p:nvSpPr>
          <p:cNvPr id="5" name="object 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p:nvPr/>
        </p:nvSpPr>
        <p:spPr>
          <a:xfrm>
            <a:off x="-49339" y="1009346"/>
            <a:ext cx="8294370" cy="1216423"/>
          </a:xfrm>
          <a:prstGeom prst="rect">
            <a:avLst/>
          </a:prstGeom>
        </p:spPr>
        <p:txBody>
          <a:bodyPr vert="horz" wrap="square" lIns="0" tIns="52705" rIns="0" bIns="0" rtlCol="0">
            <a:spAutoFit/>
          </a:bodyPr>
          <a:lstStyle/>
          <a:p>
            <a:pPr marL="347980" marR="43180" indent="-285115">
              <a:lnSpc>
                <a:spcPts val="3100"/>
              </a:lnSpc>
              <a:spcBef>
                <a:spcPts val="415"/>
              </a:spcBef>
              <a:buFont typeface="Arial MT"/>
              <a:buChar char="•"/>
              <a:tabLst>
                <a:tab pos="347980" algn="l"/>
                <a:tab pos="5894705" algn="l"/>
                <a:tab pos="7132320" algn="l"/>
              </a:tabLst>
            </a:pPr>
            <a:r>
              <a:rPr lang="tr-TR" sz="2400" dirty="0">
                <a:solidFill>
                  <a:srgbClr val="FFFFFF"/>
                </a:solidFill>
                <a:latin typeface="Cambria"/>
                <a:cs typeface="Cambria"/>
              </a:rPr>
              <a:t>Öklid mesafesi norm2 (xi – </a:t>
            </a:r>
            <a:r>
              <a:rPr lang="tr-TR" sz="2400" dirty="0" err="1">
                <a:solidFill>
                  <a:srgbClr val="FFFFFF"/>
                </a:solidFill>
                <a:latin typeface="Cambria"/>
                <a:cs typeface="Cambria"/>
              </a:rPr>
              <a:t>xj</a:t>
            </a:r>
            <a:r>
              <a:rPr lang="tr-TR" sz="2400" dirty="0">
                <a:solidFill>
                  <a:srgbClr val="FFFFFF"/>
                </a:solidFill>
                <a:latin typeface="Cambria"/>
                <a:cs typeface="Cambria"/>
              </a:rPr>
              <a:t>) ne kadar küçükse, xi ve </a:t>
            </a:r>
            <a:r>
              <a:rPr lang="tr-TR" sz="2400" dirty="0" err="1">
                <a:solidFill>
                  <a:srgbClr val="FFFFFF"/>
                </a:solidFill>
                <a:latin typeface="Cambria"/>
                <a:cs typeface="Cambria"/>
              </a:rPr>
              <a:t>xj</a:t>
            </a:r>
            <a:r>
              <a:rPr lang="tr-TR" sz="2400" dirty="0">
                <a:solidFill>
                  <a:srgbClr val="FFFFFF"/>
                </a:solidFill>
                <a:latin typeface="Cambria"/>
                <a:cs typeface="Cambria"/>
              </a:rPr>
              <a:t> vektörleri o kadar benzer ve iç çarpım </a:t>
            </a:r>
            <a:r>
              <a:rPr lang="tr-TR" sz="2400" dirty="0" err="1">
                <a:solidFill>
                  <a:srgbClr val="FFFFFF"/>
                </a:solidFill>
                <a:latin typeface="Cambria"/>
                <a:cs typeface="Cambria"/>
              </a:rPr>
              <a:t>xTxj</a:t>
            </a:r>
            <a:r>
              <a:rPr lang="tr-TR" sz="2400" dirty="0">
                <a:solidFill>
                  <a:srgbClr val="FFFFFF"/>
                </a:solidFill>
                <a:latin typeface="Cambria"/>
                <a:cs typeface="Cambria"/>
              </a:rPr>
              <a:t> o kadar büyük olacaktır.</a:t>
            </a:r>
            <a:endParaRPr sz="2400" dirty="0">
              <a:latin typeface="Cambria"/>
              <a:cs typeface="Cambria"/>
            </a:endParaRPr>
          </a:p>
        </p:txBody>
      </p:sp>
      <p:sp>
        <p:nvSpPr>
          <p:cNvPr id="12" name="object 12"/>
          <p:cNvSpPr txBox="1"/>
          <p:nvPr/>
        </p:nvSpPr>
        <p:spPr>
          <a:xfrm>
            <a:off x="109729" y="2405316"/>
            <a:ext cx="7976234" cy="1215717"/>
          </a:xfrm>
          <a:prstGeom prst="rect">
            <a:avLst/>
          </a:prstGeom>
        </p:spPr>
        <p:txBody>
          <a:bodyPr vert="horz" wrap="square" lIns="0" tIns="99060" rIns="0" bIns="0" rtlCol="0">
            <a:spAutoFit/>
          </a:bodyPr>
          <a:lstStyle/>
          <a:p>
            <a:pPr marL="322580" marR="30480" indent="-285115">
              <a:lnSpc>
                <a:spcPts val="2900"/>
              </a:lnSpc>
              <a:spcBef>
                <a:spcPts val="1420"/>
              </a:spcBef>
              <a:buFont typeface="Arial MT"/>
              <a:buChar char="•"/>
              <a:tabLst>
                <a:tab pos="322580" algn="l"/>
              </a:tabLst>
            </a:pPr>
            <a:r>
              <a:rPr lang="tr-TR" sz="2800" spc="-105" dirty="0">
                <a:solidFill>
                  <a:srgbClr val="FFFFFF"/>
                </a:solidFill>
                <a:latin typeface="Cambria"/>
                <a:cs typeface="Cambria"/>
              </a:rPr>
              <a:t>Bu ilişkiyi resmi bir temele oturtmak için, önce xi ve </a:t>
            </a:r>
            <a:r>
              <a:rPr lang="tr-TR" sz="2800" spc="-105" dirty="0" err="1">
                <a:solidFill>
                  <a:srgbClr val="FFFFFF"/>
                </a:solidFill>
                <a:latin typeface="Cambria"/>
                <a:cs typeface="Cambria"/>
              </a:rPr>
              <a:t>xj</a:t>
            </a:r>
            <a:r>
              <a:rPr lang="tr-TR" sz="2800" spc="-105" dirty="0">
                <a:solidFill>
                  <a:srgbClr val="FFFFFF"/>
                </a:solidFill>
                <a:latin typeface="Cambria"/>
                <a:cs typeface="Cambria"/>
              </a:rPr>
              <a:t> vektörlerini birim uzunluğa sahip olacak şekilde normalleştiririz</a:t>
            </a:r>
            <a:endParaRPr sz="2800" dirty="0">
              <a:latin typeface="Cambria"/>
              <a:cs typeface="Cambria"/>
            </a:endParaRPr>
          </a:p>
        </p:txBody>
      </p:sp>
      <p:sp>
        <p:nvSpPr>
          <p:cNvPr id="13" name="object 13"/>
          <p:cNvSpPr/>
          <p:nvPr/>
        </p:nvSpPr>
        <p:spPr>
          <a:xfrm>
            <a:off x="3728846" y="3290570"/>
            <a:ext cx="26670" cy="323215"/>
          </a:xfrm>
          <a:custGeom>
            <a:avLst/>
            <a:gdLst/>
            <a:ahLst/>
            <a:cxnLst/>
            <a:rect l="l" t="t" r="r" b="b"/>
            <a:pathLst>
              <a:path w="26670" h="323214">
                <a:moveTo>
                  <a:pt x="26669" y="0"/>
                </a:moveTo>
                <a:lnTo>
                  <a:pt x="0" y="0"/>
                </a:lnTo>
                <a:lnTo>
                  <a:pt x="0" y="322706"/>
                </a:lnTo>
                <a:lnTo>
                  <a:pt x="26669" y="322706"/>
                </a:lnTo>
                <a:lnTo>
                  <a:pt x="26669" y="0"/>
                </a:lnTo>
                <a:close/>
              </a:path>
            </a:pathLst>
          </a:custGeom>
          <a:solidFill>
            <a:srgbClr val="FFFFFF"/>
          </a:solidFill>
        </p:spPr>
        <p:txBody>
          <a:bodyPr wrap="square" lIns="0" tIns="0" rIns="0" bIns="0" rtlCol="0"/>
          <a:lstStyle/>
          <a:p>
            <a:endParaRPr/>
          </a:p>
        </p:txBody>
      </p:sp>
      <p:sp>
        <p:nvSpPr>
          <p:cNvPr id="14" name="object 14"/>
          <p:cNvSpPr/>
          <p:nvPr/>
        </p:nvSpPr>
        <p:spPr>
          <a:xfrm>
            <a:off x="3653409" y="3290570"/>
            <a:ext cx="26670" cy="323215"/>
          </a:xfrm>
          <a:custGeom>
            <a:avLst/>
            <a:gdLst/>
            <a:ahLst/>
            <a:cxnLst/>
            <a:rect l="l" t="t" r="r" b="b"/>
            <a:pathLst>
              <a:path w="26670" h="323214">
                <a:moveTo>
                  <a:pt x="26669" y="0"/>
                </a:moveTo>
                <a:lnTo>
                  <a:pt x="0" y="0"/>
                </a:lnTo>
                <a:lnTo>
                  <a:pt x="0" y="322706"/>
                </a:lnTo>
                <a:lnTo>
                  <a:pt x="26669" y="322706"/>
                </a:lnTo>
                <a:lnTo>
                  <a:pt x="26669" y="0"/>
                </a:lnTo>
                <a:close/>
              </a:path>
            </a:pathLst>
          </a:custGeom>
          <a:solidFill>
            <a:srgbClr val="FFFFFF"/>
          </a:solidFill>
        </p:spPr>
        <p:txBody>
          <a:bodyPr wrap="square" lIns="0" tIns="0" rIns="0" bIns="0" rtlCol="0"/>
          <a:lstStyle/>
          <a:p>
            <a:endParaRPr/>
          </a:p>
        </p:txBody>
      </p:sp>
      <p:sp>
        <p:nvSpPr>
          <p:cNvPr id="15" name="object 15"/>
          <p:cNvSpPr/>
          <p:nvPr/>
        </p:nvSpPr>
        <p:spPr>
          <a:xfrm>
            <a:off x="3227451" y="3290570"/>
            <a:ext cx="26670" cy="323215"/>
          </a:xfrm>
          <a:custGeom>
            <a:avLst/>
            <a:gdLst/>
            <a:ahLst/>
            <a:cxnLst/>
            <a:rect l="l" t="t" r="r" b="b"/>
            <a:pathLst>
              <a:path w="26670" h="323214">
                <a:moveTo>
                  <a:pt x="26670" y="0"/>
                </a:moveTo>
                <a:lnTo>
                  <a:pt x="0" y="0"/>
                </a:lnTo>
                <a:lnTo>
                  <a:pt x="0" y="322706"/>
                </a:lnTo>
                <a:lnTo>
                  <a:pt x="26670" y="322706"/>
                </a:lnTo>
                <a:lnTo>
                  <a:pt x="26670" y="0"/>
                </a:lnTo>
                <a:close/>
              </a:path>
            </a:pathLst>
          </a:custGeom>
          <a:solidFill>
            <a:srgbClr val="FFFFFF"/>
          </a:solidFill>
        </p:spPr>
        <p:txBody>
          <a:bodyPr wrap="square" lIns="0" tIns="0" rIns="0" bIns="0" rtlCol="0"/>
          <a:lstStyle/>
          <a:p>
            <a:endParaRPr/>
          </a:p>
        </p:txBody>
      </p:sp>
      <p:sp>
        <p:nvSpPr>
          <p:cNvPr id="16" name="object 16"/>
          <p:cNvSpPr/>
          <p:nvPr/>
        </p:nvSpPr>
        <p:spPr>
          <a:xfrm>
            <a:off x="3152013" y="3290570"/>
            <a:ext cx="26670" cy="323215"/>
          </a:xfrm>
          <a:custGeom>
            <a:avLst/>
            <a:gdLst/>
            <a:ahLst/>
            <a:cxnLst/>
            <a:rect l="l" t="t" r="r" b="b"/>
            <a:pathLst>
              <a:path w="26669" h="323214">
                <a:moveTo>
                  <a:pt x="26669" y="0"/>
                </a:moveTo>
                <a:lnTo>
                  <a:pt x="0" y="0"/>
                </a:lnTo>
                <a:lnTo>
                  <a:pt x="0" y="322706"/>
                </a:lnTo>
                <a:lnTo>
                  <a:pt x="26669" y="322706"/>
                </a:lnTo>
                <a:lnTo>
                  <a:pt x="26669" y="0"/>
                </a:lnTo>
                <a:close/>
              </a:path>
            </a:pathLst>
          </a:custGeom>
          <a:solidFill>
            <a:srgbClr val="FFFFFF"/>
          </a:solidFill>
        </p:spPr>
        <p:txBody>
          <a:bodyPr wrap="square" lIns="0" tIns="0" rIns="0" bIns="0" rtlCol="0"/>
          <a:lstStyle/>
          <a:p>
            <a:endParaRPr/>
          </a:p>
        </p:txBody>
      </p:sp>
      <p:sp>
        <p:nvSpPr>
          <p:cNvPr id="17" name="object 17"/>
          <p:cNvSpPr/>
          <p:nvPr/>
        </p:nvSpPr>
        <p:spPr>
          <a:xfrm>
            <a:off x="4880990" y="3238119"/>
            <a:ext cx="26670" cy="429259"/>
          </a:xfrm>
          <a:custGeom>
            <a:avLst/>
            <a:gdLst/>
            <a:ahLst/>
            <a:cxnLst/>
            <a:rect l="l" t="t" r="r" b="b"/>
            <a:pathLst>
              <a:path w="26670" h="429260">
                <a:moveTo>
                  <a:pt x="26670" y="0"/>
                </a:moveTo>
                <a:lnTo>
                  <a:pt x="0" y="0"/>
                </a:lnTo>
                <a:lnTo>
                  <a:pt x="0" y="428878"/>
                </a:lnTo>
                <a:lnTo>
                  <a:pt x="26670" y="428878"/>
                </a:lnTo>
                <a:lnTo>
                  <a:pt x="26670" y="0"/>
                </a:lnTo>
                <a:close/>
              </a:path>
            </a:pathLst>
          </a:custGeom>
          <a:solidFill>
            <a:srgbClr val="FFFFFF"/>
          </a:solidFill>
        </p:spPr>
        <p:txBody>
          <a:bodyPr wrap="square" lIns="0" tIns="0" rIns="0" bIns="0" rtlCol="0"/>
          <a:lstStyle/>
          <a:p>
            <a:endParaRPr/>
          </a:p>
        </p:txBody>
      </p:sp>
      <p:sp>
        <p:nvSpPr>
          <p:cNvPr id="18" name="object 18"/>
          <p:cNvSpPr/>
          <p:nvPr/>
        </p:nvSpPr>
        <p:spPr>
          <a:xfrm>
            <a:off x="4805553" y="3238119"/>
            <a:ext cx="26670" cy="429259"/>
          </a:xfrm>
          <a:custGeom>
            <a:avLst/>
            <a:gdLst/>
            <a:ahLst/>
            <a:cxnLst/>
            <a:rect l="l" t="t" r="r" b="b"/>
            <a:pathLst>
              <a:path w="26670" h="429260">
                <a:moveTo>
                  <a:pt x="26670" y="0"/>
                </a:moveTo>
                <a:lnTo>
                  <a:pt x="0" y="0"/>
                </a:lnTo>
                <a:lnTo>
                  <a:pt x="0" y="428878"/>
                </a:lnTo>
                <a:lnTo>
                  <a:pt x="26670" y="428878"/>
                </a:lnTo>
                <a:lnTo>
                  <a:pt x="26670" y="0"/>
                </a:lnTo>
                <a:close/>
              </a:path>
            </a:pathLst>
          </a:custGeom>
          <a:solidFill>
            <a:srgbClr val="FFFFFF"/>
          </a:solidFill>
        </p:spPr>
        <p:txBody>
          <a:bodyPr wrap="square" lIns="0" tIns="0" rIns="0" bIns="0" rtlCol="0"/>
          <a:lstStyle/>
          <a:p>
            <a:endParaRPr/>
          </a:p>
        </p:txBody>
      </p:sp>
      <p:sp>
        <p:nvSpPr>
          <p:cNvPr id="19" name="object 19"/>
          <p:cNvSpPr/>
          <p:nvPr/>
        </p:nvSpPr>
        <p:spPr>
          <a:xfrm>
            <a:off x="4379595" y="3238119"/>
            <a:ext cx="26670" cy="429259"/>
          </a:xfrm>
          <a:custGeom>
            <a:avLst/>
            <a:gdLst/>
            <a:ahLst/>
            <a:cxnLst/>
            <a:rect l="l" t="t" r="r" b="b"/>
            <a:pathLst>
              <a:path w="26670" h="429260">
                <a:moveTo>
                  <a:pt x="26669" y="0"/>
                </a:moveTo>
                <a:lnTo>
                  <a:pt x="0" y="0"/>
                </a:lnTo>
                <a:lnTo>
                  <a:pt x="0" y="428878"/>
                </a:lnTo>
                <a:lnTo>
                  <a:pt x="26669" y="428878"/>
                </a:lnTo>
                <a:lnTo>
                  <a:pt x="26669" y="0"/>
                </a:lnTo>
                <a:close/>
              </a:path>
            </a:pathLst>
          </a:custGeom>
          <a:solidFill>
            <a:srgbClr val="FFFFFF"/>
          </a:solidFill>
        </p:spPr>
        <p:txBody>
          <a:bodyPr wrap="square" lIns="0" tIns="0" rIns="0" bIns="0" rtlCol="0"/>
          <a:lstStyle/>
          <a:p>
            <a:endParaRPr/>
          </a:p>
        </p:txBody>
      </p:sp>
      <p:sp>
        <p:nvSpPr>
          <p:cNvPr id="20" name="object 20"/>
          <p:cNvSpPr/>
          <p:nvPr/>
        </p:nvSpPr>
        <p:spPr>
          <a:xfrm>
            <a:off x="4304157" y="3238119"/>
            <a:ext cx="26670" cy="429259"/>
          </a:xfrm>
          <a:custGeom>
            <a:avLst/>
            <a:gdLst/>
            <a:ahLst/>
            <a:cxnLst/>
            <a:rect l="l" t="t" r="r" b="b"/>
            <a:pathLst>
              <a:path w="26670" h="429260">
                <a:moveTo>
                  <a:pt x="26669" y="0"/>
                </a:moveTo>
                <a:lnTo>
                  <a:pt x="0" y="0"/>
                </a:lnTo>
                <a:lnTo>
                  <a:pt x="0" y="428878"/>
                </a:lnTo>
                <a:lnTo>
                  <a:pt x="26669" y="428878"/>
                </a:lnTo>
                <a:lnTo>
                  <a:pt x="26669" y="0"/>
                </a:lnTo>
                <a:close/>
              </a:path>
            </a:pathLst>
          </a:custGeom>
          <a:solidFill>
            <a:srgbClr val="FFFFFF"/>
          </a:solidFill>
        </p:spPr>
        <p:txBody>
          <a:bodyPr wrap="square" lIns="0" tIns="0" rIns="0" bIns="0" rtlCol="0"/>
          <a:lstStyle/>
          <a:p>
            <a:endParaRPr/>
          </a:p>
        </p:txBody>
      </p:sp>
      <p:sp>
        <p:nvSpPr>
          <p:cNvPr id="21" name="object 21"/>
          <p:cNvSpPr txBox="1"/>
          <p:nvPr/>
        </p:nvSpPr>
        <p:spPr>
          <a:xfrm>
            <a:off x="109729" y="2968859"/>
            <a:ext cx="5587365" cy="634148"/>
          </a:xfrm>
          <a:prstGeom prst="rect">
            <a:avLst/>
          </a:prstGeom>
        </p:spPr>
        <p:txBody>
          <a:bodyPr vert="horz" wrap="square" lIns="0" tIns="201295" rIns="0" bIns="0" rtlCol="0">
            <a:spAutoFit/>
          </a:bodyPr>
          <a:lstStyle/>
          <a:p>
            <a:pPr marL="3236595">
              <a:lnSpc>
                <a:spcPct val="100000"/>
              </a:lnSpc>
              <a:spcBef>
                <a:spcPts val="1585"/>
              </a:spcBef>
              <a:tabLst>
                <a:tab pos="3835400" algn="l"/>
                <a:tab pos="4387215" algn="l"/>
                <a:tab pos="4987925" algn="l"/>
              </a:tabLst>
            </a:pPr>
            <a:r>
              <a:rPr sz="2800" spc="35" dirty="0">
                <a:solidFill>
                  <a:srgbClr val="FFFFFF"/>
                </a:solidFill>
                <a:latin typeface="Cambria Math"/>
                <a:cs typeface="Cambria Math"/>
              </a:rPr>
              <a:t>𝐱</a:t>
            </a:r>
            <a:r>
              <a:rPr sz="3075" spc="52" baseline="-16260" dirty="0">
                <a:solidFill>
                  <a:srgbClr val="FFFFFF"/>
                </a:solidFill>
                <a:latin typeface="Cambria Math"/>
                <a:cs typeface="Cambria Math"/>
              </a:rPr>
              <a:t>𝑖</a:t>
            </a:r>
            <a:r>
              <a:rPr sz="3075" baseline="-16260" dirty="0">
                <a:solidFill>
                  <a:srgbClr val="FFFFFF"/>
                </a:solidFill>
                <a:latin typeface="Cambria Math"/>
                <a:cs typeface="Cambria Math"/>
              </a:rPr>
              <a:t>	</a:t>
            </a:r>
            <a:r>
              <a:rPr sz="2800" spc="-50" dirty="0">
                <a:solidFill>
                  <a:srgbClr val="FFFFFF"/>
                </a:solidFill>
                <a:latin typeface="Cambria Math"/>
                <a:cs typeface="Cambria Math"/>
              </a:rPr>
              <a:t>=</a:t>
            </a:r>
            <a:r>
              <a:rPr sz="2800" dirty="0">
                <a:solidFill>
                  <a:srgbClr val="FFFFFF"/>
                </a:solidFill>
                <a:latin typeface="Cambria Math"/>
                <a:cs typeface="Cambria Math"/>
              </a:rPr>
              <a:t>	</a:t>
            </a:r>
            <a:r>
              <a:rPr sz="2800" spc="-25" dirty="0">
                <a:solidFill>
                  <a:srgbClr val="FFFFFF"/>
                </a:solidFill>
                <a:latin typeface="Cambria Math"/>
                <a:cs typeface="Cambria Math"/>
              </a:rPr>
              <a:t>𝐱</a:t>
            </a:r>
            <a:r>
              <a:rPr sz="3075" spc="-37" baseline="-16260" dirty="0">
                <a:solidFill>
                  <a:srgbClr val="FFFFFF"/>
                </a:solidFill>
                <a:latin typeface="Cambria Math"/>
                <a:cs typeface="Cambria Math"/>
              </a:rPr>
              <a:t>𝑗</a:t>
            </a:r>
            <a:r>
              <a:rPr sz="3075" baseline="-16260" dirty="0">
                <a:solidFill>
                  <a:srgbClr val="FFFFFF"/>
                </a:solidFill>
                <a:latin typeface="Cambria Math"/>
                <a:cs typeface="Cambria Math"/>
              </a:rPr>
              <a:t>	</a:t>
            </a:r>
            <a:r>
              <a:rPr sz="2800" dirty="0">
                <a:solidFill>
                  <a:srgbClr val="FFFFFF"/>
                </a:solidFill>
                <a:latin typeface="Cambria Math"/>
                <a:cs typeface="Cambria Math"/>
              </a:rPr>
              <a:t>=</a:t>
            </a:r>
            <a:r>
              <a:rPr sz="2800" spc="150" dirty="0">
                <a:solidFill>
                  <a:srgbClr val="FFFFFF"/>
                </a:solidFill>
                <a:latin typeface="Cambria Math"/>
                <a:cs typeface="Cambria Math"/>
              </a:rPr>
              <a:t> </a:t>
            </a:r>
            <a:r>
              <a:rPr sz="2800" spc="-50" dirty="0">
                <a:solidFill>
                  <a:srgbClr val="FFFFFF"/>
                </a:solidFill>
                <a:latin typeface="Cambria Math"/>
                <a:cs typeface="Cambria Math"/>
              </a:rPr>
              <a:t>1</a:t>
            </a:r>
            <a:endParaRPr sz="2800" dirty="0">
              <a:latin typeface="Cambria Math"/>
              <a:cs typeface="Cambria Math"/>
            </a:endParaRPr>
          </a:p>
        </p:txBody>
      </p:sp>
      <p:sp>
        <p:nvSpPr>
          <p:cNvPr id="22" name="object 22"/>
          <p:cNvSpPr/>
          <p:nvPr/>
        </p:nvSpPr>
        <p:spPr>
          <a:xfrm>
            <a:off x="2305176" y="4539615"/>
            <a:ext cx="1306195" cy="429259"/>
          </a:xfrm>
          <a:custGeom>
            <a:avLst/>
            <a:gdLst/>
            <a:ahLst/>
            <a:cxnLst/>
            <a:rect l="l" t="t" r="r" b="b"/>
            <a:pathLst>
              <a:path w="1306195" h="429260">
                <a:moveTo>
                  <a:pt x="1192911" y="0"/>
                </a:moveTo>
                <a:lnTo>
                  <a:pt x="1188593" y="14224"/>
                </a:lnTo>
                <a:lnTo>
                  <a:pt x="1208339" y="24389"/>
                </a:lnTo>
                <a:lnTo>
                  <a:pt x="1225502" y="39258"/>
                </a:lnTo>
                <a:lnTo>
                  <a:pt x="1252220" y="83058"/>
                </a:lnTo>
                <a:lnTo>
                  <a:pt x="1268396" y="142414"/>
                </a:lnTo>
                <a:lnTo>
                  <a:pt x="1273810" y="214630"/>
                </a:lnTo>
                <a:lnTo>
                  <a:pt x="1272454" y="252204"/>
                </a:lnTo>
                <a:lnTo>
                  <a:pt x="1261647" y="317875"/>
                </a:lnTo>
                <a:lnTo>
                  <a:pt x="1240117" y="370095"/>
                </a:lnTo>
                <a:lnTo>
                  <a:pt x="1208339" y="404437"/>
                </a:lnTo>
                <a:lnTo>
                  <a:pt x="1188593" y="414655"/>
                </a:lnTo>
                <a:lnTo>
                  <a:pt x="1192911" y="428879"/>
                </a:lnTo>
                <a:lnTo>
                  <a:pt x="1240821" y="403383"/>
                </a:lnTo>
                <a:lnTo>
                  <a:pt x="1276350" y="355219"/>
                </a:lnTo>
                <a:lnTo>
                  <a:pt x="1298352" y="290274"/>
                </a:lnTo>
                <a:lnTo>
                  <a:pt x="1305687" y="214376"/>
                </a:lnTo>
                <a:lnTo>
                  <a:pt x="1303853" y="175083"/>
                </a:lnTo>
                <a:lnTo>
                  <a:pt x="1289184" y="104737"/>
                </a:lnTo>
                <a:lnTo>
                  <a:pt x="1260133" y="46755"/>
                </a:lnTo>
                <a:lnTo>
                  <a:pt x="1218414" y="9902"/>
                </a:lnTo>
                <a:lnTo>
                  <a:pt x="1192911" y="0"/>
                </a:lnTo>
                <a:close/>
              </a:path>
              <a:path w="1306195" h="429260">
                <a:moveTo>
                  <a:pt x="112775" y="0"/>
                </a:moveTo>
                <a:lnTo>
                  <a:pt x="64865" y="25495"/>
                </a:lnTo>
                <a:lnTo>
                  <a:pt x="29337" y="73660"/>
                </a:lnTo>
                <a:lnTo>
                  <a:pt x="7334" y="138541"/>
                </a:lnTo>
                <a:lnTo>
                  <a:pt x="0" y="214376"/>
                </a:lnTo>
                <a:lnTo>
                  <a:pt x="1833" y="253688"/>
                </a:lnTo>
                <a:lnTo>
                  <a:pt x="16502" y="324121"/>
                </a:lnTo>
                <a:lnTo>
                  <a:pt x="45553" y="382123"/>
                </a:lnTo>
                <a:lnTo>
                  <a:pt x="87272" y="418976"/>
                </a:lnTo>
                <a:lnTo>
                  <a:pt x="112775" y="428879"/>
                </a:lnTo>
                <a:lnTo>
                  <a:pt x="117093" y="414655"/>
                </a:lnTo>
                <a:lnTo>
                  <a:pt x="97401" y="404437"/>
                </a:lnTo>
                <a:lnTo>
                  <a:pt x="80232" y="389588"/>
                </a:lnTo>
                <a:lnTo>
                  <a:pt x="53467" y="345948"/>
                </a:lnTo>
                <a:lnTo>
                  <a:pt x="37353" y="286623"/>
                </a:lnTo>
                <a:lnTo>
                  <a:pt x="32004" y="214630"/>
                </a:lnTo>
                <a:lnTo>
                  <a:pt x="33339" y="176909"/>
                </a:lnTo>
                <a:lnTo>
                  <a:pt x="44059" y="111134"/>
                </a:lnTo>
                <a:lnTo>
                  <a:pt x="65587" y="58818"/>
                </a:lnTo>
                <a:lnTo>
                  <a:pt x="97401" y="24389"/>
                </a:lnTo>
                <a:lnTo>
                  <a:pt x="117093" y="14224"/>
                </a:lnTo>
                <a:lnTo>
                  <a:pt x="112775" y="0"/>
                </a:lnTo>
                <a:close/>
              </a:path>
            </a:pathLst>
          </a:custGeom>
          <a:solidFill>
            <a:srgbClr val="FFFFFF"/>
          </a:solidFill>
        </p:spPr>
        <p:txBody>
          <a:bodyPr wrap="square" lIns="0" tIns="0" rIns="0" bIns="0" rtlCol="0"/>
          <a:lstStyle/>
          <a:p>
            <a:endParaRPr/>
          </a:p>
        </p:txBody>
      </p:sp>
      <p:sp>
        <p:nvSpPr>
          <p:cNvPr id="23" name="object 23"/>
          <p:cNvSpPr txBox="1"/>
          <p:nvPr/>
        </p:nvSpPr>
        <p:spPr>
          <a:xfrm>
            <a:off x="3630295" y="4348352"/>
            <a:ext cx="187325" cy="336550"/>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𝑻</a:t>
            </a:r>
            <a:endParaRPr sz="2050">
              <a:latin typeface="Cambria Math"/>
              <a:cs typeface="Cambria Math"/>
            </a:endParaRPr>
          </a:p>
        </p:txBody>
      </p:sp>
      <p:sp>
        <p:nvSpPr>
          <p:cNvPr id="24" name="object 24"/>
          <p:cNvSpPr/>
          <p:nvPr/>
        </p:nvSpPr>
        <p:spPr>
          <a:xfrm>
            <a:off x="3850513" y="4539615"/>
            <a:ext cx="1306195" cy="429259"/>
          </a:xfrm>
          <a:custGeom>
            <a:avLst/>
            <a:gdLst/>
            <a:ahLst/>
            <a:cxnLst/>
            <a:rect l="l" t="t" r="r" b="b"/>
            <a:pathLst>
              <a:path w="1306195" h="429260">
                <a:moveTo>
                  <a:pt x="1192911" y="0"/>
                </a:moveTo>
                <a:lnTo>
                  <a:pt x="1188592" y="14224"/>
                </a:lnTo>
                <a:lnTo>
                  <a:pt x="1208339" y="24389"/>
                </a:lnTo>
                <a:lnTo>
                  <a:pt x="1225502" y="39258"/>
                </a:lnTo>
                <a:lnTo>
                  <a:pt x="1252220" y="83058"/>
                </a:lnTo>
                <a:lnTo>
                  <a:pt x="1268396" y="142414"/>
                </a:lnTo>
                <a:lnTo>
                  <a:pt x="1273810" y="214630"/>
                </a:lnTo>
                <a:lnTo>
                  <a:pt x="1272454" y="252204"/>
                </a:lnTo>
                <a:lnTo>
                  <a:pt x="1261647" y="317875"/>
                </a:lnTo>
                <a:lnTo>
                  <a:pt x="1240117" y="370095"/>
                </a:lnTo>
                <a:lnTo>
                  <a:pt x="1208339" y="404437"/>
                </a:lnTo>
                <a:lnTo>
                  <a:pt x="1188592" y="414655"/>
                </a:lnTo>
                <a:lnTo>
                  <a:pt x="1192911" y="428879"/>
                </a:lnTo>
                <a:lnTo>
                  <a:pt x="1240821" y="403383"/>
                </a:lnTo>
                <a:lnTo>
                  <a:pt x="1276350" y="355219"/>
                </a:lnTo>
                <a:lnTo>
                  <a:pt x="1298352" y="290274"/>
                </a:lnTo>
                <a:lnTo>
                  <a:pt x="1305687" y="214376"/>
                </a:lnTo>
                <a:lnTo>
                  <a:pt x="1303853" y="175083"/>
                </a:lnTo>
                <a:lnTo>
                  <a:pt x="1289184" y="104737"/>
                </a:lnTo>
                <a:lnTo>
                  <a:pt x="1260133" y="46755"/>
                </a:lnTo>
                <a:lnTo>
                  <a:pt x="1218414" y="9902"/>
                </a:lnTo>
                <a:lnTo>
                  <a:pt x="1192911" y="0"/>
                </a:lnTo>
                <a:close/>
              </a:path>
              <a:path w="1306195" h="429260">
                <a:moveTo>
                  <a:pt x="112775" y="0"/>
                </a:moveTo>
                <a:lnTo>
                  <a:pt x="64865" y="25495"/>
                </a:lnTo>
                <a:lnTo>
                  <a:pt x="29337" y="73660"/>
                </a:lnTo>
                <a:lnTo>
                  <a:pt x="7334" y="138541"/>
                </a:lnTo>
                <a:lnTo>
                  <a:pt x="0" y="214376"/>
                </a:lnTo>
                <a:lnTo>
                  <a:pt x="1833" y="253688"/>
                </a:lnTo>
                <a:lnTo>
                  <a:pt x="16502" y="324121"/>
                </a:lnTo>
                <a:lnTo>
                  <a:pt x="45553" y="382123"/>
                </a:lnTo>
                <a:lnTo>
                  <a:pt x="87272" y="418976"/>
                </a:lnTo>
                <a:lnTo>
                  <a:pt x="112775" y="428879"/>
                </a:lnTo>
                <a:lnTo>
                  <a:pt x="117094" y="414655"/>
                </a:lnTo>
                <a:lnTo>
                  <a:pt x="97401" y="404437"/>
                </a:lnTo>
                <a:lnTo>
                  <a:pt x="80232" y="389588"/>
                </a:lnTo>
                <a:lnTo>
                  <a:pt x="53466" y="345948"/>
                </a:lnTo>
                <a:lnTo>
                  <a:pt x="37353" y="286623"/>
                </a:lnTo>
                <a:lnTo>
                  <a:pt x="32003" y="214630"/>
                </a:lnTo>
                <a:lnTo>
                  <a:pt x="33339" y="176909"/>
                </a:lnTo>
                <a:lnTo>
                  <a:pt x="44059" y="111134"/>
                </a:lnTo>
                <a:lnTo>
                  <a:pt x="65587" y="58818"/>
                </a:lnTo>
                <a:lnTo>
                  <a:pt x="97401" y="24389"/>
                </a:lnTo>
                <a:lnTo>
                  <a:pt x="117094" y="14224"/>
                </a:lnTo>
                <a:lnTo>
                  <a:pt x="112775" y="0"/>
                </a:lnTo>
                <a:close/>
              </a:path>
            </a:pathLst>
          </a:custGeom>
          <a:solidFill>
            <a:srgbClr val="FFFFFF"/>
          </a:solidFill>
        </p:spPr>
        <p:txBody>
          <a:bodyPr wrap="square" lIns="0" tIns="0" rIns="0" bIns="0" rtlCol="0"/>
          <a:lstStyle/>
          <a:p>
            <a:endParaRPr/>
          </a:p>
        </p:txBody>
      </p:sp>
      <p:sp>
        <p:nvSpPr>
          <p:cNvPr id="25" name="object 25"/>
          <p:cNvSpPr txBox="1"/>
          <p:nvPr/>
        </p:nvSpPr>
        <p:spPr>
          <a:xfrm>
            <a:off x="6683502" y="4672660"/>
            <a:ext cx="116839" cy="337185"/>
          </a:xfrm>
          <a:prstGeom prst="rect">
            <a:avLst/>
          </a:prstGeom>
        </p:spPr>
        <p:txBody>
          <a:bodyPr vert="horz" wrap="square" lIns="0" tIns="11430" rIns="0" bIns="0" rtlCol="0">
            <a:spAutoFit/>
          </a:bodyPr>
          <a:lstStyle/>
          <a:p>
            <a:pPr marL="12700">
              <a:lnSpc>
                <a:spcPct val="100000"/>
              </a:lnSpc>
              <a:spcBef>
                <a:spcPts val="90"/>
              </a:spcBef>
            </a:pPr>
            <a:r>
              <a:rPr sz="2050" spc="15" dirty="0">
                <a:solidFill>
                  <a:srgbClr val="FFFFFF"/>
                </a:solidFill>
                <a:latin typeface="Cambria Math"/>
                <a:cs typeface="Cambria Math"/>
              </a:rPr>
              <a:t>𝑖</a:t>
            </a:r>
            <a:endParaRPr sz="2050">
              <a:latin typeface="Cambria Math"/>
              <a:cs typeface="Cambria Math"/>
            </a:endParaRPr>
          </a:p>
        </p:txBody>
      </p:sp>
      <p:sp>
        <p:nvSpPr>
          <p:cNvPr id="26" name="object 26"/>
          <p:cNvSpPr txBox="1"/>
          <p:nvPr/>
        </p:nvSpPr>
        <p:spPr>
          <a:xfrm>
            <a:off x="268528" y="4488256"/>
            <a:ext cx="6864350" cy="452120"/>
          </a:xfrm>
          <a:prstGeom prst="rect">
            <a:avLst/>
          </a:prstGeom>
        </p:spPr>
        <p:txBody>
          <a:bodyPr vert="horz" wrap="square" lIns="0" tIns="12065" rIns="0" bIns="0" rtlCol="0">
            <a:spAutoFit/>
          </a:bodyPr>
          <a:lstStyle/>
          <a:p>
            <a:pPr marL="76200">
              <a:lnSpc>
                <a:spcPct val="100000"/>
              </a:lnSpc>
              <a:spcBef>
                <a:spcPts val="95"/>
              </a:spcBef>
              <a:tabLst>
                <a:tab pos="2165350" algn="l"/>
                <a:tab pos="3710940" algn="l"/>
                <a:tab pos="5017135" algn="l"/>
              </a:tabLst>
            </a:pPr>
            <a:r>
              <a:rPr sz="2800" spc="50" dirty="0">
                <a:solidFill>
                  <a:srgbClr val="FFFFFF"/>
                </a:solidFill>
                <a:latin typeface="Cambria Math"/>
                <a:cs typeface="Cambria Math"/>
              </a:rPr>
              <a:t>𝑑</a:t>
            </a:r>
            <a:r>
              <a:rPr sz="3075" spc="75" baseline="27100" dirty="0">
                <a:solidFill>
                  <a:srgbClr val="FFFFFF"/>
                </a:solidFill>
                <a:latin typeface="Cambria Math"/>
                <a:cs typeface="Cambria Math"/>
              </a:rPr>
              <a:t>2</a:t>
            </a:r>
            <a:r>
              <a:rPr sz="2800" spc="50" dirty="0">
                <a:solidFill>
                  <a:srgbClr val="FFFFFF"/>
                </a:solidFill>
                <a:latin typeface="Cambria Math"/>
                <a:cs typeface="Cambria Math"/>
              </a:rPr>
              <a:t>(𝒙</a:t>
            </a:r>
            <a:r>
              <a:rPr sz="3075" spc="75" baseline="-16260" dirty="0">
                <a:solidFill>
                  <a:srgbClr val="FFFFFF"/>
                </a:solidFill>
                <a:latin typeface="Cambria Math"/>
                <a:cs typeface="Cambria Math"/>
              </a:rPr>
              <a:t>𝒊</a:t>
            </a:r>
            <a:r>
              <a:rPr sz="2800" spc="50" dirty="0">
                <a:solidFill>
                  <a:srgbClr val="FFFFFF"/>
                </a:solidFill>
                <a:latin typeface="Cambria"/>
                <a:cs typeface="Cambria"/>
              </a:rPr>
              <a:t>,</a:t>
            </a:r>
            <a:r>
              <a:rPr sz="2800" spc="45" dirty="0">
                <a:solidFill>
                  <a:srgbClr val="FFFFFF"/>
                </a:solidFill>
                <a:latin typeface="Cambria"/>
                <a:cs typeface="Cambria"/>
              </a:rPr>
              <a:t> </a:t>
            </a:r>
            <a:r>
              <a:rPr sz="2800" dirty="0">
                <a:solidFill>
                  <a:srgbClr val="FFFFFF"/>
                </a:solidFill>
                <a:latin typeface="Cambria Math"/>
                <a:cs typeface="Cambria Math"/>
              </a:rPr>
              <a:t>𝒙</a:t>
            </a:r>
            <a:r>
              <a:rPr sz="3075" baseline="-16260" dirty="0">
                <a:solidFill>
                  <a:srgbClr val="FFFFFF"/>
                </a:solidFill>
                <a:latin typeface="Cambria Math"/>
                <a:cs typeface="Cambria Math"/>
              </a:rPr>
              <a:t>𝒋</a:t>
            </a:r>
            <a:r>
              <a:rPr sz="2800" dirty="0">
                <a:solidFill>
                  <a:srgbClr val="FFFFFF"/>
                </a:solidFill>
                <a:latin typeface="Cambria Math"/>
                <a:cs typeface="Cambria Math"/>
              </a:rPr>
              <a:t>)</a:t>
            </a:r>
            <a:r>
              <a:rPr sz="2800" spc="215" dirty="0">
                <a:solidFill>
                  <a:srgbClr val="FFFFFF"/>
                </a:solidFill>
                <a:latin typeface="Cambria Math"/>
                <a:cs typeface="Cambria Math"/>
              </a:rPr>
              <a:t> </a:t>
            </a:r>
            <a:r>
              <a:rPr sz="2800" spc="-60" dirty="0">
                <a:solidFill>
                  <a:srgbClr val="FFFFFF"/>
                </a:solidFill>
                <a:latin typeface="Cambria Math"/>
                <a:cs typeface="Cambria Math"/>
              </a:rPr>
              <a:t>=</a:t>
            </a:r>
            <a:r>
              <a:rPr sz="2800" dirty="0">
                <a:solidFill>
                  <a:srgbClr val="FFFFFF"/>
                </a:solidFill>
                <a:latin typeface="Cambria Math"/>
                <a:cs typeface="Cambria Math"/>
              </a:rPr>
              <a:t>	</a:t>
            </a:r>
            <a:r>
              <a:rPr sz="2800" spc="60" dirty="0">
                <a:solidFill>
                  <a:srgbClr val="FFFFFF"/>
                </a:solidFill>
                <a:latin typeface="Cambria Math"/>
                <a:cs typeface="Cambria Math"/>
              </a:rPr>
              <a:t>𝐱</a:t>
            </a:r>
            <a:r>
              <a:rPr sz="3075" spc="89" baseline="-16260" dirty="0">
                <a:solidFill>
                  <a:srgbClr val="FFFFFF"/>
                </a:solidFill>
                <a:latin typeface="Cambria Math"/>
                <a:cs typeface="Cambria Math"/>
              </a:rPr>
              <a:t>𝑖</a:t>
            </a:r>
            <a:r>
              <a:rPr sz="3075" spc="555" baseline="-16260" dirty="0">
                <a:solidFill>
                  <a:srgbClr val="FFFFFF"/>
                </a:solidFill>
                <a:latin typeface="Cambria Math"/>
                <a:cs typeface="Cambria Math"/>
              </a:rPr>
              <a:t> </a:t>
            </a:r>
            <a:r>
              <a:rPr sz="2800" dirty="0">
                <a:solidFill>
                  <a:srgbClr val="FFFFFF"/>
                </a:solidFill>
                <a:latin typeface="Cambria Math"/>
                <a:cs typeface="Cambria Math"/>
              </a:rPr>
              <a:t>− </a:t>
            </a:r>
            <a:r>
              <a:rPr sz="2800" spc="-25" dirty="0">
                <a:solidFill>
                  <a:srgbClr val="FFFFFF"/>
                </a:solidFill>
                <a:latin typeface="Cambria Math"/>
                <a:cs typeface="Cambria Math"/>
              </a:rPr>
              <a:t>𝐱</a:t>
            </a:r>
            <a:r>
              <a:rPr sz="3075" spc="-37" baseline="-16260" dirty="0">
                <a:solidFill>
                  <a:srgbClr val="FFFFFF"/>
                </a:solidFill>
                <a:latin typeface="Cambria Math"/>
                <a:cs typeface="Cambria Math"/>
              </a:rPr>
              <a:t>𝑗</a:t>
            </a:r>
            <a:r>
              <a:rPr sz="3075" baseline="-16260" dirty="0">
                <a:solidFill>
                  <a:srgbClr val="FFFFFF"/>
                </a:solidFill>
                <a:latin typeface="Cambria Math"/>
                <a:cs typeface="Cambria Math"/>
              </a:rPr>
              <a:t>	</a:t>
            </a:r>
            <a:r>
              <a:rPr sz="2800" spc="60" dirty="0">
                <a:solidFill>
                  <a:srgbClr val="FFFFFF"/>
                </a:solidFill>
                <a:latin typeface="Cambria Math"/>
                <a:cs typeface="Cambria Math"/>
              </a:rPr>
              <a:t>𝐱</a:t>
            </a:r>
            <a:r>
              <a:rPr sz="3075" spc="89" baseline="-16260" dirty="0">
                <a:solidFill>
                  <a:srgbClr val="FFFFFF"/>
                </a:solidFill>
                <a:latin typeface="Cambria Math"/>
                <a:cs typeface="Cambria Math"/>
              </a:rPr>
              <a:t>𝑖</a:t>
            </a:r>
            <a:r>
              <a:rPr sz="3075" spc="555" baseline="-16260" dirty="0">
                <a:solidFill>
                  <a:srgbClr val="FFFFFF"/>
                </a:solidFill>
                <a:latin typeface="Cambria Math"/>
                <a:cs typeface="Cambria Math"/>
              </a:rPr>
              <a:t> </a:t>
            </a:r>
            <a:r>
              <a:rPr sz="2800" dirty="0">
                <a:solidFill>
                  <a:srgbClr val="FFFFFF"/>
                </a:solidFill>
                <a:latin typeface="Cambria Math"/>
                <a:cs typeface="Cambria Math"/>
              </a:rPr>
              <a:t>−</a:t>
            </a:r>
            <a:r>
              <a:rPr sz="2800" spc="-10" dirty="0">
                <a:solidFill>
                  <a:srgbClr val="FFFFFF"/>
                </a:solidFill>
                <a:latin typeface="Cambria Math"/>
                <a:cs typeface="Cambria Math"/>
              </a:rPr>
              <a:t> </a:t>
            </a:r>
            <a:r>
              <a:rPr sz="2800" spc="-25" dirty="0">
                <a:solidFill>
                  <a:srgbClr val="FFFFFF"/>
                </a:solidFill>
                <a:latin typeface="Cambria Math"/>
                <a:cs typeface="Cambria Math"/>
              </a:rPr>
              <a:t>𝐱</a:t>
            </a:r>
            <a:r>
              <a:rPr sz="3075" spc="-37" baseline="-16260" dirty="0">
                <a:solidFill>
                  <a:srgbClr val="FFFFFF"/>
                </a:solidFill>
                <a:latin typeface="Cambria Math"/>
                <a:cs typeface="Cambria Math"/>
              </a:rPr>
              <a:t>𝑗</a:t>
            </a:r>
            <a:r>
              <a:rPr sz="3075" baseline="-16260" dirty="0">
                <a:solidFill>
                  <a:srgbClr val="FFFFFF"/>
                </a:solidFill>
                <a:latin typeface="Cambria Math"/>
                <a:cs typeface="Cambria Math"/>
              </a:rPr>
              <a:t>	</a:t>
            </a:r>
            <a:r>
              <a:rPr sz="2800" dirty="0">
                <a:solidFill>
                  <a:srgbClr val="FFFFFF"/>
                </a:solidFill>
                <a:latin typeface="Cambria Math"/>
                <a:cs typeface="Cambria Math"/>
              </a:rPr>
              <a:t>=</a:t>
            </a:r>
            <a:r>
              <a:rPr sz="2800" spc="150" dirty="0">
                <a:solidFill>
                  <a:srgbClr val="FFFFFF"/>
                </a:solidFill>
                <a:latin typeface="Cambria Math"/>
                <a:cs typeface="Cambria Math"/>
              </a:rPr>
              <a:t> </a:t>
            </a:r>
            <a:r>
              <a:rPr sz="2800" dirty="0">
                <a:solidFill>
                  <a:srgbClr val="FFFFFF"/>
                </a:solidFill>
                <a:latin typeface="Cambria Math"/>
                <a:cs typeface="Cambria Math"/>
              </a:rPr>
              <a:t>𝟐</a:t>
            </a:r>
            <a:r>
              <a:rPr sz="2800" spc="-5" dirty="0">
                <a:solidFill>
                  <a:srgbClr val="FFFFFF"/>
                </a:solidFill>
                <a:latin typeface="Cambria Math"/>
                <a:cs typeface="Cambria Math"/>
              </a:rPr>
              <a:t> </a:t>
            </a:r>
            <a:r>
              <a:rPr sz="2800" dirty="0">
                <a:solidFill>
                  <a:srgbClr val="FFFFFF"/>
                </a:solidFill>
                <a:latin typeface="Cambria Math"/>
                <a:cs typeface="Cambria Math"/>
              </a:rPr>
              <a:t>−</a:t>
            </a:r>
            <a:r>
              <a:rPr sz="2800" spc="-5" dirty="0">
                <a:solidFill>
                  <a:srgbClr val="FFFFFF"/>
                </a:solidFill>
                <a:latin typeface="Cambria Math"/>
                <a:cs typeface="Cambria Math"/>
              </a:rPr>
              <a:t> </a:t>
            </a:r>
            <a:r>
              <a:rPr sz="2800" spc="45" dirty="0">
                <a:solidFill>
                  <a:srgbClr val="FFFFFF"/>
                </a:solidFill>
                <a:latin typeface="Cambria Math"/>
                <a:cs typeface="Cambria Math"/>
              </a:rPr>
              <a:t>𝟐𝐱</a:t>
            </a:r>
            <a:r>
              <a:rPr sz="3075" spc="67" baseline="31165" dirty="0">
                <a:solidFill>
                  <a:srgbClr val="FFFFFF"/>
                </a:solidFill>
                <a:latin typeface="Cambria Math"/>
                <a:cs typeface="Cambria Math"/>
              </a:rPr>
              <a:t>𝑇</a:t>
            </a:r>
            <a:r>
              <a:rPr sz="2800" spc="45" dirty="0">
                <a:solidFill>
                  <a:srgbClr val="FFFFFF"/>
                </a:solidFill>
                <a:latin typeface="Cambria Math"/>
                <a:cs typeface="Cambria Math"/>
              </a:rPr>
              <a:t>𝐱</a:t>
            </a:r>
            <a:endParaRPr sz="2800">
              <a:latin typeface="Cambria Math"/>
              <a:cs typeface="Cambria Math"/>
            </a:endParaRPr>
          </a:p>
        </p:txBody>
      </p:sp>
      <p:sp>
        <p:nvSpPr>
          <p:cNvPr id="27" name="object 27"/>
          <p:cNvSpPr txBox="1"/>
          <p:nvPr/>
        </p:nvSpPr>
        <p:spPr>
          <a:xfrm>
            <a:off x="7034021" y="4657419"/>
            <a:ext cx="147320" cy="337185"/>
          </a:xfrm>
          <a:prstGeom prst="rect">
            <a:avLst/>
          </a:prstGeom>
        </p:spPr>
        <p:txBody>
          <a:bodyPr vert="horz" wrap="square" lIns="0" tIns="11430" rIns="0" bIns="0" rtlCol="0">
            <a:spAutoFit/>
          </a:bodyPr>
          <a:lstStyle/>
          <a:p>
            <a:pPr marL="12700">
              <a:lnSpc>
                <a:spcPct val="100000"/>
              </a:lnSpc>
              <a:spcBef>
                <a:spcPts val="90"/>
              </a:spcBef>
            </a:pPr>
            <a:r>
              <a:rPr sz="2050" spc="160" dirty="0">
                <a:solidFill>
                  <a:srgbClr val="FFFFFF"/>
                </a:solidFill>
                <a:latin typeface="Cambria Math"/>
                <a:cs typeface="Cambria Math"/>
              </a:rPr>
              <a:t>𝑗</a:t>
            </a:r>
            <a:endParaRPr sz="2050">
              <a:latin typeface="Cambria Math"/>
              <a:cs typeface="Cambria Math"/>
            </a:endParaRPr>
          </a:p>
        </p:txBody>
      </p:sp>
      <p:sp>
        <p:nvSpPr>
          <p:cNvPr id="29" name="object 29"/>
          <p:cNvSpPr txBox="1"/>
          <p:nvPr/>
        </p:nvSpPr>
        <p:spPr>
          <a:xfrm>
            <a:off x="87172" y="5124450"/>
            <a:ext cx="8212455" cy="1217641"/>
          </a:xfrm>
          <a:prstGeom prst="rect">
            <a:avLst/>
          </a:prstGeom>
        </p:spPr>
        <p:txBody>
          <a:bodyPr vert="horz" wrap="square" lIns="0" tIns="12065" rIns="0" bIns="0" rtlCol="0">
            <a:spAutoFit/>
          </a:bodyPr>
          <a:lstStyle/>
          <a:p>
            <a:pPr marL="38100">
              <a:lnSpc>
                <a:spcPts val="3130"/>
              </a:lnSpc>
              <a:spcBef>
                <a:spcPts val="95"/>
              </a:spcBef>
            </a:pPr>
            <a:r>
              <a:rPr lang="tr-TR" sz="2800" dirty="0">
                <a:solidFill>
                  <a:srgbClr val="FFFFFF"/>
                </a:solidFill>
                <a:latin typeface="Cambria"/>
                <a:cs typeface="Cambria"/>
              </a:rPr>
              <a:t>Formül ile Öklid mesafesinin en aza indirilmesidir
d(xi, </a:t>
            </a:r>
            <a:r>
              <a:rPr lang="tr-TR" sz="2800" dirty="0" err="1">
                <a:solidFill>
                  <a:srgbClr val="FFFFFF"/>
                </a:solidFill>
                <a:latin typeface="Cambria"/>
                <a:cs typeface="Cambria"/>
              </a:rPr>
              <a:t>xj</a:t>
            </a:r>
            <a:r>
              <a:rPr lang="tr-TR" sz="2800" dirty="0">
                <a:solidFill>
                  <a:srgbClr val="FFFFFF"/>
                </a:solidFill>
                <a:latin typeface="Cambria"/>
                <a:cs typeface="Cambria"/>
              </a:rPr>
              <a:t>), iç çarpımın (xi, </a:t>
            </a:r>
            <a:r>
              <a:rPr lang="tr-TR" sz="2800" dirty="0" err="1">
                <a:solidFill>
                  <a:srgbClr val="FFFFFF"/>
                </a:solidFill>
                <a:latin typeface="Cambria"/>
                <a:cs typeface="Cambria"/>
              </a:rPr>
              <a:t>xj</a:t>
            </a:r>
            <a:r>
              <a:rPr lang="tr-TR" sz="2800" dirty="0">
                <a:solidFill>
                  <a:srgbClr val="FFFFFF"/>
                </a:solidFill>
                <a:latin typeface="Cambria"/>
                <a:cs typeface="Cambria"/>
              </a:rPr>
              <a:t>) maksimizasyonuna ve dolayısıyla </a:t>
            </a:r>
            <a:r>
              <a:rPr lang="tr-TR" sz="2800" dirty="0" err="1">
                <a:solidFill>
                  <a:srgbClr val="FFFFFF"/>
                </a:solidFill>
                <a:latin typeface="Cambria"/>
                <a:cs typeface="Cambria"/>
              </a:rPr>
              <a:t>xj</a:t>
            </a:r>
            <a:r>
              <a:rPr lang="tr-TR" sz="2800" dirty="0">
                <a:solidFill>
                  <a:srgbClr val="FFFFFF"/>
                </a:solidFill>
                <a:latin typeface="Cambria"/>
                <a:cs typeface="Cambria"/>
              </a:rPr>
              <a:t> arasındaki benzerliğe karşılık gelir.</a:t>
            </a:r>
            <a:endParaRPr sz="3075" baseline="-28455" dirty="0">
              <a:latin typeface="Cambria Math"/>
              <a:cs typeface="Cambria Math"/>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59155"/>
          </a:xfrm>
          <a:prstGeom prst="rect">
            <a:avLst/>
          </a:prstGeom>
        </p:spPr>
        <p:txBody>
          <a:bodyPr vert="horz" wrap="square" lIns="0" tIns="12700" rIns="0" bIns="0" rtlCol="0">
            <a:spAutoFit/>
          </a:bodyPr>
          <a:lstStyle/>
          <a:p>
            <a:pPr marL="1052195">
              <a:lnSpc>
                <a:spcPct val="100000"/>
              </a:lnSpc>
              <a:spcBef>
                <a:spcPts val="100"/>
              </a:spcBef>
            </a:pPr>
            <a:r>
              <a:rPr lang="tr-TR" sz="4200" dirty="0"/>
              <a:t>Desenler Arasındaki Benzerlik Ölçüsü</a:t>
            </a:r>
            <a:endParaRPr sz="4200" dirty="0"/>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14</a:t>
            </a:fld>
            <a:endParaRPr spc="-25" dirty="0"/>
          </a:p>
        </p:txBody>
      </p:sp>
      <p:sp>
        <p:nvSpPr>
          <p:cNvPr id="3" name="object 3"/>
          <p:cNvSpPr txBox="1"/>
          <p:nvPr/>
        </p:nvSpPr>
        <p:spPr>
          <a:xfrm>
            <a:off x="27940" y="1049781"/>
            <a:ext cx="12123420" cy="1872949"/>
          </a:xfrm>
          <a:prstGeom prst="rect">
            <a:avLst/>
          </a:prstGeom>
        </p:spPr>
        <p:txBody>
          <a:bodyPr vert="horz" wrap="square" lIns="0" tIns="31115" rIns="0" bIns="0" rtlCol="0">
            <a:spAutoFit/>
          </a:bodyPr>
          <a:lstStyle/>
          <a:p>
            <a:pPr marL="290830" marR="198120" indent="-227329">
              <a:lnSpc>
                <a:spcPts val="3310"/>
              </a:lnSpc>
              <a:spcBef>
                <a:spcPts val="245"/>
              </a:spcBef>
              <a:buFont typeface="Arial MT"/>
              <a:buChar char="•"/>
              <a:tabLst>
                <a:tab pos="292100" algn="l"/>
              </a:tabLst>
            </a:pPr>
            <a:r>
              <a:rPr lang="tr-TR" sz="2800" dirty="0">
                <a:solidFill>
                  <a:srgbClr val="FFFFFF"/>
                </a:solidFill>
                <a:latin typeface="Cambria"/>
                <a:cs typeface="Cambria"/>
              </a:rPr>
              <a:t>xi ve </a:t>
            </a:r>
            <a:r>
              <a:rPr lang="tr-TR" sz="2800" dirty="0" err="1">
                <a:solidFill>
                  <a:srgbClr val="FFFFFF"/>
                </a:solidFill>
                <a:latin typeface="Cambria"/>
                <a:cs typeface="Cambria"/>
              </a:rPr>
              <a:t>xj</a:t>
            </a:r>
            <a:r>
              <a:rPr lang="tr-TR" sz="2800" dirty="0">
                <a:solidFill>
                  <a:srgbClr val="FFFFFF"/>
                </a:solidFill>
                <a:latin typeface="Cambria"/>
                <a:cs typeface="Cambria"/>
              </a:rPr>
              <a:t> vektörleri, </a:t>
            </a:r>
            <a:r>
              <a:rPr lang="el-GR" sz="2800" dirty="0">
                <a:solidFill>
                  <a:srgbClr val="FFFFFF"/>
                </a:solidFill>
                <a:latin typeface="Cambria"/>
                <a:cs typeface="Cambria"/>
              </a:rPr>
              <a:t>μ</a:t>
            </a:r>
            <a:r>
              <a:rPr lang="tr-TR" sz="2800" dirty="0">
                <a:solidFill>
                  <a:srgbClr val="FFFFFF"/>
                </a:solidFill>
                <a:latin typeface="Cambria"/>
                <a:cs typeface="Cambria"/>
              </a:rPr>
              <a:t>i ve </a:t>
            </a:r>
            <a:r>
              <a:rPr lang="el-GR" sz="2800" dirty="0">
                <a:solidFill>
                  <a:srgbClr val="FFFFFF"/>
                </a:solidFill>
                <a:latin typeface="Cambria"/>
                <a:cs typeface="Cambria"/>
              </a:rPr>
              <a:t>μ</a:t>
            </a:r>
            <a:r>
              <a:rPr lang="tr-TR" sz="2800" dirty="0">
                <a:solidFill>
                  <a:srgbClr val="FFFFFF"/>
                </a:solidFill>
                <a:latin typeface="Cambria"/>
                <a:cs typeface="Cambria"/>
              </a:rPr>
              <a:t>j ortalamalarına sahip iki farklı veri popülasyonundan (havuzlarından) çekildiğinde,</a:t>
            </a:r>
          </a:p>
          <a:p>
            <a:pPr marL="290830" marR="198120" indent="-227329">
              <a:lnSpc>
                <a:spcPts val="3310"/>
              </a:lnSpc>
              <a:spcBef>
                <a:spcPts val="245"/>
              </a:spcBef>
              <a:buFont typeface="Arial MT"/>
              <a:buChar char="•"/>
              <a:tabLst>
                <a:tab pos="292100" algn="l"/>
              </a:tabLst>
            </a:pPr>
            <a:r>
              <a:rPr sz="2800" dirty="0">
                <a:solidFill>
                  <a:srgbClr val="FFFFFF"/>
                </a:solidFill>
                <a:latin typeface="Cambria Math"/>
                <a:cs typeface="Cambria Math"/>
              </a:rPr>
              <a:t>𝛍</a:t>
            </a:r>
            <a:r>
              <a:rPr sz="3075" baseline="-16260" dirty="0">
                <a:solidFill>
                  <a:srgbClr val="FFFFFF"/>
                </a:solidFill>
                <a:latin typeface="Cambria Math"/>
                <a:cs typeface="Cambria Math"/>
              </a:rPr>
              <a:t>𝑖</a:t>
            </a:r>
            <a:r>
              <a:rPr sz="3075" spc="44" baseline="-16260" dirty="0">
                <a:solidFill>
                  <a:srgbClr val="FFFFFF"/>
                </a:solidFill>
                <a:latin typeface="Cambria Math"/>
                <a:cs typeface="Cambria Math"/>
              </a:rPr>
              <a:t>  </a:t>
            </a:r>
            <a:r>
              <a:rPr sz="2800" dirty="0">
                <a:solidFill>
                  <a:srgbClr val="FFFFFF"/>
                </a:solidFill>
                <a:latin typeface="Cambria Math"/>
                <a:cs typeface="Cambria Math"/>
              </a:rPr>
              <a:t>=</a:t>
            </a:r>
            <a:r>
              <a:rPr sz="2800" spc="190" dirty="0">
                <a:solidFill>
                  <a:srgbClr val="FFFFFF"/>
                </a:solidFill>
                <a:latin typeface="Cambria Math"/>
                <a:cs typeface="Cambria Math"/>
              </a:rPr>
              <a:t> </a:t>
            </a:r>
            <a:r>
              <a:rPr sz="2800" spc="60" dirty="0">
                <a:solidFill>
                  <a:srgbClr val="FFFFFF"/>
                </a:solidFill>
                <a:latin typeface="Cambria Math"/>
                <a:cs typeface="Cambria Math"/>
              </a:rPr>
              <a:t>𝐸[𝐱</a:t>
            </a:r>
            <a:r>
              <a:rPr sz="3075" spc="89" baseline="-16260" dirty="0">
                <a:solidFill>
                  <a:srgbClr val="FFFFFF"/>
                </a:solidFill>
                <a:latin typeface="Cambria Math"/>
                <a:cs typeface="Cambria Math"/>
              </a:rPr>
              <a:t>𝑖</a:t>
            </a:r>
            <a:r>
              <a:rPr sz="2800" spc="60" dirty="0">
                <a:solidFill>
                  <a:srgbClr val="FFFFFF"/>
                </a:solidFill>
                <a:latin typeface="Cambria Math"/>
                <a:cs typeface="Cambria Math"/>
              </a:rPr>
              <a:t>]</a:t>
            </a:r>
            <a:r>
              <a:rPr lang="tr-TR" sz="2800" spc="60" dirty="0">
                <a:solidFill>
                  <a:srgbClr val="FFFFFF"/>
                </a:solidFill>
                <a:latin typeface="Cambria Math"/>
                <a:cs typeface="Cambria Math"/>
              </a:rPr>
              <a:t> ve </a:t>
            </a:r>
            <a:r>
              <a:rPr sz="2800" spc="-10" dirty="0">
                <a:solidFill>
                  <a:srgbClr val="FFFFFF"/>
                </a:solidFill>
                <a:latin typeface="Cambria"/>
                <a:cs typeface="Cambria"/>
              </a:rPr>
              <a:t> </a:t>
            </a:r>
            <a:r>
              <a:rPr sz="2800" spc="105" dirty="0">
                <a:solidFill>
                  <a:srgbClr val="FFFFFF"/>
                </a:solidFill>
                <a:latin typeface="Cambria Math"/>
                <a:cs typeface="Cambria Math"/>
              </a:rPr>
              <a:t>𝛍</a:t>
            </a:r>
            <a:r>
              <a:rPr sz="3075" spc="157" baseline="-16260" dirty="0">
                <a:solidFill>
                  <a:srgbClr val="FFFFFF"/>
                </a:solidFill>
                <a:latin typeface="Cambria Math"/>
                <a:cs typeface="Cambria Math"/>
              </a:rPr>
              <a:t>𝑗</a:t>
            </a:r>
            <a:r>
              <a:rPr sz="3075" spc="765" baseline="-16260" dirty="0">
                <a:solidFill>
                  <a:srgbClr val="FFFFFF"/>
                </a:solidFill>
                <a:latin typeface="Cambria Math"/>
                <a:cs typeface="Cambria Math"/>
              </a:rPr>
              <a:t> </a:t>
            </a:r>
            <a:r>
              <a:rPr sz="2800" dirty="0">
                <a:solidFill>
                  <a:srgbClr val="FFFFFF"/>
                </a:solidFill>
                <a:latin typeface="Cambria Math"/>
                <a:cs typeface="Cambria Math"/>
              </a:rPr>
              <a:t>=</a:t>
            </a:r>
            <a:r>
              <a:rPr sz="2800" spc="155" dirty="0">
                <a:solidFill>
                  <a:srgbClr val="FFFFFF"/>
                </a:solidFill>
                <a:latin typeface="Cambria Math"/>
                <a:cs typeface="Cambria Math"/>
              </a:rPr>
              <a:t> </a:t>
            </a:r>
            <a:r>
              <a:rPr sz="2800" spc="45" dirty="0">
                <a:solidFill>
                  <a:srgbClr val="FFFFFF"/>
                </a:solidFill>
                <a:latin typeface="Cambria Math"/>
                <a:cs typeface="Cambria Math"/>
              </a:rPr>
              <a:t>𝐸[𝐱</a:t>
            </a:r>
            <a:r>
              <a:rPr sz="3075" spc="67" baseline="-16260" dirty="0">
                <a:solidFill>
                  <a:srgbClr val="FFFFFF"/>
                </a:solidFill>
                <a:latin typeface="Cambria Math"/>
                <a:cs typeface="Cambria Math"/>
              </a:rPr>
              <a:t>𝑗</a:t>
            </a:r>
            <a:r>
              <a:rPr sz="2800" spc="45" dirty="0">
                <a:solidFill>
                  <a:srgbClr val="FFFFFF"/>
                </a:solidFill>
                <a:latin typeface="Cambria Math"/>
                <a:cs typeface="Cambria Math"/>
              </a:rPr>
              <a:t>]</a:t>
            </a:r>
            <a:endParaRPr sz="2800" dirty="0">
              <a:latin typeface="Cambria"/>
              <a:cs typeface="Cambria"/>
            </a:endParaRPr>
          </a:p>
          <a:p>
            <a:pPr marL="290830" indent="-227329">
              <a:lnSpc>
                <a:spcPct val="100000"/>
              </a:lnSpc>
              <a:spcBef>
                <a:spcPts val="910"/>
              </a:spcBef>
              <a:buFont typeface="Arial MT"/>
              <a:buChar char="•"/>
              <a:tabLst>
                <a:tab pos="290830" algn="l"/>
              </a:tabLst>
            </a:pPr>
            <a:r>
              <a:rPr lang="tr-TR" sz="2800" dirty="0" err="1">
                <a:solidFill>
                  <a:srgbClr val="FFFFFF"/>
                </a:solidFill>
                <a:latin typeface="Cambria"/>
                <a:cs typeface="Cambria"/>
              </a:rPr>
              <a:t>xi'den</a:t>
            </a:r>
            <a:r>
              <a:rPr lang="tr-TR" sz="2800" dirty="0">
                <a:solidFill>
                  <a:srgbClr val="FFFFFF"/>
                </a:solidFill>
                <a:latin typeface="Cambria"/>
                <a:cs typeface="Cambria"/>
              </a:rPr>
              <a:t> </a:t>
            </a:r>
            <a:r>
              <a:rPr lang="tr-TR" sz="2800" dirty="0" err="1">
                <a:solidFill>
                  <a:srgbClr val="FFFFFF"/>
                </a:solidFill>
                <a:latin typeface="Cambria"/>
                <a:cs typeface="Cambria"/>
              </a:rPr>
              <a:t>xj'ye</a:t>
            </a:r>
            <a:r>
              <a:rPr lang="tr-TR" sz="2800" dirty="0">
                <a:solidFill>
                  <a:srgbClr val="FFFFFF"/>
                </a:solidFill>
                <a:latin typeface="Cambria"/>
                <a:cs typeface="Cambria"/>
              </a:rPr>
              <a:t> olan mesafenin karesi şu şekilde tanımlanır:</a:t>
            </a:r>
            <a:endParaRPr sz="2800" dirty="0">
              <a:latin typeface="Cambria"/>
              <a:cs typeface="Cambria"/>
            </a:endParaRPr>
          </a:p>
        </p:txBody>
      </p:sp>
      <p:sp>
        <p:nvSpPr>
          <p:cNvPr id="4" name="object 4"/>
          <p:cNvSpPr txBox="1"/>
          <p:nvPr/>
        </p:nvSpPr>
        <p:spPr>
          <a:xfrm>
            <a:off x="4043298" y="3312033"/>
            <a:ext cx="238760" cy="336550"/>
          </a:xfrm>
          <a:prstGeom prst="rect">
            <a:avLst/>
          </a:prstGeom>
        </p:spPr>
        <p:txBody>
          <a:bodyPr vert="horz" wrap="square" lIns="0" tIns="11430" rIns="0" bIns="0" rtlCol="0">
            <a:spAutoFit/>
          </a:bodyPr>
          <a:lstStyle/>
          <a:p>
            <a:pPr marL="12700">
              <a:lnSpc>
                <a:spcPct val="100000"/>
              </a:lnSpc>
              <a:spcBef>
                <a:spcPts val="90"/>
              </a:spcBef>
            </a:pPr>
            <a:r>
              <a:rPr sz="2050" spc="110" dirty="0">
                <a:solidFill>
                  <a:srgbClr val="FFFFFF"/>
                </a:solidFill>
                <a:latin typeface="Cambria Math"/>
                <a:cs typeface="Cambria Math"/>
              </a:rPr>
              <a:t>𝑖𝑗</a:t>
            </a:r>
            <a:endParaRPr sz="2050">
              <a:latin typeface="Cambria Math"/>
              <a:cs typeface="Cambria Math"/>
            </a:endParaRPr>
          </a:p>
        </p:txBody>
      </p:sp>
      <p:sp>
        <p:nvSpPr>
          <p:cNvPr id="5" name="object 5"/>
          <p:cNvSpPr txBox="1"/>
          <p:nvPr/>
        </p:nvSpPr>
        <p:spPr>
          <a:xfrm>
            <a:off x="3812159" y="2983814"/>
            <a:ext cx="443230" cy="452120"/>
          </a:xfrm>
          <a:prstGeom prst="rect">
            <a:avLst/>
          </a:prstGeom>
        </p:spPr>
        <p:txBody>
          <a:bodyPr vert="horz" wrap="square" lIns="0" tIns="12065" rIns="0" bIns="0" rtlCol="0">
            <a:spAutoFit/>
          </a:bodyPr>
          <a:lstStyle/>
          <a:p>
            <a:pPr marL="38100">
              <a:lnSpc>
                <a:spcPct val="100000"/>
              </a:lnSpc>
              <a:spcBef>
                <a:spcPts val="95"/>
              </a:spcBef>
            </a:pPr>
            <a:r>
              <a:rPr sz="4200" spc="-37" baseline="-22817" dirty="0">
                <a:solidFill>
                  <a:srgbClr val="FFFFFF"/>
                </a:solidFill>
                <a:latin typeface="Cambria Math"/>
                <a:cs typeface="Cambria Math"/>
              </a:rPr>
              <a:t>𝑑</a:t>
            </a:r>
            <a:r>
              <a:rPr sz="2050" spc="-25" dirty="0">
                <a:solidFill>
                  <a:srgbClr val="FFFFFF"/>
                </a:solidFill>
                <a:latin typeface="Cambria Math"/>
                <a:cs typeface="Cambria Math"/>
              </a:rPr>
              <a:t>2</a:t>
            </a:r>
            <a:endParaRPr sz="2050">
              <a:latin typeface="Cambria Math"/>
              <a:cs typeface="Cambria Math"/>
            </a:endParaRPr>
          </a:p>
        </p:txBody>
      </p:sp>
      <p:sp>
        <p:nvSpPr>
          <p:cNvPr id="6" name="object 6"/>
          <p:cNvSpPr/>
          <p:nvPr/>
        </p:nvSpPr>
        <p:spPr>
          <a:xfrm>
            <a:off x="4786121" y="3228720"/>
            <a:ext cx="1304290" cy="328930"/>
          </a:xfrm>
          <a:custGeom>
            <a:avLst/>
            <a:gdLst/>
            <a:ahLst/>
            <a:cxnLst/>
            <a:rect l="l" t="t" r="r" b="b"/>
            <a:pathLst>
              <a:path w="1304289" h="328929">
                <a:moveTo>
                  <a:pt x="1199261" y="0"/>
                </a:moveTo>
                <a:lnTo>
                  <a:pt x="1194562" y="13334"/>
                </a:lnTo>
                <a:lnTo>
                  <a:pt x="1213612" y="21597"/>
                </a:lnTo>
                <a:lnTo>
                  <a:pt x="1229995" y="33051"/>
                </a:lnTo>
                <a:lnTo>
                  <a:pt x="1254760" y="65531"/>
                </a:lnTo>
                <a:lnTo>
                  <a:pt x="1269333" y="109219"/>
                </a:lnTo>
                <a:lnTo>
                  <a:pt x="1274190" y="162813"/>
                </a:lnTo>
                <a:lnTo>
                  <a:pt x="1272956" y="191845"/>
                </a:lnTo>
                <a:lnTo>
                  <a:pt x="1263153" y="241859"/>
                </a:lnTo>
                <a:lnTo>
                  <a:pt x="1243611" y="280965"/>
                </a:lnTo>
                <a:lnTo>
                  <a:pt x="1213806" y="307306"/>
                </a:lnTo>
                <a:lnTo>
                  <a:pt x="1195069" y="315594"/>
                </a:lnTo>
                <a:lnTo>
                  <a:pt x="1199261" y="328929"/>
                </a:lnTo>
                <a:lnTo>
                  <a:pt x="1244091" y="307895"/>
                </a:lnTo>
                <a:lnTo>
                  <a:pt x="1277112" y="271525"/>
                </a:lnTo>
                <a:lnTo>
                  <a:pt x="1297400" y="222678"/>
                </a:lnTo>
                <a:lnTo>
                  <a:pt x="1304163" y="164591"/>
                </a:lnTo>
                <a:lnTo>
                  <a:pt x="1302452" y="134417"/>
                </a:lnTo>
                <a:lnTo>
                  <a:pt x="1288839" y="80974"/>
                </a:lnTo>
                <a:lnTo>
                  <a:pt x="1261983" y="37468"/>
                </a:lnTo>
                <a:lnTo>
                  <a:pt x="1223121" y="8616"/>
                </a:lnTo>
                <a:lnTo>
                  <a:pt x="1199261" y="0"/>
                </a:lnTo>
                <a:close/>
              </a:path>
              <a:path w="1304289" h="328929">
                <a:moveTo>
                  <a:pt x="104901" y="0"/>
                </a:moveTo>
                <a:lnTo>
                  <a:pt x="60118" y="21113"/>
                </a:lnTo>
                <a:lnTo>
                  <a:pt x="27050" y="57657"/>
                </a:lnTo>
                <a:lnTo>
                  <a:pt x="6762" y="106552"/>
                </a:lnTo>
                <a:lnTo>
                  <a:pt x="0" y="164591"/>
                </a:lnTo>
                <a:lnTo>
                  <a:pt x="1690" y="194784"/>
                </a:lnTo>
                <a:lnTo>
                  <a:pt x="15216" y="248263"/>
                </a:lnTo>
                <a:lnTo>
                  <a:pt x="42054" y="291621"/>
                </a:lnTo>
                <a:lnTo>
                  <a:pt x="80968" y="320335"/>
                </a:lnTo>
                <a:lnTo>
                  <a:pt x="104901" y="328929"/>
                </a:lnTo>
                <a:lnTo>
                  <a:pt x="108965" y="315594"/>
                </a:lnTo>
                <a:lnTo>
                  <a:pt x="90249" y="307306"/>
                </a:lnTo>
                <a:lnTo>
                  <a:pt x="74104" y="295767"/>
                </a:lnTo>
                <a:lnTo>
                  <a:pt x="49529" y="262889"/>
                </a:lnTo>
                <a:lnTo>
                  <a:pt x="34845" y="218186"/>
                </a:lnTo>
                <a:lnTo>
                  <a:pt x="29972" y="162813"/>
                </a:lnTo>
                <a:lnTo>
                  <a:pt x="31188" y="134790"/>
                </a:lnTo>
                <a:lnTo>
                  <a:pt x="40955" y="86125"/>
                </a:lnTo>
                <a:lnTo>
                  <a:pt x="60577" y="47696"/>
                </a:lnTo>
                <a:lnTo>
                  <a:pt x="90624" y="21597"/>
                </a:lnTo>
                <a:lnTo>
                  <a:pt x="109600" y="13334"/>
                </a:lnTo>
                <a:lnTo>
                  <a:pt x="104901" y="0"/>
                </a:lnTo>
                <a:close/>
              </a:path>
            </a:pathLst>
          </a:custGeom>
          <a:solidFill>
            <a:srgbClr val="FFFFFF"/>
          </a:solidFill>
        </p:spPr>
        <p:txBody>
          <a:bodyPr wrap="square" lIns="0" tIns="0" rIns="0" bIns="0" rtlCol="0"/>
          <a:lstStyle/>
          <a:p>
            <a:endParaRPr/>
          </a:p>
        </p:txBody>
      </p:sp>
      <p:sp>
        <p:nvSpPr>
          <p:cNvPr id="7" name="object 7"/>
          <p:cNvSpPr txBox="1"/>
          <p:nvPr/>
        </p:nvSpPr>
        <p:spPr>
          <a:xfrm>
            <a:off x="6084696" y="2997530"/>
            <a:ext cx="802640" cy="452120"/>
          </a:xfrm>
          <a:prstGeom prst="rect">
            <a:avLst/>
          </a:prstGeom>
        </p:spPr>
        <p:txBody>
          <a:bodyPr vert="horz" wrap="square" lIns="0" tIns="12065" rIns="0" bIns="0" rtlCol="0">
            <a:spAutoFit/>
          </a:bodyPr>
          <a:lstStyle/>
          <a:p>
            <a:pPr marL="38100">
              <a:lnSpc>
                <a:spcPct val="100000"/>
              </a:lnSpc>
              <a:spcBef>
                <a:spcPts val="95"/>
              </a:spcBef>
            </a:pPr>
            <a:r>
              <a:rPr sz="2050" spc="35" dirty="0">
                <a:solidFill>
                  <a:srgbClr val="FFFFFF"/>
                </a:solidFill>
                <a:latin typeface="Cambria Math"/>
                <a:cs typeface="Cambria Math"/>
              </a:rPr>
              <a:t>𝑇</a:t>
            </a:r>
            <a:r>
              <a:rPr sz="4200" spc="52" baseline="-19841" dirty="0">
                <a:solidFill>
                  <a:srgbClr val="FFFFFF"/>
                </a:solidFill>
                <a:latin typeface="Cambria Math"/>
                <a:cs typeface="Cambria Math"/>
              </a:rPr>
              <a:t>Σ</a:t>
            </a:r>
            <a:r>
              <a:rPr sz="2050" spc="35" dirty="0">
                <a:solidFill>
                  <a:srgbClr val="FFFFFF"/>
                </a:solidFill>
                <a:latin typeface="Cambria Math"/>
                <a:cs typeface="Cambria Math"/>
              </a:rPr>
              <a:t>−1</a:t>
            </a:r>
            <a:endParaRPr sz="2050">
              <a:latin typeface="Cambria Math"/>
              <a:cs typeface="Cambria Math"/>
            </a:endParaRPr>
          </a:p>
        </p:txBody>
      </p:sp>
      <p:sp>
        <p:nvSpPr>
          <p:cNvPr id="8" name="object 8"/>
          <p:cNvSpPr/>
          <p:nvPr/>
        </p:nvSpPr>
        <p:spPr>
          <a:xfrm>
            <a:off x="6974585" y="3178682"/>
            <a:ext cx="1360805" cy="429259"/>
          </a:xfrm>
          <a:custGeom>
            <a:avLst/>
            <a:gdLst/>
            <a:ahLst/>
            <a:cxnLst/>
            <a:rect l="l" t="t" r="r" b="b"/>
            <a:pathLst>
              <a:path w="1360804" h="429260">
                <a:moveTo>
                  <a:pt x="1247775" y="0"/>
                </a:moveTo>
                <a:lnTo>
                  <a:pt x="1243457" y="14096"/>
                </a:lnTo>
                <a:lnTo>
                  <a:pt x="1263147" y="24334"/>
                </a:lnTo>
                <a:lnTo>
                  <a:pt x="1280302" y="39227"/>
                </a:lnTo>
                <a:lnTo>
                  <a:pt x="1306957" y="82930"/>
                </a:lnTo>
                <a:lnTo>
                  <a:pt x="1323133" y="142398"/>
                </a:lnTo>
                <a:lnTo>
                  <a:pt x="1328547" y="214629"/>
                </a:lnTo>
                <a:lnTo>
                  <a:pt x="1327191" y="252204"/>
                </a:lnTo>
                <a:lnTo>
                  <a:pt x="1316384" y="317875"/>
                </a:lnTo>
                <a:lnTo>
                  <a:pt x="1294909" y="370095"/>
                </a:lnTo>
                <a:lnTo>
                  <a:pt x="1263147" y="404437"/>
                </a:lnTo>
                <a:lnTo>
                  <a:pt x="1243457" y="414654"/>
                </a:lnTo>
                <a:lnTo>
                  <a:pt x="1247775" y="428878"/>
                </a:lnTo>
                <a:lnTo>
                  <a:pt x="1295685" y="403336"/>
                </a:lnTo>
                <a:lnTo>
                  <a:pt x="1331214" y="355218"/>
                </a:lnTo>
                <a:lnTo>
                  <a:pt x="1353105" y="290274"/>
                </a:lnTo>
                <a:lnTo>
                  <a:pt x="1360424" y="214375"/>
                </a:lnTo>
                <a:lnTo>
                  <a:pt x="1358592" y="175083"/>
                </a:lnTo>
                <a:lnTo>
                  <a:pt x="1343975" y="104737"/>
                </a:lnTo>
                <a:lnTo>
                  <a:pt x="1314997" y="46755"/>
                </a:lnTo>
                <a:lnTo>
                  <a:pt x="1273278" y="9902"/>
                </a:lnTo>
                <a:lnTo>
                  <a:pt x="1247775" y="0"/>
                </a:lnTo>
                <a:close/>
              </a:path>
              <a:path w="1360804" h="429260">
                <a:moveTo>
                  <a:pt x="112649" y="0"/>
                </a:moveTo>
                <a:lnTo>
                  <a:pt x="64738" y="25495"/>
                </a:lnTo>
                <a:lnTo>
                  <a:pt x="29210" y="73659"/>
                </a:lnTo>
                <a:lnTo>
                  <a:pt x="7318" y="138541"/>
                </a:lnTo>
                <a:lnTo>
                  <a:pt x="0" y="214375"/>
                </a:lnTo>
                <a:lnTo>
                  <a:pt x="1831" y="253688"/>
                </a:lnTo>
                <a:lnTo>
                  <a:pt x="16448" y="324121"/>
                </a:lnTo>
                <a:lnTo>
                  <a:pt x="45426" y="382105"/>
                </a:lnTo>
                <a:lnTo>
                  <a:pt x="87145" y="418923"/>
                </a:lnTo>
                <a:lnTo>
                  <a:pt x="112649" y="428878"/>
                </a:lnTo>
                <a:lnTo>
                  <a:pt x="116967" y="414654"/>
                </a:lnTo>
                <a:lnTo>
                  <a:pt x="97276" y="404437"/>
                </a:lnTo>
                <a:lnTo>
                  <a:pt x="80121" y="389588"/>
                </a:lnTo>
                <a:lnTo>
                  <a:pt x="53467" y="345947"/>
                </a:lnTo>
                <a:lnTo>
                  <a:pt x="37290" y="286623"/>
                </a:lnTo>
                <a:lnTo>
                  <a:pt x="31877" y="214629"/>
                </a:lnTo>
                <a:lnTo>
                  <a:pt x="33232" y="176907"/>
                </a:lnTo>
                <a:lnTo>
                  <a:pt x="44039" y="111081"/>
                </a:lnTo>
                <a:lnTo>
                  <a:pt x="65514" y="58763"/>
                </a:lnTo>
                <a:lnTo>
                  <a:pt x="97276" y="24334"/>
                </a:lnTo>
                <a:lnTo>
                  <a:pt x="116967" y="14096"/>
                </a:lnTo>
                <a:lnTo>
                  <a:pt x="112649" y="0"/>
                </a:lnTo>
                <a:close/>
              </a:path>
            </a:pathLst>
          </a:custGeom>
          <a:solidFill>
            <a:srgbClr val="FFFFFF"/>
          </a:solidFill>
        </p:spPr>
        <p:txBody>
          <a:bodyPr wrap="square" lIns="0" tIns="0" rIns="0" bIns="0" rtlCol="0"/>
          <a:lstStyle/>
          <a:p>
            <a:endParaRPr/>
          </a:p>
        </p:txBody>
      </p:sp>
      <p:sp>
        <p:nvSpPr>
          <p:cNvPr id="9" name="object 9"/>
          <p:cNvSpPr txBox="1"/>
          <p:nvPr/>
        </p:nvSpPr>
        <p:spPr>
          <a:xfrm>
            <a:off x="4340478" y="3127070"/>
            <a:ext cx="7811770" cy="485389"/>
          </a:xfrm>
          <a:prstGeom prst="rect">
            <a:avLst/>
          </a:prstGeom>
        </p:spPr>
        <p:txBody>
          <a:bodyPr vert="horz" wrap="square" lIns="0" tIns="12065" rIns="0" bIns="0" rtlCol="0">
            <a:spAutoFit/>
          </a:bodyPr>
          <a:lstStyle/>
          <a:p>
            <a:pPr marL="50800">
              <a:lnSpc>
                <a:spcPct val="100000"/>
              </a:lnSpc>
              <a:spcBef>
                <a:spcPts val="95"/>
              </a:spcBef>
              <a:tabLst>
                <a:tab pos="562610" algn="l"/>
                <a:tab pos="2763520" algn="l"/>
                <a:tab pos="6825615" algn="l"/>
              </a:tabLst>
            </a:pPr>
            <a:r>
              <a:rPr sz="2800" spc="-50" dirty="0">
                <a:solidFill>
                  <a:srgbClr val="FFFFFF"/>
                </a:solidFill>
                <a:latin typeface="Cambria Math"/>
                <a:cs typeface="Cambria Math"/>
              </a:rPr>
              <a:t>=</a:t>
            </a:r>
            <a:r>
              <a:rPr sz="2800" dirty="0">
                <a:solidFill>
                  <a:srgbClr val="FFFFFF"/>
                </a:solidFill>
                <a:latin typeface="Cambria Math"/>
                <a:cs typeface="Cambria Math"/>
              </a:rPr>
              <a:t>	</a:t>
            </a:r>
            <a:r>
              <a:rPr sz="2800" spc="60" dirty="0">
                <a:solidFill>
                  <a:srgbClr val="FFFFFF"/>
                </a:solidFill>
                <a:latin typeface="Cambria Math"/>
                <a:cs typeface="Cambria Math"/>
              </a:rPr>
              <a:t>𝐱</a:t>
            </a:r>
            <a:r>
              <a:rPr sz="3075" spc="89" baseline="-16260" dirty="0">
                <a:solidFill>
                  <a:srgbClr val="FFFFFF"/>
                </a:solidFill>
                <a:latin typeface="Cambria Math"/>
                <a:cs typeface="Cambria Math"/>
              </a:rPr>
              <a:t>𝑖</a:t>
            </a:r>
            <a:r>
              <a:rPr sz="3075" spc="555" baseline="-16260" dirty="0">
                <a:solidFill>
                  <a:srgbClr val="FFFFFF"/>
                </a:solidFill>
                <a:latin typeface="Cambria Math"/>
                <a:cs typeface="Cambria Math"/>
              </a:rPr>
              <a:t> </a:t>
            </a:r>
            <a:r>
              <a:rPr sz="2800" dirty="0">
                <a:solidFill>
                  <a:srgbClr val="FFFFFF"/>
                </a:solidFill>
                <a:latin typeface="Cambria Math"/>
                <a:cs typeface="Cambria Math"/>
              </a:rPr>
              <a:t>− </a:t>
            </a:r>
            <a:r>
              <a:rPr sz="2800" spc="-25" dirty="0">
                <a:solidFill>
                  <a:srgbClr val="FFFFFF"/>
                </a:solidFill>
                <a:latin typeface="Cambria Math"/>
                <a:cs typeface="Cambria Math"/>
              </a:rPr>
              <a:t>𝛍</a:t>
            </a:r>
            <a:r>
              <a:rPr sz="3075" spc="-37" baseline="-16260" dirty="0">
                <a:solidFill>
                  <a:srgbClr val="FFFFFF"/>
                </a:solidFill>
                <a:latin typeface="Cambria Math"/>
                <a:cs typeface="Cambria Math"/>
              </a:rPr>
              <a:t>𝑖</a:t>
            </a:r>
            <a:r>
              <a:rPr sz="3075" baseline="-16260" dirty="0">
                <a:solidFill>
                  <a:srgbClr val="FFFFFF"/>
                </a:solidFill>
                <a:latin typeface="Cambria Math"/>
                <a:cs typeface="Cambria Math"/>
              </a:rPr>
              <a:t>	</a:t>
            </a:r>
            <a:r>
              <a:rPr sz="2800" dirty="0">
                <a:solidFill>
                  <a:srgbClr val="FFFFFF"/>
                </a:solidFill>
                <a:latin typeface="Cambria Math"/>
                <a:cs typeface="Cambria Math"/>
              </a:rPr>
              <a:t>𝐱</a:t>
            </a:r>
            <a:r>
              <a:rPr sz="3075" baseline="-16260" dirty="0">
                <a:solidFill>
                  <a:srgbClr val="FFFFFF"/>
                </a:solidFill>
                <a:latin typeface="Cambria Math"/>
                <a:cs typeface="Cambria Math"/>
              </a:rPr>
              <a:t>𝑗</a:t>
            </a:r>
            <a:r>
              <a:rPr sz="3075" spc="577" baseline="-16260" dirty="0">
                <a:solidFill>
                  <a:srgbClr val="FFFFFF"/>
                </a:solidFill>
                <a:latin typeface="Cambria Math"/>
                <a:cs typeface="Cambria Math"/>
              </a:rPr>
              <a:t> </a:t>
            </a:r>
            <a:r>
              <a:rPr sz="2800" dirty="0">
                <a:solidFill>
                  <a:srgbClr val="FFFFFF"/>
                </a:solidFill>
                <a:latin typeface="Cambria Math"/>
                <a:cs typeface="Cambria Math"/>
              </a:rPr>
              <a:t>−</a:t>
            </a:r>
            <a:r>
              <a:rPr sz="2800" spc="10" dirty="0">
                <a:solidFill>
                  <a:srgbClr val="FFFFFF"/>
                </a:solidFill>
                <a:latin typeface="Cambria Math"/>
                <a:cs typeface="Cambria Math"/>
              </a:rPr>
              <a:t> </a:t>
            </a:r>
            <a:r>
              <a:rPr sz="2800" spc="80" dirty="0">
                <a:solidFill>
                  <a:srgbClr val="FFFFFF"/>
                </a:solidFill>
                <a:latin typeface="Cambria Math"/>
                <a:cs typeface="Cambria Math"/>
              </a:rPr>
              <a:t>𝛍</a:t>
            </a:r>
            <a:r>
              <a:rPr sz="3075" spc="120" baseline="-16260" dirty="0">
                <a:solidFill>
                  <a:srgbClr val="FFFFFF"/>
                </a:solidFill>
                <a:latin typeface="Cambria Math"/>
                <a:cs typeface="Cambria Math"/>
              </a:rPr>
              <a:t>𝑗</a:t>
            </a:r>
            <a:r>
              <a:rPr sz="3075" baseline="-16260" dirty="0">
                <a:solidFill>
                  <a:srgbClr val="FFFFFF"/>
                </a:solidFill>
                <a:latin typeface="Cambria Math"/>
                <a:cs typeface="Cambria Math"/>
              </a:rPr>
              <a:t>	</a:t>
            </a:r>
            <a:endParaRPr sz="2800" dirty="0">
              <a:latin typeface="Cambria"/>
              <a:cs typeface="Cambria"/>
            </a:endParaRPr>
          </a:p>
        </p:txBody>
      </p:sp>
      <p:sp>
        <p:nvSpPr>
          <p:cNvPr id="10" name="object 10"/>
          <p:cNvSpPr txBox="1"/>
          <p:nvPr/>
        </p:nvSpPr>
        <p:spPr>
          <a:xfrm>
            <a:off x="78739" y="3680840"/>
            <a:ext cx="6339840" cy="873957"/>
          </a:xfrm>
          <a:prstGeom prst="rect">
            <a:avLst/>
          </a:prstGeom>
        </p:spPr>
        <p:txBody>
          <a:bodyPr vert="horz" wrap="square" lIns="0" tIns="12065" rIns="0" bIns="0" rtlCol="0">
            <a:spAutoFit/>
          </a:bodyPr>
          <a:lstStyle/>
          <a:p>
            <a:pPr marL="12700">
              <a:lnSpc>
                <a:spcPct val="100000"/>
              </a:lnSpc>
              <a:spcBef>
                <a:spcPts val="95"/>
              </a:spcBef>
            </a:pPr>
            <a:r>
              <a:rPr lang="tr-TR" sz="2800" dirty="0">
                <a:solidFill>
                  <a:srgbClr val="FFFFFF"/>
                </a:solidFill>
                <a:latin typeface="Cambria"/>
                <a:cs typeface="Cambria"/>
              </a:rPr>
              <a:t>Burada </a:t>
            </a:r>
            <a:r>
              <a:rPr lang="el-GR" sz="2800" dirty="0">
                <a:solidFill>
                  <a:srgbClr val="FFFFFF"/>
                </a:solidFill>
                <a:latin typeface="Cambria"/>
                <a:cs typeface="Cambria"/>
              </a:rPr>
              <a:t>Σ </a:t>
            </a:r>
            <a:r>
              <a:rPr lang="tr-TR" sz="2800" dirty="0">
                <a:solidFill>
                  <a:srgbClr val="FFFFFF"/>
                </a:solidFill>
                <a:latin typeface="Cambria"/>
                <a:cs typeface="Cambria"/>
              </a:rPr>
              <a:t>tarafından verilen kovaryans matrisidir</a:t>
            </a:r>
            <a:endParaRPr sz="2800" dirty="0">
              <a:latin typeface="Cambria"/>
              <a:cs typeface="Cambria"/>
            </a:endParaRPr>
          </a:p>
        </p:txBody>
      </p:sp>
      <p:sp>
        <p:nvSpPr>
          <p:cNvPr id="11" name="object 11"/>
          <p:cNvSpPr/>
          <p:nvPr/>
        </p:nvSpPr>
        <p:spPr>
          <a:xfrm>
            <a:off x="5940425" y="4394200"/>
            <a:ext cx="77470" cy="330200"/>
          </a:xfrm>
          <a:custGeom>
            <a:avLst/>
            <a:gdLst/>
            <a:ahLst/>
            <a:cxnLst/>
            <a:rect l="l" t="t" r="r" b="b"/>
            <a:pathLst>
              <a:path w="77470" h="330200">
                <a:moveTo>
                  <a:pt x="77343" y="0"/>
                </a:moveTo>
                <a:lnTo>
                  <a:pt x="0" y="0"/>
                </a:lnTo>
                <a:lnTo>
                  <a:pt x="0" y="12700"/>
                </a:lnTo>
                <a:lnTo>
                  <a:pt x="48514" y="12700"/>
                </a:lnTo>
                <a:lnTo>
                  <a:pt x="48514" y="317500"/>
                </a:lnTo>
                <a:lnTo>
                  <a:pt x="0" y="317500"/>
                </a:lnTo>
                <a:lnTo>
                  <a:pt x="0" y="330200"/>
                </a:lnTo>
                <a:lnTo>
                  <a:pt x="77343" y="330200"/>
                </a:lnTo>
                <a:lnTo>
                  <a:pt x="77343" y="317500"/>
                </a:lnTo>
                <a:lnTo>
                  <a:pt x="77343" y="12700"/>
                </a:lnTo>
                <a:lnTo>
                  <a:pt x="77343" y="0"/>
                </a:lnTo>
                <a:close/>
              </a:path>
            </a:pathLst>
          </a:custGeom>
          <a:solidFill>
            <a:srgbClr val="FFFFFF"/>
          </a:solidFill>
        </p:spPr>
        <p:txBody>
          <a:bodyPr wrap="square" lIns="0" tIns="0" rIns="0" bIns="0" rtlCol="0"/>
          <a:lstStyle/>
          <a:p>
            <a:endParaRPr/>
          </a:p>
        </p:txBody>
      </p:sp>
      <p:sp>
        <p:nvSpPr>
          <p:cNvPr id="12" name="object 12"/>
          <p:cNvSpPr/>
          <p:nvPr/>
        </p:nvSpPr>
        <p:spPr>
          <a:xfrm>
            <a:off x="2933573" y="4394200"/>
            <a:ext cx="1421130" cy="330200"/>
          </a:xfrm>
          <a:custGeom>
            <a:avLst/>
            <a:gdLst/>
            <a:ahLst/>
            <a:cxnLst/>
            <a:rect l="l" t="t" r="r" b="b"/>
            <a:pathLst>
              <a:path w="1421129" h="330200">
                <a:moveTo>
                  <a:pt x="77343" y="0"/>
                </a:moveTo>
                <a:lnTo>
                  <a:pt x="0" y="0"/>
                </a:lnTo>
                <a:lnTo>
                  <a:pt x="0" y="12700"/>
                </a:lnTo>
                <a:lnTo>
                  <a:pt x="0" y="317500"/>
                </a:lnTo>
                <a:lnTo>
                  <a:pt x="0" y="330200"/>
                </a:lnTo>
                <a:lnTo>
                  <a:pt x="77343" y="330200"/>
                </a:lnTo>
                <a:lnTo>
                  <a:pt x="77343" y="317500"/>
                </a:lnTo>
                <a:lnTo>
                  <a:pt x="28829" y="317500"/>
                </a:lnTo>
                <a:lnTo>
                  <a:pt x="28829" y="12700"/>
                </a:lnTo>
                <a:lnTo>
                  <a:pt x="77343" y="12700"/>
                </a:lnTo>
                <a:lnTo>
                  <a:pt x="77343" y="0"/>
                </a:lnTo>
                <a:close/>
              </a:path>
              <a:path w="1421129" h="330200">
                <a:moveTo>
                  <a:pt x="226314" y="13716"/>
                </a:moveTo>
                <a:lnTo>
                  <a:pt x="221615" y="381"/>
                </a:lnTo>
                <a:lnTo>
                  <a:pt x="197751" y="9004"/>
                </a:lnTo>
                <a:lnTo>
                  <a:pt x="176822" y="21501"/>
                </a:lnTo>
                <a:lnTo>
                  <a:pt x="143764" y="58039"/>
                </a:lnTo>
                <a:lnTo>
                  <a:pt x="123469" y="106934"/>
                </a:lnTo>
                <a:lnTo>
                  <a:pt x="116713" y="164973"/>
                </a:lnTo>
                <a:lnTo>
                  <a:pt x="118402" y="195173"/>
                </a:lnTo>
                <a:lnTo>
                  <a:pt x="131927" y="248653"/>
                </a:lnTo>
                <a:lnTo>
                  <a:pt x="158762" y="292011"/>
                </a:lnTo>
                <a:lnTo>
                  <a:pt x="197675" y="320725"/>
                </a:lnTo>
                <a:lnTo>
                  <a:pt x="221615" y="329311"/>
                </a:lnTo>
                <a:lnTo>
                  <a:pt x="225679" y="315976"/>
                </a:lnTo>
                <a:lnTo>
                  <a:pt x="206959" y="307695"/>
                </a:lnTo>
                <a:lnTo>
                  <a:pt x="190817" y="296151"/>
                </a:lnTo>
                <a:lnTo>
                  <a:pt x="166243" y="263271"/>
                </a:lnTo>
                <a:lnTo>
                  <a:pt x="151549" y="218567"/>
                </a:lnTo>
                <a:lnTo>
                  <a:pt x="146685" y="163195"/>
                </a:lnTo>
                <a:lnTo>
                  <a:pt x="147891" y="135178"/>
                </a:lnTo>
                <a:lnTo>
                  <a:pt x="157657" y="86512"/>
                </a:lnTo>
                <a:lnTo>
                  <a:pt x="177279" y="48082"/>
                </a:lnTo>
                <a:lnTo>
                  <a:pt x="207327" y="21983"/>
                </a:lnTo>
                <a:lnTo>
                  <a:pt x="226314" y="13716"/>
                </a:lnTo>
                <a:close/>
              </a:path>
              <a:path w="1421129" h="330200">
                <a:moveTo>
                  <a:pt x="1420876" y="164973"/>
                </a:moveTo>
                <a:lnTo>
                  <a:pt x="1414043" y="106934"/>
                </a:lnTo>
                <a:lnTo>
                  <a:pt x="1393698" y="58039"/>
                </a:lnTo>
                <a:lnTo>
                  <a:pt x="1360741" y="21501"/>
                </a:lnTo>
                <a:lnTo>
                  <a:pt x="1315974" y="381"/>
                </a:lnTo>
                <a:lnTo>
                  <a:pt x="1311275" y="13716"/>
                </a:lnTo>
                <a:lnTo>
                  <a:pt x="1330325" y="21983"/>
                </a:lnTo>
                <a:lnTo>
                  <a:pt x="1346708" y="33439"/>
                </a:lnTo>
                <a:lnTo>
                  <a:pt x="1371473" y="65913"/>
                </a:lnTo>
                <a:lnTo>
                  <a:pt x="1386039" y="109601"/>
                </a:lnTo>
                <a:lnTo>
                  <a:pt x="1390904" y="163195"/>
                </a:lnTo>
                <a:lnTo>
                  <a:pt x="1389659" y="192227"/>
                </a:lnTo>
                <a:lnTo>
                  <a:pt x="1379855" y="242252"/>
                </a:lnTo>
                <a:lnTo>
                  <a:pt x="1360322" y="281355"/>
                </a:lnTo>
                <a:lnTo>
                  <a:pt x="1330515" y="307695"/>
                </a:lnTo>
                <a:lnTo>
                  <a:pt x="1311783" y="315976"/>
                </a:lnTo>
                <a:lnTo>
                  <a:pt x="1315974" y="329311"/>
                </a:lnTo>
                <a:lnTo>
                  <a:pt x="1360805" y="308279"/>
                </a:lnTo>
                <a:lnTo>
                  <a:pt x="1393825" y="271907"/>
                </a:lnTo>
                <a:lnTo>
                  <a:pt x="1414106" y="223062"/>
                </a:lnTo>
                <a:lnTo>
                  <a:pt x="1419174" y="195173"/>
                </a:lnTo>
                <a:lnTo>
                  <a:pt x="1420876" y="164973"/>
                </a:lnTo>
                <a:close/>
              </a:path>
            </a:pathLst>
          </a:custGeom>
          <a:solidFill>
            <a:srgbClr val="FFFFFF"/>
          </a:solidFill>
        </p:spPr>
        <p:txBody>
          <a:bodyPr wrap="square" lIns="0" tIns="0" rIns="0" bIns="0" rtlCol="0"/>
          <a:lstStyle/>
          <a:p>
            <a:endParaRPr/>
          </a:p>
        </p:txBody>
      </p:sp>
      <p:sp>
        <p:nvSpPr>
          <p:cNvPr id="13" name="object 13"/>
          <p:cNvSpPr/>
          <p:nvPr/>
        </p:nvSpPr>
        <p:spPr>
          <a:xfrm>
            <a:off x="4417314" y="4394580"/>
            <a:ext cx="1303020" cy="328930"/>
          </a:xfrm>
          <a:custGeom>
            <a:avLst/>
            <a:gdLst/>
            <a:ahLst/>
            <a:cxnLst/>
            <a:rect l="l" t="t" r="r" b="b"/>
            <a:pathLst>
              <a:path w="1303020" h="328929">
                <a:moveTo>
                  <a:pt x="1197737" y="0"/>
                </a:moveTo>
                <a:lnTo>
                  <a:pt x="1193038" y="13335"/>
                </a:lnTo>
                <a:lnTo>
                  <a:pt x="1212088" y="21597"/>
                </a:lnTo>
                <a:lnTo>
                  <a:pt x="1228471" y="33051"/>
                </a:lnTo>
                <a:lnTo>
                  <a:pt x="1253236" y="65532"/>
                </a:lnTo>
                <a:lnTo>
                  <a:pt x="1267809" y="109220"/>
                </a:lnTo>
                <a:lnTo>
                  <a:pt x="1272666" y="162814"/>
                </a:lnTo>
                <a:lnTo>
                  <a:pt x="1271432" y="191845"/>
                </a:lnTo>
                <a:lnTo>
                  <a:pt x="1261629" y="241859"/>
                </a:lnTo>
                <a:lnTo>
                  <a:pt x="1242087" y="280965"/>
                </a:lnTo>
                <a:lnTo>
                  <a:pt x="1212282" y="307306"/>
                </a:lnTo>
                <a:lnTo>
                  <a:pt x="1193546" y="315595"/>
                </a:lnTo>
                <a:lnTo>
                  <a:pt x="1197737" y="328930"/>
                </a:lnTo>
                <a:lnTo>
                  <a:pt x="1242567" y="307895"/>
                </a:lnTo>
                <a:lnTo>
                  <a:pt x="1275588" y="271526"/>
                </a:lnTo>
                <a:lnTo>
                  <a:pt x="1295876" y="222678"/>
                </a:lnTo>
                <a:lnTo>
                  <a:pt x="1302639" y="164592"/>
                </a:lnTo>
                <a:lnTo>
                  <a:pt x="1300928" y="134417"/>
                </a:lnTo>
                <a:lnTo>
                  <a:pt x="1287315" y="80974"/>
                </a:lnTo>
                <a:lnTo>
                  <a:pt x="1260459" y="37468"/>
                </a:lnTo>
                <a:lnTo>
                  <a:pt x="1221597" y="8616"/>
                </a:lnTo>
                <a:lnTo>
                  <a:pt x="1197737" y="0"/>
                </a:lnTo>
                <a:close/>
              </a:path>
              <a:path w="1303020" h="328929">
                <a:moveTo>
                  <a:pt x="104901" y="0"/>
                </a:moveTo>
                <a:lnTo>
                  <a:pt x="60118" y="21113"/>
                </a:lnTo>
                <a:lnTo>
                  <a:pt x="27050" y="57658"/>
                </a:lnTo>
                <a:lnTo>
                  <a:pt x="6762" y="106553"/>
                </a:lnTo>
                <a:lnTo>
                  <a:pt x="0" y="164592"/>
                </a:lnTo>
                <a:lnTo>
                  <a:pt x="1690" y="194784"/>
                </a:lnTo>
                <a:lnTo>
                  <a:pt x="15216" y="248263"/>
                </a:lnTo>
                <a:lnTo>
                  <a:pt x="42054" y="291621"/>
                </a:lnTo>
                <a:lnTo>
                  <a:pt x="80968" y="320335"/>
                </a:lnTo>
                <a:lnTo>
                  <a:pt x="104901" y="328930"/>
                </a:lnTo>
                <a:lnTo>
                  <a:pt x="108965" y="315595"/>
                </a:lnTo>
                <a:lnTo>
                  <a:pt x="90249" y="307306"/>
                </a:lnTo>
                <a:lnTo>
                  <a:pt x="74104" y="295767"/>
                </a:lnTo>
                <a:lnTo>
                  <a:pt x="49530" y="262890"/>
                </a:lnTo>
                <a:lnTo>
                  <a:pt x="34845" y="218186"/>
                </a:lnTo>
                <a:lnTo>
                  <a:pt x="29972" y="162814"/>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14" name="object 14"/>
          <p:cNvSpPr txBox="1"/>
          <p:nvPr/>
        </p:nvSpPr>
        <p:spPr>
          <a:xfrm>
            <a:off x="5739765" y="4259960"/>
            <a:ext cx="184785" cy="336550"/>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𝑇</a:t>
            </a:r>
            <a:endParaRPr sz="2050">
              <a:latin typeface="Cambria Math"/>
              <a:cs typeface="Cambria Math"/>
            </a:endParaRPr>
          </a:p>
        </p:txBody>
      </p:sp>
      <p:sp>
        <p:nvSpPr>
          <p:cNvPr id="15" name="object 15"/>
          <p:cNvSpPr txBox="1"/>
          <p:nvPr/>
        </p:nvSpPr>
        <p:spPr>
          <a:xfrm>
            <a:off x="1944877" y="4293184"/>
            <a:ext cx="4818380" cy="452120"/>
          </a:xfrm>
          <a:prstGeom prst="rect">
            <a:avLst/>
          </a:prstGeom>
        </p:spPr>
        <p:txBody>
          <a:bodyPr vert="horz" wrap="square" lIns="0" tIns="12065" rIns="0" bIns="0" rtlCol="0">
            <a:spAutoFit/>
          </a:bodyPr>
          <a:lstStyle/>
          <a:p>
            <a:pPr marL="76200">
              <a:lnSpc>
                <a:spcPct val="100000"/>
              </a:lnSpc>
              <a:spcBef>
                <a:spcPts val="95"/>
              </a:spcBef>
              <a:tabLst>
                <a:tab pos="1221740" algn="l"/>
                <a:tab pos="2589530" algn="l"/>
                <a:tab pos="4211320" algn="l"/>
              </a:tabLst>
            </a:pPr>
            <a:r>
              <a:rPr sz="2800" dirty="0">
                <a:solidFill>
                  <a:srgbClr val="FFFFFF"/>
                </a:solidFill>
                <a:latin typeface="Cambria Math"/>
                <a:cs typeface="Cambria Math"/>
              </a:rPr>
              <a:t>𝚺</a:t>
            </a:r>
            <a:r>
              <a:rPr sz="2800" spc="155" dirty="0">
                <a:solidFill>
                  <a:srgbClr val="FFFFFF"/>
                </a:solidFill>
                <a:latin typeface="Cambria Math"/>
                <a:cs typeface="Cambria Math"/>
              </a:rPr>
              <a:t> </a:t>
            </a:r>
            <a:r>
              <a:rPr sz="2800" dirty="0">
                <a:solidFill>
                  <a:srgbClr val="FFFFFF"/>
                </a:solidFill>
                <a:latin typeface="Cambria Math"/>
                <a:cs typeface="Cambria Math"/>
              </a:rPr>
              <a:t>=</a:t>
            </a:r>
            <a:r>
              <a:rPr sz="2800" spc="150" dirty="0">
                <a:solidFill>
                  <a:srgbClr val="FFFFFF"/>
                </a:solidFill>
                <a:latin typeface="Cambria Math"/>
                <a:cs typeface="Cambria Math"/>
              </a:rPr>
              <a:t> </a:t>
            </a:r>
            <a:r>
              <a:rPr sz="2800" spc="-50" dirty="0">
                <a:solidFill>
                  <a:srgbClr val="FFFFFF"/>
                </a:solidFill>
                <a:latin typeface="Cambria Math"/>
                <a:cs typeface="Cambria Math"/>
              </a:rPr>
              <a:t>E</a:t>
            </a:r>
            <a:r>
              <a:rPr sz="2800" dirty="0">
                <a:solidFill>
                  <a:srgbClr val="FFFFFF"/>
                </a:solidFill>
                <a:latin typeface="Cambria Math"/>
                <a:cs typeface="Cambria Math"/>
              </a:rPr>
              <a:t>	</a:t>
            </a:r>
            <a:r>
              <a:rPr sz="2800" spc="60" dirty="0">
                <a:solidFill>
                  <a:srgbClr val="FFFFFF"/>
                </a:solidFill>
                <a:latin typeface="Cambria Math"/>
                <a:cs typeface="Cambria Math"/>
              </a:rPr>
              <a:t>𝐱</a:t>
            </a:r>
            <a:r>
              <a:rPr sz="3075" spc="89" baseline="-16260" dirty="0">
                <a:solidFill>
                  <a:srgbClr val="FFFFFF"/>
                </a:solidFill>
                <a:latin typeface="Cambria Math"/>
                <a:cs typeface="Cambria Math"/>
              </a:rPr>
              <a:t>𝑖</a:t>
            </a:r>
            <a:r>
              <a:rPr sz="3075" spc="562" baseline="-16260" dirty="0">
                <a:solidFill>
                  <a:srgbClr val="FFFFFF"/>
                </a:solidFill>
                <a:latin typeface="Cambria Math"/>
                <a:cs typeface="Cambria Math"/>
              </a:rPr>
              <a:t> </a:t>
            </a:r>
            <a:r>
              <a:rPr sz="2800" dirty="0">
                <a:solidFill>
                  <a:srgbClr val="FFFFFF"/>
                </a:solidFill>
                <a:latin typeface="Cambria Math"/>
                <a:cs typeface="Cambria Math"/>
              </a:rPr>
              <a:t>− </a:t>
            </a:r>
            <a:r>
              <a:rPr sz="2800" spc="-25" dirty="0">
                <a:solidFill>
                  <a:srgbClr val="FFFFFF"/>
                </a:solidFill>
                <a:latin typeface="Cambria Math"/>
                <a:cs typeface="Cambria Math"/>
              </a:rPr>
              <a:t>𝛍</a:t>
            </a:r>
            <a:r>
              <a:rPr sz="3075" spc="-37" baseline="-16260" dirty="0">
                <a:solidFill>
                  <a:srgbClr val="FFFFFF"/>
                </a:solidFill>
                <a:latin typeface="Cambria Math"/>
                <a:cs typeface="Cambria Math"/>
              </a:rPr>
              <a:t>𝑖</a:t>
            </a:r>
            <a:r>
              <a:rPr sz="3075" baseline="-16260" dirty="0">
                <a:solidFill>
                  <a:srgbClr val="FFFFFF"/>
                </a:solidFill>
                <a:latin typeface="Cambria Math"/>
                <a:cs typeface="Cambria Math"/>
              </a:rPr>
              <a:t>	</a:t>
            </a:r>
            <a:r>
              <a:rPr sz="2800" spc="60" dirty="0">
                <a:solidFill>
                  <a:srgbClr val="FFFFFF"/>
                </a:solidFill>
                <a:latin typeface="Cambria Math"/>
                <a:cs typeface="Cambria Math"/>
              </a:rPr>
              <a:t>𝐱</a:t>
            </a:r>
            <a:r>
              <a:rPr sz="3075" spc="89" baseline="-16260" dirty="0">
                <a:solidFill>
                  <a:srgbClr val="FFFFFF"/>
                </a:solidFill>
                <a:latin typeface="Cambria Math"/>
                <a:cs typeface="Cambria Math"/>
              </a:rPr>
              <a:t>𝑖</a:t>
            </a:r>
            <a:r>
              <a:rPr sz="3075" spc="540" baseline="-16260" dirty="0">
                <a:solidFill>
                  <a:srgbClr val="FFFFFF"/>
                </a:solidFill>
                <a:latin typeface="Cambria Math"/>
                <a:cs typeface="Cambria Math"/>
              </a:rPr>
              <a:t> </a:t>
            </a:r>
            <a:r>
              <a:rPr sz="2800" dirty="0">
                <a:solidFill>
                  <a:srgbClr val="FFFFFF"/>
                </a:solidFill>
                <a:latin typeface="Cambria Math"/>
                <a:cs typeface="Cambria Math"/>
              </a:rPr>
              <a:t>− </a:t>
            </a:r>
            <a:r>
              <a:rPr sz="2800" spc="-25" dirty="0">
                <a:solidFill>
                  <a:srgbClr val="FFFFFF"/>
                </a:solidFill>
                <a:latin typeface="Cambria Math"/>
                <a:cs typeface="Cambria Math"/>
              </a:rPr>
              <a:t>𝛍</a:t>
            </a:r>
            <a:r>
              <a:rPr sz="3075" spc="-37" baseline="-16260" dirty="0">
                <a:solidFill>
                  <a:srgbClr val="FFFFFF"/>
                </a:solidFill>
                <a:latin typeface="Cambria Math"/>
                <a:cs typeface="Cambria Math"/>
              </a:rPr>
              <a:t>𝑖</a:t>
            </a:r>
            <a:r>
              <a:rPr sz="3075" baseline="-16260" dirty="0">
                <a:solidFill>
                  <a:srgbClr val="FFFFFF"/>
                </a:solidFill>
                <a:latin typeface="Cambria Math"/>
                <a:cs typeface="Cambria Math"/>
              </a:rPr>
              <a:t>	</a:t>
            </a:r>
            <a:r>
              <a:rPr sz="2800" dirty="0">
                <a:solidFill>
                  <a:srgbClr val="FFFFFF"/>
                </a:solidFill>
                <a:latin typeface="Cambria Math"/>
                <a:cs typeface="Cambria Math"/>
              </a:rPr>
              <a:t>=</a:t>
            </a:r>
            <a:r>
              <a:rPr sz="2800" spc="160" dirty="0">
                <a:solidFill>
                  <a:srgbClr val="FFFFFF"/>
                </a:solidFill>
                <a:latin typeface="Cambria Math"/>
                <a:cs typeface="Cambria Math"/>
              </a:rPr>
              <a:t> </a:t>
            </a:r>
            <a:r>
              <a:rPr sz="2800" spc="-50" dirty="0">
                <a:solidFill>
                  <a:srgbClr val="FFFFFF"/>
                </a:solidFill>
                <a:latin typeface="Cambria Math"/>
                <a:cs typeface="Cambria Math"/>
              </a:rPr>
              <a:t>E</a:t>
            </a:r>
            <a:endParaRPr sz="2800">
              <a:latin typeface="Cambria Math"/>
              <a:cs typeface="Cambria Math"/>
            </a:endParaRPr>
          </a:p>
        </p:txBody>
      </p:sp>
      <p:sp>
        <p:nvSpPr>
          <p:cNvPr id="16" name="object 16"/>
          <p:cNvSpPr/>
          <p:nvPr/>
        </p:nvSpPr>
        <p:spPr>
          <a:xfrm>
            <a:off x="9947275" y="4267200"/>
            <a:ext cx="82550" cy="582930"/>
          </a:xfrm>
          <a:custGeom>
            <a:avLst/>
            <a:gdLst/>
            <a:ahLst/>
            <a:cxnLst/>
            <a:rect l="l" t="t" r="r" b="b"/>
            <a:pathLst>
              <a:path w="82550" h="582929">
                <a:moveTo>
                  <a:pt x="82550" y="0"/>
                </a:moveTo>
                <a:lnTo>
                  <a:pt x="0" y="0"/>
                </a:lnTo>
                <a:lnTo>
                  <a:pt x="0" y="15240"/>
                </a:lnTo>
                <a:lnTo>
                  <a:pt x="50546" y="15240"/>
                </a:lnTo>
                <a:lnTo>
                  <a:pt x="50546" y="567690"/>
                </a:lnTo>
                <a:lnTo>
                  <a:pt x="0" y="567690"/>
                </a:lnTo>
                <a:lnTo>
                  <a:pt x="0" y="582930"/>
                </a:lnTo>
                <a:lnTo>
                  <a:pt x="82550" y="582930"/>
                </a:lnTo>
                <a:lnTo>
                  <a:pt x="82550" y="567690"/>
                </a:lnTo>
                <a:lnTo>
                  <a:pt x="82550" y="15240"/>
                </a:lnTo>
                <a:lnTo>
                  <a:pt x="82550" y="0"/>
                </a:lnTo>
                <a:close/>
              </a:path>
            </a:pathLst>
          </a:custGeom>
          <a:solidFill>
            <a:srgbClr val="FFFFFF"/>
          </a:solidFill>
        </p:spPr>
        <p:txBody>
          <a:bodyPr wrap="square" lIns="0" tIns="0" rIns="0" bIns="0" rtlCol="0"/>
          <a:lstStyle/>
          <a:p>
            <a:endParaRPr/>
          </a:p>
        </p:txBody>
      </p:sp>
      <p:sp>
        <p:nvSpPr>
          <p:cNvPr id="17" name="object 17"/>
          <p:cNvSpPr/>
          <p:nvPr/>
        </p:nvSpPr>
        <p:spPr>
          <a:xfrm>
            <a:off x="6822694" y="4267200"/>
            <a:ext cx="1482090" cy="582930"/>
          </a:xfrm>
          <a:custGeom>
            <a:avLst/>
            <a:gdLst/>
            <a:ahLst/>
            <a:cxnLst/>
            <a:rect l="l" t="t" r="r" b="b"/>
            <a:pathLst>
              <a:path w="1482090" h="582929">
                <a:moveTo>
                  <a:pt x="82550" y="0"/>
                </a:moveTo>
                <a:lnTo>
                  <a:pt x="0" y="0"/>
                </a:lnTo>
                <a:lnTo>
                  <a:pt x="0" y="15240"/>
                </a:lnTo>
                <a:lnTo>
                  <a:pt x="0" y="567690"/>
                </a:lnTo>
                <a:lnTo>
                  <a:pt x="0" y="582930"/>
                </a:lnTo>
                <a:lnTo>
                  <a:pt x="82550" y="582930"/>
                </a:lnTo>
                <a:lnTo>
                  <a:pt x="82550" y="567690"/>
                </a:lnTo>
                <a:lnTo>
                  <a:pt x="32004" y="567690"/>
                </a:lnTo>
                <a:lnTo>
                  <a:pt x="32004" y="15240"/>
                </a:lnTo>
                <a:lnTo>
                  <a:pt x="82550" y="15240"/>
                </a:lnTo>
                <a:lnTo>
                  <a:pt x="82550" y="0"/>
                </a:lnTo>
                <a:close/>
              </a:path>
              <a:path w="1482090" h="582929">
                <a:moveTo>
                  <a:pt x="238379" y="91440"/>
                </a:moveTo>
                <a:lnTo>
                  <a:pt x="234061" y="77343"/>
                </a:lnTo>
                <a:lnTo>
                  <a:pt x="208546" y="87249"/>
                </a:lnTo>
                <a:lnTo>
                  <a:pt x="186143" y="102844"/>
                </a:lnTo>
                <a:lnTo>
                  <a:pt x="150622" y="151003"/>
                </a:lnTo>
                <a:lnTo>
                  <a:pt x="128727" y="215887"/>
                </a:lnTo>
                <a:lnTo>
                  <a:pt x="121412" y="291719"/>
                </a:lnTo>
                <a:lnTo>
                  <a:pt x="123240" y="331038"/>
                </a:lnTo>
                <a:lnTo>
                  <a:pt x="137858" y="401472"/>
                </a:lnTo>
                <a:lnTo>
                  <a:pt x="166827" y="459460"/>
                </a:lnTo>
                <a:lnTo>
                  <a:pt x="208546" y="496277"/>
                </a:lnTo>
                <a:lnTo>
                  <a:pt x="234061" y="506222"/>
                </a:lnTo>
                <a:lnTo>
                  <a:pt x="238379" y="491998"/>
                </a:lnTo>
                <a:lnTo>
                  <a:pt x="218681" y="481787"/>
                </a:lnTo>
                <a:lnTo>
                  <a:pt x="201523" y="466940"/>
                </a:lnTo>
                <a:lnTo>
                  <a:pt x="174879" y="423291"/>
                </a:lnTo>
                <a:lnTo>
                  <a:pt x="158699" y="363969"/>
                </a:lnTo>
                <a:lnTo>
                  <a:pt x="153289" y="291973"/>
                </a:lnTo>
                <a:lnTo>
                  <a:pt x="154635" y="254254"/>
                </a:lnTo>
                <a:lnTo>
                  <a:pt x="165442" y="188429"/>
                </a:lnTo>
                <a:lnTo>
                  <a:pt x="186918" y="136118"/>
                </a:lnTo>
                <a:lnTo>
                  <a:pt x="218681" y="101688"/>
                </a:lnTo>
                <a:lnTo>
                  <a:pt x="238379" y="91440"/>
                </a:lnTo>
                <a:close/>
              </a:path>
              <a:path w="1482090" h="582929">
                <a:moveTo>
                  <a:pt x="1481836" y="291719"/>
                </a:moveTo>
                <a:lnTo>
                  <a:pt x="1479994" y="252437"/>
                </a:lnTo>
                <a:lnTo>
                  <a:pt x="1465376" y="182092"/>
                </a:lnTo>
                <a:lnTo>
                  <a:pt x="1436408" y="124104"/>
                </a:lnTo>
                <a:lnTo>
                  <a:pt x="1394688" y="87249"/>
                </a:lnTo>
                <a:lnTo>
                  <a:pt x="1369187" y="77343"/>
                </a:lnTo>
                <a:lnTo>
                  <a:pt x="1364869" y="91440"/>
                </a:lnTo>
                <a:lnTo>
                  <a:pt x="1384554" y="101688"/>
                </a:lnTo>
                <a:lnTo>
                  <a:pt x="1401711" y="116573"/>
                </a:lnTo>
                <a:lnTo>
                  <a:pt x="1428369" y="160274"/>
                </a:lnTo>
                <a:lnTo>
                  <a:pt x="1444536" y="219748"/>
                </a:lnTo>
                <a:lnTo>
                  <a:pt x="1449959" y="291973"/>
                </a:lnTo>
                <a:lnTo>
                  <a:pt x="1448600" y="329552"/>
                </a:lnTo>
                <a:lnTo>
                  <a:pt x="1437792" y="395224"/>
                </a:lnTo>
                <a:lnTo>
                  <a:pt x="1416316" y="447446"/>
                </a:lnTo>
                <a:lnTo>
                  <a:pt x="1384554" y="481787"/>
                </a:lnTo>
                <a:lnTo>
                  <a:pt x="1364869" y="491998"/>
                </a:lnTo>
                <a:lnTo>
                  <a:pt x="1369187" y="506222"/>
                </a:lnTo>
                <a:lnTo>
                  <a:pt x="1417091" y="480682"/>
                </a:lnTo>
                <a:lnTo>
                  <a:pt x="1452626" y="432562"/>
                </a:lnTo>
                <a:lnTo>
                  <a:pt x="1474508" y="367626"/>
                </a:lnTo>
                <a:lnTo>
                  <a:pt x="1479994" y="331038"/>
                </a:lnTo>
                <a:lnTo>
                  <a:pt x="1481836" y="291719"/>
                </a:lnTo>
                <a:close/>
              </a:path>
            </a:pathLst>
          </a:custGeom>
          <a:solidFill>
            <a:srgbClr val="FFFFFF"/>
          </a:solidFill>
        </p:spPr>
        <p:txBody>
          <a:bodyPr wrap="square" lIns="0" tIns="0" rIns="0" bIns="0" rtlCol="0"/>
          <a:lstStyle/>
          <a:p>
            <a:endParaRPr/>
          </a:p>
        </p:txBody>
      </p:sp>
      <p:sp>
        <p:nvSpPr>
          <p:cNvPr id="18" name="object 18"/>
          <p:cNvSpPr txBox="1"/>
          <p:nvPr/>
        </p:nvSpPr>
        <p:spPr>
          <a:xfrm>
            <a:off x="7227189" y="4462652"/>
            <a:ext cx="147320" cy="336550"/>
          </a:xfrm>
          <a:prstGeom prst="rect">
            <a:avLst/>
          </a:prstGeom>
        </p:spPr>
        <p:txBody>
          <a:bodyPr vert="horz" wrap="square" lIns="0" tIns="11430" rIns="0" bIns="0" rtlCol="0">
            <a:spAutoFit/>
          </a:bodyPr>
          <a:lstStyle/>
          <a:p>
            <a:pPr marL="12700">
              <a:lnSpc>
                <a:spcPct val="100000"/>
              </a:lnSpc>
              <a:spcBef>
                <a:spcPts val="90"/>
              </a:spcBef>
            </a:pPr>
            <a:r>
              <a:rPr sz="2050" spc="160" dirty="0">
                <a:solidFill>
                  <a:srgbClr val="FFFFFF"/>
                </a:solidFill>
                <a:latin typeface="Cambria Math"/>
                <a:cs typeface="Cambria Math"/>
              </a:rPr>
              <a:t>𝑗</a:t>
            </a:r>
            <a:endParaRPr sz="2050">
              <a:latin typeface="Cambria Math"/>
              <a:cs typeface="Cambria Math"/>
            </a:endParaRPr>
          </a:p>
        </p:txBody>
      </p:sp>
      <p:sp>
        <p:nvSpPr>
          <p:cNvPr id="19" name="object 19"/>
          <p:cNvSpPr txBox="1"/>
          <p:nvPr/>
        </p:nvSpPr>
        <p:spPr>
          <a:xfrm>
            <a:off x="7061072" y="4293184"/>
            <a:ext cx="982980" cy="452120"/>
          </a:xfrm>
          <a:prstGeom prst="rect">
            <a:avLst/>
          </a:prstGeom>
        </p:spPr>
        <p:txBody>
          <a:bodyPr vert="horz" wrap="square" lIns="0" tIns="12065" rIns="0" bIns="0" rtlCol="0">
            <a:spAutoFit/>
          </a:bodyPr>
          <a:lstStyle/>
          <a:p>
            <a:pPr marL="12700">
              <a:lnSpc>
                <a:spcPct val="100000"/>
              </a:lnSpc>
              <a:spcBef>
                <a:spcPts val="95"/>
              </a:spcBef>
              <a:tabLst>
                <a:tab pos="403860" algn="l"/>
              </a:tabLst>
            </a:pPr>
            <a:r>
              <a:rPr sz="2800" spc="-50" dirty="0">
                <a:solidFill>
                  <a:srgbClr val="FFFFFF"/>
                </a:solidFill>
                <a:latin typeface="Cambria Math"/>
                <a:cs typeface="Cambria Math"/>
              </a:rPr>
              <a:t>𝐱</a:t>
            </a:r>
            <a:r>
              <a:rPr sz="2800" dirty="0">
                <a:solidFill>
                  <a:srgbClr val="FFFFFF"/>
                </a:solidFill>
                <a:latin typeface="Cambria Math"/>
                <a:cs typeface="Cambria Math"/>
              </a:rPr>
              <a:t>	− </a:t>
            </a:r>
            <a:r>
              <a:rPr sz="2800" spc="-50" dirty="0">
                <a:solidFill>
                  <a:srgbClr val="FFFFFF"/>
                </a:solidFill>
                <a:latin typeface="Cambria Math"/>
                <a:cs typeface="Cambria Math"/>
              </a:rPr>
              <a:t>𝛍</a:t>
            </a:r>
            <a:endParaRPr sz="2800">
              <a:latin typeface="Cambria Math"/>
              <a:cs typeface="Cambria Math"/>
            </a:endParaRPr>
          </a:p>
        </p:txBody>
      </p:sp>
      <p:sp>
        <p:nvSpPr>
          <p:cNvPr id="20" name="object 20"/>
          <p:cNvSpPr txBox="1"/>
          <p:nvPr/>
        </p:nvSpPr>
        <p:spPr>
          <a:xfrm>
            <a:off x="8018526" y="4462652"/>
            <a:ext cx="147320" cy="336550"/>
          </a:xfrm>
          <a:prstGeom prst="rect">
            <a:avLst/>
          </a:prstGeom>
        </p:spPr>
        <p:txBody>
          <a:bodyPr vert="horz" wrap="square" lIns="0" tIns="11430" rIns="0" bIns="0" rtlCol="0">
            <a:spAutoFit/>
          </a:bodyPr>
          <a:lstStyle/>
          <a:p>
            <a:pPr marL="12700">
              <a:lnSpc>
                <a:spcPct val="100000"/>
              </a:lnSpc>
              <a:spcBef>
                <a:spcPts val="90"/>
              </a:spcBef>
            </a:pPr>
            <a:r>
              <a:rPr sz="2050" spc="160" dirty="0">
                <a:solidFill>
                  <a:srgbClr val="FFFFFF"/>
                </a:solidFill>
                <a:latin typeface="Cambria Math"/>
                <a:cs typeface="Cambria Math"/>
              </a:rPr>
              <a:t>𝑗</a:t>
            </a:r>
            <a:endParaRPr sz="2050">
              <a:latin typeface="Cambria Math"/>
              <a:cs typeface="Cambria Math"/>
            </a:endParaRPr>
          </a:p>
        </p:txBody>
      </p:sp>
      <p:sp>
        <p:nvSpPr>
          <p:cNvPr id="21" name="object 21"/>
          <p:cNvSpPr/>
          <p:nvPr/>
        </p:nvSpPr>
        <p:spPr>
          <a:xfrm>
            <a:off x="8367521" y="4344542"/>
            <a:ext cx="1358900" cy="429259"/>
          </a:xfrm>
          <a:custGeom>
            <a:avLst/>
            <a:gdLst/>
            <a:ahLst/>
            <a:cxnLst/>
            <a:rect l="l" t="t" r="r" b="b"/>
            <a:pathLst>
              <a:path w="1358900" h="429260">
                <a:moveTo>
                  <a:pt x="1246251" y="0"/>
                </a:moveTo>
                <a:lnTo>
                  <a:pt x="1241932" y="14096"/>
                </a:lnTo>
                <a:lnTo>
                  <a:pt x="1261623" y="24334"/>
                </a:lnTo>
                <a:lnTo>
                  <a:pt x="1278778" y="39227"/>
                </a:lnTo>
                <a:lnTo>
                  <a:pt x="1305432" y="82930"/>
                </a:lnTo>
                <a:lnTo>
                  <a:pt x="1321609" y="142398"/>
                </a:lnTo>
                <a:lnTo>
                  <a:pt x="1327023" y="214629"/>
                </a:lnTo>
                <a:lnTo>
                  <a:pt x="1325667" y="252204"/>
                </a:lnTo>
                <a:lnTo>
                  <a:pt x="1314860" y="317875"/>
                </a:lnTo>
                <a:lnTo>
                  <a:pt x="1293385" y="370095"/>
                </a:lnTo>
                <a:lnTo>
                  <a:pt x="1261623" y="404437"/>
                </a:lnTo>
                <a:lnTo>
                  <a:pt x="1241932" y="414654"/>
                </a:lnTo>
                <a:lnTo>
                  <a:pt x="1246251" y="428878"/>
                </a:lnTo>
                <a:lnTo>
                  <a:pt x="1294161" y="403336"/>
                </a:lnTo>
                <a:lnTo>
                  <a:pt x="1329689" y="355218"/>
                </a:lnTo>
                <a:lnTo>
                  <a:pt x="1351581" y="290274"/>
                </a:lnTo>
                <a:lnTo>
                  <a:pt x="1358900" y="214375"/>
                </a:lnTo>
                <a:lnTo>
                  <a:pt x="1357068" y="175083"/>
                </a:lnTo>
                <a:lnTo>
                  <a:pt x="1342451" y="104737"/>
                </a:lnTo>
                <a:lnTo>
                  <a:pt x="1313473" y="46755"/>
                </a:lnTo>
                <a:lnTo>
                  <a:pt x="1271754" y="9902"/>
                </a:lnTo>
                <a:lnTo>
                  <a:pt x="1246251" y="0"/>
                </a:lnTo>
                <a:close/>
              </a:path>
              <a:path w="1358900" h="429260">
                <a:moveTo>
                  <a:pt x="112649" y="0"/>
                </a:moveTo>
                <a:lnTo>
                  <a:pt x="64738" y="25495"/>
                </a:lnTo>
                <a:lnTo>
                  <a:pt x="29209" y="73659"/>
                </a:lnTo>
                <a:lnTo>
                  <a:pt x="7318" y="138541"/>
                </a:lnTo>
                <a:lnTo>
                  <a:pt x="0" y="214375"/>
                </a:lnTo>
                <a:lnTo>
                  <a:pt x="1831" y="253688"/>
                </a:lnTo>
                <a:lnTo>
                  <a:pt x="16448" y="324121"/>
                </a:lnTo>
                <a:lnTo>
                  <a:pt x="45426" y="382105"/>
                </a:lnTo>
                <a:lnTo>
                  <a:pt x="87145" y="418923"/>
                </a:lnTo>
                <a:lnTo>
                  <a:pt x="112649" y="428878"/>
                </a:lnTo>
                <a:lnTo>
                  <a:pt x="116967" y="414654"/>
                </a:lnTo>
                <a:lnTo>
                  <a:pt x="97276" y="404437"/>
                </a:lnTo>
                <a:lnTo>
                  <a:pt x="80121" y="389588"/>
                </a:lnTo>
                <a:lnTo>
                  <a:pt x="53467" y="345947"/>
                </a:lnTo>
                <a:lnTo>
                  <a:pt x="37290" y="286623"/>
                </a:lnTo>
                <a:lnTo>
                  <a:pt x="31876" y="214629"/>
                </a:lnTo>
                <a:lnTo>
                  <a:pt x="33232" y="176907"/>
                </a:lnTo>
                <a:lnTo>
                  <a:pt x="44039" y="111081"/>
                </a:lnTo>
                <a:lnTo>
                  <a:pt x="65514" y="58763"/>
                </a:lnTo>
                <a:lnTo>
                  <a:pt x="97276" y="24334"/>
                </a:lnTo>
                <a:lnTo>
                  <a:pt x="116967" y="14096"/>
                </a:lnTo>
                <a:lnTo>
                  <a:pt x="112649" y="0"/>
                </a:lnTo>
                <a:close/>
              </a:path>
            </a:pathLst>
          </a:custGeom>
          <a:solidFill>
            <a:srgbClr val="FFFFFF"/>
          </a:solidFill>
        </p:spPr>
        <p:txBody>
          <a:bodyPr wrap="square" lIns="0" tIns="0" rIns="0" bIns="0" rtlCol="0"/>
          <a:lstStyle/>
          <a:p>
            <a:endParaRPr/>
          </a:p>
        </p:txBody>
      </p:sp>
      <p:sp>
        <p:nvSpPr>
          <p:cNvPr id="22" name="object 22"/>
          <p:cNvSpPr txBox="1"/>
          <p:nvPr/>
        </p:nvSpPr>
        <p:spPr>
          <a:xfrm>
            <a:off x="8459469" y="4293184"/>
            <a:ext cx="1153795" cy="452120"/>
          </a:xfrm>
          <a:prstGeom prst="rect">
            <a:avLst/>
          </a:prstGeom>
        </p:spPr>
        <p:txBody>
          <a:bodyPr vert="horz" wrap="square" lIns="0" tIns="12065" rIns="0" bIns="0" rtlCol="0">
            <a:spAutoFit/>
          </a:bodyPr>
          <a:lstStyle/>
          <a:p>
            <a:pPr marL="38100">
              <a:lnSpc>
                <a:spcPct val="100000"/>
              </a:lnSpc>
              <a:spcBef>
                <a:spcPts val="95"/>
              </a:spcBef>
            </a:pPr>
            <a:r>
              <a:rPr sz="2800" dirty="0">
                <a:solidFill>
                  <a:srgbClr val="FFFFFF"/>
                </a:solidFill>
                <a:latin typeface="Cambria Math"/>
                <a:cs typeface="Cambria Math"/>
              </a:rPr>
              <a:t>𝐱</a:t>
            </a:r>
            <a:r>
              <a:rPr sz="3075" baseline="-16260" dirty="0">
                <a:solidFill>
                  <a:srgbClr val="FFFFFF"/>
                </a:solidFill>
                <a:latin typeface="Cambria Math"/>
                <a:cs typeface="Cambria Math"/>
              </a:rPr>
              <a:t>𝑗</a:t>
            </a:r>
            <a:r>
              <a:rPr sz="3075" spc="569" baseline="-16260" dirty="0">
                <a:solidFill>
                  <a:srgbClr val="FFFFFF"/>
                </a:solidFill>
                <a:latin typeface="Cambria Math"/>
                <a:cs typeface="Cambria Math"/>
              </a:rPr>
              <a:t> </a:t>
            </a:r>
            <a:r>
              <a:rPr sz="2800" dirty="0">
                <a:solidFill>
                  <a:srgbClr val="FFFFFF"/>
                </a:solidFill>
                <a:latin typeface="Cambria Math"/>
                <a:cs typeface="Cambria Math"/>
              </a:rPr>
              <a:t>−</a:t>
            </a:r>
            <a:r>
              <a:rPr sz="2800" spc="5" dirty="0">
                <a:solidFill>
                  <a:srgbClr val="FFFFFF"/>
                </a:solidFill>
                <a:latin typeface="Cambria Math"/>
                <a:cs typeface="Cambria Math"/>
              </a:rPr>
              <a:t> </a:t>
            </a:r>
            <a:r>
              <a:rPr sz="2800" spc="75" dirty="0">
                <a:solidFill>
                  <a:srgbClr val="FFFFFF"/>
                </a:solidFill>
                <a:latin typeface="Cambria Math"/>
                <a:cs typeface="Cambria Math"/>
              </a:rPr>
              <a:t>𝛍</a:t>
            </a:r>
            <a:r>
              <a:rPr sz="3075" spc="112" baseline="-16260" dirty="0">
                <a:solidFill>
                  <a:srgbClr val="FFFFFF"/>
                </a:solidFill>
                <a:latin typeface="Cambria Math"/>
                <a:cs typeface="Cambria Math"/>
              </a:rPr>
              <a:t>𝑗</a:t>
            </a:r>
            <a:endParaRPr sz="3075" baseline="-16260">
              <a:latin typeface="Cambria Math"/>
              <a:cs typeface="Cambria Math"/>
            </a:endParaRPr>
          </a:p>
        </p:txBody>
      </p:sp>
      <p:sp>
        <p:nvSpPr>
          <p:cNvPr id="23" name="object 23"/>
          <p:cNvSpPr txBox="1"/>
          <p:nvPr/>
        </p:nvSpPr>
        <p:spPr>
          <a:xfrm>
            <a:off x="9746742" y="4153280"/>
            <a:ext cx="184785" cy="336550"/>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𝑇</a:t>
            </a:r>
            <a:endParaRPr sz="2050">
              <a:latin typeface="Cambria Math"/>
              <a:cs typeface="Cambria Math"/>
            </a:endParaRPr>
          </a:p>
        </p:txBody>
      </p:sp>
      <p:sp>
        <p:nvSpPr>
          <p:cNvPr id="25" name="object 2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EA22B-C3B8-79CB-3AFF-6A2BCE19D942}"/>
              </a:ext>
            </a:extLst>
          </p:cNvPr>
          <p:cNvSpPr>
            <a:spLocks noGrp="1"/>
          </p:cNvSpPr>
          <p:nvPr>
            <p:ph type="title"/>
          </p:nvPr>
        </p:nvSpPr>
        <p:spPr>
          <a:xfrm>
            <a:off x="202793" y="111963"/>
            <a:ext cx="11786412" cy="615553"/>
          </a:xfrm>
        </p:spPr>
        <p:txBody>
          <a:bodyPr/>
          <a:lstStyle/>
          <a:p>
            <a:r>
              <a:rPr lang="tr-TR" dirty="0"/>
              <a:t>SORU-2</a:t>
            </a:r>
          </a:p>
        </p:txBody>
      </p:sp>
      <p:sp>
        <p:nvSpPr>
          <p:cNvPr id="3" name="Metin Yer Tutucusu 2">
            <a:extLst>
              <a:ext uri="{FF2B5EF4-FFF2-40B4-BE49-F238E27FC236}">
                <a16:creationId xmlns:a16="http://schemas.microsoft.com/office/drawing/2014/main" id="{21E31791-E215-C076-9FCD-C641ECAE7452}"/>
              </a:ext>
            </a:extLst>
          </p:cNvPr>
          <p:cNvSpPr>
            <a:spLocks noGrp="1"/>
          </p:cNvSpPr>
          <p:nvPr>
            <p:ph type="body" idx="1"/>
          </p:nvPr>
        </p:nvSpPr>
        <p:spPr>
          <a:xfrm>
            <a:off x="533400" y="838200"/>
            <a:ext cx="10820400" cy="1292662"/>
          </a:xfrm>
        </p:spPr>
        <p:txBody>
          <a:bodyPr/>
          <a:lstStyle/>
          <a:p>
            <a:r>
              <a:rPr lang="tr-TR" dirty="0">
                <a:solidFill>
                  <a:schemeClr val="bg1"/>
                </a:solidFill>
              </a:rPr>
              <a:t>Bir yüz tanıma sistemi geliştiriyoruz ve elimizde farklı kişilere ait yüz görüntüleri var. Her bir yüz görüntüsü, özellikleri temsil eden bir vektöre dönüştürülmüş durumda. Amacımız, yeni bir yüz görüntüsünün veri tabanımızdaki yüzlerle ne kadar benzer olduğunu belirlemek.</a:t>
            </a:r>
          </a:p>
        </p:txBody>
      </p:sp>
      <p:sp>
        <p:nvSpPr>
          <p:cNvPr id="4" name="Metin kutusu 3">
            <a:extLst>
              <a:ext uri="{FF2B5EF4-FFF2-40B4-BE49-F238E27FC236}">
                <a16:creationId xmlns:a16="http://schemas.microsoft.com/office/drawing/2014/main" id="{4866C63F-6A72-7C0D-6507-08EF6B1D043A}"/>
              </a:ext>
            </a:extLst>
          </p:cNvPr>
          <p:cNvSpPr txBox="1"/>
          <p:nvPr/>
        </p:nvSpPr>
        <p:spPr>
          <a:xfrm>
            <a:off x="542827" y="2362200"/>
            <a:ext cx="10363200" cy="3139321"/>
          </a:xfrm>
          <a:prstGeom prst="rect">
            <a:avLst/>
          </a:prstGeom>
          <a:noFill/>
        </p:spPr>
        <p:txBody>
          <a:bodyPr wrap="square" rtlCol="0">
            <a:spAutoFit/>
          </a:bodyPr>
          <a:lstStyle/>
          <a:p>
            <a:r>
              <a:rPr lang="tr-TR" b="1" dirty="0">
                <a:solidFill>
                  <a:schemeClr val="bg1"/>
                </a:solidFill>
              </a:rPr>
              <a:t>1. Veri Hazırlığı</a:t>
            </a:r>
          </a:p>
          <a:p>
            <a:r>
              <a:rPr lang="tr-TR" dirty="0">
                <a:solidFill>
                  <a:schemeClr val="bg1"/>
                </a:solidFill>
              </a:rPr>
              <a:t>Elimizde iki adet yüz vektörü olsun:</a:t>
            </a:r>
          </a:p>
          <a:p>
            <a:pPr>
              <a:buFont typeface="Arial" panose="020B0604020202020204" pitchFamily="34" charset="0"/>
              <a:buChar char="•"/>
            </a:pPr>
            <a:r>
              <a:rPr lang="tr-TR" b="1" dirty="0">
                <a:solidFill>
                  <a:schemeClr val="bg1"/>
                </a:solidFill>
              </a:rPr>
              <a:t>Vektör A </a:t>
            </a:r>
            <a:r>
              <a:rPr lang="tr-TR" dirty="0">
                <a:solidFill>
                  <a:schemeClr val="bg1"/>
                </a:solidFill>
              </a:rPr>
              <a:t> Yeni alınan yüz görüntüsünün özellik vektörü.</a:t>
            </a:r>
          </a:p>
          <a:p>
            <a:pPr>
              <a:buFont typeface="Arial" panose="020B0604020202020204" pitchFamily="34" charset="0"/>
              <a:buChar char="•"/>
            </a:pPr>
            <a:r>
              <a:rPr lang="tr-TR" b="1" dirty="0">
                <a:solidFill>
                  <a:schemeClr val="bg1"/>
                </a:solidFill>
              </a:rPr>
              <a:t>Vektör B  </a:t>
            </a:r>
            <a:r>
              <a:rPr lang="tr-TR" dirty="0">
                <a:solidFill>
                  <a:schemeClr val="bg1"/>
                </a:solidFill>
              </a:rPr>
              <a:t>Veri tabanımızdaki bir yüzün özellik vektörü.</a:t>
            </a:r>
          </a:p>
          <a:p>
            <a:endParaRPr lang="tr-TR" dirty="0">
              <a:solidFill>
                <a:schemeClr val="bg1"/>
              </a:solidFill>
            </a:endParaRPr>
          </a:p>
          <a:p>
            <a:endParaRPr lang="tr-TR" dirty="0">
              <a:solidFill>
                <a:schemeClr val="bg1"/>
              </a:solidFill>
            </a:endParaRPr>
          </a:p>
          <a:p>
            <a:r>
              <a:rPr lang="tr-TR" dirty="0">
                <a:solidFill>
                  <a:schemeClr val="bg1"/>
                </a:solidFill>
              </a:rPr>
              <a:t>A=[0.5,0.2,0.1,0.7,0.9] </a:t>
            </a:r>
          </a:p>
          <a:p>
            <a:endParaRPr lang="tr-TR" dirty="0">
              <a:solidFill>
                <a:schemeClr val="bg1"/>
              </a:solidFill>
            </a:endParaRPr>
          </a:p>
          <a:p>
            <a:r>
              <a:rPr lang="tr-TR" dirty="0">
                <a:solidFill>
                  <a:schemeClr val="bg1"/>
                </a:solidFill>
              </a:rPr>
              <a:t>B=[0.4,0.25,0.15,0.65,0.85]</a:t>
            </a:r>
          </a:p>
          <a:p>
            <a:endParaRPr lang="tr-TR" dirty="0"/>
          </a:p>
          <a:p>
            <a:endParaRPr lang="tr-TR" dirty="0"/>
          </a:p>
        </p:txBody>
      </p:sp>
    </p:spTree>
    <p:extLst>
      <p:ext uri="{BB962C8B-B14F-4D97-AF65-F5344CB8AC3E}">
        <p14:creationId xmlns:p14="http://schemas.microsoft.com/office/powerpoint/2010/main" val="22068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EA22B-C3B8-79CB-3AFF-6A2BCE19D942}"/>
              </a:ext>
            </a:extLst>
          </p:cNvPr>
          <p:cNvSpPr>
            <a:spLocks noGrp="1"/>
          </p:cNvSpPr>
          <p:nvPr>
            <p:ph type="title"/>
          </p:nvPr>
        </p:nvSpPr>
        <p:spPr>
          <a:xfrm>
            <a:off x="202793" y="111963"/>
            <a:ext cx="11786412" cy="615553"/>
          </a:xfrm>
        </p:spPr>
        <p:txBody>
          <a:bodyPr/>
          <a:lstStyle/>
          <a:p>
            <a:r>
              <a:rPr lang="tr-TR" dirty="0"/>
              <a:t>CEVAP-2</a:t>
            </a:r>
          </a:p>
        </p:txBody>
      </p:sp>
      <p:pic>
        <p:nvPicPr>
          <p:cNvPr id="8" name="Resim 7">
            <a:extLst>
              <a:ext uri="{FF2B5EF4-FFF2-40B4-BE49-F238E27FC236}">
                <a16:creationId xmlns:a16="http://schemas.microsoft.com/office/drawing/2014/main" id="{9D651D2D-FE16-827E-A34B-0EFB3C46D862}"/>
              </a:ext>
            </a:extLst>
          </p:cNvPr>
          <p:cNvPicPr>
            <a:picLocks noChangeAspect="1"/>
          </p:cNvPicPr>
          <p:nvPr/>
        </p:nvPicPr>
        <p:blipFill>
          <a:blip r:embed="rId2"/>
          <a:stretch>
            <a:fillRect/>
          </a:stretch>
        </p:blipFill>
        <p:spPr>
          <a:xfrm>
            <a:off x="342899" y="990600"/>
            <a:ext cx="11506200" cy="3771900"/>
          </a:xfrm>
          <a:prstGeom prst="rect">
            <a:avLst/>
          </a:prstGeom>
        </p:spPr>
      </p:pic>
      <p:sp>
        <p:nvSpPr>
          <p:cNvPr id="9" name="Metin kutusu 8">
            <a:extLst>
              <a:ext uri="{FF2B5EF4-FFF2-40B4-BE49-F238E27FC236}">
                <a16:creationId xmlns:a16="http://schemas.microsoft.com/office/drawing/2014/main" id="{F9493A3B-A50A-5B0E-32CD-4BB033C99600}"/>
              </a:ext>
            </a:extLst>
          </p:cNvPr>
          <p:cNvSpPr txBox="1"/>
          <p:nvPr/>
        </p:nvSpPr>
        <p:spPr>
          <a:xfrm>
            <a:off x="371474" y="4944070"/>
            <a:ext cx="11477625" cy="1200329"/>
          </a:xfrm>
          <a:prstGeom prst="rect">
            <a:avLst/>
          </a:prstGeom>
          <a:noFill/>
        </p:spPr>
        <p:txBody>
          <a:bodyPr wrap="square" rtlCol="0">
            <a:spAutoFit/>
          </a:bodyPr>
          <a:lstStyle/>
          <a:p>
            <a:pPr>
              <a:buFont typeface="Arial" panose="020B0604020202020204" pitchFamily="34" charset="0"/>
              <a:buChar char="•"/>
            </a:pPr>
            <a:r>
              <a:rPr lang="tr-TR" b="1" dirty="0">
                <a:solidFill>
                  <a:schemeClr val="bg1"/>
                </a:solidFill>
              </a:rPr>
              <a:t>Kosinüs Benzerliği Değeri:</a:t>
            </a:r>
            <a:r>
              <a:rPr lang="tr-TR" dirty="0">
                <a:solidFill>
                  <a:schemeClr val="bg1"/>
                </a:solidFill>
              </a:rPr>
              <a:t> Yaklaşık </a:t>
            </a:r>
            <a:r>
              <a:rPr lang="tr-TR" b="1" dirty="0">
                <a:solidFill>
                  <a:schemeClr val="bg1"/>
                </a:solidFill>
              </a:rPr>
              <a:t>0.9966</a:t>
            </a:r>
            <a:r>
              <a:rPr lang="tr-TR" dirty="0">
                <a:solidFill>
                  <a:schemeClr val="bg1"/>
                </a:solidFill>
              </a:rPr>
              <a:t>.</a:t>
            </a:r>
          </a:p>
          <a:p>
            <a:pPr>
              <a:buFont typeface="Arial" panose="020B0604020202020204" pitchFamily="34" charset="0"/>
              <a:buChar char="•"/>
            </a:pPr>
            <a:r>
              <a:rPr lang="tr-TR" b="1" dirty="0">
                <a:solidFill>
                  <a:schemeClr val="bg1"/>
                </a:solidFill>
              </a:rPr>
              <a:t>Yorum:</a:t>
            </a:r>
            <a:r>
              <a:rPr lang="tr-TR" dirty="0">
                <a:solidFill>
                  <a:schemeClr val="bg1"/>
                </a:solidFill>
              </a:rPr>
              <a:t> Değer 1'e çok yakın olduğu için, iki yüz vektörü arasındaki benzerlik çok yüksektir. Bu, yeni alınan yüz görüntüsünün veri tabanındaki yüzle büyük ölçüde eşleştiğini gösterir.</a:t>
            </a:r>
          </a:p>
          <a:p>
            <a:endParaRPr lang="tr-TR" dirty="0"/>
          </a:p>
        </p:txBody>
      </p:sp>
    </p:spTree>
    <p:extLst>
      <p:ext uri="{BB962C8B-B14F-4D97-AF65-F5344CB8AC3E}">
        <p14:creationId xmlns:p14="http://schemas.microsoft.com/office/powerpoint/2010/main" val="116793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59155"/>
          </a:xfrm>
          <a:prstGeom prst="rect">
            <a:avLst/>
          </a:prstGeom>
        </p:spPr>
        <p:txBody>
          <a:bodyPr vert="horz" wrap="square" lIns="0" tIns="12700" rIns="0" bIns="0" rtlCol="0">
            <a:spAutoFit/>
          </a:bodyPr>
          <a:lstStyle/>
          <a:p>
            <a:pPr marL="401320">
              <a:lnSpc>
                <a:spcPct val="100000"/>
              </a:lnSpc>
              <a:spcBef>
                <a:spcPts val="100"/>
              </a:spcBef>
            </a:pPr>
            <a:r>
              <a:rPr lang="tr-TR" sz="4200" dirty="0"/>
              <a:t>Bilgi Temsili Kuralları – Kural 2</a:t>
            </a:r>
            <a:endParaRPr sz="42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17</a:t>
            </a:fld>
            <a:endParaRPr spc="-25" dirty="0"/>
          </a:p>
        </p:txBody>
      </p:sp>
      <p:sp>
        <p:nvSpPr>
          <p:cNvPr id="3" name="object 3"/>
          <p:cNvSpPr txBox="1"/>
          <p:nvPr/>
        </p:nvSpPr>
        <p:spPr>
          <a:xfrm>
            <a:off x="78739" y="1033017"/>
            <a:ext cx="11757660" cy="1638653"/>
          </a:xfrm>
          <a:prstGeom prst="rect">
            <a:avLst/>
          </a:prstGeom>
        </p:spPr>
        <p:txBody>
          <a:bodyPr vert="horz" wrap="square" lIns="0" tIns="61594" rIns="0" bIns="0" rtlCol="0">
            <a:spAutoFit/>
          </a:bodyPr>
          <a:lstStyle/>
          <a:p>
            <a:pPr marL="241300" marR="5080" indent="-228600">
              <a:lnSpc>
                <a:spcPct val="91000"/>
              </a:lnSpc>
              <a:spcBef>
                <a:spcPts val="484"/>
              </a:spcBef>
              <a:buFont typeface="Arial MT"/>
              <a:buChar char="•"/>
              <a:tabLst>
                <a:tab pos="241300" algn="l"/>
              </a:tabLst>
            </a:pPr>
            <a:r>
              <a:rPr lang="tr-TR" sz="3600" b="1" dirty="0">
                <a:solidFill>
                  <a:schemeClr val="bg1"/>
                </a:solidFill>
                <a:latin typeface="Cambria"/>
                <a:cs typeface="Cambria"/>
              </a:rPr>
              <a:t>Kural 2. Ayrı sınıflar olarak kategorize edilecek öğelere ağda çok farklı temsiller verilmelidir.
İkinci kural, Kural 1'in tam tersidir.</a:t>
            </a:r>
            <a:endParaRPr sz="2800" dirty="0">
              <a:solidFill>
                <a:schemeClr val="bg1"/>
              </a:solidFill>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59155"/>
          </a:xfrm>
          <a:prstGeom prst="rect">
            <a:avLst/>
          </a:prstGeom>
        </p:spPr>
        <p:txBody>
          <a:bodyPr vert="horz" wrap="square" lIns="0" tIns="12700" rIns="0" bIns="0" rtlCol="0">
            <a:spAutoFit/>
          </a:bodyPr>
          <a:lstStyle/>
          <a:p>
            <a:pPr marL="401320">
              <a:lnSpc>
                <a:spcPct val="100000"/>
              </a:lnSpc>
              <a:spcBef>
                <a:spcPts val="100"/>
              </a:spcBef>
            </a:pPr>
            <a:r>
              <a:rPr lang="tr-TR" sz="4200" dirty="0"/>
              <a:t>Bilgi Temsili Kuralları – Kural 3</a:t>
            </a:r>
            <a:endParaRPr sz="42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18</a:t>
            </a:fld>
            <a:endParaRPr spc="-25" dirty="0"/>
          </a:p>
        </p:txBody>
      </p:sp>
      <p:sp>
        <p:nvSpPr>
          <p:cNvPr id="3" name="object 3"/>
          <p:cNvSpPr txBox="1"/>
          <p:nvPr/>
        </p:nvSpPr>
        <p:spPr>
          <a:xfrm>
            <a:off x="78739" y="1033017"/>
            <a:ext cx="12012295" cy="4631716"/>
          </a:xfrm>
          <a:prstGeom prst="rect">
            <a:avLst/>
          </a:prstGeom>
        </p:spPr>
        <p:txBody>
          <a:bodyPr vert="horz" wrap="square" lIns="0" tIns="61594" rIns="0" bIns="0" rtlCol="0">
            <a:spAutoFit/>
          </a:bodyPr>
          <a:lstStyle/>
          <a:p>
            <a:pPr marL="241300" marR="5080" indent="-228600">
              <a:lnSpc>
                <a:spcPct val="91000"/>
              </a:lnSpc>
              <a:spcBef>
                <a:spcPts val="484"/>
              </a:spcBef>
              <a:buFont typeface="Arial MT"/>
              <a:buChar char="•"/>
              <a:tabLst>
                <a:tab pos="241300" algn="l"/>
              </a:tabLst>
            </a:pPr>
            <a:r>
              <a:rPr lang="tr-TR" sz="2800" b="1" dirty="0">
                <a:solidFill>
                  <a:schemeClr val="bg1"/>
                </a:solidFill>
                <a:latin typeface="Cambria"/>
                <a:cs typeface="Cambria"/>
              </a:rPr>
              <a:t>Kural 3. Belirli bir özellik önemliyse, o öğenin ağdaki temsilinde yer alan çok sayıda nöron olmalıdır.
Örneğin, dağınıklık varlığında bir hedefin (örneğin uçak) tespit edilmesini içeren bir radar uygulamasını düşünün (yani, binalar, ağaçlar ve hava oluşumları gibi istenmeyen hedeflerden gelen radar yansımaları).
Böyle bir radar sisteminin algılama performansı iki olasılıkla ölçülür:
Tespit olasılığı, sistemin bir hedefin mevcut olduğu zaman mevcut olduğuna karar verme olasılığı olarak tanımlanır.
Yanlış alarm olasılığı, sistemin bir hedefin mevcut olmadığı halde mevcut olduğuna karar verme olasılığı olarak tanımlanır.</a:t>
            </a:r>
            <a:endParaRPr sz="2800" dirty="0">
              <a:solidFill>
                <a:schemeClr val="bg1"/>
              </a:solidFill>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59155"/>
          </a:xfrm>
          <a:prstGeom prst="rect">
            <a:avLst/>
          </a:prstGeom>
        </p:spPr>
        <p:txBody>
          <a:bodyPr vert="horz" wrap="square" lIns="0" tIns="12700" rIns="0" bIns="0" rtlCol="0">
            <a:spAutoFit/>
          </a:bodyPr>
          <a:lstStyle/>
          <a:p>
            <a:pPr marL="401320">
              <a:lnSpc>
                <a:spcPct val="100000"/>
              </a:lnSpc>
              <a:spcBef>
                <a:spcPts val="100"/>
              </a:spcBef>
            </a:pPr>
            <a:r>
              <a:rPr lang="tr-TR" sz="4200" dirty="0"/>
              <a:t>Bilgi Temsili Kuralları – Kural 4</a:t>
            </a:r>
            <a:endParaRPr sz="4200" dirty="0"/>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4" name="object 4"/>
          <p:cNvSpPr txBox="1"/>
          <p:nvPr/>
        </p:nvSpPr>
        <p:spPr>
          <a:xfrm>
            <a:off x="78739" y="853185"/>
            <a:ext cx="12034520" cy="4983928"/>
          </a:xfrm>
          <a:prstGeom prst="rect">
            <a:avLst/>
          </a:prstGeom>
        </p:spPr>
        <p:txBody>
          <a:bodyPr vert="horz" wrap="square" lIns="0" tIns="87630" rIns="0" bIns="0" rtlCol="0">
            <a:spAutoFit/>
          </a:bodyPr>
          <a:lstStyle/>
          <a:p>
            <a:pPr marL="12700" marR="121285">
              <a:lnSpc>
                <a:spcPct val="86300"/>
              </a:lnSpc>
              <a:spcBef>
                <a:spcPts val="690"/>
              </a:spcBef>
            </a:pPr>
            <a:r>
              <a:rPr lang="tr-TR" sz="2800" b="1" dirty="0">
                <a:solidFill>
                  <a:schemeClr val="bg1"/>
                </a:solidFill>
                <a:latin typeface="Cambria"/>
                <a:cs typeface="Cambria"/>
              </a:rPr>
              <a:t>Kural 4. Önceki bilgiler ve değişmezlikler, ağ tasarımını öğrenmek zorunda kalmadan basitleştirmek için bir sinir ağının tasarımına dahil edilmelidir.
Kural 4 özellikle önemlidir, çünkü ona uygun şekilde bağlılık, özel (sınırlı) bir yapıya sahip bir sinir ağı ile sonuçlanır. Bu, birkaç nedenden dolayı oldukça arzu edilir
Biyolojik görsel ve işitsel ağların çok özelleşmiş olduğu bilinmektedir.
Özel yapıya sahip bir sinir ağı, genellikle tam bağlı bir ağa göre ayarlama için daha az sayıda serbest parametreye sahiptir, eğitim için daha küçük veri seti gerektirir, daha hızlı öğrenir ve daha iyi genelleştirir
Özel bir ağ üzerinden bilgi aktarım hızı (yani ağ verimi) hızlanır.
Özel bir ağ oluşturmanın maliyeti azalır</a:t>
            </a:r>
            <a:endParaRPr sz="12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59155"/>
          </a:xfrm>
          <a:prstGeom prst="rect">
            <a:avLst/>
          </a:prstGeom>
        </p:spPr>
        <p:txBody>
          <a:bodyPr vert="horz" wrap="square" lIns="0" tIns="12700" rIns="0" bIns="0" rtlCol="0">
            <a:spAutoFit/>
          </a:bodyPr>
          <a:lstStyle/>
          <a:p>
            <a:pPr marL="2141855">
              <a:lnSpc>
                <a:spcPct val="100000"/>
              </a:lnSpc>
              <a:spcBef>
                <a:spcPts val="100"/>
              </a:spcBef>
            </a:pPr>
            <a:r>
              <a:rPr lang="tr-TR" sz="4200" dirty="0"/>
              <a:t>1.7 Bilgi Temsili</a:t>
            </a:r>
            <a:endParaRPr sz="42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2</a:t>
            </a:fld>
            <a:endParaRPr spc="-50" dirty="0"/>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5" name="object 5"/>
          <p:cNvSpPr txBox="1"/>
          <p:nvPr/>
        </p:nvSpPr>
        <p:spPr>
          <a:xfrm>
            <a:off x="56105" y="972896"/>
            <a:ext cx="11928475" cy="5835572"/>
          </a:xfrm>
          <a:prstGeom prst="rect">
            <a:avLst/>
          </a:prstGeom>
        </p:spPr>
        <p:txBody>
          <a:bodyPr vert="horz" wrap="square" lIns="0" tIns="13335" rIns="0" bIns="0" rtlCol="0">
            <a:spAutoFit/>
          </a:bodyPr>
          <a:lstStyle/>
          <a:p>
            <a:pPr marL="240029" indent="-227329">
              <a:lnSpc>
                <a:spcPct val="100000"/>
              </a:lnSpc>
              <a:spcBef>
                <a:spcPts val="105"/>
              </a:spcBef>
              <a:buFont typeface="Arial MT"/>
              <a:buChar char="•"/>
              <a:tabLst>
                <a:tab pos="240029" algn="l"/>
              </a:tabLst>
            </a:pPr>
            <a:r>
              <a:rPr lang="tr-TR" sz="3200" dirty="0">
                <a:solidFill>
                  <a:srgbClr val="FFFFFF"/>
                </a:solidFill>
                <a:latin typeface="Cambria"/>
                <a:cs typeface="Cambria"/>
              </a:rPr>
              <a:t>"</a:t>
            </a:r>
            <a:r>
              <a:rPr lang="tr-TR" sz="3200" dirty="0" err="1">
                <a:solidFill>
                  <a:srgbClr val="FFFFFF"/>
                </a:solidFill>
                <a:latin typeface="Cambria"/>
                <a:cs typeface="Cambria"/>
              </a:rPr>
              <a:t>Bilgi"nin</a:t>
            </a:r>
            <a:r>
              <a:rPr lang="tr-TR" sz="3200" dirty="0">
                <a:solidFill>
                  <a:srgbClr val="FFFFFF"/>
                </a:solidFill>
                <a:latin typeface="Cambria"/>
                <a:cs typeface="Cambria"/>
              </a:rPr>
              <a:t> genel tanımı«</a:t>
            </a:r>
          </a:p>
          <a:p>
            <a:pPr marL="240029" indent="-227329">
              <a:lnSpc>
                <a:spcPct val="100000"/>
              </a:lnSpc>
              <a:spcBef>
                <a:spcPts val="105"/>
              </a:spcBef>
              <a:buFont typeface="Arial MT"/>
              <a:buChar char="•"/>
              <a:tabLst>
                <a:tab pos="240029" algn="l"/>
              </a:tabLst>
            </a:pPr>
            <a:endParaRPr lang="tr-TR" sz="3200" dirty="0">
              <a:solidFill>
                <a:srgbClr val="FFFFFF"/>
              </a:solidFill>
              <a:latin typeface="Cambria"/>
              <a:cs typeface="Cambria"/>
            </a:endParaRPr>
          </a:p>
          <a:p>
            <a:pPr marL="12700" algn="ctr">
              <a:lnSpc>
                <a:spcPct val="100000"/>
              </a:lnSpc>
              <a:spcBef>
                <a:spcPts val="105"/>
              </a:spcBef>
              <a:tabLst>
                <a:tab pos="240029" algn="l"/>
              </a:tabLst>
            </a:pPr>
            <a:r>
              <a:rPr lang="tr-TR" sz="3200" dirty="0">
                <a:solidFill>
                  <a:srgbClr val="FFFFFF"/>
                </a:solidFill>
                <a:latin typeface="Cambria"/>
                <a:cs typeface="Cambria"/>
              </a:rPr>
              <a:t>	</a:t>
            </a:r>
            <a:r>
              <a:rPr lang="tr-TR" sz="3200" dirty="0">
                <a:latin typeface="Cambria"/>
                <a:cs typeface="Cambria"/>
              </a:rPr>
              <a:t>Bilgi, bir kişi veya makine tarafından dış dünyayı yorumlamak, tahmin etmek ve uygun şekilde yanıt vermek için kullanılan depolanmış bilgileri veya modelleri ifade eder</a:t>
            </a:r>
            <a:r>
              <a:rPr sz="3200" spc="-10" dirty="0">
                <a:latin typeface="Cambria"/>
                <a:cs typeface="Cambria"/>
              </a:rPr>
              <a:t>.</a:t>
            </a:r>
            <a:endParaRPr sz="3200" dirty="0">
              <a:latin typeface="Cambria"/>
              <a:cs typeface="Cambria"/>
            </a:endParaRPr>
          </a:p>
          <a:p>
            <a:pPr marL="240665" indent="-227965">
              <a:lnSpc>
                <a:spcPct val="100000"/>
              </a:lnSpc>
              <a:spcBef>
                <a:spcPts val="2920"/>
              </a:spcBef>
              <a:buFont typeface="Arial MT"/>
              <a:buChar char="•"/>
              <a:tabLst>
                <a:tab pos="240665" algn="l"/>
              </a:tabLst>
            </a:pPr>
            <a:r>
              <a:rPr lang="tr-TR" sz="2400" dirty="0">
                <a:solidFill>
                  <a:srgbClr val="FFFFFF"/>
                </a:solidFill>
                <a:latin typeface="Cambria"/>
                <a:cs typeface="Cambria"/>
              </a:rPr>
              <a:t>Bilgi temsilinin temel özellikleri iki yönlüdür
hangi bilgilerin gerçekte açık hale getirildiği; ve
Bilgilerin sonraki kullanım için fiziksel olarak nasıl kodlandığı
"Akıllı" makinelerin gerçek dünyadaki uygulamalarında, iyi bir çözümün bilginin iyi bir şekilde temsil edilmesine bağlı olduğu söylenebilir</a:t>
            </a:r>
            <a:endParaRPr sz="2400" dirty="0">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937" y="856741"/>
            <a:ext cx="12217400" cy="5238115"/>
            <a:chOff x="-11937" y="856741"/>
            <a:chExt cx="12217400" cy="5238115"/>
          </a:xfrm>
        </p:grpSpPr>
        <p:pic>
          <p:nvPicPr>
            <p:cNvPr id="3" name="object 3"/>
            <p:cNvPicPr/>
            <p:nvPr/>
          </p:nvPicPr>
          <p:blipFill>
            <a:blip r:embed="rId2" cstate="print"/>
            <a:stretch>
              <a:fillRect/>
            </a:stretch>
          </p:blipFill>
          <p:spPr>
            <a:xfrm>
              <a:off x="5562600" y="886967"/>
              <a:ext cx="6248400" cy="5207508"/>
            </a:xfrm>
            <a:prstGeom prst="rect">
              <a:avLst/>
            </a:prstGeom>
          </p:spPr>
        </p:pic>
        <p:sp>
          <p:nvSpPr>
            <p:cNvPr id="4" name="object 4"/>
            <p:cNvSpPr/>
            <p:nvPr/>
          </p:nvSpPr>
          <p:spPr>
            <a:xfrm>
              <a:off x="762"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202793" y="111963"/>
            <a:ext cx="11786412" cy="535403"/>
          </a:xfrm>
          <a:prstGeom prst="rect">
            <a:avLst/>
          </a:prstGeom>
        </p:spPr>
        <p:txBody>
          <a:bodyPr vert="horz" wrap="square" lIns="0" tIns="12065" rIns="0" bIns="0" rtlCol="0">
            <a:spAutoFit/>
          </a:bodyPr>
          <a:lstStyle/>
          <a:p>
            <a:pPr marL="4445">
              <a:lnSpc>
                <a:spcPct val="100000"/>
              </a:lnSpc>
              <a:spcBef>
                <a:spcPts val="95"/>
              </a:spcBef>
            </a:pPr>
            <a:r>
              <a:rPr lang="tr-TR" sz="3400" dirty="0"/>
              <a:t>Sinir Ağı Tasarımında Önceki Bilgiler Nasıl Oluşturulur?</a:t>
            </a:r>
            <a:endParaRPr sz="3400" dirty="0"/>
          </a:p>
        </p:txBody>
      </p:sp>
      <p:sp>
        <p:nvSpPr>
          <p:cNvPr id="6" name="object 6"/>
          <p:cNvSpPr txBox="1"/>
          <p:nvPr/>
        </p:nvSpPr>
        <p:spPr>
          <a:xfrm>
            <a:off x="78739" y="940053"/>
            <a:ext cx="5391150" cy="2623795"/>
          </a:xfrm>
          <a:prstGeom prst="rect">
            <a:avLst/>
          </a:prstGeom>
        </p:spPr>
        <p:txBody>
          <a:bodyPr vert="horz" wrap="square" lIns="0" tIns="12700" rIns="0" bIns="0" rtlCol="0">
            <a:spAutoFit/>
          </a:bodyPr>
          <a:lstStyle/>
          <a:p>
            <a:pPr marL="240029" marR="160020" indent="-227329">
              <a:lnSpc>
                <a:spcPct val="100000"/>
              </a:lnSpc>
              <a:spcBef>
                <a:spcPts val="100"/>
              </a:spcBef>
              <a:buFont typeface="Arial MT"/>
              <a:buChar char="•"/>
              <a:tabLst>
                <a:tab pos="241300" algn="l"/>
                <a:tab pos="4387215" algn="l"/>
              </a:tabLst>
            </a:pPr>
            <a:r>
              <a:rPr lang="tr-TR" sz="2400" spc="-90" dirty="0">
                <a:solidFill>
                  <a:srgbClr val="FFFFFF"/>
                </a:solidFill>
                <a:latin typeface="Cambria"/>
                <a:cs typeface="Cambria"/>
              </a:rPr>
              <a:t>Özel bir yapı geliştirmek için iki tekniğin bir kombinasyonu kullanılabilir:
Alıcı alanlar olarak bilinen yerel bağlantıların kullanımı yoluyla ağ mimarisini kısıtlama
Ağırlık paylaşımı yoluyla sinaptik ağırlık seçimini kısıtlamak</a:t>
            </a:r>
            <a:endParaRPr sz="2400" dirty="0">
              <a:latin typeface="Cambria"/>
              <a:cs typeface="Cambria"/>
            </a:endParaRPr>
          </a:p>
        </p:txBody>
      </p:sp>
      <p:sp>
        <p:nvSpPr>
          <p:cNvPr id="7" name="object 7"/>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17</a:t>
            </a:r>
            <a:endParaRPr sz="1200">
              <a:latin typeface="Calibri"/>
              <a:cs typeface="Calibri"/>
            </a:endParaRPr>
          </a:p>
        </p:txBody>
      </p:sp>
      <p:sp>
        <p:nvSpPr>
          <p:cNvPr id="8" name="object 8"/>
          <p:cNvSpPr txBox="1"/>
          <p:nvPr/>
        </p:nvSpPr>
        <p:spPr>
          <a:xfrm>
            <a:off x="5572759" y="6109512"/>
            <a:ext cx="1771650" cy="720725"/>
          </a:xfrm>
          <a:prstGeom prst="rect">
            <a:avLst/>
          </a:prstGeom>
        </p:spPr>
        <p:txBody>
          <a:bodyPr vert="horz" wrap="square" lIns="0" tIns="53975" rIns="0" bIns="0" rtlCol="0">
            <a:spAutoFit/>
          </a:bodyPr>
          <a:lstStyle/>
          <a:p>
            <a:pPr marL="12700" marR="5080">
              <a:lnSpc>
                <a:spcPts val="2590"/>
              </a:lnSpc>
              <a:spcBef>
                <a:spcPts val="425"/>
              </a:spcBef>
            </a:pPr>
            <a:r>
              <a:rPr sz="2400" dirty="0">
                <a:solidFill>
                  <a:srgbClr val="FFFFFF"/>
                </a:solidFill>
                <a:latin typeface="Cambria"/>
                <a:cs typeface="Cambria"/>
              </a:rPr>
              <a:t>Input</a:t>
            </a:r>
            <a:r>
              <a:rPr sz="2400" spc="-90" dirty="0">
                <a:solidFill>
                  <a:srgbClr val="FFFFFF"/>
                </a:solidFill>
                <a:latin typeface="Cambria"/>
                <a:cs typeface="Cambria"/>
              </a:rPr>
              <a:t> </a:t>
            </a:r>
            <a:r>
              <a:rPr sz="2400" dirty="0">
                <a:solidFill>
                  <a:srgbClr val="FFFFFF"/>
                </a:solidFill>
                <a:latin typeface="Cambria"/>
                <a:cs typeface="Cambria"/>
              </a:rPr>
              <a:t>layer</a:t>
            </a:r>
            <a:r>
              <a:rPr sz="2400" spc="-75" dirty="0">
                <a:solidFill>
                  <a:srgbClr val="FFFFFF"/>
                </a:solidFill>
                <a:latin typeface="Cambria"/>
                <a:cs typeface="Cambria"/>
              </a:rPr>
              <a:t> </a:t>
            </a:r>
            <a:r>
              <a:rPr sz="2400" spc="-25" dirty="0">
                <a:solidFill>
                  <a:srgbClr val="FFFFFF"/>
                </a:solidFill>
                <a:latin typeface="Cambria"/>
                <a:cs typeface="Cambria"/>
              </a:rPr>
              <a:t>of </a:t>
            </a:r>
            <a:r>
              <a:rPr sz="2400" dirty="0">
                <a:solidFill>
                  <a:srgbClr val="FFFFFF"/>
                </a:solidFill>
                <a:latin typeface="Cambria"/>
                <a:cs typeface="Cambria"/>
              </a:rPr>
              <a:t>source</a:t>
            </a:r>
            <a:r>
              <a:rPr sz="2400" spc="-105" dirty="0">
                <a:solidFill>
                  <a:srgbClr val="FFFFFF"/>
                </a:solidFill>
                <a:latin typeface="Cambria"/>
                <a:cs typeface="Cambria"/>
              </a:rPr>
              <a:t> </a:t>
            </a:r>
            <a:r>
              <a:rPr sz="2400" spc="-10" dirty="0">
                <a:solidFill>
                  <a:srgbClr val="FFFFFF"/>
                </a:solidFill>
                <a:latin typeface="Cambria"/>
                <a:cs typeface="Cambria"/>
              </a:rPr>
              <a:t>nodes</a:t>
            </a:r>
            <a:endParaRPr sz="2400">
              <a:latin typeface="Cambria"/>
              <a:cs typeface="Cambria"/>
            </a:endParaRPr>
          </a:p>
        </p:txBody>
      </p:sp>
      <p:sp>
        <p:nvSpPr>
          <p:cNvPr id="9" name="object 9"/>
          <p:cNvSpPr txBox="1"/>
          <p:nvPr/>
        </p:nvSpPr>
        <p:spPr>
          <a:xfrm>
            <a:off x="8011414" y="6109512"/>
            <a:ext cx="2075814" cy="720725"/>
          </a:xfrm>
          <a:prstGeom prst="rect">
            <a:avLst/>
          </a:prstGeom>
        </p:spPr>
        <p:txBody>
          <a:bodyPr vert="horz" wrap="square" lIns="0" tIns="12700" rIns="0" bIns="0" rtlCol="0">
            <a:spAutoFit/>
          </a:bodyPr>
          <a:lstStyle/>
          <a:p>
            <a:pPr marL="12700">
              <a:lnSpc>
                <a:spcPts val="2735"/>
              </a:lnSpc>
              <a:spcBef>
                <a:spcPts val="100"/>
              </a:spcBef>
            </a:pPr>
            <a:r>
              <a:rPr sz="2400" spc="-10" dirty="0">
                <a:solidFill>
                  <a:srgbClr val="FFFFFF"/>
                </a:solidFill>
                <a:latin typeface="Cambria"/>
                <a:cs typeface="Cambria"/>
              </a:rPr>
              <a:t>Layer</a:t>
            </a:r>
            <a:r>
              <a:rPr sz="2400" spc="-95" dirty="0">
                <a:solidFill>
                  <a:srgbClr val="FFFFFF"/>
                </a:solidFill>
                <a:latin typeface="Cambria"/>
                <a:cs typeface="Cambria"/>
              </a:rPr>
              <a:t> </a:t>
            </a:r>
            <a:r>
              <a:rPr sz="2400" spc="-25" dirty="0">
                <a:solidFill>
                  <a:srgbClr val="FFFFFF"/>
                </a:solidFill>
                <a:latin typeface="Cambria"/>
                <a:cs typeface="Cambria"/>
              </a:rPr>
              <a:t>of</a:t>
            </a:r>
            <a:endParaRPr sz="2400">
              <a:latin typeface="Cambria"/>
              <a:cs typeface="Cambria"/>
            </a:endParaRPr>
          </a:p>
          <a:p>
            <a:pPr marL="12700">
              <a:lnSpc>
                <a:spcPts val="2735"/>
              </a:lnSpc>
            </a:pPr>
            <a:r>
              <a:rPr sz="2400" dirty="0">
                <a:solidFill>
                  <a:srgbClr val="FFFFFF"/>
                </a:solidFill>
                <a:latin typeface="Cambria"/>
                <a:cs typeface="Cambria"/>
              </a:rPr>
              <a:t>hidden</a:t>
            </a:r>
            <a:r>
              <a:rPr sz="2400" spc="-95" dirty="0">
                <a:solidFill>
                  <a:srgbClr val="FFFFFF"/>
                </a:solidFill>
                <a:latin typeface="Cambria"/>
                <a:cs typeface="Cambria"/>
              </a:rPr>
              <a:t> </a:t>
            </a:r>
            <a:r>
              <a:rPr sz="2400" spc="-10" dirty="0">
                <a:solidFill>
                  <a:srgbClr val="FFFFFF"/>
                </a:solidFill>
                <a:latin typeface="Cambria"/>
                <a:cs typeface="Cambria"/>
              </a:rPr>
              <a:t>neurons</a:t>
            </a:r>
            <a:endParaRPr sz="2400">
              <a:latin typeface="Cambria"/>
              <a:cs typeface="Cambria"/>
            </a:endParaRPr>
          </a:p>
        </p:txBody>
      </p:sp>
      <p:sp>
        <p:nvSpPr>
          <p:cNvPr id="10" name="object 10"/>
          <p:cNvSpPr/>
          <p:nvPr/>
        </p:nvSpPr>
        <p:spPr>
          <a:xfrm>
            <a:off x="9717023" y="5103876"/>
            <a:ext cx="2286000" cy="914400"/>
          </a:xfrm>
          <a:custGeom>
            <a:avLst/>
            <a:gdLst/>
            <a:ahLst/>
            <a:cxnLst/>
            <a:rect l="l" t="t" r="r" b="b"/>
            <a:pathLst>
              <a:path w="2286000" h="914400">
                <a:moveTo>
                  <a:pt x="2286000" y="0"/>
                </a:moveTo>
                <a:lnTo>
                  <a:pt x="0" y="0"/>
                </a:lnTo>
                <a:lnTo>
                  <a:pt x="0" y="914400"/>
                </a:lnTo>
                <a:lnTo>
                  <a:pt x="2286000" y="914400"/>
                </a:lnTo>
                <a:lnTo>
                  <a:pt x="2286000" y="0"/>
                </a:lnTo>
                <a:close/>
              </a:path>
            </a:pathLst>
          </a:custGeom>
          <a:solidFill>
            <a:srgbClr val="000000"/>
          </a:solidFill>
        </p:spPr>
        <p:txBody>
          <a:bodyPr wrap="square" lIns="0" tIns="0" rIns="0" bIns="0" rtlCol="0"/>
          <a:lstStyle/>
          <a:p>
            <a:endParaRPr/>
          </a:p>
        </p:txBody>
      </p:sp>
      <p:sp>
        <p:nvSpPr>
          <p:cNvPr id="11" name="object 11"/>
          <p:cNvSpPr txBox="1"/>
          <p:nvPr/>
        </p:nvSpPr>
        <p:spPr>
          <a:xfrm>
            <a:off x="9797922" y="5094478"/>
            <a:ext cx="2040889" cy="720725"/>
          </a:xfrm>
          <a:prstGeom prst="rect">
            <a:avLst/>
          </a:prstGeom>
        </p:spPr>
        <p:txBody>
          <a:bodyPr vert="horz" wrap="square" lIns="0" tIns="12700" rIns="0" bIns="0" rtlCol="0">
            <a:spAutoFit/>
          </a:bodyPr>
          <a:lstStyle/>
          <a:p>
            <a:pPr marL="12700">
              <a:lnSpc>
                <a:spcPts val="2735"/>
              </a:lnSpc>
              <a:spcBef>
                <a:spcPts val="100"/>
              </a:spcBef>
            </a:pPr>
            <a:r>
              <a:rPr sz="2400" spc="-10" dirty="0">
                <a:solidFill>
                  <a:srgbClr val="FFFFFF"/>
                </a:solidFill>
                <a:latin typeface="Cambria"/>
                <a:cs typeface="Cambria"/>
              </a:rPr>
              <a:t>Layer</a:t>
            </a:r>
            <a:r>
              <a:rPr sz="2400" spc="-95" dirty="0">
                <a:solidFill>
                  <a:srgbClr val="FFFFFF"/>
                </a:solidFill>
                <a:latin typeface="Cambria"/>
                <a:cs typeface="Cambria"/>
              </a:rPr>
              <a:t> </a:t>
            </a:r>
            <a:r>
              <a:rPr sz="2400" spc="-25" dirty="0">
                <a:solidFill>
                  <a:srgbClr val="FFFFFF"/>
                </a:solidFill>
                <a:latin typeface="Cambria"/>
                <a:cs typeface="Cambria"/>
              </a:rPr>
              <a:t>of</a:t>
            </a:r>
            <a:endParaRPr sz="2400">
              <a:latin typeface="Cambria"/>
              <a:cs typeface="Cambria"/>
            </a:endParaRPr>
          </a:p>
          <a:p>
            <a:pPr marL="12700">
              <a:lnSpc>
                <a:spcPts val="2735"/>
              </a:lnSpc>
            </a:pPr>
            <a:r>
              <a:rPr sz="2400" dirty="0">
                <a:solidFill>
                  <a:srgbClr val="FFFFFF"/>
                </a:solidFill>
                <a:latin typeface="Cambria"/>
                <a:cs typeface="Cambria"/>
              </a:rPr>
              <a:t>output</a:t>
            </a:r>
            <a:r>
              <a:rPr sz="2400" spc="-30" dirty="0">
                <a:solidFill>
                  <a:srgbClr val="FFFFFF"/>
                </a:solidFill>
                <a:latin typeface="Cambria"/>
                <a:cs typeface="Cambria"/>
              </a:rPr>
              <a:t> </a:t>
            </a:r>
            <a:r>
              <a:rPr sz="2400" spc="-10" dirty="0">
                <a:solidFill>
                  <a:srgbClr val="FFFFFF"/>
                </a:solidFill>
                <a:latin typeface="Cambria"/>
                <a:cs typeface="Cambria"/>
              </a:rPr>
              <a:t>neurons</a:t>
            </a:r>
            <a:endParaRPr sz="2400">
              <a:latin typeface="Cambria"/>
              <a:cs typeface="Cambria"/>
            </a:endParaRPr>
          </a:p>
        </p:txBody>
      </p:sp>
      <p:sp>
        <p:nvSpPr>
          <p:cNvPr id="12" name="object 12"/>
          <p:cNvSpPr txBox="1"/>
          <p:nvPr/>
        </p:nvSpPr>
        <p:spPr>
          <a:xfrm>
            <a:off x="225611" y="3855384"/>
            <a:ext cx="4587240" cy="2095061"/>
          </a:xfrm>
          <a:prstGeom prst="rect">
            <a:avLst/>
          </a:prstGeom>
        </p:spPr>
        <p:txBody>
          <a:bodyPr vert="horz" wrap="square" lIns="0" tIns="48895" rIns="0" bIns="0" rtlCol="0">
            <a:spAutoFit/>
          </a:bodyPr>
          <a:lstStyle/>
          <a:p>
            <a:pPr marL="38100" marR="30480">
              <a:lnSpc>
                <a:spcPct val="90000"/>
              </a:lnSpc>
              <a:spcBef>
                <a:spcPts val="385"/>
              </a:spcBef>
            </a:pPr>
            <a:r>
              <a:rPr lang="tr-TR" sz="2400" dirty="0">
                <a:solidFill>
                  <a:srgbClr val="FFFFFF"/>
                </a:solidFill>
                <a:latin typeface="Cambria"/>
                <a:cs typeface="Cambria"/>
              </a:rPr>
              <a:t>Şekil  giriş katmanı ve ağırlık paylaşımının birlikte kullanımını göstermektedir. Dört gizli nöronun tümü, sinaptik bağlantıları için aynı ağırlık setini paylaşır.</a:t>
            </a:r>
            <a:endParaRPr lang="tr-TR" sz="2400" spc="-25" dirty="0">
              <a:solidFill>
                <a:srgbClr val="FFFFFF"/>
              </a:solidFill>
              <a:latin typeface="Cambria"/>
              <a:cs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91000" y="38100"/>
            <a:ext cx="8001000" cy="6495415"/>
            <a:chOff x="4191000" y="38100"/>
            <a:chExt cx="8001000" cy="6495415"/>
          </a:xfrm>
        </p:grpSpPr>
        <p:pic>
          <p:nvPicPr>
            <p:cNvPr id="3" name="object 3"/>
            <p:cNvPicPr/>
            <p:nvPr/>
          </p:nvPicPr>
          <p:blipFill>
            <a:blip r:embed="rId2" cstate="print"/>
            <a:stretch>
              <a:fillRect/>
            </a:stretch>
          </p:blipFill>
          <p:spPr>
            <a:xfrm>
              <a:off x="4191000" y="38100"/>
              <a:ext cx="8001000" cy="6495288"/>
            </a:xfrm>
            <a:prstGeom prst="rect">
              <a:avLst/>
            </a:prstGeom>
          </p:spPr>
        </p:pic>
        <p:sp>
          <p:nvSpPr>
            <p:cNvPr id="4" name="object 4"/>
            <p:cNvSpPr/>
            <p:nvPr/>
          </p:nvSpPr>
          <p:spPr>
            <a:xfrm>
              <a:off x="4800600" y="56388"/>
              <a:ext cx="609600" cy="6398260"/>
            </a:xfrm>
            <a:custGeom>
              <a:avLst/>
              <a:gdLst/>
              <a:ahLst/>
              <a:cxnLst/>
              <a:rect l="l" t="t" r="r" b="b"/>
              <a:pathLst>
                <a:path w="609600" h="6398260">
                  <a:moveTo>
                    <a:pt x="609600" y="0"/>
                  </a:moveTo>
                  <a:lnTo>
                    <a:pt x="0" y="0"/>
                  </a:lnTo>
                  <a:lnTo>
                    <a:pt x="0" y="6397751"/>
                  </a:lnTo>
                  <a:lnTo>
                    <a:pt x="609600" y="6397751"/>
                  </a:lnTo>
                  <a:lnTo>
                    <a:pt x="609600" y="0"/>
                  </a:lnTo>
                  <a:close/>
                </a:path>
              </a:pathLst>
            </a:custGeom>
            <a:solidFill>
              <a:srgbClr val="000000"/>
            </a:solidFill>
          </p:spPr>
          <p:txBody>
            <a:bodyPr wrap="square" lIns="0" tIns="0" rIns="0" bIns="0" rtlCol="0"/>
            <a:lstStyle/>
            <a:p>
              <a:endParaRPr/>
            </a:p>
          </p:txBody>
        </p:sp>
        <p:sp>
          <p:nvSpPr>
            <p:cNvPr id="5" name="object 5"/>
            <p:cNvSpPr/>
            <p:nvPr/>
          </p:nvSpPr>
          <p:spPr>
            <a:xfrm>
              <a:off x="4800600" y="56388"/>
              <a:ext cx="609600" cy="6398260"/>
            </a:xfrm>
            <a:custGeom>
              <a:avLst/>
              <a:gdLst/>
              <a:ahLst/>
              <a:cxnLst/>
              <a:rect l="l" t="t" r="r" b="b"/>
              <a:pathLst>
                <a:path w="609600" h="6398260">
                  <a:moveTo>
                    <a:pt x="0" y="6397751"/>
                  </a:moveTo>
                  <a:lnTo>
                    <a:pt x="609600" y="6397751"/>
                  </a:lnTo>
                  <a:lnTo>
                    <a:pt x="609600" y="0"/>
                  </a:lnTo>
                  <a:lnTo>
                    <a:pt x="0" y="0"/>
                  </a:lnTo>
                  <a:lnTo>
                    <a:pt x="0" y="6397751"/>
                  </a:lnTo>
                  <a:close/>
                </a:path>
              </a:pathLst>
            </a:custGeom>
            <a:ln w="12700">
              <a:solidFill>
                <a:srgbClr val="000000"/>
              </a:solidFill>
            </a:ln>
          </p:spPr>
          <p:txBody>
            <a:bodyPr wrap="square" lIns="0" tIns="0" rIns="0" bIns="0" rtlCol="0"/>
            <a:lstStyle/>
            <a:p>
              <a:endParaRPr/>
            </a:p>
          </p:txBody>
        </p:sp>
        <p:sp>
          <p:nvSpPr>
            <p:cNvPr id="6" name="object 6"/>
            <p:cNvSpPr/>
            <p:nvPr/>
          </p:nvSpPr>
          <p:spPr>
            <a:xfrm>
              <a:off x="10945368" y="1524000"/>
              <a:ext cx="789940" cy="3325495"/>
            </a:xfrm>
            <a:custGeom>
              <a:avLst/>
              <a:gdLst/>
              <a:ahLst/>
              <a:cxnLst/>
              <a:rect l="l" t="t" r="r" b="b"/>
              <a:pathLst>
                <a:path w="789940" h="3325495">
                  <a:moveTo>
                    <a:pt x="789431" y="0"/>
                  </a:moveTo>
                  <a:lnTo>
                    <a:pt x="0" y="0"/>
                  </a:lnTo>
                  <a:lnTo>
                    <a:pt x="0" y="3325368"/>
                  </a:lnTo>
                  <a:lnTo>
                    <a:pt x="789431" y="3325368"/>
                  </a:lnTo>
                  <a:lnTo>
                    <a:pt x="789431" y="0"/>
                  </a:lnTo>
                  <a:close/>
                </a:path>
              </a:pathLst>
            </a:custGeom>
            <a:solidFill>
              <a:srgbClr val="000000"/>
            </a:solidFill>
          </p:spPr>
          <p:txBody>
            <a:bodyPr wrap="square" lIns="0" tIns="0" rIns="0" bIns="0" rtlCol="0"/>
            <a:lstStyle/>
            <a:p>
              <a:endParaRPr/>
            </a:p>
          </p:txBody>
        </p:sp>
      </p:grpSp>
      <p:sp>
        <p:nvSpPr>
          <p:cNvPr id="7" name="object 7"/>
          <p:cNvSpPr txBox="1">
            <a:spLocks noGrp="1"/>
          </p:cNvSpPr>
          <p:nvPr>
            <p:ph type="title"/>
          </p:nvPr>
        </p:nvSpPr>
        <p:spPr>
          <a:xfrm>
            <a:off x="109829" y="67767"/>
            <a:ext cx="4349750" cy="1392555"/>
          </a:xfrm>
          <a:prstGeom prst="rect">
            <a:avLst/>
          </a:prstGeom>
        </p:spPr>
        <p:txBody>
          <a:bodyPr vert="horz" wrap="square" lIns="0" tIns="62230" rIns="0" bIns="0" rtlCol="0">
            <a:spAutoFit/>
          </a:bodyPr>
          <a:lstStyle/>
          <a:p>
            <a:pPr marL="12700" marR="5080" indent="1270" algn="ctr">
              <a:lnSpc>
                <a:spcPct val="90000"/>
              </a:lnSpc>
              <a:spcBef>
                <a:spcPts val="490"/>
              </a:spcBef>
            </a:pPr>
            <a:r>
              <a:rPr lang="tr-TR" sz="3200" dirty="0"/>
              <a:t>Sinir Ağı Tasarımında Önceki Bilgiler Nasıl Oluşturulur?</a:t>
            </a:r>
            <a:endParaRPr sz="3200" dirty="0"/>
          </a:p>
        </p:txBody>
      </p:sp>
      <p:sp>
        <p:nvSpPr>
          <p:cNvPr id="8" name="object 8"/>
          <p:cNvSpPr txBox="1"/>
          <p:nvPr/>
        </p:nvSpPr>
        <p:spPr>
          <a:xfrm>
            <a:off x="14731" y="2344038"/>
            <a:ext cx="3638550" cy="3545330"/>
          </a:xfrm>
          <a:prstGeom prst="rect">
            <a:avLst/>
          </a:prstGeom>
        </p:spPr>
        <p:txBody>
          <a:bodyPr vert="horz" wrap="square" lIns="0" tIns="54610" rIns="0" bIns="0" rtlCol="0">
            <a:spAutoFit/>
          </a:bodyPr>
          <a:lstStyle/>
          <a:p>
            <a:pPr marL="12700" marR="5080">
              <a:lnSpc>
                <a:spcPct val="90000"/>
              </a:lnSpc>
              <a:spcBef>
                <a:spcPts val="430"/>
              </a:spcBef>
            </a:pPr>
            <a:r>
              <a:rPr lang="tr-TR" sz="2800" dirty="0">
                <a:solidFill>
                  <a:srgbClr val="FFFFFF"/>
                </a:solidFill>
                <a:latin typeface="Cambria"/>
                <a:cs typeface="Cambria"/>
              </a:rPr>
              <a:t>Şekil Alıcı bir alanın (</a:t>
            </a:r>
            <a:r>
              <a:rPr lang="tr-TR" sz="2800" dirty="0" err="1">
                <a:solidFill>
                  <a:srgbClr val="FFFFFF"/>
                </a:solidFill>
                <a:latin typeface="Cambria"/>
                <a:cs typeface="Cambria"/>
              </a:rPr>
              <a:t>Receptive</a:t>
            </a:r>
            <a:r>
              <a:rPr lang="tr-TR" sz="2800" dirty="0">
                <a:solidFill>
                  <a:srgbClr val="FFFFFF"/>
                </a:solidFill>
                <a:latin typeface="Cambria"/>
                <a:cs typeface="Cambria"/>
              </a:rPr>
              <a:t> </a:t>
            </a:r>
            <a:r>
              <a:rPr lang="tr-TR" sz="2800" dirty="0" err="1">
                <a:solidFill>
                  <a:srgbClr val="FFFFFF"/>
                </a:solidFill>
                <a:latin typeface="Cambria"/>
                <a:cs typeface="Cambria"/>
              </a:rPr>
              <a:t>Field</a:t>
            </a:r>
            <a:r>
              <a:rPr lang="tr-TR" sz="2800" dirty="0">
                <a:solidFill>
                  <a:srgbClr val="FFFFFF"/>
                </a:solidFill>
                <a:latin typeface="Cambria"/>
                <a:cs typeface="Cambria"/>
              </a:rPr>
              <a:t>) ve ağırlık paylaşımının birlikte kullanımını göstermektedir. Dört gizli nöronun tümü, sinaptik bağlantıları için aynı ağırlık setini paylaşır</a:t>
            </a:r>
            <a:endParaRPr sz="2800" dirty="0">
              <a:latin typeface="Cambria"/>
              <a:cs typeface="Cambria"/>
            </a:endParaRPr>
          </a:p>
        </p:txBody>
      </p:sp>
      <p:sp>
        <p:nvSpPr>
          <p:cNvPr id="9" name="object 9"/>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18</a:t>
            </a:r>
            <a:endParaRPr sz="1200">
              <a:latin typeface="Calibri"/>
              <a:cs typeface="Calibri"/>
            </a:endParaRPr>
          </a:p>
        </p:txBody>
      </p:sp>
      <p:grpSp>
        <p:nvGrpSpPr>
          <p:cNvPr id="10" name="object 10"/>
          <p:cNvGrpSpPr/>
          <p:nvPr/>
        </p:nvGrpSpPr>
        <p:grpSpPr>
          <a:xfrm>
            <a:off x="0" y="173710"/>
            <a:ext cx="11583035" cy="6258560"/>
            <a:chOff x="0" y="173710"/>
            <a:chExt cx="11583035" cy="6258560"/>
          </a:xfrm>
        </p:grpSpPr>
        <p:sp>
          <p:nvSpPr>
            <p:cNvPr id="11" name="object 11"/>
            <p:cNvSpPr/>
            <p:nvPr/>
          </p:nvSpPr>
          <p:spPr>
            <a:xfrm>
              <a:off x="0" y="1588262"/>
              <a:ext cx="4343400" cy="25400"/>
            </a:xfrm>
            <a:custGeom>
              <a:avLst/>
              <a:gdLst/>
              <a:ahLst/>
              <a:cxnLst/>
              <a:rect l="l" t="t" r="r" b="b"/>
              <a:pathLst>
                <a:path w="4343400" h="25400">
                  <a:moveTo>
                    <a:pt x="4343400" y="0"/>
                  </a:moveTo>
                  <a:lnTo>
                    <a:pt x="0" y="0"/>
                  </a:lnTo>
                  <a:lnTo>
                    <a:pt x="0" y="25400"/>
                  </a:lnTo>
                  <a:lnTo>
                    <a:pt x="4343400" y="25400"/>
                  </a:lnTo>
                  <a:lnTo>
                    <a:pt x="4343400" y="0"/>
                  </a:lnTo>
                  <a:close/>
                </a:path>
              </a:pathLst>
            </a:custGeom>
            <a:solidFill>
              <a:srgbClr val="FFFFFF"/>
            </a:solidFill>
          </p:spPr>
          <p:txBody>
            <a:bodyPr wrap="square" lIns="0" tIns="0" rIns="0" bIns="0" rtlCol="0"/>
            <a:lstStyle/>
            <a:p>
              <a:endParaRPr/>
            </a:p>
          </p:txBody>
        </p:sp>
        <p:pic>
          <p:nvPicPr>
            <p:cNvPr id="12" name="object 12"/>
            <p:cNvPicPr/>
            <p:nvPr/>
          </p:nvPicPr>
          <p:blipFill>
            <a:blip r:embed="rId3" cstate="print"/>
            <a:stretch>
              <a:fillRect/>
            </a:stretch>
          </p:blipFill>
          <p:spPr>
            <a:xfrm>
              <a:off x="7799831" y="640080"/>
              <a:ext cx="781062" cy="759713"/>
            </a:xfrm>
            <a:prstGeom prst="rect">
              <a:avLst/>
            </a:prstGeom>
          </p:spPr>
        </p:pic>
        <p:pic>
          <p:nvPicPr>
            <p:cNvPr id="13" name="object 13"/>
            <p:cNvPicPr/>
            <p:nvPr/>
          </p:nvPicPr>
          <p:blipFill>
            <a:blip r:embed="rId3" cstate="print"/>
            <a:stretch>
              <a:fillRect/>
            </a:stretch>
          </p:blipFill>
          <p:spPr>
            <a:xfrm>
              <a:off x="10174223" y="2167128"/>
              <a:ext cx="779538" cy="759713"/>
            </a:xfrm>
            <a:prstGeom prst="rect">
              <a:avLst/>
            </a:prstGeom>
          </p:spPr>
        </p:pic>
        <p:pic>
          <p:nvPicPr>
            <p:cNvPr id="14" name="object 14"/>
            <p:cNvPicPr/>
            <p:nvPr/>
          </p:nvPicPr>
          <p:blipFill>
            <a:blip r:embed="rId4" cstate="print"/>
            <a:stretch>
              <a:fillRect/>
            </a:stretch>
          </p:blipFill>
          <p:spPr>
            <a:xfrm>
              <a:off x="7799831" y="3646919"/>
              <a:ext cx="781062" cy="759726"/>
            </a:xfrm>
            <a:prstGeom prst="rect">
              <a:avLst/>
            </a:prstGeom>
          </p:spPr>
        </p:pic>
        <p:pic>
          <p:nvPicPr>
            <p:cNvPr id="15" name="object 15"/>
            <p:cNvPicPr/>
            <p:nvPr/>
          </p:nvPicPr>
          <p:blipFill>
            <a:blip r:embed="rId3" cstate="print"/>
            <a:stretch>
              <a:fillRect/>
            </a:stretch>
          </p:blipFill>
          <p:spPr>
            <a:xfrm>
              <a:off x="7815071" y="2145791"/>
              <a:ext cx="781062" cy="759713"/>
            </a:xfrm>
            <a:prstGeom prst="rect">
              <a:avLst/>
            </a:prstGeom>
          </p:spPr>
        </p:pic>
        <p:pic>
          <p:nvPicPr>
            <p:cNvPr id="16" name="object 16"/>
            <p:cNvPicPr/>
            <p:nvPr/>
          </p:nvPicPr>
          <p:blipFill>
            <a:blip r:embed="rId4" cstate="print"/>
            <a:stretch>
              <a:fillRect/>
            </a:stretch>
          </p:blipFill>
          <p:spPr>
            <a:xfrm>
              <a:off x="7793735" y="5146548"/>
              <a:ext cx="779538" cy="759726"/>
            </a:xfrm>
            <a:prstGeom prst="rect">
              <a:avLst/>
            </a:prstGeom>
          </p:spPr>
        </p:pic>
        <p:pic>
          <p:nvPicPr>
            <p:cNvPr id="17" name="object 17"/>
            <p:cNvPicPr/>
            <p:nvPr/>
          </p:nvPicPr>
          <p:blipFill>
            <a:blip r:embed="rId3" cstate="print"/>
            <a:stretch>
              <a:fillRect/>
            </a:stretch>
          </p:blipFill>
          <p:spPr>
            <a:xfrm>
              <a:off x="10174223" y="3659123"/>
              <a:ext cx="779538" cy="759713"/>
            </a:xfrm>
            <a:prstGeom prst="rect">
              <a:avLst/>
            </a:prstGeom>
          </p:spPr>
        </p:pic>
        <p:sp>
          <p:nvSpPr>
            <p:cNvPr id="18" name="object 18"/>
            <p:cNvSpPr/>
            <p:nvPr/>
          </p:nvSpPr>
          <p:spPr>
            <a:xfrm>
              <a:off x="10946130" y="2485389"/>
              <a:ext cx="636905" cy="1617980"/>
            </a:xfrm>
            <a:custGeom>
              <a:avLst/>
              <a:gdLst/>
              <a:ahLst/>
              <a:cxnLst/>
              <a:rect l="l" t="t" r="r" b="b"/>
              <a:pathLst>
                <a:path w="636904" h="1617979">
                  <a:moveTo>
                    <a:pt x="636651" y="1553972"/>
                  </a:moveTo>
                  <a:lnTo>
                    <a:pt x="611581" y="1541526"/>
                  </a:lnTo>
                  <a:lnTo>
                    <a:pt x="509524" y="1490853"/>
                  </a:lnTo>
                  <a:lnTo>
                    <a:pt x="550265" y="1541564"/>
                  </a:lnTo>
                  <a:lnTo>
                    <a:pt x="0" y="1543050"/>
                  </a:lnTo>
                  <a:lnTo>
                    <a:pt x="0" y="1568450"/>
                  </a:lnTo>
                  <a:lnTo>
                    <a:pt x="550303" y="1566964"/>
                  </a:lnTo>
                  <a:lnTo>
                    <a:pt x="509778" y="1617853"/>
                  </a:lnTo>
                  <a:lnTo>
                    <a:pt x="636651" y="1553972"/>
                  </a:lnTo>
                  <a:close/>
                </a:path>
                <a:path w="636904" h="1617979">
                  <a:moveTo>
                    <a:pt x="636651" y="63500"/>
                  </a:moveTo>
                  <a:lnTo>
                    <a:pt x="611251" y="50800"/>
                  </a:lnTo>
                  <a:lnTo>
                    <a:pt x="509651" y="0"/>
                  </a:lnTo>
                  <a:lnTo>
                    <a:pt x="550291" y="50800"/>
                  </a:lnTo>
                  <a:lnTo>
                    <a:pt x="0" y="50800"/>
                  </a:lnTo>
                  <a:lnTo>
                    <a:pt x="0" y="76200"/>
                  </a:lnTo>
                  <a:lnTo>
                    <a:pt x="550291" y="76200"/>
                  </a:lnTo>
                  <a:lnTo>
                    <a:pt x="509651" y="127000"/>
                  </a:lnTo>
                  <a:lnTo>
                    <a:pt x="611251" y="76200"/>
                  </a:lnTo>
                  <a:lnTo>
                    <a:pt x="636651" y="63500"/>
                  </a:lnTo>
                  <a:close/>
                </a:path>
              </a:pathLst>
            </a:custGeom>
            <a:solidFill>
              <a:srgbClr val="FFFFFF"/>
            </a:solidFill>
          </p:spPr>
          <p:txBody>
            <a:bodyPr wrap="square" lIns="0" tIns="0" rIns="0" bIns="0" rtlCol="0"/>
            <a:lstStyle/>
            <a:p>
              <a:endParaRPr/>
            </a:p>
          </p:txBody>
        </p:sp>
        <p:pic>
          <p:nvPicPr>
            <p:cNvPr id="19" name="object 19"/>
            <p:cNvPicPr/>
            <p:nvPr/>
          </p:nvPicPr>
          <p:blipFill>
            <a:blip r:embed="rId5" cstate="print"/>
            <a:stretch>
              <a:fillRect/>
            </a:stretch>
          </p:blipFill>
          <p:spPr>
            <a:xfrm>
              <a:off x="4796028" y="173710"/>
              <a:ext cx="742950" cy="259867"/>
            </a:xfrm>
            <a:prstGeom prst="rect">
              <a:avLst/>
            </a:prstGeom>
          </p:spPr>
        </p:pic>
        <p:pic>
          <p:nvPicPr>
            <p:cNvPr id="20" name="object 20"/>
            <p:cNvPicPr/>
            <p:nvPr/>
          </p:nvPicPr>
          <p:blipFill>
            <a:blip r:embed="rId6" cstate="print"/>
            <a:stretch>
              <a:fillRect/>
            </a:stretch>
          </p:blipFill>
          <p:spPr>
            <a:xfrm>
              <a:off x="5399532" y="179819"/>
              <a:ext cx="247662" cy="247662"/>
            </a:xfrm>
            <a:prstGeom prst="rect">
              <a:avLst/>
            </a:prstGeom>
          </p:spPr>
        </p:pic>
        <p:pic>
          <p:nvPicPr>
            <p:cNvPr id="21" name="object 21"/>
            <p:cNvPicPr/>
            <p:nvPr/>
          </p:nvPicPr>
          <p:blipFill>
            <a:blip r:embed="rId5" cstate="print"/>
            <a:stretch>
              <a:fillRect/>
            </a:stretch>
          </p:blipFill>
          <p:spPr>
            <a:xfrm>
              <a:off x="4796028" y="821410"/>
              <a:ext cx="742950" cy="259867"/>
            </a:xfrm>
            <a:prstGeom prst="rect">
              <a:avLst/>
            </a:prstGeom>
          </p:spPr>
        </p:pic>
        <p:pic>
          <p:nvPicPr>
            <p:cNvPr id="22" name="object 22"/>
            <p:cNvPicPr/>
            <p:nvPr/>
          </p:nvPicPr>
          <p:blipFill>
            <a:blip r:embed="rId6" cstate="print"/>
            <a:stretch>
              <a:fillRect/>
            </a:stretch>
          </p:blipFill>
          <p:spPr>
            <a:xfrm>
              <a:off x="5399532" y="827519"/>
              <a:ext cx="247662" cy="247662"/>
            </a:xfrm>
            <a:prstGeom prst="rect">
              <a:avLst/>
            </a:prstGeom>
          </p:spPr>
        </p:pic>
        <p:pic>
          <p:nvPicPr>
            <p:cNvPr id="23" name="object 23"/>
            <p:cNvPicPr/>
            <p:nvPr/>
          </p:nvPicPr>
          <p:blipFill>
            <a:blip r:embed="rId5" cstate="print"/>
            <a:stretch>
              <a:fillRect/>
            </a:stretch>
          </p:blipFill>
          <p:spPr>
            <a:xfrm>
              <a:off x="4796028" y="1482826"/>
              <a:ext cx="742950" cy="259867"/>
            </a:xfrm>
            <a:prstGeom prst="rect">
              <a:avLst/>
            </a:prstGeom>
          </p:spPr>
        </p:pic>
        <p:pic>
          <p:nvPicPr>
            <p:cNvPr id="24" name="object 24"/>
            <p:cNvPicPr/>
            <p:nvPr/>
          </p:nvPicPr>
          <p:blipFill>
            <a:blip r:embed="rId7" cstate="print"/>
            <a:stretch>
              <a:fillRect/>
            </a:stretch>
          </p:blipFill>
          <p:spPr>
            <a:xfrm>
              <a:off x="5399532" y="1488897"/>
              <a:ext cx="247662" cy="247700"/>
            </a:xfrm>
            <a:prstGeom prst="rect">
              <a:avLst/>
            </a:prstGeom>
          </p:spPr>
        </p:pic>
        <p:pic>
          <p:nvPicPr>
            <p:cNvPr id="25" name="object 25"/>
            <p:cNvPicPr/>
            <p:nvPr/>
          </p:nvPicPr>
          <p:blipFill>
            <a:blip r:embed="rId5" cstate="print"/>
            <a:stretch>
              <a:fillRect/>
            </a:stretch>
          </p:blipFill>
          <p:spPr>
            <a:xfrm>
              <a:off x="4796028" y="2139670"/>
              <a:ext cx="742950" cy="259867"/>
            </a:xfrm>
            <a:prstGeom prst="rect">
              <a:avLst/>
            </a:prstGeom>
          </p:spPr>
        </p:pic>
        <p:pic>
          <p:nvPicPr>
            <p:cNvPr id="26" name="object 26"/>
            <p:cNvPicPr/>
            <p:nvPr/>
          </p:nvPicPr>
          <p:blipFill>
            <a:blip r:embed="rId6" cstate="print"/>
            <a:stretch>
              <a:fillRect/>
            </a:stretch>
          </p:blipFill>
          <p:spPr>
            <a:xfrm>
              <a:off x="5399532" y="2145779"/>
              <a:ext cx="247662" cy="247662"/>
            </a:xfrm>
            <a:prstGeom prst="rect">
              <a:avLst/>
            </a:prstGeom>
          </p:spPr>
        </p:pic>
        <p:pic>
          <p:nvPicPr>
            <p:cNvPr id="27" name="object 27"/>
            <p:cNvPicPr/>
            <p:nvPr/>
          </p:nvPicPr>
          <p:blipFill>
            <a:blip r:embed="rId5" cstate="print"/>
            <a:stretch>
              <a:fillRect/>
            </a:stretch>
          </p:blipFill>
          <p:spPr>
            <a:xfrm>
              <a:off x="4796028" y="2808719"/>
              <a:ext cx="742950" cy="261378"/>
            </a:xfrm>
            <a:prstGeom prst="rect">
              <a:avLst/>
            </a:prstGeom>
          </p:spPr>
        </p:pic>
        <p:pic>
          <p:nvPicPr>
            <p:cNvPr id="28" name="object 28"/>
            <p:cNvPicPr/>
            <p:nvPr/>
          </p:nvPicPr>
          <p:blipFill>
            <a:blip r:embed="rId6" cstate="print"/>
            <a:stretch>
              <a:fillRect/>
            </a:stretch>
          </p:blipFill>
          <p:spPr>
            <a:xfrm>
              <a:off x="5399532" y="2816326"/>
              <a:ext cx="247662" cy="246151"/>
            </a:xfrm>
            <a:prstGeom prst="rect">
              <a:avLst/>
            </a:prstGeom>
          </p:spPr>
        </p:pic>
        <p:pic>
          <p:nvPicPr>
            <p:cNvPr id="29" name="object 29"/>
            <p:cNvPicPr/>
            <p:nvPr/>
          </p:nvPicPr>
          <p:blipFill>
            <a:blip r:embed="rId5" cstate="print"/>
            <a:stretch>
              <a:fillRect/>
            </a:stretch>
          </p:blipFill>
          <p:spPr>
            <a:xfrm>
              <a:off x="4796028" y="3485375"/>
              <a:ext cx="742950" cy="261378"/>
            </a:xfrm>
            <a:prstGeom prst="rect">
              <a:avLst/>
            </a:prstGeom>
          </p:spPr>
        </p:pic>
        <p:pic>
          <p:nvPicPr>
            <p:cNvPr id="30" name="object 30"/>
            <p:cNvPicPr/>
            <p:nvPr/>
          </p:nvPicPr>
          <p:blipFill>
            <a:blip r:embed="rId6" cstate="print"/>
            <a:stretch>
              <a:fillRect/>
            </a:stretch>
          </p:blipFill>
          <p:spPr>
            <a:xfrm>
              <a:off x="5399532" y="3492982"/>
              <a:ext cx="247662" cy="246151"/>
            </a:xfrm>
            <a:prstGeom prst="rect">
              <a:avLst/>
            </a:prstGeom>
          </p:spPr>
        </p:pic>
        <p:pic>
          <p:nvPicPr>
            <p:cNvPr id="31" name="object 31"/>
            <p:cNvPicPr/>
            <p:nvPr/>
          </p:nvPicPr>
          <p:blipFill>
            <a:blip r:embed="rId5" cstate="print"/>
            <a:stretch>
              <a:fillRect/>
            </a:stretch>
          </p:blipFill>
          <p:spPr>
            <a:xfrm>
              <a:off x="4796028" y="4162031"/>
              <a:ext cx="742950" cy="261378"/>
            </a:xfrm>
            <a:prstGeom prst="rect">
              <a:avLst/>
            </a:prstGeom>
          </p:spPr>
        </p:pic>
        <p:pic>
          <p:nvPicPr>
            <p:cNvPr id="32" name="object 32"/>
            <p:cNvPicPr/>
            <p:nvPr/>
          </p:nvPicPr>
          <p:blipFill>
            <a:blip r:embed="rId6" cstate="print"/>
            <a:stretch>
              <a:fillRect/>
            </a:stretch>
          </p:blipFill>
          <p:spPr>
            <a:xfrm>
              <a:off x="5399532" y="4169638"/>
              <a:ext cx="247662" cy="246151"/>
            </a:xfrm>
            <a:prstGeom prst="rect">
              <a:avLst/>
            </a:prstGeom>
          </p:spPr>
        </p:pic>
        <p:pic>
          <p:nvPicPr>
            <p:cNvPr id="33" name="object 33"/>
            <p:cNvPicPr/>
            <p:nvPr/>
          </p:nvPicPr>
          <p:blipFill>
            <a:blip r:embed="rId8" cstate="print"/>
            <a:stretch>
              <a:fillRect/>
            </a:stretch>
          </p:blipFill>
          <p:spPr>
            <a:xfrm>
              <a:off x="4796028" y="4831029"/>
              <a:ext cx="742950" cy="261416"/>
            </a:xfrm>
            <a:prstGeom prst="rect">
              <a:avLst/>
            </a:prstGeom>
          </p:spPr>
        </p:pic>
        <p:pic>
          <p:nvPicPr>
            <p:cNvPr id="34" name="object 34"/>
            <p:cNvPicPr/>
            <p:nvPr/>
          </p:nvPicPr>
          <p:blipFill>
            <a:blip r:embed="rId6" cstate="print"/>
            <a:stretch>
              <a:fillRect/>
            </a:stretch>
          </p:blipFill>
          <p:spPr>
            <a:xfrm>
              <a:off x="5399532" y="4838674"/>
              <a:ext cx="247662" cy="246151"/>
            </a:xfrm>
            <a:prstGeom prst="rect">
              <a:avLst/>
            </a:prstGeom>
          </p:spPr>
        </p:pic>
        <p:pic>
          <p:nvPicPr>
            <p:cNvPr id="35" name="object 35"/>
            <p:cNvPicPr/>
            <p:nvPr/>
          </p:nvPicPr>
          <p:blipFill>
            <a:blip r:embed="rId5" cstate="print"/>
            <a:stretch>
              <a:fillRect/>
            </a:stretch>
          </p:blipFill>
          <p:spPr>
            <a:xfrm>
              <a:off x="4796028" y="5487923"/>
              <a:ext cx="742950" cy="261378"/>
            </a:xfrm>
            <a:prstGeom prst="rect">
              <a:avLst/>
            </a:prstGeom>
          </p:spPr>
        </p:pic>
        <p:pic>
          <p:nvPicPr>
            <p:cNvPr id="36" name="object 36"/>
            <p:cNvPicPr/>
            <p:nvPr/>
          </p:nvPicPr>
          <p:blipFill>
            <a:blip r:embed="rId6" cstate="print"/>
            <a:stretch>
              <a:fillRect/>
            </a:stretch>
          </p:blipFill>
          <p:spPr>
            <a:xfrm>
              <a:off x="5399532" y="5495543"/>
              <a:ext cx="247662" cy="246151"/>
            </a:xfrm>
            <a:prstGeom prst="rect">
              <a:avLst/>
            </a:prstGeom>
          </p:spPr>
        </p:pic>
        <p:pic>
          <p:nvPicPr>
            <p:cNvPr id="37" name="object 37"/>
            <p:cNvPicPr/>
            <p:nvPr/>
          </p:nvPicPr>
          <p:blipFill>
            <a:blip r:embed="rId8" cstate="print"/>
            <a:stretch>
              <a:fillRect/>
            </a:stretch>
          </p:blipFill>
          <p:spPr>
            <a:xfrm>
              <a:off x="4796028" y="6170675"/>
              <a:ext cx="742950" cy="261416"/>
            </a:xfrm>
            <a:prstGeom prst="rect">
              <a:avLst/>
            </a:prstGeom>
          </p:spPr>
        </p:pic>
        <p:pic>
          <p:nvPicPr>
            <p:cNvPr id="38" name="object 38"/>
            <p:cNvPicPr/>
            <p:nvPr/>
          </p:nvPicPr>
          <p:blipFill>
            <a:blip r:embed="rId6" cstate="print"/>
            <a:stretch>
              <a:fillRect/>
            </a:stretch>
          </p:blipFill>
          <p:spPr>
            <a:xfrm>
              <a:off x="5399532" y="6178296"/>
              <a:ext cx="247662" cy="246151"/>
            </a:xfrm>
            <a:prstGeom prst="rect">
              <a:avLst/>
            </a:prstGeom>
          </p:spPr>
        </p:pic>
      </p:grpSp>
      <p:sp>
        <p:nvSpPr>
          <p:cNvPr id="39" name="object 39"/>
          <p:cNvSpPr txBox="1"/>
          <p:nvPr/>
        </p:nvSpPr>
        <p:spPr>
          <a:xfrm>
            <a:off x="2822194" y="6471005"/>
            <a:ext cx="35521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Cambria"/>
                <a:cs typeface="Cambria"/>
              </a:rPr>
              <a:t>Input</a:t>
            </a:r>
            <a:r>
              <a:rPr sz="2400" spc="-80" dirty="0">
                <a:solidFill>
                  <a:srgbClr val="FFFFFF"/>
                </a:solidFill>
                <a:latin typeface="Cambria"/>
                <a:cs typeface="Cambria"/>
              </a:rPr>
              <a:t> </a:t>
            </a:r>
            <a:r>
              <a:rPr sz="2400" dirty="0">
                <a:solidFill>
                  <a:srgbClr val="FFFFFF"/>
                </a:solidFill>
                <a:latin typeface="Cambria"/>
                <a:cs typeface="Cambria"/>
              </a:rPr>
              <a:t>layer</a:t>
            </a:r>
            <a:r>
              <a:rPr sz="2400" spc="-60" dirty="0">
                <a:solidFill>
                  <a:srgbClr val="FFFFFF"/>
                </a:solidFill>
                <a:latin typeface="Cambria"/>
                <a:cs typeface="Cambria"/>
              </a:rPr>
              <a:t> </a:t>
            </a:r>
            <a:r>
              <a:rPr sz="2400" dirty="0">
                <a:solidFill>
                  <a:srgbClr val="FFFFFF"/>
                </a:solidFill>
                <a:latin typeface="Cambria"/>
                <a:cs typeface="Cambria"/>
              </a:rPr>
              <a:t>of</a:t>
            </a:r>
            <a:r>
              <a:rPr sz="2400" spc="-80" dirty="0">
                <a:solidFill>
                  <a:srgbClr val="FFFFFF"/>
                </a:solidFill>
                <a:latin typeface="Cambria"/>
                <a:cs typeface="Cambria"/>
              </a:rPr>
              <a:t> </a:t>
            </a:r>
            <a:r>
              <a:rPr sz="2400" dirty="0">
                <a:solidFill>
                  <a:srgbClr val="FFFFFF"/>
                </a:solidFill>
                <a:latin typeface="Cambria"/>
                <a:cs typeface="Cambria"/>
              </a:rPr>
              <a:t>source</a:t>
            </a:r>
            <a:r>
              <a:rPr sz="2400" spc="-55" dirty="0">
                <a:solidFill>
                  <a:srgbClr val="FFFFFF"/>
                </a:solidFill>
                <a:latin typeface="Cambria"/>
                <a:cs typeface="Cambria"/>
              </a:rPr>
              <a:t> </a:t>
            </a:r>
            <a:r>
              <a:rPr sz="2400" spc="-10" dirty="0">
                <a:solidFill>
                  <a:srgbClr val="FFFFFF"/>
                </a:solidFill>
                <a:latin typeface="Cambria"/>
                <a:cs typeface="Cambria"/>
              </a:rPr>
              <a:t>nodes</a:t>
            </a:r>
            <a:endParaRPr sz="2400">
              <a:latin typeface="Cambria"/>
              <a:cs typeface="Cambria"/>
            </a:endParaRPr>
          </a:p>
        </p:txBody>
      </p:sp>
      <p:sp>
        <p:nvSpPr>
          <p:cNvPr id="40" name="object 40"/>
          <p:cNvSpPr txBox="1"/>
          <p:nvPr/>
        </p:nvSpPr>
        <p:spPr>
          <a:xfrm>
            <a:off x="7019290" y="6444488"/>
            <a:ext cx="3192780" cy="39179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Cambria"/>
                <a:cs typeface="Cambria"/>
              </a:rPr>
              <a:t>Layer</a:t>
            </a:r>
            <a:r>
              <a:rPr sz="2400" spc="-75" dirty="0">
                <a:solidFill>
                  <a:srgbClr val="FFFFFF"/>
                </a:solidFill>
                <a:latin typeface="Cambria"/>
                <a:cs typeface="Cambria"/>
              </a:rPr>
              <a:t> </a:t>
            </a:r>
            <a:r>
              <a:rPr sz="2400" dirty="0">
                <a:solidFill>
                  <a:srgbClr val="FFFFFF"/>
                </a:solidFill>
                <a:latin typeface="Cambria"/>
                <a:cs typeface="Cambria"/>
              </a:rPr>
              <a:t>of</a:t>
            </a:r>
            <a:r>
              <a:rPr sz="2400" spc="-65" dirty="0">
                <a:solidFill>
                  <a:srgbClr val="FFFFFF"/>
                </a:solidFill>
                <a:latin typeface="Cambria"/>
                <a:cs typeface="Cambria"/>
              </a:rPr>
              <a:t> </a:t>
            </a:r>
            <a:r>
              <a:rPr sz="2400" dirty="0">
                <a:solidFill>
                  <a:srgbClr val="FFFFFF"/>
                </a:solidFill>
                <a:latin typeface="Cambria"/>
                <a:cs typeface="Cambria"/>
              </a:rPr>
              <a:t>hidden</a:t>
            </a:r>
            <a:r>
              <a:rPr sz="2400" spc="-75" dirty="0">
                <a:solidFill>
                  <a:srgbClr val="FFFFFF"/>
                </a:solidFill>
                <a:latin typeface="Cambria"/>
                <a:cs typeface="Cambria"/>
              </a:rPr>
              <a:t> </a:t>
            </a:r>
            <a:r>
              <a:rPr sz="2400" spc="-10" dirty="0">
                <a:solidFill>
                  <a:srgbClr val="FFFFFF"/>
                </a:solidFill>
                <a:latin typeface="Cambria"/>
                <a:cs typeface="Cambria"/>
              </a:rPr>
              <a:t>neurons</a:t>
            </a:r>
            <a:endParaRPr sz="2400">
              <a:latin typeface="Cambria"/>
              <a:cs typeface="Cambria"/>
            </a:endParaRPr>
          </a:p>
        </p:txBody>
      </p:sp>
      <p:sp>
        <p:nvSpPr>
          <p:cNvPr id="41" name="object 41"/>
          <p:cNvSpPr txBox="1"/>
          <p:nvPr/>
        </p:nvSpPr>
        <p:spPr>
          <a:xfrm>
            <a:off x="9916794" y="5313070"/>
            <a:ext cx="2039620" cy="720725"/>
          </a:xfrm>
          <a:prstGeom prst="rect">
            <a:avLst/>
          </a:prstGeom>
        </p:spPr>
        <p:txBody>
          <a:bodyPr vert="horz" wrap="square" lIns="0" tIns="12700" rIns="0" bIns="0" rtlCol="0">
            <a:spAutoFit/>
          </a:bodyPr>
          <a:lstStyle/>
          <a:p>
            <a:pPr marL="12700">
              <a:lnSpc>
                <a:spcPts val="2735"/>
              </a:lnSpc>
              <a:spcBef>
                <a:spcPts val="100"/>
              </a:spcBef>
            </a:pPr>
            <a:r>
              <a:rPr sz="2400" spc="-10" dirty="0">
                <a:solidFill>
                  <a:srgbClr val="FFFFFF"/>
                </a:solidFill>
                <a:latin typeface="Cambria"/>
                <a:cs typeface="Cambria"/>
              </a:rPr>
              <a:t>Layer</a:t>
            </a:r>
            <a:r>
              <a:rPr sz="2400" spc="-95" dirty="0">
                <a:solidFill>
                  <a:srgbClr val="FFFFFF"/>
                </a:solidFill>
                <a:latin typeface="Cambria"/>
                <a:cs typeface="Cambria"/>
              </a:rPr>
              <a:t> </a:t>
            </a:r>
            <a:r>
              <a:rPr sz="2400" spc="-25" dirty="0">
                <a:solidFill>
                  <a:srgbClr val="FFFFFF"/>
                </a:solidFill>
                <a:latin typeface="Cambria"/>
                <a:cs typeface="Cambria"/>
              </a:rPr>
              <a:t>of</a:t>
            </a:r>
            <a:endParaRPr sz="2400">
              <a:latin typeface="Cambria"/>
              <a:cs typeface="Cambria"/>
            </a:endParaRPr>
          </a:p>
          <a:p>
            <a:pPr marL="12700">
              <a:lnSpc>
                <a:spcPts val="2735"/>
              </a:lnSpc>
            </a:pPr>
            <a:r>
              <a:rPr sz="2400" dirty="0">
                <a:solidFill>
                  <a:srgbClr val="FFFFFF"/>
                </a:solidFill>
                <a:latin typeface="Cambria"/>
                <a:cs typeface="Cambria"/>
              </a:rPr>
              <a:t>output</a:t>
            </a:r>
            <a:r>
              <a:rPr sz="2400" spc="-90" dirty="0">
                <a:solidFill>
                  <a:srgbClr val="FFFFFF"/>
                </a:solidFill>
                <a:latin typeface="Cambria"/>
                <a:cs typeface="Cambria"/>
              </a:rPr>
              <a:t> </a:t>
            </a:r>
            <a:r>
              <a:rPr sz="2400" spc="-10" dirty="0">
                <a:solidFill>
                  <a:srgbClr val="FFFFFF"/>
                </a:solidFill>
                <a:latin typeface="Cambria"/>
                <a:cs typeface="Cambria"/>
              </a:rPr>
              <a:t>neurons</a:t>
            </a:r>
            <a:endParaRPr sz="2400">
              <a:latin typeface="Cambria"/>
              <a:cs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535403"/>
          </a:xfrm>
          <a:prstGeom prst="rect">
            <a:avLst/>
          </a:prstGeom>
        </p:spPr>
        <p:txBody>
          <a:bodyPr vert="horz" wrap="square" lIns="0" tIns="12065" rIns="0" bIns="0" rtlCol="0">
            <a:spAutoFit/>
          </a:bodyPr>
          <a:lstStyle/>
          <a:p>
            <a:pPr marL="4445">
              <a:lnSpc>
                <a:spcPct val="100000"/>
              </a:lnSpc>
              <a:spcBef>
                <a:spcPts val="95"/>
              </a:spcBef>
            </a:pPr>
            <a:r>
              <a:rPr lang="tr-TR" sz="3400" dirty="0"/>
              <a:t>Sinir Ağı Tasarımında Önceki Bilgiler Nasıl Oluşturulur?</a:t>
            </a:r>
            <a:endParaRPr sz="3400" dirty="0"/>
          </a:p>
        </p:txBody>
      </p:sp>
      <p:sp>
        <p:nvSpPr>
          <p:cNvPr id="3" name="object 3"/>
          <p:cNvSpPr txBox="1"/>
          <p:nvPr/>
        </p:nvSpPr>
        <p:spPr>
          <a:xfrm>
            <a:off x="78739" y="972058"/>
            <a:ext cx="11057255" cy="873957"/>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lang="tr-TR" sz="2800" dirty="0">
                <a:solidFill>
                  <a:srgbClr val="FFFFFF"/>
                </a:solidFill>
                <a:latin typeface="Cambria"/>
                <a:cs typeface="Cambria"/>
              </a:rPr>
              <a:t>Gizli nöron j'nin indüklenmiş yerel alanını </a:t>
            </a:r>
            <a:r>
              <a:rPr lang="tr-TR" sz="2800" dirty="0" err="1">
                <a:solidFill>
                  <a:srgbClr val="FFFFFF"/>
                </a:solidFill>
                <a:latin typeface="Cambria"/>
                <a:cs typeface="Cambria"/>
              </a:rPr>
              <a:t>Şekil'de</a:t>
            </a:r>
            <a:r>
              <a:rPr lang="tr-TR" sz="2800" dirty="0">
                <a:solidFill>
                  <a:srgbClr val="FFFFFF"/>
                </a:solidFill>
                <a:latin typeface="Cambria"/>
                <a:cs typeface="Cambria"/>
              </a:rPr>
              <a:t> şu şekilde ifade edebiliriz:</a:t>
            </a:r>
            <a:endParaRPr sz="2800" dirty="0">
              <a:latin typeface="Cambria"/>
              <a:cs typeface="Cambria"/>
            </a:endParaRPr>
          </a:p>
        </p:txBody>
      </p:sp>
      <p:sp>
        <p:nvSpPr>
          <p:cNvPr id="4" name="object 4"/>
          <p:cNvSpPr txBox="1"/>
          <p:nvPr/>
        </p:nvSpPr>
        <p:spPr>
          <a:xfrm>
            <a:off x="3941190" y="1691081"/>
            <a:ext cx="465455" cy="337185"/>
          </a:xfrm>
          <a:prstGeom prst="rect">
            <a:avLst/>
          </a:prstGeom>
        </p:spPr>
        <p:txBody>
          <a:bodyPr vert="horz" wrap="square" lIns="0" tIns="11430" rIns="0" bIns="0" rtlCol="0">
            <a:spAutoFit/>
          </a:bodyPr>
          <a:lstStyle/>
          <a:p>
            <a:pPr marL="12700">
              <a:lnSpc>
                <a:spcPct val="100000"/>
              </a:lnSpc>
              <a:spcBef>
                <a:spcPts val="90"/>
              </a:spcBef>
            </a:pPr>
            <a:r>
              <a:rPr sz="2050" spc="-25" dirty="0">
                <a:solidFill>
                  <a:srgbClr val="FFFFFF"/>
                </a:solidFill>
                <a:latin typeface="Cambria Math"/>
                <a:cs typeface="Cambria Math"/>
              </a:rPr>
              <a:t>𝑖=1</a:t>
            </a:r>
            <a:endParaRPr sz="2050">
              <a:latin typeface="Cambria Math"/>
              <a:cs typeface="Cambria Math"/>
            </a:endParaRPr>
          </a:p>
        </p:txBody>
      </p:sp>
      <p:sp>
        <p:nvSpPr>
          <p:cNvPr id="5" name="object 5"/>
          <p:cNvSpPr txBox="1"/>
          <p:nvPr/>
        </p:nvSpPr>
        <p:spPr>
          <a:xfrm>
            <a:off x="4415663" y="1578305"/>
            <a:ext cx="1478280" cy="452120"/>
          </a:xfrm>
          <a:prstGeom prst="rect">
            <a:avLst/>
          </a:prstGeom>
        </p:spPr>
        <p:txBody>
          <a:bodyPr vert="horz" wrap="square" lIns="0" tIns="12065" rIns="0" bIns="0" rtlCol="0">
            <a:spAutoFit/>
          </a:bodyPr>
          <a:lstStyle/>
          <a:p>
            <a:pPr marL="38100">
              <a:lnSpc>
                <a:spcPct val="100000"/>
              </a:lnSpc>
              <a:spcBef>
                <a:spcPts val="95"/>
              </a:spcBef>
            </a:pPr>
            <a:r>
              <a:rPr sz="4200" spc="75" baseline="11904" dirty="0">
                <a:solidFill>
                  <a:srgbClr val="FFFFFF"/>
                </a:solidFill>
                <a:latin typeface="Cambria Math"/>
                <a:cs typeface="Cambria Math"/>
              </a:rPr>
              <a:t>𝑤</a:t>
            </a:r>
            <a:r>
              <a:rPr sz="2050" spc="50" dirty="0">
                <a:solidFill>
                  <a:srgbClr val="FFFFFF"/>
                </a:solidFill>
                <a:latin typeface="Cambria Math"/>
                <a:cs typeface="Cambria Math"/>
              </a:rPr>
              <a:t>𝑖</a:t>
            </a:r>
            <a:r>
              <a:rPr sz="4200" spc="75" baseline="11904" dirty="0">
                <a:solidFill>
                  <a:srgbClr val="FFFFFF"/>
                </a:solidFill>
                <a:latin typeface="Cambria Math"/>
                <a:cs typeface="Cambria Math"/>
              </a:rPr>
              <a:t>𝜅</a:t>
            </a:r>
            <a:r>
              <a:rPr sz="2050" spc="50" dirty="0">
                <a:solidFill>
                  <a:srgbClr val="FFFFFF"/>
                </a:solidFill>
                <a:latin typeface="Cambria Math"/>
                <a:cs typeface="Cambria Math"/>
              </a:rPr>
              <a:t>𝑖+𝑗−1</a:t>
            </a:r>
            <a:r>
              <a:rPr sz="4200" spc="75" baseline="11904" dirty="0">
                <a:solidFill>
                  <a:srgbClr val="FFFFFF"/>
                </a:solidFill>
                <a:latin typeface="Cambria Math"/>
                <a:cs typeface="Cambria Math"/>
              </a:rPr>
              <a:t>,</a:t>
            </a:r>
            <a:endParaRPr sz="4200" baseline="11904">
              <a:latin typeface="Cambria Math"/>
              <a:cs typeface="Cambria Math"/>
            </a:endParaRPr>
          </a:p>
        </p:txBody>
      </p:sp>
      <p:sp>
        <p:nvSpPr>
          <p:cNvPr id="6" name="object 6"/>
          <p:cNvSpPr txBox="1"/>
          <p:nvPr/>
        </p:nvSpPr>
        <p:spPr>
          <a:xfrm>
            <a:off x="2884677" y="1505153"/>
            <a:ext cx="5514340" cy="452120"/>
          </a:xfrm>
          <a:prstGeom prst="rect">
            <a:avLst/>
          </a:prstGeom>
        </p:spPr>
        <p:txBody>
          <a:bodyPr vert="horz" wrap="square" lIns="0" tIns="12065" rIns="0" bIns="0" rtlCol="0">
            <a:spAutoFit/>
          </a:bodyPr>
          <a:lstStyle/>
          <a:p>
            <a:pPr marL="50800">
              <a:lnSpc>
                <a:spcPct val="100000"/>
              </a:lnSpc>
              <a:spcBef>
                <a:spcPts val="95"/>
              </a:spcBef>
              <a:tabLst>
                <a:tab pos="3693160" algn="l"/>
              </a:tabLst>
            </a:pPr>
            <a:r>
              <a:rPr sz="2800" dirty="0">
                <a:solidFill>
                  <a:srgbClr val="FFFFFF"/>
                </a:solidFill>
                <a:latin typeface="Cambria Math"/>
                <a:cs typeface="Cambria Math"/>
              </a:rPr>
              <a:t>𝑣</a:t>
            </a:r>
            <a:r>
              <a:rPr sz="3075" baseline="-16260" dirty="0">
                <a:solidFill>
                  <a:srgbClr val="FFFFFF"/>
                </a:solidFill>
                <a:latin typeface="Cambria Math"/>
                <a:cs typeface="Cambria Math"/>
              </a:rPr>
              <a:t>𝑗</a:t>
            </a:r>
            <a:r>
              <a:rPr sz="3075" spc="712" baseline="-16260" dirty="0">
                <a:solidFill>
                  <a:srgbClr val="FFFFFF"/>
                </a:solidFill>
                <a:latin typeface="Cambria Math"/>
                <a:cs typeface="Cambria Math"/>
              </a:rPr>
              <a:t> </a:t>
            </a:r>
            <a:r>
              <a:rPr sz="2800" dirty="0">
                <a:solidFill>
                  <a:srgbClr val="FFFFFF"/>
                </a:solidFill>
                <a:latin typeface="Cambria Math"/>
                <a:cs typeface="Cambria Math"/>
              </a:rPr>
              <a:t>=</a:t>
            </a:r>
            <a:r>
              <a:rPr sz="2800" spc="114" dirty="0">
                <a:solidFill>
                  <a:srgbClr val="FFFFFF"/>
                </a:solidFill>
                <a:latin typeface="Cambria Math"/>
                <a:cs typeface="Cambria Math"/>
              </a:rPr>
              <a:t> </a:t>
            </a:r>
            <a:r>
              <a:rPr sz="4200" spc="254" baseline="1984" dirty="0">
                <a:solidFill>
                  <a:srgbClr val="FFFFFF"/>
                </a:solidFill>
                <a:latin typeface="Cambria Math"/>
                <a:cs typeface="Cambria Math"/>
              </a:rPr>
              <a:t>σ</a:t>
            </a:r>
            <a:r>
              <a:rPr sz="3075" spc="254" baseline="31165" dirty="0">
                <a:solidFill>
                  <a:srgbClr val="FFFFFF"/>
                </a:solidFill>
                <a:latin typeface="Cambria Math"/>
                <a:cs typeface="Cambria Math"/>
              </a:rPr>
              <a:t>6</a:t>
            </a:r>
            <a:r>
              <a:rPr sz="3075" baseline="31165" dirty="0">
                <a:solidFill>
                  <a:srgbClr val="FFFFFF"/>
                </a:solidFill>
                <a:latin typeface="Cambria Math"/>
                <a:cs typeface="Cambria Math"/>
              </a:rPr>
              <a:t>	</a:t>
            </a:r>
            <a:r>
              <a:rPr sz="2800" dirty="0">
                <a:solidFill>
                  <a:srgbClr val="FFFFFF"/>
                </a:solidFill>
                <a:latin typeface="Cambria Math"/>
                <a:cs typeface="Cambria Math"/>
              </a:rPr>
              <a:t>𝑗</a:t>
            </a:r>
            <a:r>
              <a:rPr sz="2800" spc="220" dirty="0">
                <a:solidFill>
                  <a:srgbClr val="FFFFFF"/>
                </a:solidFill>
                <a:latin typeface="Cambria Math"/>
                <a:cs typeface="Cambria Math"/>
              </a:rPr>
              <a:t> </a:t>
            </a:r>
            <a:r>
              <a:rPr sz="2800" dirty="0">
                <a:solidFill>
                  <a:srgbClr val="FFFFFF"/>
                </a:solidFill>
                <a:latin typeface="Cambria Math"/>
                <a:cs typeface="Cambria Math"/>
              </a:rPr>
              <a:t>=</a:t>
            </a:r>
            <a:r>
              <a:rPr sz="2800" spc="165" dirty="0">
                <a:solidFill>
                  <a:srgbClr val="FFFFFF"/>
                </a:solidFill>
                <a:latin typeface="Cambria Math"/>
                <a:cs typeface="Cambria Math"/>
              </a:rPr>
              <a:t> </a:t>
            </a:r>
            <a:r>
              <a:rPr sz="2800" spc="-20" dirty="0">
                <a:solidFill>
                  <a:srgbClr val="FFFFFF"/>
                </a:solidFill>
                <a:latin typeface="Cambria Math"/>
                <a:cs typeface="Cambria Math"/>
              </a:rPr>
              <a:t>1,</a:t>
            </a:r>
            <a:r>
              <a:rPr sz="2800" spc="-145" dirty="0">
                <a:solidFill>
                  <a:srgbClr val="FFFFFF"/>
                </a:solidFill>
                <a:latin typeface="Cambria Math"/>
                <a:cs typeface="Cambria Math"/>
              </a:rPr>
              <a:t> </a:t>
            </a:r>
            <a:r>
              <a:rPr sz="2800" spc="-20" dirty="0">
                <a:solidFill>
                  <a:srgbClr val="FFFFFF"/>
                </a:solidFill>
                <a:latin typeface="Cambria Math"/>
                <a:cs typeface="Cambria Math"/>
              </a:rPr>
              <a:t>2,</a:t>
            </a:r>
            <a:r>
              <a:rPr sz="2800" spc="-140" dirty="0">
                <a:solidFill>
                  <a:srgbClr val="FFFFFF"/>
                </a:solidFill>
                <a:latin typeface="Cambria Math"/>
                <a:cs typeface="Cambria Math"/>
              </a:rPr>
              <a:t> </a:t>
            </a:r>
            <a:r>
              <a:rPr sz="2800" spc="-20" dirty="0">
                <a:solidFill>
                  <a:srgbClr val="FFFFFF"/>
                </a:solidFill>
                <a:latin typeface="Cambria Math"/>
                <a:cs typeface="Cambria Math"/>
              </a:rPr>
              <a:t>3,</a:t>
            </a:r>
            <a:r>
              <a:rPr sz="2800" spc="-145" dirty="0">
                <a:solidFill>
                  <a:srgbClr val="FFFFFF"/>
                </a:solidFill>
                <a:latin typeface="Cambria Math"/>
                <a:cs typeface="Cambria Math"/>
              </a:rPr>
              <a:t> </a:t>
            </a:r>
            <a:r>
              <a:rPr sz="2800" spc="-50" dirty="0">
                <a:solidFill>
                  <a:srgbClr val="FFFFFF"/>
                </a:solidFill>
                <a:latin typeface="Cambria Math"/>
                <a:cs typeface="Cambria Math"/>
              </a:rPr>
              <a:t>4</a:t>
            </a:r>
            <a:endParaRPr sz="2800">
              <a:latin typeface="Cambria Math"/>
              <a:cs typeface="Cambria Math"/>
            </a:endParaRPr>
          </a:p>
        </p:txBody>
      </p:sp>
      <p:sp>
        <p:nvSpPr>
          <p:cNvPr id="8" name="object 8"/>
          <p:cNvSpPr/>
          <p:nvPr/>
        </p:nvSpPr>
        <p:spPr>
          <a:xfrm>
            <a:off x="1142707" y="2185670"/>
            <a:ext cx="607695" cy="330835"/>
          </a:xfrm>
          <a:custGeom>
            <a:avLst/>
            <a:gdLst/>
            <a:ahLst/>
            <a:cxnLst/>
            <a:rect l="l" t="t" r="r" b="b"/>
            <a:pathLst>
              <a:path w="607694" h="330835">
                <a:moveTo>
                  <a:pt x="501307" y="0"/>
                </a:moveTo>
                <a:lnTo>
                  <a:pt x="496862" y="0"/>
                </a:lnTo>
                <a:lnTo>
                  <a:pt x="496862" y="13207"/>
                </a:lnTo>
                <a:lnTo>
                  <a:pt x="499402" y="13207"/>
                </a:lnTo>
                <a:lnTo>
                  <a:pt x="511304" y="14019"/>
                </a:lnTo>
                <a:lnTo>
                  <a:pt x="545012" y="33857"/>
                </a:lnTo>
                <a:lnTo>
                  <a:pt x="552996" y="69468"/>
                </a:lnTo>
                <a:lnTo>
                  <a:pt x="552781" y="75920"/>
                </a:lnTo>
                <a:lnTo>
                  <a:pt x="552138" y="83073"/>
                </a:lnTo>
                <a:lnTo>
                  <a:pt x="551067" y="90918"/>
                </a:lnTo>
                <a:lnTo>
                  <a:pt x="549567" y="99440"/>
                </a:lnTo>
                <a:lnTo>
                  <a:pt x="548066" y="107751"/>
                </a:lnTo>
                <a:lnTo>
                  <a:pt x="546995" y="114776"/>
                </a:lnTo>
                <a:lnTo>
                  <a:pt x="546352" y="120515"/>
                </a:lnTo>
                <a:lnTo>
                  <a:pt x="546138" y="124967"/>
                </a:lnTo>
                <a:lnTo>
                  <a:pt x="546665" y="131990"/>
                </a:lnTo>
                <a:lnTo>
                  <a:pt x="575348" y="163067"/>
                </a:lnTo>
                <a:lnTo>
                  <a:pt x="575348" y="166242"/>
                </a:lnTo>
                <a:lnTo>
                  <a:pt x="546665" y="197340"/>
                </a:lnTo>
                <a:lnTo>
                  <a:pt x="546138" y="204342"/>
                </a:lnTo>
                <a:lnTo>
                  <a:pt x="546352" y="208795"/>
                </a:lnTo>
                <a:lnTo>
                  <a:pt x="546995" y="214534"/>
                </a:lnTo>
                <a:lnTo>
                  <a:pt x="548066" y="221559"/>
                </a:lnTo>
                <a:lnTo>
                  <a:pt x="549567" y="229869"/>
                </a:lnTo>
                <a:lnTo>
                  <a:pt x="551067" y="238464"/>
                </a:lnTo>
                <a:lnTo>
                  <a:pt x="552138" y="246332"/>
                </a:lnTo>
                <a:lnTo>
                  <a:pt x="552781" y="253462"/>
                </a:lnTo>
                <a:lnTo>
                  <a:pt x="552996" y="259841"/>
                </a:lnTo>
                <a:lnTo>
                  <a:pt x="552113" y="274413"/>
                </a:lnTo>
                <a:lnTo>
                  <a:pt x="531013" y="310052"/>
                </a:lnTo>
                <a:lnTo>
                  <a:pt x="499402" y="317500"/>
                </a:lnTo>
                <a:lnTo>
                  <a:pt x="496862" y="317500"/>
                </a:lnTo>
                <a:lnTo>
                  <a:pt x="496862" y="330580"/>
                </a:lnTo>
                <a:lnTo>
                  <a:pt x="501307" y="330580"/>
                </a:lnTo>
                <a:lnTo>
                  <a:pt x="520404" y="329201"/>
                </a:lnTo>
                <a:lnTo>
                  <a:pt x="562267" y="312038"/>
                </a:lnTo>
                <a:lnTo>
                  <a:pt x="581198" y="274177"/>
                </a:lnTo>
                <a:lnTo>
                  <a:pt x="582460" y="256793"/>
                </a:lnTo>
                <a:lnTo>
                  <a:pt x="582218" y="249316"/>
                </a:lnTo>
                <a:lnTo>
                  <a:pt x="581475" y="241363"/>
                </a:lnTo>
                <a:lnTo>
                  <a:pt x="580209" y="232933"/>
                </a:lnTo>
                <a:lnTo>
                  <a:pt x="578396" y="224027"/>
                </a:lnTo>
                <a:lnTo>
                  <a:pt x="575729" y="211708"/>
                </a:lnTo>
                <a:lnTo>
                  <a:pt x="574332" y="203580"/>
                </a:lnTo>
                <a:lnTo>
                  <a:pt x="574332" y="191388"/>
                </a:lnTo>
                <a:lnTo>
                  <a:pt x="577126" y="184912"/>
                </a:lnTo>
                <a:lnTo>
                  <a:pt x="607479" y="171830"/>
                </a:lnTo>
                <a:lnTo>
                  <a:pt x="607479" y="157606"/>
                </a:lnTo>
                <a:lnTo>
                  <a:pt x="574332" y="138049"/>
                </a:lnTo>
                <a:lnTo>
                  <a:pt x="574332" y="125856"/>
                </a:lnTo>
                <a:lnTo>
                  <a:pt x="575729" y="117601"/>
                </a:lnTo>
                <a:lnTo>
                  <a:pt x="578396" y="105409"/>
                </a:lnTo>
                <a:lnTo>
                  <a:pt x="580209" y="96432"/>
                </a:lnTo>
                <a:lnTo>
                  <a:pt x="581475" y="87979"/>
                </a:lnTo>
                <a:lnTo>
                  <a:pt x="582218" y="80049"/>
                </a:lnTo>
                <a:lnTo>
                  <a:pt x="582460" y="72643"/>
                </a:lnTo>
                <a:lnTo>
                  <a:pt x="581198" y="55709"/>
                </a:lnTo>
                <a:lnTo>
                  <a:pt x="562267" y="18668"/>
                </a:lnTo>
                <a:lnTo>
                  <a:pt x="520404" y="1381"/>
                </a:lnTo>
                <a:lnTo>
                  <a:pt x="501307" y="0"/>
                </a:lnTo>
                <a:close/>
              </a:path>
              <a:path w="607694" h="330835">
                <a:moveTo>
                  <a:pt x="110616" y="0"/>
                </a:moveTo>
                <a:lnTo>
                  <a:pt x="106108" y="0"/>
                </a:lnTo>
                <a:lnTo>
                  <a:pt x="87020" y="1381"/>
                </a:lnTo>
                <a:lnTo>
                  <a:pt x="45161" y="18668"/>
                </a:lnTo>
                <a:lnTo>
                  <a:pt x="26230" y="55602"/>
                </a:lnTo>
                <a:lnTo>
                  <a:pt x="25083" y="75775"/>
                </a:lnTo>
                <a:lnTo>
                  <a:pt x="25222" y="79867"/>
                </a:lnTo>
                <a:lnTo>
                  <a:pt x="25987" y="87820"/>
                </a:lnTo>
                <a:lnTo>
                  <a:pt x="27261" y="96250"/>
                </a:lnTo>
                <a:lnTo>
                  <a:pt x="29044" y="105155"/>
                </a:lnTo>
                <a:lnTo>
                  <a:pt x="31762" y="117475"/>
                </a:lnTo>
                <a:lnTo>
                  <a:pt x="33121" y="125729"/>
                </a:lnTo>
                <a:lnTo>
                  <a:pt x="33121" y="137794"/>
                </a:lnTo>
                <a:lnTo>
                  <a:pt x="30365" y="144271"/>
                </a:lnTo>
                <a:lnTo>
                  <a:pt x="0" y="157352"/>
                </a:lnTo>
                <a:lnTo>
                  <a:pt x="0" y="171576"/>
                </a:lnTo>
                <a:lnTo>
                  <a:pt x="33121" y="191262"/>
                </a:lnTo>
                <a:lnTo>
                  <a:pt x="33121" y="203326"/>
                </a:lnTo>
                <a:lnTo>
                  <a:pt x="31762" y="211581"/>
                </a:lnTo>
                <a:lnTo>
                  <a:pt x="29044" y="223774"/>
                </a:lnTo>
                <a:lnTo>
                  <a:pt x="27261" y="232751"/>
                </a:lnTo>
                <a:lnTo>
                  <a:pt x="25987" y="241204"/>
                </a:lnTo>
                <a:lnTo>
                  <a:pt x="25222" y="249134"/>
                </a:lnTo>
                <a:lnTo>
                  <a:pt x="24968" y="256539"/>
                </a:lnTo>
                <a:lnTo>
                  <a:pt x="26230" y="274069"/>
                </a:lnTo>
                <a:lnTo>
                  <a:pt x="45161" y="312038"/>
                </a:lnTo>
                <a:lnTo>
                  <a:pt x="87020" y="329201"/>
                </a:lnTo>
                <a:lnTo>
                  <a:pt x="106108" y="330580"/>
                </a:lnTo>
                <a:lnTo>
                  <a:pt x="110616" y="330580"/>
                </a:lnTo>
                <a:lnTo>
                  <a:pt x="110616" y="317500"/>
                </a:lnTo>
                <a:lnTo>
                  <a:pt x="108013" y="317500"/>
                </a:lnTo>
                <a:lnTo>
                  <a:pt x="96131" y="316668"/>
                </a:lnTo>
                <a:lnTo>
                  <a:pt x="62438" y="296648"/>
                </a:lnTo>
                <a:lnTo>
                  <a:pt x="54444" y="259714"/>
                </a:lnTo>
                <a:lnTo>
                  <a:pt x="54661" y="253263"/>
                </a:lnTo>
                <a:lnTo>
                  <a:pt x="55311" y="246110"/>
                </a:lnTo>
                <a:lnTo>
                  <a:pt x="56395" y="238265"/>
                </a:lnTo>
                <a:lnTo>
                  <a:pt x="57912" y="229742"/>
                </a:lnTo>
                <a:lnTo>
                  <a:pt x="59428" y="221432"/>
                </a:lnTo>
                <a:lnTo>
                  <a:pt x="60512" y="214407"/>
                </a:lnTo>
                <a:lnTo>
                  <a:pt x="61162" y="208668"/>
                </a:lnTo>
                <a:lnTo>
                  <a:pt x="61379" y="204215"/>
                </a:lnTo>
                <a:lnTo>
                  <a:pt x="60836" y="197195"/>
                </a:lnTo>
                <a:lnTo>
                  <a:pt x="32080" y="166115"/>
                </a:lnTo>
                <a:lnTo>
                  <a:pt x="32080" y="162940"/>
                </a:lnTo>
                <a:lnTo>
                  <a:pt x="60836" y="131861"/>
                </a:lnTo>
                <a:lnTo>
                  <a:pt x="61379" y="124840"/>
                </a:lnTo>
                <a:lnTo>
                  <a:pt x="61162" y="120388"/>
                </a:lnTo>
                <a:lnTo>
                  <a:pt x="60512" y="114649"/>
                </a:lnTo>
                <a:lnTo>
                  <a:pt x="59428" y="107624"/>
                </a:lnTo>
                <a:lnTo>
                  <a:pt x="57912" y="99313"/>
                </a:lnTo>
                <a:lnTo>
                  <a:pt x="56395" y="90737"/>
                </a:lnTo>
                <a:lnTo>
                  <a:pt x="55311" y="82899"/>
                </a:lnTo>
                <a:lnTo>
                  <a:pt x="54661" y="75775"/>
                </a:lnTo>
                <a:lnTo>
                  <a:pt x="54444" y="69341"/>
                </a:lnTo>
                <a:lnTo>
                  <a:pt x="55333" y="55364"/>
                </a:lnTo>
                <a:lnTo>
                  <a:pt x="76452" y="20548"/>
                </a:lnTo>
                <a:lnTo>
                  <a:pt x="108013" y="13207"/>
                </a:lnTo>
                <a:lnTo>
                  <a:pt x="110616" y="13207"/>
                </a:lnTo>
                <a:lnTo>
                  <a:pt x="110616" y="0"/>
                </a:lnTo>
                <a:close/>
              </a:path>
            </a:pathLst>
          </a:custGeom>
          <a:solidFill>
            <a:srgbClr val="FFFFFF"/>
          </a:solidFill>
        </p:spPr>
        <p:txBody>
          <a:bodyPr wrap="square" lIns="0" tIns="0" rIns="0" bIns="0" rtlCol="0"/>
          <a:lstStyle/>
          <a:p>
            <a:endParaRPr/>
          </a:p>
        </p:txBody>
      </p:sp>
      <p:sp>
        <p:nvSpPr>
          <p:cNvPr id="9" name="object 9"/>
          <p:cNvSpPr txBox="1"/>
          <p:nvPr/>
        </p:nvSpPr>
        <p:spPr>
          <a:xfrm>
            <a:off x="53339" y="2084958"/>
            <a:ext cx="1602105" cy="452120"/>
          </a:xfrm>
          <a:prstGeom prst="rect">
            <a:avLst/>
          </a:prstGeom>
        </p:spPr>
        <p:txBody>
          <a:bodyPr vert="horz" wrap="square" lIns="0" tIns="12065" rIns="0" bIns="0" rtlCol="0">
            <a:spAutoFit/>
          </a:bodyPr>
          <a:lstStyle/>
          <a:p>
            <a:pPr marL="38100">
              <a:lnSpc>
                <a:spcPct val="100000"/>
              </a:lnSpc>
              <a:spcBef>
                <a:spcPts val="95"/>
              </a:spcBef>
              <a:tabLst>
                <a:tab pos="1209675" algn="l"/>
              </a:tabLst>
            </a:pPr>
            <a:r>
              <a:rPr sz="2800" spc="-10" dirty="0">
                <a:solidFill>
                  <a:srgbClr val="FFFFFF"/>
                </a:solidFill>
                <a:latin typeface="Cambria"/>
                <a:cs typeface="Cambria"/>
              </a:rPr>
              <a:t>where</a:t>
            </a:r>
            <a:r>
              <a:rPr sz="2800" dirty="0">
                <a:solidFill>
                  <a:srgbClr val="FFFFFF"/>
                </a:solidFill>
                <a:latin typeface="Cambria"/>
                <a:cs typeface="Cambria"/>
              </a:rPr>
              <a:t>	</a:t>
            </a:r>
            <a:r>
              <a:rPr sz="2800" spc="-25" dirty="0">
                <a:solidFill>
                  <a:srgbClr val="FFFFFF"/>
                </a:solidFill>
                <a:latin typeface="Cambria Math"/>
                <a:cs typeface="Cambria Math"/>
              </a:rPr>
              <a:t>𝑤</a:t>
            </a:r>
            <a:r>
              <a:rPr sz="3075" spc="-37" baseline="-16260" dirty="0">
                <a:solidFill>
                  <a:srgbClr val="FFFFFF"/>
                </a:solidFill>
                <a:latin typeface="Cambria Math"/>
                <a:cs typeface="Cambria Math"/>
              </a:rPr>
              <a:t>𝑖</a:t>
            </a:r>
            <a:endParaRPr sz="3075" baseline="-16260" dirty="0">
              <a:latin typeface="Cambria Math"/>
              <a:cs typeface="Cambria Math"/>
            </a:endParaRPr>
          </a:p>
        </p:txBody>
      </p:sp>
      <p:sp>
        <p:nvSpPr>
          <p:cNvPr id="10" name="object 10"/>
          <p:cNvSpPr txBox="1"/>
          <p:nvPr/>
        </p:nvSpPr>
        <p:spPr>
          <a:xfrm>
            <a:off x="1813305" y="2017903"/>
            <a:ext cx="175895" cy="336550"/>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6</a:t>
            </a:r>
            <a:endParaRPr sz="2050">
              <a:latin typeface="Cambria Math"/>
              <a:cs typeface="Cambria Math"/>
            </a:endParaRPr>
          </a:p>
        </p:txBody>
      </p:sp>
      <p:sp>
        <p:nvSpPr>
          <p:cNvPr id="11" name="object 11"/>
          <p:cNvSpPr txBox="1"/>
          <p:nvPr/>
        </p:nvSpPr>
        <p:spPr>
          <a:xfrm>
            <a:off x="1811782" y="2315083"/>
            <a:ext cx="463550" cy="336550"/>
          </a:xfrm>
          <a:prstGeom prst="rect">
            <a:avLst/>
          </a:prstGeom>
        </p:spPr>
        <p:txBody>
          <a:bodyPr vert="horz" wrap="square" lIns="0" tIns="11430" rIns="0" bIns="0" rtlCol="0">
            <a:spAutoFit/>
          </a:bodyPr>
          <a:lstStyle/>
          <a:p>
            <a:pPr marL="12700">
              <a:lnSpc>
                <a:spcPct val="100000"/>
              </a:lnSpc>
              <a:spcBef>
                <a:spcPts val="90"/>
              </a:spcBef>
            </a:pPr>
            <a:r>
              <a:rPr sz="2050" spc="-25" dirty="0">
                <a:solidFill>
                  <a:srgbClr val="FFFFFF"/>
                </a:solidFill>
                <a:latin typeface="Cambria Math"/>
                <a:cs typeface="Cambria Math"/>
              </a:rPr>
              <a:t>𝑖=1</a:t>
            </a:r>
            <a:endParaRPr sz="2050">
              <a:latin typeface="Cambria Math"/>
              <a:cs typeface="Cambria Math"/>
            </a:endParaRPr>
          </a:p>
        </p:txBody>
      </p:sp>
      <p:sp>
        <p:nvSpPr>
          <p:cNvPr id="12" name="object 12"/>
          <p:cNvSpPr txBox="1"/>
          <p:nvPr/>
        </p:nvSpPr>
        <p:spPr>
          <a:xfrm>
            <a:off x="2275332" y="2057097"/>
            <a:ext cx="9271635" cy="452120"/>
          </a:xfrm>
          <a:prstGeom prst="rect">
            <a:avLst/>
          </a:prstGeom>
        </p:spPr>
        <p:txBody>
          <a:bodyPr vert="horz" wrap="square" lIns="0" tIns="12065" rIns="0" bIns="0" rtlCol="0">
            <a:spAutoFit/>
          </a:bodyPr>
          <a:lstStyle/>
          <a:p>
            <a:pPr marL="12700">
              <a:lnSpc>
                <a:spcPct val="100000"/>
              </a:lnSpc>
              <a:spcBef>
                <a:spcPts val="95"/>
              </a:spcBef>
            </a:pPr>
            <a:r>
              <a:rPr lang="tr-TR" sz="2800" dirty="0">
                <a:solidFill>
                  <a:srgbClr val="FFFFFF"/>
                </a:solidFill>
                <a:latin typeface="Cambria"/>
                <a:cs typeface="Cambria"/>
              </a:rPr>
              <a:t>4 gizli nöronun ağırlıklarıdır. Denklem  içinde</a:t>
            </a:r>
            <a:endParaRPr sz="2800" dirty="0">
              <a:latin typeface="Cambria"/>
              <a:cs typeface="Cambria"/>
            </a:endParaRPr>
          </a:p>
        </p:txBody>
      </p:sp>
      <p:sp>
        <p:nvSpPr>
          <p:cNvPr id="13" name="object 13"/>
          <p:cNvSpPr txBox="1"/>
          <p:nvPr/>
        </p:nvSpPr>
        <p:spPr>
          <a:xfrm>
            <a:off x="78739" y="2511679"/>
            <a:ext cx="11999595" cy="830740"/>
          </a:xfrm>
          <a:prstGeom prst="rect">
            <a:avLst/>
          </a:prstGeom>
        </p:spPr>
        <p:txBody>
          <a:bodyPr vert="horz" wrap="square" lIns="0" tIns="54610" rIns="0" bIns="0" rtlCol="0">
            <a:spAutoFit/>
          </a:bodyPr>
          <a:lstStyle/>
          <a:p>
            <a:pPr marL="12700" marR="5080">
              <a:lnSpc>
                <a:spcPct val="90000"/>
              </a:lnSpc>
              <a:spcBef>
                <a:spcPts val="430"/>
              </a:spcBef>
            </a:pPr>
            <a:r>
              <a:rPr lang="tr-TR" sz="2800" dirty="0" err="1">
                <a:solidFill>
                  <a:srgbClr val="FFFFFF"/>
                </a:solidFill>
                <a:latin typeface="Cambria"/>
                <a:cs typeface="Cambria"/>
              </a:rPr>
              <a:t>Evrişim</a:t>
            </a:r>
            <a:r>
              <a:rPr lang="tr-TR" sz="2800" dirty="0">
                <a:solidFill>
                  <a:srgbClr val="FFFFFF"/>
                </a:solidFill>
                <a:latin typeface="Cambria"/>
                <a:cs typeface="Cambria"/>
              </a:rPr>
              <a:t> toplamı biçimidir</a:t>
            </a:r>
            <a:r>
              <a:rPr sz="2800" dirty="0">
                <a:solidFill>
                  <a:srgbClr val="FFFFFF"/>
                </a:solidFill>
                <a:latin typeface="Cambria"/>
                <a:cs typeface="Cambria"/>
              </a:rPr>
              <a:t>.</a:t>
            </a:r>
            <a:r>
              <a:rPr sz="2800" spc="-75" dirty="0">
                <a:solidFill>
                  <a:srgbClr val="FFFFFF"/>
                </a:solidFill>
                <a:latin typeface="Cambria"/>
                <a:cs typeface="Cambria"/>
              </a:rPr>
              <a:t> </a:t>
            </a:r>
            <a:r>
              <a:rPr lang="tr-TR" sz="2800" spc="-20" dirty="0">
                <a:solidFill>
                  <a:srgbClr val="FFFFFF"/>
                </a:solidFill>
                <a:latin typeface="Cambria"/>
                <a:cs typeface="Cambria"/>
              </a:rPr>
              <a:t>Bu nedenle, yerel bağlantıları ve bu şekilde ağırlık paylaşımını kullanan ileri beslemeli ağ, </a:t>
            </a:r>
            <a:r>
              <a:rPr lang="tr-TR" sz="2800" spc="-20" dirty="0" err="1">
                <a:solidFill>
                  <a:schemeClr val="tx1"/>
                </a:solidFill>
                <a:latin typeface="Cambria"/>
                <a:cs typeface="Cambria"/>
              </a:rPr>
              <a:t>evrişimli</a:t>
            </a:r>
            <a:r>
              <a:rPr lang="tr-TR" sz="2800" spc="-20" dirty="0">
                <a:solidFill>
                  <a:schemeClr val="tx1"/>
                </a:solidFill>
                <a:latin typeface="Cambria"/>
                <a:cs typeface="Cambria"/>
              </a:rPr>
              <a:t> ağ </a:t>
            </a:r>
            <a:r>
              <a:rPr lang="tr-TR" sz="2800" spc="-20" dirty="0">
                <a:solidFill>
                  <a:srgbClr val="FFFFFF"/>
                </a:solidFill>
                <a:latin typeface="Cambria"/>
                <a:cs typeface="Cambria"/>
              </a:rPr>
              <a:t>olarak adlandırılır.</a:t>
            </a:r>
            <a:endParaRPr sz="2800" dirty="0">
              <a:latin typeface="Cambria"/>
              <a:cs typeface="Cambria"/>
            </a:endParaRPr>
          </a:p>
        </p:txBody>
      </p:sp>
      <p:sp>
        <p:nvSpPr>
          <p:cNvPr id="14" name="object 14"/>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19</a:t>
            </a:r>
            <a:endParaRPr sz="1200">
              <a:latin typeface="Calibri"/>
              <a:cs typeface="Calibri"/>
            </a:endParaRPr>
          </a:p>
        </p:txBody>
      </p:sp>
      <p:sp>
        <p:nvSpPr>
          <p:cNvPr id="15" name="object 1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505908"/>
          </a:xfrm>
          <a:prstGeom prst="rect">
            <a:avLst/>
          </a:prstGeom>
        </p:spPr>
        <p:txBody>
          <a:bodyPr vert="horz" wrap="square" lIns="0" tIns="13335" rIns="0" bIns="0" rtlCol="0">
            <a:spAutoFit/>
          </a:bodyPr>
          <a:lstStyle/>
          <a:p>
            <a:pPr marL="12700">
              <a:lnSpc>
                <a:spcPct val="100000"/>
              </a:lnSpc>
              <a:spcBef>
                <a:spcPts val="105"/>
              </a:spcBef>
            </a:pPr>
            <a:r>
              <a:rPr lang="tr-TR" sz="3200" dirty="0"/>
              <a:t>Sinir Ağı Tasarımında Değişmezlikler Nasıl Oluşturulur?</a:t>
            </a:r>
            <a:endParaRPr sz="38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23</a:t>
            </a:fld>
            <a:endParaRPr spc="-25" dirty="0"/>
          </a:p>
        </p:txBody>
      </p:sp>
      <p:sp>
        <p:nvSpPr>
          <p:cNvPr id="3" name="object 3"/>
          <p:cNvSpPr txBox="1"/>
          <p:nvPr/>
        </p:nvSpPr>
        <p:spPr>
          <a:xfrm>
            <a:off x="78739" y="962913"/>
            <a:ext cx="12009755" cy="4483920"/>
          </a:xfrm>
          <a:prstGeom prst="rect">
            <a:avLst/>
          </a:prstGeom>
        </p:spPr>
        <p:txBody>
          <a:bodyPr vert="horz" wrap="square" lIns="0" tIns="13335" rIns="0" bIns="0" rtlCol="0">
            <a:spAutoFit/>
          </a:bodyPr>
          <a:lstStyle/>
          <a:p>
            <a:pPr marL="240029" indent="-227329">
              <a:lnSpc>
                <a:spcPct val="100000"/>
              </a:lnSpc>
              <a:spcBef>
                <a:spcPts val="105"/>
              </a:spcBef>
              <a:buFont typeface="Arial MT"/>
              <a:buChar char="•"/>
              <a:tabLst>
                <a:tab pos="240029" algn="l"/>
              </a:tabLst>
            </a:pPr>
            <a:r>
              <a:rPr lang="tr-TR" sz="3200" dirty="0">
                <a:solidFill>
                  <a:srgbClr val="FFFFFF"/>
                </a:solidFill>
                <a:latin typeface="Cambria"/>
                <a:cs typeface="Cambria"/>
              </a:rPr>
              <a:t>Aşağıdaki fiziksel olayları göz önünde bulundurun:</a:t>
            </a:r>
          </a:p>
          <a:p>
            <a:pPr marL="12700">
              <a:lnSpc>
                <a:spcPct val="100000"/>
              </a:lnSpc>
              <a:spcBef>
                <a:spcPts val="105"/>
              </a:spcBef>
              <a:tabLst>
                <a:tab pos="240029" algn="l"/>
              </a:tabLst>
            </a:pPr>
            <a:r>
              <a:rPr lang="tr-TR" sz="3200" dirty="0">
                <a:solidFill>
                  <a:srgbClr val="FFFFFF"/>
                </a:solidFill>
                <a:latin typeface="Cambria"/>
                <a:cs typeface="Cambria"/>
              </a:rPr>
              <a:t>İlgilenilen bir nesne döndüğünde, bir gözlemci tarafından algılanan nesnenin görüntüsü genellikle buna karşılık gelen bir şekilde değişir. </a:t>
            </a:r>
          </a:p>
          <a:p>
            <a:pPr marL="12700">
              <a:lnSpc>
                <a:spcPct val="100000"/>
              </a:lnSpc>
              <a:spcBef>
                <a:spcPts val="105"/>
              </a:spcBef>
              <a:tabLst>
                <a:tab pos="240029" algn="l"/>
              </a:tabLst>
            </a:pPr>
            <a:r>
              <a:rPr lang="tr-TR" sz="3200" dirty="0">
                <a:solidFill>
                  <a:srgbClr val="FFFFFF"/>
                </a:solidFill>
                <a:latin typeface="Cambria"/>
                <a:cs typeface="Cambria"/>
              </a:rPr>
              <a:t>Çevresindeki ortam hakkında genlik ve faz bilgisi sağlayan tutarlı bir radarda, hareketli bir hedeften gelen yankı, hedefin radara göre radyal hareketi nedeniyle ortaya çıkan Doppler etkisi nedeniyle frekansta kayar.
Bir kişiden gelen sözler yumuşak veya yüksek bir sesle ve yavaş veya hızlı bir şekilde söylenebilir.</a:t>
            </a:r>
            <a:endParaRPr sz="32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505908"/>
          </a:xfrm>
          <a:prstGeom prst="rect">
            <a:avLst/>
          </a:prstGeom>
        </p:spPr>
        <p:txBody>
          <a:bodyPr vert="horz" wrap="square" lIns="0" tIns="13335" rIns="0" bIns="0" rtlCol="0">
            <a:spAutoFit/>
          </a:bodyPr>
          <a:lstStyle/>
          <a:p>
            <a:pPr marL="12700">
              <a:lnSpc>
                <a:spcPct val="100000"/>
              </a:lnSpc>
              <a:spcBef>
                <a:spcPts val="105"/>
              </a:spcBef>
            </a:pPr>
            <a:r>
              <a:rPr lang="tr-TR" sz="3200" dirty="0"/>
              <a:t>Sinir Ağı Tasarımında Değişmezlikler Nasıl Oluşturulur?</a:t>
            </a:r>
            <a:endParaRPr sz="32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24</a:t>
            </a:fld>
            <a:endParaRPr spc="-25" dirty="0"/>
          </a:p>
        </p:txBody>
      </p:sp>
      <p:sp>
        <p:nvSpPr>
          <p:cNvPr id="3" name="object 3"/>
          <p:cNvSpPr txBox="1"/>
          <p:nvPr/>
        </p:nvSpPr>
        <p:spPr>
          <a:xfrm>
            <a:off x="78739" y="956817"/>
            <a:ext cx="11771630" cy="4348480"/>
          </a:xfrm>
          <a:prstGeom prst="rect">
            <a:avLst/>
          </a:prstGeom>
        </p:spPr>
        <p:txBody>
          <a:bodyPr vert="horz" wrap="square" lIns="0" tIns="67310" rIns="0" bIns="0" rtlCol="0">
            <a:spAutoFit/>
          </a:bodyPr>
          <a:lstStyle/>
          <a:p>
            <a:pPr marL="241300" marR="5080" indent="-228600">
              <a:lnSpc>
                <a:spcPct val="90000"/>
              </a:lnSpc>
              <a:spcBef>
                <a:spcPts val="530"/>
              </a:spcBef>
              <a:buFont typeface="Arial MT"/>
              <a:buChar char="•"/>
              <a:tabLst>
                <a:tab pos="241300" algn="l"/>
              </a:tabLst>
            </a:pPr>
            <a:r>
              <a:rPr lang="tr-TR" sz="3600" dirty="0">
                <a:solidFill>
                  <a:srgbClr val="FFFFFF"/>
                </a:solidFill>
                <a:latin typeface="Cambria"/>
                <a:cs typeface="Cambria"/>
              </a:rPr>
              <a:t>Örüntü tanımanın birincil gereksinimi, sınıflandırıcı girdisine uygulanan bu tür dönüşümlerden bağımsız olan (etkilenmeyen) bir sınıflandırıcı tasarlamaktır.
Sınıflandırıcı türü sinir ağlarını dönüşümlere değişmez hale getirmek için en az üç teknik vardır
Yapıya Göre Değişmezlik
Eğitime göre farklılık gösterme
Sabit Özellik Alanı</a:t>
            </a:r>
            <a:endParaRPr sz="36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505908"/>
          </a:xfrm>
          <a:prstGeom prst="rect">
            <a:avLst/>
          </a:prstGeom>
        </p:spPr>
        <p:txBody>
          <a:bodyPr vert="horz" wrap="square" lIns="0" tIns="13335" rIns="0" bIns="0" rtlCol="0">
            <a:spAutoFit/>
          </a:bodyPr>
          <a:lstStyle/>
          <a:p>
            <a:pPr marL="12700">
              <a:lnSpc>
                <a:spcPct val="100000"/>
              </a:lnSpc>
              <a:spcBef>
                <a:spcPts val="105"/>
              </a:spcBef>
            </a:pPr>
            <a:r>
              <a:rPr lang="tr-TR" sz="3200" dirty="0"/>
              <a:t>Sinir Ağı Tasarımında Değişmezlikler Nasıl Oluşturulur?</a:t>
            </a:r>
            <a:endParaRPr sz="380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25</a:t>
            </a:fld>
            <a:endParaRPr spc="-25" dirty="0"/>
          </a:p>
        </p:txBody>
      </p:sp>
      <p:sp>
        <p:nvSpPr>
          <p:cNvPr id="3" name="object 3"/>
          <p:cNvSpPr txBox="1"/>
          <p:nvPr/>
        </p:nvSpPr>
        <p:spPr>
          <a:xfrm>
            <a:off x="78739" y="1048258"/>
            <a:ext cx="11774805" cy="835660"/>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tr-TR" sz="2800" dirty="0">
                <a:solidFill>
                  <a:srgbClr val="FFFFFF"/>
                </a:solidFill>
                <a:latin typeface="Cambria"/>
                <a:cs typeface="Cambria"/>
              </a:rPr>
              <a:t>Değişmez bir sınıflandırıcı tipi sinir ağı oluşturmanın üçüncü tekniği Şekil 'de gösterilmiştir.</a:t>
            </a:r>
            <a:endParaRPr sz="28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5" name="object 5"/>
          <p:cNvSpPr txBox="1"/>
          <p:nvPr/>
        </p:nvSpPr>
        <p:spPr>
          <a:xfrm>
            <a:off x="78739" y="3660394"/>
            <a:ext cx="11986895" cy="2610330"/>
          </a:xfrm>
          <a:prstGeom prst="rect">
            <a:avLst/>
          </a:prstGeom>
        </p:spPr>
        <p:txBody>
          <a:bodyPr vert="horz" wrap="square" lIns="0" tIns="12065" rIns="0" bIns="0" rtlCol="0">
            <a:spAutoFit/>
          </a:bodyPr>
          <a:lstStyle/>
          <a:p>
            <a:pPr marL="546100">
              <a:lnSpc>
                <a:spcPct val="100000"/>
              </a:lnSpc>
              <a:spcBef>
                <a:spcPts val="95"/>
              </a:spcBef>
            </a:pPr>
            <a:r>
              <a:rPr lang="tr-TR" sz="2800" i="1" dirty="0">
                <a:solidFill>
                  <a:srgbClr val="FFFFFF"/>
                </a:solidFill>
                <a:latin typeface="Cambria"/>
                <a:cs typeface="Cambria"/>
              </a:rPr>
              <a:t>Değişmez özellik uzayı tipi bir sistemin blok diyagramı</a:t>
            </a:r>
          </a:p>
          <a:p>
            <a:pPr marL="1003300" indent="-457200">
              <a:lnSpc>
                <a:spcPct val="100000"/>
              </a:lnSpc>
              <a:spcBef>
                <a:spcPts val="95"/>
              </a:spcBef>
              <a:buFont typeface="Arial" panose="020B0604020202020204" pitchFamily="34" charset="0"/>
              <a:buChar char="•"/>
            </a:pPr>
            <a:r>
              <a:rPr lang="tr-TR" sz="2800" dirty="0">
                <a:solidFill>
                  <a:srgbClr val="FFFFFF"/>
                </a:solidFill>
                <a:latin typeface="Cambria"/>
                <a:cs typeface="Cambria"/>
              </a:rPr>
              <a:t>Girdinin dönüşümlerine değişmez olan bir girdi veri setinin temel bilgi içeriğini karakterize eden özellikleri çıkarmak mümkündür</a:t>
            </a:r>
          </a:p>
          <a:p>
            <a:pPr marL="1003300" indent="-457200">
              <a:lnSpc>
                <a:spcPct val="100000"/>
              </a:lnSpc>
              <a:spcBef>
                <a:spcPts val="95"/>
              </a:spcBef>
              <a:buFont typeface="Arial" panose="020B0604020202020204" pitchFamily="34" charset="0"/>
              <a:buChar char="•"/>
            </a:pPr>
            <a:r>
              <a:rPr lang="tr-TR" sz="2800" dirty="0">
                <a:solidFill>
                  <a:srgbClr val="FFFFFF"/>
                </a:solidFill>
                <a:latin typeface="Cambria"/>
                <a:cs typeface="Cambria"/>
              </a:rPr>
              <a:t>Bu tür özellikler kullanılırsa, bir sınıflandırıcı olarak ağ, karmaşık karar sınırlarına sahip bir nesnenin dönüşüm aralığını tanımlama yükünden kurtulur</a:t>
            </a:r>
            <a:endParaRPr sz="2800" dirty="0">
              <a:latin typeface="Cambria"/>
              <a:cs typeface="Cambria"/>
            </a:endParaRPr>
          </a:p>
        </p:txBody>
      </p:sp>
      <p:pic>
        <p:nvPicPr>
          <p:cNvPr id="6" name="object 6"/>
          <p:cNvPicPr/>
          <p:nvPr/>
        </p:nvPicPr>
        <p:blipFill>
          <a:blip r:embed="rId2" cstate="print"/>
          <a:stretch>
            <a:fillRect/>
          </a:stretch>
        </p:blipFill>
        <p:spPr>
          <a:xfrm>
            <a:off x="2923032" y="2093976"/>
            <a:ext cx="2065782" cy="1532382"/>
          </a:xfrm>
          <a:prstGeom prst="rect">
            <a:avLst/>
          </a:prstGeom>
        </p:spPr>
      </p:pic>
      <p:sp>
        <p:nvSpPr>
          <p:cNvPr id="7" name="object 7"/>
          <p:cNvSpPr txBox="1"/>
          <p:nvPr/>
        </p:nvSpPr>
        <p:spPr>
          <a:xfrm>
            <a:off x="3145282" y="2198954"/>
            <a:ext cx="1624330" cy="1305560"/>
          </a:xfrm>
          <a:prstGeom prst="rect">
            <a:avLst/>
          </a:prstGeom>
        </p:spPr>
        <p:txBody>
          <a:bodyPr vert="horz" wrap="square" lIns="0" tIns="12065" rIns="0" bIns="0" rtlCol="0">
            <a:spAutoFit/>
          </a:bodyPr>
          <a:lstStyle/>
          <a:p>
            <a:pPr marL="12065" marR="5080" algn="ctr">
              <a:lnSpc>
                <a:spcPct val="100000"/>
              </a:lnSpc>
              <a:spcBef>
                <a:spcPts val="95"/>
              </a:spcBef>
            </a:pPr>
            <a:r>
              <a:rPr sz="2800" spc="-25" dirty="0">
                <a:solidFill>
                  <a:srgbClr val="FFFFFF"/>
                </a:solidFill>
                <a:latin typeface="Cambria"/>
                <a:cs typeface="Cambria"/>
              </a:rPr>
              <a:t>Invariance </a:t>
            </a:r>
            <a:r>
              <a:rPr sz="2800" spc="-10" dirty="0">
                <a:solidFill>
                  <a:srgbClr val="FFFFFF"/>
                </a:solidFill>
                <a:latin typeface="Cambria"/>
                <a:cs typeface="Cambria"/>
              </a:rPr>
              <a:t>Feature Extractor</a:t>
            </a:r>
            <a:endParaRPr sz="2800" dirty="0">
              <a:latin typeface="Cambria"/>
              <a:cs typeface="Cambria"/>
            </a:endParaRPr>
          </a:p>
        </p:txBody>
      </p:sp>
      <p:pic>
        <p:nvPicPr>
          <p:cNvPr id="8" name="object 8"/>
          <p:cNvPicPr/>
          <p:nvPr/>
        </p:nvPicPr>
        <p:blipFill>
          <a:blip r:embed="rId3" cstate="print"/>
          <a:stretch>
            <a:fillRect/>
          </a:stretch>
        </p:blipFill>
        <p:spPr>
          <a:xfrm>
            <a:off x="5580888" y="2093976"/>
            <a:ext cx="2241041" cy="1532382"/>
          </a:xfrm>
          <a:prstGeom prst="rect">
            <a:avLst/>
          </a:prstGeom>
        </p:spPr>
      </p:pic>
      <p:sp>
        <p:nvSpPr>
          <p:cNvPr id="9" name="object 9"/>
          <p:cNvSpPr txBox="1"/>
          <p:nvPr/>
        </p:nvSpPr>
        <p:spPr>
          <a:xfrm>
            <a:off x="5763259" y="2198954"/>
            <a:ext cx="1877695" cy="1305560"/>
          </a:xfrm>
          <a:prstGeom prst="rect">
            <a:avLst/>
          </a:prstGeom>
        </p:spPr>
        <p:txBody>
          <a:bodyPr vert="horz" wrap="square" lIns="0" tIns="12065" rIns="0" bIns="0" rtlCol="0">
            <a:spAutoFit/>
          </a:bodyPr>
          <a:lstStyle/>
          <a:p>
            <a:pPr marL="12700" marR="5080" indent="1270" algn="ctr">
              <a:lnSpc>
                <a:spcPct val="100000"/>
              </a:lnSpc>
              <a:spcBef>
                <a:spcPts val="95"/>
              </a:spcBef>
            </a:pPr>
            <a:r>
              <a:rPr sz="2800" spc="-10" dirty="0">
                <a:solidFill>
                  <a:srgbClr val="FFFFFF"/>
                </a:solidFill>
                <a:latin typeface="Cambria"/>
                <a:cs typeface="Cambria"/>
              </a:rPr>
              <a:t>Classifier- </a:t>
            </a:r>
            <a:r>
              <a:rPr sz="2800" dirty="0">
                <a:solidFill>
                  <a:srgbClr val="FFFFFF"/>
                </a:solidFill>
                <a:latin typeface="Cambria"/>
                <a:cs typeface="Cambria"/>
              </a:rPr>
              <a:t>Type</a:t>
            </a:r>
            <a:r>
              <a:rPr sz="2800" spc="-125" dirty="0">
                <a:solidFill>
                  <a:srgbClr val="FFFFFF"/>
                </a:solidFill>
                <a:latin typeface="Cambria"/>
                <a:cs typeface="Cambria"/>
              </a:rPr>
              <a:t> </a:t>
            </a:r>
            <a:r>
              <a:rPr sz="2800" spc="-10" dirty="0">
                <a:solidFill>
                  <a:srgbClr val="FFFFFF"/>
                </a:solidFill>
                <a:latin typeface="Cambria"/>
                <a:cs typeface="Cambria"/>
              </a:rPr>
              <a:t>Neural Network</a:t>
            </a:r>
            <a:endParaRPr sz="2800" dirty="0">
              <a:latin typeface="Cambria"/>
              <a:cs typeface="Cambria"/>
            </a:endParaRPr>
          </a:p>
        </p:txBody>
      </p:sp>
      <p:sp>
        <p:nvSpPr>
          <p:cNvPr id="10" name="object 10"/>
          <p:cNvSpPr txBox="1"/>
          <p:nvPr/>
        </p:nvSpPr>
        <p:spPr>
          <a:xfrm>
            <a:off x="1040993" y="2510408"/>
            <a:ext cx="85344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Cambria"/>
                <a:cs typeface="Cambria"/>
              </a:rPr>
              <a:t>Input</a:t>
            </a:r>
            <a:endParaRPr sz="2800">
              <a:latin typeface="Cambria"/>
              <a:cs typeface="Cambria"/>
            </a:endParaRPr>
          </a:p>
        </p:txBody>
      </p:sp>
      <p:sp>
        <p:nvSpPr>
          <p:cNvPr id="11" name="object 11"/>
          <p:cNvSpPr txBox="1"/>
          <p:nvPr/>
        </p:nvSpPr>
        <p:spPr>
          <a:xfrm>
            <a:off x="8267827" y="2468117"/>
            <a:ext cx="1361440" cy="878840"/>
          </a:xfrm>
          <a:prstGeom prst="rect">
            <a:avLst/>
          </a:prstGeom>
        </p:spPr>
        <p:txBody>
          <a:bodyPr vert="horz" wrap="square" lIns="0" tIns="12065" rIns="0" bIns="0" rtlCol="0">
            <a:spAutoFit/>
          </a:bodyPr>
          <a:lstStyle/>
          <a:p>
            <a:pPr marL="12700" marR="5080" indent="280035">
              <a:lnSpc>
                <a:spcPct val="100000"/>
              </a:lnSpc>
              <a:spcBef>
                <a:spcPts val="95"/>
              </a:spcBef>
            </a:pPr>
            <a:r>
              <a:rPr sz="2800" spc="-10" dirty="0">
                <a:solidFill>
                  <a:srgbClr val="FFFFFF"/>
                </a:solidFill>
                <a:latin typeface="Cambria"/>
                <a:cs typeface="Cambria"/>
              </a:rPr>
              <a:t>Class Estimate</a:t>
            </a:r>
            <a:endParaRPr sz="2800">
              <a:latin typeface="Cambria"/>
              <a:cs typeface="Cambria"/>
            </a:endParaRPr>
          </a:p>
        </p:txBody>
      </p:sp>
      <p:sp>
        <p:nvSpPr>
          <p:cNvPr id="12" name="object 12"/>
          <p:cNvSpPr/>
          <p:nvPr/>
        </p:nvSpPr>
        <p:spPr>
          <a:xfrm>
            <a:off x="2286635" y="2797809"/>
            <a:ext cx="6144895" cy="128905"/>
          </a:xfrm>
          <a:custGeom>
            <a:avLst/>
            <a:gdLst/>
            <a:ahLst/>
            <a:cxnLst/>
            <a:rect l="l" t="t" r="r" b="b"/>
            <a:pathLst>
              <a:path w="6144895" h="128905">
                <a:moveTo>
                  <a:pt x="653161" y="63500"/>
                </a:moveTo>
                <a:lnTo>
                  <a:pt x="629158" y="51943"/>
                </a:lnTo>
                <a:lnTo>
                  <a:pt x="525272" y="1905"/>
                </a:lnTo>
                <a:lnTo>
                  <a:pt x="566610" y="52095"/>
                </a:lnTo>
                <a:lnTo>
                  <a:pt x="0" y="60452"/>
                </a:lnTo>
                <a:lnTo>
                  <a:pt x="254" y="85852"/>
                </a:lnTo>
                <a:lnTo>
                  <a:pt x="567004" y="77495"/>
                </a:lnTo>
                <a:lnTo>
                  <a:pt x="527177" y="128905"/>
                </a:lnTo>
                <a:lnTo>
                  <a:pt x="653161" y="63500"/>
                </a:lnTo>
                <a:close/>
              </a:path>
              <a:path w="6144895" h="128905">
                <a:moveTo>
                  <a:pt x="3311652" y="63500"/>
                </a:moveTo>
                <a:lnTo>
                  <a:pt x="3286252" y="50800"/>
                </a:lnTo>
                <a:lnTo>
                  <a:pt x="3184652" y="0"/>
                </a:lnTo>
                <a:lnTo>
                  <a:pt x="3225292" y="50800"/>
                </a:lnTo>
                <a:lnTo>
                  <a:pt x="2688463" y="50800"/>
                </a:lnTo>
                <a:lnTo>
                  <a:pt x="2688463" y="76200"/>
                </a:lnTo>
                <a:lnTo>
                  <a:pt x="3225292" y="76200"/>
                </a:lnTo>
                <a:lnTo>
                  <a:pt x="3184652" y="127000"/>
                </a:lnTo>
                <a:lnTo>
                  <a:pt x="3286252" y="76200"/>
                </a:lnTo>
                <a:lnTo>
                  <a:pt x="3311652" y="63500"/>
                </a:lnTo>
                <a:close/>
              </a:path>
              <a:path w="6144895" h="128905">
                <a:moveTo>
                  <a:pt x="6144768" y="63500"/>
                </a:moveTo>
                <a:lnTo>
                  <a:pt x="6119368" y="50800"/>
                </a:lnTo>
                <a:lnTo>
                  <a:pt x="6017768" y="0"/>
                </a:lnTo>
                <a:lnTo>
                  <a:pt x="6058408" y="50800"/>
                </a:lnTo>
                <a:lnTo>
                  <a:pt x="5521579" y="50800"/>
                </a:lnTo>
                <a:lnTo>
                  <a:pt x="5521579" y="76200"/>
                </a:lnTo>
                <a:lnTo>
                  <a:pt x="6058408" y="76200"/>
                </a:lnTo>
                <a:lnTo>
                  <a:pt x="6017768" y="127000"/>
                </a:lnTo>
                <a:lnTo>
                  <a:pt x="6119368" y="76200"/>
                </a:lnTo>
                <a:lnTo>
                  <a:pt x="6144768" y="63500"/>
                </a:lnTo>
                <a:close/>
              </a:path>
            </a:pathLst>
          </a:custGeom>
          <a:solidFill>
            <a:srgbClr val="FFFFFF"/>
          </a:solid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505908"/>
          </a:xfrm>
          <a:prstGeom prst="rect">
            <a:avLst/>
          </a:prstGeom>
        </p:spPr>
        <p:txBody>
          <a:bodyPr vert="horz" wrap="square" lIns="0" tIns="13335" rIns="0" bIns="0" rtlCol="0">
            <a:spAutoFit/>
          </a:bodyPr>
          <a:lstStyle/>
          <a:p>
            <a:pPr marL="12700">
              <a:lnSpc>
                <a:spcPct val="100000"/>
              </a:lnSpc>
              <a:spcBef>
                <a:spcPts val="105"/>
              </a:spcBef>
            </a:pPr>
            <a:r>
              <a:rPr lang="tr-TR" sz="3200" dirty="0"/>
              <a:t>Sinir Ağı Tasarımında Değişmezlikler Nasıl Oluşturulur?</a:t>
            </a:r>
            <a:endParaRPr sz="38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26</a:t>
            </a:fld>
            <a:endParaRPr spc="-25" dirty="0"/>
          </a:p>
        </p:txBody>
      </p:sp>
      <p:sp>
        <p:nvSpPr>
          <p:cNvPr id="3" name="object 3"/>
          <p:cNvSpPr txBox="1"/>
          <p:nvPr/>
        </p:nvSpPr>
        <p:spPr>
          <a:xfrm>
            <a:off x="78739" y="939389"/>
            <a:ext cx="11765280" cy="4712829"/>
          </a:xfrm>
          <a:prstGeom prst="rect">
            <a:avLst/>
          </a:prstGeom>
        </p:spPr>
        <p:txBody>
          <a:bodyPr vert="horz" wrap="square" lIns="0" tIns="44450" rIns="0" bIns="0" rtlCol="0">
            <a:spAutoFit/>
          </a:bodyPr>
          <a:lstStyle/>
          <a:p>
            <a:pPr marL="12700">
              <a:lnSpc>
                <a:spcPct val="100000"/>
              </a:lnSpc>
              <a:spcBef>
                <a:spcPts val="350"/>
              </a:spcBef>
              <a:tabLst>
                <a:tab pos="240029" algn="l"/>
              </a:tabLst>
            </a:pPr>
            <a:r>
              <a:rPr lang="tr-TR" sz="2800" dirty="0">
                <a:solidFill>
                  <a:srgbClr val="FFFFFF"/>
                </a:solidFill>
                <a:latin typeface="Cambria"/>
                <a:cs typeface="Cambria"/>
              </a:rPr>
              <a:t>Değişmez bir özellik alanının kullanılması üç farklı avantaj sunar.</a:t>
            </a:r>
          </a:p>
          <a:p>
            <a:pPr marL="12700">
              <a:lnSpc>
                <a:spcPct val="100000"/>
              </a:lnSpc>
              <a:spcBef>
                <a:spcPts val="350"/>
              </a:spcBef>
              <a:tabLst>
                <a:tab pos="240029" algn="l"/>
              </a:tabLst>
            </a:pPr>
            <a:r>
              <a:rPr lang="tr-TR" sz="2800" dirty="0">
                <a:solidFill>
                  <a:srgbClr val="FFFFFF"/>
                </a:solidFill>
                <a:latin typeface="Cambria"/>
                <a:cs typeface="Cambria"/>
              </a:rPr>
              <a:t>
*İlk olarak, ağa uygulanan özelliklerin sayısı gerçekçi seviyelere indirgenebilir.
*İkincisi, ağ tasarımına getirilen gereksinimler gevşetilir.
*Üçüncüsü, bilinen dönüşümlere göre tüm nesneler için değişmezlik sağlanır</a:t>
            </a:r>
          </a:p>
          <a:p>
            <a:pPr marL="527050" indent="-514350">
              <a:lnSpc>
                <a:spcPct val="100000"/>
              </a:lnSpc>
              <a:spcBef>
                <a:spcPts val="350"/>
              </a:spcBef>
              <a:buFont typeface="+mj-lt"/>
              <a:buAutoNum type="arabicPeriod"/>
              <a:tabLst>
                <a:tab pos="240029" algn="l"/>
              </a:tabLst>
            </a:pPr>
            <a:endParaRPr lang="tr-TR" sz="2800" dirty="0">
              <a:solidFill>
                <a:srgbClr val="FFFFFF"/>
              </a:solidFill>
              <a:latin typeface="Cambria"/>
              <a:cs typeface="Cambria"/>
            </a:endParaRPr>
          </a:p>
          <a:p>
            <a:pPr marL="240029" indent="-227329">
              <a:lnSpc>
                <a:spcPct val="100000"/>
              </a:lnSpc>
              <a:spcBef>
                <a:spcPts val="350"/>
              </a:spcBef>
              <a:buFont typeface="Arial MT"/>
              <a:buChar char="•"/>
              <a:tabLst>
                <a:tab pos="240029" algn="l"/>
              </a:tabLst>
            </a:pPr>
            <a:endParaRPr lang="tr-TR" sz="2800" dirty="0">
              <a:solidFill>
                <a:srgbClr val="FFFFFF"/>
              </a:solidFill>
              <a:latin typeface="Cambria"/>
              <a:cs typeface="Cambria"/>
            </a:endParaRPr>
          </a:p>
          <a:p>
            <a:pPr marL="12700">
              <a:lnSpc>
                <a:spcPct val="100000"/>
              </a:lnSpc>
              <a:spcBef>
                <a:spcPts val="350"/>
              </a:spcBef>
              <a:tabLst>
                <a:tab pos="240029" algn="l"/>
              </a:tabLst>
            </a:pPr>
            <a:r>
              <a:rPr lang="tr-TR" sz="2800" dirty="0">
                <a:solidFill>
                  <a:srgbClr val="FFFFFF"/>
                </a:solidFill>
                <a:latin typeface="Cambria"/>
                <a:cs typeface="Cambria"/>
              </a:rPr>
              <a:t>Bununla birlikte, bu yaklaşımın çalışması için sorun hakkında önceden bilgi sahibi olması gerekir</a:t>
            </a:r>
            <a:endParaRPr sz="28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505908"/>
          </a:xfrm>
          <a:prstGeom prst="rect">
            <a:avLst/>
          </a:prstGeom>
        </p:spPr>
        <p:txBody>
          <a:bodyPr vert="horz" wrap="square" lIns="0" tIns="13335" rIns="0" bIns="0" rtlCol="0">
            <a:spAutoFit/>
          </a:bodyPr>
          <a:lstStyle/>
          <a:p>
            <a:pPr marL="12700">
              <a:lnSpc>
                <a:spcPct val="100000"/>
              </a:lnSpc>
              <a:spcBef>
                <a:spcPts val="105"/>
              </a:spcBef>
            </a:pPr>
            <a:r>
              <a:rPr lang="tr-TR" sz="3200" dirty="0"/>
              <a:t>Sinir Ağı Tasarımında Değişmezlikler Nasıl Oluşturulur?</a:t>
            </a:r>
            <a:endParaRPr sz="3800" dirty="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27</a:t>
            </a:fld>
            <a:endParaRPr spc="-25" dirty="0"/>
          </a:p>
        </p:txBody>
      </p:sp>
      <p:sp>
        <p:nvSpPr>
          <p:cNvPr id="3" name="object 3"/>
          <p:cNvSpPr txBox="1"/>
          <p:nvPr/>
        </p:nvSpPr>
        <p:spPr>
          <a:xfrm>
            <a:off x="78739" y="972058"/>
            <a:ext cx="11995785" cy="2498120"/>
          </a:xfrm>
          <a:prstGeom prst="rect">
            <a:avLst/>
          </a:prstGeom>
        </p:spPr>
        <p:txBody>
          <a:bodyPr vert="horz" wrap="square" lIns="0" tIns="60960" rIns="0" bIns="0" rtlCol="0">
            <a:spAutoFit/>
          </a:bodyPr>
          <a:lstStyle/>
          <a:p>
            <a:pPr marL="240029" marR="679450" indent="-227329">
              <a:lnSpc>
                <a:spcPts val="3020"/>
              </a:lnSpc>
              <a:spcBef>
                <a:spcPts val="480"/>
              </a:spcBef>
              <a:buFont typeface="Arial MT"/>
              <a:buChar char="•"/>
              <a:tabLst>
                <a:tab pos="241300" algn="l"/>
              </a:tabLst>
            </a:pPr>
            <a:r>
              <a:rPr lang="tr-TR" sz="2800" spc="-105" dirty="0">
                <a:solidFill>
                  <a:srgbClr val="FFFFFF"/>
                </a:solidFill>
                <a:latin typeface="Cambria"/>
                <a:cs typeface="Cambria"/>
              </a:rPr>
              <a:t>Değişmez özellik uzayı fikrini göstermek için, hava gözetimi için kullanılan tutarlı bir radar sistemi örneğini düşünün
Deneysel çalışmalar, bu tür radar sinyallerinin otoregresif (AR) bir süreç olarak modellenebileceğini göstermiştir
AR modeli, karmaşık değerli veriler için şu şekilde tanımlanan özel bir regresif model biçimidir:</a:t>
            </a:r>
            <a:endParaRPr sz="2800" dirty="0">
              <a:latin typeface="Cambria"/>
              <a:cs typeface="Cambria"/>
            </a:endParaRPr>
          </a:p>
        </p:txBody>
      </p:sp>
      <p:sp>
        <p:nvSpPr>
          <p:cNvPr id="4" name="object 4"/>
          <p:cNvSpPr/>
          <p:nvPr/>
        </p:nvSpPr>
        <p:spPr>
          <a:xfrm>
            <a:off x="4080509" y="3771265"/>
            <a:ext cx="443230" cy="328930"/>
          </a:xfrm>
          <a:custGeom>
            <a:avLst/>
            <a:gdLst/>
            <a:ahLst/>
            <a:cxnLst/>
            <a:rect l="l" t="t" r="r" b="b"/>
            <a:pathLst>
              <a:path w="443229" h="328929">
                <a:moveTo>
                  <a:pt x="338200" y="0"/>
                </a:moveTo>
                <a:lnTo>
                  <a:pt x="333501" y="13335"/>
                </a:lnTo>
                <a:lnTo>
                  <a:pt x="352551" y="21597"/>
                </a:lnTo>
                <a:lnTo>
                  <a:pt x="368935" y="33051"/>
                </a:lnTo>
                <a:lnTo>
                  <a:pt x="393700" y="65532"/>
                </a:lnTo>
                <a:lnTo>
                  <a:pt x="408273" y="109219"/>
                </a:lnTo>
                <a:lnTo>
                  <a:pt x="413130" y="162814"/>
                </a:lnTo>
                <a:lnTo>
                  <a:pt x="411896" y="191845"/>
                </a:lnTo>
                <a:lnTo>
                  <a:pt x="402093" y="241859"/>
                </a:lnTo>
                <a:lnTo>
                  <a:pt x="382551" y="280965"/>
                </a:lnTo>
                <a:lnTo>
                  <a:pt x="352746" y="307306"/>
                </a:lnTo>
                <a:lnTo>
                  <a:pt x="334010" y="315595"/>
                </a:lnTo>
                <a:lnTo>
                  <a:pt x="338200" y="328930"/>
                </a:lnTo>
                <a:lnTo>
                  <a:pt x="383031" y="307895"/>
                </a:lnTo>
                <a:lnTo>
                  <a:pt x="416051" y="271526"/>
                </a:lnTo>
                <a:lnTo>
                  <a:pt x="436340" y="222678"/>
                </a:lnTo>
                <a:lnTo>
                  <a:pt x="443102" y="164592"/>
                </a:lnTo>
                <a:lnTo>
                  <a:pt x="441392" y="134417"/>
                </a:lnTo>
                <a:lnTo>
                  <a:pt x="427779" y="80974"/>
                </a:lnTo>
                <a:lnTo>
                  <a:pt x="400923" y="37468"/>
                </a:lnTo>
                <a:lnTo>
                  <a:pt x="362061" y="8616"/>
                </a:lnTo>
                <a:lnTo>
                  <a:pt x="338200" y="0"/>
                </a:lnTo>
                <a:close/>
              </a:path>
              <a:path w="443229" h="328929">
                <a:moveTo>
                  <a:pt x="104901" y="0"/>
                </a:moveTo>
                <a:lnTo>
                  <a:pt x="60118" y="21113"/>
                </a:lnTo>
                <a:lnTo>
                  <a:pt x="27050" y="57658"/>
                </a:lnTo>
                <a:lnTo>
                  <a:pt x="6762" y="106553"/>
                </a:lnTo>
                <a:lnTo>
                  <a:pt x="0" y="164592"/>
                </a:lnTo>
                <a:lnTo>
                  <a:pt x="1690" y="194784"/>
                </a:lnTo>
                <a:lnTo>
                  <a:pt x="15216" y="248263"/>
                </a:lnTo>
                <a:lnTo>
                  <a:pt x="42054" y="291621"/>
                </a:lnTo>
                <a:lnTo>
                  <a:pt x="80968" y="320335"/>
                </a:lnTo>
                <a:lnTo>
                  <a:pt x="104901" y="328930"/>
                </a:lnTo>
                <a:lnTo>
                  <a:pt x="108965" y="315595"/>
                </a:lnTo>
                <a:lnTo>
                  <a:pt x="90249" y="307306"/>
                </a:lnTo>
                <a:lnTo>
                  <a:pt x="74104" y="295767"/>
                </a:lnTo>
                <a:lnTo>
                  <a:pt x="49529" y="262890"/>
                </a:lnTo>
                <a:lnTo>
                  <a:pt x="34845" y="218186"/>
                </a:lnTo>
                <a:lnTo>
                  <a:pt x="29972" y="162814"/>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5" name="object 5"/>
          <p:cNvSpPr txBox="1"/>
          <p:nvPr/>
        </p:nvSpPr>
        <p:spPr>
          <a:xfrm>
            <a:off x="3837559" y="3670172"/>
            <a:ext cx="577215" cy="452120"/>
          </a:xfrm>
          <a:prstGeom prst="rect">
            <a:avLst/>
          </a:prstGeom>
        </p:spPr>
        <p:txBody>
          <a:bodyPr vert="horz" wrap="square" lIns="0" tIns="12065" rIns="0" bIns="0" rtlCol="0">
            <a:spAutoFit/>
          </a:bodyPr>
          <a:lstStyle/>
          <a:p>
            <a:pPr marL="12700">
              <a:lnSpc>
                <a:spcPct val="100000"/>
              </a:lnSpc>
              <a:spcBef>
                <a:spcPts val="95"/>
              </a:spcBef>
              <a:tabLst>
                <a:tab pos="360045" algn="l"/>
              </a:tabLst>
            </a:pPr>
            <a:r>
              <a:rPr sz="2800" spc="-50" dirty="0">
                <a:solidFill>
                  <a:srgbClr val="FFFFFF"/>
                </a:solidFill>
                <a:latin typeface="Cambria Math"/>
                <a:cs typeface="Cambria Math"/>
              </a:rPr>
              <a:t>𝑥</a:t>
            </a:r>
            <a:r>
              <a:rPr sz="2800" dirty="0">
                <a:solidFill>
                  <a:srgbClr val="FFFFFF"/>
                </a:solidFill>
                <a:latin typeface="Cambria Math"/>
                <a:cs typeface="Cambria Math"/>
              </a:rPr>
              <a:t>	</a:t>
            </a:r>
            <a:r>
              <a:rPr sz="2800" spc="-50" dirty="0">
                <a:solidFill>
                  <a:srgbClr val="FFFFFF"/>
                </a:solidFill>
                <a:latin typeface="Cambria Math"/>
                <a:cs typeface="Cambria Math"/>
              </a:rPr>
              <a:t>𝑛</a:t>
            </a:r>
            <a:endParaRPr sz="2800" dirty="0">
              <a:latin typeface="Cambria Math"/>
              <a:cs typeface="Cambria Math"/>
            </a:endParaRPr>
          </a:p>
        </p:txBody>
      </p:sp>
      <p:sp>
        <p:nvSpPr>
          <p:cNvPr id="6" name="object 6"/>
          <p:cNvSpPr txBox="1"/>
          <p:nvPr/>
        </p:nvSpPr>
        <p:spPr>
          <a:xfrm>
            <a:off x="4616830" y="3526916"/>
            <a:ext cx="920115" cy="452120"/>
          </a:xfrm>
          <a:prstGeom prst="rect">
            <a:avLst/>
          </a:prstGeom>
        </p:spPr>
        <p:txBody>
          <a:bodyPr vert="horz" wrap="square" lIns="0" tIns="12065" rIns="0" bIns="0" rtlCol="0">
            <a:spAutoFit/>
          </a:bodyPr>
          <a:lstStyle/>
          <a:p>
            <a:pPr marL="38100">
              <a:lnSpc>
                <a:spcPct val="100000"/>
              </a:lnSpc>
              <a:spcBef>
                <a:spcPts val="95"/>
              </a:spcBef>
            </a:pPr>
            <a:r>
              <a:rPr sz="4200" baseline="-22817" dirty="0">
                <a:solidFill>
                  <a:srgbClr val="FFFFFF"/>
                </a:solidFill>
                <a:latin typeface="Cambria Math"/>
                <a:cs typeface="Cambria Math"/>
              </a:rPr>
              <a:t>=</a:t>
            </a:r>
            <a:r>
              <a:rPr sz="4200" spc="240" baseline="-22817" dirty="0">
                <a:solidFill>
                  <a:srgbClr val="FFFFFF"/>
                </a:solidFill>
                <a:latin typeface="Cambria Math"/>
                <a:cs typeface="Cambria Math"/>
              </a:rPr>
              <a:t> </a:t>
            </a:r>
            <a:r>
              <a:rPr sz="4200" spc="254" baseline="-19841" dirty="0">
                <a:solidFill>
                  <a:srgbClr val="FFFFFF"/>
                </a:solidFill>
                <a:latin typeface="Cambria Math"/>
                <a:cs typeface="Cambria Math"/>
              </a:rPr>
              <a:t>σ</a:t>
            </a:r>
            <a:r>
              <a:rPr sz="2050" spc="170" dirty="0">
                <a:solidFill>
                  <a:srgbClr val="FFFFFF"/>
                </a:solidFill>
                <a:latin typeface="Cambria Math"/>
                <a:cs typeface="Cambria Math"/>
              </a:rPr>
              <a:t>𝑀</a:t>
            </a:r>
            <a:endParaRPr sz="2050">
              <a:latin typeface="Cambria Math"/>
              <a:cs typeface="Cambria Math"/>
            </a:endParaRPr>
          </a:p>
        </p:txBody>
      </p:sp>
      <p:sp>
        <p:nvSpPr>
          <p:cNvPr id="7" name="object 7"/>
          <p:cNvSpPr txBox="1"/>
          <p:nvPr/>
        </p:nvSpPr>
        <p:spPr>
          <a:xfrm>
            <a:off x="5257927" y="3854577"/>
            <a:ext cx="813435" cy="336550"/>
          </a:xfrm>
          <a:prstGeom prst="rect">
            <a:avLst/>
          </a:prstGeom>
        </p:spPr>
        <p:txBody>
          <a:bodyPr vert="horz" wrap="square" lIns="0" tIns="11430" rIns="0" bIns="0" rtlCol="0">
            <a:spAutoFit/>
          </a:bodyPr>
          <a:lstStyle/>
          <a:p>
            <a:pPr marL="12700">
              <a:lnSpc>
                <a:spcPct val="100000"/>
              </a:lnSpc>
              <a:spcBef>
                <a:spcPts val="90"/>
              </a:spcBef>
              <a:tabLst>
                <a:tab pos="709295" algn="l"/>
              </a:tabLst>
            </a:pPr>
            <a:r>
              <a:rPr sz="2050" spc="-25" dirty="0">
                <a:solidFill>
                  <a:srgbClr val="FFFFFF"/>
                </a:solidFill>
                <a:latin typeface="Cambria Math"/>
                <a:cs typeface="Cambria Math"/>
              </a:rPr>
              <a:t>𝑖=1</a:t>
            </a:r>
            <a:r>
              <a:rPr sz="2050" dirty="0">
                <a:solidFill>
                  <a:srgbClr val="FFFFFF"/>
                </a:solidFill>
                <a:latin typeface="Cambria Math"/>
                <a:cs typeface="Cambria Math"/>
              </a:rPr>
              <a:t>	</a:t>
            </a:r>
            <a:r>
              <a:rPr sz="2050" spc="15" dirty="0">
                <a:solidFill>
                  <a:srgbClr val="FFFFFF"/>
                </a:solidFill>
                <a:latin typeface="Cambria Math"/>
                <a:cs typeface="Cambria Math"/>
              </a:rPr>
              <a:t>𝑖</a:t>
            </a:r>
            <a:endParaRPr sz="2050">
              <a:latin typeface="Cambria Math"/>
              <a:cs typeface="Cambria Math"/>
            </a:endParaRPr>
          </a:p>
        </p:txBody>
      </p:sp>
      <p:sp>
        <p:nvSpPr>
          <p:cNvPr id="8" name="object 8"/>
          <p:cNvSpPr/>
          <p:nvPr/>
        </p:nvSpPr>
        <p:spPr>
          <a:xfrm>
            <a:off x="6406134" y="3771265"/>
            <a:ext cx="990600" cy="328930"/>
          </a:xfrm>
          <a:custGeom>
            <a:avLst/>
            <a:gdLst/>
            <a:ahLst/>
            <a:cxnLst/>
            <a:rect l="l" t="t" r="r" b="b"/>
            <a:pathLst>
              <a:path w="990600" h="328929">
                <a:moveTo>
                  <a:pt x="885316" y="0"/>
                </a:moveTo>
                <a:lnTo>
                  <a:pt x="880617" y="13335"/>
                </a:lnTo>
                <a:lnTo>
                  <a:pt x="899667" y="21597"/>
                </a:lnTo>
                <a:lnTo>
                  <a:pt x="916050" y="33051"/>
                </a:lnTo>
                <a:lnTo>
                  <a:pt x="940815" y="65532"/>
                </a:lnTo>
                <a:lnTo>
                  <a:pt x="955389" y="109219"/>
                </a:lnTo>
                <a:lnTo>
                  <a:pt x="960246" y="162814"/>
                </a:lnTo>
                <a:lnTo>
                  <a:pt x="959012" y="191845"/>
                </a:lnTo>
                <a:lnTo>
                  <a:pt x="949209" y="241859"/>
                </a:lnTo>
                <a:lnTo>
                  <a:pt x="929667" y="280965"/>
                </a:lnTo>
                <a:lnTo>
                  <a:pt x="899862" y="307306"/>
                </a:lnTo>
                <a:lnTo>
                  <a:pt x="881125" y="315595"/>
                </a:lnTo>
                <a:lnTo>
                  <a:pt x="885316" y="328930"/>
                </a:lnTo>
                <a:lnTo>
                  <a:pt x="930148" y="307895"/>
                </a:lnTo>
                <a:lnTo>
                  <a:pt x="963167" y="271526"/>
                </a:lnTo>
                <a:lnTo>
                  <a:pt x="983456" y="222678"/>
                </a:lnTo>
                <a:lnTo>
                  <a:pt x="990218" y="164592"/>
                </a:lnTo>
                <a:lnTo>
                  <a:pt x="988508" y="134417"/>
                </a:lnTo>
                <a:lnTo>
                  <a:pt x="974895" y="80974"/>
                </a:lnTo>
                <a:lnTo>
                  <a:pt x="948039" y="37468"/>
                </a:lnTo>
                <a:lnTo>
                  <a:pt x="909177" y="8616"/>
                </a:lnTo>
                <a:lnTo>
                  <a:pt x="885316" y="0"/>
                </a:lnTo>
                <a:close/>
              </a:path>
              <a:path w="990600" h="328929">
                <a:moveTo>
                  <a:pt x="104901" y="0"/>
                </a:moveTo>
                <a:lnTo>
                  <a:pt x="60118" y="21113"/>
                </a:lnTo>
                <a:lnTo>
                  <a:pt x="27050" y="57658"/>
                </a:lnTo>
                <a:lnTo>
                  <a:pt x="6762" y="106553"/>
                </a:lnTo>
                <a:lnTo>
                  <a:pt x="0" y="164592"/>
                </a:lnTo>
                <a:lnTo>
                  <a:pt x="1690" y="194784"/>
                </a:lnTo>
                <a:lnTo>
                  <a:pt x="15216" y="248263"/>
                </a:lnTo>
                <a:lnTo>
                  <a:pt x="42054" y="291621"/>
                </a:lnTo>
                <a:lnTo>
                  <a:pt x="80968" y="320335"/>
                </a:lnTo>
                <a:lnTo>
                  <a:pt x="104901" y="328930"/>
                </a:lnTo>
                <a:lnTo>
                  <a:pt x="108965" y="315595"/>
                </a:lnTo>
                <a:lnTo>
                  <a:pt x="90249" y="307306"/>
                </a:lnTo>
                <a:lnTo>
                  <a:pt x="74104" y="295767"/>
                </a:lnTo>
                <a:lnTo>
                  <a:pt x="49529" y="262890"/>
                </a:lnTo>
                <a:lnTo>
                  <a:pt x="34845" y="218186"/>
                </a:lnTo>
                <a:lnTo>
                  <a:pt x="29971" y="162814"/>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9" name="object 9"/>
          <p:cNvSpPr txBox="1"/>
          <p:nvPr/>
        </p:nvSpPr>
        <p:spPr>
          <a:xfrm>
            <a:off x="5705728" y="3670172"/>
            <a:ext cx="6433185" cy="452120"/>
          </a:xfrm>
          <a:prstGeom prst="rect">
            <a:avLst/>
          </a:prstGeom>
        </p:spPr>
        <p:txBody>
          <a:bodyPr vert="horz" wrap="square" lIns="0" tIns="12065" rIns="0" bIns="0" rtlCol="0">
            <a:spAutoFit/>
          </a:bodyPr>
          <a:lstStyle/>
          <a:p>
            <a:pPr marL="63500">
              <a:lnSpc>
                <a:spcPct val="100000"/>
              </a:lnSpc>
              <a:spcBef>
                <a:spcPts val="95"/>
              </a:spcBef>
              <a:tabLst>
                <a:tab pos="817244" algn="l"/>
                <a:tab pos="1802130" algn="l"/>
                <a:tab pos="5460365" algn="l"/>
              </a:tabLst>
            </a:pPr>
            <a:r>
              <a:rPr sz="2800" dirty="0">
                <a:solidFill>
                  <a:srgbClr val="FFFFFF"/>
                </a:solidFill>
                <a:latin typeface="Cambria Math"/>
                <a:cs typeface="Cambria Math"/>
              </a:rPr>
              <a:t>𝑎</a:t>
            </a:r>
            <a:r>
              <a:rPr sz="3075" baseline="31165" dirty="0">
                <a:solidFill>
                  <a:srgbClr val="FFFFFF"/>
                </a:solidFill>
                <a:latin typeface="Cambria Math"/>
                <a:cs typeface="Cambria Math"/>
              </a:rPr>
              <a:t>∗</a:t>
            </a:r>
            <a:r>
              <a:rPr sz="3075" spc="254" baseline="31165" dirty="0">
                <a:solidFill>
                  <a:srgbClr val="FFFFFF"/>
                </a:solidFill>
                <a:latin typeface="Cambria Math"/>
                <a:cs typeface="Cambria Math"/>
              </a:rPr>
              <a:t> </a:t>
            </a:r>
            <a:r>
              <a:rPr sz="2800" spc="-50" dirty="0">
                <a:solidFill>
                  <a:srgbClr val="FFFFFF"/>
                </a:solidFill>
                <a:latin typeface="Cambria Math"/>
                <a:cs typeface="Cambria Math"/>
              </a:rPr>
              <a:t>𝑥</a:t>
            </a:r>
            <a:r>
              <a:rPr sz="2800" dirty="0">
                <a:solidFill>
                  <a:srgbClr val="FFFFFF"/>
                </a:solidFill>
                <a:latin typeface="Cambria Math"/>
                <a:cs typeface="Cambria Math"/>
              </a:rPr>
              <a:t>	𝑛</a:t>
            </a:r>
            <a:r>
              <a:rPr sz="2800" spc="45" dirty="0">
                <a:solidFill>
                  <a:srgbClr val="FFFFFF"/>
                </a:solidFill>
                <a:latin typeface="Cambria Math"/>
                <a:cs typeface="Cambria Math"/>
              </a:rPr>
              <a:t> </a:t>
            </a:r>
            <a:r>
              <a:rPr sz="2800" dirty="0">
                <a:solidFill>
                  <a:srgbClr val="FFFFFF"/>
                </a:solidFill>
                <a:latin typeface="Cambria Math"/>
                <a:cs typeface="Cambria Math"/>
              </a:rPr>
              <a:t>−</a:t>
            </a:r>
            <a:r>
              <a:rPr sz="2800" spc="-5" dirty="0">
                <a:solidFill>
                  <a:srgbClr val="FFFFFF"/>
                </a:solidFill>
                <a:latin typeface="Cambria Math"/>
                <a:cs typeface="Cambria Math"/>
              </a:rPr>
              <a:t> </a:t>
            </a:r>
            <a:r>
              <a:rPr sz="2800" spc="-50" dirty="0">
                <a:solidFill>
                  <a:srgbClr val="FFFFFF"/>
                </a:solidFill>
                <a:latin typeface="Cambria Math"/>
                <a:cs typeface="Cambria Math"/>
              </a:rPr>
              <a:t>𝑖</a:t>
            </a:r>
            <a:r>
              <a:rPr sz="2800" dirty="0">
                <a:solidFill>
                  <a:srgbClr val="FFFFFF"/>
                </a:solidFill>
                <a:latin typeface="Cambria Math"/>
                <a:cs typeface="Cambria Math"/>
              </a:rPr>
              <a:t>	+</a:t>
            </a:r>
            <a:r>
              <a:rPr sz="2800" spc="-10" dirty="0">
                <a:solidFill>
                  <a:srgbClr val="FFFFFF"/>
                </a:solidFill>
                <a:latin typeface="Cambria Math"/>
                <a:cs typeface="Cambria Math"/>
              </a:rPr>
              <a:t> </a:t>
            </a:r>
            <a:r>
              <a:rPr sz="2800" spc="-20" dirty="0">
                <a:solidFill>
                  <a:srgbClr val="FFFFFF"/>
                </a:solidFill>
                <a:latin typeface="Cambria Math"/>
                <a:cs typeface="Cambria Math"/>
              </a:rPr>
              <a:t>𝑒(𝑛)</a:t>
            </a:r>
            <a:r>
              <a:rPr sz="2800" dirty="0">
                <a:solidFill>
                  <a:srgbClr val="FFFFFF"/>
                </a:solidFill>
                <a:latin typeface="Cambria Math"/>
                <a:cs typeface="Cambria Math"/>
              </a:rPr>
              <a:t>	</a:t>
            </a:r>
            <a:r>
              <a:rPr sz="2800" spc="-10" dirty="0">
                <a:solidFill>
                  <a:srgbClr val="FFFFFF"/>
                </a:solidFill>
                <a:latin typeface="Cambria"/>
                <a:cs typeface="Cambria"/>
              </a:rPr>
              <a:t>(1.30)</a:t>
            </a:r>
            <a:endParaRPr sz="2800" dirty="0">
              <a:latin typeface="Cambria"/>
              <a:cs typeface="Cambria"/>
            </a:endParaRPr>
          </a:p>
        </p:txBody>
      </p:sp>
      <p:sp>
        <p:nvSpPr>
          <p:cNvPr id="10" name="object 10"/>
          <p:cNvSpPr/>
          <p:nvPr/>
        </p:nvSpPr>
        <p:spPr>
          <a:xfrm>
            <a:off x="1371346" y="4328414"/>
            <a:ext cx="555625" cy="330835"/>
          </a:xfrm>
          <a:custGeom>
            <a:avLst/>
            <a:gdLst/>
            <a:ahLst/>
            <a:cxnLst/>
            <a:rect l="l" t="t" r="r" b="b"/>
            <a:pathLst>
              <a:path w="555625" h="330835">
                <a:moveTo>
                  <a:pt x="449453" y="0"/>
                </a:moveTo>
                <a:lnTo>
                  <a:pt x="445008" y="0"/>
                </a:lnTo>
                <a:lnTo>
                  <a:pt x="445008" y="13208"/>
                </a:lnTo>
                <a:lnTo>
                  <a:pt x="447547" y="13208"/>
                </a:lnTo>
                <a:lnTo>
                  <a:pt x="459450" y="14019"/>
                </a:lnTo>
                <a:lnTo>
                  <a:pt x="493158" y="33857"/>
                </a:lnTo>
                <a:lnTo>
                  <a:pt x="501141" y="69468"/>
                </a:lnTo>
                <a:lnTo>
                  <a:pt x="500927" y="75920"/>
                </a:lnTo>
                <a:lnTo>
                  <a:pt x="500284" y="83073"/>
                </a:lnTo>
                <a:lnTo>
                  <a:pt x="499213" y="90918"/>
                </a:lnTo>
                <a:lnTo>
                  <a:pt x="497712" y="99441"/>
                </a:lnTo>
                <a:lnTo>
                  <a:pt x="496212" y="107751"/>
                </a:lnTo>
                <a:lnTo>
                  <a:pt x="495141" y="114776"/>
                </a:lnTo>
                <a:lnTo>
                  <a:pt x="494498" y="120515"/>
                </a:lnTo>
                <a:lnTo>
                  <a:pt x="494284" y="124968"/>
                </a:lnTo>
                <a:lnTo>
                  <a:pt x="494811" y="131990"/>
                </a:lnTo>
                <a:lnTo>
                  <a:pt x="523493" y="163068"/>
                </a:lnTo>
                <a:lnTo>
                  <a:pt x="523493" y="166243"/>
                </a:lnTo>
                <a:lnTo>
                  <a:pt x="494811" y="197340"/>
                </a:lnTo>
                <a:lnTo>
                  <a:pt x="494284" y="204343"/>
                </a:lnTo>
                <a:lnTo>
                  <a:pt x="494498" y="208795"/>
                </a:lnTo>
                <a:lnTo>
                  <a:pt x="495141" y="214534"/>
                </a:lnTo>
                <a:lnTo>
                  <a:pt x="496212" y="221559"/>
                </a:lnTo>
                <a:lnTo>
                  <a:pt x="497712" y="229869"/>
                </a:lnTo>
                <a:lnTo>
                  <a:pt x="499213" y="238464"/>
                </a:lnTo>
                <a:lnTo>
                  <a:pt x="500284" y="246332"/>
                </a:lnTo>
                <a:lnTo>
                  <a:pt x="500927" y="253462"/>
                </a:lnTo>
                <a:lnTo>
                  <a:pt x="501141" y="259842"/>
                </a:lnTo>
                <a:lnTo>
                  <a:pt x="500258" y="274413"/>
                </a:lnTo>
                <a:lnTo>
                  <a:pt x="479159" y="310052"/>
                </a:lnTo>
                <a:lnTo>
                  <a:pt x="447547" y="317500"/>
                </a:lnTo>
                <a:lnTo>
                  <a:pt x="445008" y="317500"/>
                </a:lnTo>
                <a:lnTo>
                  <a:pt x="445008" y="330581"/>
                </a:lnTo>
                <a:lnTo>
                  <a:pt x="449453" y="330581"/>
                </a:lnTo>
                <a:lnTo>
                  <a:pt x="468550" y="329201"/>
                </a:lnTo>
                <a:lnTo>
                  <a:pt x="510412" y="312038"/>
                </a:lnTo>
                <a:lnTo>
                  <a:pt x="529343" y="274177"/>
                </a:lnTo>
                <a:lnTo>
                  <a:pt x="530605" y="256794"/>
                </a:lnTo>
                <a:lnTo>
                  <a:pt x="530363" y="249316"/>
                </a:lnTo>
                <a:lnTo>
                  <a:pt x="529621" y="241363"/>
                </a:lnTo>
                <a:lnTo>
                  <a:pt x="528355" y="232933"/>
                </a:lnTo>
                <a:lnTo>
                  <a:pt x="526541" y="224028"/>
                </a:lnTo>
                <a:lnTo>
                  <a:pt x="523874" y="211709"/>
                </a:lnTo>
                <a:lnTo>
                  <a:pt x="522478" y="203581"/>
                </a:lnTo>
                <a:lnTo>
                  <a:pt x="522478" y="191388"/>
                </a:lnTo>
                <a:lnTo>
                  <a:pt x="525272" y="184912"/>
                </a:lnTo>
                <a:lnTo>
                  <a:pt x="555624" y="171831"/>
                </a:lnTo>
                <a:lnTo>
                  <a:pt x="555624" y="157606"/>
                </a:lnTo>
                <a:lnTo>
                  <a:pt x="522478" y="137922"/>
                </a:lnTo>
                <a:lnTo>
                  <a:pt x="522478" y="125856"/>
                </a:lnTo>
                <a:lnTo>
                  <a:pt x="523874" y="117602"/>
                </a:lnTo>
                <a:lnTo>
                  <a:pt x="526541" y="105410"/>
                </a:lnTo>
                <a:lnTo>
                  <a:pt x="528355" y="96432"/>
                </a:lnTo>
                <a:lnTo>
                  <a:pt x="529621" y="87979"/>
                </a:lnTo>
                <a:lnTo>
                  <a:pt x="530363" y="80049"/>
                </a:lnTo>
                <a:lnTo>
                  <a:pt x="530605" y="72643"/>
                </a:lnTo>
                <a:lnTo>
                  <a:pt x="529343" y="55709"/>
                </a:lnTo>
                <a:lnTo>
                  <a:pt x="510412" y="18668"/>
                </a:lnTo>
                <a:lnTo>
                  <a:pt x="468550" y="1381"/>
                </a:lnTo>
                <a:lnTo>
                  <a:pt x="449453" y="0"/>
                </a:lnTo>
                <a:close/>
              </a:path>
              <a:path w="555625" h="330835">
                <a:moveTo>
                  <a:pt x="110616" y="0"/>
                </a:moveTo>
                <a:lnTo>
                  <a:pt x="106044" y="0"/>
                </a:lnTo>
                <a:lnTo>
                  <a:pt x="86947" y="1381"/>
                </a:lnTo>
                <a:lnTo>
                  <a:pt x="45084" y="18668"/>
                </a:lnTo>
                <a:lnTo>
                  <a:pt x="26154" y="55602"/>
                </a:lnTo>
                <a:lnTo>
                  <a:pt x="25009" y="75775"/>
                </a:lnTo>
                <a:lnTo>
                  <a:pt x="25151" y="79867"/>
                </a:lnTo>
                <a:lnTo>
                  <a:pt x="25923" y="87820"/>
                </a:lnTo>
                <a:lnTo>
                  <a:pt x="27195" y="96250"/>
                </a:lnTo>
                <a:lnTo>
                  <a:pt x="28956" y="105156"/>
                </a:lnTo>
                <a:lnTo>
                  <a:pt x="31750" y="117475"/>
                </a:lnTo>
                <a:lnTo>
                  <a:pt x="33019" y="125730"/>
                </a:lnTo>
                <a:lnTo>
                  <a:pt x="33019" y="137794"/>
                </a:lnTo>
                <a:lnTo>
                  <a:pt x="30353" y="144272"/>
                </a:lnTo>
                <a:lnTo>
                  <a:pt x="0" y="157353"/>
                </a:lnTo>
                <a:lnTo>
                  <a:pt x="0" y="171577"/>
                </a:lnTo>
                <a:lnTo>
                  <a:pt x="33019" y="191262"/>
                </a:lnTo>
                <a:lnTo>
                  <a:pt x="33019" y="203327"/>
                </a:lnTo>
                <a:lnTo>
                  <a:pt x="31750" y="211581"/>
                </a:lnTo>
                <a:lnTo>
                  <a:pt x="28956" y="223774"/>
                </a:lnTo>
                <a:lnTo>
                  <a:pt x="27195" y="232751"/>
                </a:lnTo>
                <a:lnTo>
                  <a:pt x="25923" y="241204"/>
                </a:lnTo>
                <a:lnTo>
                  <a:pt x="25151" y="249134"/>
                </a:lnTo>
                <a:lnTo>
                  <a:pt x="24891" y="256540"/>
                </a:lnTo>
                <a:lnTo>
                  <a:pt x="26154" y="274069"/>
                </a:lnTo>
                <a:lnTo>
                  <a:pt x="45084" y="312038"/>
                </a:lnTo>
                <a:lnTo>
                  <a:pt x="86947" y="329201"/>
                </a:lnTo>
                <a:lnTo>
                  <a:pt x="106044" y="330581"/>
                </a:lnTo>
                <a:lnTo>
                  <a:pt x="110616" y="330581"/>
                </a:lnTo>
                <a:lnTo>
                  <a:pt x="110616" y="317500"/>
                </a:lnTo>
                <a:lnTo>
                  <a:pt x="107950" y="317500"/>
                </a:lnTo>
                <a:lnTo>
                  <a:pt x="96065" y="316668"/>
                </a:lnTo>
                <a:lnTo>
                  <a:pt x="62392" y="296648"/>
                </a:lnTo>
                <a:lnTo>
                  <a:pt x="54356" y="259715"/>
                </a:lnTo>
                <a:lnTo>
                  <a:pt x="54572" y="253263"/>
                </a:lnTo>
                <a:lnTo>
                  <a:pt x="55229" y="246110"/>
                </a:lnTo>
                <a:lnTo>
                  <a:pt x="56338" y="238265"/>
                </a:lnTo>
                <a:lnTo>
                  <a:pt x="57912" y="229743"/>
                </a:lnTo>
                <a:lnTo>
                  <a:pt x="59412" y="221432"/>
                </a:lnTo>
                <a:lnTo>
                  <a:pt x="60483" y="214407"/>
                </a:lnTo>
                <a:lnTo>
                  <a:pt x="61126" y="208668"/>
                </a:lnTo>
                <a:lnTo>
                  <a:pt x="61340" y="204216"/>
                </a:lnTo>
                <a:lnTo>
                  <a:pt x="60795" y="197195"/>
                </a:lnTo>
                <a:lnTo>
                  <a:pt x="32003" y="166116"/>
                </a:lnTo>
                <a:lnTo>
                  <a:pt x="32003" y="162941"/>
                </a:lnTo>
                <a:lnTo>
                  <a:pt x="60795" y="131861"/>
                </a:lnTo>
                <a:lnTo>
                  <a:pt x="61340" y="124841"/>
                </a:lnTo>
                <a:lnTo>
                  <a:pt x="61126" y="120388"/>
                </a:lnTo>
                <a:lnTo>
                  <a:pt x="60483" y="114649"/>
                </a:lnTo>
                <a:lnTo>
                  <a:pt x="59412" y="107624"/>
                </a:lnTo>
                <a:lnTo>
                  <a:pt x="56338" y="90737"/>
                </a:lnTo>
                <a:lnTo>
                  <a:pt x="55229" y="82899"/>
                </a:lnTo>
                <a:lnTo>
                  <a:pt x="54572" y="75775"/>
                </a:lnTo>
                <a:lnTo>
                  <a:pt x="54356" y="69342"/>
                </a:lnTo>
                <a:lnTo>
                  <a:pt x="55256" y="55364"/>
                </a:lnTo>
                <a:lnTo>
                  <a:pt x="76392" y="20548"/>
                </a:lnTo>
                <a:lnTo>
                  <a:pt x="107950" y="13208"/>
                </a:lnTo>
                <a:lnTo>
                  <a:pt x="110616" y="13208"/>
                </a:lnTo>
                <a:lnTo>
                  <a:pt x="110616" y="0"/>
                </a:lnTo>
                <a:close/>
              </a:path>
            </a:pathLst>
          </a:custGeom>
          <a:solidFill>
            <a:srgbClr val="FFFFFF"/>
          </a:solidFill>
        </p:spPr>
        <p:txBody>
          <a:bodyPr wrap="square" lIns="0" tIns="0" rIns="0" bIns="0" rtlCol="0"/>
          <a:lstStyle/>
          <a:p>
            <a:endParaRPr/>
          </a:p>
        </p:txBody>
      </p:sp>
      <p:sp>
        <p:nvSpPr>
          <p:cNvPr id="11" name="object 11"/>
          <p:cNvSpPr txBox="1"/>
          <p:nvPr/>
        </p:nvSpPr>
        <p:spPr>
          <a:xfrm>
            <a:off x="53339" y="4227957"/>
            <a:ext cx="1779270" cy="452120"/>
          </a:xfrm>
          <a:prstGeom prst="rect">
            <a:avLst/>
          </a:prstGeom>
        </p:spPr>
        <p:txBody>
          <a:bodyPr vert="horz" wrap="square" lIns="0" tIns="12065" rIns="0" bIns="0" rtlCol="0">
            <a:spAutoFit/>
          </a:bodyPr>
          <a:lstStyle/>
          <a:p>
            <a:pPr marL="265430" indent="-227329">
              <a:lnSpc>
                <a:spcPct val="100000"/>
              </a:lnSpc>
              <a:spcBef>
                <a:spcPts val="95"/>
              </a:spcBef>
              <a:buFont typeface="Arial MT"/>
              <a:buChar char="•"/>
              <a:tabLst>
                <a:tab pos="265430" algn="l"/>
                <a:tab pos="1438275" algn="l"/>
              </a:tabLst>
            </a:pPr>
            <a:r>
              <a:rPr sz="2800" dirty="0">
                <a:solidFill>
                  <a:srgbClr val="FFFFFF"/>
                </a:solidFill>
                <a:latin typeface="Cambria"/>
                <a:cs typeface="Cambria"/>
              </a:rPr>
              <a:t>	</a:t>
            </a:r>
            <a:r>
              <a:rPr sz="2800" spc="-25" dirty="0">
                <a:solidFill>
                  <a:srgbClr val="FFFFFF"/>
                </a:solidFill>
                <a:latin typeface="Cambria Math"/>
                <a:cs typeface="Cambria Math"/>
              </a:rPr>
              <a:t>𝑎</a:t>
            </a:r>
            <a:r>
              <a:rPr sz="3075" spc="-37" baseline="-16260" dirty="0">
                <a:solidFill>
                  <a:srgbClr val="FFFFFF"/>
                </a:solidFill>
                <a:latin typeface="Cambria Math"/>
                <a:cs typeface="Cambria Math"/>
              </a:rPr>
              <a:t>𝑖</a:t>
            </a:r>
            <a:endParaRPr sz="3075" baseline="-16260" dirty="0">
              <a:latin typeface="Cambria Math"/>
              <a:cs typeface="Cambria Math"/>
            </a:endParaRPr>
          </a:p>
        </p:txBody>
      </p:sp>
      <p:sp>
        <p:nvSpPr>
          <p:cNvPr id="12" name="object 12"/>
          <p:cNvSpPr txBox="1"/>
          <p:nvPr/>
        </p:nvSpPr>
        <p:spPr>
          <a:xfrm>
            <a:off x="1988566" y="4160901"/>
            <a:ext cx="253365" cy="336550"/>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𝑀</a:t>
            </a:r>
            <a:endParaRPr sz="2050">
              <a:latin typeface="Cambria Math"/>
              <a:cs typeface="Cambria Math"/>
            </a:endParaRPr>
          </a:p>
        </p:txBody>
      </p:sp>
      <p:sp>
        <p:nvSpPr>
          <p:cNvPr id="13" name="object 13"/>
          <p:cNvSpPr txBox="1"/>
          <p:nvPr/>
        </p:nvSpPr>
        <p:spPr>
          <a:xfrm>
            <a:off x="2029714" y="4458080"/>
            <a:ext cx="463550" cy="336550"/>
          </a:xfrm>
          <a:prstGeom prst="rect">
            <a:avLst/>
          </a:prstGeom>
        </p:spPr>
        <p:txBody>
          <a:bodyPr vert="horz" wrap="square" lIns="0" tIns="11430" rIns="0" bIns="0" rtlCol="0">
            <a:spAutoFit/>
          </a:bodyPr>
          <a:lstStyle/>
          <a:p>
            <a:pPr marL="12700">
              <a:lnSpc>
                <a:spcPct val="100000"/>
              </a:lnSpc>
              <a:spcBef>
                <a:spcPts val="90"/>
              </a:spcBef>
            </a:pPr>
            <a:r>
              <a:rPr sz="2050" spc="-25" dirty="0">
                <a:solidFill>
                  <a:srgbClr val="FFFFFF"/>
                </a:solidFill>
                <a:latin typeface="Cambria Math"/>
                <a:cs typeface="Cambria Math"/>
              </a:rPr>
              <a:t>𝑖=1</a:t>
            </a:r>
            <a:endParaRPr sz="2050" dirty="0">
              <a:latin typeface="Cambria Math"/>
              <a:cs typeface="Cambria Math"/>
            </a:endParaRPr>
          </a:p>
        </p:txBody>
      </p:sp>
      <p:sp>
        <p:nvSpPr>
          <p:cNvPr id="14" name="object 14"/>
          <p:cNvSpPr txBox="1"/>
          <p:nvPr/>
        </p:nvSpPr>
        <p:spPr>
          <a:xfrm>
            <a:off x="2587498" y="4227957"/>
            <a:ext cx="938403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latin typeface="Cambria"/>
                <a:cs typeface="Cambria"/>
              </a:rPr>
              <a:t>AR</a:t>
            </a:r>
            <a:r>
              <a:rPr sz="2800" spc="-30" dirty="0">
                <a:solidFill>
                  <a:srgbClr val="FFFFFF"/>
                </a:solidFill>
                <a:latin typeface="Cambria"/>
                <a:cs typeface="Cambria"/>
              </a:rPr>
              <a:t> </a:t>
            </a:r>
            <a:r>
              <a:rPr lang="tr-TR" sz="2800" spc="-10" dirty="0">
                <a:solidFill>
                  <a:srgbClr val="FFFFFF"/>
                </a:solidFill>
                <a:latin typeface="Cambria"/>
                <a:cs typeface="Cambria"/>
              </a:rPr>
              <a:t>Katsayıları</a:t>
            </a:r>
            <a:r>
              <a:rPr sz="2800" spc="-10" dirty="0">
                <a:solidFill>
                  <a:srgbClr val="FFFFFF"/>
                </a:solidFill>
                <a:latin typeface="Cambria"/>
                <a:cs typeface="Cambria"/>
              </a:rPr>
              <a:t>,</a:t>
            </a:r>
            <a:r>
              <a:rPr sz="2800" spc="-35" dirty="0">
                <a:solidFill>
                  <a:srgbClr val="FFFFFF"/>
                </a:solidFill>
                <a:latin typeface="Cambria"/>
                <a:cs typeface="Cambria"/>
              </a:rPr>
              <a:t> </a:t>
            </a:r>
            <a:r>
              <a:rPr sz="2800" i="1" dirty="0">
                <a:solidFill>
                  <a:srgbClr val="FFFFFF"/>
                </a:solidFill>
                <a:latin typeface="Cambria"/>
                <a:cs typeface="Cambria"/>
              </a:rPr>
              <a:t>M</a:t>
            </a:r>
            <a:r>
              <a:rPr sz="2800" i="1" spc="-30" dirty="0">
                <a:solidFill>
                  <a:srgbClr val="FFFFFF"/>
                </a:solidFill>
                <a:latin typeface="Cambria"/>
                <a:cs typeface="Cambria"/>
              </a:rPr>
              <a:t> </a:t>
            </a:r>
            <a:r>
              <a:rPr lang="tr-TR" sz="2800" dirty="0">
                <a:solidFill>
                  <a:srgbClr val="FFFFFF"/>
                </a:solidFill>
                <a:latin typeface="Cambria"/>
                <a:cs typeface="Cambria"/>
              </a:rPr>
              <a:t>model derecesidir</a:t>
            </a:r>
            <a:r>
              <a:rPr sz="2800" spc="-50" dirty="0">
                <a:solidFill>
                  <a:srgbClr val="FFFFFF"/>
                </a:solidFill>
                <a:latin typeface="Cambria"/>
                <a:cs typeface="Cambria"/>
              </a:rPr>
              <a:t>,</a:t>
            </a:r>
            <a:r>
              <a:rPr sz="2800" spc="-10" dirty="0">
                <a:solidFill>
                  <a:srgbClr val="FFFFFF"/>
                </a:solidFill>
                <a:latin typeface="Cambria"/>
                <a:cs typeface="Cambria"/>
              </a:rPr>
              <a:t> </a:t>
            </a:r>
            <a:r>
              <a:rPr sz="2800" dirty="0">
                <a:solidFill>
                  <a:srgbClr val="FFFFFF"/>
                </a:solidFill>
                <a:latin typeface="Cambria Math"/>
                <a:cs typeface="Cambria Math"/>
              </a:rPr>
              <a:t>𝑥(𝑛)</a:t>
            </a:r>
            <a:r>
              <a:rPr sz="2800" spc="-15" dirty="0">
                <a:solidFill>
                  <a:srgbClr val="FFFFFF"/>
                </a:solidFill>
                <a:latin typeface="Cambria Math"/>
                <a:cs typeface="Cambria Math"/>
              </a:rPr>
              <a:t> </a:t>
            </a:r>
            <a:r>
              <a:rPr lang="tr-TR" sz="2800" dirty="0">
                <a:solidFill>
                  <a:srgbClr val="FFFFFF"/>
                </a:solidFill>
                <a:latin typeface="Cambria"/>
                <a:cs typeface="Cambria"/>
              </a:rPr>
              <a:t>girdidir</a:t>
            </a:r>
            <a:r>
              <a:rPr sz="2800" spc="-10" dirty="0">
                <a:solidFill>
                  <a:srgbClr val="FFFFFF"/>
                </a:solidFill>
                <a:latin typeface="Cambria"/>
                <a:cs typeface="Cambria"/>
              </a:rPr>
              <a:t>,</a:t>
            </a:r>
            <a:endParaRPr sz="2800" dirty="0">
              <a:latin typeface="Cambria"/>
              <a:cs typeface="Cambria"/>
            </a:endParaRPr>
          </a:p>
        </p:txBody>
      </p:sp>
      <p:sp>
        <p:nvSpPr>
          <p:cNvPr id="15" name="object 15"/>
          <p:cNvSpPr txBox="1"/>
          <p:nvPr/>
        </p:nvSpPr>
        <p:spPr>
          <a:xfrm>
            <a:off x="307340" y="4655058"/>
            <a:ext cx="7002145" cy="873957"/>
          </a:xfrm>
          <a:prstGeom prst="rect">
            <a:avLst/>
          </a:prstGeom>
        </p:spPr>
        <p:txBody>
          <a:bodyPr vert="horz" wrap="square" lIns="0" tIns="12065" rIns="0" bIns="0" rtlCol="0">
            <a:spAutoFit/>
          </a:bodyPr>
          <a:lstStyle/>
          <a:p>
            <a:pPr marL="12700">
              <a:lnSpc>
                <a:spcPct val="100000"/>
              </a:lnSpc>
              <a:spcBef>
                <a:spcPts val="95"/>
              </a:spcBef>
            </a:pPr>
            <a:r>
              <a:rPr lang="tr-TR" sz="2800" dirty="0">
                <a:solidFill>
                  <a:srgbClr val="FFFFFF"/>
                </a:solidFill>
                <a:latin typeface="Cambria"/>
                <a:cs typeface="Cambria"/>
              </a:rPr>
              <a:t>ve</a:t>
            </a:r>
            <a:r>
              <a:rPr sz="2800" spc="-50" dirty="0">
                <a:solidFill>
                  <a:srgbClr val="FFFFFF"/>
                </a:solidFill>
                <a:latin typeface="Cambria"/>
                <a:cs typeface="Cambria"/>
              </a:rPr>
              <a:t> </a:t>
            </a:r>
            <a:r>
              <a:rPr sz="2800" dirty="0">
                <a:solidFill>
                  <a:srgbClr val="FFFFFF"/>
                </a:solidFill>
                <a:latin typeface="Cambria Math"/>
                <a:cs typeface="Cambria Math"/>
              </a:rPr>
              <a:t>𝑒(𝑛)</a:t>
            </a:r>
            <a:r>
              <a:rPr sz="2800" spc="-40" dirty="0">
                <a:solidFill>
                  <a:srgbClr val="FFFFFF"/>
                </a:solidFill>
                <a:latin typeface="Cambria Math"/>
                <a:cs typeface="Cambria Math"/>
              </a:rPr>
              <a:t> </a:t>
            </a:r>
            <a:r>
              <a:rPr lang="tr-TR" sz="2800" dirty="0">
                <a:solidFill>
                  <a:srgbClr val="FFFFFF"/>
                </a:solidFill>
                <a:latin typeface="Cambria"/>
                <a:cs typeface="Cambria"/>
              </a:rPr>
              <a:t>beyaz gürültü olarak tanımlanan hatadır</a:t>
            </a:r>
            <a:r>
              <a:rPr sz="2800" spc="-10" dirty="0">
                <a:solidFill>
                  <a:srgbClr val="FFFFFF"/>
                </a:solidFill>
                <a:latin typeface="Cambria"/>
                <a:cs typeface="Cambria"/>
              </a:rPr>
              <a:t>.</a:t>
            </a:r>
            <a:endParaRPr sz="2800" dirty="0">
              <a:latin typeface="Cambria"/>
              <a:cs typeface="Cambria"/>
            </a:endParaRPr>
          </a:p>
        </p:txBody>
      </p:sp>
      <p:sp>
        <p:nvSpPr>
          <p:cNvPr id="16" name="object 1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505908"/>
          </a:xfrm>
          <a:prstGeom prst="rect">
            <a:avLst/>
          </a:prstGeom>
        </p:spPr>
        <p:txBody>
          <a:bodyPr vert="horz" wrap="square" lIns="0" tIns="13335" rIns="0" bIns="0" rtlCol="0">
            <a:spAutoFit/>
          </a:bodyPr>
          <a:lstStyle/>
          <a:p>
            <a:pPr marL="12700">
              <a:lnSpc>
                <a:spcPct val="100000"/>
              </a:lnSpc>
              <a:spcBef>
                <a:spcPts val="105"/>
              </a:spcBef>
            </a:pPr>
            <a:r>
              <a:rPr lang="tr-TR" sz="3200" dirty="0"/>
              <a:t>Sinir Ağı Tasarımında Değişmezlikler Nasıl Oluşturulur?</a:t>
            </a:r>
            <a:endParaRPr sz="38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28</a:t>
            </a:fld>
            <a:endParaRPr spc="-25" dirty="0"/>
          </a:p>
        </p:txBody>
      </p:sp>
      <p:sp>
        <p:nvSpPr>
          <p:cNvPr id="3" name="object 3"/>
          <p:cNvSpPr txBox="1"/>
          <p:nvPr/>
        </p:nvSpPr>
        <p:spPr>
          <a:xfrm>
            <a:off x="78739" y="1014729"/>
            <a:ext cx="11245215" cy="878840"/>
          </a:xfrm>
          <a:prstGeom prst="rect">
            <a:avLst/>
          </a:prstGeom>
        </p:spPr>
        <p:txBody>
          <a:bodyPr vert="horz" wrap="square" lIns="0" tIns="12065" rIns="0" bIns="0" rtlCol="0">
            <a:spAutoFit/>
          </a:bodyPr>
          <a:lstStyle/>
          <a:p>
            <a:pPr marL="240029" marR="5080" indent="-227329">
              <a:lnSpc>
                <a:spcPct val="100000"/>
              </a:lnSpc>
              <a:spcBef>
                <a:spcPts val="95"/>
              </a:spcBef>
              <a:buFont typeface="Arial MT"/>
              <a:buChar char="•"/>
              <a:tabLst>
                <a:tab pos="241300" algn="l"/>
              </a:tabLst>
            </a:pPr>
            <a:r>
              <a:rPr lang="tr-TR" sz="2800" dirty="0">
                <a:solidFill>
                  <a:srgbClr val="FFFFFF"/>
                </a:solidFill>
                <a:latin typeface="Cambria"/>
                <a:cs typeface="Cambria"/>
              </a:rPr>
              <a:t>Denklemde AR modeli, M = 2 için Şekilde gösterildiği gibi bir dişli gecikme hattı filtresi ile temsil edilir.</a:t>
            </a:r>
            <a:r>
              <a:rPr sz="2800" spc="-25" dirty="0">
                <a:solidFill>
                  <a:srgbClr val="FFFFFF"/>
                </a:solidFill>
                <a:latin typeface="Cambria"/>
                <a:cs typeface="Cambria"/>
              </a:rPr>
              <a:t>.</a:t>
            </a:r>
            <a:endParaRPr sz="28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724400" y="1984248"/>
            <a:ext cx="6934200" cy="4101083"/>
          </a:xfrm>
          <a:prstGeom prst="rect">
            <a:avLst/>
          </a:prstGeom>
        </p:spPr>
      </p:pic>
      <p:sp>
        <p:nvSpPr>
          <p:cNvPr id="6" name="object 6"/>
          <p:cNvSpPr txBox="1"/>
          <p:nvPr/>
        </p:nvSpPr>
        <p:spPr>
          <a:xfrm>
            <a:off x="237206" y="3122794"/>
            <a:ext cx="8989060" cy="3656770"/>
          </a:xfrm>
          <a:prstGeom prst="rect">
            <a:avLst/>
          </a:prstGeom>
        </p:spPr>
        <p:txBody>
          <a:bodyPr vert="horz" wrap="square" lIns="0" tIns="12065" rIns="0" bIns="0" rtlCol="0">
            <a:spAutoFit/>
          </a:bodyPr>
          <a:lstStyle/>
          <a:p>
            <a:pPr marL="12700" marR="4950460">
              <a:lnSpc>
                <a:spcPct val="100000"/>
              </a:lnSpc>
              <a:spcBef>
                <a:spcPts val="95"/>
              </a:spcBef>
            </a:pPr>
            <a:r>
              <a:rPr lang="tr-TR" sz="2800" b="1" dirty="0">
                <a:solidFill>
                  <a:srgbClr val="FFFFFF"/>
                </a:solidFill>
                <a:latin typeface="Cambria"/>
                <a:cs typeface="Cambria"/>
              </a:rPr>
              <a:t>Şekil 2. dereceden otoregresif model: (a) dokunulmuş gecikme hattı modeli;
(b) kafes filtre modeli. (Yıldız işareti karmaşık çekimi ifade eder.)</a:t>
            </a:r>
            <a:endParaRPr sz="2800" dirty="0">
              <a:latin typeface="Cambria"/>
              <a:cs typeface="Cambria"/>
            </a:endParaRPr>
          </a:p>
          <a:p>
            <a:pPr marL="6346825">
              <a:lnSpc>
                <a:spcPct val="100000"/>
              </a:lnSpc>
            </a:pPr>
            <a:r>
              <a:rPr sz="2000" dirty="0">
                <a:solidFill>
                  <a:srgbClr val="FFFFFF"/>
                </a:solidFill>
                <a:latin typeface="Cambria"/>
                <a:cs typeface="Cambria"/>
              </a:rPr>
              <a:t>(</a:t>
            </a:r>
            <a:r>
              <a:rPr lang="pl-PL" sz="2000" dirty="0">
                <a:solidFill>
                  <a:srgbClr val="FFFFFF"/>
                </a:solidFill>
                <a:latin typeface="Cambria"/>
                <a:cs typeface="Cambria"/>
              </a:rPr>
              <a:t>a) Dokunulmuş gecikmeli hat modeli</a:t>
            </a:r>
            <a:endParaRPr sz="2000" dirty="0">
              <a:latin typeface="Cambria"/>
              <a:cs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27736"/>
          </a:xfrm>
          <a:prstGeom prst="rect">
            <a:avLst/>
          </a:prstGeom>
        </p:spPr>
        <p:txBody>
          <a:bodyPr vert="horz" wrap="square" lIns="0" tIns="12065" rIns="0" bIns="0" rtlCol="0">
            <a:spAutoFit/>
          </a:bodyPr>
          <a:lstStyle/>
          <a:p>
            <a:pPr marL="3618865">
              <a:lnSpc>
                <a:spcPct val="100000"/>
              </a:lnSpc>
              <a:spcBef>
                <a:spcPts val="95"/>
              </a:spcBef>
            </a:pPr>
            <a:r>
              <a:rPr lang="tr-TR" spc="-10" dirty="0"/>
              <a:t>YSA Tarihi</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29</a:t>
            </a:fld>
            <a:endParaRPr spc="-25" dirty="0"/>
          </a:p>
        </p:txBody>
      </p:sp>
      <p:sp>
        <p:nvSpPr>
          <p:cNvPr id="3" name="object 3"/>
          <p:cNvSpPr txBox="1"/>
          <p:nvPr/>
        </p:nvSpPr>
        <p:spPr>
          <a:xfrm>
            <a:off x="78739" y="972058"/>
            <a:ext cx="11828780" cy="3780522"/>
          </a:xfrm>
          <a:prstGeom prst="rect">
            <a:avLst/>
          </a:prstGeom>
        </p:spPr>
        <p:txBody>
          <a:bodyPr vert="horz" wrap="square" lIns="0" tIns="60960" rIns="0" bIns="0" rtlCol="0">
            <a:spAutoFit/>
          </a:bodyPr>
          <a:lstStyle/>
          <a:p>
            <a:pPr marL="240029" marR="171450" indent="-227329">
              <a:lnSpc>
                <a:spcPts val="3020"/>
              </a:lnSpc>
              <a:spcBef>
                <a:spcPts val="480"/>
              </a:spcBef>
              <a:buFont typeface="Arial MT"/>
              <a:buChar char="•"/>
              <a:tabLst>
                <a:tab pos="241300" algn="l"/>
              </a:tabLst>
            </a:pPr>
            <a:r>
              <a:rPr lang="tr-TR" sz="2800" dirty="0">
                <a:solidFill>
                  <a:srgbClr val="FFFFFF"/>
                </a:solidFill>
                <a:latin typeface="Cambria"/>
                <a:cs typeface="Cambria"/>
              </a:rPr>
              <a:t>Sinir ağlarının modern çağı, </a:t>
            </a:r>
            <a:r>
              <a:rPr lang="tr-TR" sz="2800" dirty="0" err="1">
                <a:solidFill>
                  <a:srgbClr val="FFFFFF"/>
                </a:solidFill>
                <a:latin typeface="Cambria"/>
                <a:cs typeface="Cambria"/>
              </a:rPr>
              <a:t>McCulloch</a:t>
            </a:r>
            <a:r>
              <a:rPr lang="tr-TR" sz="2800" dirty="0">
                <a:solidFill>
                  <a:srgbClr val="FFFFFF"/>
                </a:solidFill>
                <a:latin typeface="Cambria"/>
                <a:cs typeface="Cambria"/>
              </a:rPr>
              <a:t> ve </a:t>
            </a:r>
            <a:r>
              <a:rPr lang="tr-TR" sz="2800" dirty="0" err="1">
                <a:solidFill>
                  <a:srgbClr val="FFFFFF"/>
                </a:solidFill>
                <a:latin typeface="Cambria"/>
                <a:cs typeface="Cambria"/>
              </a:rPr>
              <a:t>Pitts'in</a:t>
            </a:r>
            <a:r>
              <a:rPr lang="tr-TR" sz="2800" dirty="0">
                <a:solidFill>
                  <a:srgbClr val="FFFFFF"/>
                </a:solidFill>
                <a:latin typeface="Cambria"/>
                <a:cs typeface="Cambria"/>
              </a:rPr>
              <a:t> (1943) öncü çalışmasıyla başladı. Sinir sistemindeki bir olayın temsili üzerinde çalıştı.
1943'te </a:t>
            </a:r>
            <a:r>
              <a:rPr lang="tr-TR" sz="2800" dirty="0" err="1">
                <a:solidFill>
                  <a:srgbClr val="FFFFFF"/>
                </a:solidFill>
                <a:latin typeface="Cambria"/>
                <a:cs typeface="Cambria"/>
              </a:rPr>
              <a:t>McCulloch</a:t>
            </a:r>
            <a:r>
              <a:rPr lang="tr-TR" sz="2800" dirty="0">
                <a:solidFill>
                  <a:srgbClr val="FFFFFF"/>
                </a:solidFill>
                <a:latin typeface="Cambria"/>
                <a:cs typeface="Cambria"/>
              </a:rPr>
              <a:t> ve </a:t>
            </a:r>
            <a:r>
              <a:rPr lang="tr-TR" sz="2800" dirty="0" err="1">
                <a:solidFill>
                  <a:srgbClr val="FFFFFF"/>
                </a:solidFill>
                <a:latin typeface="Cambria"/>
                <a:cs typeface="Cambria"/>
              </a:rPr>
              <a:t>Pitts</a:t>
            </a:r>
            <a:r>
              <a:rPr lang="tr-TR" sz="2800" dirty="0">
                <a:solidFill>
                  <a:srgbClr val="FFFFFF"/>
                </a:solidFill>
                <a:latin typeface="Cambria"/>
                <a:cs typeface="Cambria"/>
              </a:rPr>
              <a:t>, klasik makalelerinde sinir ağlarının mantıksal bir hesabını tanımlarlar.
Resmi bir nöron modelinin "ya hep ya hiç" yasasını takip ettiği varsayıldı.
</a:t>
            </a:r>
            <a:r>
              <a:rPr lang="tr-TR" sz="2800" dirty="0" err="1">
                <a:solidFill>
                  <a:srgbClr val="FFFFFF"/>
                </a:solidFill>
                <a:latin typeface="Cambria"/>
                <a:cs typeface="Cambria"/>
              </a:rPr>
              <a:t>McCulloch</a:t>
            </a:r>
            <a:r>
              <a:rPr lang="tr-TR" sz="2800" dirty="0">
                <a:solidFill>
                  <a:srgbClr val="FFFFFF"/>
                </a:solidFill>
                <a:latin typeface="Cambria"/>
                <a:cs typeface="Cambria"/>
              </a:rPr>
              <a:t> ve </a:t>
            </a:r>
            <a:r>
              <a:rPr lang="tr-TR" sz="2800" dirty="0" err="1">
                <a:solidFill>
                  <a:srgbClr val="FFFFFF"/>
                </a:solidFill>
                <a:latin typeface="Cambria"/>
                <a:cs typeface="Cambria"/>
              </a:rPr>
              <a:t>Pitts</a:t>
            </a:r>
            <a:r>
              <a:rPr lang="tr-TR" sz="2800" dirty="0">
                <a:solidFill>
                  <a:srgbClr val="FFFFFF"/>
                </a:solidFill>
                <a:latin typeface="Cambria"/>
                <a:cs typeface="Cambria"/>
              </a:rPr>
              <a:t>, böyle bir ağın herhangi bir hesaplanabilir işlevi hesaplayabileceğini gösterdi.
Bu, sinir ağlarının ve yapay zeka disiplinlerinin resmi olarak doğmasına yol açtı.</a:t>
            </a:r>
            <a:endParaRPr sz="28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505267"/>
          </a:xfrm>
          <a:prstGeom prst="rect">
            <a:avLst/>
          </a:prstGeom>
        </p:spPr>
        <p:txBody>
          <a:bodyPr vert="horz" wrap="square" lIns="0" tIns="12700" rIns="0" bIns="0" rtlCol="0">
            <a:spAutoFit/>
          </a:bodyPr>
          <a:lstStyle/>
          <a:p>
            <a:pPr marL="3135313" indent="-2063750">
              <a:lnSpc>
                <a:spcPct val="100000"/>
              </a:lnSpc>
              <a:spcBef>
                <a:spcPts val="100"/>
              </a:spcBef>
            </a:pPr>
            <a:r>
              <a:rPr lang="tr-TR" sz="3200" dirty="0"/>
              <a:t>3. Tekrarlayan Ağlar (</a:t>
            </a:r>
            <a:r>
              <a:rPr lang="tr-TR" sz="3200" dirty="0" err="1"/>
              <a:t>Recurrent</a:t>
            </a:r>
            <a:r>
              <a:rPr lang="tr-TR" sz="3200" dirty="0"/>
              <a:t> Networks)</a:t>
            </a:r>
            <a:endParaRPr sz="32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3</a:t>
            </a:fld>
            <a:endParaRPr spc="-50" dirty="0"/>
          </a:p>
        </p:txBody>
      </p:sp>
      <p:sp>
        <p:nvSpPr>
          <p:cNvPr id="3" name="object 3"/>
          <p:cNvSpPr txBox="1"/>
          <p:nvPr/>
        </p:nvSpPr>
        <p:spPr>
          <a:xfrm>
            <a:off x="78739" y="1039113"/>
            <a:ext cx="11990705" cy="4686538"/>
          </a:xfrm>
          <a:prstGeom prst="rect">
            <a:avLst/>
          </a:prstGeom>
        </p:spPr>
        <p:txBody>
          <a:bodyPr vert="horz" wrap="square" lIns="0" tIns="61594" rIns="0" bIns="0" rtlCol="0">
            <a:spAutoFit/>
          </a:bodyPr>
          <a:lstStyle/>
          <a:p>
            <a:pPr marL="240029" marR="338455" indent="-227329">
              <a:lnSpc>
                <a:spcPct val="90000"/>
              </a:lnSpc>
              <a:spcBef>
                <a:spcPts val="484"/>
              </a:spcBef>
              <a:buFont typeface="Arial MT"/>
              <a:buChar char="•"/>
              <a:tabLst>
                <a:tab pos="241300" algn="l"/>
              </a:tabLst>
            </a:pPr>
            <a:r>
              <a:rPr lang="tr-TR" sz="3200" dirty="0">
                <a:solidFill>
                  <a:srgbClr val="FFFFFF"/>
                </a:solidFill>
                <a:latin typeface="Cambria"/>
                <a:cs typeface="Cambria"/>
              </a:rPr>
              <a:t>Bir sinir ağı için önemli bir görev, gömülü olduğu dünyanın (çevrenin) bir modelini öğrenmek ve ilgilenilen uygulamanın belirtilen hedeflerine ulaşmak için modeli gerçek dünyayla yeterince tutarlı tutmaktır</a:t>
            </a:r>
          </a:p>
          <a:p>
            <a:pPr marL="240029" marR="338455" indent="-227329">
              <a:lnSpc>
                <a:spcPct val="90000"/>
              </a:lnSpc>
              <a:spcBef>
                <a:spcPts val="484"/>
              </a:spcBef>
              <a:buFont typeface="Arial MT"/>
              <a:buChar char="•"/>
              <a:tabLst>
                <a:tab pos="241300" algn="l"/>
              </a:tabLst>
            </a:pPr>
            <a:r>
              <a:rPr lang="tr-TR" sz="3200" dirty="0">
                <a:solidFill>
                  <a:srgbClr val="FFFFFF"/>
                </a:solidFill>
                <a:latin typeface="Cambria"/>
                <a:cs typeface="Cambria"/>
              </a:rPr>
              <a:t>Dünya bilgisi iki tür bilgiden oluşur:</a:t>
            </a:r>
          </a:p>
          <a:p>
            <a:pPr marL="240029" marR="338455" indent="-227329">
              <a:lnSpc>
                <a:spcPct val="90000"/>
              </a:lnSpc>
              <a:spcBef>
                <a:spcPts val="484"/>
              </a:spcBef>
              <a:buFont typeface="Arial MT"/>
              <a:buChar char="•"/>
              <a:tabLst>
                <a:tab pos="241300" algn="l"/>
              </a:tabLst>
            </a:pPr>
            <a:r>
              <a:rPr lang="tr-TR" sz="3200" dirty="0">
                <a:solidFill>
                  <a:srgbClr val="FFFFFF"/>
                </a:solidFill>
                <a:latin typeface="Cambria"/>
                <a:cs typeface="Cambria"/>
              </a:rPr>
              <a:t>Neyin bilindiği ve neyin bilindiği hakkındaki gerçeklerle temsil edilen bilinen dünya durumu (önceki bilgiler)
</a:t>
            </a:r>
            <a:r>
              <a:rPr lang="tr-TR" sz="3200" dirty="0" err="1">
                <a:solidFill>
                  <a:srgbClr val="FFFFFF"/>
                </a:solidFill>
                <a:latin typeface="Cambria"/>
                <a:cs typeface="Cambria"/>
              </a:rPr>
              <a:t>Obserasyon</a:t>
            </a:r>
            <a:r>
              <a:rPr lang="tr-TR" sz="3200" dirty="0">
                <a:solidFill>
                  <a:srgbClr val="FFFFFF"/>
                </a:solidFill>
                <a:latin typeface="Cambria"/>
                <a:cs typeface="Cambria"/>
              </a:rPr>
              <a:t> ortamını araştırmak için tasarlanmış sensörler aracılığıyla elde edilen dünyanın gözlemleri (ölçümleri) (sensör gürültüsüne, hatalara ve sistem kusurlarına bağlı olarak)</a:t>
            </a:r>
            <a:endParaRPr sz="32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27736"/>
          </a:xfrm>
          <a:prstGeom prst="rect">
            <a:avLst/>
          </a:prstGeom>
        </p:spPr>
        <p:txBody>
          <a:bodyPr vert="horz" wrap="square" lIns="0" tIns="12065" rIns="0" bIns="0" rtlCol="0">
            <a:spAutoFit/>
          </a:bodyPr>
          <a:lstStyle/>
          <a:p>
            <a:pPr marL="3618865">
              <a:lnSpc>
                <a:spcPct val="100000"/>
              </a:lnSpc>
              <a:spcBef>
                <a:spcPts val="95"/>
              </a:spcBef>
            </a:pPr>
            <a:r>
              <a:rPr lang="tr-TR" dirty="0"/>
              <a:t>YSA Tarihi</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30</a:t>
            </a:fld>
            <a:endParaRPr spc="-25" dirty="0"/>
          </a:p>
        </p:txBody>
      </p:sp>
      <p:sp>
        <p:nvSpPr>
          <p:cNvPr id="3" name="object 3"/>
          <p:cNvSpPr txBox="1"/>
          <p:nvPr/>
        </p:nvSpPr>
        <p:spPr>
          <a:xfrm>
            <a:off x="78739" y="972058"/>
            <a:ext cx="12019915" cy="5404300"/>
          </a:xfrm>
          <a:prstGeom prst="rect">
            <a:avLst/>
          </a:prstGeom>
        </p:spPr>
        <p:txBody>
          <a:bodyPr vert="horz" wrap="square" lIns="0" tIns="54610" rIns="0" bIns="0" rtlCol="0">
            <a:spAutoFit/>
          </a:bodyPr>
          <a:lstStyle/>
          <a:p>
            <a:pPr marL="240029" marR="10160" indent="-227329">
              <a:lnSpc>
                <a:spcPct val="90000"/>
              </a:lnSpc>
              <a:spcBef>
                <a:spcPts val="430"/>
              </a:spcBef>
              <a:buFont typeface="Arial MT"/>
              <a:buChar char="•"/>
              <a:tabLst>
                <a:tab pos="241300" algn="l"/>
              </a:tabLst>
            </a:pPr>
            <a:r>
              <a:rPr lang="tr-TR" sz="2800" dirty="0" err="1">
                <a:solidFill>
                  <a:srgbClr val="FFFFFF"/>
                </a:solidFill>
                <a:latin typeface="Cambria"/>
                <a:cs typeface="Cambria"/>
              </a:rPr>
              <a:t>McCulloch</a:t>
            </a:r>
            <a:r>
              <a:rPr lang="tr-TR" sz="2800" dirty="0">
                <a:solidFill>
                  <a:srgbClr val="FFFFFF"/>
                </a:solidFill>
                <a:latin typeface="Cambria"/>
                <a:cs typeface="Cambria"/>
              </a:rPr>
              <a:t> ve </a:t>
            </a:r>
            <a:r>
              <a:rPr lang="tr-TR" sz="2800" dirty="0" err="1">
                <a:solidFill>
                  <a:srgbClr val="FFFFFF"/>
                </a:solidFill>
                <a:latin typeface="Cambria"/>
                <a:cs typeface="Cambria"/>
              </a:rPr>
              <a:t>Pitts'in</a:t>
            </a:r>
            <a:r>
              <a:rPr lang="tr-TR" sz="2800" dirty="0">
                <a:solidFill>
                  <a:srgbClr val="FFFFFF"/>
                </a:solidFill>
                <a:latin typeface="Cambria"/>
                <a:cs typeface="Cambria"/>
              </a:rPr>
              <a:t> 1943 tarihli makalesi, </a:t>
            </a:r>
            <a:r>
              <a:rPr lang="tr-TR" sz="2800" dirty="0" err="1">
                <a:solidFill>
                  <a:srgbClr val="FFFFFF"/>
                </a:solidFill>
                <a:latin typeface="Cambria"/>
                <a:cs typeface="Cambria"/>
              </a:rPr>
              <a:t>von</a:t>
            </a:r>
            <a:r>
              <a:rPr lang="tr-TR" sz="2800" dirty="0">
                <a:solidFill>
                  <a:srgbClr val="FFFFFF"/>
                </a:solidFill>
                <a:latin typeface="Cambria"/>
                <a:cs typeface="Cambria"/>
              </a:rPr>
              <a:t> Neumann'ı </a:t>
            </a:r>
            <a:r>
              <a:rPr lang="tr-TR" sz="2800" dirty="0" err="1">
                <a:solidFill>
                  <a:srgbClr val="FFFFFF"/>
                </a:solidFill>
                <a:latin typeface="Cambria"/>
                <a:cs typeface="Cambria"/>
              </a:rPr>
              <a:t>ENIAC'tan</a:t>
            </a:r>
            <a:r>
              <a:rPr lang="tr-TR" sz="2800" dirty="0">
                <a:solidFill>
                  <a:srgbClr val="FFFFFF"/>
                </a:solidFill>
                <a:latin typeface="Cambria"/>
                <a:cs typeface="Cambria"/>
              </a:rPr>
              <a:t> (Elektronik Sayısal Entegratör ve Bilgisayar) geliştirilen </a:t>
            </a:r>
            <a:r>
              <a:rPr lang="tr-TR" sz="2800" dirty="0" err="1">
                <a:solidFill>
                  <a:srgbClr val="FFFFFF"/>
                </a:solidFill>
                <a:latin typeface="Cambria"/>
                <a:cs typeface="Cambria"/>
              </a:rPr>
              <a:t>EDVAC'ın</a:t>
            </a:r>
            <a:r>
              <a:rPr lang="tr-TR" sz="2800" dirty="0">
                <a:solidFill>
                  <a:srgbClr val="FFFFFF"/>
                </a:solidFill>
                <a:latin typeface="Cambria"/>
                <a:cs typeface="Cambria"/>
              </a:rPr>
              <a:t> (Elektronik Ayrık Değişken Otomatik Bilgisayar) inşasına etkiledi</a:t>
            </a:r>
          </a:p>
          <a:p>
            <a:pPr marL="12700" marR="10160">
              <a:lnSpc>
                <a:spcPct val="90000"/>
              </a:lnSpc>
              <a:spcBef>
                <a:spcPts val="430"/>
              </a:spcBef>
              <a:tabLst>
                <a:tab pos="241300" algn="l"/>
              </a:tabLst>
            </a:pPr>
            <a:r>
              <a:rPr lang="tr-TR" sz="2800" dirty="0">
                <a:solidFill>
                  <a:srgbClr val="FFFFFF"/>
                </a:solidFill>
                <a:latin typeface="Cambria"/>
                <a:cs typeface="Cambria"/>
              </a:rPr>
              <a:t>
ENIAC, 1943'ten 1946'ya kadar Pennsylvania Üniversitesi </a:t>
            </a:r>
            <a:r>
              <a:rPr lang="tr-TR" sz="2800" dirty="0" err="1">
                <a:solidFill>
                  <a:srgbClr val="FFFFFF"/>
                </a:solidFill>
                <a:latin typeface="Cambria"/>
                <a:cs typeface="Cambria"/>
              </a:rPr>
              <a:t>Moore</a:t>
            </a:r>
            <a:r>
              <a:rPr lang="tr-TR" sz="2800" dirty="0">
                <a:solidFill>
                  <a:srgbClr val="FFFFFF"/>
                </a:solidFill>
                <a:latin typeface="Cambria"/>
                <a:cs typeface="Cambria"/>
              </a:rPr>
              <a:t> Elektrik Mühendisliği Okulu'nda inşa edilen ilk genel amaçlı elektronik bilgisayardı.</a:t>
            </a:r>
          </a:p>
          <a:p>
            <a:pPr marL="12700" marR="10160">
              <a:lnSpc>
                <a:spcPct val="90000"/>
              </a:lnSpc>
              <a:spcBef>
                <a:spcPts val="430"/>
              </a:spcBef>
              <a:tabLst>
                <a:tab pos="241300" algn="l"/>
              </a:tabLst>
            </a:pPr>
            <a:r>
              <a:rPr lang="tr-TR" sz="2800" dirty="0">
                <a:solidFill>
                  <a:srgbClr val="FFFFFF"/>
                </a:solidFill>
                <a:latin typeface="Cambria"/>
                <a:cs typeface="Cambria"/>
              </a:rPr>
              <a:t>
1961'de </a:t>
            </a:r>
            <a:r>
              <a:rPr lang="tr-TR" sz="2800" dirty="0" err="1">
                <a:solidFill>
                  <a:srgbClr val="FFFFFF"/>
                </a:solidFill>
                <a:latin typeface="Cambria"/>
                <a:cs typeface="Cambria"/>
              </a:rPr>
              <a:t>Wiener'in</a:t>
            </a:r>
            <a:r>
              <a:rPr lang="tr-TR" sz="2800" dirty="0">
                <a:solidFill>
                  <a:srgbClr val="FFFFFF"/>
                </a:solidFill>
                <a:latin typeface="Cambria"/>
                <a:cs typeface="Cambria"/>
              </a:rPr>
              <a:t> ünlü kitabı </a:t>
            </a:r>
            <a:r>
              <a:rPr lang="tr-TR" sz="2800" dirty="0" err="1">
                <a:solidFill>
                  <a:srgbClr val="FFFFFF"/>
                </a:solidFill>
                <a:latin typeface="Cambria"/>
                <a:cs typeface="Cambria"/>
              </a:rPr>
              <a:t>Cybernetics'in</a:t>
            </a:r>
            <a:r>
              <a:rPr lang="tr-TR" sz="2800" dirty="0">
                <a:solidFill>
                  <a:srgbClr val="FFFFFF"/>
                </a:solidFill>
                <a:latin typeface="Cambria"/>
                <a:cs typeface="Cambria"/>
              </a:rPr>
              <a:t> ikinci baskısı yayınlandı ve kontrol, iletişim ve istatistiksel sinyal işlemeye ek olarak öğrenme ve kendi kendine örgütlenme üzerine yeni materyaller eklendi.</a:t>
            </a:r>
          </a:p>
          <a:p>
            <a:pPr marL="12700" marR="10160">
              <a:lnSpc>
                <a:spcPct val="90000"/>
              </a:lnSpc>
              <a:spcBef>
                <a:spcPts val="430"/>
              </a:spcBef>
              <a:tabLst>
                <a:tab pos="241300" algn="l"/>
              </a:tabLst>
            </a:pPr>
            <a:r>
              <a:rPr lang="tr-TR" sz="2800" dirty="0">
                <a:solidFill>
                  <a:srgbClr val="FFFFFF"/>
                </a:solidFill>
                <a:latin typeface="Cambria"/>
                <a:cs typeface="Cambria"/>
              </a:rPr>
              <a:t>
30 yıl sonra, </a:t>
            </a:r>
            <a:r>
              <a:rPr lang="tr-TR" sz="2800" dirty="0" err="1">
                <a:solidFill>
                  <a:srgbClr val="FFFFFF"/>
                </a:solidFill>
                <a:latin typeface="Cambria"/>
                <a:cs typeface="Cambria"/>
              </a:rPr>
              <a:t>Hopfield</a:t>
            </a:r>
            <a:r>
              <a:rPr lang="tr-TR" sz="2800" dirty="0">
                <a:solidFill>
                  <a:srgbClr val="FFFFFF"/>
                </a:solidFill>
                <a:latin typeface="Cambria"/>
                <a:cs typeface="Cambria"/>
              </a:rPr>
              <a:t> istatistiksel mekanik ve öğrenme sistemleri arasındaki bağlantıyı tam meyveye getirdi.</a:t>
            </a:r>
            <a:endParaRPr sz="28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27736"/>
          </a:xfrm>
          <a:prstGeom prst="rect">
            <a:avLst/>
          </a:prstGeom>
        </p:spPr>
        <p:txBody>
          <a:bodyPr vert="horz" wrap="square" lIns="0" tIns="12065" rIns="0" bIns="0" rtlCol="0">
            <a:spAutoFit/>
          </a:bodyPr>
          <a:lstStyle/>
          <a:p>
            <a:pPr marL="3618865">
              <a:lnSpc>
                <a:spcPct val="100000"/>
              </a:lnSpc>
              <a:spcBef>
                <a:spcPts val="95"/>
              </a:spcBef>
            </a:pPr>
            <a:r>
              <a:rPr lang="tr-TR" dirty="0"/>
              <a:t>YSA Tarihi</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31</a:t>
            </a:fld>
            <a:endParaRPr spc="-25" dirty="0"/>
          </a:p>
        </p:txBody>
      </p:sp>
      <p:sp>
        <p:nvSpPr>
          <p:cNvPr id="3" name="object 3"/>
          <p:cNvSpPr txBox="1"/>
          <p:nvPr/>
        </p:nvSpPr>
        <p:spPr>
          <a:xfrm>
            <a:off x="78739" y="972058"/>
            <a:ext cx="11840210" cy="4862613"/>
          </a:xfrm>
          <a:prstGeom prst="rect">
            <a:avLst/>
          </a:prstGeom>
        </p:spPr>
        <p:txBody>
          <a:bodyPr vert="horz" wrap="square" lIns="0" tIns="54610" rIns="0" bIns="0" rtlCol="0">
            <a:spAutoFit/>
          </a:bodyPr>
          <a:lstStyle/>
          <a:p>
            <a:pPr marL="240029" marR="20320" indent="-227329">
              <a:lnSpc>
                <a:spcPct val="90000"/>
              </a:lnSpc>
              <a:spcBef>
                <a:spcPts val="430"/>
              </a:spcBef>
              <a:buFont typeface="Arial MT"/>
              <a:buChar char="•"/>
              <a:tabLst>
                <a:tab pos="241300" algn="l"/>
              </a:tabLst>
            </a:pPr>
            <a:r>
              <a:rPr lang="tr-TR" sz="2800" dirty="0">
                <a:solidFill>
                  <a:srgbClr val="FFFFFF"/>
                </a:solidFill>
                <a:latin typeface="Cambria"/>
                <a:cs typeface="Cambria"/>
              </a:rPr>
              <a:t>Sinir ağlarındaki bir sonraki büyük gelişme, 1949'da </a:t>
            </a:r>
            <a:r>
              <a:rPr lang="tr-TR" sz="2800" dirty="0" err="1">
                <a:solidFill>
                  <a:srgbClr val="FFFFFF"/>
                </a:solidFill>
                <a:latin typeface="Cambria"/>
                <a:cs typeface="Cambria"/>
              </a:rPr>
              <a:t>Hebb'in</a:t>
            </a:r>
            <a:r>
              <a:rPr lang="tr-TR" sz="2800" dirty="0">
                <a:solidFill>
                  <a:srgbClr val="FFFFFF"/>
                </a:solidFill>
                <a:latin typeface="Cambria"/>
                <a:cs typeface="Cambria"/>
              </a:rPr>
              <a:t> sinaptik modifikasyon için fizyolojik bir öğrenme kuralının açık bir ifadesinin ilk kez sunulduğu </a:t>
            </a:r>
            <a:r>
              <a:rPr lang="tr-TR" sz="2800" dirty="0" err="1">
                <a:solidFill>
                  <a:srgbClr val="FFFFFF"/>
                </a:solidFill>
                <a:latin typeface="Cambria"/>
                <a:cs typeface="Cambria"/>
              </a:rPr>
              <a:t>The</a:t>
            </a:r>
            <a:r>
              <a:rPr lang="tr-TR" sz="2800" dirty="0">
                <a:solidFill>
                  <a:srgbClr val="FFFFFF"/>
                </a:solidFill>
                <a:latin typeface="Cambria"/>
                <a:cs typeface="Cambria"/>
              </a:rPr>
              <a:t> </a:t>
            </a:r>
            <a:r>
              <a:rPr lang="tr-TR" sz="2800" dirty="0" err="1">
                <a:solidFill>
                  <a:srgbClr val="FFFFFF"/>
                </a:solidFill>
                <a:latin typeface="Cambria"/>
                <a:cs typeface="Cambria"/>
              </a:rPr>
              <a:t>Organization</a:t>
            </a:r>
            <a:r>
              <a:rPr lang="tr-TR" sz="2800" dirty="0">
                <a:solidFill>
                  <a:srgbClr val="FFFFFF"/>
                </a:solidFill>
                <a:latin typeface="Cambria"/>
                <a:cs typeface="Cambria"/>
              </a:rPr>
              <a:t> of </a:t>
            </a:r>
            <a:r>
              <a:rPr lang="tr-TR" sz="2800" dirty="0" err="1">
                <a:solidFill>
                  <a:srgbClr val="FFFFFF"/>
                </a:solidFill>
                <a:latin typeface="Cambria"/>
                <a:cs typeface="Cambria"/>
              </a:rPr>
              <a:t>Behavior</a:t>
            </a:r>
            <a:r>
              <a:rPr lang="tr-TR" sz="2800" dirty="0">
                <a:solidFill>
                  <a:srgbClr val="FFFFFF"/>
                </a:solidFill>
                <a:latin typeface="Cambria"/>
                <a:cs typeface="Cambria"/>
              </a:rPr>
              <a:t> adlı kitabının yayınlanmasıyla geldi.
</a:t>
            </a:r>
            <a:r>
              <a:rPr lang="tr-TR" sz="2800" dirty="0" err="1">
                <a:solidFill>
                  <a:srgbClr val="FFFFFF"/>
                </a:solidFill>
                <a:latin typeface="Cambria"/>
                <a:cs typeface="Cambria"/>
              </a:rPr>
              <a:t>Hebb'in</a:t>
            </a:r>
            <a:r>
              <a:rPr lang="tr-TR" sz="2800" dirty="0">
                <a:solidFill>
                  <a:srgbClr val="FFFFFF"/>
                </a:solidFill>
                <a:latin typeface="Cambria"/>
                <a:cs typeface="Cambria"/>
              </a:rPr>
              <a:t> iki nöron arasındaki değişken bir sinapsın etkinliğinin, bir nöronun bu sinaps boyunca diğeri tarafından tekrar tekrar aktive edilmesiyle arttığını belirten ünlü öğrenme varsayımı.
</a:t>
            </a:r>
            <a:r>
              <a:rPr lang="tr-TR" sz="2800" dirty="0" err="1">
                <a:solidFill>
                  <a:srgbClr val="FFFFFF"/>
                </a:solidFill>
                <a:latin typeface="Cambria"/>
                <a:cs typeface="Cambria"/>
              </a:rPr>
              <a:t>Hebb'in</a:t>
            </a:r>
            <a:r>
              <a:rPr lang="tr-TR" sz="2800" dirty="0">
                <a:solidFill>
                  <a:srgbClr val="FFFFFF"/>
                </a:solidFill>
                <a:latin typeface="Cambria"/>
                <a:cs typeface="Cambria"/>
              </a:rPr>
              <a:t> kitabı, hesaplamalı öğrenme modellerinin ve uyarlanabilir sistemlerin geliştirilmesine ilham verdi
Rochester, Holland, </a:t>
            </a:r>
            <a:r>
              <a:rPr lang="tr-TR" sz="2800" dirty="0" err="1">
                <a:solidFill>
                  <a:srgbClr val="FFFFFF"/>
                </a:solidFill>
                <a:latin typeface="Cambria"/>
                <a:cs typeface="Cambria"/>
              </a:rPr>
              <a:t>Haibt</a:t>
            </a:r>
            <a:r>
              <a:rPr lang="tr-TR" sz="2800" dirty="0">
                <a:solidFill>
                  <a:srgbClr val="FFFFFF"/>
                </a:solidFill>
                <a:latin typeface="Cambria"/>
                <a:cs typeface="Cambria"/>
              </a:rPr>
              <a:t> ve </a:t>
            </a:r>
            <a:r>
              <a:rPr lang="tr-TR" sz="2800" dirty="0" err="1">
                <a:solidFill>
                  <a:srgbClr val="FFFFFF"/>
                </a:solidFill>
                <a:latin typeface="Cambria"/>
                <a:cs typeface="Cambria"/>
              </a:rPr>
              <a:t>Duda</a:t>
            </a:r>
            <a:r>
              <a:rPr lang="tr-TR" sz="2800" dirty="0">
                <a:solidFill>
                  <a:srgbClr val="FFFFFF"/>
                </a:solidFill>
                <a:latin typeface="Cambria"/>
                <a:cs typeface="Cambria"/>
              </a:rPr>
              <a:t> (1956), </a:t>
            </a:r>
            <a:r>
              <a:rPr lang="tr-TR" sz="2800" dirty="0" err="1">
                <a:solidFill>
                  <a:srgbClr val="FFFFFF"/>
                </a:solidFill>
                <a:latin typeface="Cambria"/>
                <a:cs typeface="Cambria"/>
              </a:rPr>
              <a:t>Hebb'in</a:t>
            </a:r>
            <a:r>
              <a:rPr lang="tr-TR" sz="2800" dirty="0">
                <a:solidFill>
                  <a:srgbClr val="FFFFFF"/>
                </a:solidFill>
                <a:latin typeface="Cambria"/>
                <a:cs typeface="Cambria"/>
              </a:rPr>
              <a:t> öğrenme varsayımına dayanan iyi formüle edilmiş bir sinirsel teoriyi test etmek için bilgisayar simülasyonu kullanır;</a:t>
            </a:r>
            <a:endParaRPr sz="28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59155"/>
          </a:xfrm>
          <a:prstGeom prst="rect">
            <a:avLst/>
          </a:prstGeom>
        </p:spPr>
        <p:txBody>
          <a:bodyPr vert="horz" wrap="square" lIns="0" tIns="12700" rIns="0" bIns="0" rtlCol="0">
            <a:spAutoFit/>
          </a:bodyPr>
          <a:lstStyle/>
          <a:p>
            <a:pPr marL="1803400">
              <a:lnSpc>
                <a:spcPct val="100000"/>
              </a:lnSpc>
              <a:spcBef>
                <a:spcPts val="100"/>
              </a:spcBef>
            </a:pPr>
            <a:r>
              <a:rPr lang="tr-TR" sz="4200" spc="-25" dirty="0"/>
              <a:t>Eğitim Verileri veya Eğitim Örneği</a:t>
            </a:r>
            <a:endParaRPr sz="42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4</a:t>
            </a:fld>
            <a:endParaRPr spc="-50" dirty="0"/>
          </a:p>
        </p:txBody>
      </p:sp>
      <p:sp>
        <p:nvSpPr>
          <p:cNvPr id="3" name="object 3"/>
          <p:cNvSpPr txBox="1"/>
          <p:nvPr/>
        </p:nvSpPr>
        <p:spPr>
          <a:xfrm>
            <a:off x="78739" y="1039113"/>
            <a:ext cx="11927205" cy="4179220"/>
          </a:xfrm>
          <a:prstGeom prst="rect">
            <a:avLst/>
          </a:prstGeom>
        </p:spPr>
        <p:txBody>
          <a:bodyPr vert="horz" wrap="square" lIns="0" tIns="61594" rIns="0" bIns="0" rtlCol="0">
            <a:spAutoFit/>
          </a:bodyPr>
          <a:lstStyle/>
          <a:p>
            <a:pPr marL="240029" marR="417830" indent="-227329">
              <a:lnSpc>
                <a:spcPct val="90000"/>
              </a:lnSpc>
              <a:spcBef>
                <a:spcPts val="484"/>
              </a:spcBef>
              <a:buFont typeface="Arial MT"/>
              <a:buChar char="•"/>
              <a:tabLst>
                <a:tab pos="241300" algn="l"/>
              </a:tabLst>
            </a:pPr>
            <a:r>
              <a:rPr lang="tr-TR" sz="3200" dirty="0">
                <a:solidFill>
                  <a:srgbClr val="FFFFFF"/>
                </a:solidFill>
                <a:latin typeface="Cambria"/>
                <a:cs typeface="Cambria"/>
              </a:rPr>
              <a:t>Her bir çiftin bir giriş sinyalinden ve karşılık gelen istenen yanıttan oluştuğu bir giriş-çıkış çiftleri kümesi, bir dizi eğitim verisi veya eğitim örneği olarak adlandırılır.</a:t>
            </a:r>
          </a:p>
          <a:p>
            <a:pPr marL="240029" marR="417830" indent="-227329">
              <a:lnSpc>
                <a:spcPct val="90000"/>
              </a:lnSpc>
              <a:spcBef>
                <a:spcPts val="484"/>
              </a:spcBef>
              <a:buFont typeface="Arial MT"/>
              <a:buChar char="•"/>
              <a:tabLst>
                <a:tab pos="241300" algn="l"/>
              </a:tabLst>
            </a:pPr>
            <a:r>
              <a:rPr lang="tr-TR" sz="3200" spc="-114" dirty="0">
                <a:solidFill>
                  <a:srgbClr val="FFFFFF"/>
                </a:solidFill>
                <a:latin typeface="Cambria"/>
                <a:cs typeface="Cambria"/>
              </a:rPr>
              <a:t>Böyle bir veri setinin nasıl kullanılabileceğini göstermek için, örneğin, giriş sinyalinin 10 basamaktan birini temsil eden siyah veya beyaz pikselli bir görüntü olduğu el yazısı basamak tanıma problemini düşünün. 	İstenen yanıt, görüntüsü ağa giriş sinyali olarak sunulan belirli bir rakamın "kimliği" </a:t>
            </a:r>
            <a:r>
              <a:rPr lang="tr-TR" sz="3200" spc="-114" dirty="0" err="1">
                <a:solidFill>
                  <a:srgbClr val="FFFFFF"/>
                </a:solidFill>
                <a:latin typeface="Cambria"/>
                <a:cs typeface="Cambria"/>
              </a:rPr>
              <a:t>dir</a:t>
            </a:r>
            <a:r>
              <a:rPr lang="tr-TR" sz="3200" spc="-114" dirty="0">
                <a:solidFill>
                  <a:srgbClr val="FFFFFF"/>
                </a:solidFill>
                <a:latin typeface="Cambria"/>
                <a:cs typeface="Cambria"/>
              </a:rPr>
              <a:t>
Bu örnekte, bir sinir ağının tasarımı aşağıdaki gibi ilerleyebilir:</a:t>
            </a:r>
            <a:endParaRPr sz="32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a:lnSpc>
                <a:spcPct val="100000"/>
              </a:lnSpc>
              <a:spcBef>
                <a:spcPts val="105"/>
              </a:spcBef>
            </a:pPr>
            <a:r>
              <a:rPr lang="tr-TR" sz="3800" dirty="0"/>
              <a:t>Karakter tanıma için bir sinir ağı tasarımı</a:t>
            </a:r>
            <a:endParaRPr sz="38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5</a:t>
            </a:fld>
            <a:endParaRPr spc="-50" dirty="0"/>
          </a:p>
        </p:txBody>
      </p:sp>
      <p:sp>
        <p:nvSpPr>
          <p:cNvPr id="3" name="object 3"/>
          <p:cNvSpPr txBox="1"/>
          <p:nvPr/>
        </p:nvSpPr>
        <p:spPr>
          <a:xfrm>
            <a:off x="162368" y="907898"/>
            <a:ext cx="11866880" cy="5693866"/>
          </a:xfrm>
          <a:prstGeom prst="rect">
            <a:avLst/>
          </a:prstGeom>
        </p:spPr>
        <p:txBody>
          <a:bodyPr vert="horz" wrap="square" lIns="0" tIns="12700" rIns="0" bIns="0" rtlCol="0">
            <a:spAutoFit/>
          </a:bodyPr>
          <a:lstStyle/>
          <a:p>
            <a:pPr marL="356870" indent="-344170">
              <a:lnSpc>
                <a:spcPts val="3080"/>
              </a:lnSpc>
              <a:spcBef>
                <a:spcPts val="100"/>
              </a:spcBef>
              <a:buAutoNum type="arabicPeriod"/>
              <a:tabLst>
                <a:tab pos="356870" algn="l"/>
              </a:tabLst>
            </a:pPr>
            <a:r>
              <a:rPr lang="tr-TR" sz="2700" b="1" dirty="0">
                <a:solidFill>
                  <a:schemeClr val="bg1"/>
                </a:solidFill>
                <a:latin typeface="Cambria"/>
                <a:cs typeface="Cambria"/>
              </a:rPr>
              <a:t>Sinir ağı için uygun mimariyi seçin,</a:t>
            </a:r>
          </a:p>
          <a:p>
            <a:pPr marL="12700">
              <a:lnSpc>
                <a:spcPts val="3080"/>
              </a:lnSpc>
              <a:spcBef>
                <a:spcPts val="100"/>
              </a:spcBef>
              <a:tabLst>
                <a:tab pos="356870" algn="l"/>
              </a:tabLst>
            </a:pPr>
            <a:r>
              <a:rPr lang="tr-TR" sz="2700" b="1" dirty="0">
                <a:solidFill>
                  <a:schemeClr val="bg1"/>
                </a:solidFill>
                <a:latin typeface="Cambria"/>
                <a:cs typeface="Cambria"/>
              </a:rPr>
              <a:t> ~bir girdi görüntüsünün piksellerine eşit sayıda kaynak düğümlerinden oluşan bir giriş katmanı ile,
~ve 10 nörondan oluşan bir çıktı katmanı (her basamak için bir tane),
~Daha sonra uygun bir algoritma aracılığıyla ağı eğitmek için örneklerin bir alt kümesi kullanılır.
~Ağ tasarımının bu aşamasına öğrenme denir
2. Eğitilen ağın tanıma performansını daha önce görülmemiş verilerle test edin
~Özellikle, ağa bir giriş görüntüsü sunulur, ancak bu sefer değildir
söz konusu görüntünün ait olduğu rakamın kimliğini söyledi.
~Ağın performansı daha sonra ağ tarafından bildirilen rakam tanıma ile rakamın gerçek kimliği karşılaştırılarak değerlendirilir
~Ağ işleminin bu ikinci aşamasına genelleştirme denir</a:t>
            </a:r>
            <a:endParaRPr sz="2700" dirty="0">
              <a:solidFill>
                <a:schemeClr val="bg1"/>
              </a:solidFill>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685" y="-66344"/>
            <a:ext cx="4982845" cy="1656223"/>
          </a:xfrm>
          <a:prstGeom prst="rect">
            <a:avLst/>
          </a:prstGeom>
        </p:spPr>
        <p:txBody>
          <a:bodyPr vert="horz" wrap="square" lIns="0" tIns="78105" rIns="0" bIns="0" rtlCol="0">
            <a:spAutoFit/>
          </a:bodyPr>
          <a:lstStyle/>
          <a:p>
            <a:pPr marL="12700" marR="5080" indent="-2540" algn="ctr">
              <a:lnSpc>
                <a:spcPts val="4110"/>
              </a:lnSpc>
              <a:spcBef>
                <a:spcPts val="615"/>
              </a:spcBef>
            </a:pPr>
            <a:r>
              <a:rPr lang="tr-TR" sz="3800" dirty="0"/>
              <a:t>Karakter tanıma (RAKAM örneği) için bir sinir ağı tasarımı</a:t>
            </a:r>
            <a:endParaRPr sz="3800" dirty="0"/>
          </a:p>
        </p:txBody>
      </p:sp>
      <p:sp>
        <p:nvSpPr>
          <p:cNvPr id="4" name="object 4"/>
          <p:cNvSpPr txBox="1">
            <a:spLocks noGrp="1"/>
          </p:cNvSpPr>
          <p:nvPr>
            <p:ph type="body" idx="1"/>
          </p:nvPr>
        </p:nvSpPr>
        <p:spPr>
          <a:xfrm>
            <a:off x="78739" y="1899030"/>
            <a:ext cx="5928360" cy="5052665"/>
          </a:xfrm>
          <a:prstGeom prst="rect">
            <a:avLst/>
          </a:prstGeom>
        </p:spPr>
        <p:txBody>
          <a:bodyPr vert="horz" wrap="square" lIns="0" tIns="12700" rIns="0" bIns="0" rtlCol="0">
            <a:spAutoFit/>
          </a:bodyPr>
          <a:lstStyle/>
          <a:p>
            <a:pPr marL="356235" indent="-343535">
              <a:lnSpc>
                <a:spcPts val="2395"/>
              </a:lnSpc>
              <a:spcBef>
                <a:spcPts val="100"/>
              </a:spcBef>
              <a:buAutoNum type="arabicPeriod"/>
              <a:tabLst>
                <a:tab pos="356235" algn="l"/>
              </a:tabLst>
            </a:pPr>
            <a:r>
              <a:rPr lang="tr-TR" dirty="0"/>
              <a:t>NN için uygun mimariyi seçin</a:t>
            </a:r>
            <a:endParaRPr b="0" spc="-25" dirty="0">
              <a:solidFill>
                <a:srgbClr val="FFFFFF"/>
              </a:solidFill>
              <a:latin typeface="Cambria"/>
              <a:cs typeface="Cambria"/>
            </a:endParaRPr>
          </a:p>
          <a:p>
            <a:pPr marL="643255" marR="264795" lvl="1" indent="-287020">
              <a:lnSpc>
                <a:spcPts val="2270"/>
              </a:lnSpc>
              <a:spcBef>
                <a:spcPts val="155"/>
              </a:spcBef>
              <a:buChar char="~"/>
              <a:tabLst>
                <a:tab pos="643255" algn="l"/>
              </a:tabLst>
            </a:pPr>
            <a:r>
              <a:rPr lang="tr-TR" sz="2100" dirty="0">
                <a:solidFill>
                  <a:srgbClr val="FFFFFF"/>
                </a:solidFill>
                <a:latin typeface="Cambria"/>
                <a:cs typeface="Cambria"/>
              </a:rPr>
              <a:t>#nodes = #pixels giriş görüntüsünden oluşan giriş katmanı</a:t>
            </a:r>
          </a:p>
          <a:p>
            <a:pPr marL="643255" marR="264795" lvl="1" indent="-287020">
              <a:lnSpc>
                <a:spcPts val="2270"/>
              </a:lnSpc>
              <a:spcBef>
                <a:spcPts val="155"/>
              </a:spcBef>
              <a:buChar char="~"/>
              <a:tabLst>
                <a:tab pos="643255" algn="l"/>
              </a:tabLst>
            </a:pPr>
            <a:r>
              <a:rPr lang="tr-TR" sz="2100" dirty="0">
                <a:solidFill>
                  <a:srgbClr val="FFFFFF"/>
                </a:solidFill>
                <a:latin typeface="Cambria"/>
                <a:cs typeface="Cambria"/>
              </a:rPr>
              <a:t>10 nörondan oluşan bir çıktı katmanı (1 için her basamak)</a:t>
            </a:r>
            <a:r>
              <a:rPr b="0" spc="-10" dirty="0">
                <a:solidFill>
                  <a:srgbClr val="FFFFFF"/>
                </a:solidFill>
                <a:latin typeface="Cambria"/>
                <a:cs typeface="Cambria"/>
              </a:rPr>
              <a:t>,</a:t>
            </a:r>
          </a:p>
          <a:p>
            <a:pPr marL="643255" lvl="1" indent="-286385">
              <a:lnSpc>
                <a:spcPts val="2395"/>
              </a:lnSpc>
              <a:buChar char="~"/>
              <a:tabLst>
                <a:tab pos="643255" algn="l"/>
              </a:tabLst>
            </a:pPr>
            <a:r>
              <a:rPr lang="tr-TR" sz="2100" dirty="0">
                <a:solidFill>
                  <a:srgbClr val="FFFFFF"/>
                </a:solidFill>
                <a:latin typeface="Cambria"/>
                <a:cs typeface="Cambria"/>
              </a:rPr>
              <a:t>Ağı eğitmek için örnekler kullanın (öğrenme)</a:t>
            </a:r>
            <a:endParaRPr sz="2100" dirty="0">
              <a:latin typeface="Cambria"/>
              <a:cs typeface="Cambria"/>
            </a:endParaRPr>
          </a:p>
          <a:p>
            <a:pPr marL="355600" marR="340995" indent="-343535">
              <a:lnSpc>
                <a:spcPts val="2270"/>
              </a:lnSpc>
              <a:spcBef>
                <a:spcPts val="2300"/>
              </a:spcBef>
              <a:buAutoNum type="arabicPeriod"/>
              <a:tabLst>
                <a:tab pos="356870" algn="l"/>
              </a:tabLst>
            </a:pPr>
            <a:r>
              <a:rPr lang="tr-TR" spc="-40" dirty="0">
                <a:solidFill>
                  <a:schemeClr val="bg1"/>
                </a:solidFill>
              </a:rPr>
              <a:t>Tanıma performansını daha önce görülmemiş verilerle test edin</a:t>
            </a:r>
          </a:p>
          <a:p>
            <a:pPr marL="642620" lvl="1" indent="-285750">
              <a:lnSpc>
                <a:spcPts val="2110"/>
              </a:lnSpc>
              <a:buChar char="~"/>
              <a:tabLst>
                <a:tab pos="642620" algn="l"/>
              </a:tabLst>
            </a:pPr>
            <a:r>
              <a:rPr lang="tr-TR" sz="2100" dirty="0">
                <a:solidFill>
                  <a:srgbClr val="FFFFFF"/>
                </a:solidFill>
                <a:latin typeface="Cambria"/>
                <a:cs typeface="Cambria"/>
              </a:rPr>
              <a:t>Rakamı tanımlamak için bilinmeyen giriş görüntüleri kullanılır.</a:t>
            </a:r>
          </a:p>
          <a:p>
            <a:pPr marL="642620" lvl="1" indent="-285750">
              <a:lnSpc>
                <a:spcPts val="2110"/>
              </a:lnSpc>
              <a:buChar char="~"/>
              <a:tabLst>
                <a:tab pos="642620" algn="l"/>
              </a:tabLst>
            </a:pPr>
            <a:endParaRPr b="0" spc="-10" dirty="0">
              <a:solidFill>
                <a:srgbClr val="FFFFFF"/>
              </a:solidFill>
              <a:latin typeface="Cambria"/>
              <a:cs typeface="Cambria"/>
            </a:endParaRPr>
          </a:p>
          <a:p>
            <a:pPr marL="643255" marR="140970" lvl="1" indent="-287020">
              <a:lnSpc>
                <a:spcPts val="2270"/>
              </a:lnSpc>
              <a:spcBef>
                <a:spcPts val="160"/>
              </a:spcBef>
              <a:buChar char="~"/>
              <a:tabLst>
                <a:tab pos="643255" algn="l"/>
              </a:tabLst>
            </a:pPr>
            <a:r>
              <a:rPr lang="tr-TR" sz="2100" dirty="0">
                <a:solidFill>
                  <a:srgbClr val="FFFFFF"/>
                </a:solidFill>
                <a:latin typeface="Cambria"/>
                <a:cs typeface="Cambria"/>
              </a:rPr>
              <a:t>Ağ performansı, tanımlanan rakam ile gerçek rakam karşılaştırılarak değerlendirilir.</a:t>
            </a:r>
          </a:p>
          <a:p>
            <a:pPr marL="643255" marR="140970" lvl="1" indent="-287020">
              <a:lnSpc>
                <a:spcPts val="2270"/>
              </a:lnSpc>
              <a:spcBef>
                <a:spcPts val="160"/>
              </a:spcBef>
              <a:buChar char="~"/>
              <a:tabLst>
                <a:tab pos="643255" algn="l"/>
              </a:tabLst>
            </a:pPr>
            <a:endParaRPr sz="2100" dirty="0">
              <a:latin typeface="Cambria"/>
              <a:cs typeface="Cambria"/>
            </a:endParaRPr>
          </a:p>
          <a:p>
            <a:pPr marL="642620" lvl="1" indent="-285750">
              <a:lnSpc>
                <a:spcPts val="2230"/>
              </a:lnSpc>
              <a:buChar char="~"/>
              <a:tabLst>
                <a:tab pos="642620" algn="l"/>
              </a:tabLst>
            </a:pPr>
            <a:r>
              <a:rPr lang="tr-TR" sz="2100" dirty="0">
                <a:solidFill>
                  <a:srgbClr val="FFFFFF"/>
                </a:solidFill>
                <a:latin typeface="Cambria"/>
                <a:cs typeface="Cambria"/>
              </a:rPr>
              <a:t>Bu ikinci aşamaya genelleme (</a:t>
            </a:r>
            <a:r>
              <a:rPr lang="tr-TR" sz="1800" b="1" i="0" u="none" strike="noStrike" dirty="0" err="1">
                <a:solidFill>
                  <a:srgbClr val="FFFF00"/>
                </a:solidFill>
                <a:effectLst/>
                <a:latin typeface="Cambria" panose="02040503050406030204" pitchFamily="18" charset="0"/>
              </a:rPr>
              <a:t>generalization</a:t>
            </a:r>
            <a:r>
              <a:rPr lang="tr-TR" sz="2100" dirty="0">
                <a:solidFill>
                  <a:srgbClr val="FFFFFF"/>
                </a:solidFill>
                <a:latin typeface="Cambria"/>
                <a:cs typeface="Cambria"/>
              </a:rPr>
              <a:t>) denir</a:t>
            </a:r>
            <a:endParaRPr sz="2100" dirty="0">
              <a:latin typeface="Cambria"/>
              <a:cs typeface="Cambria"/>
            </a:endParaRPr>
          </a:p>
        </p:txBody>
      </p:sp>
      <p:sp>
        <p:nvSpPr>
          <p:cNvPr id="88" name="object 88"/>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6</a:t>
            </a:fld>
            <a:endParaRPr spc="-50" dirty="0"/>
          </a:p>
        </p:txBody>
      </p:sp>
      <p:sp>
        <p:nvSpPr>
          <p:cNvPr id="3" name="object 3"/>
          <p:cNvSpPr/>
          <p:nvPr/>
        </p:nvSpPr>
        <p:spPr>
          <a:xfrm>
            <a:off x="761" y="1753361"/>
            <a:ext cx="5943600" cy="0"/>
          </a:xfrm>
          <a:custGeom>
            <a:avLst/>
            <a:gdLst/>
            <a:ahLst/>
            <a:cxnLst/>
            <a:rect l="l" t="t" r="r" b="b"/>
            <a:pathLst>
              <a:path w="5943600">
                <a:moveTo>
                  <a:pt x="0" y="0"/>
                </a:moveTo>
                <a:lnTo>
                  <a:pt x="5943600" y="0"/>
                </a:lnTo>
              </a:path>
            </a:pathLst>
          </a:custGeom>
          <a:ln w="25400">
            <a:solidFill>
              <a:srgbClr val="FFFFFF"/>
            </a:solidFill>
          </a:ln>
        </p:spPr>
        <p:txBody>
          <a:bodyPr wrap="square" lIns="0" tIns="0" rIns="0" bIns="0" rtlCol="0"/>
          <a:lstStyle/>
          <a:p>
            <a:endParaRPr/>
          </a:p>
        </p:txBody>
      </p:sp>
      <p:grpSp>
        <p:nvGrpSpPr>
          <p:cNvPr id="5" name="object 5"/>
          <p:cNvGrpSpPr/>
          <p:nvPr/>
        </p:nvGrpSpPr>
        <p:grpSpPr>
          <a:xfrm>
            <a:off x="6553169" y="118870"/>
            <a:ext cx="1428750" cy="638175"/>
            <a:chOff x="6553169" y="118870"/>
            <a:chExt cx="1428750" cy="638175"/>
          </a:xfrm>
        </p:grpSpPr>
        <p:pic>
          <p:nvPicPr>
            <p:cNvPr id="6" name="object 6"/>
            <p:cNvPicPr/>
            <p:nvPr/>
          </p:nvPicPr>
          <p:blipFill>
            <a:blip r:embed="rId2" cstate="print"/>
            <a:stretch>
              <a:fillRect/>
            </a:stretch>
          </p:blipFill>
          <p:spPr>
            <a:xfrm>
              <a:off x="6553169" y="118870"/>
              <a:ext cx="1428658" cy="638063"/>
            </a:xfrm>
            <a:prstGeom prst="rect">
              <a:avLst/>
            </a:prstGeom>
          </p:spPr>
        </p:pic>
        <p:pic>
          <p:nvPicPr>
            <p:cNvPr id="7" name="object 7"/>
            <p:cNvPicPr/>
            <p:nvPr/>
          </p:nvPicPr>
          <p:blipFill>
            <a:blip r:embed="rId3" cstate="print"/>
            <a:stretch>
              <a:fillRect/>
            </a:stretch>
          </p:blipFill>
          <p:spPr>
            <a:xfrm>
              <a:off x="6601325" y="118870"/>
              <a:ext cx="1314365" cy="551951"/>
            </a:xfrm>
            <a:prstGeom prst="rect">
              <a:avLst/>
            </a:prstGeom>
          </p:spPr>
        </p:pic>
      </p:grpSp>
      <p:sp>
        <p:nvSpPr>
          <p:cNvPr id="8" name="object 8"/>
          <p:cNvSpPr txBox="1"/>
          <p:nvPr/>
        </p:nvSpPr>
        <p:spPr>
          <a:xfrm>
            <a:off x="6938907" y="203244"/>
            <a:ext cx="646430" cy="334645"/>
          </a:xfrm>
          <a:prstGeom prst="rect">
            <a:avLst/>
          </a:prstGeom>
        </p:spPr>
        <p:txBody>
          <a:bodyPr vert="horz" wrap="square" lIns="0" tIns="15875" rIns="0" bIns="0" rtlCol="0">
            <a:spAutoFit/>
          </a:bodyPr>
          <a:lstStyle/>
          <a:p>
            <a:pPr marL="12700">
              <a:lnSpc>
                <a:spcPct val="100000"/>
              </a:lnSpc>
              <a:spcBef>
                <a:spcPts val="125"/>
              </a:spcBef>
            </a:pPr>
            <a:r>
              <a:rPr sz="2000" spc="-10" dirty="0">
                <a:latin typeface="Cambria"/>
                <a:cs typeface="Cambria"/>
              </a:rPr>
              <a:t>Begin</a:t>
            </a:r>
            <a:endParaRPr sz="2000">
              <a:latin typeface="Cambria"/>
              <a:cs typeface="Cambria"/>
            </a:endParaRPr>
          </a:p>
        </p:txBody>
      </p:sp>
      <p:grpSp>
        <p:nvGrpSpPr>
          <p:cNvPr id="9" name="object 9"/>
          <p:cNvGrpSpPr/>
          <p:nvPr/>
        </p:nvGrpSpPr>
        <p:grpSpPr>
          <a:xfrm>
            <a:off x="6153145" y="833138"/>
            <a:ext cx="2219325" cy="800735"/>
            <a:chOff x="6153145" y="833138"/>
            <a:chExt cx="2219325" cy="800735"/>
          </a:xfrm>
        </p:grpSpPr>
        <p:pic>
          <p:nvPicPr>
            <p:cNvPr id="10" name="object 10"/>
            <p:cNvPicPr/>
            <p:nvPr/>
          </p:nvPicPr>
          <p:blipFill>
            <a:blip r:embed="rId4" cstate="print"/>
            <a:stretch>
              <a:fillRect/>
            </a:stretch>
          </p:blipFill>
          <p:spPr>
            <a:xfrm>
              <a:off x="6153145" y="833138"/>
              <a:ext cx="2219183" cy="800148"/>
            </a:xfrm>
            <a:prstGeom prst="rect">
              <a:avLst/>
            </a:prstGeom>
          </p:spPr>
        </p:pic>
        <p:pic>
          <p:nvPicPr>
            <p:cNvPr id="11" name="object 11"/>
            <p:cNvPicPr/>
            <p:nvPr/>
          </p:nvPicPr>
          <p:blipFill>
            <a:blip r:embed="rId5" cstate="print"/>
            <a:stretch>
              <a:fillRect/>
            </a:stretch>
          </p:blipFill>
          <p:spPr>
            <a:xfrm>
              <a:off x="6204226" y="861715"/>
              <a:ext cx="2104890" cy="685841"/>
            </a:xfrm>
            <a:prstGeom prst="rect">
              <a:avLst/>
            </a:prstGeom>
          </p:spPr>
        </p:pic>
      </p:grpSp>
      <p:sp>
        <p:nvSpPr>
          <p:cNvPr id="12" name="object 12"/>
          <p:cNvSpPr txBox="1"/>
          <p:nvPr/>
        </p:nvSpPr>
        <p:spPr>
          <a:xfrm>
            <a:off x="6391889" y="871559"/>
            <a:ext cx="1734185" cy="589280"/>
          </a:xfrm>
          <a:prstGeom prst="rect">
            <a:avLst/>
          </a:prstGeom>
        </p:spPr>
        <p:txBody>
          <a:bodyPr vert="horz" wrap="square" lIns="0" tIns="15875" rIns="0" bIns="0" rtlCol="0">
            <a:spAutoFit/>
          </a:bodyPr>
          <a:lstStyle/>
          <a:p>
            <a:pPr algn="ctr">
              <a:lnSpc>
                <a:spcPts val="2200"/>
              </a:lnSpc>
              <a:spcBef>
                <a:spcPts val="125"/>
              </a:spcBef>
            </a:pPr>
            <a:r>
              <a:rPr sz="2000" dirty="0">
                <a:latin typeface="Cambria"/>
                <a:cs typeface="Cambria"/>
              </a:rPr>
              <a:t>Random</a:t>
            </a:r>
            <a:r>
              <a:rPr sz="2000" spc="-65" dirty="0">
                <a:latin typeface="Cambria"/>
                <a:cs typeface="Cambria"/>
              </a:rPr>
              <a:t> </a:t>
            </a:r>
            <a:r>
              <a:rPr sz="2000" spc="-10" dirty="0">
                <a:latin typeface="Cambria"/>
                <a:cs typeface="Cambria"/>
              </a:rPr>
              <a:t>weight</a:t>
            </a:r>
            <a:endParaRPr sz="2000">
              <a:latin typeface="Cambria"/>
              <a:cs typeface="Cambria"/>
            </a:endParaRPr>
          </a:p>
          <a:p>
            <a:pPr marL="1270" algn="ctr">
              <a:lnSpc>
                <a:spcPts val="2200"/>
              </a:lnSpc>
            </a:pPr>
            <a:r>
              <a:rPr sz="2000" spc="-10" dirty="0">
                <a:latin typeface="Cambria"/>
                <a:cs typeface="Cambria"/>
              </a:rPr>
              <a:t>values</a:t>
            </a:r>
            <a:endParaRPr sz="2000">
              <a:latin typeface="Cambria"/>
              <a:cs typeface="Cambria"/>
            </a:endParaRPr>
          </a:p>
        </p:txBody>
      </p:sp>
      <p:grpSp>
        <p:nvGrpSpPr>
          <p:cNvPr id="13" name="object 13"/>
          <p:cNvGrpSpPr/>
          <p:nvPr/>
        </p:nvGrpSpPr>
        <p:grpSpPr>
          <a:xfrm>
            <a:off x="6153145" y="1823799"/>
            <a:ext cx="2219325" cy="800735"/>
            <a:chOff x="6153145" y="1823799"/>
            <a:chExt cx="2219325" cy="800735"/>
          </a:xfrm>
        </p:grpSpPr>
        <p:pic>
          <p:nvPicPr>
            <p:cNvPr id="14" name="object 14"/>
            <p:cNvPicPr/>
            <p:nvPr/>
          </p:nvPicPr>
          <p:blipFill>
            <a:blip r:embed="rId6" cstate="print"/>
            <a:stretch>
              <a:fillRect/>
            </a:stretch>
          </p:blipFill>
          <p:spPr>
            <a:xfrm>
              <a:off x="6153145" y="1823799"/>
              <a:ext cx="2219183" cy="800148"/>
            </a:xfrm>
            <a:prstGeom prst="rect">
              <a:avLst/>
            </a:prstGeom>
          </p:spPr>
        </p:pic>
        <p:pic>
          <p:nvPicPr>
            <p:cNvPr id="15" name="object 15"/>
            <p:cNvPicPr/>
            <p:nvPr/>
          </p:nvPicPr>
          <p:blipFill>
            <a:blip r:embed="rId5" cstate="print"/>
            <a:stretch>
              <a:fillRect/>
            </a:stretch>
          </p:blipFill>
          <p:spPr>
            <a:xfrm>
              <a:off x="6204226" y="1851740"/>
              <a:ext cx="2104890" cy="685841"/>
            </a:xfrm>
            <a:prstGeom prst="rect">
              <a:avLst/>
            </a:prstGeom>
          </p:spPr>
        </p:pic>
      </p:grpSp>
      <p:sp>
        <p:nvSpPr>
          <p:cNvPr id="16" name="object 16"/>
          <p:cNvSpPr txBox="1"/>
          <p:nvPr/>
        </p:nvSpPr>
        <p:spPr>
          <a:xfrm>
            <a:off x="6490308" y="1863235"/>
            <a:ext cx="1546860" cy="589280"/>
          </a:xfrm>
          <a:prstGeom prst="rect">
            <a:avLst/>
          </a:prstGeom>
        </p:spPr>
        <p:txBody>
          <a:bodyPr vert="horz" wrap="square" lIns="0" tIns="66675" rIns="0" bIns="0" rtlCol="0">
            <a:spAutoFit/>
          </a:bodyPr>
          <a:lstStyle/>
          <a:p>
            <a:pPr marL="447040" marR="5080" indent="-434975">
              <a:lnSpc>
                <a:spcPts val="2000"/>
              </a:lnSpc>
              <a:spcBef>
                <a:spcPts val="525"/>
              </a:spcBef>
            </a:pPr>
            <a:r>
              <a:rPr sz="2000" dirty="0">
                <a:latin typeface="Cambria"/>
                <a:cs typeface="Cambria"/>
              </a:rPr>
              <a:t>Input</a:t>
            </a:r>
            <a:r>
              <a:rPr sz="2000" spc="-20" dirty="0">
                <a:latin typeface="Cambria"/>
                <a:cs typeface="Cambria"/>
              </a:rPr>
              <a:t> </a:t>
            </a:r>
            <a:r>
              <a:rPr sz="2000" spc="-10" dirty="0">
                <a:latin typeface="Cambria"/>
                <a:cs typeface="Cambria"/>
              </a:rPr>
              <a:t>training </a:t>
            </a:r>
            <a:r>
              <a:rPr sz="2000" dirty="0">
                <a:latin typeface="Cambria"/>
                <a:cs typeface="Cambria"/>
              </a:rPr>
              <a:t>data</a:t>
            </a:r>
            <a:r>
              <a:rPr sz="2000" spc="-20" dirty="0">
                <a:latin typeface="Cambria"/>
                <a:cs typeface="Cambria"/>
              </a:rPr>
              <a:t> </a:t>
            </a:r>
            <a:r>
              <a:rPr sz="2000" i="1" spc="-50" dirty="0">
                <a:latin typeface="Cambria"/>
                <a:cs typeface="Cambria"/>
              </a:rPr>
              <a:t>x</a:t>
            </a:r>
            <a:endParaRPr sz="2000">
              <a:latin typeface="Cambria"/>
              <a:cs typeface="Cambria"/>
            </a:endParaRPr>
          </a:p>
        </p:txBody>
      </p:sp>
      <p:grpSp>
        <p:nvGrpSpPr>
          <p:cNvPr id="17" name="object 17"/>
          <p:cNvGrpSpPr/>
          <p:nvPr/>
        </p:nvGrpSpPr>
        <p:grpSpPr>
          <a:xfrm>
            <a:off x="6153145" y="2652524"/>
            <a:ext cx="2219325" cy="800735"/>
            <a:chOff x="6153145" y="2652524"/>
            <a:chExt cx="2219325" cy="800735"/>
          </a:xfrm>
        </p:grpSpPr>
        <p:pic>
          <p:nvPicPr>
            <p:cNvPr id="18" name="object 18"/>
            <p:cNvPicPr/>
            <p:nvPr/>
          </p:nvPicPr>
          <p:blipFill>
            <a:blip r:embed="rId7" cstate="print"/>
            <a:stretch>
              <a:fillRect/>
            </a:stretch>
          </p:blipFill>
          <p:spPr>
            <a:xfrm>
              <a:off x="6153145" y="2652524"/>
              <a:ext cx="2219183" cy="800148"/>
            </a:xfrm>
            <a:prstGeom prst="rect">
              <a:avLst/>
            </a:prstGeom>
          </p:spPr>
        </p:pic>
        <p:pic>
          <p:nvPicPr>
            <p:cNvPr id="19" name="object 19"/>
            <p:cNvPicPr/>
            <p:nvPr/>
          </p:nvPicPr>
          <p:blipFill>
            <a:blip r:embed="rId5" cstate="print"/>
            <a:stretch>
              <a:fillRect/>
            </a:stretch>
          </p:blipFill>
          <p:spPr>
            <a:xfrm>
              <a:off x="6204226" y="2688721"/>
              <a:ext cx="2104890" cy="685841"/>
            </a:xfrm>
            <a:prstGeom prst="rect">
              <a:avLst/>
            </a:prstGeom>
          </p:spPr>
        </p:pic>
      </p:grpSp>
      <p:sp>
        <p:nvSpPr>
          <p:cNvPr id="20" name="object 20"/>
          <p:cNvSpPr txBox="1"/>
          <p:nvPr/>
        </p:nvSpPr>
        <p:spPr>
          <a:xfrm>
            <a:off x="6358871" y="2701487"/>
            <a:ext cx="1800860" cy="589280"/>
          </a:xfrm>
          <a:prstGeom prst="rect">
            <a:avLst/>
          </a:prstGeom>
        </p:spPr>
        <p:txBody>
          <a:bodyPr vert="horz" wrap="square" lIns="0" tIns="66675" rIns="0" bIns="0" rtlCol="0">
            <a:spAutoFit/>
          </a:bodyPr>
          <a:lstStyle/>
          <a:p>
            <a:pPr marL="44450" marR="5080" indent="-32384">
              <a:lnSpc>
                <a:spcPts val="2000"/>
              </a:lnSpc>
              <a:spcBef>
                <a:spcPts val="525"/>
              </a:spcBef>
            </a:pPr>
            <a:r>
              <a:rPr sz="2000" dirty="0">
                <a:latin typeface="Cambria"/>
                <a:cs typeface="Cambria"/>
              </a:rPr>
              <a:t>Calculate</a:t>
            </a:r>
            <a:r>
              <a:rPr sz="2000" spc="-40" dirty="0">
                <a:latin typeface="Cambria"/>
                <a:cs typeface="Cambria"/>
              </a:rPr>
              <a:t> </a:t>
            </a:r>
            <a:r>
              <a:rPr sz="2000" spc="-10" dirty="0">
                <a:latin typeface="Cambria"/>
                <a:cs typeface="Cambria"/>
              </a:rPr>
              <a:t>output </a:t>
            </a:r>
            <a:r>
              <a:rPr sz="2000" dirty="0">
                <a:latin typeface="Cambria"/>
                <a:cs typeface="Cambria"/>
              </a:rPr>
              <a:t>hidden</a:t>
            </a:r>
            <a:r>
              <a:rPr sz="2000" spc="-50" dirty="0">
                <a:latin typeface="Cambria"/>
                <a:cs typeface="Cambria"/>
              </a:rPr>
              <a:t> </a:t>
            </a:r>
            <a:r>
              <a:rPr sz="2000" spc="-10" dirty="0">
                <a:latin typeface="Cambria"/>
                <a:cs typeface="Cambria"/>
              </a:rPr>
              <a:t>neurons</a:t>
            </a:r>
            <a:endParaRPr sz="2000">
              <a:latin typeface="Cambria"/>
              <a:cs typeface="Cambria"/>
            </a:endParaRPr>
          </a:p>
        </p:txBody>
      </p:sp>
      <p:grpSp>
        <p:nvGrpSpPr>
          <p:cNvPr id="21" name="object 21"/>
          <p:cNvGrpSpPr/>
          <p:nvPr/>
        </p:nvGrpSpPr>
        <p:grpSpPr>
          <a:xfrm>
            <a:off x="6096000" y="3490776"/>
            <a:ext cx="2352675" cy="800735"/>
            <a:chOff x="6096000" y="3490776"/>
            <a:chExt cx="2352675" cy="800735"/>
          </a:xfrm>
        </p:grpSpPr>
        <p:pic>
          <p:nvPicPr>
            <p:cNvPr id="22" name="object 22"/>
            <p:cNvPicPr/>
            <p:nvPr/>
          </p:nvPicPr>
          <p:blipFill>
            <a:blip r:embed="rId8" cstate="print"/>
            <a:stretch>
              <a:fillRect/>
            </a:stretch>
          </p:blipFill>
          <p:spPr>
            <a:xfrm>
              <a:off x="6096000" y="3490776"/>
              <a:ext cx="2352524" cy="800148"/>
            </a:xfrm>
            <a:prstGeom prst="rect">
              <a:avLst/>
            </a:prstGeom>
          </p:spPr>
        </p:pic>
        <p:pic>
          <p:nvPicPr>
            <p:cNvPr id="23" name="object 23"/>
            <p:cNvPicPr/>
            <p:nvPr/>
          </p:nvPicPr>
          <p:blipFill>
            <a:blip r:embed="rId9" cstate="print"/>
            <a:stretch>
              <a:fillRect/>
            </a:stretch>
          </p:blipFill>
          <p:spPr>
            <a:xfrm>
              <a:off x="6132231" y="3525830"/>
              <a:ext cx="2257280" cy="685841"/>
            </a:xfrm>
            <a:prstGeom prst="rect">
              <a:avLst/>
            </a:prstGeom>
          </p:spPr>
        </p:pic>
      </p:grpSp>
      <p:sp>
        <p:nvSpPr>
          <p:cNvPr id="24" name="object 24"/>
          <p:cNvSpPr txBox="1"/>
          <p:nvPr/>
        </p:nvSpPr>
        <p:spPr>
          <a:xfrm>
            <a:off x="6199495" y="3539738"/>
            <a:ext cx="2117090" cy="589280"/>
          </a:xfrm>
          <a:prstGeom prst="rect">
            <a:avLst/>
          </a:prstGeom>
        </p:spPr>
        <p:txBody>
          <a:bodyPr vert="horz" wrap="square" lIns="0" tIns="66675" rIns="0" bIns="0" rtlCol="0">
            <a:spAutoFit/>
          </a:bodyPr>
          <a:lstStyle/>
          <a:p>
            <a:pPr marL="109855" marR="30480" indent="-72390">
              <a:lnSpc>
                <a:spcPts val="2000"/>
              </a:lnSpc>
              <a:spcBef>
                <a:spcPts val="525"/>
              </a:spcBef>
            </a:pPr>
            <a:r>
              <a:rPr sz="2000" dirty="0">
                <a:latin typeface="Cambria"/>
                <a:cs typeface="Cambria"/>
              </a:rPr>
              <a:t>Calculate</a:t>
            </a:r>
            <a:r>
              <a:rPr sz="2000" spc="-50" dirty="0">
                <a:latin typeface="Cambria"/>
                <a:cs typeface="Cambria"/>
              </a:rPr>
              <a:t> </a:t>
            </a:r>
            <a:r>
              <a:rPr sz="2000" dirty="0">
                <a:latin typeface="Cambria"/>
                <a:cs typeface="Cambria"/>
              </a:rPr>
              <a:t>output</a:t>
            </a:r>
            <a:r>
              <a:rPr sz="2000" spc="-50" dirty="0">
                <a:latin typeface="Cambria"/>
                <a:cs typeface="Cambria"/>
              </a:rPr>
              <a:t> </a:t>
            </a:r>
            <a:r>
              <a:rPr sz="2000" spc="-25" dirty="0">
                <a:latin typeface="Cambria"/>
                <a:cs typeface="Cambria"/>
              </a:rPr>
              <a:t>of </a:t>
            </a:r>
            <a:r>
              <a:rPr sz="2000" dirty="0">
                <a:latin typeface="Cambria"/>
                <a:cs typeface="Cambria"/>
              </a:rPr>
              <a:t>output</a:t>
            </a:r>
            <a:r>
              <a:rPr sz="2000" spc="-30" dirty="0">
                <a:latin typeface="Cambria"/>
                <a:cs typeface="Cambria"/>
              </a:rPr>
              <a:t> </a:t>
            </a:r>
            <a:r>
              <a:rPr sz="2000" dirty="0">
                <a:latin typeface="Cambria"/>
                <a:cs typeface="Cambria"/>
              </a:rPr>
              <a:t>neurons</a:t>
            </a:r>
            <a:r>
              <a:rPr sz="2000" spc="-30" dirty="0">
                <a:latin typeface="Cambria"/>
                <a:cs typeface="Cambria"/>
              </a:rPr>
              <a:t> </a:t>
            </a:r>
            <a:r>
              <a:rPr sz="2000" i="1" spc="-25" dirty="0">
                <a:latin typeface="Cambria"/>
                <a:cs typeface="Cambria"/>
              </a:rPr>
              <a:t>y</a:t>
            </a:r>
            <a:r>
              <a:rPr sz="2025" i="1" spc="-37" baseline="-12345" dirty="0">
                <a:latin typeface="Cambria"/>
                <a:cs typeface="Cambria"/>
              </a:rPr>
              <a:t>j</a:t>
            </a:r>
            <a:endParaRPr sz="2025" baseline="-12345">
              <a:latin typeface="Cambria"/>
              <a:cs typeface="Cambria"/>
            </a:endParaRPr>
          </a:p>
        </p:txBody>
      </p:sp>
      <p:grpSp>
        <p:nvGrpSpPr>
          <p:cNvPr id="25" name="object 25"/>
          <p:cNvGrpSpPr/>
          <p:nvPr/>
        </p:nvGrpSpPr>
        <p:grpSpPr>
          <a:xfrm>
            <a:off x="6096000" y="4957741"/>
            <a:ext cx="2352675" cy="800735"/>
            <a:chOff x="6096000" y="4957741"/>
            <a:chExt cx="2352675" cy="800735"/>
          </a:xfrm>
        </p:grpSpPr>
        <p:pic>
          <p:nvPicPr>
            <p:cNvPr id="26" name="object 26"/>
            <p:cNvPicPr/>
            <p:nvPr/>
          </p:nvPicPr>
          <p:blipFill>
            <a:blip r:embed="rId10" cstate="print"/>
            <a:stretch>
              <a:fillRect/>
            </a:stretch>
          </p:blipFill>
          <p:spPr>
            <a:xfrm>
              <a:off x="6096000" y="4957741"/>
              <a:ext cx="2352524" cy="800148"/>
            </a:xfrm>
            <a:prstGeom prst="rect">
              <a:avLst/>
            </a:prstGeom>
          </p:spPr>
        </p:pic>
        <p:pic>
          <p:nvPicPr>
            <p:cNvPr id="27" name="object 27"/>
            <p:cNvPicPr/>
            <p:nvPr/>
          </p:nvPicPr>
          <p:blipFill>
            <a:blip r:embed="rId9" cstate="print"/>
            <a:stretch>
              <a:fillRect/>
            </a:stretch>
          </p:blipFill>
          <p:spPr>
            <a:xfrm>
              <a:off x="6132231" y="4987067"/>
              <a:ext cx="2257280" cy="685841"/>
            </a:xfrm>
            <a:prstGeom prst="rect">
              <a:avLst/>
            </a:prstGeom>
          </p:spPr>
        </p:pic>
      </p:grpSp>
      <p:sp>
        <p:nvSpPr>
          <p:cNvPr id="28" name="object 28"/>
          <p:cNvSpPr txBox="1"/>
          <p:nvPr/>
        </p:nvSpPr>
        <p:spPr>
          <a:xfrm>
            <a:off x="6410937" y="5002867"/>
            <a:ext cx="1697989" cy="589280"/>
          </a:xfrm>
          <a:prstGeom prst="rect">
            <a:avLst/>
          </a:prstGeom>
        </p:spPr>
        <p:txBody>
          <a:bodyPr vert="horz" wrap="square" lIns="0" tIns="15875" rIns="0" bIns="0" rtlCol="0">
            <a:spAutoFit/>
          </a:bodyPr>
          <a:lstStyle/>
          <a:p>
            <a:pPr algn="ctr">
              <a:lnSpc>
                <a:spcPts val="2200"/>
              </a:lnSpc>
              <a:spcBef>
                <a:spcPts val="125"/>
              </a:spcBef>
            </a:pPr>
            <a:r>
              <a:rPr sz="2000" dirty="0">
                <a:latin typeface="Cambria"/>
                <a:cs typeface="Cambria"/>
              </a:rPr>
              <a:t>Calculate</a:t>
            </a:r>
            <a:r>
              <a:rPr sz="2000" spc="-40" dirty="0">
                <a:latin typeface="Cambria"/>
                <a:cs typeface="Cambria"/>
              </a:rPr>
              <a:t> </a:t>
            </a:r>
            <a:r>
              <a:rPr sz="2000" spc="-10" dirty="0">
                <a:latin typeface="Cambria"/>
                <a:cs typeface="Cambria"/>
              </a:rPr>
              <a:t>error</a:t>
            </a:r>
            <a:endParaRPr sz="2000">
              <a:latin typeface="Cambria"/>
              <a:cs typeface="Cambria"/>
            </a:endParaRPr>
          </a:p>
          <a:p>
            <a:pPr marL="1270" algn="ctr">
              <a:lnSpc>
                <a:spcPts val="2200"/>
              </a:lnSpc>
            </a:pPr>
            <a:r>
              <a:rPr sz="2000" i="1" dirty="0">
                <a:latin typeface="Cambria"/>
                <a:cs typeface="Cambria"/>
              </a:rPr>
              <a:t>e</a:t>
            </a:r>
            <a:r>
              <a:rPr sz="2025" i="1" baseline="-12345" dirty="0">
                <a:latin typeface="Cambria"/>
                <a:cs typeface="Cambria"/>
              </a:rPr>
              <a:t>j</a:t>
            </a:r>
            <a:r>
              <a:rPr sz="2025" i="1" spc="-22" baseline="-12345" dirty="0">
                <a:latin typeface="Cambria"/>
                <a:cs typeface="Cambria"/>
              </a:rPr>
              <a:t> </a:t>
            </a:r>
            <a:r>
              <a:rPr sz="2000" dirty="0">
                <a:latin typeface="Cambria"/>
                <a:cs typeface="Cambria"/>
              </a:rPr>
              <a:t>=</a:t>
            </a:r>
            <a:r>
              <a:rPr sz="2000" spc="-15" dirty="0">
                <a:latin typeface="Cambria"/>
                <a:cs typeface="Cambria"/>
              </a:rPr>
              <a:t> </a:t>
            </a:r>
            <a:r>
              <a:rPr sz="2000" i="1" dirty="0">
                <a:latin typeface="Cambria"/>
                <a:cs typeface="Cambria"/>
              </a:rPr>
              <a:t>d</a:t>
            </a:r>
            <a:r>
              <a:rPr sz="2025" i="1" baseline="-12345" dirty="0">
                <a:latin typeface="Cambria"/>
                <a:cs typeface="Cambria"/>
              </a:rPr>
              <a:t>j</a:t>
            </a:r>
            <a:r>
              <a:rPr sz="2025" i="1" spc="209" baseline="-12345" dirty="0">
                <a:latin typeface="Cambria"/>
                <a:cs typeface="Cambria"/>
              </a:rPr>
              <a:t> </a:t>
            </a:r>
            <a:r>
              <a:rPr sz="2000" dirty="0">
                <a:latin typeface="Cambria"/>
                <a:cs typeface="Cambria"/>
              </a:rPr>
              <a:t>-</a:t>
            </a:r>
            <a:r>
              <a:rPr sz="2000" spc="-15" dirty="0">
                <a:latin typeface="Cambria"/>
                <a:cs typeface="Cambria"/>
              </a:rPr>
              <a:t> </a:t>
            </a:r>
            <a:r>
              <a:rPr sz="2000" i="1" spc="-25" dirty="0">
                <a:latin typeface="Cambria"/>
                <a:cs typeface="Cambria"/>
              </a:rPr>
              <a:t>y</a:t>
            </a:r>
            <a:r>
              <a:rPr sz="2025" i="1" spc="-37" baseline="-12345" dirty="0">
                <a:latin typeface="Cambria"/>
                <a:cs typeface="Cambria"/>
              </a:rPr>
              <a:t>j</a:t>
            </a:r>
            <a:endParaRPr sz="2025" baseline="-12345">
              <a:latin typeface="Cambria"/>
              <a:cs typeface="Cambria"/>
            </a:endParaRPr>
          </a:p>
        </p:txBody>
      </p:sp>
      <p:grpSp>
        <p:nvGrpSpPr>
          <p:cNvPr id="29" name="object 29"/>
          <p:cNvGrpSpPr/>
          <p:nvPr/>
        </p:nvGrpSpPr>
        <p:grpSpPr>
          <a:xfrm>
            <a:off x="8743780" y="4576717"/>
            <a:ext cx="3305175" cy="2010410"/>
            <a:chOff x="8743780" y="4576717"/>
            <a:chExt cx="3305175" cy="2010410"/>
          </a:xfrm>
        </p:grpSpPr>
        <p:pic>
          <p:nvPicPr>
            <p:cNvPr id="30" name="object 30"/>
            <p:cNvPicPr/>
            <p:nvPr/>
          </p:nvPicPr>
          <p:blipFill>
            <a:blip r:embed="rId11" cstate="print"/>
            <a:stretch>
              <a:fillRect/>
            </a:stretch>
          </p:blipFill>
          <p:spPr>
            <a:xfrm>
              <a:off x="8743780" y="4576717"/>
              <a:ext cx="2333475" cy="1552669"/>
            </a:xfrm>
            <a:prstGeom prst="rect">
              <a:avLst/>
            </a:prstGeom>
          </p:spPr>
        </p:pic>
        <p:pic>
          <p:nvPicPr>
            <p:cNvPr id="31" name="object 31"/>
            <p:cNvPicPr/>
            <p:nvPr/>
          </p:nvPicPr>
          <p:blipFill>
            <a:blip r:embed="rId12" cstate="print"/>
            <a:stretch>
              <a:fillRect/>
            </a:stretch>
          </p:blipFill>
          <p:spPr>
            <a:xfrm>
              <a:off x="8796989" y="4609409"/>
              <a:ext cx="2219183" cy="1438362"/>
            </a:xfrm>
            <a:prstGeom prst="rect">
              <a:avLst/>
            </a:prstGeom>
          </p:spPr>
        </p:pic>
        <p:pic>
          <p:nvPicPr>
            <p:cNvPr id="32" name="object 32"/>
            <p:cNvPicPr/>
            <p:nvPr/>
          </p:nvPicPr>
          <p:blipFill>
            <a:blip r:embed="rId13" cstate="print"/>
            <a:stretch>
              <a:fillRect/>
            </a:stretch>
          </p:blipFill>
          <p:spPr>
            <a:xfrm>
              <a:off x="10629609" y="5919825"/>
              <a:ext cx="1419007" cy="666790"/>
            </a:xfrm>
            <a:prstGeom prst="rect">
              <a:avLst/>
            </a:prstGeom>
          </p:spPr>
        </p:pic>
        <p:pic>
          <p:nvPicPr>
            <p:cNvPr id="33" name="object 33"/>
            <p:cNvPicPr/>
            <p:nvPr/>
          </p:nvPicPr>
          <p:blipFill>
            <a:blip r:embed="rId14" cstate="print"/>
            <a:stretch>
              <a:fillRect/>
            </a:stretch>
          </p:blipFill>
          <p:spPr>
            <a:xfrm>
              <a:off x="10686883" y="5953418"/>
              <a:ext cx="1333414" cy="552483"/>
            </a:xfrm>
            <a:prstGeom prst="rect">
              <a:avLst/>
            </a:prstGeom>
          </p:spPr>
        </p:pic>
      </p:grpSp>
      <p:sp>
        <p:nvSpPr>
          <p:cNvPr id="34" name="object 34"/>
          <p:cNvSpPr txBox="1"/>
          <p:nvPr/>
        </p:nvSpPr>
        <p:spPr>
          <a:xfrm>
            <a:off x="11135036" y="6046516"/>
            <a:ext cx="455295" cy="334645"/>
          </a:xfrm>
          <a:prstGeom prst="rect">
            <a:avLst/>
          </a:prstGeom>
        </p:spPr>
        <p:txBody>
          <a:bodyPr vert="horz" wrap="square" lIns="0" tIns="15875" rIns="0" bIns="0" rtlCol="0">
            <a:spAutoFit/>
          </a:bodyPr>
          <a:lstStyle/>
          <a:p>
            <a:pPr marL="12700">
              <a:lnSpc>
                <a:spcPct val="100000"/>
              </a:lnSpc>
              <a:spcBef>
                <a:spcPts val="125"/>
              </a:spcBef>
            </a:pPr>
            <a:r>
              <a:rPr sz="2000" spc="-25" dirty="0">
                <a:latin typeface="Cambria"/>
                <a:cs typeface="Cambria"/>
              </a:rPr>
              <a:t>End</a:t>
            </a:r>
            <a:endParaRPr sz="2000">
              <a:latin typeface="Cambria"/>
              <a:cs typeface="Cambria"/>
            </a:endParaRPr>
          </a:p>
        </p:txBody>
      </p:sp>
      <p:pic>
        <p:nvPicPr>
          <p:cNvPr id="35" name="object 35"/>
          <p:cNvPicPr/>
          <p:nvPr/>
        </p:nvPicPr>
        <p:blipFill>
          <a:blip r:embed="rId15" cstate="print"/>
          <a:stretch>
            <a:fillRect/>
          </a:stretch>
        </p:blipFill>
        <p:spPr>
          <a:xfrm>
            <a:off x="10820097" y="4881536"/>
            <a:ext cx="514317" cy="600111"/>
          </a:xfrm>
          <a:prstGeom prst="rect">
            <a:avLst/>
          </a:prstGeom>
        </p:spPr>
      </p:pic>
      <p:sp>
        <p:nvSpPr>
          <p:cNvPr id="36" name="object 36"/>
          <p:cNvSpPr txBox="1"/>
          <p:nvPr/>
        </p:nvSpPr>
        <p:spPr>
          <a:xfrm>
            <a:off x="10998139" y="4953969"/>
            <a:ext cx="172720" cy="334645"/>
          </a:xfrm>
          <a:prstGeom prst="rect">
            <a:avLst/>
          </a:prstGeom>
        </p:spPr>
        <p:txBody>
          <a:bodyPr vert="horz" wrap="square" lIns="0" tIns="15875" rIns="0" bIns="0" rtlCol="0">
            <a:spAutoFit/>
          </a:bodyPr>
          <a:lstStyle/>
          <a:p>
            <a:pPr marL="12700">
              <a:lnSpc>
                <a:spcPct val="100000"/>
              </a:lnSpc>
              <a:spcBef>
                <a:spcPts val="125"/>
              </a:spcBef>
            </a:pPr>
            <a:r>
              <a:rPr sz="2000" spc="-50" dirty="0">
                <a:solidFill>
                  <a:srgbClr val="FFFFFF"/>
                </a:solidFill>
                <a:latin typeface="Cambria"/>
                <a:cs typeface="Cambria"/>
              </a:rPr>
              <a:t>Y</a:t>
            </a:r>
            <a:endParaRPr sz="2000">
              <a:latin typeface="Cambria"/>
              <a:cs typeface="Cambria"/>
            </a:endParaRPr>
          </a:p>
        </p:txBody>
      </p:sp>
      <p:grpSp>
        <p:nvGrpSpPr>
          <p:cNvPr id="37" name="object 37"/>
          <p:cNvGrpSpPr/>
          <p:nvPr/>
        </p:nvGrpSpPr>
        <p:grpSpPr>
          <a:xfrm>
            <a:off x="8829499" y="2957343"/>
            <a:ext cx="2581910" cy="3028950"/>
            <a:chOff x="8829499" y="2957343"/>
            <a:chExt cx="2581910" cy="3028950"/>
          </a:xfrm>
        </p:grpSpPr>
        <p:sp>
          <p:nvSpPr>
            <p:cNvPr id="38" name="object 38"/>
            <p:cNvSpPr/>
            <p:nvPr/>
          </p:nvSpPr>
          <p:spPr>
            <a:xfrm>
              <a:off x="10985441" y="5329340"/>
              <a:ext cx="368935" cy="567690"/>
            </a:xfrm>
            <a:custGeom>
              <a:avLst/>
              <a:gdLst/>
              <a:ahLst/>
              <a:cxnLst/>
              <a:rect l="l" t="t" r="r" b="b"/>
              <a:pathLst>
                <a:path w="368934" h="567689">
                  <a:moveTo>
                    <a:pt x="0" y="0"/>
                  </a:moveTo>
                  <a:lnTo>
                    <a:pt x="359006" y="0"/>
                  </a:lnTo>
                </a:path>
                <a:path w="368934" h="567689">
                  <a:moveTo>
                    <a:pt x="368530" y="5842"/>
                  </a:moveTo>
                  <a:lnTo>
                    <a:pt x="368530" y="567572"/>
                  </a:lnTo>
                </a:path>
              </a:pathLst>
            </a:custGeom>
            <a:ln w="25399">
              <a:solidFill>
                <a:srgbClr val="D7D7D7"/>
              </a:solidFill>
            </a:ln>
          </p:spPr>
          <p:txBody>
            <a:bodyPr wrap="square" lIns="0" tIns="0" rIns="0" bIns="0" rtlCol="0"/>
            <a:lstStyle/>
            <a:p>
              <a:endParaRPr/>
            </a:p>
          </p:txBody>
        </p:sp>
        <p:pic>
          <p:nvPicPr>
            <p:cNvPr id="39" name="object 39"/>
            <p:cNvPicPr/>
            <p:nvPr/>
          </p:nvPicPr>
          <p:blipFill>
            <a:blip r:embed="rId16" cstate="print"/>
            <a:stretch>
              <a:fillRect/>
            </a:stretch>
          </p:blipFill>
          <p:spPr>
            <a:xfrm>
              <a:off x="11296571" y="5871079"/>
              <a:ext cx="114800" cy="114815"/>
            </a:xfrm>
            <a:prstGeom prst="rect">
              <a:avLst/>
            </a:prstGeom>
          </p:spPr>
        </p:pic>
        <p:pic>
          <p:nvPicPr>
            <p:cNvPr id="40" name="object 40"/>
            <p:cNvPicPr/>
            <p:nvPr/>
          </p:nvPicPr>
          <p:blipFill>
            <a:blip r:embed="rId17" cstate="print"/>
            <a:stretch>
              <a:fillRect/>
            </a:stretch>
          </p:blipFill>
          <p:spPr>
            <a:xfrm>
              <a:off x="8829499" y="3767018"/>
              <a:ext cx="2152512" cy="800148"/>
            </a:xfrm>
            <a:prstGeom prst="rect">
              <a:avLst/>
            </a:prstGeom>
          </p:spPr>
        </p:pic>
        <p:pic>
          <p:nvPicPr>
            <p:cNvPr id="41" name="object 41"/>
            <p:cNvPicPr/>
            <p:nvPr/>
          </p:nvPicPr>
          <p:blipFill>
            <a:blip r:embed="rId18" cstate="print"/>
            <a:stretch>
              <a:fillRect/>
            </a:stretch>
          </p:blipFill>
          <p:spPr>
            <a:xfrm>
              <a:off x="8883344" y="3798515"/>
              <a:ext cx="2038219" cy="685841"/>
            </a:xfrm>
            <a:prstGeom prst="rect">
              <a:avLst/>
            </a:prstGeom>
          </p:spPr>
        </p:pic>
        <p:sp>
          <p:nvSpPr>
            <p:cNvPr id="42" name="object 42"/>
            <p:cNvSpPr/>
            <p:nvPr/>
          </p:nvSpPr>
          <p:spPr>
            <a:xfrm>
              <a:off x="9904486" y="4544813"/>
              <a:ext cx="1270" cy="94615"/>
            </a:xfrm>
            <a:custGeom>
              <a:avLst/>
              <a:gdLst/>
              <a:ahLst/>
              <a:cxnLst/>
              <a:rect l="l" t="t" r="r" b="b"/>
              <a:pathLst>
                <a:path w="1270" h="94614">
                  <a:moveTo>
                    <a:pt x="1015" y="94620"/>
                  </a:moveTo>
                  <a:lnTo>
                    <a:pt x="0" y="0"/>
                  </a:lnTo>
                </a:path>
              </a:pathLst>
            </a:custGeom>
            <a:ln w="25398">
              <a:solidFill>
                <a:srgbClr val="D7D7D7"/>
              </a:solidFill>
            </a:ln>
          </p:spPr>
          <p:txBody>
            <a:bodyPr wrap="square" lIns="0" tIns="0" rIns="0" bIns="0" rtlCol="0"/>
            <a:lstStyle/>
            <a:p>
              <a:endParaRPr/>
            </a:p>
          </p:txBody>
        </p:sp>
        <p:sp>
          <p:nvSpPr>
            <p:cNvPr id="43" name="object 43"/>
            <p:cNvSpPr/>
            <p:nvPr/>
          </p:nvSpPr>
          <p:spPr>
            <a:xfrm>
              <a:off x="9847339" y="4455781"/>
              <a:ext cx="114935" cy="115570"/>
            </a:xfrm>
            <a:custGeom>
              <a:avLst/>
              <a:gdLst/>
              <a:ahLst/>
              <a:cxnLst/>
              <a:rect l="l" t="t" r="r" b="b"/>
              <a:pathLst>
                <a:path w="114934" h="115570">
                  <a:moveTo>
                    <a:pt x="56384" y="0"/>
                  </a:moveTo>
                  <a:lnTo>
                    <a:pt x="51413" y="32738"/>
                  </a:lnTo>
                  <a:lnTo>
                    <a:pt x="40050" y="63488"/>
                  </a:lnTo>
                  <a:lnTo>
                    <a:pt x="22757" y="91356"/>
                  </a:lnTo>
                  <a:lnTo>
                    <a:pt x="0" y="115450"/>
                  </a:lnTo>
                  <a:lnTo>
                    <a:pt x="28045" y="105001"/>
                  </a:lnTo>
                  <a:lnTo>
                    <a:pt x="57305" y="101304"/>
                  </a:lnTo>
                  <a:lnTo>
                    <a:pt x="86612" y="104394"/>
                  </a:lnTo>
                  <a:lnTo>
                    <a:pt x="114800" y="114306"/>
                  </a:lnTo>
                  <a:lnTo>
                    <a:pt x="91618" y="90713"/>
                  </a:lnTo>
                  <a:lnTo>
                    <a:pt x="73829" y="63202"/>
                  </a:lnTo>
                  <a:lnTo>
                    <a:pt x="61922" y="32666"/>
                  </a:lnTo>
                  <a:lnTo>
                    <a:pt x="56384" y="0"/>
                  </a:lnTo>
                  <a:close/>
                </a:path>
              </a:pathLst>
            </a:custGeom>
            <a:solidFill>
              <a:srgbClr val="D7D7D7"/>
            </a:solidFill>
          </p:spPr>
          <p:txBody>
            <a:bodyPr wrap="square" lIns="0" tIns="0" rIns="0" bIns="0" rtlCol="0"/>
            <a:lstStyle/>
            <a:p>
              <a:endParaRPr/>
            </a:p>
          </p:txBody>
        </p:sp>
        <p:pic>
          <p:nvPicPr>
            <p:cNvPr id="44" name="object 44"/>
            <p:cNvPicPr/>
            <p:nvPr/>
          </p:nvPicPr>
          <p:blipFill>
            <a:blip r:embed="rId19" cstate="print"/>
            <a:stretch>
              <a:fillRect/>
            </a:stretch>
          </p:blipFill>
          <p:spPr>
            <a:xfrm>
              <a:off x="8829499" y="2957343"/>
              <a:ext cx="2152512" cy="800148"/>
            </a:xfrm>
            <a:prstGeom prst="rect">
              <a:avLst/>
            </a:prstGeom>
          </p:spPr>
        </p:pic>
        <p:pic>
          <p:nvPicPr>
            <p:cNvPr id="45" name="object 45"/>
            <p:cNvPicPr/>
            <p:nvPr/>
          </p:nvPicPr>
          <p:blipFill>
            <a:blip r:embed="rId18" cstate="print"/>
            <a:stretch>
              <a:fillRect/>
            </a:stretch>
          </p:blipFill>
          <p:spPr>
            <a:xfrm>
              <a:off x="8883344" y="2984904"/>
              <a:ext cx="2038219" cy="685841"/>
            </a:xfrm>
            <a:prstGeom prst="rect">
              <a:avLst/>
            </a:prstGeom>
          </p:spPr>
        </p:pic>
      </p:grpSp>
      <p:sp>
        <p:nvSpPr>
          <p:cNvPr id="46" name="object 46"/>
          <p:cNvSpPr txBox="1"/>
          <p:nvPr/>
        </p:nvSpPr>
        <p:spPr>
          <a:xfrm>
            <a:off x="9113325" y="2998050"/>
            <a:ext cx="1591945" cy="589280"/>
          </a:xfrm>
          <a:prstGeom prst="rect">
            <a:avLst/>
          </a:prstGeom>
        </p:spPr>
        <p:txBody>
          <a:bodyPr vert="horz" wrap="square" lIns="0" tIns="66675" rIns="0" bIns="0" rtlCol="0">
            <a:spAutoFit/>
          </a:bodyPr>
          <a:lstStyle/>
          <a:p>
            <a:pPr marL="369570" marR="5080" indent="-357505">
              <a:lnSpc>
                <a:spcPts val="2000"/>
              </a:lnSpc>
              <a:spcBef>
                <a:spcPts val="525"/>
              </a:spcBef>
            </a:pPr>
            <a:r>
              <a:rPr sz="2000" dirty="0">
                <a:latin typeface="Cambria"/>
                <a:cs typeface="Cambria"/>
              </a:rPr>
              <a:t>Update</a:t>
            </a:r>
            <a:r>
              <a:rPr sz="2000" spc="-20" dirty="0">
                <a:latin typeface="Cambria"/>
                <a:cs typeface="Cambria"/>
              </a:rPr>
              <a:t> </a:t>
            </a:r>
            <a:r>
              <a:rPr sz="2000" spc="-10" dirty="0">
                <a:latin typeface="Cambria"/>
                <a:cs typeface="Cambria"/>
              </a:rPr>
              <a:t>output weights</a:t>
            </a:r>
            <a:endParaRPr sz="2000">
              <a:latin typeface="Cambria"/>
              <a:cs typeface="Cambria"/>
            </a:endParaRPr>
          </a:p>
        </p:txBody>
      </p:sp>
      <p:grpSp>
        <p:nvGrpSpPr>
          <p:cNvPr id="47" name="object 47"/>
          <p:cNvGrpSpPr/>
          <p:nvPr/>
        </p:nvGrpSpPr>
        <p:grpSpPr>
          <a:xfrm>
            <a:off x="8829499" y="2138143"/>
            <a:ext cx="2152650" cy="1700530"/>
            <a:chOff x="8829499" y="2138143"/>
            <a:chExt cx="2152650" cy="1700530"/>
          </a:xfrm>
        </p:grpSpPr>
        <p:sp>
          <p:nvSpPr>
            <p:cNvPr id="48" name="object 48"/>
            <p:cNvSpPr/>
            <p:nvPr/>
          </p:nvSpPr>
          <p:spPr>
            <a:xfrm>
              <a:off x="9903724" y="3731074"/>
              <a:ext cx="0" cy="95250"/>
            </a:xfrm>
            <a:custGeom>
              <a:avLst/>
              <a:gdLst/>
              <a:ahLst/>
              <a:cxnLst/>
              <a:rect l="l" t="t" r="r" b="b"/>
              <a:pathLst>
                <a:path h="95250">
                  <a:moveTo>
                    <a:pt x="0" y="94747"/>
                  </a:moveTo>
                  <a:lnTo>
                    <a:pt x="0" y="0"/>
                  </a:lnTo>
                </a:path>
              </a:pathLst>
            </a:custGeom>
            <a:ln w="25398">
              <a:solidFill>
                <a:srgbClr val="D7D7D7"/>
              </a:solidFill>
            </a:ln>
          </p:spPr>
          <p:txBody>
            <a:bodyPr wrap="square" lIns="0" tIns="0" rIns="0" bIns="0" rtlCol="0"/>
            <a:lstStyle/>
            <a:p>
              <a:endParaRPr/>
            </a:p>
          </p:txBody>
        </p:sp>
        <p:sp>
          <p:nvSpPr>
            <p:cNvPr id="49" name="object 49"/>
            <p:cNvSpPr/>
            <p:nvPr/>
          </p:nvSpPr>
          <p:spPr>
            <a:xfrm>
              <a:off x="9846323" y="3642169"/>
              <a:ext cx="114935" cy="114935"/>
            </a:xfrm>
            <a:custGeom>
              <a:avLst/>
              <a:gdLst/>
              <a:ahLst/>
              <a:cxnLst/>
              <a:rect l="l" t="t" r="r" b="b"/>
              <a:pathLst>
                <a:path w="114934" h="114935">
                  <a:moveTo>
                    <a:pt x="57400" y="0"/>
                  </a:moveTo>
                  <a:lnTo>
                    <a:pt x="52092" y="32639"/>
                  </a:lnTo>
                  <a:lnTo>
                    <a:pt x="40462" y="63265"/>
                  </a:lnTo>
                  <a:lnTo>
                    <a:pt x="22951" y="90963"/>
                  </a:lnTo>
                  <a:lnTo>
                    <a:pt x="0" y="114815"/>
                  </a:lnTo>
                  <a:lnTo>
                    <a:pt x="28063" y="104670"/>
                  </a:lnTo>
                  <a:lnTo>
                    <a:pt x="57352" y="101288"/>
                  </a:lnTo>
                  <a:lnTo>
                    <a:pt x="86666" y="104670"/>
                  </a:lnTo>
                  <a:lnTo>
                    <a:pt x="114800" y="114815"/>
                  </a:lnTo>
                  <a:lnTo>
                    <a:pt x="91777" y="90963"/>
                  </a:lnTo>
                  <a:lnTo>
                    <a:pt x="74242" y="63265"/>
                  </a:lnTo>
                  <a:lnTo>
                    <a:pt x="62636" y="32639"/>
                  </a:lnTo>
                  <a:lnTo>
                    <a:pt x="57400" y="0"/>
                  </a:lnTo>
                  <a:close/>
                </a:path>
              </a:pathLst>
            </a:custGeom>
            <a:solidFill>
              <a:srgbClr val="D7D7D7"/>
            </a:solidFill>
          </p:spPr>
          <p:txBody>
            <a:bodyPr wrap="square" lIns="0" tIns="0" rIns="0" bIns="0" rtlCol="0"/>
            <a:lstStyle/>
            <a:p>
              <a:endParaRPr/>
            </a:p>
          </p:txBody>
        </p:sp>
        <p:pic>
          <p:nvPicPr>
            <p:cNvPr id="50" name="object 50"/>
            <p:cNvPicPr/>
            <p:nvPr/>
          </p:nvPicPr>
          <p:blipFill>
            <a:blip r:embed="rId20" cstate="print"/>
            <a:stretch>
              <a:fillRect/>
            </a:stretch>
          </p:blipFill>
          <p:spPr>
            <a:xfrm>
              <a:off x="8829499" y="2138143"/>
              <a:ext cx="2152512" cy="800148"/>
            </a:xfrm>
            <a:prstGeom prst="rect">
              <a:avLst/>
            </a:prstGeom>
          </p:spPr>
        </p:pic>
        <p:pic>
          <p:nvPicPr>
            <p:cNvPr id="51" name="object 51"/>
            <p:cNvPicPr/>
            <p:nvPr/>
          </p:nvPicPr>
          <p:blipFill>
            <a:blip r:embed="rId18" cstate="print"/>
            <a:stretch>
              <a:fillRect/>
            </a:stretch>
          </p:blipFill>
          <p:spPr>
            <a:xfrm>
              <a:off x="8883344" y="2171292"/>
              <a:ext cx="2038219" cy="685841"/>
            </a:xfrm>
            <a:prstGeom prst="rect">
              <a:avLst/>
            </a:prstGeom>
          </p:spPr>
        </p:pic>
      </p:grpSp>
      <p:sp>
        <p:nvSpPr>
          <p:cNvPr id="52" name="object 52"/>
          <p:cNvSpPr txBox="1"/>
          <p:nvPr/>
        </p:nvSpPr>
        <p:spPr>
          <a:xfrm>
            <a:off x="9118151" y="2183295"/>
            <a:ext cx="1583055" cy="589280"/>
          </a:xfrm>
          <a:prstGeom prst="rect">
            <a:avLst/>
          </a:prstGeom>
        </p:spPr>
        <p:txBody>
          <a:bodyPr vert="horz" wrap="square" lIns="0" tIns="66675" rIns="0" bIns="0" rtlCol="0">
            <a:spAutoFit/>
          </a:bodyPr>
          <a:lstStyle/>
          <a:p>
            <a:pPr marL="331470" marR="5080" indent="-319405">
              <a:lnSpc>
                <a:spcPts val="2000"/>
              </a:lnSpc>
              <a:spcBef>
                <a:spcPts val="525"/>
              </a:spcBef>
            </a:pPr>
            <a:r>
              <a:rPr sz="2000" dirty="0">
                <a:latin typeface="Cambria"/>
                <a:cs typeface="Cambria"/>
              </a:rPr>
              <a:t>Calculate</a:t>
            </a:r>
            <a:r>
              <a:rPr sz="2000" spc="-45" dirty="0">
                <a:latin typeface="Cambria"/>
                <a:cs typeface="Cambria"/>
              </a:rPr>
              <a:t> </a:t>
            </a:r>
            <a:r>
              <a:rPr sz="2000" spc="-20" dirty="0">
                <a:latin typeface="Cambria"/>
                <a:cs typeface="Cambria"/>
              </a:rPr>
              <a:t>local </a:t>
            </a:r>
            <a:r>
              <a:rPr sz="2000" spc="-10" dirty="0">
                <a:latin typeface="Cambria"/>
                <a:cs typeface="Cambria"/>
              </a:rPr>
              <a:t>gradient</a:t>
            </a:r>
            <a:endParaRPr sz="2000">
              <a:latin typeface="Cambria"/>
              <a:cs typeface="Cambria"/>
            </a:endParaRPr>
          </a:p>
        </p:txBody>
      </p:sp>
      <p:grpSp>
        <p:nvGrpSpPr>
          <p:cNvPr id="53" name="object 53"/>
          <p:cNvGrpSpPr/>
          <p:nvPr/>
        </p:nvGrpSpPr>
        <p:grpSpPr>
          <a:xfrm>
            <a:off x="8829499" y="1328468"/>
            <a:ext cx="2152650" cy="800735"/>
            <a:chOff x="8829499" y="1328468"/>
            <a:chExt cx="2152650" cy="800735"/>
          </a:xfrm>
        </p:grpSpPr>
        <p:pic>
          <p:nvPicPr>
            <p:cNvPr id="54" name="object 54"/>
            <p:cNvPicPr/>
            <p:nvPr/>
          </p:nvPicPr>
          <p:blipFill>
            <a:blip r:embed="rId21" cstate="print"/>
            <a:stretch>
              <a:fillRect/>
            </a:stretch>
          </p:blipFill>
          <p:spPr>
            <a:xfrm>
              <a:off x="8829499" y="1328468"/>
              <a:ext cx="2152512" cy="800148"/>
            </a:xfrm>
            <a:prstGeom prst="rect">
              <a:avLst/>
            </a:prstGeom>
          </p:spPr>
        </p:pic>
        <p:pic>
          <p:nvPicPr>
            <p:cNvPr id="55" name="object 55"/>
            <p:cNvPicPr/>
            <p:nvPr/>
          </p:nvPicPr>
          <p:blipFill>
            <a:blip r:embed="rId18" cstate="print"/>
            <a:stretch>
              <a:fillRect/>
            </a:stretch>
          </p:blipFill>
          <p:spPr>
            <a:xfrm>
              <a:off x="8883344" y="1357553"/>
              <a:ext cx="2038219" cy="685841"/>
            </a:xfrm>
            <a:prstGeom prst="rect">
              <a:avLst/>
            </a:prstGeom>
          </p:spPr>
        </p:pic>
      </p:grpSp>
      <p:sp>
        <p:nvSpPr>
          <p:cNvPr id="56" name="object 56"/>
          <p:cNvSpPr txBox="1"/>
          <p:nvPr/>
        </p:nvSpPr>
        <p:spPr>
          <a:xfrm>
            <a:off x="9098467" y="1368159"/>
            <a:ext cx="1629410" cy="589280"/>
          </a:xfrm>
          <a:prstGeom prst="rect">
            <a:avLst/>
          </a:prstGeom>
        </p:spPr>
        <p:txBody>
          <a:bodyPr vert="horz" wrap="square" lIns="0" tIns="15875" rIns="0" bIns="0" rtlCol="0">
            <a:spAutoFit/>
          </a:bodyPr>
          <a:lstStyle/>
          <a:p>
            <a:pPr algn="ctr">
              <a:lnSpc>
                <a:spcPts val="2200"/>
              </a:lnSpc>
              <a:spcBef>
                <a:spcPts val="125"/>
              </a:spcBef>
            </a:pPr>
            <a:r>
              <a:rPr sz="2000" dirty="0">
                <a:latin typeface="Cambria"/>
                <a:cs typeface="Cambria"/>
              </a:rPr>
              <a:t>Update</a:t>
            </a:r>
            <a:r>
              <a:rPr sz="2000" spc="-20" dirty="0">
                <a:latin typeface="Cambria"/>
                <a:cs typeface="Cambria"/>
              </a:rPr>
              <a:t> </a:t>
            </a:r>
            <a:r>
              <a:rPr sz="2000" spc="-10" dirty="0">
                <a:latin typeface="Cambria"/>
                <a:cs typeface="Cambria"/>
              </a:rPr>
              <a:t>hidden</a:t>
            </a:r>
            <a:endParaRPr sz="2000">
              <a:latin typeface="Cambria"/>
              <a:cs typeface="Cambria"/>
            </a:endParaRPr>
          </a:p>
          <a:p>
            <a:pPr algn="ctr">
              <a:lnSpc>
                <a:spcPts val="2200"/>
              </a:lnSpc>
            </a:pPr>
            <a:r>
              <a:rPr sz="2000" spc="-10" dirty="0">
                <a:latin typeface="Cambria"/>
                <a:cs typeface="Cambria"/>
              </a:rPr>
              <a:t>weights</a:t>
            </a:r>
            <a:endParaRPr sz="2000">
              <a:latin typeface="Cambria"/>
              <a:cs typeface="Cambria"/>
            </a:endParaRPr>
          </a:p>
        </p:txBody>
      </p:sp>
      <p:grpSp>
        <p:nvGrpSpPr>
          <p:cNvPr id="57" name="object 57"/>
          <p:cNvGrpSpPr/>
          <p:nvPr/>
        </p:nvGrpSpPr>
        <p:grpSpPr>
          <a:xfrm>
            <a:off x="7134158" y="629545"/>
            <a:ext cx="2827020" cy="4757420"/>
            <a:chOff x="7134158" y="629545"/>
            <a:chExt cx="2827020" cy="4757420"/>
          </a:xfrm>
        </p:grpSpPr>
        <p:sp>
          <p:nvSpPr>
            <p:cNvPr id="58" name="object 58"/>
            <p:cNvSpPr/>
            <p:nvPr/>
          </p:nvSpPr>
          <p:spPr>
            <a:xfrm>
              <a:off x="9903723" y="2917463"/>
              <a:ext cx="0" cy="94615"/>
            </a:xfrm>
            <a:custGeom>
              <a:avLst/>
              <a:gdLst/>
              <a:ahLst/>
              <a:cxnLst/>
              <a:rect l="l" t="t" r="r" b="b"/>
              <a:pathLst>
                <a:path h="94614">
                  <a:moveTo>
                    <a:pt x="0" y="94620"/>
                  </a:moveTo>
                  <a:lnTo>
                    <a:pt x="0" y="0"/>
                  </a:lnTo>
                </a:path>
              </a:pathLst>
            </a:custGeom>
            <a:ln w="25398">
              <a:solidFill>
                <a:srgbClr val="D7D7D7"/>
              </a:solidFill>
            </a:ln>
          </p:spPr>
          <p:txBody>
            <a:bodyPr wrap="square" lIns="0" tIns="0" rIns="0" bIns="0" rtlCol="0"/>
            <a:lstStyle/>
            <a:p>
              <a:endParaRPr/>
            </a:p>
          </p:txBody>
        </p:sp>
        <p:sp>
          <p:nvSpPr>
            <p:cNvPr id="59" name="object 59"/>
            <p:cNvSpPr/>
            <p:nvPr/>
          </p:nvSpPr>
          <p:spPr>
            <a:xfrm>
              <a:off x="9846323" y="2828557"/>
              <a:ext cx="114935" cy="114935"/>
            </a:xfrm>
            <a:custGeom>
              <a:avLst/>
              <a:gdLst/>
              <a:ahLst/>
              <a:cxnLst/>
              <a:rect l="l" t="t" r="r" b="b"/>
              <a:pathLst>
                <a:path w="114934" h="114935">
                  <a:moveTo>
                    <a:pt x="57400" y="0"/>
                  </a:moveTo>
                  <a:lnTo>
                    <a:pt x="52092" y="32639"/>
                  </a:lnTo>
                  <a:lnTo>
                    <a:pt x="40462" y="63265"/>
                  </a:lnTo>
                  <a:lnTo>
                    <a:pt x="22951" y="90963"/>
                  </a:lnTo>
                  <a:lnTo>
                    <a:pt x="0" y="114815"/>
                  </a:lnTo>
                  <a:lnTo>
                    <a:pt x="28063" y="104598"/>
                  </a:lnTo>
                  <a:lnTo>
                    <a:pt x="57352" y="101193"/>
                  </a:lnTo>
                  <a:lnTo>
                    <a:pt x="86666" y="104598"/>
                  </a:lnTo>
                  <a:lnTo>
                    <a:pt x="114800" y="114815"/>
                  </a:lnTo>
                  <a:lnTo>
                    <a:pt x="91777" y="90963"/>
                  </a:lnTo>
                  <a:lnTo>
                    <a:pt x="74242" y="63265"/>
                  </a:lnTo>
                  <a:lnTo>
                    <a:pt x="62636" y="32639"/>
                  </a:lnTo>
                  <a:lnTo>
                    <a:pt x="57400" y="0"/>
                  </a:lnTo>
                  <a:close/>
                </a:path>
              </a:pathLst>
            </a:custGeom>
            <a:solidFill>
              <a:srgbClr val="D7D7D7"/>
            </a:solidFill>
          </p:spPr>
          <p:txBody>
            <a:bodyPr wrap="square" lIns="0" tIns="0" rIns="0" bIns="0" rtlCol="0"/>
            <a:lstStyle/>
            <a:p>
              <a:endParaRPr/>
            </a:p>
          </p:txBody>
        </p:sp>
        <p:sp>
          <p:nvSpPr>
            <p:cNvPr id="60" name="object 60"/>
            <p:cNvSpPr/>
            <p:nvPr/>
          </p:nvSpPr>
          <p:spPr>
            <a:xfrm>
              <a:off x="9903723" y="2103851"/>
              <a:ext cx="0" cy="94615"/>
            </a:xfrm>
            <a:custGeom>
              <a:avLst/>
              <a:gdLst/>
              <a:ahLst/>
              <a:cxnLst/>
              <a:rect l="l" t="t" r="r" b="b"/>
              <a:pathLst>
                <a:path h="94614">
                  <a:moveTo>
                    <a:pt x="0" y="94620"/>
                  </a:moveTo>
                  <a:lnTo>
                    <a:pt x="0" y="0"/>
                  </a:lnTo>
                </a:path>
              </a:pathLst>
            </a:custGeom>
            <a:ln w="25398">
              <a:solidFill>
                <a:srgbClr val="D7D7D7"/>
              </a:solidFill>
            </a:ln>
          </p:spPr>
          <p:txBody>
            <a:bodyPr wrap="square" lIns="0" tIns="0" rIns="0" bIns="0" rtlCol="0"/>
            <a:lstStyle/>
            <a:p>
              <a:endParaRPr/>
            </a:p>
          </p:txBody>
        </p:sp>
        <p:sp>
          <p:nvSpPr>
            <p:cNvPr id="61" name="object 61"/>
            <p:cNvSpPr/>
            <p:nvPr/>
          </p:nvSpPr>
          <p:spPr>
            <a:xfrm>
              <a:off x="9846323" y="2014818"/>
              <a:ext cx="114935" cy="114935"/>
            </a:xfrm>
            <a:custGeom>
              <a:avLst/>
              <a:gdLst/>
              <a:ahLst/>
              <a:cxnLst/>
              <a:rect l="l" t="t" r="r" b="b"/>
              <a:pathLst>
                <a:path w="114934" h="114935">
                  <a:moveTo>
                    <a:pt x="57400" y="0"/>
                  </a:moveTo>
                  <a:lnTo>
                    <a:pt x="52092" y="32710"/>
                  </a:lnTo>
                  <a:lnTo>
                    <a:pt x="40462" y="63360"/>
                  </a:lnTo>
                  <a:lnTo>
                    <a:pt x="22951" y="91034"/>
                  </a:lnTo>
                  <a:lnTo>
                    <a:pt x="0" y="114815"/>
                  </a:lnTo>
                  <a:lnTo>
                    <a:pt x="28063" y="104670"/>
                  </a:lnTo>
                  <a:lnTo>
                    <a:pt x="57352" y="101288"/>
                  </a:lnTo>
                  <a:lnTo>
                    <a:pt x="86666" y="104670"/>
                  </a:lnTo>
                  <a:lnTo>
                    <a:pt x="114800" y="114815"/>
                  </a:lnTo>
                  <a:lnTo>
                    <a:pt x="91777" y="91034"/>
                  </a:lnTo>
                  <a:lnTo>
                    <a:pt x="74242" y="63360"/>
                  </a:lnTo>
                  <a:lnTo>
                    <a:pt x="62636" y="32710"/>
                  </a:lnTo>
                  <a:lnTo>
                    <a:pt x="57400" y="0"/>
                  </a:lnTo>
                  <a:close/>
                </a:path>
              </a:pathLst>
            </a:custGeom>
            <a:solidFill>
              <a:srgbClr val="D7D7D7"/>
            </a:solidFill>
          </p:spPr>
          <p:txBody>
            <a:bodyPr wrap="square" lIns="0" tIns="0" rIns="0" bIns="0" rtlCol="0"/>
            <a:lstStyle/>
            <a:p>
              <a:endParaRPr/>
            </a:p>
          </p:txBody>
        </p:sp>
        <p:sp>
          <p:nvSpPr>
            <p:cNvPr id="62" name="object 62"/>
            <p:cNvSpPr/>
            <p:nvPr/>
          </p:nvSpPr>
          <p:spPr>
            <a:xfrm>
              <a:off x="8356709" y="5329340"/>
              <a:ext cx="380365" cy="0"/>
            </a:xfrm>
            <a:custGeom>
              <a:avLst/>
              <a:gdLst/>
              <a:ahLst/>
              <a:cxnLst/>
              <a:rect l="l" t="t" r="r" b="b"/>
              <a:pathLst>
                <a:path w="380365">
                  <a:moveTo>
                    <a:pt x="0" y="0"/>
                  </a:moveTo>
                  <a:lnTo>
                    <a:pt x="379832" y="0"/>
                  </a:lnTo>
                </a:path>
              </a:pathLst>
            </a:custGeom>
            <a:ln w="25401">
              <a:solidFill>
                <a:srgbClr val="D7D7D7"/>
              </a:solidFill>
            </a:ln>
          </p:spPr>
          <p:txBody>
            <a:bodyPr wrap="square" lIns="0" tIns="0" rIns="0" bIns="0" rtlCol="0"/>
            <a:lstStyle/>
            <a:p>
              <a:endParaRPr/>
            </a:p>
          </p:txBody>
        </p:sp>
        <p:pic>
          <p:nvPicPr>
            <p:cNvPr id="63" name="object 63"/>
            <p:cNvPicPr/>
            <p:nvPr/>
          </p:nvPicPr>
          <p:blipFill>
            <a:blip r:embed="rId22" cstate="print"/>
            <a:stretch>
              <a:fillRect/>
            </a:stretch>
          </p:blipFill>
          <p:spPr>
            <a:xfrm>
              <a:off x="8710762" y="5271933"/>
              <a:ext cx="114800" cy="114815"/>
            </a:xfrm>
            <a:prstGeom prst="rect">
              <a:avLst/>
            </a:prstGeom>
          </p:spPr>
        </p:pic>
        <p:sp>
          <p:nvSpPr>
            <p:cNvPr id="64" name="object 64"/>
            <p:cNvSpPr/>
            <p:nvPr/>
          </p:nvSpPr>
          <p:spPr>
            <a:xfrm>
              <a:off x="7258737" y="4183095"/>
              <a:ext cx="0" cy="742315"/>
            </a:xfrm>
            <a:custGeom>
              <a:avLst/>
              <a:gdLst/>
              <a:ahLst/>
              <a:cxnLst/>
              <a:rect l="l" t="t" r="r" b="b"/>
              <a:pathLst>
                <a:path h="742314">
                  <a:moveTo>
                    <a:pt x="0" y="0"/>
                  </a:moveTo>
                  <a:lnTo>
                    <a:pt x="0" y="742233"/>
                  </a:lnTo>
                </a:path>
              </a:pathLst>
            </a:custGeom>
            <a:ln w="25398">
              <a:solidFill>
                <a:srgbClr val="D7D7D7"/>
              </a:solidFill>
            </a:ln>
          </p:spPr>
          <p:txBody>
            <a:bodyPr wrap="square" lIns="0" tIns="0" rIns="0" bIns="0" rtlCol="0"/>
            <a:lstStyle/>
            <a:p>
              <a:endParaRPr/>
            </a:p>
          </p:txBody>
        </p:sp>
        <p:pic>
          <p:nvPicPr>
            <p:cNvPr id="65" name="object 65"/>
            <p:cNvPicPr/>
            <p:nvPr/>
          </p:nvPicPr>
          <p:blipFill>
            <a:blip r:embed="rId23" cstate="print"/>
            <a:stretch>
              <a:fillRect/>
            </a:stretch>
          </p:blipFill>
          <p:spPr>
            <a:xfrm>
              <a:off x="7201337" y="4899419"/>
              <a:ext cx="114800" cy="114815"/>
            </a:xfrm>
            <a:prstGeom prst="rect">
              <a:avLst/>
            </a:prstGeom>
          </p:spPr>
        </p:pic>
        <p:sp>
          <p:nvSpPr>
            <p:cNvPr id="66" name="object 66"/>
            <p:cNvSpPr/>
            <p:nvPr/>
          </p:nvSpPr>
          <p:spPr>
            <a:xfrm>
              <a:off x="7258737" y="3345987"/>
              <a:ext cx="0" cy="118745"/>
            </a:xfrm>
            <a:custGeom>
              <a:avLst/>
              <a:gdLst/>
              <a:ahLst/>
              <a:cxnLst/>
              <a:rect l="l" t="t" r="r" b="b"/>
              <a:pathLst>
                <a:path h="118745">
                  <a:moveTo>
                    <a:pt x="0" y="0"/>
                  </a:moveTo>
                  <a:lnTo>
                    <a:pt x="0" y="118117"/>
                  </a:lnTo>
                </a:path>
              </a:pathLst>
            </a:custGeom>
            <a:ln w="25398">
              <a:solidFill>
                <a:srgbClr val="D7D7D7"/>
              </a:solidFill>
            </a:ln>
          </p:spPr>
          <p:txBody>
            <a:bodyPr wrap="square" lIns="0" tIns="0" rIns="0" bIns="0" rtlCol="0"/>
            <a:lstStyle/>
            <a:p>
              <a:endParaRPr/>
            </a:p>
          </p:txBody>
        </p:sp>
        <p:sp>
          <p:nvSpPr>
            <p:cNvPr id="67" name="object 67"/>
            <p:cNvSpPr/>
            <p:nvPr/>
          </p:nvSpPr>
          <p:spPr>
            <a:xfrm>
              <a:off x="7201336" y="3438194"/>
              <a:ext cx="114935" cy="114935"/>
            </a:xfrm>
            <a:custGeom>
              <a:avLst/>
              <a:gdLst/>
              <a:ahLst/>
              <a:cxnLst/>
              <a:rect l="l" t="t" r="r" b="b"/>
              <a:pathLst>
                <a:path w="114934" h="114935">
                  <a:moveTo>
                    <a:pt x="114800" y="0"/>
                  </a:moveTo>
                  <a:lnTo>
                    <a:pt x="86696" y="10216"/>
                  </a:lnTo>
                  <a:lnTo>
                    <a:pt x="57395" y="13621"/>
                  </a:lnTo>
                  <a:lnTo>
                    <a:pt x="28097" y="10216"/>
                  </a:lnTo>
                  <a:lnTo>
                    <a:pt x="0" y="0"/>
                  </a:lnTo>
                  <a:lnTo>
                    <a:pt x="22980" y="23851"/>
                  </a:lnTo>
                  <a:lnTo>
                    <a:pt x="40510" y="51549"/>
                  </a:lnTo>
                  <a:lnTo>
                    <a:pt x="52135" y="82176"/>
                  </a:lnTo>
                  <a:lnTo>
                    <a:pt x="57400" y="114815"/>
                  </a:lnTo>
                  <a:lnTo>
                    <a:pt x="62665" y="82176"/>
                  </a:lnTo>
                  <a:lnTo>
                    <a:pt x="74290" y="51549"/>
                  </a:lnTo>
                  <a:lnTo>
                    <a:pt x="91820" y="23851"/>
                  </a:lnTo>
                  <a:lnTo>
                    <a:pt x="114800" y="0"/>
                  </a:lnTo>
                  <a:close/>
                </a:path>
              </a:pathLst>
            </a:custGeom>
            <a:solidFill>
              <a:srgbClr val="D7D7D7"/>
            </a:solidFill>
          </p:spPr>
          <p:txBody>
            <a:bodyPr wrap="square" lIns="0" tIns="0" rIns="0" bIns="0" rtlCol="0"/>
            <a:lstStyle/>
            <a:p>
              <a:endParaRPr/>
            </a:p>
          </p:txBody>
        </p:sp>
        <p:sp>
          <p:nvSpPr>
            <p:cNvPr id="68" name="object 68"/>
            <p:cNvSpPr/>
            <p:nvPr/>
          </p:nvSpPr>
          <p:spPr>
            <a:xfrm>
              <a:off x="7258737" y="2509006"/>
              <a:ext cx="0" cy="118110"/>
            </a:xfrm>
            <a:custGeom>
              <a:avLst/>
              <a:gdLst/>
              <a:ahLst/>
              <a:cxnLst/>
              <a:rect l="l" t="t" r="r" b="b"/>
              <a:pathLst>
                <a:path h="118110">
                  <a:moveTo>
                    <a:pt x="0" y="0"/>
                  </a:moveTo>
                  <a:lnTo>
                    <a:pt x="0" y="117990"/>
                  </a:lnTo>
                </a:path>
              </a:pathLst>
            </a:custGeom>
            <a:ln w="25398">
              <a:solidFill>
                <a:srgbClr val="D7D7D7"/>
              </a:solidFill>
            </a:ln>
          </p:spPr>
          <p:txBody>
            <a:bodyPr wrap="square" lIns="0" tIns="0" rIns="0" bIns="0" rtlCol="0"/>
            <a:lstStyle/>
            <a:p>
              <a:endParaRPr/>
            </a:p>
          </p:txBody>
        </p:sp>
        <p:sp>
          <p:nvSpPr>
            <p:cNvPr id="69" name="object 69"/>
            <p:cNvSpPr/>
            <p:nvPr/>
          </p:nvSpPr>
          <p:spPr>
            <a:xfrm>
              <a:off x="7201336" y="2601213"/>
              <a:ext cx="114935" cy="114935"/>
            </a:xfrm>
            <a:custGeom>
              <a:avLst/>
              <a:gdLst/>
              <a:ahLst/>
              <a:cxnLst/>
              <a:rect l="l" t="t" r="r" b="b"/>
              <a:pathLst>
                <a:path w="114934" h="114935">
                  <a:moveTo>
                    <a:pt x="114800" y="0"/>
                  </a:moveTo>
                  <a:lnTo>
                    <a:pt x="86696" y="10144"/>
                  </a:lnTo>
                  <a:lnTo>
                    <a:pt x="57395" y="13526"/>
                  </a:lnTo>
                  <a:lnTo>
                    <a:pt x="28097" y="10144"/>
                  </a:lnTo>
                  <a:lnTo>
                    <a:pt x="0" y="0"/>
                  </a:lnTo>
                  <a:lnTo>
                    <a:pt x="22980" y="23780"/>
                  </a:lnTo>
                  <a:lnTo>
                    <a:pt x="40510" y="51454"/>
                  </a:lnTo>
                  <a:lnTo>
                    <a:pt x="52135" y="82104"/>
                  </a:lnTo>
                  <a:lnTo>
                    <a:pt x="57400" y="114815"/>
                  </a:lnTo>
                  <a:lnTo>
                    <a:pt x="62665" y="82104"/>
                  </a:lnTo>
                  <a:lnTo>
                    <a:pt x="74290" y="51454"/>
                  </a:lnTo>
                  <a:lnTo>
                    <a:pt x="91820" y="23780"/>
                  </a:lnTo>
                  <a:lnTo>
                    <a:pt x="114800" y="0"/>
                  </a:lnTo>
                  <a:close/>
                </a:path>
              </a:pathLst>
            </a:custGeom>
            <a:solidFill>
              <a:srgbClr val="D7D7D7"/>
            </a:solidFill>
          </p:spPr>
          <p:txBody>
            <a:bodyPr wrap="square" lIns="0" tIns="0" rIns="0" bIns="0" rtlCol="0"/>
            <a:lstStyle/>
            <a:p>
              <a:endParaRPr/>
            </a:p>
          </p:txBody>
        </p:sp>
        <p:sp>
          <p:nvSpPr>
            <p:cNvPr id="70" name="object 70"/>
            <p:cNvSpPr/>
            <p:nvPr/>
          </p:nvSpPr>
          <p:spPr>
            <a:xfrm>
              <a:off x="7258737" y="1518980"/>
              <a:ext cx="0" cy="271145"/>
            </a:xfrm>
            <a:custGeom>
              <a:avLst/>
              <a:gdLst/>
              <a:ahLst/>
              <a:cxnLst/>
              <a:rect l="l" t="t" r="r" b="b"/>
              <a:pathLst>
                <a:path h="271144">
                  <a:moveTo>
                    <a:pt x="0" y="0"/>
                  </a:moveTo>
                  <a:lnTo>
                    <a:pt x="0" y="271034"/>
                  </a:lnTo>
                </a:path>
              </a:pathLst>
            </a:custGeom>
            <a:ln w="25398">
              <a:solidFill>
                <a:srgbClr val="D7D7D7"/>
              </a:solidFill>
            </a:ln>
          </p:spPr>
          <p:txBody>
            <a:bodyPr wrap="square" lIns="0" tIns="0" rIns="0" bIns="0" rtlCol="0"/>
            <a:lstStyle/>
            <a:p>
              <a:endParaRPr/>
            </a:p>
          </p:txBody>
        </p:sp>
        <p:pic>
          <p:nvPicPr>
            <p:cNvPr id="71" name="object 71"/>
            <p:cNvPicPr/>
            <p:nvPr/>
          </p:nvPicPr>
          <p:blipFill>
            <a:blip r:embed="rId24" cstate="print"/>
            <a:stretch>
              <a:fillRect/>
            </a:stretch>
          </p:blipFill>
          <p:spPr>
            <a:xfrm>
              <a:off x="7201336" y="1764105"/>
              <a:ext cx="114800" cy="114815"/>
            </a:xfrm>
            <a:prstGeom prst="rect">
              <a:avLst/>
            </a:prstGeom>
          </p:spPr>
        </p:pic>
        <p:sp>
          <p:nvSpPr>
            <p:cNvPr id="72" name="object 72"/>
            <p:cNvSpPr/>
            <p:nvPr/>
          </p:nvSpPr>
          <p:spPr>
            <a:xfrm>
              <a:off x="7258736" y="642245"/>
              <a:ext cx="0" cy="158115"/>
            </a:xfrm>
            <a:custGeom>
              <a:avLst/>
              <a:gdLst/>
              <a:ahLst/>
              <a:cxnLst/>
              <a:rect l="l" t="t" r="r" b="b"/>
              <a:pathLst>
                <a:path h="158115">
                  <a:moveTo>
                    <a:pt x="0" y="0"/>
                  </a:moveTo>
                  <a:lnTo>
                    <a:pt x="0" y="157616"/>
                  </a:lnTo>
                </a:path>
              </a:pathLst>
            </a:custGeom>
            <a:ln w="25398">
              <a:solidFill>
                <a:srgbClr val="D7D7D7"/>
              </a:solidFill>
            </a:ln>
          </p:spPr>
          <p:txBody>
            <a:bodyPr wrap="square" lIns="0" tIns="0" rIns="0" bIns="0" rtlCol="0"/>
            <a:lstStyle/>
            <a:p>
              <a:endParaRPr/>
            </a:p>
          </p:txBody>
        </p:sp>
        <p:sp>
          <p:nvSpPr>
            <p:cNvPr id="73" name="object 73"/>
            <p:cNvSpPr/>
            <p:nvPr/>
          </p:nvSpPr>
          <p:spPr>
            <a:xfrm>
              <a:off x="7201336" y="774079"/>
              <a:ext cx="114935" cy="114935"/>
            </a:xfrm>
            <a:custGeom>
              <a:avLst/>
              <a:gdLst/>
              <a:ahLst/>
              <a:cxnLst/>
              <a:rect l="l" t="t" r="r" b="b"/>
              <a:pathLst>
                <a:path w="114934" h="114934">
                  <a:moveTo>
                    <a:pt x="114800" y="0"/>
                  </a:moveTo>
                  <a:lnTo>
                    <a:pt x="86696" y="10144"/>
                  </a:lnTo>
                  <a:lnTo>
                    <a:pt x="57395" y="13526"/>
                  </a:lnTo>
                  <a:lnTo>
                    <a:pt x="28097" y="10144"/>
                  </a:lnTo>
                  <a:lnTo>
                    <a:pt x="0" y="0"/>
                  </a:lnTo>
                  <a:lnTo>
                    <a:pt x="22980" y="23833"/>
                  </a:lnTo>
                  <a:lnTo>
                    <a:pt x="40510" y="51501"/>
                  </a:lnTo>
                  <a:lnTo>
                    <a:pt x="52135" y="82122"/>
                  </a:lnTo>
                  <a:lnTo>
                    <a:pt x="57400" y="114815"/>
                  </a:lnTo>
                  <a:lnTo>
                    <a:pt x="62665" y="82122"/>
                  </a:lnTo>
                  <a:lnTo>
                    <a:pt x="74290" y="51501"/>
                  </a:lnTo>
                  <a:lnTo>
                    <a:pt x="91820" y="23833"/>
                  </a:lnTo>
                  <a:lnTo>
                    <a:pt x="114800" y="0"/>
                  </a:lnTo>
                  <a:close/>
                </a:path>
              </a:pathLst>
            </a:custGeom>
            <a:solidFill>
              <a:srgbClr val="D7D7D7"/>
            </a:solidFill>
          </p:spPr>
          <p:txBody>
            <a:bodyPr wrap="square" lIns="0" tIns="0" rIns="0" bIns="0" rtlCol="0"/>
            <a:lstStyle/>
            <a:p>
              <a:endParaRPr/>
            </a:p>
          </p:txBody>
        </p:sp>
        <p:sp>
          <p:nvSpPr>
            <p:cNvPr id="74" name="object 74"/>
            <p:cNvSpPr/>
            <p:nvPr/>
          </p:nvSpPr>
          <p:spPr>
            <a:xfrm>
              <a:off x="7347707" y="1698950"/>
              <a:ext cx="1224915" cy="0"/>
            </a:xfrm>
            <a:custGeom>
              <a:avLst/>
              <a:gdLst/>
              <a:ahLst/>
              <a:cxnLst/>
              <a:rect l="l" t="t" r="r" b="b"/>
              <a:pathLst>
                <a:path w="1224915">
                  <a:moveTo>
                    <a:pt x="1224887" y="0"/>
                  </a:moveTo>
                  <a:lnTo>
                    <a:pt x="0" y="0"/>
                  </a:lnTo>
                </a:path>
              </a:pathLst>
            </a:custGeom>
            <a:ln w="25401">
              <a:solidFill>
                <a:srgbClr val="D7D7D7"/>
              </a:solidFill>
            </a:ln>
          </p:spPr>
          <p:txBody>
            <a:bodyPr wrap="square" lIns="0" tIns="0" rIns="0" bIns="0" rtlCol="0"/>
            <a:lstStyle/>
            <a:p>
              <a:endParaRPr/>
            </a:p>
          </p:txBody>
        </p:sp>
        <p:pic>
          <p:nvPicPr>
            <p:cNvPr id="75" name="object 75"/>
            <p:cNvPicPr/>
            <p:nvPr/>
          </p:nvPicPr>
          <p:blipFill>
            <a:blip r:embed="rId25" cstate="print"/>
            <a:stretch>
              <a:fillRect/>
            </a:stretch>
          </p:blipFill>
          <p:spPr>
            <a:xfrm>
              <a:off x="7258737" y="1641543"/>
              <a:ext cx="114800" cy="114815"/>
            </a:xfrm>
            <a:prstGeom prst="rect">
              <a:avLst/>
            </a:prstGeom>
          </p:spPr>
        </p:pic>
        <p:pic>
          <p:nvPicPr>
            <p:cNvPr id="76" name="object 76"/>
            <p:cNvPicPr/>
            <p:nvPr/>
          </p:nvPicPr>
          <p:blipFill>
            <a:blip r:embed="rId26" cstate="print"/>
            <a:stretch>
              <a:fillRect/>
            </a:stretch>
          </p:blipFill>
          <p:spPr>
            <a:xfrm>
              <a:off x="7134158" y="4176618"/>
              <a:ext cx="1266744" cy="857302"/>
            </a:xfrm>
            <a:prstGeom prst="rect">
              <a:avLst/>
            </a:prstGeom>
          </p:spPr>
        </p:pic>
      </p:grpSp>
      <p:sp>
        <p:nvSpPr>
          <p:cNvPr id="77" name="object 77"/>
          <p:cNvSpPr txBox="1"/>
          <p:nvPr/>
        </p:nvSpPr>
        <p:spPr>
          <a:xfrm>
            <a:off x="7273529" y="4251616"/>
            <a:ext cx="1024890" cy="589280"/>
          </a:xfrm>
          <a:prstGeom prst="rect">
            <a:avLst/>
          </a:prstGeom>
        </p:spPr>
        <p:txBody>
          <a:bodyPr vert="horz" wrap="square" lIns="0" tIns="15875" rIns="0" bIns="0" rtlCol="0">
            <a:spAutoFit/>
          </a:bodyPr>
          <a:lstStyle/>
          <a:p>
            <a:pPr marL="38100">
              <a:lnSpc>
                <a:spcPts val="2200"/>
              </a:lnSpc>
              <a:spcBef>
                <a:spcPts val="125"/>
              </a:spcBef>
            </a:pPr>
            <a:r>
              <a:rPr sz="2000" spc="-10" dirty="0">
                <a:solidFill>
                  <a:srgbClr val="FFFFFF"/>
                </a:solidFill>
                <a:latin typeface="Cambria"/>
                <a:cs typeface="Cambria"/>
              </a:rPr>
              <a:t>Actual</a:t>
            </a:r>
            <a:endParaRPr sz="2000">
              <a:latin typeface="Cambria"/>
              <a:cs typeface="Cambria"/>
            </a:endParaRPr>
          </a:p>
          <a:p>
            <a:pPr marL="38100">
              <a:lnSpc>
                <a:spcPts val="2200"/>
              </a:lnSpc>
            </a:pPr>
            <a:r>
              <a:rPr sz="2000" dirty="0">
                <a:solidFill>
                  <a:srgbClr val="FFFFFF"/>
                </a:solidFill>
                <a:latin typeface="Cambria"/>
                <a:cs typeface="Cambria"/>
              </a:rPr>
              <a:t>output</a:t>
            </a:r>
            <a:r>
              <a:rPr sz="2000" spc="-45" dirty="0">
                <a:solidFill>
                  <a:srgbClr val="FFFFFF"/>
                </a:solidFill>
                <a:latin typeface="Cambria"/>
                <a:cs typeface="Cambria"/>
              </a:rPr>
              <a:t> </a:t>
            </a:r>
            <a:r>
              <a:rPr sz="2000" i="1" spc="-25" dirty="0">
                <a:solidFill>
                  <a:srgbClr val="FFFFFF"/>
                </a:solidFill>
                <a:latin typeface="Cambria"/>
                <a:cs typeface="Cambria"/>
              </a:rPr>
              <a:t>y</a:t>
            </a:r>
            <a:r>
              <a:rPr sz="2025" i="1" spc="-37" baseline="-12345" dirty="0">
                <a:solidFill>
                  <a:srgbClr val="FFFFFF"/>
                </a:solidFill>
                <a:latin typeface="Cambria"/>
                <a:cs typeface="Cambria"/>
              </a:rPr>
              <a:t>j</a:t>
            </a:r>
            <a:endParaRPr sz="2025" baseline="-12345">
              <a:latin typeface="Cambria"/>
              <a:cs typeface="Cambria"/>
            </a:endParaRPr>
          </a:p>
        </p:txBody>
      </p:sp>
      <p:pic>
        <p:nvPicPr>
          <p:cNvPr id="78" name="object 78"/>
          <p:cNvPicPr/>
          <p:nvPr/>
        </p:nvPicPr>
        <p:blipFill>
          <a:blip r:embed="rId27" cstate="print"/>
          <a:stretch>
            <a:fillRect/>
          </a:stretch>
        </p:blipFill>
        <p:spPr>
          <a:xfrm>
            <a:off x="6534122" y="5891248"/>
            <a:ext cx="1285792" cy="847878"/>
          </a:xfrm>
          <a:prstGeom prst="rect">
            <a:avLst/>
          </a:prstGeom>
        </p:spPr>
      </p:pic>
      <p:sp>
        <p:nvSpPr>
          <p:cNvPr id="79" name="object 79"/>
          <p:cNvSpPr txBox="1"/>
          <p:nvPr/>
        </p:nvSpPr>
        <p:spPr>
          <a:xfrm>
            <a:off x="6674128" y="5970311"/>
            <a:ext cx="1040765" cy="589280"/>
          </a:xfrm>
          <a:prstGeom prst="rect">
            <a:avLst/>
          </a:prstGeom>
        </p:spPr>
        <p:txBody>
          <a:bodyPr vert="horz" wrap="square" lIns="0" tIns="66675" rIns="0" bIns="0" rtlCol="0">
            <a:spAutoFit/>
          </a:bodyPr>
          <a:lstStyle/>
          <a:p>
            <a:pPr marL="38100" marR="30480">
              <a:lnSpc>
                <a:spcPts val="2000"/>
              </a:lnSpc>
              <a:spcBef>
                <a:spcPts val="525"/>
              </a:spcBef>
            </a:pPr>
            <a:r>
              <a:rPr sz="2000" spc="-10" dirty="0">
                <a:solidFill>
                  <a:srgbClr val="FFFFFF"/>
                </a:solidFill>
                <a:latin typeface="Cambria"/>
                <a:cs typeface="Cambria"/>
              </a:rPr>
              <a:t>Desired </a:t>
            </a:r>
            <a:r>
              <a:rPr sz="2000" dirty="0">
                <a:solidFill>
                  <a:srgbClr val="FFFFFF"/>
                </a:solidFill>
                <a:latin typeface="Cambria"/>
                <a:cs typeface="Cambria"/>
              </a:rPr>
              <a:t>output</a:t>
            </a:r>
            <a:r>
              <a:rPr sz="2000" spc="-35" dirty="0">
                <a:solidFill>
                  <a:srgbClr val="FFFFFF"/>
                </a:solidFill>
                <a:latin typeface="Cambria"/>
                <a:cs typeface="Cambria"/>
              </a:rPr>
              <a:t> </a:t>
            </a:r>
            <a:r>
              <a:rPr sz="2000" i="1" spc="-25" dirty="0">
                <a:solidFill>
                  <a:srgbClr val="FFFFFF"/>
                </a:solidFill>
                <a:latin typeface="Cambria"/>
                <a:cs typeface="Cambria"/>
              </a:rPr>
              <a:t>d</a:t>
            </a:r>
            <a:r>
              <a:rPr sz="2025" i="1" spc="-37" baseline="-12345" dirty="0">
                <a:solidFill>
                  <a:srgbClr val="FFFFFF"/>
                </a:solidFill>
                <a:latin typeface="Cambria"/>
                <a:cs typeface="Cambria"/>
              </a:rPr>
              <a:t>j</a:t>
            </a:r>
            <a:endParaRPr sz="2025" baseline="-12345">
              <a:latin typeface="Cambria"/>
              <a:cs typeface="Cambria"/>
            </a:endParaRPr>
          </a:p>
        </p:txBody>
      </p:sp>
      <p:grpSp>
        <p:nvGrpSpPr>
          <p:cNvPr id="80" name="object 80"/>
          <p:cNvGrpSpPr/>
          <p:nvPr/>
        </p:nvGrpSpPr>
        <p:grpSpPr>
          <a:xfrm>
            <a:off x="7201337" y="1687138"/>
            <a:ext cx="3180715" cy="4362450"/>
            <a:chOff x="7201337" y="1687138"/>
            <a:chExt cx="3180715" cy="4362450"/>
          </a:xfrm>
        </p:grpSpPr>
        <p:sp>
          <p:nvSpPr>
            <p:cNvPr id="81" name="object 81"/>
            <p:cNvSpPr/>
            <p:nvPr/>
          </p:nvSpPr>
          <p:spPr>
            <a:xfrm>
              <a:off x="7258737" y="5733314"/>
              <a:ext cx="0" cy="316230"/>
            </a:xfrm>
            <a:custGeom>
              <a:avLst/>
              <a:gdLst/>
              <a:ahLst/>
              <a:cxnLst/>
              <a:rect l="l" t="t" r="r" b="b"/>
              <a:pathLst>
                <a:path h="316229">
                  <a:moveTo>
                    <a:pt x="0" y="316135"/>
                  </a:moveTo>
                  <a:lnTo>
                    <a:pt x="0" y="0"/>
                  </a:lnTo>
                </a:path>
              </a:pathLst>
            </a:custGeom>
            <a:ln w="25398">
              <a:solidFill>
                <a:srgbClr val="D7D7D7"/>
              </a:solidFill>
            </a:ln>
          </p:spPr>
          <p:txBody>
            <a:bodyPr wrap="square" lIns="0" tIns="0" rIns="0" bIns="0" rtlCol="0"/>
            <a:lstStyle/>
            <a:p>
              <a:endParaRPr/>
            </a:p>
          </p:txBody>
        </p:sp>
        <p:pic>
          <p:nvPicPr>
            <p:cNvPr id="82" name="object 82"/>
            <p:cNvPicPr/>
            <p:nvPr/>
          </p:nvPicPr>
          <p:blipFill>
            <a:blip r:embed="rId28" cstate="print"/>
            <a:stretch>
              <a:fillRect/>
            </a:stretch>
          </p:blipFill>
          <p:spPr>
            <a:xfrm>
              <a:off x="7201337" y="5644332"/>
              <a:ext cx="114800" cy="114815"/>
            </a:xfrm>
            <a:prstGeom prst="rect">
              <a:avLst/>
            </a:prstGeom>
          </p:spPr>
        </p:pic>
        <p:sp>
          <p:nvSpPr>
            <p:cNvPr id="83" name="object 83"/>
            <p:cNvSpPr/>
            <p:nvPr/>
          </p:nvSpPr>
          <p:spPr>
            <a:xfrm>
              <a:off x="8572595" y="1699839"/>
              <a:ext cx="339725" cy="0"/>
            </a:xfrm>
            <a:custGeom>
              <a:avLst/>
              <a:gdLst/>
              <a:ahLst/>
              <a:cxnLst/>
              <a:rect l="l" t="t" r="r" b="b"/>
              <a:pathLst>
                <a:path w="339725">
                  <a:moveTo>
                    <a:pt x="339322" y="0"/>
                  </a:moveTo>
                  <a:lnTo>
                    <a:pt x="0" y="0"/>
                  </a:lnTo>
                </a:path>
              </a:pathLst>
            </a:custGeom>
            <a:ln w="25401">
              <a:solidFill>
                <a:srgbClr val="D7D7D7"/>
              </a:solidFill>
            </a:ln>
          </p:spPr>
          <p:txBody>
            <a:bodyPr wrap="square" lIns="0" tIns="0" rIns="0" bIns="0" rtlCol="0"/>
            <a:lstStyle/>
            <a:p>
              <a:endParaRPr/>
            </a:p>
          </p:txBody>
        </p:sp>
        <p:pic>
          <p:nvPicPr>
            <p:cNvPr id="84" name="object 84"/>
            <p:cNvPicPr/>
            <p:nvPr/>
          </p:nvPicPr>
          <p:blipFill>
            <a:blip r:embed="rId29" cstate="print"/>
            <a:stretch>
              <a:fillRect/>
            </a:stretch>
          </p:blipFill>
          <p:spPr>
            <a:xfrm>
              <a:off x="9839085" y="4338553"/>
              <a:ext cx="542890" cy="600111"/>
            </a:xfrm>
            <a:prstGeom prst="rect">
              <a:avLst/>
            </a:prstGeom>
          </p:spPr>
        </p:pic>
      </p:grpSp>
      <p:sp>
        <p:nvSpPr>
          <p:cNvPr id="85" name="object 85"/>
          <p:cNvSpPr txBox="1"/>
          <p:nvPr/>
        </p:nvSpPr>
        <p:spPr>
          <a:xfrm>
            <a:off x="9118151" y="3812805"/>
            <a:ext cx="1583055" cy="2033905"/>
          </a:xfrm>
          <a:prstGeom prst="rect">
            <a:avLst/>
          </a:prstGeom>
        </p:spPr>
        <p:txBody>
          <a:bodyPr vert="horz" wrap="square" lIns="0" tIns="66675" rIns="0" bIns="0" rtlCol="0">
            <a:spAutoFit/>
          </a:bodyPr>
          <a:lstStyle/>
          <a:p>
            <a:pPr marL="12700" marR="5080" algn="ctr">
              <a:lnSpc>
                <a:spcPts val="2000"/>
              </a:lnSpc>
              <a:spcBef>
                <a:spcPts val="525"/>
              </a:spcBef>
            </a:pPr>
            <a:r>
              <a:rPr sz="2000" dirty="0">
                <a:latin typeface="Cambria"/>
                <a:cs typeface="Cambria"/>
              </a:rPr>
              <a:t>Calculate</a:t>
            </a:r>
            <a:r>
              <a:rPr sz="2000" spc="-45" dirty="0">
                <a:latin typeface="Cambria"/>
                <a:cs typeface="Cambria"/>
              </a:rPr>
              <a:t> </a:t>
            </a:r>
            <a:r>
              <a:rPr sz="2000" spc="-20" dirty="0">
                <a:latin typeface="Cambria"/>
                <a:cs typeface="Cambria"/>
              </a:rPr>
              <a:t>local </a:t>
            </a:r>
            <a:r>
              <a:rPr sz="2000" spc="-10" dirty="0">
                <a:latin typeface="Cambria"/>
                <a:cs typeface="Cambria"/>
              </a:rPr>
              <a:t>gradient</a:t>
            </a:r>
            <a:endParaRPr sz="2000">
              <a:latin typeface="Cambria"/>
              <a:cs typeface="Cambria"/>
            </a:endParaRPr>
          </a:p>
          <a:p>
            <a:pPr marL="400685" algn="ctr">
              <a:lnSpc>
                <a:spcPct val="100000"/>
              </a:lnSpc>
              <a:spcBef>
                <a:spcPts val="330"/>
              </a:spcBef>
            </a:pPr>
            <a:r>
              <a:rPr sz="2000" spc="-50" dirty="0">
                <a:solidFill>
                  <a:srgbClr val="FFFFFF"/>
                </a:solidFill>
                <a:latin typeface="Cambria"/>
                <a:cs typeface="Cambria"/>
              </a:rPr>
              <a:t>N</a:t>
            </a:r>
            <a:endParaRPr sz="2000">
              <a:latin typeface="Cambria"/>
              <a:cs typeface="Cambria"/>
            </a:endParaRPr>
          </a:p>
          <a:p>
            <a:pPr marL="90805" marR="81915" indent="6985" algn="ctr">
              <a:lnSpc>
                <a:spcPts val="2000"/>
              </a:lnSpc>
              <a:spcBef>
                <a:spcPts val="640"/>
              </a:spcBef>
            </a:pPr>
            <a:r>
              <a:rPr sz="2000" spc="-25" dirty="0">
                <a:latin typeface="Cambria"/>
                <a:cs typeface="Cambria"/>
              </a:rPr>
              <a:t>Is </a:t>
            </a:r>
            <a:r>
              <a:rPr sz="2000" spc="-10" dirty="0">
                <a:latin typeface="Cambria"/>
                <a:cs typeface="Cambria"/>
              </a:rPr>
              <a:t>Performance Satisfactory</a:t>
            </a:r>
            <a:endParaRPr sz="2000">
              <a:latin typeface="Cambria"/>
              <a:cs typeface="Cambria"/>
            </a:endParaRPr>
          </a:p>
          <a:p>
            <a:pPr marL="60960" algn="ctr">
              <a:lnSpc>
                <a:spcPts val="2010"/>
              </a:lnSpc>
            </a:pPr>
            <a:r>
              <a:rPr sz="2000" spc="-50" dirty="0">
                <a:latin typeface="Cambria"/>
                <a:cs typeface="Cambria"/>
              </a:rPr>
              <a:t>?</a:t>
            </a:r>
            <a:endParaRPr sz="2000">
              <a:latin typeface="Cambria"/>
              <a:cs typeface="Cambria"/>
            </a:endParaRPr>
          </a:p>
        </p:txBody>
      </p:sp>
      <p:sp>
        <p:nvSpPr>
          <p:cNvPr id="86" name="object 86"/>
          <p:cNvSpPr txBox="1"/>
          <p:nvPr/>
        </p:nvSpPr>
        <p:spPr>
          <a:xfrm>
            <a:off x="8476460" y="5287962"/>
            <a:ext cx="238125" cy="334645"/>
          </a:xfrm>
          <a:prstGeom prst="rect">
            <a:avLst/>
          </a:prstGeom>
        </p:spPr>
        <p:txBody>
          <a:bodyPr vert="horz" wrap="square" lIns="0" tIns="15875" rIns="0" bIns="0" rtlCol="0">
            <a:spAutoFit/>
          </a:bodyPr>
          <a:lstStyle/>
          <a:p>
            <a:pPr marL="38100">
              <a:lnSpc>
                <a:spcPct val="100000"/>
              </a:lnSpc>
              <a:spcBef>
                <a:spcPts val="125"/>
              </a:spcBef>
            </a:pPr>
            <a:r>
              <a:rPr sz="2000" i="1" spc="-25" dirty="0">
                <a:solidFill>
                  <a:srgbClr val="FFFFFF"/>
                </a:solidFill>
                <a:latin typeface="Cambria"/>
                <a:cs typeface="Cambria"/>
              </a:rPr>
              <a:t>e</a:t>
            </a:r>
            <a:r>
              <a:rPr sz="2025" i="1" spc="-37" baseline="-12345" dirty="0">
                <a:solidFill>
                  <a:srgbClr val="FFFFFF"/>
                </a:solidFill>
                <a:latin typeface="Cambria"/>
                <a:cs typeface="Cambria"/>
              </a:rPr>
              <a:t>j</a:t>
            </a:r>
            <a:endParaRPr sz="2025" baseline="-12345">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793" y="111963"/>
            <a:ext cx="11786412" cy="627736"/>
          </a:xfrm>
          <a:prstGeom prst="rect">
            <a:avLst/>
          </a:prstGeom>
        </p:spPr>
        <p:txBody>
          <a:bodyPr vert="horz" wrap="square" lIns="0" tIns="12065" rIns="0" bIns="0" rtlCol="0">
            <a:spAutoFit/>
          </a:bodyPr>
          <a:lstStyle/>
          <a:p>
            <a:pPr marL="663575">
              <a:lnSpc>
                <a:spcPct val="100000"/>
              </a:lnSpc>
              <a:spcBef>
                <a:spcPts val="95"/>
              </a:spcBef>
            </a:pPr>
            <a:r>
              <a:rPr lang="tr-TR" dirty="0"/>
              <a:t>Bilgi Temsili Kuralları – Kural 1</a:t>
            </a:r>
            <a:endParaRPr spc="-50" dirty="0">
              <a:solidFill>
                <a:srgbClr val="FFFF00"/>
              </a:solidFill>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7</a:t>
            </a:fld>
            <a:endParaRPr spc="-50" dirty="0"/>
          </a:p>
        </p:txBody>
      </p:sp>
      <p:sp>
        <p:nvSpPr>
          <p:cNvPr id="3" name="object 3"/>
          <p:cNvSpPr/>
          <p:nvPr/>
        </p:nvSpPr>
        <p:spPr>
          <a:xfrm>
            <a:off x="7374001" y="3371850"/>
            <a:ext cx="72390" cy="307340"/>
          </a:xfrm>
          <a:custGeom>
            <a:avLst/>
            <a:gdLst/>
            <a:ahLst/>
            <a:cxnLst/>
            <a:rect l="l" t="t" r="r" b="b"/>
            <a:pathLst>
              <a:path w="72390" h="307339">
                <a:moveTo>
                  <a:pt x="72009" y="0"/>
                </a:moveTo>
                <a:lnTo>
                  <a:pt x="0" y="0"/>
                </a:lnTo>
                <a:lnTo>
                  <a:pt x="0" y="12700"/>
                </a:lnTo>
                <a:lnTo>
                  <a:pt x="45212" y="12700"/>
                </a:lnTo>
                <a:lnTo>
                  <a:pt x="45212" y="295910"/>
                </a:lnTo>
                <a:lnTo>
                  <a:pt x="0" y="295910"/>
                </a:lnTo>
                <a:lnTo>
                  <a:pt x="0" y="307340"/>
                </a:lnTo>
                <a:lnTo>
                  <a:pt x="72009" y="307340"/>
                </a:lnTo>
                <a:lnTo>
                  <a:pt x="72009" y="295910"/>
                </a:lnTo>
                <a:lnTo>
                  <a:pt x="72009" y="12700"/>
                </a:lnTo>
                <a:lnTo>
                  <a:pt x="72009" y="0"/>
                </a:lnTo>
                <a:close/>
              </a:path>
            </a:pathLst>
          </a:custGeom>
          <a:solidFill>
            <a:srgbClr val="FFFFFF"/>
          </a:solidFill>
        </p:spPr>
        <p:txBody>
          <a:bodyPr wrap="square" lIns="0" tIns="0" rIns="0" bIns="0" rtlCol="0"/>
          <a:lstStyle/>
          <a:p>
            <a:endParaRPr/>
          </a:p>
        </p:txBody>
      </p:sp>
      <p:sp>
        <p:nvSpPr>
          <p:cNvPr id="4" name="object 4"/>
          <p:cNvSpPr/>
          <p:nvPr/>
        </p:nvSpPr>
        <p:spPr>
          <a:xfrm>
            <a:off x="5293106" y="3371850"/>
            <a:ext cx="72390" cy="307340"/>
          </a:xfrm>
          <a:custGeom>
            <a:avLst/>
            <a:gdLst/>
            <a:ahLst/>
            <a:cxnLst/>
            <a:rect l="l" t="t" r="r" b="b"/>
            <a:pathLst>
              <a:path w="72389" h="307339">
                <a:moveTo>
                  <a:pt x="72009" y="0"/>
                </a:moveTo>
                <a:lnTo>
                  <a:pt x="0" y="0"/>
                </a:lnTo>
                <a:lnTo>
                  <a:pt x="0" y="12700"/>
                </a:lnTo>
                <a:lnTo>
                  <a:pt x="0" y="295910"/>
                </a:lnTo>
                <a:lnTo>
                  <a:pt x="0" y="307340"/>
                </a:lnTo>
                <a:lnTo>
                  <a:pt x="72009" y="307340"/>
                </a:lnTo>
                <a:lnTo>
                  <a:pt x="72009" y="295910"/>
                </a:lnTo>
                <a:lnTo>
                  <a:pt x="26797" y="295910"/>
                </a:lnTo>
                <a:lnTo>
                  <a:pt x="26797" y="12700"/>
                </a:lnTo>
                <a:lnTo>
                  <a:pt x="72009" y="12700"/>
                </a:lnTo>
                <a:lnTo>
                  <a:pt x="72009" y="0"/>
                </a:lnTo>
                <a:close/>
              </a:path>
            </a:pathLst>
          </a:custGeom>
          <a:solidFill>
            <a:srgbClr val="FFFFFF"/>
          </a:solidFill>
        </p:spPr>
        <p:txBody>
          <a:bodyPr wrap="square" lIns="0" tIns="0" rIns="0" bIns="0" rtlCol="0"/>
          <a:lstStyle/>
          <a:p>
            <a:endParaRPr/>
          </a:p>
        </p:txBody>
      </p:sp>
      <p:sp>
        <p:nvSpPr>
          <p:cNvPr id="5" name="object 5"/>
          <p:cNvSpPr txBox="1"/>
          <p:nvPr/>
        </p:nvSpPr>
        <p:spPr>
          <a:xfrm>
            <a:off x="15240" y="833045"/>
            <a:ext cx="11878310" cy="4339008"/>
          </a:xfrm>
          <a:prstGeom prst="rect">
            <a:avLst/>
          </a:prstGeom>
        </p:spPr>
        <p:txBody>
          <a:bodyPr vert="horz" wrap="square" lIns="0" tIns="136525" rIns="0" bIns="0" rtlCol="0">
            <a:spAutoFit/>
          </a:bodyPr>
          <a:lstStyle/>
          <a:p>
            <a:pPr marL="76200">
              <a:lnSpc>
                <a:spcPct val="100000"/>
              </a:lnSpc>
              <a:spcBef>
                <a:spcPts val="1075"/>
              </a:spcBef>
            </a:pPr>
            <a:r>
              <a:rPr lang="tr-TR" sz="3600" b="1" u="sng" dirty="0">
                <a:solidFill>
                  <a:schemeClr val="bg1"/>
                </a:solidFill>
                <a:uFill>
                  <a:solidFill>
                    <a:srgbClr val="FFFF00"/>
                  </a:solidFill>
                </a:uFill>
                <a:latin typeface="Cambria"/>
                <a:cs typeface="Cambria"/>
              </a:rPr>
              <a:t>Kural 1: Yapay bir sinir ağı içinde bilgi temsili</a:t>
            </a:r>
          </a:p>
          <a:p>
            <a:pPr marL="76200">
              <a:lnSpc>
                <a:spcPct val="100000"/>
              </a:lnSpc>
              <a:spcBef>
                <a:spcPts val="1075"/>
              </a:spcBef>
            </a:pPr>
            <a:r>
              <a:rPr lang="tr-TR" sz="2600" dirty="0">
                <a:solidFill>
                  <a:srgbClr val="FFFFFF"/>
                </a:solidFill>
                <a:latin typeface="Cambria"/>
                <a:cs typeface="Cambria"/>
              </a:rPr>
              <a:t>Benzer sınıflardan gelen benzer girdiler, ağ içinde benzer temsiller üretmeli ve bu nedenle aynı kategoriye ait olarak sınıflandırılmalıdır.</a:t>
            </a:r>
          </a:p>
          <a:p>
            <a:pPr marL="76200">
              <a:lnSpc>
                <a:spcPct val="100000"/>
              </a:lnSpc>
              <a:spcBef>
                <a:spcPts val="1075"/>
              </a:spcBef>
            </a:pPr>
            <a:r>
              <a:rPr lang="tr-TR" sz="2600" dirty="0">
                <a:solidFill>
                  <a:srgbClr val="FFFFFF"/>
                </a:solidFill>
                <a:latin typeface="Cambria"/>
                <a:cs typeface="Cambria"/>
              </a:rPr>
              <a:t>Yaygın bir benzerlik ölçüsü Öklid mesafesidir.</a:t>
            </a:r>
            <a:r>
              <a:rPr lang="tr-TR" sz="2600" spc="-90" dirty="0">
                <a:solidFill>
                  <a:srgbClr val="FFFFFF"/>
                </a:solidFill>
                <a:latin typeface="Cambria"/>
                <a:cs typeface="Cambria"/>
              </a:rPr>
              <a:t> S </a:t>
            </a:r>
            <a:r>
              <a:rPr lang="tr-TR" sz="2600" spc="-90" dirty="0" err="1">
                <a:solidFill>
                  <a:srgbClr val="FFFFFF"/>
                </a:solidFill>
                <a:latin typeface="Cambria"/>
                <a:cs typeface="Cambria"/>
              </a:rPr>
              <a:t>pesifik</a:t>
            </a:r>
            <a:r>
              <a:rPr lang="tr-TR" sz="2600" spc="-90" dirty="0">
                <a:solidFill>
                  <a:srgbClr val="FFFFFF"/>
                </a:solidFill>
                <a:latin typeface="Cambria"/>
                <a:cs typeface="Cambria"/>
              </a:rPr>
              <a:t> olmak gerekirse, xi bir m-by-1 vektörünü gösterelim</a:t>
            </a:r>
            <a:endParaRPr sz="2600" dirty="0">
              <a:latin typeface="Cambria"/>
              <a:cs typeface="Cambria"/>
            </a:endParaRPr>
          </a:p>
          <a:p>
            <a:pPr marL="263525" algn="ctr">
              <a:lnSpc>
                <a:spcPts val="2965"/>
              </a:lnSpc>
              <a:tabLst>
                <a:tab pos="1096010" algn="l"/>
                <a:tab pos="3206750" algn="l"/>
              </a:tabLst>
            </a:pPr>
            <a:r>
              <a:rPr sz="2600" dirty="0">
                <a:solidFill>
                  <a:srgbClr val="FFFFFF"/>
                </a:solidFill>
                <a:latin typeface="Cambria Math"/>
                <a:cs typeface="Cambria Math"/>
              </a:rPr>
              <a:t>𝐱</a:t>
            </a:r>
            <a:r>
              <a:rPr sz="2850" baseline="-16081" dirty="0">
                <a:solidFill>
                  <a:srgbClr val="FFFFFF"/>
                </a:solidFill>
                <a:latin typeface="Cambria Math"/>
                <a:cs typeface="Cambria Math"/>
              </a:rPr>
              <a:t>𝒊</a:t>
            </a:r>
            <a:r>
              <a:rPr sz="2850" spc="705" baseline="-16081" dirty="0">
                <a:solidFill>
                  <a:srgbClr val="FFFFFF"/>
                </a:solidFill>
                <a:latin typeface="Cambria Math"/>
                <a:cs typeface="Cambria Math"/>
              </a:rPr>
              <a:t> </a:t>
            </a:r>
            <a:r>
              <a:rPr sz="2600" spc="-50" dirty="0">
                <a:solidFill>
                  <a:srgbClr val="FFFFFF"/>
                </a:solidFill>
                <a:latin typeface="Cambria Math"/>
                <a:cs typeface="Cambria Math"/>
              </a:rPr>
              <a:t>=</a:t>
            </a:r>
            <a:r>
              <a:rPr sz="2600" dirty="0">
                <a:solidFill>
                  <a:srgbClr val="FFFFFF"/>
                </a:solidFill>
                <a:latin typeface="Cambria Math"/>
                <a:cs typeface="Cambria Math"/>
              </a:rPr>
              <a:t>	𝑥</a:t>
            </a:r>
            <a:r>
              <a:rPr sz="2850" baseline="-16081" dirty="0">
                <a:solidFill>
                  <a:srgbClr val="FFFFFF"/>
                </a:solidFill>
                <a:latin typeface="Cambria Math"/>
                <a:cs typeface="Cambria Math"/>
              </a:rPr>
              <a:t>𝑖1</a:t>
            </a:r>
            <a:r>
              <a:rPr sz="2600" dirty="0">
                <a:solidFill>
                  <a:srgbClr val="FFFFFF"/>
                </a:solidFill>
                <a:latin typeface="Cambria Math"/>
                <a:cs typeface="Cambria Math"/>
              </a:rPr>
              <a:t>,</a:t>
            </a:r>
            <a:r>
              <a:rPr sz="2600" spc="-60" dirty="0">
                <a:solidFill>
                  <a:srgbClr val="FFFFFF"/>
                </a:solidFill>
                <a:latin typeface="Cambria Math"/>
                <a:cs typeface="Cambria Math"/>
              </a:rPr>
              <a:t> </a:t>
            </a:r>
            <a:r>
              <a:rPr sz="2600" dirty="0">
                <a:solidFill>
                  <a:srgbClr val="FFFFFF"/>
                </a:solidFill>
                <a:latin typeface="Cambria Math"/>
                <a:cs typeface="Cambria Math"/>
              </a:rPr>
              <a:t>𝑥</a:t>
            </a:r>
            <a:r>
              <a:rPr sz="2850" baseline="-16081" dirty="0">
                <a:solidFill>
                  <a:srgbClr val="FFFFFF"/>
                </a:solidFill>
                <a:latin typeface="Cambria Math"/>
                <a:cs typeface="Cambria Math"/>
              </a:rPr>
              <a:t>𝑖2</a:t>
            </a:r>
            <a:r>
              <a:rPr sz="2600" dirty="0">
                <a:solidFill>
                  <a:srgbClr val="FFFFFF"/>
                </a:solidFill>
                <a:latin typeface="Cambria Math"/>
                <a:cs typeface="Cambria Math"/>
              </a:rPr>
              <a:t>,</a:t>
            </a:r>
            <a:r>
              <a:rPr sz="2600" spc="-55" dirty="0">
                <a:solidFill>
                  <a:srgbClr val="FFFFFF"/>
                </a:solidFill>
                <a:latin typeface="Cambria Math"/>
                <a:cs typeface="Cambria Math"/>
              </a:rPr>
              <a:t> </a:t>
            </a:r>
            <a:r>
              <a:rPr sz="2600" dirty="0">
                <a:solidFill>
                  <a:srgbClr val="FFFFFF"/>
                </a:solidFill>
                <a:latin typeface="Cambria Math"/>
                <a:cs typeface="Cambria Math"/>
              </a:rPr>
              <a:t>…</a:t>
            </a:r>
            <a:r>
              <a:rPr sz="2600" spc="-65" dirty="0">
                <a:solidFill>
                  <a:srgbClr val="FFFFFF"/>
                </a:solidFill>
                <a:latin typeface="Cambria Math"/>
                <a:cs typeface="Cambria Math"/>
              </a:rPr>
              <a:t> </a:t>
            </a:r>
            <a:r>
              <a:rPr sz="2600" dirty="0">
                <a:solidFill>
                  <a:srgbClr val="FFFFFF"/>
                </a:solidFill>
                <a:latin typeface="Cambria Math"/>
                <a:cs typeface="Cambria Math"/>
              </a:rPr>
              <a:t>,</a:t>
            </a:r>
            <a:r>
              <a:rPr sz="2600" spc="-55" dirty="0">
                <a:solidFill>
                  <a:srgbClr val="FFFFFF"/>
                </a:solidFill>
                <a:latin typeface="Cambria Math"/>
                <a:cs typeface="Cambria Math"/>
              </a:rPr>
              <a:t> </a:t>
            </a:r>
            <a:r>
              <a:rPr sz="2600" spc="40" dirty="0">
                <a:solidFill>
                  <a:srgbClr val="FFFFFF"/>
                </a:solidFill>
                <a:latin typeface="Cambria Math"/>
                <a:cs typeface="Cambria Math"/>
              </a:rPr>
              <a:t>𝑥</a:t>
            </a:r>
            <a:r>
              <a:rPr sz="2850" spc="60" baseline="-16081" dirty="0">
                <a:solidFill>
                  <a:srgbClr val="FFFFFF"/>
                </a:solidFill>
                <a:latin typeface="Cambria Math"/>
                <a:cs typeface="Cambria Math"/>
              </a:rPr>
              <a:t>𝑖𝑚</a:t>
            </a:r>
            <a:r>
              <a:rPr sz="2850" baseline="-16081" dirty="0">
                <a:solidFill>
                  <a:srgbClr val="FFFFFF"/>
                </a:solidFill>
                <a:latin typeface="Cambria Math"/>
                <a:cs typeface="Cambria Math"/>
              </a:rPr>
              <a:t>	</a:t>
            </a:r>
            <a:r>
              <a:rPr sz="2850" spc="-75" baseline="27777" dirty="0">
                <a:solidFill>
                  <a:srgbClr val="FFFFFF"/>
                </a:solidFill>
                <a:latin typeface="Cambria Math"/>
                <a:cs typeface="Cambria Math"/>
              </a:rPr>
              <a:t>𝑇</a:t>
            </a:r>
            <a:endParaRPr sz="2850" baseline="27777" dirty="0">
              <a:latin typeface="Cambria Math"/>
              <a:cs typeface="Cambria Math"/>
            </a:endParaRPr>
          </a:p>
          <a:p>
            <a:pPr marL="304800" indent="-228600">
              <a:lnSpc>
                <a:spcPct val="100000"/>
              </a:lnSpc>
              <a:spcBef>
                <a:spcPts val="685"/>
              </a:spcBef>
              <a:buFont typeface="Arial MT"/>
              <a:buChar char="•"/>
              <a:tabLst>
                <a:tab pos="304800" algn="l"/>
              </a:tabLst>
            </a:pPr>
            <a:r>
              <a:rPr lang="tr-TR" sz="2600" dirty="0">
                <a:solidFill>
                  <a:srgbClr val="FFFFFF"/>
                </a:solidFill>
                <a:latin typeface="Cambria"/>
                <a:cs typeface="Cambria"/>
              </a:rPr>
              <a:t>Tüm unsurların gerçek olduğu yer. Üst simge T, matris transpozisyonunu gösterir. </a:t>
            </a:r>
            <a:r>
              <a:rPr lang="tr-TR" sz="2600" spc="-25" dirty="0">
                <a:solidFill>
                  <a:srgbClr val="FFFFFF"/>
                </a:solidFill>
                <a:latin typeface="Cambria"/>
                <a:cs typeface="Cambria"/>
              </a:rPr>
              <a:t>Vektör xi, Öklid uzayı adı verilen m boyutlu uzayda bir noktayı tanımlar</a:t>
            </a:r>
            <a:endParaRPr sz="2600" dirty="0">
              <a:latin typeface="Cambria"/>
              <a:cs typeface="Cambria"/>
            </a:endParaRPr>
          </a:p>
          <a:p>
            <a:pPr marL="304800" indent="-228600">
              <a:lnSpc>
                <a:spcPct val="100000"/>
              </a:lnSpc>
              <a:spcBef>
                <a:spcPts val="710"/>
              </a:spcBef>
              <a:buFont typeface="Arial MT"/>
              <a:buChar char="•"/>
              <a:tabLst>
                <a:tab pos="304800" algn="l"/>
              </a:tabLst>
            </a:pPr>
            <a:r>
              <a:rPr lang="tr-TR" sz="2600" dirty="0">
                <a:solidFill>
                  <a:srgbClr val="FFFFFF"/>
                </a:solidFill>
                <a:latin typeface="Cambria"/>
                <a:cs typeface="Cambria"/>
              </a:rPr>
              <a:t>Bir çift m-by-1 vektör xi ve </a:t>
            </a:r>
            <a:r>
              <a:rPr lang="tr-TR" sz="2600" dirty="0" err="1">
                <a:solidFill>
                  <a:srgbClr val="FFFFFF"/>
                </a:solidFill>
                <a:latin typeface="Cambria"/>
                <a:cs typeface="Cambria"/>
              </a:rPr>
              <a:t>xj</a:t>
            </a:r>
            <a:r>
              <a:rPr lang="tr-TR" sz="2600" dirty="0">
                <a:solidFill>
                  <a:srgbClr val="FFFFFF"/>
                </a:solidFill>
                <a:latin typeface="Cambria"/>
                <a:cs typeface="Cambria"/>
              </a:rPr>
              <a:t> arasındaki Öklid mesafesi şu şekilde tanımlanır:</a:t>
            </a:r>
            <a:endParaRPr sz="2600" dirty="0">
              <a:latin typeface="Cambria"/>
              <a:cs typeface="Cambria"/>
            </a:endParaRPr>
          </a:p>
        </p:txBody>
      </p:sp>
      <p:sp>
        <p:nvSpPr>
          <p:cNvPr id="6" name="object 6"/>
          <p:cNvSpPr/>
          <p:nvPr/>
        </p:nvSpPr>
        <p:spPr>
          <a:xfrm>
            <a:off x="5893689" y="5474080"/>
            <a:ext cx="25400" cy="400050"/>
          </a:xfrm>
          <a:custGeom>
            <a:avLst/>
            <a:gdLst/>
            <a:ahLst/>
            <a:cxnLst/>
            <a:rect l="l" t="t" r="r" b="b"/>
            <a:pathLst>
              <a:path w="25400" h="400050">
                <a:moveTo>
                  <a:pt x="24891" y="0"/>
                </a:moveTo>
                <a:lnTo>
                  <a:pt x="0" y="0"/>
                </a:lnTo>
                <a:lnTo>
                  <a:pt x="0" y="399542"/>
                </a:lnTo>
                <a:lnTo>
                  <a:pt x="24891" y="399542"/>
                </a:lnTo>
                <a:lnTo>
                  <a:pt x="24891" y="0"/>
                </a:lnTo>
                <a:close/>
              </a:path>
            </a:pathLst>
          </a:custGeom>
          <a:solidFill>
            <a:srgbClr val="FFFFFF"/>
          </a:solidFill>
        </p:spPr>
        <p:txBody>
          <a:bodyPr wrap="square" lIns="0" tIns="0" rIns="0" bIns="0" rtlCol="0"/>
          <a:lstStyle/>
          <a:p>
            <a:endParaRPr/>
          </a:p>
        </p:txBody>
      </p:sp>
      <p:sp>
        <p:nvSpPr>
          <p:cNvPr id="7" name="object 7"/>
          <p:cNvSpPr/>
          <p:nvPr/>
        </p:nvSpPr>
        <p:spPr>
          <a:xfrm>
            <a:off x="5823458" y="5474080"/>
            <a:ext cx="25400" cy="400050"/>
          </a:xfrm>
          <a:custGeom>
            <a:avLst/>
            <a:gdLst/>
            <a:ahLst/>
            <a:cxnLst/>
            <a:rect l="l" t="t" r="r" b="b"/>
            <a:pathLst>
              <a:path w="25400" h="400050">
                <a:moveTo>
                  <a:pt x="24891" y="0"/>
                </a:moveTo>
                <a:lnTo>
                  <a:pt x="0" y="0"/>
                </a:lnTo>
                <a:lnTo>
                  <a:pt x="0" y="399542"/>
                </a:lnTo>
                <a:lnTo>
                  <a:pt x="24891" y="399542"/>
                </a:lnTo>
                <a:lnTo>
                  <a:pt x="24891" y="0"/>
                </a:lnTo>
                <a:close/>
              </a:path>
            </a:pathLst>
          </a:custGeom>
          <a:solidFill>
            <a:srgbClr val="FFFFFF"/>
          </a:solidFill>
        </p:spPr>
        <p:txBody>
          <a:bodyPr wrap="square" lIns="0" tIns="0" rIns="0" bIns="0" rtlCol="0"/>
          <a:lstStyle/>
          <a:p>
            <a:endParaRPr/>
          </a:p>
        </p:txBody>
      </p:sp>
      <p:sp>
        <p:nvSpPr>
          <p:cNvPr id="8" name="object 8"/>
          <p:cNvSpPr/>
          <p:nvPr/>
        </p:nvSpPr>
        <p:spPr>
          <a:xfrm>
            <a:off x="4746116" y="5474080"/>
            <a:ext cx="25400" cy="400050"/>
          </a:xfrm>
          <a:custGeom>
            <a:avLst/>
            <a:gdLst/>
            <a:ahLst/>
            <a:cxnLst/>
            <a:rect l="l" t="t" r="r" b="b"/>
            <a:pathLst>
              <a:path w="25400" h="400050">
                <a:moveTo>
                  <a:pt x="24892" y="0"/>
                </a:moveTo>
                <a:lnTo>
                  <a:pt x="0" y="0"/>
                </a:lnTo>
                <a:lnTo>
                  <a:pt x="0" y="399542"/>
                </a:lnTo>
                <a:lnTo>
                  <a:pt x="24892" y="399542"/>
                </a:lnTo>
                <a:lnTo>
                  <a:pt x="24892" y="0"/>
                </a:lnTo>
                <a:close/>
              </a:path>
            </a:pathLst>
          </a:custGeom>
          <a:solidFill>
            <a:srgbClr val="FFFFFF"/>
          </a:solidFill>
        </p:spPr>
        <p:txBody>
          <a:bodyPr wrap="square" lIns="0" tIns="0" rIns="0" bIns="0" rtlCol="0"/>
          <a:lstStyle/>
          <a:p>
            <a:endParaRPr/>
          </a:p>
        </p:txBody>
      </p:sp>
      <p:sp>
        <p:nvSpPr>
          <p:cNvPr id="9" name="object 9"/>
          <p:cNvSpPr/>
          <p:nvPr/>
        </p:nvSpPr>
        <p:spPr>
          <a:xfrm>
            <a:off x="4675885" y="5474080"/>
            <a:ext cx="25400" cy="400050"/>
          </a:xfrm>
          <a:custGeom>
            <a:avLst/>
            <a:gdLst/>
            <a:ahLst/>
            <a:cxnLst/>
            <a:rect l="l" t="t" r="r" b="b"/>
            <a:pathLst>
              <a:path w="25400" h="400050">
                <a:moveTo>
                  <a:pt x="24891" y="0"/>
                </a:moveTo>
                <a:lnTo>
                  <a:pt x="0" y="0"/>
                </a:lnTo>
                <a:lnTo>
                  <a:pt x="0" y="399542"/>
                </a:lnTo>
                <a:lnTo>
                  <a:pt x="24891" y="399542"/>
                </a:lnTo>
                <a:lnTo>
                  <a:pt x="24891" y="0"/>
                </a:lnTo>
                <a:close/>
              </a:path>
            </a:pathLst>
          </a:custGeom>
          <a:solidFill>
            <a:srgbClr val="FFFFFF"/>
          </a:solidFill>
        </p:spPr>
        <p:txBody>
          <a:bodyPr wrap="square" lIns="0" tIns="0" rIns="0" bIns="0" rtlCol="0"/>
          <a:lstStyle/>
          <a:p>
            <a:endParaRPr/>
          </a:p>
        </p:txBody>
      </p:sp>
      <p:sp>
        <p:nvSpPr>
          <p:cNvPr id="10" name="object 10"/>
          <p:cNvSpPr txBox="1"/>
          <p:nvPr/>
        </p:nvSpPr>
        <p:spPr>
          <a:xfrm>
            <a:off x="2961385" y="5426151"/>
            <a:ext cx="3373754" cy="422275"/>
          </a:xfrm>
          <a:prstGeom prst="rect">
            <a:avLst/>
          </a:prstGeom>
        </p:spPr>
        <p:txBody>
          <a:bodyPr vert="horz" wrap="square" lIns="0" tIns="12700" rIns="0" bIns="0" rtlCol="0">
            <a:spAutoFit/>
          </a:bodyPr>
          <a:lstStyle/>
          <a:p>
            <a:pPr marL="38100">
              <a:lnSpc>
                <a:spcPct val="100000"/>
              </a:lnSpc>
              <a:spcBef>
                <a:spcPts val="100"/>
              </a:spcBef>
              <a:tabLst>
                <a:tab pos="1850389" algn="l"/>
                <a:tab pos="3088005" algn="l"/>
              </a:tabLst>
            </a:pPr>
            <a:r>
              <a:rPr sz="2600" dirty="0">
                <a:solidFill>
                  <a:srgbClr val="FFFFFF"/>
                </a:solidFill>
                <a:latin typeface="Cambria Math"/>
                <a:cs typeface="Cambria Math"/>
              </a:rPr>
              <a:t>𝑑(𝒙</a:t>
            </a:r>
            <a:r>
              <a:rPr sz="2850" baseline="-16081" dirty="0">
                <a:solidFill>
                  <a:srgbClr val="FFFFFF"/>
                </a:solidFill>
                <a:latin typeface="Cambria Math"/>
                <a:cs typeface="Cambria Math"/>
              </a:rPr>
              <a:t>𝒊</a:t>
            </a:r>
            <a:r>
              <a:rPr sz="2600" dirty="0">
                <a:solidFill>
                  <a:srgbClr val="FFFFFF"/>
                </a:solidFill>
                <a:latin typeface="Cambria"/>
                <a:cs typeface="Cambria"/>
              </a:rPr>
              <a:t>,</a:t>
            </a:r>
            <a:r>
              <a:rPr sz="2600" spc="114" dirty="0">
                <a:solidFill>
                  <a:srgbClr val="FFFFFF"/>
                </a:solidFill>
                <a:latin typeface="Cambria"/>
                <a:cs typeface="Cambria"/>
              </a:rPr>
              <a:t> </a:t>
            </a:r>
            <a:r>
              <a:rPr sz="2600" dirty="0">
                <a:solidFill>
                  <a:srgbClr val="FFFFFF"/>
                </a:solidFill>
                <a:latin typeface="Cambria Math"/>
                <a:cs typeface="Cambria Math"/>
              </a:rPr>
              <a:t>𝒙</a:t>
            </a:r>
            <a:r>
              <a:rPr sz="2850" baseline="-16081" dirty="0">
                <a:solidFill>
                  <a:srgbClr val="FFFFFF"/>
                </a:solidFill>
                <a:latin typeface="Cambria Math"/>
                <a:cs typeface="Cambria Math"/>
              </a:rPr>
              <a:t>𝒋</a:t>
            </a:r>
            <a:r>
              <a:rPr sz="2600" dirty="0">
                <a:solidFill>
                  <a:srgbClr val="FFFFFF"/>
                </a:solidFill>
                <a:latin typeface="Cambria Math"/>
                <a:cs typeface="Cambria Math"/>
              </a:rPr>
              <a:t>)</a:t>
            </a:r>
            <a:r>
              <a:rPr sz="2600" spc="285" dirty="0">
                <a:solidFill>
                  <a:srgbClr val="FFFFFF"/>
                </a:solidFill>
                <a:latin typeface="Cambria Math"/>
                <a:cs typeface="Cambria Math"/>
              </a:rPr>
              <a:t> </a:t>
            </a:r>
            <a:r>
              <a:rPr sz="2600" spc="-50" dirty="0">
                <a:solidFill>
                  <a:srgbClr val="FFFFFF"/>
                </a:solidFill>
                <a:latin typeface="Cambria Math"/>
                <a:cs typeface="Cambria Math"/>
              </a:rPr>
              <a:t>=</a:t>
            </a:r>
            <a:r>
              <a:rPr sz="2600" dirty="0">
                <a:solidFill>
                  <a:srgbClr val="FFFFFF"/>
                </a:solidFill>
                <a:latin typeface="Cambria Math"/>
                <a:cs typeface="Cambria Math"/>
              </a:rPr>
              <a:t>	</a:t>
            </a:r>
            <a:r>
              <a:rPr sz="2600" spc="70" dirty="0">
                <a:solidFill>
                  <a:srgbClr val="FFFFFF"/>
                </a:solidFill>
                <a:latin typeface="Cambria Math"/>
                <a:cs typeface="Cambria Math"/>
              </a:rPr>
              <a:t>𝐱</a:t>
            </a:r>
            <a:r>
              <a:rPr sz="2850" spc="104" baseline="-16081" dirty="0">
                <a:solidFill>
                  <a:srgbClr val="FFFFFF"/>
                </a:solidFill>
                <a:latin typeface="Cambria Math"/>
                <a:cs typeface="Cambria Math"/>
              </a:rPr>
              <a:t>𝑖</a:t>
            </a:r>
            <a:r>
              <a:rPr sz="2850" spc="465" baseline="-16081" dirty="0">
                <a:solidFill>
                  <a:srgbClr val="FFFFFF"/>
                </a:solidFill>
                <a:latin typeface="Cambria Math"/>
                <a:cs typeface="Cambria Math"/>
              </a:rPr>
              <a:t> </a:t>
            </a:r>
            <a:r>
              <a:rPr sz="2600" dirty="0">
                <a:solidFill>
                  <a:srgbClr val="FFFFFF"/>
                </a:solidFill>
                <a:latin typeface="Cambria Math"/>
                <a:cs typeface="Cambria Math"/>
              </a:rPr>
              <a:t>− </a:t>
            </a:r>
            <a:r>
              <a:rPr sz="2600" spc="-25" dirty="0">
                <a:solidFill>
                  <a:srgbClr val="FFFFFF"/>
                </a:solidFill>
                <a:latin typeface="Cambria Math"/>
                <a:cs typeface="Cambria Math"/>
              </a:rPr>
              <a:t>𝐱</a:t>
            </a:r>
            <a:r>
              <a:rPr sz="2850" spc="-37" baseline="-16081" dirty="0">
                <a:solidFill>
                  <a:srgbClr val="FFFFFF"/>
                </a:solidFill>
                <a:latin typeface="Cambria Math"/>
                <a:cs typeface="Cambria Math"/>
              </a:rPr>
              <a:t>𝑗</a:t>
            </a:r>
            <a:r>
              <a:rPr sz="2850" baseline="-16081" dirty="0">
                <a:solidFill>
                  <a:srgbClr val="FFFFFF"/>
                </a:solidFill>
                <a:latin typeface="Cambria Math"/>
                <a:cs typeface="Cambria Math"/>
              </a:rPr>
              <a:t>	</a:t>
            </a:r>
            <a:r>
              <a:rPr sz="2600" spc="-50" dirty="0">
                <a:solidFill>
                  <a:srgbClr val="FFFFFF"/>
                </a:solidFill>
                <a:latin typeface="Cambria Math"/>
                <a:cs typeface="Cambria Math"/>
              </a:rPr>
              <a:t>=</a:t>
            </a:r>
            <a:endParaRPr sz="2600">
              <a:latin typeface="Cambria Math"/>
              <a:cs typeface="Cambria Math"/>
            </a:endParaRPr>
          </a:p>
        </p:txBody>
      </p:sp>
      <p:sp>
        <p:nvSpPr>
          <p:cNvPr id="11" name="object 11"/>
          <p:cNvSpPr/>
          <p:nvPr/>
        </p:nvSpPr>
        <p:spPr>
          <a:xfrm>
            <a:off x="8905875" y="5402579"/>
            <a:ext cx="76835" cy="542290"/>
          </a:xfrm>
          <a:custGeom>
            <a:avLst/>
            <a:gdLst/>
            <a:ahLst/>
            <a:cxnLst/>
            <a:rect l="l" t="t" r="r" b="b"/>
            <a:pathLst>
              <a:path w="76834" h="542289">
                <a:moveTo>
                  <a:pt x="76835" y="0"/>
                </a:moveTo>
                <a:lnTo>
                  <a:pt x="0" y="0"/>
                </a:lnTo>
                <a:lnTo>
                  <a:pt x="0" y="13970"/>
                </a:lnTo>
                <a:lnTo>
                  <a:pt x="46990" y="13970"/>
                </a:lnTo>
                <a:lnTo>
                  <a:pt x="46990" y="528320"/>
                </a:lnTo>
                <a:lnTo>
                  <a:pt x="0" y="528320"/>
                </a:lnTo>
                <a:lnTo>
                  <a:pt x="0" y="542290"/>
                </a:lnTo>
                <a:lnTo>
                  <a:pt x="76835" y="542290"/>
                </a:lnTo>
                <a:lnTo>
                  <a:pt x="76835" y="528320"/>
                </a:lnTo>
                <a:lnTo>
                  <a:pt x="76835" y="13970"/>
                </a:lnTo>
                <a:lnTo>
                  <a:pt x="76835" y="0"/>
                </a:lnTo>
                <a:close/>
              </a:path>
            </a:pathLst>
          </a:custGeom>
          <a:solidFill>
            <a:srgbClr val="FFFFFF"/>
          </a:solidFill>
        </p:spPr>
        <p:txBody>
          <a:bodyPr wrap="square" lIns="0" tIns="0" rIns="0" bIns="0" rtlCol="0"/>
          <a:lstStyle/>
          <a:p>
            <a:endParaRPr/>
          </a:p>
        </p:txBody>
      </p:sp>
      <p:sp>
        <p:nvSpPr>
          <p:cNvPr id="12" name="object 12"/>
          <p:cNvSpPr/>
          <p:nvPr/>
        </p:nvSpPr>
        <p:spPr>
          <a:xfrm>
            <a:off x="6423787" y="5402579"/>
            <a:ext cx="76835" cy="542290"/>
          </a:xfrm>
          <a:custGeom>
            <a:avLst/>
            <a:gdLst/>
            <a:ahLst/>
            <a:cxnLst/>
            <a:rect l="l" t="t" r="r" b="b"/>
            <a:pathLst>
              <a:path w="76835" h="542289">
                <a:moveTo>
                  <a:pt x="76835" y="0"/>
                </a:moveTo>
                <a:lnTo>
                  <a:pt x="0" y="0"/>
                </a:lnTo>
                <a:lnTo>
                  <a:pt x="0" y="13970"/>
                </a:lnTo>
                <a:lnTo>
                  <a:pt x="0" y="528320"/>
                </a:lnTo>
                <a:lnTo>
                  <a:pt x="0" y="542290"/>
                </a:lnTo>
                <a:lnTo>
                  <a:pt x="76835" y="542290"/>
                </a:lnTo>
                <a:lnTo>
                  <a:pt x="76835" y="528320"/>
                </a:lnTo>
                <a:lnTo>
                  <a:pt x="29845" y="528320"/>
                </a:lnTo>
                <a:lnTo>
                  <a:pt x="29845" y="13970"/>
                </a:lnTo>
                <a:lnTo>
                  <a:pt x="76835" y="13970"/>
                </a:lnTo>
                <a:lnTo>
                  <a:pt x="76835" y="0"/>
                </a:lnTo>
                <a:close/>
              </a:path>
            </a:pathLst>
          </a:custGeom>
          <a:solidFill>
            <a:srgbClr val="FFFFFF"/>
          </a:solidFill>
        </p:spPr>
        <p:txBody>
          <a:bodyPr wrap="square" lIns="0" tIns="0" rIns="0" bIns="0" rtlCol="0"/>
          <a:lstStyle/>
          <a:p>
            <a:endParaRPr/>
          </a:p>
        </p:txBody>
      </p:sp>
      <p:sp>
        <p:nvSpPr>
          <p:cNvPr id="13" name="object 13"/>
          <p:cNvSpPr txBox="1"/>
          <p:nvPr/>
        </p:nvSpPr>
        <p:spPr>
          <a:xfrm>
            <a:off x="6730365" y="5595315"/>
            <a:ext cx="492759"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FFFFF"/>
                </a:solidFill>
                <a:latin typeface="Cambria Math"/>
                <a:cs typeface="Cambria Math"/>
              </a:rPr>
              <a:t>𝑘=1</a:t>
            </a:r>
            <a:endParaRPr sz="1900">
              <a:latin typeface="Cambria Math"/>
              <a:cs typeface="Cambria Math"/>
            </a:endParaRPr>
          </a:p>
        </p:txBody>
      </p:sp>
      <p:sp>
        <p:nvSpPr>
          <p:cNvPr id="14" name="object 14"/>
          <p:cNvSpPr txBox="1"/>
          <p:nvPr/>
        </p:nvSpPr>
        <p:spPr>
          <a:xfrm>
            <a:off x="6470269" y="5295087"/>
            <a:ext cx="536575" cy="422275"/>
          </a:xfrm>
          <a:prstGeom prst="rect">
            <a:avLst/>
          </a:prstGeom>
        </p:spPr>
        <p:txBody>
          <a:bodyPr vert="horz" wrap="square" lIns="0" tIns="12700" rIns="0" bIns="0" rtlCol="0">
            <a:spAutoFit/>
          </a:bodyPr>
          <a:lstStyle/>
          <a:p>
            <a:pPr marL="38100">
              <a:lnSpc>
                <a:spcPct val="100000"/>
              </a:lnSpc>
              <a:spcBef>
                <a:spcPts val="100"/>
              </a:spcBef>
            </a:pPr>
            <a:r>
              <a:rPr sz="3900" spc="359" baseline="-19230" dirty="0">
                <a:solidFill>
                  <a:srgbClr val="FFFFFF"/>
                </a:solidFill>
                <a:latin typeface="Cambria Math"/>
                <a:cs typeface="Cambria Math"/>
              </a:rPr>
              <a:t>σ</a:t>
            </a:r>
            <a:r>
              <a:rPr sz="1900" spc="240" dirty="0">
                <a:solidFill>
                  <a:srgbClr val="FFFFFF"/>
                </a:solidFill>
                <a:latin typeface="Cambria Math"/>
                <a:cs typeface="Cambria Math"/>
              </a:rPr>
              <a:t>𝑚</a:t>
            </a:r>
            <a:endParaRPr sz="1900">
              <a:latin typeface="Cambria Math"/>
              <a:cs typeface="Cambria Math"/>
            </a:endParaRPr>
          </a:p>
        </p:txBody>
      </p:sp>
      <p:sp>
        <p:nvSpPr>
          <p:cNvPr id="15" name="object 15"/>
          <p:cNvSpPr/>
          <p:nvPr/>
        </p:nvSpPr>
        <p:spPr>
          <a:xfrm>
            <a:off x="7237603" y="5474080"/>
            <a:ext cx="1480820" cy="400050"/>
          </a:xfrm>
          <a:custGeom>
            <a:avLst/>
            <a:gdLst/>
            <a:ahLst/>
            <a:cxnLst/>
            <a:rect l="l" t="t" r="r" b="b"/>
            <a:pathLst>
              <a:path w="1480820" h="400050">
                <a:moveTo>
                  <a:pt x="1375282" y="0"/>
                </a:moveTo>
                <a:lnTo>
                  <a:pt x="1371346" y="13335"/>
                </a:lnTo>
                <a:lnTo>
                  <a:pt x="1389683" y="22836"/>
                </a:lnTo>
                <a:lnTo>
                  <a:pt x="1405651" y="36671"/>
                </a:lnTo>
                <a:lnTo>
                  <a:pt x="1430527" y="77343"/>
                </a:lnTo>
                <a:lnTo>
                  <a:pt x="1445561" y="132746"/>
                </a:lnTo>
                <a:lnTo>
                  <a:pt x="1450594" y="199961"/>
                </a:lnTo>
                <a:lnTo>
                  <a:pt x="1449333" y="234973"/>
                </a:lnTo>
                <a:lnTo>
                  <a:pt x="1439289" y="296128"/>
                </a:lnTo>
                <a:lnTo>
                  <a:pt x="1419262" y="344778"/>
                </a:lnTo>
                <a:lnTo>
                  <a:pt x="1389683" y="376787"/>
                </a:lnTo>
                <a:lnTo>
                  <a:pt x="1371346" y="386295"/>
                </a:lnTo>
                <a:lnTo>
                  <a:pt x="1375282" y="399542"/>
                </a:lnTo>
                <a:lnTo>
                  <a:pt x="1419955" y="375766"/>
                </a:lnTo>
                <a:lnTo>
                  <a:pt x="1453006" y="330911"/>
                </a:lnTo>
                <a:lnTo>
                  <a:pt x="1473469" y="270440"/>
                </a:lnTo>
                <a:lnTo>
                  <a:pt x="1480312" y="199796"/>
                </a:lnTo>
                <a:lnTo>
                  <a:pt x="1478599" y="163190"/>
                </a:lnTo>
                <a:lnTo>
                  <a:pt x="1464935" y="97626"/>
                </a:lnTo>
                <a:lnTo>
                  <a:pt x="1437933" y="43630"/>
                </a:lnTo>
                <a:lnTo>
                  <a:pt x="1399071" y="9288"/>
                </a:lnTo>
                <a:lnTo>
                  <a:pt x="1375282" y="0"/>
                </a:lnTo>
                <a:close/>
              </a:path>
              <a:path w="1480820" h="400050">
                <a:moveTo>
                  <a:pt x="104901" y="0"/>
                </a:moveTo>
                <a:lnTo>
                  <a:pt x="60340" y="23828"/>
                </a:lnTo>
                <a:lnTo>
                  <a:pt x="27304" y="68707"/>
                </a:lnTo>
                <a:lnTo>
                  <a:pt x="6794" y="129127"/>
                </a:lnTo>
                <a:lnTo>
                  <a:pt x="0" y="199796"/>
                </a:lnTo>
                <a:lnTo>
                  <a:pt x="1694" y="236388"/>
                </a:lnTo>
                <a:lnTo>
                  <a:pt x="15323" y="301948"/>
                </a:lnTo>
                <a:lnTo>
                  <a:pt x="42376" y="355974"/>
                </a:lnTo>
                <a:lnTo>
                  <a:pt x="81186" y="390288"/>
                </a:lnTo>
                <a:lnTo>
                  <a:pt x="104901" y="399542"/>
                </a:lnTo>
                <a:lnTo>
                  <a:pt x="108966" y="386295"/>
                </a:lnTo>
                <a:lnTo>
                  <a:pt x="90628" y="376787"/>
                </a:lnTo>
                <a:lnTo>
                  <a:pt x="74660" y="362948"/>
                </a:lnTo>
                <a:lnTo>
                  <a:pt x="49783" y="322275"/>
                </a:lnTo>
                <a:lnTo>
                  <a:pt x="34750" y="267028"/>
                </a:lnTo>
                <a:lnTo>
                  <a:pt x="29723" y="199796"/>
                </a:lnTo>
                <a:lnTo>
                  <a:pt x="30978" y="164871"/>
                </a:lnTo>
                <a:lnTo>
                  <a:pt x="41022" y="103574"/>
                </a:lnTo>
                <a:lnTo>
                  <a:pt x="61049" y="54840"/>
                </a:lnTo>
                <a:lnTo>
                  <a:pt x="90628" y="22836"/>
                </a:lnTo>
                <a:lnTo>
                  <a:pt x="108966" y="13335"/>
                </a:lnTo>
                <a:lnTo>
                  <a:pt x="104901" y="0"/>
                </a:lnTo>
                <a:close/>
              </a:path>
            </a:pathLst>
          </a:custGeom>
          <a:solidFill>
            <a:srgbClr val="FFFFFF"/>
          </a:solidFill>
        </p:spPr>
        <p:txBody>
          <a:bodyPr wrap="square" lIns="0" tIns="0" rIns="0" bIns="0" rtlCol="0"/>
          <a:lstStyle/>
          <a:p>
            <a:endParaRPr/>
          </a:p>
        </p:txBody>
      </p:sp>
      <p:sp>
        <p:nvSpPr>
          <p:cNvPr id="16" name="object 16"/>
          <p:cNvSpPr txBox="1"/>
          <p:nvPr/>
        </p:nvSpPr>
        <p:spPr>
          <a:xfrm>
            <a:off x="7319136" y="5493207"/>
            <a:ext cx="1296670" cy="422275"/>
          </a:xfrm>
          <a:prstGeom prst="rect">
            <a:avLst/>
          </a:prstGeom>
        </p:spPr>
        <p:txBody>
          <a:bodyPr vert="horz" wrap="square" lIns="0" tIns="12700" rIns="0" bIns="0" rtlCol="0">
            <a:spAutoFit/>
          </a:bodyPr>
          <a:lstStyle/>
          <a:p>
            <a:pPr marL="38100">
              <a:lnSpc>
                <a:spcPct val="100000"/>
              </a:lnSpc>
              <a:spcBef>
                <a:spcPts val="100"/>
              </a:spcBef>
            </a:pPr>
            <a:r>
              <a:rPr sz="3900" baseline="11752" dirty="0">
                <a:solidFill>
                  <a:srgbClr val="FFFFFF"/>
                </a:solidFill>
                <a:latin typeface="Cambria Math"/>
                <a:cs typeface="Cambria Math"/>
              </a:rPr>
              <a:t>𝑥</a:t>
            </a:r>
            <a:r>
              <a:rPr sz="1900" dirty="0">
                <a:solidFill>
                  <a:srgbClr val="FFFFFF"/>
                </a:solidFill>
                <a:latin typeface="Cambria Math"/>
                <a:cs typeface="Cambria Math"/>
              </a:rPr>
              <a:t>𝑖𝑘</a:t>
            </a:r>
            <a:r>
              <a:rPr sz="1900" spc="390" dirty="0">
                <a:solidFill>
                  <a:srgbClr val="FFFFFF"/>
                </a:solidFill>
                <a:latin typeface="Cambria Math"/>
                <a:cs typeface="Cambria Math"/>
              </a:rPr>
              <a:t> </a:t>
            </a:r>
            <a:r>
              <a:rPr sz="3900" baseline="11752" dirty="0">
                <a:solidFill>
                  <a:srgbClr val="FFFFFF"/>
                </a:solidFill>
                <a:latin typeface="Cambria Math"/>
                <a:cs typeface="Cambria Math"/>
              </a:rPr>
              <a:t>−</a:t>
            </a:r>
            <a:r>
              <a:rPr sz="3900" spc="60" baseline="11752" dirty="0">
                <a:solidFill>
                  <a:srgbClr val="FFFFFF"/>
                </a:solidFill>
                <a:latin typeface="Cambria Math"/>
                <a:cs typeface="Cambria Math"/>
              </a:rPr>
              <a:t> </a:t>
            </a:r>
            <a:r>
              <a:rPr sz="3900" spc="-37" baseline="11752" dirty="0">
                <a:solidFill>
                  <a:srgbClr val="FFFFFF"/>
                </a:solidFill>
                <a:latin typeface="Cambria Math"/>
                <a:cs typeface="Cambria Math"/>
              </a:rPr>
              <a:t>𝑥</a:t>
            </a:r>
            <a:r>
              <a:rPr sz="1900" spc="-25" dirty="0">
                <a:solidFill>
                  <a:srgbClr val="FFFFFF"/>
                </a:solidFill>
                <a:latin typeface="Cambria Math"/>
                <a:cs typeface="Cambria Math"/>
              </a:rPr>
              <a:t>𝑗𝑘</a:t>
            </a:r>
            <a:endParaRPr sz="1900">
              <a:latin typeface="Cambria Math"/>
              <a:cs typeface="Cambria Math"/>
            </a:endParaRPr>
          </a:p>
        </p:txBody>
      </p:sp>
      <p:sp>
        <p:nvSpPr>
          <p:cNvPr id="17" name="object 17"/>
          <p:cNvSpPr txBox="1"/>
          <p:nvPr/>
        </p:nvSpPr>
        <p:spPr>
          <a:xfrm>
            <a:off x="8709406" y="5218938"/>
            <a:ext cx="738505" cy="314960"/>
          </a:xfrm>
          <a:prstGeom prst="rect">
            <a:avLst/>
          </a:prstGeom>
        </p:spPr>
        <p:txBody>
          <a:bodyPr vert="horz" wrap="square" lIns="0" tIns="12065" rIns="0" bIns="0" rtlCol="0">
            <a:spAutoFit/>
          </a:bodyPr>
          <a:lstStyle/>
          <a:p>
            <a:pPr marL="38100">
              <a:lnSpc>
                <a:spcPct val="100000"/>
              </a:lnSpc>
              <a:spcBef>
                <a:spcPts val="95"/>
              </a:spcBef>
            </a:pPr>
            <a:r>
              <a:rPr sz="2850" baseline="-17543" dirty="0">
                <a:solidFill>
                  <a:srgbClr val="FFFFFF"/>
                </a:solidFill>
                <a:latin typeface="Cambria Math"/>
                <a:cs typeface="Cambria Math"/>
              </a:rPr>
              <a:t>2</a:t>
            </a:r>
            <a:r>
              <a:rPr sz="2850" spc="135" baseline="-17543" dirty="0">
                <a:solidFill>
                  <a:srgbClr val="FFFFFF"/>
                </a:solidFill>
                <a:latin typeface="Cambria Math"/>
                <a:cs typeface="Cambria Math"/>
              </a:rPr>
              <a:t>  </a:t>
            </a:r>
            <a:r>
              <a:rPr sz="1900" spc="-25" dirty="0">
                <a:solidFill>
                  <a:srgbClr val="FFFFFF"/>
                </a:solidFill>
                <a:latin typeface="Cambria Math"/>
                <a:cs typeface="Cambria Math"/>
              </a:rPr>
              <a:t>1/2</a:t>
            </a:r>
            <a:endParaRPr sz="1900">
              <a:latin typeface="Cambria Math"/>
              <a:cs typeface="Cambria Math"/>
            </a:endParaRPr>
          </a:p>
        </p:txBody>
      </p:sp>
      <p:sp>
        <p:nvSpPr>
          <p:cNvPr id="19" name="object 19"/>
          <p:cNvSpPr txBox="1"/>
          <p:nvPr/>
        </p:nvSpPr>
        <p:spPr>
          <a:xfrm>
            <a:off x="53339" y="5995822"/>
            <a:ext cx="9608185" cy="422909"/>
          </a:xfrm>
          <a:prstGeom prst="rect">
            <a:avLst/>
          </a:prstGeom>
        </p:spPr>
        <p:txBody>
          <a:bodyPr vert="horz" wrap="square" lIns="0" tIns="13335" rIns="0" bIns="0" rtlCol="0">
            <a:spAutoFit/>
          </a:bodyPr>
          <a:lstStyle/>
          <a:p>
            <a:pPr marL="38100">
              <a:lnSpc>
                <a:spcPct val="100000"/>
              </a:lnSpc>
              <a:spcBef>
                <a:spcPts val="105"/>
              </a:spcBef>
            </a:pPr>
            <a:r>
              <a:rPr lang="tr-TR" sz="2600" dirty="0">
                <a:solidFill>
                  <a:srgbClr val="FFFFFF"/>
                </a:solidFill>
                <a:latin typeface="Cambria"/>
                <a:cs typeface="Cambria"/>
              </a:rPr>
              <a:t>Burada </a:t>
            </a:r>
            <a:r>
              <a:rPr lang="tr-TR" sz="2600" dirty="0" err="1">
                <a:solidFill>
                  <a:srgbClr val="FFFFFF"/>
                </a:solidFill>
                <a:latin typeface="Cambria"/>
                <a:cs typeface="Cambria"/>
              </a:rPr>
              <a:t>xik</a:t>
            </a:r>
            <a:r>
              <a:rPr lang="tr-TR" sz="2600" dirty="0">
                <a:solidFill>
                  <a:srgbClr val="FFFFFF"/>
                </a:solidFill>
                <a:latin typeface="Cambria"/>
                <a:cs typeface="Cambria"/>
              </a:rPr>
              <a:t> ve </a:t>
            </a:r>
            <a:r>
              <a:rPr lang="tr-TR" sz="2600" dirty="0" err="1">
                <a:solidFill>
                  <a:srgbClr val="FFFFFF"/>
                </a:solidFill>
                <a:latin typeface="Cambria"/>
                <a:cs typeface="Cambria"/>
              </a:rPr>
              <a:t>xjk</a:t>
            </a:r>
            <a:r>
              <a:rPr lang="tr-TR" sz="2600" dirty="0">
                <a:solidFill>
                  <a:srgbClr val="FFFFFF"/>
                </a:solidFill>
                <a:latin typeface="Cambria"/>
                <a:cs typeface="Cambria"/>
              </a:rPr>
              <a:t>, xi ve </a:t>
            </a:r>
            <a:r>
              <a:rPr lang="tr-TR" sz="2600" dirty="0" err="1">
                <a:solidFill>
                  <a:srgbClr val="FFFFFF"/>
                </a:solidFill>
                <a:latin typeface="Cambria"/>
                <a:cs typeface="Cambria"/>
              </a:rPr>
              <a:t>xj</a:t>
            </a:r>
            <a:r>
              <a:rPr lang="tr-TR" sz="2600" dirty="0">
                <a:solidFill>
                  <a:srgbClr val="FFFFFF"/>
                </a:solidFill>
                <a:latin typeface="Cambria"/>
                <a:cs typeface="Cambria"/>
              </a:rPr>
              <a:t> girdi vektörlerinin k. elemanıdır.</a:t>
            </a:r>
            <a:endParaRPr sz="2600" dirty="0">
              <a:latin typeface="Cambria"/>
              <a:cs typeface="Cambria"/>
            </a:endParaRPr>
          </a:p>
        </p:txBody>
      </p:sp>
      <p:sp>
        <p:nvSpPr>
          <p:cNvPr id="20" name="object 20"/>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9B60CD-9875-D3BA-F0AD-97192A6C811D}"/>
              </a:ext>
            </a:extLst>
          </p:cNvPr>
          <p:cNvSpPr>
            <a:spLocks noGrp="1"/>
          </p:cNvSpPr>
          <p:nvPr>
            <p:ph type="title"/>
          </p:nvPr>
        </p:nvSpPr>
        <p:spPr>
          <a:xfrm>
            <a:off x="202793" y="111963"/>
            <a:ext cx="11786412" cy="615553"/>
          </a:xfrm>
        </p:spPr>
        <p:txBody>
          <a:bodyPr/>
          <a:lstStyle/>
          <a:p>
            <a:r>
              <a:rPr lang="tr-TR" dirty="0"/>
              <a:t>SORU-1 </a:t>
            </a:r>
          </a:p>
        </p:txBody>
      </p:sp>
      <p:sp>
        <p:nvSpPr>
          <p:cNvPr id="3" name="Metin Yer Tutucusu 2">
            <a:extLst>
              <a:ext uri="{FF2B5EF4-FFF2-40B4-BE49-F238E27FC236}">
                <a16:creationId xmlns:a16="http://schemas.microsoft.com/office/drawing/2014/main" id="{E2BB5E04-6420-C587-0502-FDAB239EFFF7}"/>
              </a:ext>
            </a:extLst>
          </p:cNvPr>
          <p:cNvSpPr>
            <a:spLocks noGrp="1"/>
          </p:cNvSpPr>
          <p:nvPr>
            <p:ph type="body" idx="1"/>
          </p:nvPr>
        </p:nvSpPr>
        <p:spPr>
          <a:xfrm>
            <a:off x="202793" y="2380988"/>
            <a:ext cx="8912861" cy="1615827"/>
          </a:xfrm>
        </p:spPr>
        <p:txBody>
          <a:bodyPr/>
          <a:lstStyle/>
          <a:p>
            <a:r>
              <a:rPr lang="tr-TR" dirty="0">
                <a:solidFill>
                  <a:schemeClr val="bg1"/>
                </a:solidFill>
              </a:rPr>
              <a:t>Bir ses tanıma sistemi geliştiriyoruz ve elimizde farklı kelimelere ait ses kayıtları var. Her bir ses kaydı, belirli özellikleri (örneğin, </a:t>
            </a:r>
            <a:r>
              <a:rPr lang="tr-TR" dirty="0" err="1">
                <a:solidFill>
                  <a:schemeClr val="bg1"/>
                </a:solidFill>
              </a:rPr>
              <a:t>Mel</a:t>
            </a:r>
            <a:r>
              <a:rPr lang="tr-TR" dirty="0">
                <a:solidFill>
                  <a:schemeClr val="bg1"/>
                </a:solidFill>
              </a:rPr>
              <a:t> Frekans </a:t>
            </a:r>
            <a:r>
              <a:rPr lang="tr-TR" dirty="0" err="1">
                <a:solidFill>
                  <a:schemeClr val="bg1"/>
                </a:solidFill>
              </a:rPr>
              <a:t>Kepstrum</a:t>
            </a:r>
            <a:r>
              <a:rPr lang="tr-TR" dirty="0">
                <a:solidFill>
                  <a:schemeClr val="bg1"/>
                </a:solidFill>
              </a:rPr>
              <a:t> Katsayıları - MFCC) temsil eden bir vektöre dönüştürülmüş durumda. Amacımız, yeni bir ses kaydının hangi kelimeye ait olduğunu belirlemek.</a:t>
            </a:r>
          </a:p>
        </p:txBody>
      </p:sp>
      <p:pic>
        <p:nvPicPr>
          <p:cNvPr id="5" name="Resim 4">
            <a:extLst>
              <a:ext uri="{FF2B5EF4-FFF2-40B4-BE49-F238E27FC236}">
                <a16:creationId xmlns:a16="http://schemas.microsoft.com/office/drawing/2014/main" id="{3CD61206-5E83-F5E6-4F4F-013B7BECC09B}"/>
              </a:ext>
            </a:extLst>
          </p:cNvPr>
          <p:cNvPicPr>
            <a:picLocks noChangeAspect="1"/>
          </p:cNvPicPr>
          <p:nvPr/>
        </p:nvPicPr>
        <p:blipFill>
          <a:blip r:embed="rId2"/>
          <a:stretch>
            <a:fillRect/>
          </a:stretch>
        </p:blipFill>
        <p:spPr>
          <a:xfrm>
            <a:off x="6553200" y="698942"/>
            <a:ext cx="5550536" cy="1615896"/>
          </a:xfrm>
          <a:prstGeom prst="rect">
            <a:avLst/>
          </a:prstGeom>
        </p:spPr>
      </p:pic>
      <p:pic>
        <p:nvPicPr>
          <p:cNvPr id="7" name="Resim 6">
            <a:extLst>
              <a:ext uri="{FF2B5EF4-FFF2-40B4-BE49-F238E27FC236}">
                <a16:creationId xmlns:a16="http://schemas.microsoft.com/office/drawing/2014/main" id="{CAB602E2-72B8-FE80-BA0A-DE35D2969996}"/>
              </a:ext>
            </a:extLst>
          </p:cNvPr>
          <p:cNvPicPr>
            <a:picLocks noChangeAspect="1"/>
          </p:cNvPicPr>
          <p:nvPr/>
        </p:nvPicPr>
        <p:blipFill>
          <a:blip r:embed="rId3"/>
          <a:stretch>
            <a:fillRect/>
          </a:stretch>
        </p:blipFill>
        <p:spPr>
          <a:xfrm>
            <a:off x="2057400" y="3810000"/>
            <a:ext cx="5953125" cy="2552700"/>
          </a:xfrm>
          <a:prstGeom prst="rect">
            <a:avLst/>
          </a:prstGeom>
        </p:spPr>
      </p:pic>
    </p:spTree>
    <p:extLst>
      <p:ext uri="{BB962C8B-B14F-4D97-AF65-F5344CB8AC3E}">
        <p14:creationId xmlns:p14="http://schemas.microsoft.com/office/powerpoint/2010/main" val="6879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575647-F21F-AE48-67E8-096D210295A6}"/>
              </a:ext>
            </a:extLst>
          </p:cNvPr>
          <p:cNvSpPr>
            <a:spLocks noGrp="1"/>
          </p:cNvSpPr>
          <p:nvPr>
            <p:ph type="title"/>
          </p:nvPr>
        </p:nvSpPr>
        <p:spPr>
          <a:xfrm>
            <a:off x="202793" y="111963"/>
            <a:ext cx="11786412" cy="615553"/>
          </a:xfrm>
        </p:spPr>
        <p:txBody>
          <a:bodyPr/>
          <a:lstStyle/>
          <a:p>
            <a:r>
              <a:rPr lang="tr-TR" dirty="0"/>
              <a:t>CEVAP-1</a:t>
            </a:r>
          </a:p>
        </p:txBody>
      </p:sp>
      <p:pic>
        <p:nvPicPr>
          <p:cNvPr id="5" name="Resim 4">
            <a:extLst>
              <a:ext uri="{FF2B5EF4-FFF2-40B4-BE49-F238E27FC236}">
                <a16:creationId xmlns:a16="http://schemas.microsoft.com/office/drawing/2014/main" id="{97D038E2-7CE6-4946-20A1-15D3BF98DA86}"/>
              </a:ext>
            </a:extLst>
          </p:cNvPr>
          <p:cNvPicPr>
            <a:picLocks noChangeAspect="1"/>
          </p:cNvPicPr>
          <p:nvPr/>
        </p:nvPicPr>
        <p:blipFill>
          <a:blip r:embed="rId2"/>
          <a:stretch>
            <a:fillRect/>
          </a:stretch>
        </p:blipFill>
        <p:spPr>
          <a:xfrm>
            <a:off x="381000" y="727516"/>
            <a:ext cx="6162675" cy="2543175"/>
          </a:xfrm>
          <a:prstGeom prst="rect">
            <a:avLst/>
          </a:prstGeom>
        </p:spPr>
      </p:pic>
      <p:pic>
        <p:nvPicPr>
          <p:cNvPr id="7" name="Resim 6">
            <a:extLst>
              <a:ext uri="{FF2B5EF4-FFF2-40B4-BE49-F238E27FC236}">
                <a16:creationId xmlns:a16="http://schemas.microsoft.com/office/drawing/2014/main" id="{7BBD1B40-A484-DD6C-6552-C3D683DB0799}"/>
              </a:ext>
            </a:extLst>
          </p:cNvPr>
          <p:cNvPicPr>
            <a:picLocks noChangeAspect="1"/>
          </p:cNvPicPr>
          <p:nvPr/>
        </p:nvPicPr>
        <p:blipFill>
          <a:blip r:embed="rId3"/>
          <a:stretch>
            <a:fillRect/>
          </a:stretch>
        </p:blipFill>
        <p:spPr>
          <a:xfrm>
            <a:off x="6934200" y="784665"/>
            <a:ext cx="4124325" cy="2428875"/>
          </a:xfrm>
          <a:prstGeom prst="rect">
            <a:avLst/>
          </a:prstGeom>
        </p:spPr>
      </p:pic>
      <p:pic>
        <p:nvPicPr>
          <p:cNvPr id="9" name="Resim 8">
            <a:extLst>
              <a:ext uri="{FF2B5EF4-FFF2-40B4-BE49-F238E27FC236}">
                <a16:creationId xmlns:a16="http://schemas.microsoft.com/office/drawing/2014/main" id="{47578776-FA9A-844B-9F32-ECC79BA422CA}"/>
              </a:ext>
            </a:extLst>
          </p:cNvPr>
          <p:cNvPicPr>
            <a:picLocks noChangeAspect="1"/>
          </p:cNvPicPr>
          <p:nvPr/>
        </p:nvPicPr>
        <p:blipFill>
          <a:blip r:embed="rId4"/>
          <a:stretch>
            <a:fillRect/>
          </a:stretch>
        </p:blipFill>
        <p:spPr>
          <a:xfrm>
            <a:off x="2533649" y="3380185"/>
            <a:ext cx="7124700" cy="971550"/>
          </a:xfrm>
          <a:prstGeom prst="rect">
            <a:avLst/>
          </a:prstGeom>
        </p:spPr>
      </p:pic>
      <p:pic>
        <p:nvPicPr>
          <p:cNvPr id="11" name="Resim 10">
            <a:extLst>
              <a:ext uri="{FF2B5EF4-FFF2-40B4-BE49-F238E27FC236}">
                <a16:creationId xmlns:a16="http://schemas.microsoft.com/office/drawing/2014/main" id="{DE628634-816E-1E22-9E16-85C6558EB5AB}"/>
              </a:ext>
            </a:extLst>
          </p:cNvPr>
          <p:cNvPicPr>
            <a:picLocks noChangeAspect="1"/>
          </p:cNvPicPr>
          <p:nvPr/>
        </p:nvPicPr>
        <p:blipFill>
          <a:blip r:embed="rId5"/>
          <a:stretch>
            <a:fillRect/>
          </a:stretch>
        </p:blipFill>
        <p:spPr>
          <a:xfrm>
            <a:off x="2533649" y="4404080"/>
            <a:ext cx="5895975" cy="1019175"/>
          </a:xfrm>
          <a:prstGeom prst="rect">
            <a:avLst/>
          </a:prstGeom>
        </p:spPr>
      </p:pic>
      <p:pic>
        <p:nvPicPr>
          <p:cNvPr id="13" name="Resim 12">
            <a:extLst>
              <a:ext uri="{FF2B5EF4-FFF2-40B4-BE49-F238E27FC236}">
                <a16:creationId xmlns:a16="http://schemas.microsoft.com/office/drawing/2014/main" id="{15AB19EC-0E7A-CF42-7A8F-7B82C10C2AD4}"/>
              </a:ext>
            </a:extLst>
          </p:cNvPr>
          <p:cNvPicPr>
            <a:picLocks noChangeAspect="1"/>
          </p:cNvPicPr>
          <p:nvPr/>
        </p:nvPicPr>
        <p:blipFill>
          <a:blip r:embed="rId6"/>
          <a:stretch>
            <a:fillRect/>
          </a:stretch>
        </p:blipFill>
        <p:spPr>
          <a:xfrm>
            <a:off x="2328861" y="5375629"/>
            <a:ext cx="7534275" cy="1395412"/>
          </a:xfrm>
          <a:prstGeom prst="rect">
            <a:avLst/>
          </a:prstGeom>
        </p:spPr>
      </p:pic>
    </p:spTree>
    <p:extLst>
      <p:ext uri="{BB962C8B-B14F-4D97-AF65-F5344CB8AC3E}">
        <p14:creationId xmlns:p14="http://schemas.microsoft.com/office/powerpoint/2010/main" val="14310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TotalTime>
  <Words>2461</Words>
  <Application>Microsoft Office PowerPoint</Application>
  <PresentationFormat>Geniş ekran</PresentationFormat>
  <Paragraphs>230</Paragraphs>
  <Slides>31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31</vt:i4>
      </vt:variant>
    </vt:vector>
  </HeadingPairs>
  <TitlesOfParts>
    <vt:vector size="37" baseType="lpstr">
      <vt:lpstr>Arial</vt:lpstr>
      <vt:lpstr>Arial MT</vt:lpstr>
      <vt:lpstr>Calibri</vt:lpstr>
      <vt:lpstr>Cambria</vt:lpstr>
      <vt:lpstr>Cambria Math</vt:lpstr>
      <vt:lpstr>Office Theme</vt:lpstr>
      <vt:lpstr>NÖRON MODELLERİ</vt:lpstr>
      <vt:lpstr>1.7 Bilgi Temsili</vt:lpstr>
      <vt:lpstr>3. Tekrarlayan Ağlar (Recurrent Networks)</vt:lpstr>
      <vt:lpstr>Eğitim Verileri veya Eğitim Örneği</vt:lpstr>
      <vt:lpstr>Karakter tanıma için bir sinir ağı tasarımı</vt:lpstr>
      <vt:lpstr>Karakter tanıma (RAKAM örneği) için bir sinir ağı tasarımı</vt:lpstr>
      <vt:lpstr>Bilgi Temsili Kuralları – Kural 1</vt:lpstr>
      <vt:lpstr>SORU-1 </vt:lpstr>
      <vt:lpstr>CEVAP-1</vt:lpstr>
      <vt:lpstr>Desenler Arasındaki Benzerlik Ölçüsü</vt:lpstr>
      <vt:lpstr>Desenler Arasındaki Benzerlik Ölçüsü</vt:lpstr>
      <vt:lpstr>Desenler Arasındaki Benzerlik Ölçüsü</vt:lpstr>
      <vt:lpstr>Measure of Similarity Between Patterns</vt:lpstr>
      <vt:lpstr>Desenler Arasındaki Benzerlik Ölçüsü</vt:lpstr>
      <vt:lpstr>SORU-2</vt:lpstr>
      <vt:lpstr>CEVAP-2</vt:lpstr>
      <vt:lpstr>Bilgi Temsili Kuralları – Kural 2</vt:lpstr>
      <vt:lpstr>Bilgi Temsili Kuralları – Kural 3</vt:lpstr>
      <vt:lpstr>Bilgi Temsili Kuralları – Kural 4</vt:lpstr>
      <vt:lpstr>Sinir Ağı Tasarımında Önceki Bilgiler Nasıl Oluşturulur?</vt:lpstr>
      <vt:lpstr>Sinir Ağı Tasarımında Önceki Bilgiler Nasıl Oluşturulur?</vt:lpstr>
      <vt:lpstr>Sinir Ağı Tasarımında Önceki Bilgiler Nasıl Oluşturulur?</vt:lpstr>
      <vt:lpstr>Sinir Ağı Tasarımında Değişmezlikler Nasıl Oluşturulur?</vt:lpstr>
      <vt:lpstr>Sinir Ağı Tasarımında Değişmezlikler Nasıl Oluşturulur?</vt:lpstr>
      <vt:lpstr>Sinir Ağı Tasarımında Değişmezlikler Nasıl Oluşturulur?</vt:lpstr>
      <vt:lpstr>Sinir Ağı Tasarımında Değişmezlikler Nasıl Oluşturulur?</vt:lpstr>
      <vt:lpstr>Sinir Ağı Tasarımında Değişmezlikler Nasıl Oluşturulur?</vt:lpstr>
      <vt:lpstr>Sinir Ağı Tasarımında Değişmezlikler Nasıl Oluşturulur?</vt:lpstr>
      <vt:lpstr>YSA Tarihi</vt:lpstr>
      <vt:lpstr>YSA Tarihi</vt:lpstr>
      <vt:lpstr>YSA Tarihi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dc:creator>
  <cp:lastModifiedBy>Murat  Şimşek</cp:lastModifiedBy>
  <cp:revision>27</cp:revision>
  <dcterms:created xsi:type="dcterms:W3CDTF">2024-09-06T12:18:12Z</dcterms:created>
  <dcterms:modified xsi:type="dcterms:W3CDTF">2024-09-30T14:53:17Z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2022-03-22T00:00:00Z</vt:filetime>
  </property>
  <property fmtid="{D5CDD505-2E9C-101B-9397-08002B2CF9AE}" pid="3" name="Creator">
    <vt:lpwstr>Microsoft® PowerPoint® for Microsoft 365</vt:lpwstr>
  </property>
  <property fmtid="{D5CDD505-2E9C-101B-9397-08002B2CF9AE}" pid="4" name="LastSaved">
    <vt:filetime>2024-09-06T00:00:00Z</vt:filetime>
  </property>
  <property fmtid="{D5CDD505-2E9C-101B-9397-08002B2CF9AE}" pid="5" name="Producer">
    <vt:lpwstr>Microsoft® PowerPoint® for Microsoft 365</vt:lpwstr>
  </property>
</Properties>
</file>