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96" r:id="rId1"/>
  </p:sldMasterIdLst>
  <p:sldIdLst>
    <p:sldId id="310" r:id="rId2"/>
    <p:sldId id="258" r:id="rId3"/>
    <p:sldId id="259" r:id="rId4"/>
    <p:sldId id="260" r:id="rId5"/>
    <p:sldId id="261" r:id="rId6"/>
    <p:sldId id="262" r:id="rId7"/>
    <p:sldId id="263" r:id="rId8"/>
    <p:sldId id="264" r:id="rId9"/>
    <p:sldId id="265" r:id="rId10"/>
    <p:sldId id="266" r:id="rId11"/>
    <p:sldId id="311" r:id="rId12"/>
    <p:sldId id="267" r:id="rId13"/>
    <p:sldId id="312" r:id="rId14"/>
    <p:sldId id="313" r:id="rId15"/>
    <p:sldId id="268" r:id="rId16"/>
    <p:sldId id="269" r:id="rId17"/>
    <p:sldId id="314" r:id="rId18"/>
    <p:sldId id="315" r:id="rId19"/>
    <p:sldId id="272" r:id="rId20"/>
    <p:sldId id="273" r:id="rId21"/>
    <p:sldId id="274" r:id="rId22"/>
    <p:sldId id="275" r:id="rId23"/>
    <p:sldId id="277" r:id="rId24"/>
    <p:sldId id="280" r:id="rId25"/>
    <p:sldId id="316" r:id="rId26"/>
    <p:sldId id="317" r:id="rId27"/>
    <p:sldId id="281" r:id="rId28"/>
    <p:sldId id="318" r:id="rId29"/>
    <p:sldId id="319" r:id="rId30"/>
    <p:sldId id="320" r:id="rId31"/>
    <p:sldId id="321" r:id="rId32"/>
    <p:sldId id="325" r:id="rId33"/>
    <p:sldId id="326" r:id="rId34"/>
    <p:sldId id="322" r:id="rId35"/>
    <p:sldId id="323" r:id="rId36"/>
    <p:sldId id="286" r:id="rId37"/>
    <p:sldId id="287" r:id="rId38"/>
    <p:sldId id="288" r:id="rId39"/>
    <p:sldId id="289" r:id="rId40"/>
    <p:sldId id="290" r:id="rId41"/>
    <p:sldId id="291" r:id="rId42"/>
    <p:sldId id="292" r:id="rId43"/>
    <p:sldId id="293" r:id="rId44"/>
    <p:sldId id="295" r:id="rId45"/>
    <p:sldId id="296" r:id="rId46"/>
    <p:sldId id="297" r:id="rId47"/>
    <p:sldId id="298" r:id="rId48"/>
    <p:sldId id="299" r:id="rId49"/>
    <p:sldId id="300" r:id="rId50"/>
    <p:sldId id="301" r:id="rId51"/>
    <p:sldId id="302" r:id="rId52"/>
    <p:sldId id="303" r:id="rId53"/>
    <p:sldId id="304" r:id="rId54"/>
  </p:sldIdLst>
  <p:sldSz cx="12192000" cy="6858000"/>
  <p:notesSz cx="12192000" cy="6858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7" d="100"/>
          <a:sy n="97" d="100"/>
        </p:scale>
        <p:origin x="132" y="19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1C97B64-8839-C584-DC91-C8438B764DE3}"/>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1A47214E-AC5B-7B81-7CC0-481EFDFB49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B0734DE4-7747-9637-4E33-1AE80F899AA0}"/>
              </a:ext>
            </a:extLst>
          </p:cNvPr>
          <p:cNvSpPr>
            <a:spLocks noGrp="1"/>
          </p:cNvSpPr>
          <p:nvPr>
            <p:ph type="dt" sz="half" idx="10"/>
          </p:nvPr>
        </p:nvSpPr>
        <p:spPr/>
        <p:txBody>
          <a:bodyPr/>
          <a:lstStyle/>
          <a:p>
            <a:fld id="{1D8BD707-D9CF-40AE-B4C6-C98DA3205C09}" type="datetimeFigureOut">
              <a:rPr lang="en-US" smtClean="0"/>
              <a:t>10/14/2024</a:t>
            </a:fld>
            <a:endParaRPr lang="en-US"/>
          </a:p>
        </p:txBody>
      </p:sp>
      <p:sp>
        <p:nvSpPr>
          <p:cNvPr id="5" name="Alt Bilgi Yer Tutucusu 4">
            <a:extLst>
              <a:ext uri="{FF2B5EF4-FFF2-40B4-BE49-F238E27FC236}">
                <a16:creationId xmlns:a16="http://schemas.microsoft.com/office/drawing/2014/main" id="{5B9B04FF-E386-2821-D853-8246215BA59F}"/>
              </a:ext>
            </a:extLst>
          </p:cNvPr>
          <p:cNvSpPr>
            <a:spLocks noGrp="1"/>
          </p:cNvSpPr>
          <p:nvPr>
            <p:ph type="ftr" sz="quarter" idx="11"/>
          </p:nvPr>
        </p:nvSpPr>
        <p:spPr/>
        <p:txBody>
          <a:bodyPr/>
          <a:lstStyle/>
          <a:p>
            <a:pPr marL="26670">
              <a:lnSpc>
                <a:spcPts val="1240"/>
              </a:lnSpc>
            </a:pPr>
            <a:r>
              <a:rPr lang="en-US"/>
              <a:t>Prepared</a:t>
            </a:r>
            <a:r>
              <a:rPr lang="en-US" spc="-60"/>
              <a:t> </a:t>
            </a:r>
            <a:r>
              <a:rPr lang="en-US"/>
              <a:t>by</a:t>
            </a:r>
            <a:r>
              <a:rPr lang="en-US" spc="-40"/>
              <a:t> </a:t>
            </a:r>
            <a:r>
              <a:rPr lang="en-US" spc="-20"/>
              <a:t>Prof. </a:t>
            </a:r>
            <a:r>
              <a:rPr lang="en-US" spc="-35"/>
              <a:t>Dr. </a:t>
            </a:r>
            <a:r>
              <a:rPr lang="en-US"/>
              <a:t>Hasan</a:t>
            </a:r>
            <a:r>
              <a:rPr lang="en-US" spc="-15"/>
              <a:t> </a:t>
            </a:r>
            <a:r>
              <a:rPr lang="en-US" spc="-20"/>
              <a:t>AMCA</a:t>
            </a:r>
            <a:endParaRPr lang="en-US" spc="-20" dirty="0"/>
          </a:p>
        </p:txBody>
      </p:sp>
      <p:sp>
        <p:nvSpPr>
          <p:cNvPr id="6" name="Slayt Numarası Yer Tutucusu 5">
            <a:extLst>
              <a:ext uri="{FF2B5EF4-FFF2-40B4-BE49-F238E27FC236}">
                <a16:creationId xmlns:a16="http://schemas.microsoft.com/office/drawing/2014/main" id="{9BA31336-4101-137A-015D-5FE1B95761A6}"/>
              </a:ext>
            </a:extLst>
          </p:cNvPr>
          <p:cNvSpPr>
            <a:spLocks noGrp="1"/>
          </p:cNvSpPr>
          <p:nvPr>
            <p:ph type="sldNum" sz="quarter" idx="12"/>
          </p:nvPr>
        </p:nvSpPr>
        <p:spPr/>
        <p:txBody>
          <a:bodyPr/>
          <a:lstStyle/>
          <a:p>
            <a:pPr marL="127635">
              <a:lnSpc>
                <a:spcPts val="1240"/>
              </a:lnSpc>
            </a:pPr>
            <a:fld id="{81D60167-4931-47E6-BA6A-407CBD079E47}" type="slidenum">
              <a:rPr lang="tr-TR" spc="-50" smtClean="0"/>
              <a:t>‹#›</a:t>
            </a:fld>
            <a:endParaRPr lang="tr-TR" spc="-50" dirty="0"/>
          </a:p>
        </p:txBody>
      </p:sp>
    </p:spTree>
    <p:extLst>
      <p:ext uri="{BB962C8B-B14F-4D97-AF65-F5344CB8AC3E}">
        <p14:creationId xmlns:p14="http://schemas.microsoft.com/office/powerpoint/2010/main" val="13312041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5282BF2-A3C8-1534-A130-E3D065673605}"/>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15570C67-4944-2D39-4A23-109F729F5DEF}"/>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DF2E6D6A-3BC4-590C-8AAA-86C89CBDB9F1}"/>
              </a:ext>
            </a:extLst>
          </p:cNvPr>
          <p:cNvSpPr>
            <a:spLocks noGrp="1"/>
          </p:cNvSpPr>
          <p:nvPr>
            <p:ph type="dt" sz="half" idx="10"/>
          </p:nvPr>
        </p:nvSpPr>
        <p:spPr/>
        <p:txBody>
          <a:bodyPr/>
          <a:lstStyle/>
          <a:p>
            <a:fld id="{1D8BD707-D9CF-40AE-B4C6-C98DA3205C09}" type="datetimeFigureOut">
              <a:rPr lang="en-US" smtClean="0"/>
              <a:t>10/14/2024</a:t>
            </a:fld>
            <a:endParaRPr lang="en-US"/>
          </a:p>
        </p:txBody>
      </p:sp>
      <p:sp>
        <p:nvSpPr>
          <p:cNvPr id="5" name="Alt Bilgi Yer Tutucusu 4">
            <a:extLst>
              <a:ext uri="{FF2B5EF4-FFF2-40B4-BE49-F238E27FC236}">
                <a16:creationId xmlns:a16="http://schemas.microsoft.com/office/drawing/2014/main" id="{96DBBAD4-6807-1605-3942-109ACDC747C0}"/>
              </a:ext>
            </a:extLst>
          </p:cNvPr>
          <p:cNvSpPr>
            <a:spLocks noGrp="1"/>
          </p:cNvSpPr>
          <p:nvPr>
            <p:ph type="ftr" sz="quarter" idx="11"/>
          </p:nvPr>
        </p:nvSpPr>
        <p:spPr/>
        <p:txBody>
          <a:bodyPr/>
          <a:lstStyle/>
          <a:p>
            <a:pPr marL="26670">
              <a:lnSpc>
                <a:spcPts val="1240"/>
              </a:lnSpc>
            </a:pPr>
            <a:r>
              <a:rPr lang="en-US"/>
              <a:t>Prepared</a:t>
            </a:r>
            <a:r>
              <a:rPr lang="en-US" spc="-60"/>
              <a:t> </a:t>
            </a:r>
            <a:r>
              <a:rPr lang="en-US"/>
              <a:t>by</a:t>
            </a:r>
            <a:r>
              <a:rPr lang="en-US" spc="-40"/>
              <a:t> </a:t>
            </a:r>
            <a:r>
              <a:rPr lang="en-US" spc="-20"/>
              <a:t>Prof. </a:t>
            </a:r>
            <a:r>
              <a:rPr lang="en-US" spc="-35"/>
              <a:t>Dr. </a:t>
            </a:r>
            <a:r>
              <a:rPr lang="en-US"/>
              <a:t>Hasan</a:t>
            </a:r>
            <a:r>
              <a:rPr lang="en-US" spc="-15"/>
              <a:t> </a:t>
            </a:r>
            <a:r>
              <a:rPr lang="en-US" spc="-20"/>
              <a:t>AMCA</a:t>
            </a:r>
            <a:endParaRPr lang="en-US" spc="-20" dirty="0"/>
          </a:p>
        </p:txBody>
      </p:sp>
      <p:sp>
        <p:nvSpPr>
          <p:cNvPr id="6" name="Slayt Numarası Yer Tutucusu 5">
            <a:extLst>
              <a:ext uri="{FF2B5EF4-FFF2-40B4-BE49-F238E27FC236}">
                <a16:creationId xmlns:a16="http://schemas.microsoft.com/office/drawing/2014/main" id="{84EAEA10-E51D-05E7-84FF-76F0D79117FB}"/>
              </a:ext>
            </a:extLst>
          </p:cNvPr>
          <p:cNvSpPr>
            <a:spLocks noGrp="1"/>
          </p:cNvSpPr>
          <p:nvPr>
            <p:ph type="sldNum" sz="quarter" idx="12"/>
          </p:nvPr>
        </p:nvSpPr>
        <p:spPr/>
        <p:txBody>
          <a:bodyPr/>
          <a:lstStyle/>
          <a:p>
            <a:pPr marL="127635">
              <a:lnSpc>
                <a:spcPts val="1240"/>
              </a:lnSpc>
            </a:pPr>
            <a:fld id="{81D60167-4931-47E6-BA6A-407CBD079E47}" type="slidenum">
              <a:rPr lang="tr-TR" spc="-50" smtClean="0"/>
              <a:t>‹#›</a:t>
            </a:fld>
            <a:endParaRPr lang="tr-TR" spc="-50" dirty="0"/>
          </a:p>
        </p:txBody>
      </p:sp>
    </p:spTree>
    <p:extLst>
      <p:ext uri="{BB962C8B-B14F-4D97-AF65-F5344CB8AC3E}">
        <p14:creationId xmlns:p14="http://schemas.microsoft.com/office/powerpoint/2010/main" val="31332438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41E00FA0-EE24-C322-8BB0-21852D0B7857}"/>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ECB89149-AC1D-772E-5EFC-1FEFC8C0BD50}"/>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C50E594C-3567-350D-6223-EEF457508FF8}"/>
              </a:ext>
            </a:extLst>
          </p:cNvPr>
          <p:cNvSpPr>
            <a:spLocks noGrp="1"/>
          </p:cNvSpPr>
          <p:nvPr>
            <p:ph type="dt" sz="half" idx="10"/>
          </p:nvPr>
        </p:nvSpPr>
        <p:spPr/>
        <p:txBody>
          <a:bodyPr/>
          <a:lstStyle/>
          <a:p>
            <a:fld id="{1D8BD707-D9CF-40AE-B4C6-C98DA3205C09}" type="datetimeFigureOut">
              <a:rPr lang="en-US" smtClean="0"/>
              <a:t>10/14/2024</a:t>
            </a:fld>
            <a:endParaRPr lang="en-US"/>
          </a:p>
        </p:txBody>
      </p:sp>
      <p:sp>
        <p:nvSpPr>
          <p:cNvPr id="5" name="Alt Bilgi Yer Tutucusu 4">
            <a:extLst>
              <a:ext uri="{FF2B5EF4-FFF2-40B4-BE49-F238E27FC236}">
                <a16:creationId xmlns:a16="http://schemas.microsoft.com/office/drawing/2014/main" id="{8752D8B2-6492-6BA9-BF12-468FE6D0D20A}"/>
              </a:ext>
            </a:extLst>
          </p:cNvPr>
          <p:cNvSpPr>
            <a:spLocks noGrp="1"/>
          </p:cNvSpPr>
          <p:nvPr>
            <p:ph type="ftr" sz="quarter" idx="11"/>
          </p:nvPr>
        </p:nvSpPr>
        <p:spPr/>
        <p:txBody>
          <a:bodyPr/>
          <a:lstStyle/>
          <a:p>
            <a:pPr marL="26670">
              <a:lnSpc>
                <a:spcPts val="1240"/>
              </a:lnSpc>
            </a:pPr>
            <a:r>
              <a:rPr lang="en-US"/>
              <a:t>Prepared</a:t>
            </a:r>
            <a:r>
              <a:rPr lang="en-US" spc="-60"/>
              <a:t> </a:t>
            </a:r>
            <a:r>
              <a:rPr lang="en-US"/>
              <a:t>by</a:t>
            </a:r>
            <a:r>
              <a:rPr lang="en-US" spc="-40"/>
              <a:t> </a:t>
            </a:r>
            <a:r>
              <a:rPr lang="en-US" spc="-20"/>
              <a:t>Prof. </a:t>
            </a:r>
            <a:r>
              <a:rPr lang="en-US" spc="-35"/>
              <a:t>Dr. </a:t>
            </a:r>
            <a:r>
              <a:rPr lang="en-US"/>
              <a:t>Hasan</a:t>
            </a:r>
            <a:r>
              <a:rPr lang="en-US" spc="-15"/>
              <a:t> </a:t>
            </a:r>
            <a:r>
              <a:rPr lang="en-US" spc="-20"/>
              <a:t>AMCA</a:t>
            </a:r>
            <a:endParaRPr lang="en-US" spc="-20" dirty="0"/>
          </a:p>
        </p:txBody>
      </p:sp>
      <p:sp>
        <p:nvSpPr>
          <p:cNvPr id="6" name="Slayt Numarası Yer Tutucusu 5">
            <a:extLst>
              <a:ext uri="{FF2B5EF4-FFF2-40B4-BE49-F238E27FC236}">
                <a16:creationId xmlns:a16="http://schemas.microsoft.com/office/drawing/2014/main" id="{BF1034BE-3F2A-0C91-24AC-16FA32BA3CAC}"/>
              </a:ext>
            </a:extLst>
          </p:cNvPr>
          <p:cNvSpPr>
            <a:spLocks noGrp="1"/>
          </p:cNvSpPr>
          <p:nvPr>
            <p:ph type="sldNum" sz="quarter" idx="12"/>
          </p:nvPr>
        </p:nvSpPr>
        <p:spPr/>
        <p:txBody>
          <a:bodyPr/>
          <a:lstStyle/>
          <a:p>
            <a:pPr marL="127635">
              <a:lnSpc>
                <a:spcPts val="1240"/>
              </a:lnSpc>
            </a:pPr>
            <a:fld id="{81D60167-4931-47E6-BA6A-407CBD079E47}" type="slidenum">
              <a:rPr lang="tr-TR" spc="-50" smtClean="0"/>
              <a:t>‹#›</a:t>
            </a:fld>
            <a:endParaRPr lang="tr-TR" spc="-50" dirty="0"/>
          </a:p>
        </p:txBody>
      </p:sp>
    </p:spTree>
    <p:extLst>
      <p:ext uri="{BB962C8B-B14F-4D97-AF65-F5344CB8AC3E}">
        <p14:creationId xmlns:p14="http://schemas.microsoft.com/office/powerpoint/2010/main" val="3192825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F24E28A-667C-5984-AE4C-E88E30BAB834}"/>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6E55DB24-013B-6E2E-DFC7-DE49C7540B77}"/>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186EA141-E2B9-5EF2-BF7F-1CA944541D75}"/>
              </a:ext>
            </a:extLst>
          </p:cNvPr>
          <p:cNvSpPr>
            <a:spLocks noGrp="1"/>
          </p:cNvSpPr>
          <p:nvPr>
            <p:ph type="dt" sz="half" idx="10"/>
          </p:nvPr>
        </p:nvSpPr>
        <p:spPr/>
        <p:txBody>
          <a:bodyPr/>
          <a:lstStyle/>
          <a:p>
            <a:fld id="{1D8BD707-D9CF-40AE-B4C6-C98DA3205C09}" type="datetimeFigureOut">
              <a:rPr lang="en-US" smtClean="0"/>
              <a:t>10/14/2024</a:t>
            </a:fld>
            <a:endParaRPr lang="en-US"/>
          </a:p>
        </p:txBody>
      </p:sp>
      <p:sp>
        <p:nvSpPr>
          <p:cNvPr id="5" name="Alt Bilgi Yer Tutucusu 4">
            <a:extLst>
              <a:ext uri="{FF2B5EF4-FFF2-40B4-BE49-F238E27FC236}">
                <a16:creationId xmlns:a16="http://schemas.microsoft.com/office/drawing/2014/main" id="{C30E56C9-6B41-33E6-CA5B-9F0A8A4F0D62}"/>
              </a:ext>
            </a:extLst>
          </p:cNvPr>
          <p:cNvSpPr>
            <a:spLocks noGrp="1"/>
          </p:cNvSpPr>
          <p:nvPr>
            <p:ph type="ftr" sz="quarter" idx="11"/>
          </p:nvPr>
        </p:nvSpPr>
        <p:spPr/>
        <p:txBody>
          <a:bodyPr/>
          <a:lstStyle/>
          <a:p>
            <a:pPr marL="26670">
              <a:lnSpc>
                <a:spcPts val="1240"/>
              </a:lnSpc>
            </a:pPr>
            <a:r>
              <a:rPr lang="en-US"/>
              <a:t>Prepared</a:t>
            </a:r>
            <a:r>
              <a:rPr lang="en-US" spc="-60"/>
              <a:t> </a:t>
            </a:r>
            <a:r>
              <a:rPr lang="en-US"/>
              <a:t>by</a:t>
            </a:r>
            <a:r>
              <a:rPr lang="en-US" spc="-40"/>
              <a:t> </a:t>
            </a:r>
            <a:r>
              <a:rPr lang="en-US" spc="-20"/>
              <a:t>Prof. </a:t>
            </a:r>
            <a:r>
              <a:rPr lang="en-US" spc="-35"/>
              <a:t>Dr. </a:t>
            </a:r>
            <a:r>
              <a:rPr lang="en-US"/>
              <a:t>Hasan</a:t>
            </a:r>
            <a:r>
              <a:rPr lang="en-US" spc="-15"/>
              <a:t> </a:t>
            </a:r>
            <a:r>
              <a:rPr lang="en-US" spc="-20"/>
              <a:t>AMCA</a:t>
            </a:r>
            <a:endParaRPr lang="en-US" spc="-20" dirty="0"/>
          </a:p>
        </p:txBody>
      </p:sp>
      <p:sp>
        <p:nvSpPr>
          <p:cNvPr id="6" name="Slayt Numarası Yer Tutucusu 5">
            <a:extLst>
              <a:ext uri="{FF2B5EF4-FFF2-40B4-BE49-F238E27FC236}">
                <a16:creationId xmlns:a16="http://schemas.microsoft.com/office/drawing/2014/main" id="{A17684CD-2D88-AB22-482D-98F647E07B8D}"/>
              </a:ext>
            </a:extLst>
          </p:cNvPr>
          <p:cNvSpPr>
            <a:spLocks noGrp="1"/>
          </p:cNvSpPr>
          <p:nvPr>
            <p:ph type="sldNum" sz="quarter" idx="12"/>
          </p:nvPr>
        </p:nvSpPr>
        <p:spPr/>
        <p:txBody>
          <a:bodyPr/>
          <a:lstStyle/>
          <a:p>
            <a:pPr marL="127635">
              <a:lnSpc>
                <a:spcPts val="1240"/>
              </a:lnSpc>
            </a:pPr>
            <a:fld id="{81D60167-4931-47E6-BA6A-407CBD079E47}" type="slidenum">
              <a:rPr lang="tr-TR" spc="-50" smtClean="0"/>
              <a:t>‹#›</a:t>
            </a:fld>
            <a:endParaRPr lang="tr-TR" spc="-50" dirty="0"/>
          </a:p>
        </p:txBody>
      </p:sp>
    </p:spTree>
    <p:extLst>
      <p:ext uri="{BB962C8B-B14F-4D97-AF65-F5344CB8AC3E}">
        <p14:creationId xmlns:p14="http://schemas.microsoft.com/office/powerpoint/2010/main" val="2353000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0B2B165-A89A-47AB-40B3-BF7E8FCEBA7A}"/>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BD726625-96CA-0E2F-CD1E-2C7ED272D5A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E566EF60-CEF7-36AB-EDAC-5E0EDDE36A0A}"/>
              </a:ext>
            </a:extLst>
          </p:cNvPr>
          <p:cNvSpPr>
            <a:spLocks noGrp="1"/>
          </p:cNvSpPr>
          <p:nvPr>
            <p:ph type="dt" sz="half" idx="10"/>
          </p:nvPr>
        </p:nvSpPr>
        <p:spPr/>
        <p:txBody>
          <a:bodyPr/>
          <a:lstStyle/>
          <a:p>
            <a:fld id="{1D8BD707-D9CF-40AE-B4C6-C98DA3205C09}" type="datetimeFigureOut">
              <a:rPr lang="en-US" smtClean="0"/>
              <a:t>10/14/2024</a:t>
            </a:fld>
            <a:endParaRPr lang="en-US"/>
          </a:p>
        </p:txBody>
      </p:sp>
      <p:sp>
        <p:nvSpPr>
          <p:cNvPr id="5" name="Alt Bilgi Yer Tutucusu 4">
            <a:extLst>
              <a:ext uri="{FF2B5EF4-FFF2-40B4-BE49-F238E27FC236}">
                <a16:creationId xmlns:a16="http://schemas.microsoft.com/office/drawing/2014/main" id="{0A7A2E56-73A6-FFF8-96C6-5E2A665CA509}"/>
              </a:ext>
            </a:extLst>
          </p:cNvPr>
          <p:cNvSpPr>
            <a:spLocks noGrp="1"/>
          </p:cNvSpPr>
          <p:nvPr>
            <p:ph type="ftr" sz="quarter" idx="11"/>
          </p:nvPr>
        </p:nvSpPr>
        <p:spPr/>
        <p:txBody>
          <a:bodyPr/>
          <a:lstStyle/>
          <a:p>
            <a:pPr marL="26670">
              <a:lnSpc>
                <a:spcPts val="1240"/>
              </a:lnSpc>
            </a:pPr>
            <a:r>
              <a:rPr lang="en-US"/>
              <a:t>Prepared</a:t>
            </a:r>
            <a:r>
              <a:rPr lang="en-US" spc="-60"/>
              <a:t> </a:t>
            </a:r>
            <a:r>
              <a:rPr lang="en-US"/>
              <a:t>by</a:t>
            </a:r>
            <a:r>
              <a:rPr lang="en-US" spc="-40"/>
              <a:t> </a:t>
            </a:r>
            <a:r>
              <a:rPr lang="en-US" spc="-20"/>
              <a:t>Prof. </a:t>
            </a:r>
            <a:r>
              <a:rPr lang="en-US" spc="-35"/>
              <a:t>Dr. </a:t>
            </a:r>
            <a:r>
              <a:rPr lang="en-US"/>
              <a:t>Hasan</a:t>
            </a:r>
            <a:r>
              <a:rPr lang="en-US" spc="-15"/>
              <a:t> </a:t>
            </a:r>
            <a:r>
              <a:rPr lang="en-US" spc="-20"/>
              <a:t>AMCA</a:t>
            </a:r>
            <a:endParaRPr lang="en-US" spc="-20" dirty="0"/>
          </a:p>
        </p:txBody>
      </p:sp>
      <p:sp>
        <p:nvSpPr>
          <p:cNvPr id="6" name="Slayt Numarası Yer Tutucusu 5">
            <a:extLst>
              <a:ext uri="{FF2B5EF4-FFF2-40B4-BE49-F238E27FC236}">
                <a16:creationId xmlns:a16="http://schemas.microsoft.com/office/drawing/2014/main" id="{569C5EA4-FFC8-FE71-C299-31F80B1CBEF6}"/>
              </a:ext>
            </a:extLst>
          </p:cNvPr>
          <p:cNvSpPr>
            <a:spLocks noGrp="1"/>
          </p:cNvSpPr>
          <p:nvPr>
            <p:ph type="sldNum" sz="quarter" idx="12"/>
          </p:nvPr>
        </p:nvSpPr>
        <p:spPr/>
        <p:txBody>
          <a:bodyPr/>
          <a:lstStyle/>
          <a:p>
            <a:pPr marL="127635">
              <a:lnSpc>
                <a:spcPts val="1240"/>
              </a:lnSpc>
            </a:pPr>
            <a:fld id="{81D60167-4931-47E6-BA6A-407CBD079E47}" type="slidenum">
              <a:rPr lang="tr-TR" spc="-50" smtClean="0"/>
              <a:t>‹#›</a:t>
            </a:fld>
            <a:endParaRPr lang="tr-TR" spc="-50" dirty="0"/>
          </a:p>
        </p:txBody>
      </p:sp>
    </p:spTree>
    <p:extLst>
      <p:ext uri="{BB962C8B-B14F-4D97-AF65-F5344CB8AC3E}">
        <p14:creationId xmlns:p14="http://schemas.microsoft.com/office/powerpoint/2010/main" val="14446796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9930E7B-4BB3-D947-531D-E12B2E64AF48}"/>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3EF6A561-1886-D9B0-94E5-D4BC728F433E}"/>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460A1AB9-75A8-8A9C-D452-C16FEC1FBEB1}"/>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292C33AE-F6AA-4BA9-CB97-A2E6BDF1ED0E}"/>
              </a:ext>
            </a:extLst>
          </p:cNvPr>
          <p:cNvSpPr>
            <a:spLocks noGrp="1"/>
          </p:cNvSpPr>
          <p:nvPr>
            <p:ph type="dt" sz="half" idx="10"/>
          </p:nvPr>
        </p:nvSpPr>
        <p:spPr/>
        <p:txBody>
          <a:bodyPr/>
          <a:lstStyle/>
          <a:p>
            <a:fld id="{1D8BD707-D9CF-40AE-B4C6-C98DA3205C09}" type="datetimeFigureOut">
              <a:rPr lang="en-US" smtClean="0"/>
              <a:t>10/14/2024</a:t>
            </a:fld>
            <a:endParaRPr lang="en-US"/>
          </a:p>
        </p:txBody>
      </p:sp>
      <p:sp>
        <p:nvSpPr>
          <p:cNvPr id="6" name="Alt Bilgi Yer Tutucusu 5">
            <a:extLst>
              <a:ext uri="{FF2B5EF4-FFF2-40B4-BE49-F238E27FC236}">
                <a16:creationId xmlns:a16="http://schemas.microsoft.com/office/drawing/2014/main" id="{41645B33-2BCA-8DAD-7161-855DE8BC6830}"/>
              </a:ext>
            </a:extLst>
          </p:cNvPr>
          <p:cNvSpPr>
            <a:spLocks noGrp="1"/>
          </p:cNvSpPr>
          <p:nvPr>
            <p:ph type="ftr" sz="quarter" idx="11"/>
          </p:nvPr>
        </p:nvSpPr>
        <p:spPr/>
        <p:txBody>
          <a:bodyPr/>
          <a:lstStyle/>
          <a:p>
            <a:pPr marL="26670">
              <a:lnSpc>
                <a:spcPts val="1240"/>
              </a:lnSpc>
            </a:pPr>
            <a:r>
              <a:rPr lang="en-US"/>
              <a:t>Prepared</a:t>
            </a:r>
            <a:r>
              <a:rPr lang="en-US" spc="-60"/>
              <a:t> </a:t>
            </a:r>
            <a:r>
              <a:rPr lang="en-US"/>
              <a:t>by</a:t>
            </a:r>
            <a:r>
              <a:rPr lang="en-US" spc="-40"/>
              <a:t> </a:t>
            </a:r>
            <a:r>
              <a:rPr lang="en-US" spc="-20"/>
              <a:t>Prof. </a:t>
            </a:r>
            <a:r>
              <a:rPr lang="en-US" spc="-35"/>
              <a:t>Dr. </a:t>
            </a:r>
            <a:r>
              <a:rPr lang="en-US"/>
              <a:t>Hasan</a:t>
            </a:r>
            <a:r>
              <a:rPr lang="en-US" spc="-15"/>
              <a:t> </a:t>
            </a:r>
            <a:r>
              <a:rPr lang="en-US" spc="-20"/>
              <a:t>AMCA</a:t>
            </a:r>
            <a:endParaRPr lang="en-US" spc="-20" dirty="0"/>
          </a:p>
        </p:txBody>
      </p:sp>
      <p:sp>
        <p:nvSpPr>
          <p:cNvPr id="7" name="Slayt Numarası Yer Tutucusu 6">
            <a:extLst>
              <a:ext uri="{FF2B5EF4-FFF2-40B4-BE49-F238E27FC236}">
                <a16:creationId xmlns:a16="http://schemas.microsoft.com/office/drawing/2014/main" id="{41A03C2F-69D0-A688-42A9-6F48E5C43ACA}"/>
              </a:ext>
            </a:extLst>
          </p:cNvPr>
          <p:cNvSpPr>
            <a:spLocks noGrp="1"/>
          </p:cNvSpPr>
          <p:nvPr>
            <p:ph type="sldNum" sz="quarter" idx="12"/>
          </p:nvPr>
        </p:nvSpPr>
        <p:spPr/>
        <p:txBody>
          <a:bodyPr/>
          <a:lstStyle/>
          <a:p>
            <a:pPr marL="127635">
              <a:lnSpc>
                <a:spcPts val="1240"/>
              </a:lnSpc>
            </a:pPr>
            <a:fld id="{81D60167-4931-47E6-BA6A-407CBD079E47}" type="slidenum">
              <a:rPr lang="tr-TR" spc="-50" smtClean="0"/>
              <a:t>‹#›</a:t>
            </a:fld>
            <a:endParaRPr lang="tr-TR" spc="-50" dirty="0"/>
          </a:p>
        </p:txBody>
      </p:sp>
    </p:spTree>
    <p:extLst>
      <p:ext uri="{BB962C8B-B14F-4D97-AF65-F5344CB8AC3E}">
        <p14:creationId xmlns:p14="http://schemas.microsoft.com/office/powerpoint/2010/main" val="322109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CAC6A27-B567-EEDC-609F-DF1489756FBE}"/>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0918073B-B6E0-DEEB-DA08-D311B1A8C39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0B2DEECE-449E-8E2C-8B92-94B3CDCFDD83}"/>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A7280E0E-ABFF-8242-E8B2-F556E342461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69C42284-292F-3D13-7689-EB1DC7B06B19}"/>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65AF8475-89BB-B165-C13C-79F0F1429E9B}"/>
              </a:ext>
            </a:extLst>
          </p:cNvPr>
          <p:cNvSpPr>
            <a:spLocks noGrp="1"/>
          </p:cNvSpPr>
          <p:nvPr>
            <p:ph type="dt" sz="half" idx="10"/>
          </p:nvPr>
        </p:nvSpPr>
        <p:spPr/>
        <p:txBody>
          <a:bodyPr/>
          <a:lstStyle/>
          <a:p>
            <a:fld id="{1D8BD707-D9CF-40AE-B4C6-C98DA3205C09}" type="datetimeFigureOut">
              <a:rPr lang="en-US" smtClean="0"/>
              <a:t>10/14/2024</a:t>
            </a:fld>
            <a:endParaRPr lang="en-US"/>
          </a:p>
        </p:txBody>
      </p:sp>
      <p:sp>
        <p:nvSpPr>
          <p:cNvPr id="8" name="Alt Bilgi Yer Tutucusu 7">
            <a:extLst>
              <a:ext uri="{FF2B5EF4-FFF2-40B4-BE49-F238E27FC236}">
                <a16:creationId xmlns:a16="http://schemas.microsoft.com/office/drawing/2014/main" id="{CC42055F-98BF-A00D-4378-7B6968E6E5F7}"/>
              </a:ext>
            </a:extLst>
          </p:cNvPr>
          <p:cNvSpPr>
            <a:spLocks noGrp="1"/>
          </p:cNvSpPr>
          <p:nvPr>
            <p:ph type="ftr" sz="quarter" idx="11"/>
          </p:nvPr>
        </p:nvSpPr>
        <p:spPr/>
        <p:txBody>
          <a:bodyPr/>
          <a:lstStyle/>
          <a:p>
            <a:pPr marL="26670">
              <a:lnSpc>
                <a:spcPts val="1240"/>
              </a:lnSpc>
            </a:pPr>
            <a:r>
              <a:rPr lang="en-US"/>
              <a:t>Prepared</a:t>
            </a:r>
            <a:r>
              <a:rPr lang="en-US" spc="-60"/>
              <a:t> </a:t>
            </a:r>
            <a:r>
              <a:rPr lang="en-US"/>
              <a:t>by</a:t>
            </a:r>
            <a:r>
              <a:rPr lang="en-US" spc="-40"/>
              <a:t> </a:t>
            </a:r>
            <a:r>
              <a:rPr lang="en-US" spc="-20"/>
              <a:t>Prof. </a:t>
            </a:r>
            <a:r>
              <a:rPr lang="en-US" spc="-35"/>
              <a:t>Dr. </a:t>
            </a:r>
            <a:r>
              <a:rPr lang="en-US"/>
              <a:t>Hasan</a:t>
            </a:r>
            <a:r>
              <a:rPr lang="en-US" spc="-15"/>
              <a:t> </a:t>
            </a:r>
            <a:r>
              <a:rPr lang="en-US" spc="-20"/>
              <a:t>AMCA</a:t>
            </a:r>
            <a:endParaRPr lang="en-US" spc="-20" dirty="0"/>
          </a:p>
        </p:txBody>
      </p:sp>
      <p:sp>
        <p:nvSpPr>
          <p:cNvPr id="9" name="Slayt Numarası Yer Tutucusu 8">
            <a:extLst>
              <a:ext uri="{FF2B5EF4-FFF2-40B4-BE49-F238E27FC236}">
                <a16:creationId xmlns:a16="http://schemas.microsoft.com/office/drawing/2014/main" id="{9FAEB385-5BE6-1B1E-80C3-C1D41EE574AF}"/>
              </a:ext>
            </a:extLst>
          </p:cNvPr>
          <p:cNvSpPr>
            <a:spLocks noGrp="1"/>
          </p:cNvSpPr>
          <p:nvPr>
            <p:ph type="sldNum" sz="quarter" idx="12"/>
          </p:nvPr>
        </p:nvSpPr>
        <p:spPr/>
        <p:txBody>
          <a:bodyPr/>
          <a:lstStyle/>
          <a:p>
            <a:pPr marL="127635">
              <a:lnSpc>
                <a:spcPts val="1240"/>
              </a:lnSpc>
            </a:pPr>
            <a:fld id="{81D60167-4931-47E6-BA6A-407CBD079E47}" type="slidenum">
              <a:rPr lang="tr-TR" spc="-50" smtClean="0"/>
              <a:t>‹#›</a:t>
            </a:fld>
            <a:endParaRPr lang="tr-TR" spc="-50" dirty="0"/>
          </a:p>
        </p:txBody>
      </p:sp>
    </p:spTree>
    <p:extLst>
      <p:ext uri="{BB962C8B-B14F-4D97-AF65-F5344CB8AC3E}">
        <p14:creationId xmlns:p14="http://schemas.microsoft.com/office/powerpoint/2010/main" val="5484518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B631309-F6B5-8EEE-2057-A9F0B1E18443}"/>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C5427D2B-DA6F-7E19-0FF8-8CB248E9064A}"/>
              </a:ext>
            </a:extLst>
          </p:cNvPr>
          <p:cNvSpPr>
            <a:spLocks noGrp="1"/>
          </p:cNvSpPr>
          <p:nvPr>
            <p:ph type="dt" sz="half" idx="10"/>
          </p:nvPr>
        </p:nvSpPr>
        <p:spPr/>
        <p:txBody>
          <a:bodyPr/>
          <a:lstStyle/>
          <a:p>
            <a:fld id="{1D8BD707-D9CF-40AE-B4C6-C98DA3205C09}" type="datetimeFigureOut">
              <a:rPr lang="en-US" smtClean="0"/>
              <a:t>10/14/2024</a:t>
            </a:fld>
            <a:endParaRPr lang="en-US"/>
          </a:p>
        </p:txBody>
      </p:sp>
      <p:sp>
        <p:nvSpPr>
          <p:cNvPr id="4" name="Alt Bilgi Yer Tutucusu 3">
            <a:extLst>
              <a:ext uri="{FF2B5EF4-FFF2-40B4-BE49-F238E27FC236}">
                <a16:creationId xmlns:a16="http://schemas.microsoft.com/office/drawing/2014/main" id="{6B9D8907-1C12-CFD6-9838-D25A122D44FC}"/>
              </a:ext>
            </a:extLst>
          </p:cNvPr>
          <p:cNvSpPr>
            <a:spLocks noGrp="1"/>
          </p:cNvSpPr>
          <p:nvPr>
            <p:ph type="ftr" sz="quarter" idx="11"/>
          </p:nvPr>
        </p:nvSpPr>
        <p:spPr/>
        <p:txBody>
          <a:bodyPr/>
          <a:lstStyle/>
          <a:p>
            <a:pPr marL="26670">
              <a:lnSpc>
                <a:spcPts val="1240"/>
              </a:lnSpc>
            </a:pPr>
            <a:r>
              <a:rPr lang="en-US"/>
              <a:t>Prepared</a:t>
            </a:r>
            <a:r>
              <a:rPr lang="en-US" spc="-60"/>
              <a:t> </a:t>
            </a:r>
            <a:r>
              <a:rPr lang="en-US"/>
              <a:t>by</a:t>
            </a:r>
            <a:r>
              <a:rPr lang="en-US" spc="-40"/>
              <a:t> </a:t>
            </a:r>
            <a:r>
              <a:rPr lang="en-US" spc="-20"/>
              <a:t>Prof. </a:t>
            </a:r>
            <a:r>
              <a:rPr lang="en-US" spc="-35"/>
              <a:t>Dr. </a:t>
            </a:r>
            <a:r>
              <a:rPr lang="en-US"/>
              <a:t>Hasan</a:t>
            </a:r>
            <a:r>
              <a:rPr lang="en-US" spc="-15"/>
              <a:t> </a:t>
            </a:r>
            <a:r>
              <a:rPr lang="en-US" spc="-20"/>
              <a:t>AMCA</a:t>
            </a:r>
            <a:endParaRPr lang="en-US" spc="-20" dirty="0"/>
          </a:p>
        </p:txBody>
      </p:sp>
      <p:sp>
        <p:nvSpPr>
          <p:cNvPr id="5" name="Slayt Numarası Yer Tutucusu 4">
            <a:extLst>
              <a:ext uri="{FF2B5EF4-FFF2-40B4-BE49-F238E27FC236}">
                <a16:creationId xmlns:a16="http://schemas.microsoft.com/office/drawing/2014/main" id="{FF9F5031-4578-3391-AFFA-56F555701E5F}"/>
              </a:ext>
            </a:extLst>
          </p:cNvPr>
          <p:cNvSpPr>
            <a:spLocks noGrp="1"/>
          </p:cNvSpPr>
          <p:nvPr>
            <p:ph type="sldNum" sz="quarter" idx="12"/>
          </p:nvPr>
        </p:nvSpPr>
        <p:spPr/>
        <p:txBody>
          <a:bodyPr/>
          <a:lstStyle/>
          <a:p>
            <a:pPr marL="127635">
              <a:lnSpc>
                <a:spcPts val="1240"/>
              </a:lnSpc>
            </a:pPr>
            <a:fld id="{81D60167-4931-47E6-BA6A-407CBD079E47}" type="slidenum">
              <a:rPr lang="tr-TR" spc="-50" smtClean="0"/>
              <a:t>‹#›</a:t>
            </a:fld>
            <a:endParaRPr lang="tr-TR" spc="-50" dirty="0"/>
          </a:p>
        </p:txBody>
      </p:sp>
    </p:spTree>
    <p:extLst>
      <p:ext uri="{BB962C8B-B14F-4D97-AF65-F5344CB8AC3E}">
        <p14:creationId xmlns:p14="http://schemas.microsoft.com/office/powerpoint/2010/main" val="19986785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50DFA602-27B6-93D0-5F4C-A6C0555AC526}"/>
              </a:ext>
            </a:extLst>
          </p:cNvPr>
          <p:cNvSpPr>
            <a:spLocks noGrp="1"/>
          </p:cNvSpPr>
          <p:nvPr>
            <p:ph type="dt" sz="half" idx="10"/>
          </p:nvPr>
        </p:nvSpPr>
        <p:spPr/>
        <p:txBody>
          <a:bodyPr/>
          <a:lstStyle/>
          <a:p>
            <a:fld id="{1D8BD707-D9CF-40AE-B4C6-C98DA3205C09}" type="datetimeFigureOut">
              <a:rPr lang="en-US" smtClean="0"/>
              <a:t>10/14/2024</a:t>
            </a:fld>
            <a:endParaRPr lang="en-US"/>
          </a:p>
        </p:txBody>
      </p:sp>
      <p:sp>
        <p:nvSpPr>
          <p:cNvPr id="3" name="Alt Bilgi Yer Tutucusu 2">
            <a:extLst>
              <a:ext uri="{FF2B5EF4-FFF2-40B4-BE49-F238E27FC236}">
                <a16:creationId xmlns:a16="http://schemas.microsoft.com/office/drawing/2014/main" id="{AE638568-AFBF-3883-9EDB-932AD21F4DE4}"/>
              </a:ext>
            </a:extLst>
          </p:cNvPr>
          <p:cNvSpPr>
            <a:spLocks noGrp="1"/>
          </p:cNvSpPr>
          <p:nvPr>
            <p:ph type="ftr" sz="quarter" idx="11"/>
          </p:nvPr>
        </p:nvSpPr>
        <p:spPr/>
        <p:txBody>
          <a:bodyPr/>
          <a:lstStyle/>
          <a:p>
            <a:pPr marL="26670">
              <a:lnSpc>
                <a:spcPts val="1240"/>
              </a:lnSpc>
            </a:pPr>
            <a:r>
              <a:rPr lang="en-US"/>
              <a:t>Prepared</a:t>
            </a:r>
            <a:r>
              <a:rPr lang="en-US" spc="-60"/>
              <a:t> </a:t>
            </a:r>
            <a:r>
              <a:rPr lang="en-US"/>
              <a:t>by</a:t>
            </a:r>
            <a:r>
              <a:rPr lang="en-US" spc="-40"/>
              <a:t> </a:t>
            </a:r>
            <a:r>
              <a:rPr lang="en-US" spc="-20"/>
              <a:t>Prof. </a:t>
            </a:r>
            <a:r>
              <a:rPr lang="en-US" spc="-35"/>
              <a:t>Dr. </a:t>
            </a:r>
            <a:r>
              <a:rPr lang="en-US"/>
              <a:t>Hasan</a:t>
            </a:r>
            <a:r>
              <a:rPr lang="en-US" spc="-15"/>
              <a:t> </a:t>
            </a:r>
            <a:r>
              <a:rPr lang="en-US" spc="-20"/>
              <a:t>AMCA</a:t>
            </a:r>
            <a:endParaRPr lang="en-US" spc="-20" dirty="0"/>
          </a:p>
        </p:txBody>
      </p:sp>
      <p:sp>
        <p:nvSpPr>
          <p:cNvPr id="4" name="Slayt Numarası Yer Tutucusu 3">
            <a:extLst>
              <a:ext uri="{FF2B5EF4-FFF2-40B4-BE49-F238E27FC236}">
                <a16:creationId xmlns:a16="http://schemas.microsoft.com/office/drawing/2014/main" id="{29201207-5EBF-F21B-1168-2591AFF62E63}"/>
              </a:ext>
            </a:extLst>
          </p:cNvPr>
          <p:cNvSpPr>
            <a:spLocks noGrp="1"/>
          </p:cNvSpPr>
          <p:nvPr>
            <p:ph type="sldNum" sz="quarter" idx="12"/>
          </p:nvPr>
        </p:nvSpPr>
        <p:spPr/>
        <p:txBody>
          <a:bodyPr/>
          <a:lstStyle/>
          <a:p>
            <a:pPr marL="127635">
              <a:lnSpc>
                <a:spcPts val="1240"/>
              </a:lnSpc>
            </a:pPr>
            <a:fld id="{81D60167-4931-47E6-BA6A-407CBD079E47}" type="slidenum">
              <a:rPr lang="tr-TR" spc="-50" smtClean="0"/>
              <a:t>‹#›</a:t>
            </a:fld>
            <a:endParaRPr lang="tr-TR" spc="-50" dirty="0"/>
          </a:p>
        </p:txBody>
      </p:sp>
    </p:spTree>
    <p:extLst>
      <p:ext uri="{BB962C8B-B14F-4D97-AF65-F5344CB8AC3E}">
        <p14:creationId xmlns:p14="http://schemas.microsoft.com/office/powerpoint/2010/main" val="42881157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5579C12-CCF9-7EAE-71D3-9F995252C528}"/>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ABEA8B28-CC50-61D5-D48A-2383F071F52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5FE13506-562E-A0ED-1E6C-8DA810ABB0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404E7C34-184A-E988-61A4-C8B9E67302DD}"/>
              </a:ext>
            </a:extLst>
          </p:cNvPr>
          <p:cNvSpPr>
            <a:spLocks noGrp="1"/>
          </p:cNvSpPr>
          <p:nvPr>
            <p:ph type="dt" sz="half" idx="10"/>
          </p:nvPr>
        </p:nvSpPr>
        <p:spPr/>
        <p:txBody>
          <a:bodyPr/>
          <a:lstStyle/>
          <a:p>
            <a:fld id="{1D8BD707-D9CF-40AE-B4C6-C98DA3205C09}" type="datetimeFigureOut">
              <a:rPr lang="en-US" smtClean="0"/>
              <a:t>10/14/2024</a:t>
            </a:fld>
            <a:endParaRPr lang="en-US"/>
          </a:p>
        </p:txBody>
      </p:sp>
      <p:sp>
        <p:nvSpPr>
          <p:cNvPr id="6" name="Alt Bilgi Yer Tutucusu 5">
            <a:extLst>
              <a:ext uri="{FF2B5EF4-FFF2-40B4-BE49-F238E27FC236}">
                <a16:creationId xmlns:a16="http://schemas.microsoft.com/office/drawing/2014/main" id="{FF985114-FDA2-BC37-1CC4-FC7823FDACC3}"/>
              </a:ext>
            </a:extLst>
          </p:cNvPr>
          <p:cNvSpPr>
            <a:spLocks noGrp="1"/>
          </p:cNvSpPr>
          <p:nvPr>
            <p:ph type="ftr" sz="quarter" idx="11"/>
          </p:nvPr>
        </p:nvSpPr>
        <p:spPr/>
        <p:txBody>
          <a:bodyPr/>
          <a:lstStyle/>
          <a:p>
            <a:pPr marL="26670">
              <a:lnSpc>
                <a:spcPts val="1240"/>
              </a:lnSpc>
            </a:pPr>
            <a:r>
              <a:rPr lang="en-US"/>
              <a:t>Prepared</a:t>
            </a:r>
            <a:r>
              <a:rPr lang="en-US" spc="-60"/>
              <a:t> </a:t>
            </a:r>
            <a:r>
              <a:rPr lang="en-US"/>
              <a:t>by</a:t>
            </a:r>
            <a:r>
              <a:rPr lang="en-US" spc="-40"/>
              <a:t> </a:t>
            </a:r>
            <a:r>
              <a:rPr lang="en-US" spc="-20"/>
              <a:t>Prof. </a:t>
            </a:r>
            <a:r>
              <a:rPr lang="en-US" spc="-35"/>
              <a:t>Dr. </a:t>
            </a:r>
            <a:r>
              <a:rPr lang="en-US"/>
              <a:t>Hasan</a:t>
            </a:r>
            <a:r>
              <a:rPr lang="en-US" spc="-15"/>
              <a:t> </a:t>
            </a:r>
            <a:r>
              <a:rPr lang="en-US" spc="-20"/>
              <a:t>AMCA</a:t>
            </a:r>
            <a:endParaRPr lang="en-US" spc="-20" dirty="0"/>
          </a:p>
        </p:txBody>
      </p:sp>
      <p:sp>
        <p:nvSpPr>
          <p:cNvPr id="7" name="Slayt Numarası Yer Tutucusu 6">
            <a:extLst>
              <a:ext uri="{FF2B5EF4-FFF2-40B4-BE49-F238E27FC236}">
                <a16:creationId xmlns:a16="http://schemas.microsoft.com/office/drawing/2014/main" id="{E5F44F1F-7B18-C9B1-3E14-2F4F30FEB899}"/>
              </a:ext>
            </a:extLst>
          </p:cNvPr>
          <p:cNvSpPr>
            <a:spLocks noGrp="1"/>
          </p:cNvSpPr>
          <p:nvPr>
            <p:ph type="sldNum" sz="quarter" idx="12"/>
          </p:nvPr>
        </p:nvSpPr>
        <p:spPr/>
        <p:txBody>
          <a:bodyPr/>
          <a:lstStyle/>
          <a:p>
            <a:pPr marL="127635">
              <a:lnSpc>
                <a:spcPts val="1240"/>
              </a:lnSpc>
            </a:pPr>
            <a:fld id="{81D60167-4931-47E6-BA6A-407CBD079E47}" type="slidenum">
              <a:rPr lang="tr-TR" spc="-50" smtClean="0"/>
              <a:t>‹#›</a:t>
            </a:fld>
            <a:endParaRPr lang="tr-TR" spc="-50" dirty="0"/>
          </a:p>
        </p:txBody>
      </p:sp>
    </p:spTree>
    <p:extLst>
      <p:ext uri="{BB962C8B-B14F-4D97-AF65-F5344CB8AC3E}">
        <p14:creationId xmlns:p14="http://schemas.microsoft.com/office/powerpoint/2010/main" val="39489643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BA070B8-E651-43C0-4675-DDA47E6F10D1}"/>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1B83B426-83D4-F1AB-5C10-7910025D830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71E04C63-FAD0-E5F5-E5C1-8B9804947C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FA090A69-8E65-728C-3887-86C6D8313BCA}"/>
              </a:ext>
            </a:extLst>
          </p:cNvPr>
          <p:cNvSpPr>
            <a:spLocks noGrp="1"/>
          </p:cNvSpPr>
          <p:nvPr>
            <p:ph type="dt" sz="half" idx="10"/>
          </p:nvPr>
        </p:nvSpPr>
        <p:spPr/>
        <p:txBody>
          <a:bodyPr/>
          <a:lstStyle/>
          <a:p>
            <a:fld id="{1D8BD707-D9CF-40AE-B4C6-C98DA3205C09}" type="datetimeFigureOut">
              <a:rPr lang="en-US" smtClean="0"/>
              <a:t>10/14/2024</a:t>
            </a:fld>
            <a:endParaRPr lang="en-US"/>
          </a:p>
        </p:txBody>
      </p:sp>
      <p:sp>
        <p:nvSpPr>
          <p:cNvPr id="6" name="Alt Bilgi Yer Tutucusu 5">
            <a:extLst>
              <a:ext uri="{FF2B5EF4-FFF2-40B4-BE49-F238E27FC236}">
                <a16:creationId xmlns:a16="http://schemas.microsoft.com/office/drawing/2014/main" id="{1D501FAC-370B-6AE5-D26F-E3B61A134FF9}"/>
              </a:ext>
            </a:extLst>
          </p:cNvPr>
          <p:cNvSpPr>
            <a:spLocks noGrp="1"/>
          </p:cNvSpPr>
          <p:nvPr>
            <p:ph type="ftr" sz="quarter" idx="11"/>
          </p:nvPr>
        </p:nvSpPr>
        <p:spPr/>
        <p:txBody>
          <a:bodyPr/>
          <a:lstStyle/>
          <a:p>
            <a:pPr marL="26670">
              <a:lnSpc>
                <a:spcPts val="1240"/>
              </a:lnSpc>
            </a:pPr>
            <a:r>
              <a:rPr lang="en-US"/>
              <a:t>Prepared</a:t>
            </a:r>
            <a:r>
              <a:rPr lang="en-US" spc="-60"/>
              <a:t> </a:t>
            </a:r>
            <a:r>
              <a:rPr lang="en-US"/>
              <a:t>by</a:t>
            </a:r>
            <a:r>
              <a:rPr lang="en-US" spc="-40"/>
              <a:t> </a:t>
            </a:r>
            <a:r>
              <a:rPr lang="en-US" spc="-20"/>
              <a:t>Prof. </a:t>
            </a:r>
            <a:r>
              <a:rPr lang="en-US" spc="-35"/>
              <a:t>Dr. </a:t>
            </a:r>
            <a:r>
              <a:rPr lang="en-US"/>
              <a:t>Hasan</a:t>
            </a:r>
            <a:r>
              <a:rPr lang="en-US" spc="-15"/>
              <a:t> </a:t>
            </a:r>
            <a:r>
              <a:rPr lang="en-US" spc="-20"/>
              <a:t>AMCA</a:t>
            </a:r>
            <a:endParaRPr lang="en-US" spc="-20" dirty="0"/>
          </a:p>
        </p:txBody>
      </p:sp>
      <p:sp>
        <p:nvSpPr>
          <p:cNvPr id="7" name="Slayt Numarası Yer Tutucusu 6">
            <a:extLst>
              <a:ext uri="{FF2B5EF4-FFF2-40B4-BE49-F238E27FC236}">
                <a16:creationId xmlns:a16="http://schemas.microsoft.com/office/drawing/2014/main" id="{758F17EE-DA17-CB66-2AC3-A9B26B3422B2}"/>
              </a:ext>
            </a:extLst>
          </p:cNvPr>
          <p:cNvSpPr>
            <a:spLocks noGrp="1"/>
          </p:cNvSpPr>
          <p:nvPr>
            <p:ph type="sldNum" sz="quarter" idx="12"/>
          </p:nvPr>
        </p:nvSpPr>
        <p:spPr/>
        <p:txBody>
          <a:bodyPr/>
          <a:lstStyle/>
          <a:p>
            <a:pPr marL="127635">
              <a:lnSpc>
                <a:spcPts val="1240"/>
              </a:lnSpc>
            </a:pPr>
            <a:fld id="{81D60167-4931-47E6-BA6A-407CBD079E47}" type="slidenum">
              <a:rPr lang="tr-TR" spc="-50" smtClean="0"/>
              <a:t>‹#›</a:t>
            </a:fld>
            <a:endParaRPr lang="tr-TR" spc="-50" dirty="0"/>
          </a:p>
        </p:txBody>
      </p:sp>
    </p:spTree>
    <p:extLst>
      <p:ext uri="{BB962C8B-B14F-4D97-AF65-F5344CB8AC3E}">
        <p14:creationId xmlns:p14="http://schemas.microsoft.com/office/powerpoint/2010/main" val="12779485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0000"/>
        </a:solidFill>
        <a:effectLst/>
      </p:bgPr>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99D48FAC-99A1-AC83-5194-7793D0D8089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FFA8D4B8-44D3-A109-0F68-EE72D2D7242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8C5E0F2F-7DA3-A988-BF5B-04DE622B6CC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D8BD707-D9CF-40AE-B4C6-C98DA3205C09}" type="datetimeFigureOut">
              <a:rPr lang="en-US" smtClean="0"/>
              <a:t>10/14/2024</a:t>
            </a:fld>
            <a:endParaRPr lang="en-US"/>
          </a:p>
        </p:txBody>
      </p:sp>
      <p:sp>
        <p:nvSpPr>
          <p:cNvPr id="5" name="Alt Bilgi Yer Tutucusu 4">
            <a:extLst>
              <a:ext uri="{FF2B5EF4-FFF2-40B4-BE49-F238E27FC236}">
                <a16:creationId xmlns:a16="http://schemas.microsoft.com/office/drawing/2014/main" id="{1EC0F70A-0B1B-BC10-558D-A6D58560A48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pPr marL="26670">
              <a:lnSpc>
                <a:spcPts val="1240"/>
              </a:lnSpc>
            </a:pPr>
            <a:r>
              <a:rPr lang="en-US"/>
              <a:t>Prepared</a:t>
            </a:r>
            <a:r>
              <a:rPr lang="en-US" spc="-60"/>
              <a:t> </a:t>
            </a:r>
            <a:r>
              <a:rPr lang="en-US"/>
              <a:t>by</a:t>
            </a:r>
            <a:r>
              <a:rPr lang="en-US" spc="-40"/>
              <a:t> </a:t>
            </a:r>
            <a:r>
              <a:rPr lang="en-US" spc="-20"/>
              <a:t>Prof. </a:t>
            </a:r>
            <a:r>
              <a:rPr lang="en-US" spc="-35"/>
              <a:t>Dr. </a:t>
            </a:r>
            <a:r>
              <a:rPr lang="en-US"/>
              <a:t>Hasan</a:t>
            </a:r>
            <a:r>
              <a:rPr lang="en-US" spc="-15"/>
              <a:t> </a:t>
            </a:r>
            <a:r>
              <a:rPr lang="en-US" spc="-20"/>
              <a:t>AMCA</a:t>
            </a:r>
            <a:endParaRPr lang="en-US" spc="-20" dirty="0"/>
          </a:p>
        </p:txBody>
      </p:sp>
      <p:sp>
        <p:nvSpPr>
          <p:cNvPr id="6" name="Slayt Numarası Yer Tutucusu 5">
            <a:extLst>
              <a:ext uri="{FF2B5EF4-FFF2-40B4-BE49-F238E27FC236}">
                <a16:creationId xmlns:a16="http://schemas.microsoft.com/office/drawing/2014/main" id="{A247775E-1850-B470-DCF5-36A3CE68D5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pPr marL="127635">
              <a:lnSpc>
                <a:spcPts val="1240"/>
              </a:lnSpc>
            </a:pPr>
            <a:fld id="{81D60167-4931-47E6-BA6A-407CBD079E47}" type="slidenum">
              <a:rPr lang="tr-TR" spc="-50" smtClean="0"/>
              <a:t>‹#›</a:t>
            </a:fld>
            <a:endParaRPr lang="tr-TR" spc="-50" dirty="0"/>
          </a:p>
        </p:txBody>
      </p:sp>
    </p:spTree>
    <p:extLst>
      <p:ext uri="{BB962C8B-B14F-4D97-AF65-F5344CB8AC3E}">
        <p14:creationId xmlns:p14="http://schemas.microsoft.com/office/powerpoint/2010/main" val="4189829199"/>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image" Target="../media/image26.jp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7.jpg"/><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39.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53.jp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53.jp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54.jp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56.jp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8" Type="http://schemas.openxmlformats.org/officeDocument/2006/relationships/image" Target="../media/image63.png"/><Relationship Id="rId3" Type="http://schemas.openxmlformats.org/officeDocument/2006/relationships/image" Target="../media/image58.png"/><Relationship Id="rId7" Type="http://schemas.openxmlformats.org/officeDocument/2006/relationships/image" Target="../media/image62.png"/><Relationship Id="rId2" Type="http://schemas.openxmlformats.org/officeDocument/2006/relationships/image" Target="../media/image57.jpg"/><Relationship Id="rId1" Type="http://schemas.openxmlformats.org/officeDocument/2006/relationships/slideLayout" Target="../slideLayouts/slideLayout2.xml"/><Relationship Id="rId6" Type="http://schemas.openxmlformats.org/officeDocument/2006/relationships/image" Target="../media/image61.png"/><Relationship Id="rId5" Type="http://schemas.openxmlformats.org/officeDocument/2006/relationships/image" Target="../media/image60.png"/><Relationship Id="rId4" Type="http://schemas.openxmlformats.org/officeDocument/2006/relationships/image" Target="../media/image59.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jpg"/><Relationship Id="rId1" Type="http://schemas.openxmlformats.org/officeDocument/2006/relationships/slideLayout" Target="../slideLayouts/slideLayout2.xml"/><Relationship Id="rId6" Type="http://schemas.openxmlformats.org/officeDocument/2006/relationships/image" Target="../media/image68.png"/><Relationship Id="rId5" Type="http://schemas.openxmlformats.org/officeDocument/2006/relationships/image" Target="../media/image67.png"/><Relationship Id="rId4" Type="http://schemas.openxmlformats.org/officeDocument/2006/relationships/image" Target="../media/image66.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567430" y="839078"/>
            <a:ext cx="4919980" cy="962443"/>
          </a:xfrm>
          <a:prstGeom prst="rect">
            <a:avLst/>
          </a:prstGeom>
        </p:spPr>
        <p:txBody>
          <a:bodyPr vert="horz" wrap="square" lIns="0" tIns="13335" rIns="0" bIns="0" rtlCol="0">
            <a:spAutoFit/>
          </a:bodyPr>
          <a:lstStyle/>
          <a:p>
            <a:pPr algn="ctr">
              <a:lnSpc>
                <a:spcPts val="3650"/>
              </a:lnSpc>
            </a:pPr>
            <a:r>
              <a:rPr lang="tr-TR" sz="3200" b="1" dirty="0">
                <a:solidFill>
                  <a:srgbClr val="FFFFFF"/>
                </a:solidFill>
                <a:latin typeface="Cambria"/>
                <a:cs typeface="Cambria"/>
              </a:rPr>
              <a:t>YZM305</a:t>
            </a:r>
          </a:p>
          <a:p>
            <a:pPr algn="ctr">
              <a:lnSpc>
                <a:spcPts val="3650"/>
              </a:lnSpc>
            </a:pPr>
            <a:r>
              <a:rPr lang="tr-TR" sz="3200" b="1" dirty="0">
                <a:solidFill>
                  <a:srgbClr val="FFFFFF"/>
                </a:solidFill>
                <a:latin typeface="Cambria"/>
                <a:cs typeface="Cambria"/>
              </a:rPr>
              <a:t>YAPAY SİNİR AĞLARI</a:t>
            </a:r>
            <a:endParaRPr sz="3200" dirty="0">
              <a:latin typeface="Cambria"/>
              <a:cs typeface="Cambria"/>
            </a:endParaRPr>
          </a:p>
        </p:txBody>
      </p:sp>
      <p:sp>
        <p:nvSpPr>
          <p:cNvPr id="3" name="object 3"/>
          <p:cNvSpPr txBox="1">
            <a:spLocks noGrp="1"/>
          </p:cNvSpPr>
          <p:nvPr>
            <p:ph type="title"/>
          </p:nvPr>
        </p:nvSpPr>
        <p:spPr>
          <a:xfrm>
            <a:off x="76200" y="2776257"/>
            <a:ext cx="11902440" cy="689932"/>
          </a:xfrm>
          <a:prstGeom prst="rect">
            <a:avLst/>
          </a:prstGeom>
        </p:spPr>
        <p:txBody>
          <a:bodyPr vert="horz" wrap="square" lIns="0" tIns="12700" rIns="0" bIns="0" rtlCol="0">
            <a:spAutoFit/>
          </a:bodyPr>
          <a:lstStyle/>
          <a:p>
            <a:pPr marL="12700" algn="ctr">
              <a:lnSpc>
                <a:spcPct val="100000"/>
              </a:lnSpc>
              <a:spcBef>
                <a:spcPts val="100"/>
              </a:spcBef>
            </a:pPr>
            <a:r>
              <a:rPr lang="tr-TR" b="0" dirty="0">
                <a:solidFill>
                  <a:schemeClr val="bg1"/>
                </a:solidFill>
              </a:rPr>
              <a:t>ÖĞRENME SÜREÇLERİ</a:t>
            </a:r>
            <a:endParaRPr lang="tr-TR" sz="4000" dirty="0">
              <a:solidFill>
                <a:schemeClr val="bg1"/>
              </a:solidFill>
            </a:endParaRPr>
          </a:p>
        </p:txBody>
      </p:sp>
      <p:sp>
        <p:nvSpPr>
          <p:cNvPr id="5" name="object 5"/>
          <p:cNvSpPr txBox="1">
            <a:spLocks noGrp="1"/>
          </p:cNvSpPr>
          <p:nvPr>
            <p:ph idx="1"/>
          </p:nvPr>
        </p:nvSpPr>
        <p:spPr>
          <a:xfrm>
            <a:off x="2877820" y="5118568"/>
            <a:ext cx="6436359" cy="888064"/>
          </a:xfrm>
          <a:prstGeom prst="rect">
            <a:avLst/>
          </a:prstGeom>
        </p:spPr>
        <p:txBody>
          <a:bodyPr vert="horz" wrap="square" lIns="0" tIns="53975" rIns="0" bIns="0" rtlCol="0">
            <a:spAutoFit/>
          </a:bodyPr>
          <a:lstStyle/>
          <a:p>
            <a:pPr marL="1905" algn="ctr">
              <a:lnSpc>
                <a:spcPct val="100000"/>
              </a:lnSpc>
              <a:spcBef>
                <a:spcPts val="1130"/>
              </a:spcBef>
            </a:pPr>
            <a:r>
              <a:rPr lang="tr-TR" b="1" spc="-10" dirty="0" err="1">
                <a:solidFill>
                  <a:srgbClr val="FFFFFF"/>
                </a:solidFill>
              </a:rPr>
              <a:t>Dr.Öğr.Üyesi</a:t>
            </a:r>
            <a:r>
              <a:rPr lang="tr-TR" b="1" spc="-10" dirty="0">
                <a:solidFill>
                  <a:srgbClr val="FFFFFF"/>
                </a:solidFill>
              </a:rPr>
              <a:t> Murat ŞİMŞEK</a:t>
            </a:r>
          </a:p>
          <a:p>
            <a:pPr marL="1905" algn="ctr">
              <a:lnSpc>
                <a:spcPct val="100000"/>
              </a:lnSpc>
              <a:spcBef>
                <a:spcPts val="1130"/>
              </a:spcBef>
            </a:pPr>
            <a:r>
              <a:rPr lang="tr-TR" b="1" spc="-10" dirty="0">
                <a:solidFill>
                  <a:srgbClr val="FFFFFF"/>
                </a:solidFill>
                <a:latin typeface="Cambria"/>
                <a:cs typeface="Cambria"/>
              </a:rPr>
              <a:t>Ostim Teknik Üniversitesi</a:t>
            </a:r>
            <a:endParaRPr b="1" dirty="0">
              <a:solidFill>
                <a:srgbClr val="FFFFFF"/>
              </a:solidFill>
              <a:latin typeface="Cambria"/>
              <a:cs typeface="Cambria"/>
            </a:endParaRPr>
          </a:p>
        </p:txBody>
      </p:sp>
      <p:sp>
        <p:nvSpPr>
          <p:cNvPr id="10" name="object 10"/>
          <p:cNvSpPr txBox="1"/>
          <p:nvPr/>
        </p:nvSpPr>
        <p:spPr>
          <a:xfrm>
            <a:off x="11978640" y="6567902"/>
            <a:ext cx="160655" cy="204470"/>
          </a:xfrm>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z="1200" dirty="0">
                <a:solidFill>
                  <a:srgbClr val="888888"/>
                </a:solidFill>
                <a:latin typeface="Cambria"/>
                <a:cs typeface="Cambria"/>
              </a:rPr>
              <a:t>1</a:t>
            </a:fld>
            <a:endParaRPr sz="1200">
              <a:latin typeface="Cambria"/>
              <a:cs typeface="Cambri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61" y="869441"/>
            <a:ext cx="12192000" cy="0"/>
          </a:xfrm>
          <a:custGeom>
            <a:avLst/>
            <a:gdLst/>
            <a:ahLst/>
            <a:cxnLst/>
            <a:rect l="l" t="t" r="r" b="b"/>
            <a:pathLst>
              <a:path w="12192000">
                <a:moveTo>
                  <a:pt x="0" y="0"/>
                </a:moveTo>
                <a:lnTo>
                  <a:pt x="12192000" y="0"/>
                </a:lnTo>
              </a:path>
            </a:pathLst>
          </a:custGeom>
          <a:ln w="25400">
            <a:solidFill>
              <a:srgbClr val="FFFFFF"/>
            </a:solidFill>
          </a:ln>
        </p:spPr>
        <p:txBody>
          <a:bodyPr wrap="square" lIns="0" tIns="0" rIns="0" bIns="0" rtlCol="0"/>
          <a:lstStyle/>
          <a:p>
            <a:endParaRPr/>
          </a:p>
        </p:txBody>
      </p:sp>
      <p:sp>
        <p:nvSpPr>
          <p:cNvPr id="9" name="object 9"/>
          <p:cNvSpPr txBox="1">
            <a:spLocks noGrp="1"/>
          </p:cNvSpPr>
          <p:nvPr>
            <p:ph type="sldNum" sz="quarter" idx="12"/>
          </p:nvPr>
        </p:nvSpPr>
        <p:spPr>
          <a:prstGeom prst="rect">
            <a:avLst/>
          </a:prstGeom>
        </p:spPr>
        <p:txBody>
          <a:bodyPr vert="horz" wrap="square" lIns="0" tIns="0" rIns="0" bIns="0" rtlCol="0">
            <a:spAutoFit/>
          </a:bodyPr>
          <a:lstStyle/>
          <a:p>
            <a:pPr marL="50165">
              <a:lnSpc>
                <a:spcPts val="1240"/>
              </a:lnSpc>
            </a:pPr>
            <a:fld id="{81D60167-4931-47E6-BA6A-407CBD079E47}" type="slidenum">
              <a:rPr spc="-25" dirty="0"/>
              <a:t>10</a:t>
            </a:fld>
            <a:endParaRPr spc="-25" dirty="0"/>
          </a:p>
        </p:txBody>
      </p:sp>
      <p:sp>
        <p:nvSpPr>
          <p:cNvPr id="5" name="object 5"/>
          <p:cNvSpPr/>
          <p:nvPr/>
        </p:nvSpPr>
        <p:spPr>
          <a:xfrm>
            <a:off x="4849367" y="4519548"/>
            <a:ext cx="473709" cy="353060"/>
          </a:xfrm>
          <a:custGeom>
            <a:avLst/>
            <a:gdLst/>
            <a:ahLst/>
            <a:cxnLst/>
            <a:rect l="l" t="t" r="r" b="b"/>
            <a:pathLst>
              <a:path w="473710" h="353060">
                <a:moveTo>
                  <a:pt x="361061" y="0"/>
                </a:moveTo>
                <a:lnTo>
                  <a:pt x="356108" y="14350"/>
                </a:lnTo>
                <a:lnTo>
                  <a:pt x="376511" y="23207"/>
                </a:lnTo>
                <a:lnTo>
                  <a:pt x="394081" y="35480"/>
                </a:lnTo>
                <a:lnTo>
                  <a:pt x="420624" y="70231"/>
                </a:lnTo>
                <a:lnTo>
                  <a:pt x="436229" y="117205"/>
                </a:lnTo>
                <a:lnTo>
                  <a:pt x="441452" y="174751"/>
                </a:lnTo>
                <a:lnTo>
                  <a:pt x="440142" y="205878"/>
                </a:lnTo>
                <a:lnTo>
                  <a:pt x="429664" y="259512"/>
                </a:lnTo>
                <a:lnTo>
                  <a:pt x="408658" y="301452"/>
                </a:lnTo>
                <a:lnTo>
                  <a:pt x="376741" y="329697"/>
                </a:lnTo>
                <a:lnTo>
                  <a:pt x="356616" y="338581"/>
                </a:lnTo>
                <a:lnTo>
                  <a:pt x="361061" y="352932"/>
                </a:lnTo>
                <a:lnTo>
                  <a:pt x="409225" y="330374"/>
                </a:lnTo>
                <a:lnTo>
                  <a:pt x="444627" y="291338"/>
                </a:lnTo>
                <a:lnTo>
                  <a:pt x="466344" y="238934"/>
                </a:lnTo>
                <a:lnTo>
                  <a:pt x="473583" y="176530"/>
                </a:lnTo>
                <a:lnTo>
                  <a:pt x="471771" y="144216"/>
                </a:lnTo>
                <a:lnTo>
                  <a:pt x="457241" y="86875"/>
                </a:lnTo>
                <a:lnTo>
                  <a:pt x="428355" y="40201"/>
                </a:lnTo>
                <a:lnTo>
                  <a:pt x="386635" y="9288"/>
                </a:lnTo>
                <a:lnTo>
                  <a:pt x="361061" y="0"/>
                </a:lnTo>
                <a:close/>
              </a:path>
              <a:path w="473710" h="353060">
                <a:moveTo>
                  <a:pt x="112522" y="0"/>
                </a:moveTo>
                <a:lnTo>
                  <a:pt x="64516" y="22685"/>
                </a:lnTo>
                <a:lnTo>
                  <a:pt x="29083" y="61849"/>
                </a:lnTo>
                <a:lnTo>
                  <a:pt x="7254" y="114331"/>
                </a:lnTo>
                <a:lnTo>
                  <a:pt x="0" y="176530"/>
                </a:lnTo>
                <a:lnTo>
                  <a:pt x="1809" y="208988"/>
                </a:lnTo>
                <a:lnTo>
                  <a:pt x="16287" y="266380"/>
                </a:lnTo>
                <a:lnTo>
                  <a:pt x="45102" y="312910"/>
                </a:lnTo>
                <a:lnTo>
                  <a:pt x="86873" y="343719"/>
                </a:lnTo>
                <a:lnTo>
                  <a:pt x="112522" y="352932"/>
                </a:lnTo>
                <a:lnTo>
                  <a:pt x="116967" y="338581"/>
                </a:lnTo>
                <a:lnTo>
                  <a:pt x="96841" y="329697"/>
                </a:lnTo>
                <a:lnTo>
                  <a:pt x="79501" y="317325"/>
                </a:lnTo>
                <a:lnTo>
                  <a:pt x="53086" y="282067"/>
                </a:lnTo>
                <a:lnTo>
                  <a:pt x="37369" y="234124"/>
                </a:lnTo>
                <a:lnTo>
                  <a:pt x="32131" y="174751"/>
                </a:lnTo>
                <a:lnTo>
                  <a:pt x="33440" y="144651"/>
                </a:lnTo>
                <a:lnTo>
                  <a:pt x="43918" y="92402"/>
                </a:lnTo>
                <a:lnTo>
                  <a:pt x="64968" y="51159"/>
                </a:lnTo>
                <a:lnTo>
                  <a:pt x="97162" y="23207"/>
                </a:lnTo>
                <a:lnTo>
                  <a:pt x="117475" y="14350"/>
                </a:lnTo>
                <a:lnTo>
                  <a:pt x="112522" y="0"/>
                </a:lnTo>
                <a:close/>
              </a:path>
            </a:pathLst>
          </a:custGeom>
          <a:solidFill>
            <a:srgbClr val="FFFFFF"/>
          </a:solidFill>
        </p:spPr>
        <p:txBody>
          <a:bodyPr wrap="square" lIns="0" tIns="0" rIns="0" bIns="0" rtlCol="0"/>
          <a:lstStyle/>
          <a:p>
            <a:endParaRPr/>
          </a:p>
        </p:txBody>
      </p:sp>
      <p:sp>
        <p:nvSpPr>
          <p:cNvPr id="6" name="object 6"/>
          <p:cNvSpPr/>
          <p:nvPr/>
        </p:nvSpPr>
        <p:spPr>
          <a:xfrm>
            <a:off x="6467855" y="4519548"/>
            <a:ext cx="473709" cy="353060"/>
          </a:xfrm>
          <a:custGeom>
            <a:avLst/>
            <a:gdLst/>
            <a:ahLst/>
            <a:cxnLst/>
            <a:rect l="l" t="t" r="r" b="b"/>
            <a:pathLst>
              <a:path w="473709" h="353060">
                <a:moveTo>
                  <a:pt x="361061" y="0"/>
                </a:moveTo>
                <a:lnTo>
                  <a:pt x="356108" y="14350"/>
                </a:lnTo>
                <a:lnTo>
                  <a:pt x="376511" y="23207"/>
                </a:lnTo>
                <a:lnTo>
                  <a:pt x="394080" y="35480"/>
                </a:lnTo>
                <a:lnTo>
                  <a:pt x="420624" y="70231"/>
                </a:lnTo>
                <a:lnTo>
                  <a:pt x="436229" y="117205"/>
                </a:lnTo>
                <a:lnTo>
                  <a:pt x="441451" y="174751"/>
                </a:lnTo>
                <a:lnTo>
                  <a:pt x="440142" y="205878"/>
                </a:lnTo>
                <a:lnTo>
                  <a:pt x="429664" y="259512"/>
                </a:lnTo>
                <a:lnTo>
                  <a:pt x="408658" y="301452"/>
                </a:lnTo>
                <a:lnTo>
                  <a:pt x="376741" y="329697"/>
                </a:lnTo>
                <a:lnTo>
                  <a:pt x="356616" y="338581"/>
                </a:lnTo>
                <a:lnTo>
                  <a:pt x="361061" y="352932"/>
                </a:lnTo>
                <a:lnTo>
                  <a:pt x="409225" y="330374"/>
                </a:lnTo>
                <a:lnTo>
                  <a:pt x="444626" y="291338"/>
                </a:lnTo>
                <a:lnTo>
                  <a:pt x="466344" y="238934"/>
                </a:lnTo>
                <a:lnTo>
                  <a:pt x="473583" y="176530"/>
                </a:lnTo>
                <a:lnTo>
                  <a:pt x="471771" y="144216"/>
                </a:lnTo>
                <a:lnTo>
                  <a:pt x="457241" y="86875"/>
                </a:lnTo>
                <a:lnTo>
                  <a:pt x="428355" y="40201"/>
                </a:lnTo>
                <a:lnTo>
                  <a:pt x="386635" y="9288"/>
                </a:lnTo>
                <a:lnTo>
                  <a:pt x="361061" y="0"/>
                </a:lnTo>
                <a:close/>
              </a:path>
              <a:path w="473709" h="353060">
                <a:moveTo>
                  <a:pt x="112522" y="0"/>
                </a:moveTo>
                <a:lnTo>
                  <a:pt x="64515" y="22685"/>
                </a:lnTo>
                <a:lnTo>
                  <a:pt x="29083" y="61849"/>
                </a:lnTo>
                <a:lnTo>
                  <a:pt x="7254" y="114331"/>
                </a:lnTo>
                <a:lnTo>
                  <a:pt x="0" y="176530"/>
                </a:lnTo>
                <a:lnTo>
                  <a:pt x="1809" y="208988"/>
                </a:lnTo>
                <a:lnTo>
                  <a:pt x="16287" y="266380"/>
                </a:lnTo>
                <a:lnTo>
                  <a:pt x="45102" y="312910"/>
                </a:lnTo>
                <a:lnTo>
                  <a:pt x="86873" y="343719"/>
                </a:lnTo>
                <a:lnTo>
                  <a:pt x="112522" y="352932"/>
                </a:lnTo>
                <a:lnTo>
                  <a:pt x="116967" y="338581"/>
                </a:lnTo>
                <a:lnTo>
                  <a:pt x="96841" y="329697"/>
                </a:lnTo>
                <a:lnTo>
                  <a:pt x="79501" y="317325"/>
                </a:lnTo>
                <a:lnTo>
                  <a:pt x="53086" y="282067"/>
                </a:lnTo>
                <a:lnTo>
                  <a:pt x="37369" y="234124"/>
                </a:lnTo>
                <a:lnTo>
                  <a:pt x="32131" y="174751"/>
                </a:lnTo>
                <a:lnTo>
                  <a:pt x="33440" y="144651"/>
                </a:lnTo>
                <a:lnTo>
                  <a:pt x="43918" y="92402"/>
                </a:lnTo>
                <a:lnTo>
                  <a:pt x="64968" y="51159"/>
                </a:lnTo>
                <a:lnTo>
                  <a:pt x="97162" y="23207"/>
                </a:lnTo>
                <a:lnTo>
                  <a:pt x="117475" y="14350"/>
                </a:lnTo>
                <a:lnTo>
                  <a:pt x="112522" y="0"/>
                </a:lnTo>
                <a:close/>
              </a:path>
            </a:pathLst>
          </a:custGeom>
          <a:solidFill>
            <a:srgbClr val="FFFFFF"/>
          </a:solidFill>
        </p:spPr>
        <p:txBody>
          <a:bodyPr wrap="square" lIns="0" tIns="0" rIns="0" bIns="0" rtlCol="0"/>
          <a:lstStyle/>
          <a:p>
            <a:endParaRPr/>
          </a:p>
        </p:txBody>
      </p:sp>
      <p:sp>
        <p:nvSpPr>
          <p:cNvPr id="7" name="object 7"/>
          <p:cNvSpPr txBox="1"/>
          <p:nvPr/>
        </p:nvSpPr>
        <p:spPr>
          <a:xfrm>
            <a:off x="65405" y="901349"/>
            <a:ext cx="12061190" cy="5566267"/>
          </a:xfrm>
          <a:prstGeom prst="rect">
            <a:avLst/>
          </a:prstGeom>
        </p:spPr>
        <p:txBody>
          <a:bodyPr vert="horz" wrap="square" lIns="0" tIns="64135" rIns="0" bIns="0" rtlCol="0">
            <a:spAutoFit/>
          </a:bodyPr>
          <a:lstStyle/>
          <a:p>
            <a:pPr marL="254000" marR="337185" indent="-228600">
              <a:lnSpc>
                <a:spcPts val="3240"/>
              </a:lnSpc>
              <a:spcBef>
                <a:spcPts val="505"/>
              </a:spcBef>
              <a:buFont typeface="Arial MT"/>
              <a:buChar char="•"/>
              <a:tabLst>
                <a:tab pos="254000" algn="l"/>
                <a:tab pos="6115685" algn="l"/>
                <a:tab pos="6583680" algn="l"/>
              </a:tabLst>
            </a:pPr>
            <a:r>
              <a:rPr lang="tr-TR" sz="3000" dirty="0">
                <a:solidFill>
                  <a:srgbClr val="FFFFFF"/>
                </a:solidFill>
                <a:latin typeface="Cambria"/>
                <a:cs typeface="Cambria"/>
              </a:rPr>
              <a:t>Maliyet fonksiyonunun en aza indirilmesi, delta kuralı olarak adlandırılan bir öğrenme kuralına yol açar.</a:t>
            </a:r>
            <a:endParaRPr sz="3000" dirty="0">
              <a:latin typeface="Cambria"/>
              <a:cs typeface="Cambria"/>
            </a:endParaRPr>
          </a:p>
          <a:p>
            <a:pPr marL="254000" marR="398145" indent="-228600">
              <a:lnSpc>
                <a:spcPts val="3490"/>
              </a:lnSpc>
              <a:spcBef>
                <a:spcPts val="2230"/>
              </a:spcBef>
              <a:buFont typeface="Arial MT"/>
              <a:buChar char="•"/>
              <a:tabLst>
                <a:tab pos="254000" algn="l"/>
              </a:tabLst>
            </a:pPr>
            <a:r>
              <a:rPr lang="tr-TR" sz="3000" dirty="0" err="1">
                <a:solidFill>
                  <a:srgbClr val="FFFFFF"/>
                </a:solidFill>
                <a:latin typeface="Cambria"/>
                <a:cs typeface="Cambria"/>
              </a:rPr>
              <a:t>wkj</a:t>
            </a:r>
            <a:r>
              <a:rPr lang="tr-TR" sz="3000" dirty="0">
                <a:solidFill>
                  <a:srgbClr val="FFFFFF"/>
                </a:solidFill>
                <a:latin typeface="Cambria"/>
                <a:cs typeface="Cambria"/>
              </a:rPr>
              <a:t>(n), n) zaman adımında x(n) sinyal vektörünün </a:t>
            </a:r>
            <a:r>
              <a:rPr lang="tr-TR" sz="3000" dirty="0" err="1">
                <a:solidFill>
                  <a:srgbClr val="FFFFFF"/>
                </a:solidFill>
                <a:latin typeface="Cambria"/>
                <a:cs typeface="Cambria"/>
              </a:rPr>
              <a:t>xj</a:t>
            </a:r>
            <a:r>
              <a:rPr lang="tr-TR" sz="3000" dirty="0">
                <a:solidFill>
                  <a:srgbClr val="FFFFFF"/>
                </a:solidFill>
                <a:latin typeface="Cambria"/>
                <a:cs typeface="Cambria"/>
              </a:rPr>
              <a:t>(n) elemanı tarafından uyarılan nöron k'nin sinaptik ağırlık </a:t>
            </a:r>
            <a:r>
              <a:rPr lang="tr-TR" sz="3000" dirty="0" err="1">
                <a:solidFill>
                  <a:srgbClr val="FFFFFF"/>
                </a:solidFill>
                <a:latin typeface="Cambria"/>
                <a:cs typeface="Cambria"/>
              </a:rPr>
              <a:t>wkj</a:t>
            </a:r>
            <a:r>
              <a:rPr lang="tr-TR" sz="3000" dirty="0">
                <a:solidFill>
                  <a:srgbClr val="FFFFFF"/>
                </a:solidFill>
                <a:latin typeface="Cambria"/>
                <a:cs typeface="Cambria"/>
              </a:rPr>
              <a:t> değerini göstersin.</a:t>
            </a:r>
          </a:p>
          <a:p>
            <a:pPr marL="254000" marR="398145" indent="-228600">
              <a:lnSpc>
                <a:spcPts val="3490"/>
              </a:lnSpc>
              <a:spcBef>
                <a:spcPts val="2230"/>
              </a:spcBef>
              <a:buFont typeface="Arial MT"/>
              <a:buChar char="•"/>
              <a:tabLst>
                <a:tab pos="254000" algn="l"/>
              </a:tabLst>
            </a:pPr>
            <a:r>
              <a:rPr lang="tr-TR" sz="3000" dirty="0">
                <a:solidFill>
                  <a:srgbClr val="FFFFFF"/>
                </a:solidFill>
                <a:latin typeface="Cambria"/>
                <a:cs typeface="Cambria"/>
              </a:rPr>
              <a:t>Delta kuralına (LMS) göre, n zaman adımında sinaptik ağırlık </a:t>
            </a:r>
            <a:r>
              <a:rPr lang="tr-TR" sz="3000" dirty="0" err="1">
                <a:solidFill>
                  <a:srgbClr val="FFFFFF"/>
                </a:solidFill>
                <a:latin typeface="Cambria"/>
                <a:cs typeface="Cambria"/>
              </a:rPr>
              <a:t>wkj'ye</a:t>
            </a:r>
            <a:r>
              <a:rPr lang="tr-TR" sz="3000" dirty="0">
                <a:solidFill>
                  <a:srgbClr val="FFFFFF"/>
                </a:solidFill>
                <a:latin typeface="Cambria"/>
                <a:cs typeface="Cambria"/>
              </a:rPr>
              <a:t> uygulanan </a:t>
            </a:r>
            <a:r>
              <a:rPr lang="el-GR" sz="3000" dirty="0">
                <a:solidFill>
                  <a:srgbClr val="FFFFFF"/>
                </a:solidFill>
                <a:latin typeface="Cambria"/>
                <a:cs typeface="Cambria"/>
              </a:rPr>
              <a:t>Δ</a:t>
            </a:r>
            <a:r>
              <a:rPr lang="tr-TR" sz="3000" dirty="0" err="1">
                <a:solidFill>
                  <a:srgbClr val="FFFFFF"/>
                </a:solidFill>
                <a:latin typeface="Cambria"/>
                <a:cs typeface="Cambria"/>
              </a:rPr>
              <a:t>wkj</a:t>
            </a:r>
            <a:r>
              <a:rPr lang="tr-TR" sz="3000" dirty="0">
                <a:solidFill>
                  <a:srgbClr val="FFFFFF"/>
                </a:solidFill>
                <a:latin typeface="Cambria"/>
                <a:cs typeface="Cambria"/>
              </a:rPr>
              <a:t>(n) ayarlaması şu şekilde tanımlanır:</a:t>
            </a:r>
            <a:endParaRPr lang="tr-TR" sz="3000" spc="35" dirty="0">
              <a:solidFill>
                <a:srgbClr val="FFFFFF"/>
              </a:solidFill>
              <a:latin typeface="Cambria Math"/>
              <a:cs typeface="Cambria Math"/>
            </a:endParaRPr>
          </a:p>
          <a:p>
            <a:pPr marL="3930015">
              <a:lnSpc>
                <a:spcPct val="100000"/>
              </a:lnSpc>
              <a:spcBef>
                <a:spcPts val="2205"/>
              </a:spcBef>
              <a:tabLst>
                <a:tab pos="4908550" algn="l"/>
                <a:tab pos="5397500" algn="l"/>
                <a:tab pos="6527165" algn="l"/>
                <a:tab pos="6910070" algn="l"/>
                <a:tab pos="11246485" algn="l"/>
              </a:tabLst>
            </a:pPr>
            <a:r>
              <a:rPr lang="el-GR" sz="3000" spc="35" dirty="0">
                <a:solidFill>
                  <a:srgbClr val="FFFFFF"/>
                </a:solidFill>
                <a:latin typeface="Cambria Math"/>
                <a:cs typeface="Cambria Math"/>
              </a:rPr>
              <a:t>Δ𝑤</a:t>
            </a:r>
            <a:r>
              <a:rPr lang="el-GR" sz="3300" spc="52" baseline="-15151" dirty="0">
                <a:solidFill>
                  <a:srgbClr val="FFFFFF"/>
                </a:solidFill>
                <a:latin typeface="Cambria Math"/>
                <a:cs typeface="Cambria Math"/>
              </a:rPr>
              <a:t>𝑘𝑗</a:t>
            </a:r>
            <a:r>
              <a:rPr lang="el-GR" sz="3300" baseline="-15151" dirty="0">
                <a:solidFill>
                  <a:srgbClr val="FFFFFF"/>
                </a:solidFill>
                <a:latin typeface="Cambria Math"/>
                <a:cs typeface="Cambria Math"/>
              </a:rPr>
              <a:t>	</a:t>
            </a:r>
            <a:r>
              <a:rPr lang="el-GR" sz="3000" spc="-50" dirty="0">
                <a:solidFill>
                  <a:srgbClr val="FFFFFF"/>
                </a:solidFill>
                <a:latin typeface="Cambria Math"/>
                <a:cs typeface="Cambria Math"/>
              </a:rPr>
              <a:t>𝑛</a:t>
            </a:r>
            <a:r>
              <a:rPr lang="el-GR" sz="3000" dirty="0">
                <a:solidFill>
                  <a:srgbClr val="FFFFFF"/>
                </a:solidFill>
                <a:latin typeface="Cambria Math"/>
                <a:cs typeface="Cambria Math"/>
              </a:rPr>
              <a:t>	=</a:t>
            </a:r>
            <a:r>
              <a:rPr lang="el-GR" sz="3000" spc="155" dirty="0">
                <a:solidFill>
                  <a:srgbClr val="FFFFFF"/>
                </a:solidFill>
                <a:latin typeface="Cambria Math"/>
                <a:cs typeface="Cambria Math"/>
              </a:rPr>
              <a:t> </a:t>
            </a:r>
            <a:r>
              <a:rPr lang="el-GR" sz="3000" spc="-25" dirty="0">
                <a:solidFill>
                  <a:srgbClr val="FFFFFF"/>
                </a:solidFill>
                <a:latin typeface="Cambria Math"/>
                <a:cs typeface="Cambria Math"/>
              </a:rPr>
              <a:t>𝜂𝑒</a:t>
            </a:r>
            <a:r>
              <a:rPr lang="el-GR" sz="3300" spc="-37" baseline="-15151" dirty="0">
                <a:solidFill>
                  <a:srgbClr val="FFFFFF"/>
                </a:solidFill>
                <a:latin typeface="Cambria Math"/>
                <a:cs typeface="Cambria Math"/>
              </a:rPr>
              <a:t>𝑘</a:t>
            </a:r>
            <a:r>
              <a:rPr lang="el-GR" sz="3300" baseline="-15151" dirty="0">
                <a:solidFill>
                  <a:srgbClr val="FFFFFF"/>
                </a:solidFill>
                <a:latin typeface="Cambria Math"/>
                <a:cs typeface="Cambria Math"/>
              </a:rPr>
              <a:t>	</a:t>
            </a:r>
            <a:r>
              <a:rPr lang="el-GR" sz="3000" spc="-50" dirty="0">
                <a:solidFill>
                  <a:srgbClr val="FFFFFF"/>
                </a:solidFill>
                <a:latin typeface="Cambria Math"/>
                <a:cs typeface="Cambria Math"/>
              </a:rPr>
              <a:t>𝑛</a:t>
            </a:r>
            <a:r>
              <a:rPr lang="el-GR" sz="3000" dirty="0">
                <a:solidFill>
                  <a:srgbClr val="FFFFFF"/>
                </a:solidFill>
                <a:latin typeface="Cambria Math"/>
                <a:cs typeface="Cambria Math"/>
              </a:rPr>
              <a:t>	</a:t>
            </a:r>
            <a:r>
              <a:rPr lang="el-GR" sz="3000" spc="-10" dirty="0">
                <a:solidFill>
                  <a:srgbClr val="FFFFFF"/>
                </a:solidFill>
                <a:latin typeface="Cambria Math"/>
                <a:cs typeface="Cambria Math"/>
              </a:rPr>
              <a:t>𝑥</a:t>
            </a:r>
            <a:r>
              <a:rPr lang="el-GR" sz="3300" spc="-15" baseline="-15151" dirty="0">
                <a:solidFill>
                  <a:srgbClr val="FFFFFF"/>
                </a:solidFill>
                <a:latin typeface="Cambria Math"/>
                <a:cs typeface="Cambria Math"/>
              </a:rPr>
              <a:t>𝑗</a:t>
            </a:r>
            <a:r>
              <a:rPr lang="el-GR" sz="3000" spc="-10" dirty="0">
                <a:solidFill>
                  <a:srgbClr val="FFFFFF"/>
                </a:solidFill>
                <a:latin typeface="Cambria Math"/>
                <a:cs typeface="Cambria Math"/>
              </a:rPr>
              <a:t>(𝑛)</a:t>
            </a:r>
            <a:r>
              <a:rPr lang="el-GR" sz="3000" dirty="0">
                <a:solidFill>
                  <a:srgbClr val="FFFFFF"/>
                </a:solidFill>
                <a:latin typeface="Cambria Math"/>
                <a:cs typeface="Cambria Math"/>
              </a:rPr>
              <a:t>	</a:t>
            </a:r>
            <a:endParaRPr lang="tr-TR" sz="3000" dirty="0">
              <a:latin typeface="Cambria"/>
              <a:cs typeface="Cambria"/>
            </a:endParaRPr>
          </a:p>
          <a:p>
            <a:pPr marL="254000" marR="777240" indent="-228600">
              <a:lnSpc>
                <a:spcPts val="3240"/>
              </a:lnSpc>
              <a:spcBef>
                <a:spcPts val="2695"/>
              </a:spcBef>
              <a:buFont typeface="Arial MT"/>
              <a:buChar char="•"/>
              <a:tabLst>
                <a:tab pos="254000" algn="l"/>
              </a:tabLst>
            </a:pPr>
            <a:r>
              <a:rPr lang="tr-TR" sz="3000" dirty="0">
                <a:solidFill>
                  <a:srgbClr val="FFFFFF"/>
                </a:solidFill>
                <a:latin typeface="Cambria"/>
                <a:cs typeface="Cambria"/>
              </a:rPr>
              <a:t>Burada, yinelemeli öğrenme sürecinin kararlılığını veya yakınsamasını sağlamak için dikkatlice seçilen öğrenme hızı (</a:t>
            </a:r>
            <a:r>
              <a:rPr lang="tr-TR" sz="3000" dirty="0" err="1">
                <a:solidFill>
                  <a:srgbClr val="FFFFFF"/>
                </a:solidFill>
                <a:latin typeface="Cambria"/>
                <a:cs typeface="Cambria"/>
              </a:rPr>
              <a:t>learning</a:t>
            </a:r>
            <a:r>
              <a:rPr lang="tr-TR" sz="3000" dirty="0">
                <a:solidFill>
                  <a:srgbClr val="FFFFFF"/>
                </a:solidFill>
                <a:latin typeface="Cambria"/>
                <a:cs typeface="Cambria"/>
              </a:rPr>
              <a:t> rate) parametresi </a:t>
            </a:r>
            <a:r>
              <a:rPr lang="el-GR" sz="3000" dirty="0">
                <a:solidFill>
                  <a:srgbClr val="FFFFFF"/>
                </a:solidFill>
                <a:latin typeface="Cambria"/>
                <a:cs typeface="Cambria"/>
              </a:rPr>
              <a:t>η.</a:t>
            </a:r>
            <a:endParaRPr lang="el-GR" sz="3000" dirty="0">
              <a:latin typeface="Cambria"/>
              <a:cs typeface="Cambria"/>
            </a:endParaRPr>
          </a:p>
        </p:txBody>
      </p:sp>
      <p:sp>
        <p:nvSpPr>
          <p:cNvPr id="3" name="object 3">
            <a:extLst>
              <a:ext uri="{FF2B5EF4-FFF2-40B4-BE49-F238E27FC236}">
                <a16:creationId xmlns:a16="http://schemas.microsoft.com/office/drawing/2014/main" id="{5C535E79-138A-46BD-18E6-2076296B7AD5}"/>
              </a:ext>
            </a:extLst>
          </p:cNvPr>
          <p:cNvSpPr txBox="1">
            <a:spLocks/>
          </p:cNvSpPr>
          <p:nvPr/>
        </p:nvSpPr>
        <p:spPr>
          <a:xfrm>
            <a:off x="152400" y="54627"/>
            <a:ext cx="11582400" cy="782907"/>
          </a:xfrm>
          <a:prstGeom prst="rect">
            <a:avLst/>
          </a:prstGeom>
        </p:spPr>
        <p:txBody>
          <a:bodyPr vert="horz" wrap="square" lIns="0" tIns="13335"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28725" indent="-596900">
              <a:lnSpc>
                <a:spcPct val="100000"/>
              </a:lnSpc>
              <a:spcBef>
                <a:spcPts val="105"/>
              </a:spcBef>
            </a:pPr>
            <a:r>
              <a:rPr lang="tr-TR" sz="5000" dirty="0">
                <a:solidFill>
                  <a:schemeClr val="bg1"/>
                </a:solidFill>
              </a:rPr>
              <a:t>Hata Düzeltme Öğrenme(</a:t>
            </a:r>
            <a:r>
              <a:rPr lang="tr-TR" sz="5000" dirty="0" err="1">
                <a:solidFill>
                  <a:schemeClr val="bg1"/>
                </a:solidFill>
              </a:rPr>
              <a:t>Error</a:t>
            </a:r>
            <a:r>
              <a:rPr lang="tr-TR" sz="5000" dirty="0">
                <a:solidFill>
                  <a:schemeClr val="bg1"/>
                </a:solidFill>
              </a:rPr>
              <a:t> </a:t>
            </a:r>
            <a:r>
              <a:rPr lang="tr-TR" sz="5000" dirty="0" err="1">
                <a:solidFill>
                  <a:schemeClr val="bg1"/>
                </a:solidFill>
              </a:rPr>
              <a:t>Correction</a:t>
            </a:r>
            <a:r>
              <a:rPr lang="tr-TR" sz="5000" dirty="0">
                <a:solidFill>
                  <a:schemeClr val="bg1"/>
                </a:solidFill>
              </a:rPr>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61" y="869441"/>
            <a:ext cx="12192000" cy="0"/>
          </a:xfrm>
          <a:custGeom>
            <a:avLst/>
            <a:gdLst/>
            <a:ahLst/>
            <a:cxnLst/>
            <a:rect l="l" t="t" r="r" b="b"/>
            <a:pathLst>
              <a:path w="12192000">
                <a:moveTo>
                  <a:pt x="0" y="0"/>
                </a:moveTo>
                <a:lnTo>
                  <a:pt x="12192000" y="0"/>
                </a:lnTo>
              </a:path>
            </a:pathLst>
          </a:custGeom>
          <a:ln w="25400">
            <a:solidFill>
              <a:srgbClr val="FFFFFF"/>
            </a:solidFill>
          </a:ln>
        </p:spPr>
        <p:txBody>
          <a:bodyPr wrap="square" lIns="0" tIns="0" rIns="0" bIns="0" rtlCol="0"/>
          <a:lstStyle/>
          <a:p>
            <a:endParaRPr/>
          </a:p>
        </p:txBody>
      </p:sp>
      <p:sp>
        <p:nvSpPr>
          <p:cNvPr id="9" name="object 9"/>
          <p:cNvSpPr txBox="1">
            <a:spLocks noGrp="1"/>
          </p:cNvSpPr>
          <p:nvPr>
            <p:ph type="sldNum" sz="quarter" idx="12"/>
          </p:nvPr>
        </p:nvSpPr>
        <p:spPr>
          <a:prstGeom prst="rect">
            <a:avLst/>
          </a:prstGeom>
        </p:spPr>
        <p:txBody>
          <a:bodyPr vert="horz" wrap="square" lIns="0" tIns="0" rIns="0" bIns="0" rtlCol="0">
            <a:spAutoFit/>
          </a:bodyPr>
          <a:lstStyle/>
          <a:p>
            <a:pPr marL="50165">
              <a:lnSpc>
                <a:spcPts val="1240"/>
              </a:lnSpc>
            </a:pPr>
            <a:fld id="{81D60167-4931-47E6-BA6A-407CBD079E47}" type="slidenum">
              <a:rPr spc="-25" dirty="0"/>
              <a:t>11</a:t>
            </a:fld>
            <a:endParaRPr spc="-25" dirty="0"/>
          </a:p>
        </p:txBody>
      </p:sp>
      <p:sp>
        <p:nvSpPr>
          <p:cNvPr id="3" name="object 3">
            <a:extLst>
              <a:ext uri="{FF2B5EF4-FFF2-40B4-BE49-F238E27FC236}">
                <a16:creationId xmlns:a16="http://schemas.microsoft.com/office/drawing/2014/main" id="{5C535E79-138A-46BD-18E6-2076296B7AD5}"/>
              </a:ext>
            </a:extLst>
          </p:cNvPr>
          <p:cNvSpPr txBox="1">
            <a:spLocks/>
          </p:cNvSpPr>
          <p:nvPr/>
        </p:nvSpPr>
        <p:spPr>
          <a:xfrm>
            <a:off x="152400" y="54627"/>
            <a:ext cx="11582400" cy="782907"/>
          </a:xfrm>
          <a:prstGeom prst="rect">
            <a:avLst/>
          </a:prstGeom>
        </p:spPr>
        <p:txBody>
          <a:bodyPr vert="horz" wrap="square" lIns="0" tIns="13335"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28725" indent="-596900">
              <a:lnSpc>
                <a:spcPct val="100000"/>
              </a:lnSpc>
              <a:spcBef>
                <a:spcPts val="105"/>
              </a:spcBef>
            </a:pPr>
            <a:r>
              <a:rPr lang="tr-TR" sz="5000" dirty="0">
                <a:solidFill>
                  <a:schemeClr val="bg1"/>
                </a:solidFill>
              </a:rPr>
              <a:t>Hata Düzeltme Öğrenme(</a:t>
            </a:r>
            <a:r>
              <a:rPr lang="tr-TR" sz="5000" dirty="0" err="1">
                <a:solidFill>
                  <a:schemeClr val="bg1"/>
                </a:solidFill>
              </a:rPr>
              <a:t>Error</a:t>
            </a:r>
            <a:r>
              <a:rPr lang="tr-TR" sz="5000" dirty="0">
                <a:solidFill>
                  <a:schemeClr val="bg1"/>
                </a:solidFill>
              </a:rPr>
              <a:t> </a:t>
            </a:r>
            <a:r>
              <a:rPr lang="tr-TR" sz="5000" dirty="0" err="1">
                <a:solidFill>
                  <a:schemeClr val="bg1"/>
                </a:solidFill>
              </a:rPr>
              <a:t>Correction</a:t>
            </a:r>
            <a:r>
              <a:rPr lang="tr-TR" sz="5000" dirty="0">
                <a:solidFill>
                  <a:schemeClr val="bg1"/>
                </a:solidFill>
              </a:rPr>
              <a:t>)</a:t>
            </a:r>
          </a:p>
        </p:txBody>
      </p:sp>
      <p:pic>
        <p:nvPicPr>
          <p:cNvPr id="8" name="Resim 7">
            <a:extLst>
              <a:ext uri="{FF2B5EF4-FFF2-40B4-BE49-F238E27FC236}">
                <a16:creationId xmlns:a16="http://schemas.microsoft.com/office/drawing/2014/main" id="{9E1AB104-F68B-4B93-8DA4-725CD791A0C2}"/>
              </a:ext>
            </a:extLst>
          </p:cNvPr>
          <p:cNvPicPr>
            <a:picLocks noChangeAspect="1"/>
          </p:cNvPicPr>
          <p:nvPr/>
        </p:nvPicPr>
        <p:blipFill>
          <a:blip r:embed="rId2"/>
          <a:stretch>
            <a:fillRect/>
          </a:stretch>
        </p:blipFill>
        <p:spPr>
          <a:xfrm>
            <a:off x="2895600" y="1115959"/>
            <a:ext cx="4767939" cy="1142999"/>
          </a:xfrm>
          <a:prstGeom prst="rect">
            <a:avLst/>
          </a:prstGeom>
        </p:spPr>
      </p:pic>
      <p:pic>
        <p:nvPicPr>
          <p:cNvPr id="11" name="Resim 10">
            <a:extLst>
              <a:ext uri="{FF2B5EF4-FFF2-40B4-BE49-F238E27FC236}">
                <a16:creationId xmlns:a16="http://schemas.microsoft.com/office/drawing/2014/main" id="{C03E6A0C-BED3-5C40-8B53-CE5434E751F4}"/>
              </a:ext>
            </a:extLst>
          </p:cNvPr>
          <p:cNvPicPr>
            <a:picLocks noChangeAspect="1"/>
          </p:cNvPicPr>
          <p:nvPr/>
        </p:nvPicPr>
        <p:blipFill>
          <a:blip r:embed="rId3"/>
          <a:stretch>
            <a:fillRect/>
          </a:stretch>
        </p:blipFill>
        <p:spPr>
          <a:xfrm>
            <a:off x="228600" y="2505475"/>
            <a:ext cx="11125200" cy="3971925"/>
          </a:xfrm>
          <a:prstGeom prst="rect">
            <a:avLst/>
          </a:prstGeom>
        </p:spPr>
      </p:pic>
    </p:spTree>
    <p:extLst>
      <p:ext uri="{BB962C8B-B14F-4D97-AF65-F5344CB8AC3E}">
        <p14:creationId xmlns:p14="http://schemas.microsoft.com/office/powerpoint/2010/main" val="6176956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61" y="869441"/>
            <a:ext cx="12192000" cy="0"/>
          </a:xfrm>
          <a:custGeom>
            <a:avLst/>
            <a:gdLst/>
            <a:ahLst/>
            <a:cxnLst/>
            <a:rect l="l" t="t" r="r" b="b"/>
            <a:pathLst>
              <a:path w="12192000">
                <a:moveTo>
                  <a:pt x="0" y="0"/>
                </a:moveTo>
                <a:lnTo>
                  <a:pt x="12192000" y="0"/>
                </a:lnTo>
              </a:path>
            </a:pathLst>
          </a:custGeom>
          <a:ln w="25400">
            <a:solidFill>
              <a:srgbClr val="FFFFFF"/>
            </a:solidFill>
          </a:ln>
        </p:spPr>
        <p:txBody>
          <a:bodyPr wrap="square" lIns="0" tIns="0" rIns="0" bIns="0" rtlCol="0"/>
          <a:lstStyle/>
          <a:p>
            <a:endParaRPr/>
          </a:p>
        </p:txBody>
      </p:sp>
      <p:sp>
        <p:nvSpPr>
          <p:cNvPr id="20" name="object 20"/>
          <p:cNvSpPr txBox="1">
            <a:spLocks noGrp="1"/>
          </p:cNvSpPr>
          <p:nvPr>
            <p:ph type="sldNum" sz="quarter" idx="12"/>
          </p:nvPr>
        </p:nvSpPr>
        <p:spPr>
          <a:prstGeom prst="rect">
            <a:avLst/>
          </a:prstGeom>
        </p:spPr>
        <p:txBody>
          <a:bodyPr vert="horz" wrap="square" lIns="0" tIns="0" rIns="0" bIns="0" rtlCol="0">
            <a:spAutoFit/>
          </a:bodyPr>
          <a:lstStyle/>
          <a:p>
            <a:pPr marL="50165">
              <a:lnSpc>
                <a:spcPts val="1240"/>
              </a:lnSpc>
            </a:pPr>
            <a:fld id="{81D60167-4931-47E6-BA6A-407CBD079E47}" type="slidenum">
              <a:rPr spc="-25" dirty="0"/>
              <a:t>12</a:t>
            </a:fld>
            <a:endParaRPr spc="-25" dirty="0"/>
          </a:p>
        </p:txBody>
      </p:sp>
      <p:sp>
        <p:nvSpPr>
          <p:cNvPr id="4" name="object 4"/>
          <p:cNvSpPr txBox="1"/>
          <p:nvPr/>
        </p:nvSpPr>
        <p:spPr>
          <a:xfrm>
            <a:off x="53339" y="889762"/>
            <a:ext cx="10474960" cy="998350"/>
          </a:xfrm>
          <a:prstGeom prst="rect">
            <a:avLst/>
          </a:prstGeom>
        </p:spPr>
        <p:txBody>
          <a:bodyPr vert="horz" wrap="square" lIns="0" tIns="13335" rIns="0" bIns="0" rtlCol="0">
            <a:spAutoFit/>
          </a:bodyPr>
          <a:lstStyle/>
          <a:p>
            <a:pPr marL="265430" indent="-227329">
              <a:lnSpc>
                <a:spcPct val="100000"/>
              </a:lnSpc>
              <a:spcBef>
                <a:spcPts val="105"/>
              </a:spcBef>
              <a:buFont typeface="Arial MT"/>
              <a:buChar char="•"/>
              <a:tabLst>
                <a:tab pos="265430" algn="l"/>
              </a:tabLst>
            </a:pPr>
            <a:r>
              <a:rPr lang="tr-TR" sz="3200" dirty="0">
                <a:solidFill>
                  <a:srgbClr val="FFFFFF"/>
                </a:solidFill>
                <a:latin typeface="Cambria"/>
                <a:cs typeface="Cambria"/>
              </a:rPr>
              <a:t>Sinaptik ağırlık </a:t>
            </a:r>
            <a:r>
              <a:rPr lang="tr-TR" sz="3200" dirty="0" err="1">
                <a:solidFill>
                  <a:srgbClr val="FFFFFF"/>
                </a:solidFill>
                <a:latin typeface="Cambria"/>
                <a:cs typeface="Cambria"/>
              </a:rPr>
              <a:t>wkj'nin</a:t>
            </a:r>
            <a:r>
              <a:rPr lang="tr-TR" sz="3200" dirty="0">
                <a:solidFill>
                  <a:srgbClr val="FFFFFF"/>
                </a:solidFill>
                <a:latin typeface="Cambria"/>
                <a:cs typeface="Cambria"/>
              </a:rPr>
              <a:t> güncellenmiş değeri şu şekilde belirlenir:</a:t>
            </a:r>
            <a:endParaRPr sz="3200" dirty="0">
              <a:latin typeface="Cambria"/>
              <a:cs typeface="Cambria"/>
            </a:endParaRPr>
          </a:p>
        </p:txBody>
      </p:sp>
      <p:sp>
        <p:nvSpPr>
          <p:cNvPr id="5" name="object 5"/>
          <p:cNvSpPr txBox="1"/>
          <p:nvPr/>
        </p:nvSpPr>
        <p:spPr>
          <a:xfrm>
            <a:off x="3633851" y="1750898"/>
            <a:ext cx="681990" cy="514350"/>
          </a:xfrm>
          <a:prstGeom prst="rect">
            <a:avLst/>
          </a:prstGeom>
        </p:spPr>
        <p:txBody>
          <a:bodyPr vert="horz" wrap="square" lIns="0" tIns="13335" rIns="0" bIns="0" rtlCol="0">
            <a:spAutoFit/>
          </a:bodyPr>
          <a:lstStyle/>
          <a:p>
            <a:pPr marL="38100">
              <a:lnSpc>
                <a:spcPct val="100000"/>
              </a:lnSpc>
              <a:spcBef>
                <a:spcPts val="105"/>
              </a:spcBef>
            </a:pPr>
            <a:r>
              <a:rPr sz="4800" spc="67" baseline="11284" dirty="0">
                <a:solidFill>
                  <a:srgbClr val="FFFFFF"/>
                </a:solidFill>
                <a:latin typeface="Cambria Math"/>
                <a:cs typeface="Cambria Math"/>
              </a:rPr>
              <a:t>𝑤</a:t>
            </a:r>
            <a:r>
              <a:rPr sz="2350" spc="45" dirty="0">
                <a:solidFill>
                  <a:srgbClr val="FFFFFF"/>
                </a:solidFill>
                <a:latin typeface="Cambria Math"/>
                <a:cs typeface="Cambria Math"/>
              </a:rPr>
              <a:t>𝑘𝑗</a:t>
            </a:r>
            <a:endParaRPr sz="2350">
              <a:latin typeface="Cambria Math"/>
              <a:cs typeface="Cambria Math"/>
            </a:endParaRPr>
          </a:p>
        </p:txBody>
      </p:sp>
      <p:sp>
        <p:nvSpPr>
          <p:cNvPr id="6" name="object 6"/>
          <p:cNvSpPr/>
          <p:nvPr/>
        </p:nvSpPr>
        <p:spPr>
          <a:xfrm>
            <a:off x="4341114" y="1783969"/>
            <a:ext cx="1214755" cy="377190"/>
          </a:xfrm>
          <a:custGeom>
            <a:avLst/>
            <a:gdLst/>
            <a:ahLst/>
            <a:cxnLst/>
            <a:rect l="l" t="t" r="r" b="b"/>
            <a:pathLst>
              <a:path w="1214754" h="377189">
                <a:moveTo>
                  <a:pt x="1094232" y="0"/>
                </a:moveTo>
                <a:lnTo>
                  <a:pt x="1088771" y="15366"/>
                </a:lnTo>
                <a:lnTo>
                  <a:pt x="1110654" y="24818"/>
                </a:lnTo>
                <a:lnTo>
                  <a:pt x="1129442" y="37925"/>
                </a:lnTo>
                <a:lnTo>
                  <a:pt x="1157732" y="75056"/>
                </a:lnTo>
                <a:lnTo>
                  <a:pt x="1174480" y="125142"/>
                </a:lnTo>
                <a:lnTo>
                  <a:pt x="1180084" y="186562"/>
                </a:lnTo>
                <a:lnTo>
                  <a:pt x="1178681" y="219805"/>
                </a:lnTo>
                <a:lnTo>
                  <a:pt x="1167493" y="277145"/>
                </a:lnTo>
                <a:lnTo>
                  <a:pt x="1145037" y="321941"/>
                </a:lnTo>
                <a:lnTo>
                  <a:pt x="1110886" y="352143"/>
                </a:lnTo>
                <a:lnTo>
                  <a:pt x="1089406" y="361695"/>
                </a:lnTo>
                <a:lnTo>
                  <a:pt x="1094232" y="376935"/>
                </a:lnTo>
                <a:lnTo>
                  <a:pt x="1145571" y="352853"/>
                </a:lnTo>
                <a:lnTo>
                  <a:pt x="1183386" y="311150"/>
                </a:lnTo>
                <a:lnTo>
                  <a:pt x="1206642" y="255206"/>
                </a:lnTo>
                <a:lnTo>
                  <a:pt x="1214374" y="188594"/>
                </a:lnTo>
                <a:lnTo>
                  <a:pt x="1212441" y="154070"/>
                </a:lnTo>
                <a:lnTo>
                  <a:pt x="1196907" y="92833"/>
                </a:lnTo>
                <a:lnTo>
                  <a:pt x="1166044" y="42969"/>
                </a:lnTo>
                <a:lnTo>
                  <a:pt x="1121519" y="9909"/>
                </a:lnTo>
                <a:lnTo>
                  <a:pt x="1094232" y="0"/>
                </a:lnTo>
                <a:close/>
              </a:path>
              <a:path w="1214754" h="377189">
                <a:moveTo>
                  <a:pt x="120141" y="0"/>
                </a:moveTo>
                <a:lnTo>
                  <a:pt x="68897" y="24225"/>
                </a:lnTo>
                <a:lnTo>
                  <a:pt x="30987" y="66166"/>
                </a:lnTo>
                <a:lnTo>
                  <a:pt x="7731" y="122142"/>
                </a:lnTo>
                <a:lnTo>
                  <a:pt x="0" y="188594"/>
                </a:lnTo>
                <a:lnTo>
                  <a:pt x="1930" y="223246"/>
                </a:lnTo>
                <a:lnTo>
                  <a:pt x="17412" y="284499"/>
                </a:lnTo>
                <a:lnTo>
                  <a:pt x="48150" y="334198"/>
                </a:lnTo>
                <a:lnTo>
                  <a:pt x="92763" y="367103"/>
                </a:lnTo>
                <a:lnTo>
                  <a:pt x="120141" y="376935"/>
                </a:lnTo>
                <a:lnTo>
                  <a:pt x="124968" y="361695"/>
                </a:lnTo>
                <a:lnTo>
                  <a:pt x="103487" y="352143"/>
                </a:lnTo>
                <a:lnTo>
                  <a:pt x="84947" y="338899"/>
                </a:lnTo>
                <a:lnTo>
                  <a:pt x="56641" y="301243"/>
                </a:lnTo>
                <a:lnTo>
                  <a:pt x="39893" y="249999"/>
                </a:lnTo>
                <a:lnTo>
                  <a:pt x="34289" y="186562"/>
                </a:lnTo>
                <a:lnTo>
                  <a:pt x="35692" y="154441"/>
                </a:lnTo>
                <a:lnTo>
                  <a:pt x="46880" y="98677"/>
                </a:lnTo>
                <a:lnTo>
                  <a:pt x="69361" y="54675"/>
                </a:lnTo>
                <a:lnTo>
                  <a:pt x="103755" y="24818"/>
                </a:lnTo>
                <a:lnTo>
                  <a:pt x="125475" y="15366"/>
                </a:lnTo>
                <a:lnTo>
                  <a:pt x="120141" y="0"/>
                </a:lnTo>
                <a:close/>
              </a:path>
            </a:pathLst>
          </a:custGeom>
          <a:solidFill>
            <a:srgbClr val="FFFFFF"/>
          </a:solidFill>
        </p:spPr>
        <p:txBody>
          <a:bodyPr wrap="square" lIns="0" tIns="0" rIns="0" bIns="0" rtlCol="0"/>
          <a:lstStyle/>
          <a:p>
            <a:endParaRPr/>
          </a:p>
        </p:txBody>
      </p:sp>
      <p:sp>
        <p:nvSpPr>
          <p:cNvPr id="7" name="object 7"/>
          <p:cNvSpPr/>
          <p:nvPr/>
        </p:nvSpPr>
        <p:spPr>
          <a:xfrm>
            <a:off x="6790181" y="1783969"/>
            <a:ext cx="506095" cy="377190"/>
          </a:xfrm>
          <a:custGeom>
            <a:avLst/>
            <a:gdLst/>
            <a:ahLst/>
            <a:cxnLst/>
            <a:rect l="l" t="t" r="r" b="b"/>
            <a:pathLst>
              <a:path w="506095" h="377189">
                <a:moveTo>
                  <a:pt x="385572" y="0"/>
                </a:moveTo>
                <a:lnTo>
                  <a:pt x="380111" y="15366"/>
                </a:lnTo>
                <a:lnTo>
                  <a:pt x="401994" y="24818"/>
                </a:lnTo>
                <a:lnTo>
                  <a:pt x="420782" y="37925"/>
                </a:lnTo>
                <a:lnTo>
                  <a:pt x="449072" y="75056"/>
                </a:lnTo>
                <a:lnTo>
                  <a:pt x="465820" y="125142"/>
                </a:lnTo>
                <a:lnTo>
                  <a:pt x="471424" y="186562"/>
                </a:lnTo>
                <a:lnTo>
                  <a:pt x="470021" y="219805"/>
                </a:lnTo>
                <a:lnTo>
                  <a:pt x="458833" y="277145"/>
                </a:lnTo>
                <a:lnTo>
                  <a:pt x="436377" y="321941"/>
                </a:lnTo>
                <a:lnTo>
                  <a:pt x="402226" y="352143"/>
                </a:lnTo>
                <a:lnTo>
                  <a:pt x="380746" y="361695"/>
                </a:lnTo>
                <a:lnTo>
                  <a:pt x="385572" y="376935"/>
                </a:lnTo>
                <a:lnTo>
                  <a:pt x="436911" y="352853"/>
                </a:lnTo>
                <a:lnTo>
                  <a:pt x="474725" y="311150"/>
                </a:lnTo>
                <a:lnTo>
                  <a:pt x="497982" y="255206"/>
                </a:lnTo>
                <a:lnTo>
                  <a:pt x="505714" y="188594"/>
                </a:lnTo>
                <a:lnTo>
                  <a:pt x="503781" y="154070"/>
                </a:lnTo>
                <a:lnTo>
                  <a:pt x="488247" y="92833"/>
                </a:lnTo>
                <a:lnTo>
                  <a:pt x="457384" y="42969"/>
                </a:lnTo>
                <a:lnTo>
                  <a:pt x="412859" y="9909"/>
                </a:lnTo>
                <a:lnTo>
                  <a:pt x="385572" y="0"/>
                </a:lnTo>
                <a:close/>
              </a:path>
              <a:path w="506095" h="377189">
                <a:moveTo>
                  <a:pt x="120142" y="0"/>
                </a:moveTo>
                <a:lnTo>
                  <a:pt x="68897" y="24225"/>
                </a:lnTo>
                <a:lnTo>
                  <a:pt x="30988" y="66166"/>
                </a:lnTo>
                <a:lnTo>
                  <a:pt x="7731" y="122142"/>
                </a:lnTo>
                <a:lnTo>
                  <a:pt x="0" y="188594"/>
                </a:lnTo>
                <a:lnTo>
                  <a:pt x="1930" y="223246"/>
                </a:lnTo>
                <a:lnTo>
                  <a:pt x="17412" y="284499"/>
                </a:lnTo>
                <a:lnTo>
                  <a:pt x="48150" y="334198"/>
                </a:lnTo>
                <a:lnTo>
                  <a:pt x="92763" y="367103"/>
                </a:lnTo>
                <a:lnTo>
                  <a:pt x="120142" y="376935"/>
                </a:lnTo>
                <a:lnTo>
                  <a:pt x="124968" y="361695"/>
                </a:lnTo>
                <a:lnTo>
                  <a:pt x="103487" y="352143"/>
                </a:lnTo>
                <a:lnTo>
                  <a:pt x="84947" y="338899"/>
                </a:lnTo>
                <a:lnTo>
                  <a:pt x="56642" y="301243"/>
                </a:lnTo>
                <a:lnTo>
                  <a:pt x="39893" y="249999"/>
                </a:lnTo>
                <a:lnTo>
                  <a:pt x="34290" y="186562"/>
                </a:lnTo>
                <a:lnTo>
                  <a:pt x="35692" y="154441"/>
                </a:lnTo>
                <a:lnTo>
                  <a:pt x="46880" y="98677"/>
                </a:lnTo>
                <a:lnTo>
                  <a:pt x="69361" y="54675"/>
                </a:lnTo>
                <a:lnTo>
                  <a:pt x="103755" y="24818"/>
                </a:lnTo>
                <a:lnTo>
                  <a:pt x="125475" y="15366"/>
                </a:lnTo>
                <a:lnTo>
                  <a:pt x="120142" y="0"/>
                </a:lnTo>
                <a:close/>
              </a:path>
            </a:pathLst>
          </a:custGeom>
          <a:solidFill>
            <a:srgbClr val="FFFFFF"/>
          </a:solidFill>
        </p:spPr>
        <p:txBody>
          <a:bodyPr wrap="square" lIns="0" tIns="0" rIns="0" bIns="0" rtlCol="0"/>
          <a:lstStyle/>
          <a:p>
            <a:endParaRPr/>
          </a:p>
        </p:txBody>
      </p:sp>
      <p:sp>
        <p:nvSpPr>
          <p:cNvPr id="8" name="object 8"/>
          <p:cNvSpPr txBox="1"/>
          <p:nvPr/>
        </p:nvSpPr>
        <p:spPr>
          <a:xfrm>
            <a:off x="4405384" y="1706559"/>
            <a:ext cx="7740015" cy="514350"/>
          </a:xfrm>
          <a:prstGeom prst="rect">
            <a:avLst/>
          </a:prstGeom>
        </p:spPr>
        <p:txBody>
          <a:bodyPr vert="horz" wrap="square" lIns="0" tIns="13335" rIns="0" bIns="0" rtlCol="0">
            <a:spAutoFit/>
          </a:bodyPr>
          <a:lstStyle/>
          <a:p>
            <a:pPr marL="76200">
              <a:lnSpc>
                <a:spcPct val="100000"/>
              </a:lnSpc>
              <a:spcBef>
                <a:spcPts val="105"/>
              </a:spcBef>
              <a:tabLst>
                <a:tab pos="1305560" algn="l"/>
                <a:tab pos="2525395" algn="l"/>
                <a:tab pos="3021965" algn="l"/>
                <a:tab pos="6855459" algn="l"/>
              </a:tabLst>
            </a:pPr>
            <a:r>
              <a:rPr sz="3200" dirty="0">
                <a:solidFill>
                  <a:srgbClr val="FFFFFF"/>
                </a:solidFill>
                <a:latin typeface="Cambria Math"/>
                <a:cs typeface="Cambria Math"/>
              </a:rPr>
              <a:t>𝑛</a:t>
            </a:r>
            <a:r>
              <a:rPr sz="3200" spc="45" dirty="0">
                <a:solidFill>
                  <a:srgbClr val="FFFFFF"/>
                </a:solidFill>
                <a:latin typeface="Cambria Math"/>
                <a:cs typeface="Cambria Math"/>
              </a:rPr>
              <a:t> </a:t>
            </a:r>
            <a:r>
              <a:rPr sz="3200" dirty="0">
                <a:solidFill>
                  <a:srgbClr val="FFFFFF"/>
                </a:solidFill>
                <a:latin typeface="Cambria Math"/>
                <a:cs typeface="Cambria Math"/>
              </a:rPr>
              <a:t>+</a:t>
            </a:r>
            <a:r>
              <a:rPr sz="3200" spc="-5" dirty="0">
                <a:solidFill>
                  <a:srgbClr val="FFFFFF"/>
                </a:solidFill>
                <a:latin typeface="Cambria Math"/>
                <a:cs typeface="Cambria Math"/>
              </a:rPr>
              <a:t> </a:t>
            </a:r>
            <a:r>
              <a:rPr sz="3200" spc="-50" dirty="0">
                <a:solidFill>
                  <a:srgbClr val="FFFFFF"/>
                </a:solidFill>
                <a:latin typeface="Cambria Math"/>
                <a:cs typeface="Cambria Math"/>
              </a:rPr>
              <a:t>1</a:t>
            </a:r>
            <a:r>
              <a:rPr sz="3200" dirty="0">
                <a:solidFill>
                  <a:srgbClr val="FFFFFF"/>
                </a:solidFill>
                <a:latin typeface="Cambria Math"/>
                <a:cs typeface="Cambria Math"/>
              </a:rPr>
              <a:t>	=</a:t>
            </a:r>
            <a:r>
              <a:rPr sz="3200" spc="165" dirty="0">
                <a:solidFill>
                  <a:srgbClr val="FFFFFF"/>
                </a:solidFill>
                <a:latin typeface="Cambria Math"/>
                <a:cs typeface="Cambria Math"/>
              </a:rPr>
              <a:t> </a:t>
            </a:r>
            <a:r>
              <a:rPr sz="3200" spc="45" dirty="0">
                <a:solidFill>
                  <a:srgbClr val="FFFFFF"/>
                </a:solidFill>
                <a:latin typeface="Cambria Math"/>
                <a:cs typeface="Cambria Math"/>
              </a:rPr>
              <a:t>𝑤</a:t>
            </a:r>
            <a:r>
              <a:rPr sz="3525" spc="67" baseline="-15366" dirty="0">
                <a:solidFill>
                  <a:srgbClr val="FFFFFF"/>
                </a:solidFill>
                <a:latin typeface="Cambria Math"/>
                <a:cs typeface="Cambria Math"/>
              </a:rPr>
              <a:t>𝑘𝑗</a:t>
            </a:r>
            <a:r>
              <a:rPr sz="3525" baseline="-15366" dirty="0">
                <a:solidFill>
                  <a:srgbClr val="FFFFFF"/>
                </a:solidFill>
                <a:latin typeface="Cambria Math"/>
                <a:cs typeface="Cambria Math"/>
              </a:rPr>
              <a:t>	</a:t>
            </a:r>
            <a:r>
              <a:rPr sz="3200" spc="-50" dirty="0">
                <a:solidFill>
                  <a:srgbClr val="FFFFFF"/>
                </a:solidFill>
                <a:latin typeface="Cambria Math"/>
                <a:cs typeface="Cambria Math"/>
              </a:rPr>
              <a:t>𝑛</a:t>
            </a:r>
            <a:r>
              <a:rPr sz="3200" dirty="0">
                <a:solidFill>
                  <a:srgbClr val="FFFFFF"/>
                </a:solidFill>
                <a:latin typeface="Cambria Math"/>
                <a:cs typeface="Cambria Math"/>
              </a:rPr>
              <a:t>	+</a:t>
            </a:r>
            <a:r>
              <a:rPr sz="3200" spc="-5" dirty="0">
                <a:solidFill>
                  <a:srgbClr val="FFFFFF"/>
                </a:solidFill>
                <a:latin typeface="Cambria Math"/>
                <a:cs typeface="Cambria Math"/>
              </a:rPr>
              <a:t> </a:t>
            </a:r>
            <a:r>
              <a:rPr sz="3200" spc="55" dirty="0">
                <a:solidFill>
                  <a:srgbClr val="FFFFFF"/>
                </a:solidFill>
                <a:latin typeface="Cambria Math"/>
                <a:cs typeface="Cambria Math"/>
              </a:rPr>
              <a:t>Δ𝑤</a:t>
            </a:r>
            <a:r>
              <a:rPr sz="3525" spc="82" baseline="-15366" dirty="0">
                <a:solidFill>
                  <a:srgbClr val="FFFFFF"/>
                </a:solidFill>
                <a:latin typeface="Cambria Math"/>
                <a:cs typeface="Cambria Math"/>
              </a:rPr>
              <a:t>𝑘𝑗</a:t>
            </a:r>
            <a:r>
              <a:rPr sz="3200" spc="55" dirty="0">
                <a:solidFill>
                  <a:srgbClr val="FFFFFF"/>
                </a:solidFill>
                <a:latin typeface="Cambria Math"/>
                <a:cs typeface="Cambria Math"/>
              </a:rPr>
              <a:t>(𝑛)</a:t>
            </a:r>
            <a:r>
              <a:rPr sz="3200" dirty="0">
                <a:solidFill>
                  <a:srgbClr val="FFFFFF"/>
                </a:solidFill>
                <a:latin typeface="Cambria Math"/>
                <a:cs typeface="Cambria Math"/>
              </a:rPr>
              <a:t>	</a:t>
            </a:r>
            <a:r>
              <a:rPr sz="3200" spc="-10" dirty="0">
                <a:solidFill>
                  <a:srgbClr val="FFFFFF"/>
                </a:solidFill>
                <a:latin typeface="Cambria"/>
                <a:cs typeface="Cambria"/>
              </a:rPr>
              <a:t>(2.4)</a:t>
            </a:r>
            <a:endParaRPr sz="3200">
              <a:latin typeface="Cambria"/>
              <a:cs typeface="Cambria"/>
            </a:endParaRPr>
          </a:p>
        </p:txBody>
      </p:sp>
      <p:sp>
        <p:nvSpPr>
          <p:cNvPr id="11" name="object 11"/>
          <p:cNvSpPr txBox="1"/>
          <p:nvPr/>
        </p:nvSpPr>
        <p:spPr>
          <a:xfrm>
            <a:off x="24130" y="2476291"/>
            <a:ext cx="12113895" cy="1463862"/>
          </a:xfrm>
          <a:prstGeom prst="rect">
            <a:avLst/>
          </a:prstGeom>
        </p:spPr>
        <p:txBody>
          <a:bodyPr vert="horz" wrap="square" lIns="0" tIns="40005" rIns="0" bIns="0" rtlCol="0">
            <a:spAutoFit/>
          </a:bodyPr>
          <a:lstStyle/>
          <a:p>
            <a:pPr marL="88900" marR="43180">
              <a:lnSpc>
                <a:spcPts val="3729"/>
              </a:lnSpc>
              <a:spcBef>
                <a:spcPts val="315"/>
              </a:spcBef>
              <a:tabLst>
                <a:tab pos="2475230" algn="l"/>
                <a:tab pos="2972435" algn="l"/>
                <a:tab pos="4514850" algn="l"/>
                <a:tab pos="5721985" algn="l"/>
              </a:tabLst>
            </a:pPr>
            <a:r>
              <a:rPr lang="tr-TR" sz="3200" dirty="0">
                <a:solidFill>
                  <a:srgbClr val="FFFFFF"/>
                </a:solidFill>
                <a:latin typeface="Cambria"/>
                <a:cs typeface="Cambria"/>
              </a:rPr>
              <a:t>Gerçekte, </a:t>
            </a:r>
            <a:r>
              <a:rPr lang="tr-TR" sz="3200" dirty="0" err="1">
                <a:solidFill>
                  <a:srgbClr val="FFFFFF"/>
                </a:solidFill>
                <a:latin typeface="Cambria"/>
                <a:cs typeface="Cambria"/>
              </a:rPr>
              <a:t>wkj</a:t>
            </a:r>
            <a:r>
              <a:rPr lang="tr-TR" sz="3200" dirty="0">
                <a:solidFill>
                  <a:srgbClr val="FFFFFF"/>
                </a:solidFill>
                <a:latin typeface="Cambria"/>
                <a:cs typeface="Cambria"/>
              </a:rPr>
              <a:t> (n) ve </a:t>
            </a:r>
            <a:r>
              <a:rPr lang="tr-TR" sz="3200" dirty="0" err="1">
                <a:solidFill>
                  <a:srgbClr val="FFFFFF"/>
                </a:solidFill>
                <a:latin typeface="Cambria"/>
                <a:cs typeface="Cambria"/>
              </a:rPr>
              <a:t>wkj</a:t>
            </a:r>
            <a:r>
              <a:rPr lang="tr-TR" sz="3200" dirty="0">
                <a:solidFill>
                  <a:srgbClr val="FFFFFF"/>
                </a:solidFill>
                <a:latin typeface="Cambria"/>
                <a:cs typeface="Cambria"/>
              </a:rPr>
              <a:t>(n + 1), sırasıyla sinaptik ağırlık </a:t>
            </a:r>
            <a:r>
              <a:rPr lang="tr-TR" sz="3200" dirty="0" err="1">
                <a:solidFill>
                  <a:srgbClr val="FFFFFF"/>
                </a:solidFill>
                <a:latin typeface="Cambria"/>
                <a:cs typeface="Cambria"/>
              </a:rPr>
              <a:t>wkj'nin</a:t>
            </a:r>
            <a:r>
              <a:rPr lang="tr-TR" sz="3200" dirty="0">
                <a:solidFill>
                  <a:srgbClr val="FFFFFF"/>
                </a:solidFill>
                <a:latin typeface="Cambria"/>
                <a:cs typeface="Cambria"/>
              </a:rPr>
              <a:t> eski ve yeni değerleri olarak görülebilir. Bu aynı zamanda şu şekilde de yazılabilir:</a:t>
            </a:r>
            <a:endParaRPr sz="3200" dirty="0">
              <a:latin typeface="Cambria"/>
              <a:cs typeface="Cambria"/>
            </a:endParaRPr>
          </a:p>
        </p:txBody>
      </p:sp>
      <p:sp>
        <p:nvSpPr>
          <p:cNvPr id="12" name="object 12"/>
          <p:cNvSpPr txBox="1"/>
          <p:nvPr/>
        </p:nvSpPr>
        <p:spPr>
          <a:xfrm>
            <a:off x="4280027" y="3813428"/>
            <a:ext cx="681990" cy="513715"/>
          </a:xfrm>
          <a:prstGeom prst="rect">
            <a:avLst/>
          </a:prstGeom>
        </p:spPr>
        <p:txBody>
          <a:bodyPr vert="horz" wrap="square" lIns="0" tIns="12700" rIns="0" bIns="0" rtlCol="0">
            <a:spAutoFit/>
          </a:bodyPr>
          <a:lstStyle/>
          <a:p>
            <a:pPr marL="38100">
              <a:lnSpc>
                <a:spcPct val="100000"/>
              </a:lnSpc>
              <a:spcBef>
                <a:spcPts val="100"/>
              </a:spcBef>
            </a:pPr>
            <a:r>
              <a:rPr sz="4800" spc="67" baseline="11284" dirty="0">
                <a:solidFill>
                  <a:srgbClr val="FFFFFF"/>
                </a:solidFill>
                <a:latin typeface="Cambria Math"/>
                <a:cs typeface="Cambria Math"/>
              </a:rPr>
              <a:t>𝑤</a:t>
            </a:r>
            <a:r>
              <a:rPr sz="2350" spc="45" dirty="0">
                <a:solidFill>
                  <a:srgbClr val="FFFFFF"/>
                </a:solidFill>
                <a:latin typeface="Cambria Math"/>
                <a:cs typeface="Cambria Math"/>
              </a:rPr>
              <a:t>𝑘𝑗</a:t>
            </a:r>
            <a:endParaRPr sz="2350" dirty="0">
              <a:latin typeface="Cambria Math"/>
              <a:cs typeface="Cambria Math"/>
            </a:endParaRPr>
          </a:p>
        </p:txBody>
      </p:sp>
      <p:sp>
        <p:nvSpPr>
          <p:cNvPr id="13" name="object 13"/>
          <p:cNvSpPr/>
          <p:nvPr/>
        </p:nvSpPr>
        <p:spPr>
          <a:xfrm>
            <a:off x="4987290" y="3845940"/>
            <a:ext cx="507365" cy="377190"/>
          </a:xfrm>
          <a:custGeom>
            <a:avLst/>
            <a:gdLst/>
            <a:ahLst/>
            <a:cxnLst/>
            <a:rect l="l" t="t" r="r" b="b"/>
            <a:pathLst>
              <a:path w="507364" h="377189">
                <a:moveTo>
                  <a:pt x="387096" y="0"/>
                </a:moveTo>
                <a:lnTo>
                  <a:pt x="381635" y="15366"/>
                </a:lnTo>
                <a:lnTo>
                  <a:pt x="403518" y="24818"/>
                </a:lnTo>
                <a:lnTo>
                  <a:pt x="422306" y="37925"/>
                </a:lnTo>
                <a:lnTo>
                  <a:pt x="450596" y="75056"/>
                </a:lnTo>
                <a:lnTo>
                  <a:pt x="467344" y="125142"/>
                </a:lnTo>
                <a:lnTo>
                  <a:pt x="472948" y="186562"/>
                </a:lnTo>
                <a:lnTo>
                  <a:pt x="471545" y="219805"/>
                </a:lnTo>
                <a:lnTo>
                  <a:pt x="460357" y="277145"/>
                </a:lnTo>
                <a:lnTo>
                  <a:pt x="437901" y="321941"/>
                </a:lnTo>
                <a:lnTo>
                  <a:pt x="403750" y="352143"/>
                </a:lnTo>
                <a:lnTo>
                  <a:pt x="382270" y="361695"/>
                </a:lnTo>
                <a:lnTo>
                  <a:pt x="387096" y="376935"/>
                </a:lnTo>
                <a:lnTo>
                  <a:pt x="438435" y="352853"/>
                </a:lnTo>
                <a:lnTo>
                  <a:pt x="476250" y="311149"/>
                </a:lnTo>
                <a:lnTo>
                  <a:pt x="499506" y="255206"/>
                </a:lnTo>
                <a:lnTo>
                  <a:pt x="507238" y="188594"/>
                </a:lnTo>
                <a:lnTo>
                  <a:pt x="505305" y="154070"/>
                </a:lnTo>
                <a:lnTo>
                  <a:pt x="489771" y="92833"/>
                </a:lnTo>
                <a:lnTo>
                  <a:pt x="458908" y="42969"/>
                </a:lnTo>
                <a:lnTo>
                  <a:pt x="414383" y="9909"/>
                </a:lnTo>
                <a:lnTo>
                  <a:pt x="387096" y="0"/>
                </a:lnTo>
                <a:close/>
              </a:path>
              <a:path w="507364" h="377189">
                <a:moveTo>
                  <a:pt x="120142" y="0"/>
                </a:moveTo>
                <a:lnTo>
                  <a:pt x="68897" y="24225"/>
                </a:lnTo>
                <a:lnTo>
                  <a:pt x="30987" y="66166"/>
                </a:lnTo>
                <a:lnTo>
                  <a:pt x="7731" y="122142"/>
                </a:lnTo>
                <a:lnTo>
                  <a:pt x="0" y="188594"/>
                </a:lnTo>
                <a:lnTo>
                  <a:pt x="1930" y="223246"/>
                </a:lnTo>
                <a:lnTo>
                  <a:pt x="17412" y="284499"/>
                </a:lnTo>
                <a:lnTo>
                  <a:pt x="48150" y="334198"/>
                </a:lnTo>
                <a:lnTo>
                  <a:pt x="92763" y="367103"/>
                </a:lnTo>
                <a:lnTo>
                  <a:pt x="120142" y="376935"/>
                </a:lnTo>
                <a:lnTo>
                  <a:pt x="124968" y="361695"/>
                </a:lnTo>
                <a:lnTo>
                  <a:pt x="103487" y="352143"/>
                </a:lnTo>
                <a:lnTo>
                  <a:pt x="84947" y="338899"/>
                </a:lnTo>
                <a:lnTo>
                  <a:pt x="56642" y="301243"/>
                </a:lnTo>
                <a:lnTo>
                  <a:pt x="39893" y="249999"/>
                </a:lnTo>
                <a:lnTo>
                  <a:pt x="34289" y="186562"/>
                </a:lnTo>
                <a:lnTo>
                  <a:pt x="35692" y="154441"/>
                </a:lnTo>
                <a:lnTo>
                  <a:pt x="46880" y="98677"/>
                </a:lnTo>
                <a:lnTo>
                  <a:pt x="69361" y="54675"/>
                </a:lnTo>
                <a:lnTo>
                  <a:pt x="103755" y="24818"/>
                </a:lnTo>
                <a:lnTo>
                  <a:pt x="125475" y="15366"/>
                </a:lnTo>
                <a:lnTo>
                  <a:pt x="120142" y="0"/>
                </a:lnTo>
                <a:close/>
              </a:path>
            </a:pathLst>
          </a:custGeom>
          <a:solidFill>
            <a:srgbClr val="FFFFFF"/>
          </a:solidFill>
        </p:spPr>
        <p:txBody>
          <a:bodyPr wrap="square" lIns="0" tIns="0" rIns="0" bIns="0" rtlCol="0"/>
          <a:lstStyle/>
          <a:p>
            <a:endParaRPr/>
          </a:p>
        </p:txBody>
      </p:sp>
      <p:sp>
        <p:nvSpPr>
          <p:cNvPr id="14" name="object 14"/>
          <p:cNvSpPr/>
          <p:nvPr/>
        </p:nvSpPr>
        <p:spPr>
          <a:xfrm>
            <a:off x="8752078" y="3789679"/>
            <a:ext cx="90805" cy="491490"/>
          </a:xfrm>
          <a:custGeom>
            <a:avLst/>
            <a:gdLst/>
            <a:ahLst/>
            <a:cxnLst/>
            <a:rect l="l" t="t" r="r" b="b"/>
            <a:pathLst>
              <a:path w="90804" h="491489">
                <a:moveTo>
                  <a:pt x="90678" y="0"/>
                </a:moveTo>
                <a:lnTo>
                  <a:pt x="0" y="0"/>
                </a:lnTo>
                <a:lnTo>
                  <a:pt x="0" y="16510"/>
                </a:lnTo>
                <a:lnTo>
                  <a:pt x="53721" y="16510"/>
                </a:lnTo>
                <a:lnTo>
                  <a:pt x="53721" y="474980"/>
                </a:lnTo>
                <a:lnTo>
                  <a:pt x="0" y="474980"/>
                </a:lnTo>
                <a:lnTo>
                  <a:pt x="0" y="491490"/>
                </a:lnTo>
                <a:lnTo>
                  <a:pt x="90678" y="491490"/>
                </a:lnTo>
                <a:lnTo>
                  <a:pt x="90678" y="474980"/>
                </a:lnTo>
                <a:lnTo>
                  <a:pt x="90678" y="16510"/>
                </a:lnTo>
                <a:lnTo>
                  <a:pt x="90678" y="0"/>
                </a:lnTo>
                <a:close/>
              </a:path>
            </a:pathLst>
          </a:custGeom>
          <a:solidFill>
            <a:srgbClr val="FFFFFF"/>
          </a:solidFill>
        </p:spPr>
        <p:txBody>
          <a:bodyPr wrap="square" lIns="0" tIns="0" rIns="0" bIns="0" rtlCol="0"/>
          <a:lstStyle/>
          <a:p>
            <a:endParaRPr/>
          </a:p>
        </p:txBody>
      </p:sp>
      <p:sp>
        <p:nvSpPr>
          <p:cNvPr id="15" name="object 15"/>
          <p:cNvSpPr/>
          <p:nvPr/>
        </p:nvSpPr>
        <p:spPr>
          <a:xfrm>
            <a:off x="6723507" y="3789679"/>
            <a:ext cx="90805" cy="491490"/>
          </a:xfrm>
          <a:custGeom>
            <a:avLst/>
            <a:gdLst/>
            <a:ahLst/>
            <a:cxnLst/>
            <a:rect l="l" t="t" r="r" b="b"/>
            <a:pathLst>
              <a:path w="90804" h="491489">
                <a:moveTo>
                  <a:pt x="90551" y="0"/>
                </a:moveTo>
                <a:lnTo>
                  <a:pt x="0" y="0"/>
                </a:lnTo>
                <a:lnTo>
                  <a:pt x="0" y="16510"/>
                </a:lnTo>
                <a:lnTo>
                  <a:pt x="0" y="474980"/>
                </a:lnTo>
                <a:lnTo>
                  <a:pt x="0" y="491490"/>
                </a:lnTo>
                <a:lnTo>
                  <a:pt x="90551" y="491490"/>
                </a:lnTo>
                <a:lnTo>
                  <a:pt x="90551" y="474980"/>
                </a:lnTo>
                <a:lnTo>
                  <a:pt x="36957" y="474980"/>
                </a:lnTo>
                <a:lnTo>
                  <a:pt x="36957" y="16510"/>
                </a:lnTo>
                <a:lnTo>
                  <a:pt x="90551" y="16510"/>
                </a:lnTo>
                <a:lnTo>
                  <a:pt x="90551" y="0"/>
                </a:lnTo>
                <a:close/>
              </a:path>
            </a:pathLst>
          </a:custGeom>
          <a:solidFill>
            <a:srgbClr val="FFFFFF"/>
          </a:solidFill>
        </p:spPr>
        <p:txBody>
          <a:bodyPr wrap="square" lIns="0" tIns="0" rIns="0" bIns="0" rtlCol="0"/>
          <a:lstStyle/>
          <a:p>
            <a:endParaRPr/>
          </a:p>
        </p:txBody>
      </p:sp>
      <p:sp>
        <p:nvSpPr>
          <p:cNvPr id="16" name="object 16"/>
          <p:cNvSpPr/>
          <p:nvPr/>
        </p:nvSpPr>
        <p:spPr>
          <a:xfrm>
            <a:off x="7492745" y="3845940"/>
            <a:ext cx="1214755" cy="377190"/>
          </a:xfrm>
          <a:custGeom>
            <a:avLst/>
            <a:gdLst/>
            <a:ahLst/>
            <a:cxnLst/>
            <a:rect l="l" t="t" r="r" b="b"/>
            <a:pathLst>
              <a:path w="1214754" h="377189">
                <a:moveTo>
                  <a:pt x="1094231" y="0"/>
                </a:moveTo>
                <a:lnTo>
                  <a:pt x="1088771" y="15366"/>
                </a:lnTo>
                <a:lnTo>
                  <a:pt x="1110654" y="24818"/>
                </a:lnTo>
                <a:lnTo>
                  <a:pt x="1129442" y="37925"/>
                </a:lnTo>
                <a:lnTo>
                  <a:pt x="1157731" y="75056"/>
                </a:lnTo>
                <a:lnTo>
                  <a:pt x="1174480" y="125142"/>
                </a:lnTo>
                <a:lnTo>
                  <a:pt x="1180083" y="186562"/>
                </a:lnTo>
                <a:lnTo>
                  <a:pt x="1178681" y="219805"/>
                </a:lnTo>
                <a:lnTo>
                  <a:pt x="1167493" y="277145"/>
                </a:lnTo>
                <a:lnTo>
                  <a:pt x="1145037" y="321941"/>
                </a:lnTo>
                <a:lnTo>
                  <a:pt x="1110886" y="352143"/>
                </a:lnTo>
                <a:lnTo>
                  <a:pt x="1089405" y="361695"/>
                </a:lnTo>
                <a:lnTo>
                  <a:pt x="1094231" y="376935"/>
                </a:lnTo>
                <a:lnTo>
                  <a:pt x="1145571" y="352853"/>
                </a:lnTo>
                <a:lnTo>
                  <a:pt x="1183385" y="311149"/>
                </a:lnTo>
                <a:lnTo>
                  <a:pt x="1206642" y="255206"/>
                </a:lnTo>
                <a:lnTo>
                  <a:pt x="1214374" y="188594"/>
                </a:lnTo>
                <a:lnTo>
                  <a:pt x="1212441" y="154070"/>
                </a:lnTo>
                <a:lnTo>
                  <a:pt x="1196907" y="92833"/>
                </a:lnTo>
                <a:lnTo>
                  <a:pt x="1166044" y="42969"/>
                </a:lnTo>
                <a:lnTo>
                  <a:pt x="1121519" y="9909"/>
                </a:lnTo>
                <a:lnTo>
                  <a:pt x="1094231" y="0"/>
                </a:lnTo>
                <a:close/>
              </a:path>
              <a:path w="1214754" h="377189">
                <a:moveTo>
                  <a:pt x="120142" y="0"/>
                </a:moveTo>
                <a:lnTo>
                  <a:pt x="68897" y="24225"/>
                </a:lnTo>
                <a:lnTo>
                  <a:pt x="30987" y="66166"/>
                </a:lnTo>
                <a:lnTo>
                  <a:pt x="7731" y="122142"/>
                </a:lnTo>
                <a:lnTo>
                  <a:pt x="0" y="188594"/>
                </a:lnTo>
                <a:lnTo>
                  <a:pt x="1930" y="223246"/>
                </a:lnTo>
                <a:lnTo>
                  <a:pt x="17412" y="284499"/>
                </a:lnTo>
                <a:lnTo>
                  <a:pt x="48150" y="334198"/>
                </a:lnTo>
                <a:lnTo>
                  <a:pt x="92763" y="367103"/>
                </a:lnTo>
                <a:lnTo>
                  <a:pt x="120142" y="376935"/>
                </a:lnTo>
                <a:lnTo>
                  <a:pt x="124968" y="361695"/>
                </a:lnTo>
                <a:lnTo>
                  <a:pt x="103487" y="352143"/>
                </a:lnTo>
                <a:lnTo>
                  <a:pt x="84947" y="338899"/>
                </a:lnTo>
                <a:lnTo>
                  <a:pt x="56642" y="301243"/>
                </a:lnTo>
                <a:lnTo>
                  <a:pt x="39893" y="249999"/>
                </a:lnTo>
                <a:lnTo>
                  <a:pt x="34289" y="186562"/>
                </a:lnTo>
                <a:lnTo>
                  <a:pt x="35692" y="154441"/>
                </a:lnTo>
                <a:lnTo>
                  <a:pt x="46880" y="98677"/>
                </a:lnTo>
                <a:lnTo>
                  <a:pt x="69361" y="54675"/>
                </a:lnTo>
                <a:lnTo>
                  <a:pt x="103755" y="24818"/>
                </a:lnTo>
                <a:lnTo>
                  <a:pt x="125475" y="15366"/>
                </a:lnTo>
                <a:lnTo>
                  <a:pt x="120142" y="0"/>
                </a:lnTo>
                <a:close/>
              </a:path>
            </a:pathLst>
          </a:custGeom>
          <a:solidFill>
            <a:srgbClr val="FFFFFF"/>
          </a:solidFill>
        </p:spPr>
        <p:txBody>
          <a:bodyPr wrap="square" lIns="0" tIns="0" rIns="0" bIns="0" rtlCol="0"/>
          <a:lstStyle/>
          <a:p>
            <a:endParaRPr/>
          </a:p>
        </p:txBody>
      </p:sp>
      <p:sp>
        <p:nvSpPr>
          <p:cNvPr id="17" name="object 17"/>
          <p:cNvSpPr txBox="1"/>
          <p:nvPr/>
        </p:nvSpPr>
        <p:spPr>
          <a:xfrm>
            <a:off x="5057775" y="3731133"/>
            <a:ext cx="7080250" cy="513715"/>
          </a:xfrm>
          <a:prstGeom prst="rect">
            <a:avLst/>
          </a:prstGeom>
        </p:spPr>
        <p:txBody>
          <a:bodyPr vert="horz" wrap="square" lIns="0" tIns="12700" rIns="0" bIns="0" rtlCol="0">
            <a:spAutoFit/>
          </a:bodyPr>
          <a:lstStyle/>
          <a:p>
            <a:pPr marL="63500">
              <a:lnSpc>
                <a:spcPct val="100000"/>
              </a:lnSpc>
              <a:spcBef>
                <a:spcPts val="100"/>
              </a:spcBef>
              <a:tabLst>
                <a:tab pos="582930" algn="l"/>
                <a:tab pos="1765935" algn="l"/>
                <a:tab pos="2567305" algn="l"/>
                <a:tab pos="6196330" algn="l"/>
              </a:tabLst>
            </a:pPr>
            <a:r>
              <a:rPr sz="3200" spc="-50" dirty="0">
                <a:solidFill>
                  <a:srgbClr val="FFFFFF"/>
                </a:solidFill>
                <a:latin typeface="Cambria Math"/>
                <a:cs typeface="Cambria Math"/>
              </a:rPr>
              <a:t>𝑛</a:t>
            </a:r>
            <a:r>
              <a:rPr sz="3200" dirty="0">
                <a:solidFill>
                  <a:srgbClr val="FFFFFF"/>
                </a:solidFill>
                <a:latin typeface="Cambria Math"/>
                <a:cs typeface="Cambria Math"/>
              </a:rPr>
              <a:t>	=</a:t>
            </a:r>
            <a:r>
              <a:rPr sz="3200" spc="175" dirty="0">
                <a:solidFill>
                  <a:srgbClr val="FFFFFF"/>
                </a:solidFill>
                <a:latin typeface="Cambria Math"/>
                <a:cs typeface="Cambria Math"/>
              </a:rPr>
              <a:t> </a:t>
            </a:r>
            <a:r>
              <a:rPr sz="3200" spc="-25" dirty="0">
                <a:solidFill>
                  <a:srgbClr val="FFFFFF"/>
                </a:solidFill>
                <a:latin typeface="Cambria Math"/>
                <a:cs typeface="Cambria Math"/>
              </a:rPr>
              <a:t>𝑧</a:t>
            </a:r>
            <a:r>
              <a:rPr sz="3525" spc="-37" baseline="28368" dirty="0">
                <a:solidFill>
                  <a:srgbClr val="FFFFFF"/>
                </a:solidFill>
                <a:latin typeface="Cambria Math"/>
                <a:cs typeface="Cambria Math"/>
              </a:rPr>
              <a:t>−1</a:t>
            </a:r>
            <a:r>
              <a:rPr sz="3525" baseline="28368" dirty="0">
                <a:solidFill>
                  <a:srgbClr val="FFFFFF"/>
                </a:solidFill>
                <a:latin typeface="Cambria Math"/>
                <a:cs typeface="Cambria Math"/>
              </a:rPr>
              <a:t>	</a:t>
            </a:r>
            <a:r>
              <a:rPr sz="3200" spc="45" dirty="0">
                <a:solidFill>
                  <a:srgbClr val="FFFFFF"/>
                </a:solidFill>
                <a:latin typeface="Cambria Math"/>
                <a:cs typeface="Cambria Math"/>
              </a:rPr>
              <a:t>𝑤</a:t>
            </a:r>
            <a:r>
              <a:rPr sz="3525" spc="67" baseline="-15366" dirty="0">
                <a:solidFill>
                  <a:srgbClr val="FFFFFF"/>
                </a:solidFill>
                <a:latin typeface="Cambria Math"/>
                <a:cs typeface="Cambria Math"/>
              </a:rPr>
              <a:t>𝑘𝑗</a:t>
            </a:r>
            <a:r>
              <a:rPr sz="3525" baseline="-15366" dirty="0">
                <a:solidFill>
                  <a:srgbClr val="FFFFFF"/>
                </a:solidFill>
                <a:latin typeface="Cambria Math"/>
                <a:cs typeface="Cambria Math"/>
              </a:rPr>
              <a:t>	</a:t>
            </a:r>
            <a:r>
              <a:rPr sz="3200" dirty="0">
                <a:solidFill>
                  <a:srgbClr val="FFFFFF"/>
                </a:solidFill>
                <a:latin typeface="Cambria Math"/>
                <a:cs typeface="Cambria Math"/>
              </a:rPr>
              <a:t>𝑛</a:t>
            </a:r>
            <a:r>
              <a:rPr sz="3200" spc="45" dirty="0">
                <a:solidFill>
                  <a:srgbClr val="FFFFFF"/>
                </a:solidFill>
                <a:latin typeface="Cambria Math"/>
                <a:cs typeface="Cambria Math"/>
              </a:rPr>
              <a:t> </a:t>
            </a:r>
            <a:r>
              <a:rPr sz="3200" dirty="0">
                <a:solidFill>
                  <a:srgbClr val="FFFFFF"/>
                </a:solidFill>
                <a:latin typeface="Cambria Math"/>
                <a:cs typeface="Cambria Math"/>
              </a:rPr>
              <a:t>+</a:t>
            </a:r>
            <a:r>
              <a:rPr sz="3200" spc="10" dirty="0">
                <a:solidFill>
                  <a:srgbClr val="FFFFFF"/>
                </a:solidFill>
                <a:latin typeface="Cambria Math"/>
                <a:cs typeface="Cambria Math"/>
              </a:rPr>
              <a:t> </a:t>
            </a:r>
            <a:r>
              <a:rPr sz="3200" spc="-60" dirty="0">
                <a:solidFill>
                  <a:srgbClr val="FFFFFF"/>
                </a:solidFill>
                <a:latin typeface="Cambria Math"/>
                <a:cs typeface="Cambria Math"/>
              </a:rPr>
              <a:t>1</a:t>
            </a:r>
            <a:r>
              <a:rPr sz="3200" dirty="0">
                <a:solidFill>
                  <a:srgbClr val="FFFFFF"/>
                </a:solidFill>
                <a:latin typeface="Cambria Math"/>
                <a:cs typeface="Cambria Math"/>
              </a:rPr>
              <a:t>	</a:t>
            </a:r>
            <a:r>
              <a:rPr sz="3200" spc="-10" dirty="0">
                <a:solidFill>
                  <a:srgbClr val="FFFFFF"/>
                </a:solidFill>
                <a:latin typeface="Cambria"/>
                <a:cs typeface="Cambria"/>
              </a:rPr>
              <a:t>(2.5)</a:t>
            </a:r>
            <a:endParaRPr sz="3200" dirty="0">
              <a:latin typeface="Cambria"/>
              <a:cs typeface="Cambria"/>
            </a:endParaRPr>
          </a:p>
        </p:txBody>
      </p:sp>
      <p:sp>
        <p:nvSpPr>
          <p:cNvPr id="18" name="object 18"/>
          <p:cNvSpPr txBox="1"/>
          <p:nvPr/>
        </p:nvSpPr>
        <p:spPr>
          <a:xfrm>
            <a:off x="53339" y="4509592"/>
            <a:ext cx="11927840" cy="998350"/>
          </a:xfrm>
          <a:prstGeom prst="rect">
            <a:avLst/>
          </a:prstGeom>
        </p:spPr>
        <p:txBody>
          <a:bodyPr vert="horz" wrap="square" lIns="0" tIns="13335" rIns="0" bIns="0" rtlCol="0">
            <a:spAutoFit/>
          </a:bodyPr>
          <a:lstStyle/>
          <a:p>
            <a:pPr marL="38100">
              <a:lnSpc>
                <a:spcPct val="100000"/>
              </a:lnSpc>
              <a:spcBef>
                <a:spcPts val="105"/>
              </a:spcBef>
            </a:pPr>
            <a:r>
              <a:rPr lang="tr-TR" sz="3200" dirty="0">
                <a:solidFill>
                  <a:srgbClr val="FFFFFF"/>
                </a:solidFill>
                <a:latin typeface="Cambria"/>
                <a:cs typeface="Cambria"/>
              </a:rPr>
              <a:t>burada </a:t>
            </a:r>
            <a:r>
              <a:rPr lang="tr-TR" sz="3200" spc="-25" dirty="0">
                <a:solidFill>
                  <a:srgbClr val="FFFFFF"/>
                </a:solidFill>
                <a:latin typeface="Cambria Math"/>
                <a:cs typeface="Cambria Math"/>
              </a:rPr>
              <a:t>𝑧</a:t>
            </a:r>
            <a:r>
              <a:rPr lang="tr-TR" sz="3525" spc="-37" baseline="28368" dirty="0">
                <a:solidFill>
                  <a:srgbClr val="FFFFFF"/>
                </a:solidFill>
                <a:latin typeface="Cambria Math"/>
                <a:cs typeface="Cambria Math"/>
              </a:rPr>
              <a:t>−1</a:t>
            </a:r>
            <a:r>
              <a:rPr lang="tr-TR" sz="3200" dirty="0">
                <a:solidFill>
                  <a:srgbClr val="FFFFFF"/>
                </a:solidFill>
                <a:latin typeface="Cambria"/>
                <a:cs typeface="Cambria"/>
              </a:rPr>
              <a:t>, bir depolama elemanını temsil eden birim gecikme operatörüdür.</a:t>
            </a:r>
            <a:endParaRPr sz="3200" dirty="0">
              <a:latin typeface="Cambria"/>
              <a:cs typeface="Cambria"/>
            </a:endParaRPr>
          </a:p>
        </p:txBody>
      </p:sp>
      <p:sp>
        <p:nvSpPr>
          <p:cNvPr id="3" name="object 3">
            <a:extLst>
              <a:ext uri="{FF2B5EF4-FFF2-40B4-BE49-F238E27FC236}">
                <a16:creationId xmlns:a16="http://schemas.microsoft.com/office/drawing/2014/main" id="{48A438A6-3189-BFCC-BF77-51D10019BEBD}"/>
              </a:ext>
            </a:extLst>
          </p:cNvPr>
          <p:cNvSpPr txBox="1">
            <a:spLocks/>
          </p:cNvSpPr>
          <p:nvPr/>
        </p:nvSpPr>
        <p:spPr>
          <a:xfrm>
            <a:off x="152400" y="54627"/>
            <a:ext cx="11582400" cy="782907"/>
          </a:xfrm>
          <a:prstGeom prst="rect">
            <a:avLst/>
          </a:prstGeom>
        </p:spPr>
        <p:txBody>
          <a:bodyPr vert="horz" wrap="square" lIns="0" tIns="13335"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28725" indent="-596900">
              <a:lnSpc>
                <a:spcPct val="100000"/>
              </a:lnSpc>
              <a:spcBef>
                <a:spcPts val="105"/>
              </a:spcBef>
            </a:pPr>
            <a:r>
              <a:rPr lang="tr-TR" sz="5000" dirty="0">
                <a:solidFill>
                  <a:schemeClr val="bg1"/>
                </a:solidFill>
              </a:rPr>
              <a:t>Hata Düzeltme Öğrenme(</a:t>
            </a:r>
            <a:r>
              <a:rPr lang="tr-TR" sz="5000" dirty="0" err="1">
                <a:solidFill>
                  <a:schemeClr val="bg1"/>
                </a:solidFill>
              </a:rPr>
              <a:t>Error</a:t>
            </a:r>
            <a:r>
              <a:rPr lang="tr-TR" sz="5000" dirty="0">
                <a:solidFill>
                  <a:schemeClr val="bg1"/>
                </a:solidFill>
              </a:rPr>
              <a:t> </a:t>
            </a:r>
            <a:r>
              <a:rPr lang="tr-TR" sz="5000" dirty="0" err="1">
                <a:solidFill>
                  <a:schemeClr val="bg1"/>
                </a:solidFill>
              </a:rPr>
              <a:t>Correction</a:t>
            </a:r>
            <a:r>
              <a:rPr lang="tr-TR" sz="5000" dirty="0">
                <a:solidFill>
                  <a:schemeClr val="bg1"/>
                </a:solidFill>
              </a:rPr>
              <a: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61" y="869441"/>
            <a:ext cx="12192000" cy="0"/>
          </a:xfrm>
          <a:custGeom>
            <a:avLst/>
            <a:gdLst/>
            <a:ahLst/>
            <a:cxnLst/>
            <a:rect l="l" t="t" r="r" b="b"/>
            <a:pathLst>
              <a:path w="12192000">
                <a:moveTo>
                  <a:pt x="0" y="0"/>
                </a:moveTo>
                <a:lnTo>
                  <a:pt x="12192000" y="0"/>
                </a:lnTo>
              </a:path>
            </a:pathLst>
          </a:custGeom>
          <a:ln w="25400">
            <a:solidFill>
              <a:srgbClr val="FFFFFF"/>
            </a:solidFill>
          </a:ln>
        </p:spPr>
        <p:txBody>
          <a:bodyPr wrap="square" lIns="0" tIns="0" rIns="0" bIns="0" rtlCol="0"/>
          <a:lstStyle/>
          <a:p>
            <a:endParaRPr/>
          </a:p>
        </p:txBody>
      </p:sp>
      <p:sp>
        <p:nvSpPr>
          <p:cNvPr id="20" name="object 20"/>
          <p:cNvSpPr txBox="1">
            <a:spLocks noGrp="1"/>
          </p:cNvSpPr>
          <p:nvPr>
            <p:ph type="sldNum" sz="quarter" idx="12"/>
          </p:nvPr>
        </p:nvSpPr>
        <p:spPr>
          <a:prstGeom prst="rect">
            <a:avLst/>
          </a:prstGeom>
        </p:spPr>
        <p:txBody>
          <a:bodyPr vert="horz" wrap="square" lIns="0" tIns="0" rIns="0" bIns="0" rtlCol="0">
            <a:spAutoFit/>
          </a:bodyPr>
          <a:lstStyle/>
          <a:p>
            <a:pPr marL="50165">
              <a:lnSpc>
                <a:spcPts val="1240"/>
              </a:lnSpc>
            </a:pPr>
            <a:fld id="{81D60167-4931-47E6-BA6A-407CBD079E47}" type="slidenum">
              <a:rPr spc="-25" dirty="0"/>
              <a:t>13</a:t>
            </a:fld>
            <a:endParaRPr spc="-25" dirty="0"/>
          </a:p>
        </p:txBody>
      </p:sp>
      <p:sp>
        <p:nvSpPr>
          <p:cNvPr id="3" name="object 3">
            <a:extLst>
              <a:ext uri="{FF2B5EF4-FFF2-40B4-BE49-F238E27FC236}">
                <a16:creationId xmlns:a16="http://schemas.microsoft.com/office/drawing/2014/main" id="{48A438A6-3189-BFCC-BF77-51D10019BEBD}"/>
              </a:ext>
            </a:extLst>
          </p:cNvPr>
          <p:cNvSpPr txBox="1">
            <a:spLocks/>
          </p:cNvSpPr>
          <p:nvPr/>
        </p:nvSpPr>
        <p:spPr>
          <a:xfrm>
            <a:off x="152400" y="54627"/>
            <a:ext cx="11582400" cy="782907"/>
          </a:xfrm>
          <a:prstGeom prst="rect">
            <a:avLst/>
          </a:prstGeom>
        </p:spPr>
        <p:txBody>
          <a:bodyPr vert="horz" wrap="square" lIns="0" tIns="13335"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28725" indent="-596900">
              <a:lnSpc>
                <a:spcPct val="100000"/>
              </a:lnSpc>
              <a:spcBef>
                <a:spcPts val="105"/>
              </a:spcBef>
            </a:pPr>
            <a:r>
              <a:rPr lang="tr-TR" sz="5000" dirty="0">
                <a:solidFill>
                  <a:schemeClr val="bg1"/>
                </a:solidFill>
              </a:rPr>
              <a:t>Hata Düzeltme Öğrenme(</a:t>
            </a:r>
            <a:r>
              <a:rPr lang="tr-TR" sz="5000" dirty="0" err="1">
                <a:solidFill>
                  <a:schemeClr val="bg1"/>
                </a:solidFill>
              </a:rPr>
              <a:t>Error</a:t>
            </a:r>
            <a:r>
              <a:rPr lang="tr-TR" sz="5000" dirty="0">
                <a:solidFill>
                  <a:schemeClr val="bg1"/>
                </a:solidFill>
              </a:rPr>
              <a:t> </a:t>
            </a:r>
            <a:r>
              <a:rPr lang="tr-TR" sz="5000" dirty="0" err="1">
                <a:solidFill>
                  <a:schemeClr val="bg1"/>
                </a:solidFill>
              </a:rPr>
              <a:t>Correction</a:t>
            </a:r>
            <a:r>
              <a:rPr lang="tr-TR" sz="5000" dirty="0">
                <a:solidFill>
                  <a:schemeClr val="bg1"/>
                </a:solidFill>
              </a:rPr>
              <a:t>)</a:t>
            </a:r>
          </a:p>
        </p:txBody>
      </p:sp>
      <p:pic>
        <p:nvPicPr>
          <p:cNvPr id="10" name="Resim 9">
            <a:extLst>
              <a:ext uri="{FF2B5EF4-FFF2-40B4-BE49-F238E27FC236}">
                <a16:creationId xmlns:a16="http://schemas.microsoft.com/office/drawing/2014/main" id="{083CBA34-069E-7F12-FABF-052C8A079443}"/>
              </a:ext>
            </a:extLst>
          </p:cNvPr>
          <p:cNvPicPr>
            <a:picLocks noChangeAspect="1"/>
          </p:cNvPicPr>
          <p:nvPr/>
        </p:nvPicPr>
        <p:blipFill>
          <a:blip r:embed="rId2"/>
          <a:stretch>
            <a:fillRect/>
          </a:stretch>
        </p:blipFill>
        <p:spPr>
          <a:xfrm>
            <a:off x="2971799" y="1219200"/>
            <a:ext cx="5364475" cy="990599"/>
          </a:xfrm>
          <a:prstGeom prst="rect">
            <a:avLst/>
          </a:prstGeom>
        </p:spPr>
      </p:pic>
      <p:pic>
        <p:nvPicPr>
          <p:cNvPr id="21" name="Resim 20">
            <a:extLst>
              <a:ext uri="{FF2B5EF4-FFF2-40B4-BE49-F238E27FC236}">
                <a16:creationId xmlns:a16="http://schemas.microsoft.com/office/drawing/2014/main" id="{BA38918A-FBD7-4A20-4B6D-17A55FD3182C}"/>
              </a:ext>
            </a:extLst>
          </p:cNvPr>
          <p:cNvPicPr>
            <a:picLocks noChangeAspect="1"/>
          </p:cNvPicPr>
          <p:nvPr/>
        </p:nvPicPr>
        <p:blipFill>
          <a:blip r:embed="rId3"/>
          <a:stretch>
            <a:fillRect/>
          </a:stretch>
        </p:blipFill>
        <p:spPr>
          <a:xfrm>
            <a:off x="1981200" y="2562015"/>
            <a:ext cx="7629525" cy="2790825"/>
          </a:xfrm>
          <a:prstGeom prst="rect">
            <a:avLst/>
          </a:prstGeom>
        </p:spPr>
      </p:pic>
    </p:spTree>
    <p:extLst>
      <p:ext uri="{BB962C8B-B14F-4D97-AF65-F5344CB8AC3E}">
        <p14:creationId xmlns:p14="http://schemas.microsoft.com/office/powerpoint/2010/main" val="38475468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61" y="869441"/>
            <a:ext cx="12192000" cy="0"/>
          </a:xfrm>
          <a:custGeom>
            <a:avLst/>
            <a:gdLst/>
            <a:ahLst/>
            <a:cxnLst/>
            <a:rect l="l" t="t" r="r" b="b"/>
            <a:pathLst>
              <a:path w="12192000">
                <a:moveTo>
                  <a:pt x="0" y="0"/>
                </a:moveTo>
                <a:lnTo>
                  <a:pt x="12192000" y="0"/>
                </a:lnTo>
              </a:path>
            </a:pathLst>
          </a:custGeom>
          <a:ln w="25400">
            <a:solidFill>
              <a:srgbClr val="FFFFFF"/>
            </a:solidFill>
          </a:ln>
        </p:spPr>
        <p:txBody>
          <a:bodyPr wrap="square" lIns="0" tIns="0" rIns="0" bIns="0" rtlCol="0"/>
          <a:lstStyle/>
          <a:p>
            <a:endParaRPr/>
          </a:p>
        </p:txBody>
      </p:sp>
      <p:sp>
        <p:nvSpPr>
          <p:cNvPr id="20" name="object 20"/>
          <p:cNvSpPr txBox="1">
            <a:spLocks noGrp="1"/>
          </p:cNvSpPr>
          <p:nvPr>
            <p:ph type="sldNum" sz="quarter" idx="12"/>
          </p:nvPr>
        </p:nvSpPr>
        <p:spPr>
          <a:prstGeom prst="rect">
            <a:avLst/>
          </a:prstGeom>
        </p:spPr>
        <p:txBody>
          <a:bodyPr vert="horz" wrap="square" lIns="0" tIns="0" rIns="0" bIns="0" rtlCol="0">
            <a:spAutoFit/>
          </a:bodyPr>
          <a:lstStyle/>
          <a:p>
            <a:pPr marL="50165">
              <a:lnSpc>
                <a:spcPts val="1240"/>
              </a:lnSpc>
            </a:pPr>
            <a:fld id="{81D60167-4931-47E6-BA6A-407CBD079E47}" type="slidenum">
              <a:rPr spc="-25" dirty="0"/>
              <a:t>14</a:t>
            </a:fld>
            <a:endParaRPr spc="-25" dirty="0"/>
          </a:p>
        </p:txBody>
      </p:sp>
      <p:sp>
        <p:nvSpPr>
          <p:cNvPr id="3" name="object 3">
            <a:extLst>
              <a:ext uri="{FF2B5EF4-FFF2-40B4-BE49-F238E27FC236}">
                <a16:creationId xmlns:a16="http://schemas.microsoft.com/office/drawing/2014/main" id="{48A438A6-3189-BFCC-BF77-51D10019BEBD}"/>
              </a:ext>
            </a:extLst>
          </p:cNvPr>
          <p:cNvSpPr txBox="1">
            <a:spLocks/>
          </p:cNvSpPr>
          <p:nvPr/>
        </p:nvSpPr>
        <p:spPr>
          <a:xfrm>
            <a:off x="152400" y="54627"/>
            <a:ext cx="11582400" cy="782907"/>
          </a:xfrm>
          <a:prstGeom prst="rect">
            <a:avLst/>
          </a:prstGeom>
        </p:spPr>
        <p:txBody>
          <a:bodyPr vert="horz" wrap="square" lIns="0" tIns="13335"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28725" indent="-596900">
              <a:lnSpc>
                <a:spcPct val="100000"/>
              </a:lnSpc>
              <a:spcBef>
                <a:spcPts val="105"/>
              </a:spcBef>
            </a:pPr>
            <a:r>
              <a:rPr lang="tr-TR" sz="5000" dirty="0">
                <a:solidFill>
                  <a:schemeClr val="bg1"/>
                </a:solidFill>
              </a:rPr>
              <a:t>Hata Düzeltme Öğrenme(</a:t>
            </a:r>
            <a:r>
              <a:rPr lang="tr-TR" sz="5000" dirty="0" err="1">
                <a:solidFill>
                  <a:schemeClr val="bg1"/>
                </a:solidFill>
              </a:rPr>
              <a:t>Error</a:t>
            </a:r>
            <a:r>
              <a:rPr lang="tr-TR" sz="5000" dirty="0">
                <a:solidFill>
                  <a:schemeClr val="bg1"/>
                </a:solidFill>
              </a:rPr>
              <a:t> </a:t>
            </a:r>
            <a:r>
              <a:rPr lang="tr-TR" sz="5000" dirty="0" err="1">
                <a:solidFill>
                  <a:schemeClr val="bg1"/>
                </a:solidFill>
              </a:rPr>
              <a:t>Correction</a:t>
            </a:r>
            <a:r>
              <a:rPr lang="tr-TR" sz="5000" dirty="0">
                <a:solidFill>
                  <a:schemeClr val="bg1"/>
                </a:solidFill>
              </a:rPr>
              <a:t>)</a:t>
            </a:r>
          </a:p>
        </p:txBody>
      </p:sp>
      <p:pic>
        <p:nvPicPr>
          <p:cNvPr id="5" name="Resim 4">
            <a:extLst>
              <a:ext uri="{FF2B5EF4-FFF2-40B4-BE49-F238E27FC236}">
                <a16:creationId xmlns:a16="http://schemas.microsoft.com/office/drawing/2014/main" id="{107E0D6E-B9A4-8ECA-3182-7602AE2CC8D5}"/>
              </a:ext>
            </a:extLst>
          </p:cNvPr>
          <p:cNvPicPr>
            <a:picLocks noChangeAspect="1"/>
          </p:cNvPicPr>
          <p:nvPr/>
        </p:nvPicPr>
        <p:blipFill>
          <a:blip r:embed="rId2"/>
          <a:stretch>
            <a:fillRect/>
          </a:stretch>
        </p:blipFill>
        <p:spPr>
          <a:xfrm>
            <a:off x="2743200" y="1524000"/>
            <a:ext cx="4628261" cy="914398"/>
          </a:xfrm>
          <a:prstGeom prst="rect">
            <a:avLst/>
          </a:prstGeom>
        </p:spPr>
      </p:pic>
      <p:pic>
        <p:nvPicPr>
          <p:cNvPr id="7" name="Resim 6">
            <a:extLst>
              <a:ext uri="{FF2B5EF4-FFF2-40B4-BE49-F238E27FC236}">
                <a16:creationId xmlns:a16="http://schemas.microsoft.com/office/drawing/2014/main" id="{6C3C8B15-F2BA-A325-7E1A-F94BF7427FEC}"/>
              </a:ext>
            </a:extLst>
          </p:cNvPr>
          <p:cNvPicPr>
            <a:picLocks noChangeAspect="1"/>
          </p:cNvPicPr>
          <p:nvPr/>
        </p:nvPicPr>
        <p:blipFill>
          <a:blip r:embed="rId3"/>
          <a:stretch>
            <a:fillRect/>
          </a:stretch>
        </p:blipFill>
        <p:spPr>
          <a:xfrm>
            <a:off x="1404937" y="2870406"/>
            <a:ext cx="9626010" cy="2844594"/>
          </a:xfrm>
          <a:prstGeom prst="rect">
            <a:avLst/>
          </a:prstGeom>
        </p:spPr>
      </p:pic>
    </p:spTree>
    <p:extLst>
      <p:ext uri="{BB962C8B-B14F-4D97-AF65-F5344CB8AC3E}">
        <p14:creationId xmlns:p14="http://schemas.microsoft.com/office/powerpoint/2010/main" val="31252135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61" y="869441"/>
            <a:ext cx="12192000" cy="0"/>
          </a:xfrm>
          <a:custGeom>
            <a:avLst/>
            <a:gdLst/>
            <a:ahLst/>
            <a:cxnLst/>
            <a:rect l="l" t="t" r="r" b="b"/>
            <a:pathLst>
              <a:path w="12192000">
                <a:moveTo>
                  <a:pt x="0" y="0"/>
                </a:moveTo>
                <a:lnTo>
                  <a:pt x="12192000" y="0"/>
                </a:lnTo>
              </a:path>
            </a:pathLst>
          </a:custGeom>
          <a:ln w="25400">
            <a:solidFill>
              <a:srgbClr val="FFFFFF"/>
            </a:solidFill>
          </a:ln>
        </p:spPr>
        <p:txBody>
          <a:bodyPr wrap="square" lIns="0" tIns="0" rIns="0" bIns="0" rtlCol="0"/>
          <a:lstStyle/>
          <a:p>
            <a:endParaRPr/>
          </a:p>
        </p:txBody>
      </p:sp>
      <p:sp>
        <p:nvSpPr>
          <p:cNvPr id="3" name="object 3"/>
          <p:cNvSpPr txBox="1">
            <a:spLocks noGrp="1"/>
          </p:cNvSpPr>
          <p:nvPr>
            <p:ph type="title"/>
          </p:nvPr>
        </p:nvSpPr>
        <p:spPr>
          <a:xfrm>
            <a:off x="838200" y="268645"/>
            <a:ext cx="10515600" cy="505908"/>
          </a:xfrm>
          <a:prstGeom prst="rect">
            <a:avLst/>
          </a:prstGeom>
        </p:spPr>
        <p:txBody>
          <a:bodyPr vert="horz" wrap="square" lIns="0" tIns="13335" rIns="0" bIns="0" rtlCol="0">
            <a:spAutoFit/>
          </a:bodyPr>
          <a:lstStyle/>
          <a:p>
            <a:pPr marL="1488440">
              <a:lnSpc>
                <a:spcPct val="100000"/>
              </a:lnSpc>
              <a:spcBef>
                <a:spcPts val="105"/>
              </a:spcBef>
            </a:pPr>
            <a:r>
              <a:rPr lang="tr-TR" sz="3200" b="1" spc="-10" dirty="0">
                <a:solidFill>
                  <a:schemeClr val="bg1"/>
                </a:solidFill>
              </a:rPr>
              <a:t>Hafıza Tabanlı Öğrenme (Memory-</a:t>
            </a:r>
            <a:r>
              <a:rPr lang="tr-TR" sz="3200" b="1" dirty="0" err="1">
                <a:solidFill>
                  <a:schemeClr val="bg1"/>
                </a:solidFill>
              </a:rPr>
              <a:t>Based</a:t>
            </a:r>
            <a:r>
              <a:rPr lang="tr-TR" sz="3200" b="1" spc="-20" dirty="0">
                <a:solidFill>
                  <a:schemeClr val="bg1"/>
                </a:solidFill>
              </a:rPr>
              <a:t> </a:t>
            </a:r>
            <a:r>
              <a:rPr lang="tr-TR" sz="3200" b="1" spc="-10" dirty="0">
                <a:solidFill>
                  <a:schemeClr val="bg1"/>
                </a:solidFill>
              </a:rPr>
              <a:t>Learning)</a:t>
            </a:r>
            <a:endParaRPr sz="3200" b="1" dirty="0">
              <a:solidFill>
                <a:schemeClr val="bg1"/>
              </a:solidFill>
            </a:endParaRPr>
          </a:p>
        </p:txBody>
      </p:sp>
      <p:sp>
        <p:nvSpPr>
          <p:cNvPr id="13" name="object 13"/>
          <p:cNvSpPr txBox="1">
            <a:spLocks noGrp="1"/>
          </p:cNvSpPr>
          <p:nvPr>
            <p:ph type="ftr" sz="quarter" idx="11"/>
          </p:nvPr>
        </p:nvSpPr>
        <p:spPr>
          <a:prstGeom prst="rect">
            <a:avLst/>
          </a:prstGeom>
        </p:spPr>
        <p:txBody>
          <a:bodyPr vert="horz" wrap="square" lIns="0" tIns="0" rIns="0" bIns="0" rtlCol="0">
            <a:spAutoFit/>
          </a:bodyPr>
          <a:lstStyle/>
          <a:p>
            <a:pPr marL="12700">
              <a:lnSpc>
                <a:spcPts val="1240"/>
              </a:lnSpc>
            </a:pPr>
            <a:r>
              <a:rPr dirty="0"/>
              <a:t>Prepared</a:t>
            </a:r>
            <a:r>
              <a:rPr spc="-60" dirty="0"/>
              <a:t> </a:t>
            </a:r>
            <a:r>
              <a:rPr dirty="0"/>
              <a:t>by</a:t>
            </a:r>
            <a:r>
              <a:rPr spc="-40" dirty="0"/>
              <a:t> </a:t>
            </a:r>
            <a:r>
              <a:rPr spc="-20" dirty="0"/>
              <a:t>Prof. </a:t>
            </a:r>
            <a:r>
              <a:rPr spc="-35" dirty="0"/>
              <a:t>Dr. </a:t>
            </a:r>
            <a:r>
              <a:rPr dirty="0"/>
              <a:t>Hasan</a:t>
            </a:r>
            <a:r>
              <a:rPr spc="-15" dirty="0"/>
              <a:t> </a:t>
            </a:r>
            <a:r>
              <a:rPr spc="-20" dirty="0"/>
              <a:t>AMCA</a:t>
            </a:r>
          </a:p>
        </p:txBody>
      </p:sp>
      <p:sp>
        <p:nvSpPr>
          <p:cNvPr id="12" name="object 12"/>
          <p:cNvSpPr txBox="1">
            <a:spLocks noGrp="1"/>
          </p:cNvSpPr>
          <p:nvPr>
            <p:ph type="sldNum" sz="quarter" idx="12"/>
          </p:nvPr>
        </p:nvSpPr>
        <p:spPr>
          <a:prstGeom prst="rect">
            <a:avLst/>
          </a:prstGeom>
        </p:spPr>
        <p:txBody>
          <a:bodyPr vert="horz" wrap="square" lIns="0" tIns="0" rIns="0" bIns="0" rtlCol="0">
            <a:spAutoFit/>
          </a:bodyPr>
          <a:lstStyle/>
          <a:p>
            <a:pPr marL="50165">
              <a:lnSpc>
                <a:spcPts val="1240"/>
              </a:lnSpc>
            </a:pPr>
            <a:fld id="{81D60167-4931-47E6-BA6A-407CBD079E47}" type="slidenum">
              <a:rPr spc="-25" dirty="0"/>
              <a:t>15</a:t>
            </a:fld>
            <a:endParaRPr spc="-25" dirty="0"/>
          </a:p>
        </p:txBody>
      </p:sp>
      <p:sp>
        <p:nvSpPr>
          <p:cNvPr id="4" name="object 4"/>
          <p:cNvSpPr txBox="1"/>
          <p:nvPr/>
        </p:nvSpPr>
        <p:spPr>
          <a:xfrm>
            <a:off x="78739" y="895858"/>
            <a:ext cx="11887835" cy="1215717"/>
          </a:xfrm>
          <a:prstGeom prst="rect">
            <a:avLst/>
          </a:prstGeom>
        </p:spPr>
        <p:txBody>
          <a:bodyPr vert="horz" wrap="square" lIns="0" tIns="60960" rIns="0" bIns="0" rtlCol="0">
            <a:spAutoFit/>
          </a:bodyPr>
          <a:lstStyle/>
          <a:p>
            <a:pPr marL="240029" marR="5080" indent="-227329">
              <a:lnSpc>
                <a:spcPts val="3020"/>
              </a:lnSpc>
              <a:spcBef>
                <a:spcPts val="480"/>
              </a:spcBef>
              <a:buFont typeface="Arial MT"/>
              <a:buChar char="•"/>
              <a:tabLst>
                <a:tab pos="241300" algn="l"/>
              </a:tabLst>
            </a:pPr>
            <a:r>
              <a:rPr lang="tr-TR" sz="2800" dirty="0">
                <a:solidFill>
                  <a:srgbClr val="FFFFFF"/>
                </a:solidFill>
                <a:latin typeface="Cambria"/>
                <a:cs typeface="Cambria"/>
              </a:rPr>
              <a:t>Hafıza tabanlı öğrenmede, geçmiş deneyimlerin tümü (veya çoğu) açıkça doğru sınıflandırılmış girdi-çıktı örneklerinden oluşan büyük bir bellekte saklanır:</a:t>
            </a:r>
            <a:endParaRPr sz="2800" dirty="0">
              <a:latin typeface="Cambria"/>
              <a:cs typeface="Cambria"/>
            </a:endParaRPr>
          </a:p>
        </p:txBody>
      </p:sp>
      <p:sp>
        <p:nvSpPr>
          <p:cNvPr id="5" name="object 5"/>
          <p:cNvSpPr/>
          <p:nvPr/>
        </p:nvSpPr>
        <p:spPr>
          <a:xfrm>
            <a:off x="5454015" y="1843785"/>
            <a:ext cx="721360" cy="237490"/>
          </a:xfrm>
          <a:custGeom>
            <a:avLst/>
            <a:gdLst/>
            <a:ahLst/>
            <a:cxnLst/>
            <a:rect l="l" t="t" r="r" b="b"/>
            <a:pathLst>
              <a:path w="721360" h="237489">
                <a:moveTo>
                  <a:pt x="645033" y="0"/>
                </a:moveTo>
                <a:lnTo>
                  <a:pt x="641858" y="0"/>
                </a:lnTo>
                <a:lnTo>
                  <a:pt x="641858" y="9525"/>
                </a:lnTo>
                <a:lnTo>
                  <a:pt x="643636" y="9525"/>
                </a:lnTo>
                <a:lnTo>
                  <a:pt x="652186" y="10098"/>
                </a:lnTo>
                <a:lnTo>
                  <a:pt x="681476" y="39834"/>
                </a:lnTo>
                <a:lnTo>
                  <a:pt x="682117" y="49911"/>
                </a:lnTo>
                <a:lnTo>
                  <a:pt x="682117" y="55625"/>
                </a:lnTo>
                <a:lnTo>
                  <a:pt x="681227" y="62864"/>
                </a:lnTo>
                <a:lnTo>
                  <a:pt x="677926" y="79883"/>
                </a:lnTo>
                <a:lnTo>
                  <a:pt x="677163" y="85978"/>
                </a:lnTo>
                <a:lnTo>
                  <a:pt x="677163" y="96647"/>
                </a:lnTo>
                <a:lnTo>
                  <a:pt x="679196" y="102488"/>
                </a:lnTo>
                <a:lnTo>
                  <a:pt x="683387" y="106934"/>
                </a:lnTo>
                <a:lnTo>
                  <a:pt x="687451" y="111505"/>
                </a:lnTo>
                <a:lnTo>
                  <a:pt x="692404" y="114808"/>
                </a:lnTo>
                <a:lnTo>
                  <a:pt x="698119" y="116966"/>
                </a:lnTo>
                <a:lnTo>
                  <a:pt x="698119" y="119252"/>
                </a:lnTo>
                <a:lnTo>
                  <a:pt x="692404" y="121412"/>
                </a:lnTo>
                <a:lnTo>
                  <a:pt x="687451" y="124713"/>
                </a:lnTo>
                <a:lnTo>
                  <a:pt x="679196" y="133730"/>
                </a:lnTo>
                <a:lnTo>
                  <a:pt x="677163" y="139446"/>
                </a:lnTo>
                <a:lnTo>
                  <a:pt x="677163" y="150240"/>
                </a:lnTo>
                <a:lnTo>
                  <a:pt x="677926" y="156210"/>
                </a:lnTo>
                <a:lnTo>
                  <a:pt x="681227" y="173354"/>
                </a:lnTo>
                <a:lnTo>
                  <a:pt x="682117" y="180466"/>
                </a:lnTo>
                <a:lnTo>
                  <a:pt x="682117" y="186309"/>
                </a:lnTo>
                <a:lnTo>
                  <a:pt x="681476" y="196736"/>
                </a:lnTo>
                <a:lnTo>
                  <a:pt x="652186" y="226990"/>
                </a:lnTo>
                <a:lnTo>
                  <a:pt x="643636" y="227584"/>
                </a:lnTo>
                <a:lnTo>
                  <a:pt x="641858" y="227584"/>
                </a:lnTo>
                <a:lnTo>
                  <a:pt x="641858" y="236981"/>
                </a:lnTo>
                <a:lnTo>
                  <a:pt x="645033" y="236981"/>
                </a:lnTo>
                <a:lnTo>
                  <a:pt x="658699" y="236005"/>
                </a:lnTo>
                <a:lnTo>
                  <a:pt x="695055" y="216330"/>
                </a:lnTo>
                <a:lnTo>
                  <a:pt x="703199" y="184023"/>
                </a:lnTo>
                <a:lnTo>
                  <a:pt x="703199" y="177164"/>
                </a:lnTo>
                <a:lnTo>
                  <a:pt x="702183" y="169417"/>
                </a:lnTo>
                <a:lnTo>
                  <a:pt x="700277" y="160527"/>
                </a:lnTo>
                <a:lnTo>
                  <a:pt x="698373" y="151764"/>
                </a:lnTo>
                <a:lnTo>
                  <a:pt x="697357" y="145923"/>
                </a:lnTo>
                <a:lnTo>
                  <a:pt x="697357" y="137160"/>
                </a:lnTo>
                <a:lnTo>
                  <a:pt x="699388" y="132587"/>
                </a:lnTo>
                <a:lnTo>
                  <a:pt x="703326" y="128904"/>
                </a:lnTo>
                <a:lnTo>
                  <a:pt x="707263" y="125349"/>
                </a:lnTo>
                <a:lnTo>
                  <a:pt x="713105" y="123443"/>
                </a:lnTo>
                <a:lnTo>
                  <a:pt x="721106" y="123189"/>
                </a:lnTo>
                <a:lnTo>
                  <a:pt x="721106" y="113029"/>
                </a:lnTo>
                <a:lnTo>
                  <a:pt x="713105" y="112775"/>
                </a:lnTo>
                <a:lnTo>
                  <a:pt x="707263" y="110743"/>
                </a:lnTo>
                <a:lnTo>
                  <a:pt x="699388" y="103631"/>
                </a:lnTo>
                <a:lnTo>
                  <a:pt x="697357" y="98933"/>
                </a:lnTo>
                <a:lnTo>
                  <a:pt x="697357" y="90297"/>
                </a:lnTo>
                <a:lnTo>
                  <a:pt x="698373" y="84327"/>
                </a:lnTo>
                <a:lnTo>
                  <a:pt x="702183" y="66801"/>
                </a:lnTo>
                <a:lnTo>
                  <a:pt x="703199" y="58927"/>
                </a:lnTo>
                <a:lnTo>
                  <a:pt x="703199" y="52069"/>
                </a:lnTo>
                <a:lnTo>
                  <a:pt x="702294" y="39945"/>
                </a:lnTo>
                <a:lnTo>
                  <a:pt x="680555" y="7715"/>
                </a:lnTo>
                <a:lnTo>
                  <a:pt x="658699" y="1047"/>
                </a:lnTo>
                <a:lnTo>
                  <a:pt x="645033" y="0"/>
                </a:lnTo>
                <a:close/>
              </a:path>
              <a:path w="721360" h="237489">
                <a:moveTo>
                  <a:pt x="79248" y="0"/>
                </a:moveTo>
                <a:lnTo>
                  <a:pt x="76073" y="0"/>
                </a:lnTo>
                <a:lnTo>
                  <a:pt x="62406" y="1047"/>
                </a:lnTo>
                <a:lnTo>
                  <a:pt x="26050" y="20599"/>
                </a:lnTo>
                <a:lnTo>
                  <a:pt x="17907" y="51942"/>
                </a:lnTo>
                <a:lnTo>
                  <a:pt x="17907" y="58800"/>
                </a:lnTo>
                <a:lnTo>
                  <a:pt x="18923" y="66675"/>
                </a:lnTo>
                <a:lnTo>
                  <a:pt x="22733" y="84200"/>
                </a:lnTo>
                <a:lnTo>
                  <a:pt x="23749" y="90169"/>
                </a:lnTo>
                <a:lnTo>
                  <a:pt x="23749" y="98805"/>
                </a:lnTo>
                <a:lnTo>
                  <a:pt x="21717" y="103504"/>
                </a:lnTo>
                <a:lnTo>
                  <a:pt x="17780" y="107061"/>
                </a:lnTo>
                <a:lnTo>
                  <a:pt x="13843" y="110743"/>
                </a:lnTo>
                <a:lnTo>
                  <a:pt x="8000" y="112649"/>
                </a:lnTo>
                <a:lnTo>
                  <a:pt x="0" y="112902"/>
                </a:lnTo>
                <a:lnTo>
                  <a:pt x="0" y="123062"/>
                </a:lnTo>
                <a:lnTo>
                  <a:pt x="23749" y="137033"/>
                </a:lnTo>
                <a:lnTo>
                  <a:pt x="23749" y="145796"/>
                </a:lnTo>
                <a:lnTo>
                  <a:pt x="22733" y="151637"/>
                </a:lnTo>
                <a:lnTo>
                  <a:pt x="20827" y="160400"/>
                </a:lnTo>
                <a:lnTo>
                  <a:pt x="18923" y="169290"/>
                </a:lnTo>
                <a:lnTo>
                  <a:pt x="17907" y="177037"/>
                </a:lnTo>
                <a:lnTo>
                  <a:pt x="17907" y="183896"/>
                </a:lnTo>
                <a:lnTo>
                  <a:pt x="32385" y="223647"/>
                </a:lnTo>
                <a:lnTo>
                  <a:pt x="76073" y="236981"/>
                </a:lnTo>
                <a:lnTo>
                  <a:pt x="79248" y="236981"/>
                </a:lnTo>
                <a:lnTo>
                  <a:pt x="79248" y="227584"/>
                </a:lnTo>
                <a:lnTo>
                  <a:pt x="77470" y="227584"/>
                </a:lnTo>
                <a:lnTo>
                  <a:pt x="68919" y="226990"/>
                </a:lnTo>
                <a:lnTo>
                  <a:pt x="39629" y="196683"/>
                </a:lnTo>
                <a:lnTo>
                  <a:pt x="38988" y="186181"/>
                </a:lnTo>
                <a:lnTo>
                  <a:pt x="38988" y="180339"/>
                </a:lnTo>
                <a:lnTo>
                  <a:pt x="39877" y="173227"/>
                </a:lnTo>
                <a:lnTo>
                  <a:pt x="43180" y="156083"/>
                </a:lnTo>
                <a:lnTo>
                  <a:pt x="43942" y="150113"/>
                </a:lnTo>
                <a:lnTo>
                  <a:pt x="43942" y="139318"/>
                </a:lnTo>
                <a:lnTo>
                  <a:pt x="41910" y="133603"/>
                </a:lnTo>
                <a:lnTo>
                  <a:pt x="33655" y="124587"/>
                </a:lnTo>
                <a:lnTo>
                  <a:pt x="28701" y="121285"/>
                </a:lnTo>
                <a:lnTo>
                  <a:pt x="22987" y="119125"/>
                </a:lnTo>
                <a:lnTo>
                  <a:pt x="22987" y="116839"/>
                </a:lnTo>
                <a:lnTo>
                  <a:pt x="28701" y="114680"/>
                </a:lnTo>
                <a:lnTo>
                  <a:pt x="33655" y="111378"/>
                </a:lnTo>
                <a:lnTo>
                  <a:pt x="37719" y="106806"/>
                </a:lnTo>
                <a:lnTo>
                  <a:pt x="41910" y="102362"/>
                </a:lnTo>
                <a:lnTo>
                  <a:pt x="43942" y="96519"/>
                </a:lnTo>
                <a:lnTo>
                  <a:pt x="43942" y="85851"/>
                </a:lnTo>
                <a:lnTo>
                  <a:pt x="43180" y="79755"/>
                </a:lnTo>
                <a:lnTo>
                  <a:pt x="39877" y="62737"/>
                </a:lnTo>
                <a:lnTo>
                  <a:pt x="38988" y="55499"/>
                </a:lnTo>
                <a:lnTo>
                  <a:pt x="38988" y="49784"/>
                </a:lnTo>
                <a:lnTo>
                  <a:pt x="39629" y="39780"/>
                </a:lnTo>
                <a:lnTo>
                  <a:pt x="68919" y="10098"/>
                </a:lnTo>
                <a:lnTo>
                  <a:pt x="77470" y="9525"/>
                </a:lnTo>
                <a:lnTo>
                  <a:pt x="79248" y="9525"/>
                </a:lnTo>
                <a:lnTo>
                  <a:pt x="79248" y="0"/>
                </a:lnTo>
                <a:close/>
              </a:path>
            </a:pathLst>
          </a:custGeom>
          <a:solidFill>
            <a:srgbClr val="FFFFFF"/>
          </a:solidFill>
        </p:spPr>
        <p:txBody>
          <a:bodyPr wrap="square" lIns="0" tIns="0" rIns="0" bIns="0" rtlCol="0"/>
          <a:lstStyle/>
          <a:p>
            <a:endParaRPr/>
          </a:p>
        </p:txBody>
      </p:sp>
      <p:sp>
        <p:nvSpPr>
          <p:cNvPr id="6" name="object 6"/>
          <p:cNvSpPr txBox="1"/>
          <p:nvPr/>
        </p:nvSpPr>
        <p:spPr>
          <a:xfrm>
            <a:off x="5503798" y="1767281"/>
            <a:ext cx="607060" cy="331470"/>
          </a:xfrm>
          <a:prstGeom prst="rect">
            <a:avLst/>
          </a:prstGeom>
        </p:spPr>
        <p:txBody>
          <a:bodyPr vert="horz" wrap="square" lIns="0" tIns="13335" rIns="0" bIns="0" rtlCol="0">
            <a:spAutoFit/>
          </a:bodyPr>
          <a:lstStyle/>
          <a:p>
            <a:pPr marL="38100">
              <a:lnSpc>
                <a:spcPct val="100000"/>
              </a:lnSpc>
              <a:spcBef>
                <a:spcPts val="105"/>
              </a:spcBef>
            </a:pPr>
            <a:r>
              <a:rPr sz="2000" spc="80" dirty="0">
                <a:solidFill>
                  <a:srgbClr val="FFFFFF"/>
                </a:solidFill>
                <a:latin typeface="Cambria Math"/>
                <a:cs typeface="Cambria Math"/>
              </a:rPr>
              <a:t>𝐱</a:t>
            </a:r>
            <a:r>
              <a:rPr sz="2175" spc="120" baseline="-15325" dirty="0">
                <a:solidFill>
                  <a:srgbClr val="FFFFFF"/>
                </a:solidFill>
                <a:latin typeface="Cambria Math"/>
                <a:cs typeface="Cambria Math"/>
              </a:rPr>
              <a:t>𝑖</a:t>
            </a:r>
            <a:r>
              <a:rPr sz="2000" spc="80" dirty="0">
                <a:solidFill>
                  <a:srgbClr val="FFFFFF"/>
                </a:solidFill>
                <a:latin typeface="Cambria Math"/>
                <a:cs typeface="Cambria Math"/>
              </a:rPr>
              <a:t>,</a:t>
            </a:r>
            <a:r>
              <a:rPr sz="2000" spc="-120" dirty="0">
                <a:solidFill>
                  <a:srgbClr val="FFFFFF"/>
                </a:solidFill>
                <a:latin typeface="Cambria Math"/>
                <a:cs typeface="Cambria Math"/>
              </a:rPr>
              <a:t> </a:t>
            </a:r>
            <a:r>
              <a:rPr sz="2000" spc="-25" dirty="0">
                <a:solidFill>
                  <a:srgbClr val="FFFFFF"/>
                </a:solidFill>
                <a:latin typeface="Cambria Math"/>
                <a:cs typeface="Cambria Math"/>
              </a:rPr>
              <a:t>𝑑</a:t>
            </a:r>
            <a:r>
              <a:rPr sz="2175" spc="-37" baseline="-15325" dirty="0">
                <a:solidFill>
                  <a:srgbClr val="FFFFFF"/>
                </a:solidFill>
                <a:latin typeface="Cambria Math"/>
                <a:cs typeface="Cambria Math"/>
              </a:rPr>
              <a:t>𝑖</a:t>
            </a:r>
            <a:endParaRPr sz="2175" baseline="-15325" dirty="0">
              <a:latin typeface="Cambria Math"/>
              <a:cs typeface="Cambria Math"/>
            </a:endParaRPr>
          </a:p>
        </p:txBody>
      </p:sp>
      <p:sp>
        <p:nvSpPr>
          <p:cNvPr id="7" name="object 7"/>
          <p:cNvSpPr txBox="1"/>
          <p:nvPr/>
        </p:nvSpPr>
        <p:spPr>
          <a:xfrm>
            <a:off x="6192392" y="1630121"/>
            <a:ext cx="212090" cy="331470"/>
          </a:xfrm>
          <a:prstGeom prst="rect">
            <a:avLst/>
          </a:prstGeom>
        </p:spPr>
        <p:txBody>
          <a:bodyPr vert="horz" wrap="square" lIns="0" tIns="13335" rIns="0" bIns="0" rtlCol="0">
            <a:spAutoFit/>
          </a:bodyPr>
          <a:lstStyle/>
          <a:p>
            <a:pPr marL="12700">
              <a:lnSpc>
                <a:spcPct val="100000"/>
              </a:lnSpc>
              <a:spcBef>
                <a:spcPts val="105"/>
              </a:spcBef>
            </a:pPr>
            <a:r>
              <a:rPr sz="2000" spc="-50" dirty="0">
                <a:solidFill>
                  <a:srgbClr val="FFFFFF"/>
                </a:solidFill>
                <a:latin typeface="Cambria Math"/>
                <a:cs typeface="Cambria Math"/>
              </a:rPr>
              <a:t>𝑁</a:t>
            </a:r>
            <a:endParaRPr sz="2000">
              <a:latin typeface="Cambria Math"/>
              <a:cs typeface="Cambria Math"/>
            </a:endParaRPr>
          </a:p>
        </p:txBody>
      </p:sp>
      <p:sp>
        <p:nvSpPr>
          <p:cNvPr id="8" name="object 8"/>
          <p:cNvSpPr txBox="1"/>
          <p:nvPr/>
        </p:nvSpPr>
        <p:spPr>
          <a:xfrm>
            <a:off x="6174104" y="1927987"/>
            <a:ext cx="587375" cy="330835"/>
          </a:xfrm>
          <a:prstGeom prst="rect">
            <a:avLst/>
          </a:prstGeom>
        </p:spPr>
        <p:txBody>
          <a:bodyPr vert="horz" wrap="square" lIns="0" tIns="13335" rIns="0" bIns="0" rtlCol="0">
            <a:spAutoFit/>
          </a:bodyPr>
          <a:lstStyle/>
          <a:p>
            <a:pPr marL="12700">
              <a:lnSpc>
                <a:spcPct val="100000"/>
              </a:lnSpc>
              <a:spcBef>
                <a:spcPts val="105"/>
              </a:spcBef>
            </a:pPr>
            <a:r>
              <a:rPr sz="2000" dirty="0">
                <a:solidFill>
                  <a:srgbClr val="FFFFFF"/>
                </a:solidFill>
                <a:latin typeface="Cambria Math"/>
                <a:cs typeface="Cambria Math"/>
              </a:rPr>
              <a:t>𝑖</a:t>
            </a:r>
            <a:r>
              <a:rPr sz="2000" spc="165" dirty="0">
                <a:solidFill>
                  <a:srgbClr val="FFFFFF"/>
                </a:solidFill>
                <a:latin typeface="Cambria Math"/>
                <a:cs typeface="Cambria Math"/>
              </a:rPr>
              <a:t> </a:t>
            </a:r>
            <a:r>
              <a:rPr sz="2000" dirty="0">
                <a:solidFill>
                  <a:srgbClr val="FFFFFF"/>
                </a:solidFill>
                <a:latin typeface="Cambria Math"/>
                <a:cs typeface="Cambria Math"/>
              </a:rPr>
              <a:t>=</a:t>
            </a:r>
            <a:r>
              <a:rPr sz="2000" spc="100" dirty="0">
                <a:solidFill>
                  <a:srgbClr val="FFFFFF"/>
                </a:solidFill>
                <a:latin typeface="Cambria Math"/>
                <a:cs typeface="Cambria Math"/>
              </a:rPr>
              <a:t> </a:t>
            </a:r>
            <a:r>
              <a:rPr sz="2000" spc="-50" dirty="0">
                <a:solidFill>
                  <a:srgbClr val="FFFFFF"/>
                </a:solidFill>
                <a:latin typeface="Cambria Math"/>
                <a:cs typeface="Cambria Math"/>
              </a:rPr>
              <a:t>1</a:t>
            </a:r>
            <a:endParaRPr sz="2000">
              <a:latin typeface="Cambria Math"/>
              <a:cs typeface="Cambria Math"/>
            </a:endParaRPr>
          </a:p>
        </p:txBody>
      </p:sp>
      <p:sp>
        <p:nvSpPr>
          <p:cNvPr id="9" name="object 9"/>
          <p:cNvSpPr txBox="1"/>
          <p:nvPr/>
        </p:nvSpPr>
        <p:spPr>
          <a:xfrm>
            <a:off x="53339" y="2162073"/>
            <a:ext cx="12024360" cy="1883208"/>
          </a:xfrm>
          <a:prstGeom prst="rect">
            <a:avLst/>
          </a:prstGeom>
        </p:spPr>
        <p:txBody>
          <a:bodyPr vert="horz" wrap="square" lIns="0" tIns="46355" rIns="0" bIns="0" rtlCol="0">
            <a:spAutoFit/>
          </a:bodyPr>
          <a:lstStyle/>
          <a:p>
            <a:pPr marL="344170" indent="-306070">
              <a:lnSpc>
                <a:spcPct val="100000"/>
              </a:lnSpc>
              <a:spcBef>
                <a:spcPts val="365"/>
              </a:spcBef>
              <a:buFont typeface="Arial MT"/>
              <a:buChar char="•"/>
              <a:tabLst>
                <a:tab pos="344170" algn="l"/>
              </a:tabLst>
            </a:pPr>
            <a:r>
              <a:rPr lang="tr-TR" sz="2800" dirty="0">
                <a:solidFill>
                  <a:srgbClr val="FFFFFF"/>
                </a:solidFill>
                <a:latin typeface="Cambria"/>
                <a:cs typeface="Cambria"/>
              </a:rPr>
              <a:t>burada xi girdi vektörüdür ve </a:t>
            </a:r>
            <a:r>
              <a:rPr lang="tr-TR" sz="2800" dirty="0" err="1">
                <a:solidFill>
                  <a:srgbClr val="FFFFFF"/>
                </a:solidFill>
                <a:latin typeface="Cambria"/>
                <a:cs typeface="Cambria"/>
              </a:rPr>
              <a:t>di</a:t>
            </a:r>
            <a:r>
              <a:rPr lang="tr-TR" sz="2800" dirty="0">
                <a:solidFill>
                  <a:srgbClr val="FFFFFF"/>
                </a:solidFill>
                <a:latin typeface="Cambria"/>
                <a:cs typeface="Cambria"/>
              </a:rPr>
              <a:t> karşılık gelen istenen yanıtı belirtir.</a:t>
            </a:r>
          </a:p>
          <a:p>
            <a:pPr marL="344170" indent="-306070">
              <a:lnSpc>
                <a:spcPct val="100000"/>
              </a:lnSpc>
              <a:spcBef>
                <a:spcPts val="365"/>
              </a:spcBef>
              <a:buFont typeface="Arial MT"/>
              <a:buChar char="•"/>
              <a:tabLst>
                <a:tab pos="344170" algn="l"/>
              </a:tabLst>
            </a:pPr>
            <a:r>
              <a:rPr lang="tr-TR" sz="2800" dirty="0">
                <a:solidFill>
                  <a:srgbClr val="FFFFFF"/>
                </a:solidFill>
                <a:latin typeface="Cambria"/>
                <a:cs typeface="Cambria"/>
              </a:rPr>
              <a:t>Tüm bellek tabanlı öğrenme algoritmaları iki temel bileşen içerir</a:t>
            </a:r>
            <a:r>
              <a:rPr sz="2800" spc="-10" dirty="0">
                <a:solidFill>
                  <a:srgbClr val="FFFFFF"/>
                </a:solidFill>
                <a:latin typeface="Cambria"/>
                <a:cs typeface="Cambria"/>
              </a:rPr>
              <a:t>:</a:t>
            </a:r>
            <a:endParaRPr sz="2800" dirty="0">
              <a:latin typeface="Cambria"/>
              <a:cs typeface="Cambria"/>
            </a:endParaRPr>
          </a:p>
          <a:p>
            <a:pPr marL="575945" lvl="1" indent="-309245">
              <a:lnSpc>
                <a:spcPct val="100000"/>
              </a:lnSpc>
              <a:spcBef>
                <a:spcPts val="270"/>
              </a:spcBef>
              <a:buChar char="~"/>
              <a:tabLst>
                <a:tab pos="575945" algn="l"/>
              </a:tabLst>
            </a:pPr>
            <a:r>
              <a:rPr lang="tr-TR" sz="2750" dirty="0">
                <a:solidFill>
                  <a:srgbClr val="FFFFFF"/>
                </a:solidFill>
                <a:latin typeface="Cambria"/>
                <a:cs typeface="Cambria"/>
              </a:rPr>
              <a:t>Test vektörü (</a:t>
            </a:r>
            <a:r>
              <a:rPr lang="tr-TR" sz="2750" dirty="0" err="1">
                <a:solidFill>
                  <a:srgbClr val="FFFFFF"/>
                </a:solidFill>
                <a:latin typeface="Cambria"/>
                <a:cs typeface="Cambria"/>
              </a:rPr>
              <a:t>xtest</a:t>
            </a:r>
            <a:r>
              <a:rPr lang="tr-TR" sz="2750" dirty="0">
                <a:solidFill>
                  <a:srgbClr val="FFFFFF"/>
                </a:solidFill>
                <a:latin typeface="Cambria"/>
                <a:cs typeface="Cambria"/>
              </a:rPr>
              <a:t>)'in yerel komşuluğunu tanımlamak için kullanılan kriter</a:t>
            </a:r>
            <a:r>
              <a:rPr sz="2750" spc="85" dirty="0">
                <a:solidFill>
                  <a:srgbClr val="FFFFFF"/>
                </a:solidFill>
                <a:latin typeface="Cambria"/>
                <a:cs typeface="Cambria"/>
              </a:rPr>
              <a:t>·</a:t>
            </a:r>
            <a:endParaRPr sz="2750" dirty="0">
              <a:latin typeface="Cambria"/>
              <a:cs typeface="Cambria"/>
            </a:endParaRPr>
          </a:p>
          <a:p>
            <a:pPr marL="575945" lvl="1" indent="-309245">
              <a:lnSpc>
                <a:spcPct val="100000"/>
              </a:lnSpc>
              <a:spcBef>
                <a:spcPts val="275"/>
              </a:spcBef>
              <a:buChar char="~"/>
              <a:tabLst>
                <a:tab pos="575945" algn="l"/>
              </a:tabLst>
            </a:pPr>
            <a:r>
              <a:rPr lang="tr-TR" sz="2750" dirty="0" err="1">
                <a:solidFill>
                  <a:srgbClr val="FFFFFF"/>
                </a:solidFill>
                <a:latin typeface="Cambria"/>
                <a:cs typeface="Cambria"/>
              </a:rPr>
              <a:t>xtest'in</a:t>
            </a:r>
            <a:r>
              <a:rPr lang="tr-TR" sz="2750" dirty="0">
                <a:solidFill>
                  <a:srgbClr val="FFFFFF"/>
                </a:solidFill>
                <a:latin typeface="Cambria"/>
                <a:cs typeface="Cambria"/>
              </a:rPr>
              <a:t> yerel mahallesindeki eğitim örneklerine uygulanan öğrenme kuralı</a:t>
            </a:r>
            <a:r>
              <a:rPr sz="2750" spc="85" dirty="0">
                <a:solidFill>
                  <a:srgbClr val="FFFFFF"/>
                </a:solidFill>
                <a:latin typeface="Cambria"/>
                <a:cs typeface="Cambria"/>
              </a:rPr>
              <a:t>.</a:t>
            </a:r>
            <a:endParaRPr sz="2750" dirty="0">
              <a:latin typeface="Cambria"/>
              <a:cs typeface="Cambria"/>
            </a:endParaRPr>
          </a:p>
        </p:txBody>
      </p:sp>
      <p:pic>
        <p:nvPicPr>
          <p:cNvPr id="10" name="object 10"/>
          <p:cNvPicPr/>
          <p:nvPr/>
        </p:nvPicPr>
        <p:blipFill>
          <a:blip r:embed="rId2" cstate="print"/>
          <a:stretch>
            <a:fillRect/>
          </a:stretch>
        </p:blipFill>
        <p:spPr>
          <a:xfrm>
            <a:off x="2971800" y="4177284"/>
            <a:ext cx="6019800" cy="252984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124200" y="4294634"/>
            <a:ext cx="6096000" cy="2563366"/>
          </a:xfrm>
          <a:prstGeom prst="rect">
            <a:avLst/>
          </a:prstGeom>
        </p:spPr>
      </p:pic>
      <p:sp>
        <p:nvSpPr>
          <p:cNvPr id="3" name="object 3"/>
          <p:cNvSpPr/>
          <p:nvPr/>
        </p:nvSpPr>
        <p:spPr>
          <a:xfrm>
            <a:off x="761" y="869441"/>
            <a:ext cx="12192000" cy="0"/>
          </a:xfrm>
          <a:custGeom>
            <a:avLst/>
            <a:gdLst/>
            <a:ahLst/>
            <a:cxnLst/>
            <a:rect l="l" t="t" r="r" b="b"/>
            <a:pathLst>
              <a:path w="12192000">
                <a:moveTo>
                  <a:pt x="0" y="0"/>
                </a:moveTo>
                <a:lnTo>
                  <a:pt x="12192000" y="0"/>
                </a:lnTo>
              </a:path>
            </a:pathLst>
          </a:custGeom>
          <a:ln w="25400">
            <a:solidFill>
              <a:srgbClr val="FFFFFF"/>
            </a:solidFill>
          </a:ln>
        </p:spPr>
        <p:txBody>
          <a:bodyPr wrap="square" lIns="0" tIns="0" rIns="0" bIns="0" rtlCol="0"/>
          <a:lstStyle/>
          <a:p>
            <a:endParaRPr/>
          </a:p>
        </p:txBody>
      </p:sp>
      <p:sp>
        <p:nvSpPr>
          <p:cNvPr id="17" name="object 17"/>
          <p:cNvSpPr txBox="1">
            <a:spLocks noGrp="1"/>
          </p:cNvSpPr>
          <p:nvPr>
            <p:ph type="sldNum" sz="quarter" idx="12"/>
          </p:nvPr>
        </p:nvSpPr>
        <p:spPr>
          <a:prstGeom prst="rect">
            <a:avLst/>
          </a:prstGeom>
        </p:spPr>
        <p:txBody>
          <a:bodyPr vert="horz" wrap="square" lIns="0" tIns="0" rIns="0" bIns="0" rtlCol="0">
            <a:spAutoFit/>
          </a:bodyPr>
          <a:lstStyle/>
          <a:p>
            <a:pPr marL="50165">
              <a:lnSpc>
                <a:spcPts val="1240"/>
              </a:lnSpc>
            </a:pPr>
            <a:fld id="{81D60167-4931-47E6-BA6A-407CBD079E47}" type="slidenum">
              <a:rPr spc="-25" dirty="0"/>
              <a:t>16</a:t>
            </a:fld>
            <a:endParaRPr spc="-25" dirty="0"/>
          </a:p>
        </p:txBody>
      </p:sp>
      <p:sp>
        <p:nvSpPr>
          <p:cNvPr id="5" name="object 5"/>
          <p:cNvSpPr txBox="1"/>
          <p:nvPr/>
        </p:nvSpPr>
        <p:spPr>
          <a:xfrm>
            <a:off x="53339" y="895858"/>
            <a:ext cx="11931015" cy="1219835"/>
          </a:xfrm>
          <a:prstGeom prst="rect">
            <a:avLst/>
          </a:prstGeom>
        </p:spPr>
        <p:txBody>
          <a:bodyPr vert="horz" wrap="square" lIns="0" tIns="60960" rIns="0" bIns="0" rtlCol="0">
            <a:spAutoFit/>
          </a:bodyPr>
          <a:lstStyle/>
          <a:p>
            <a:pPr marL="265430" marR="30480" indent="-227329" algn="just">
              <a:lnSpc>
                <a:spcPts val="3020"/>
              </a:lnSpc>
              <a:spcBef>
                <a:spcPts val="480"/>
              </a:spcBef>
              <a:buFont typeface="Arial MT"/>
              <a:buChar char="•"/>
              <a:tabLst>
                <a:tab pos="266700" algn="l"/>
              </a:tabLst>
            </a:pPr>
            <a:r>
              <a:rPr lang="tr-TR" sz="2800" dirty="0">
                <a:solidFill>
                  <a:srgbClr val="FFFFFF"/>
                </a:solidFill>
                <a:latin typeface="Cambria"/>
                <a:cs typeface="Cambria"/>
              </a:rPr>
              <a:t>En yakın komşu kuralı olarak bilinen etkili bir bellek tabanlı öğrenme türünde, yerel komşuluk, test vektörünün hemen yakınında yer alan eğitim örneği olarak tanımlanır </a:t>
            </a:r>
            <a:r>
              <a:rPr lang="tr-TR" sz="2800" dirty="0" err="1">
                <a:solidFill>
                  <a:srgbClr val="FFFFFF"/>
                </a:solidFill>
                <a:latin typeface="Cambria"/>
                <a:cs typeface="Cambria"/>
              </a:rPr>
              <a:t>xtest</a:t>
            </a:r>
            <a:r>
              <a:rPr lang="tr-TR" sz="2800" dirty="0">
                <a:solidFill>
                  <a:srgbClr val="FFFFFF"/>
                </a:solidFill>
                <a:latin typeface="Cambria"/>
                <a:cs typeface="Cambria"/>
              </a:rPr>
              <a:t>· Özellikle, vektör</a:t>
            </a:r>
            <a:endParaRPr sz="2800" dirty="0">
              <a:latin typeface="Cambria"/>
              <a:cs typeface="Cambria"/>
            </a:endParaRPr>
          </a:p>
        </p:txBody>
      </p:sp>
      <p:sp>
        <p:nvSpPr>
          <p:cNvPr id="6" name="object 6"/>
          <p:cNvSpPr txBox="1"/>
          <p:nvPr/>
        </p:nvSpPr>
        <p:spPr>
          <a:xfrm>
            <a:off x="4911978" y="2377566"/>
            <a:ext cx="221615" cy="336550"/>
          </a:xfrm>
          <a:prstGeom prst="rect">
            <a:avLst/>
          </a:prstGeom>
        </p:spPr>
        <p:txBody>
          <a:bodyPr vert="horz" wrap="square" lIns="0" tIns="11430" rIns="0" bIns="0" rtlCol="0">
            <a:spAutoFit/>
          </a:bodyPr>
          <a:lstStyle/>
          <a:p>
            <a:pPr marL="12700">
              <a:lnSpc>
                <a:spcPct val="100000"/>
              </a:lnSpc>
              <a:spcBef>
                <a:spcPts val="90"/>
              </a:spcBef>
            </a:pPr>
            <a:r>
              <a:rPr sz="2050" spc="-50" dirty="0">
                <a:solidFill>
                  <a:srgbClr val="FFFFFF"/>
                </a:solidFill>
                <a:latin typeface="Cambria Math"/>
                <a:cs typeface="Cambria Math"/>
              </a:rPr>
              <a:t>𝑁</a:t>
            </a:r>
            <a:endParaRPr sz="2050">
              <a:latin typeface="Cambria Math"/>
              <a:cs typeface="Cambria Math"/>
            </a:endParaRPr>
          </a:p>
        </p:txBody>
      </p:sp>
      <p:sp>
        <p:nvSpPr>
          <p:cNvPr id="7" name="object 7"/>
          <p:cNvSpPr txBox="1"/>
          <p:nvPr/>
        </p:nvSpPr>
        <p:spPr>
          <a:xfrm>
            <a:off x="4689983" y="2065147"/>
            <a:ext cx="368300" cy="452120"/>
          </a:xfrm>
          <a:prstGeom prst="rect">
            <a:avLst/>
          </a:prstGeom>
        </p:spPr>
        <p:txBody>
          <a:bodyPr vert="horz" wrap="square" lIns="0" tIns="12065" rIns="0" bIns="0" rtlCol="0">
            <a:spAutoFit/>
          </a:bodyPr>
          <a:lstStyle/>
          <a:p>
            <a:pPr marL="38100">
              <a:lnSpc>
                <a:spcPct val="100000"/>
              </a:lnSpc>
              <a:spcBef>
                <a:spcPts val="95"/>
              </a:spcBef>
            </a:pPr>
            <a:r>
              <a:rPr sz="4200" spc="157" baseline="-20833" dirty="0">
                <a:solidFill>
                  <a:srgbClr val="FFFFFF"/>
                </a:solidFill>
                <a:latin typeface="Cambria Math"/>
                <a:cs typeface="Cambria Math"/>
              </a:rPr>
              <a:t>𝐱</a:t>
            </a:r>
            <a:r>
              <a:rPr sz="2050" spc="105" dirty="0">
                <a:solidFill>
                  <a:srgbClr val="FFFFFF"/>
                </a:solidFill>
                <a:latin typeface="Cambria Math"/>
                <a:cs typeface="Cambria Math"/>
              </a:rPr>
              <a:t>′</a:t>
            </a:r>
            <a:endParaRPr sz="2050">
              <a:latin typeface="Cambria Math"/>
              <a:cs typeface="Cambria Math"/>
            </a:endParaRPr>
          </a:p>
        </p:txBody>
      </p:sp>
      <p:sp>
        <p:nvSpPr>
          <p:cNvPr id="8" name="object 8"/>
          <p:cNvSpPr/>
          <p:nvPr/>
        </p:nvSpPr>
        <p:spPr>
          <a:xfrm>
            <a:off x="5813805" y="2301494"/>
            <a:ext cx="2101215" cy="330835"/>
          </a:xfrm>
          <a:custGeom>
            <a:avLst/>
            <a:gdLst/>
            <a:ahLst/>
            <a:cxnLst/>
            <a:rect l="l" t="t" r="r" b="b"/>
            <a:pathLst>
              <a:path w="2101215" h="330835">
                <a:moveTo>
                  <a:pt x="1994789" y="0"/>
                </a:moveTo>
                <a:lnTo>
                  <a:pt x="1990344" y="0"/>
                </a:lnTo>
                <a:lnTo>
                  <a:pt x="1990344" y="13207"/>
                </a:lnTo>
                <a:lnTo>
                  <a:pt x="1992884" y="13207"/>
                </a:lnTo>
                <a:lnTo>
                  <a:pt x="2004786" y="14019"/>
                </a:lnTo>
                <a:lnTo>
                  <a:pt x="2038494" y="33857"/>
                </a:lnTo>
                <a:lnTo>
                  <a:pt x="2046477" y="69468"/>
                </a:lnTo>
                <a:lnTo>
                  <a:pt x="2046263" y="75920"/>
                </a:lnTo>
                <a:lnTo>
                  <a:pt x="2045620" y="83073"/>
                </a:lnTo>
                <a:lnTo>
                  <a:pt x="2044549" y="90918"/>
                </a:lnTo>
                <a:lnTo>
                  <a:pt x="2043049" y="99440"/>
                </a:lnTo>
                <a:lnTo>
                  <a:pt x="2041548" y="107751"/>
                </a:lnTo>
                <a:lnTo>
                  <a:pt x="2040477" y="114776"/>
                </a:lnTo>
                <a:lnTo>
                  <a:pt x="2039834" y="120515"/>
                </a:lnTo>
                <a:lnTo>
                  <a:pt x="2039620" y="124967"/>
                </a:lnTo>
                <a:lnTo>
                  <a:pt x="2040147" y="131990"/>
                </a:lnTo>
                <a:lnTo>
                  <a:pt x="2068829" y="163067"/>
                </a:lnTo>
                <a:lnTo>
                  <a:pt x="2068829" y="166242"/>
                </a:lnTo>
                <a:lnTo>
                  <a:pt x="2040147" y="197340"/>
                </a:lnTo>
                <a:lnTo>
                  <a:pt x="2039620" y="204342"/>
                </a:lnTo>
                <a:lnTo>
                  <a:pt x="2039834" y="208795"/>
                </a:lnTo>
                <a:lnTo>
                  <a:pt x="2040477" y="214534"/>
                </a:lnTo>
                <a:lnTo>
                  <a:pt x="2041548" y="221559"/>
                </a:lnTo>
                <a:lnTo>
                  <a:pt x="2043049" y="229869"/>
                </a:lnTo>
                <a:lnTo>
                  <a:pt x="2044549" y="238464"/>
                </a:lnTo>
                <a:lnTo>
                  <a:pt x="2045620" y="246332"/>
                </a:lnTo>
                <a:lnTo>
                  <a:pt x="2046263" y="253462"/>
                </a:lnTo>
                <a:lnTo>
                  <a:pt x="2046477" y="259841"/>
                </a:lnTo>
                <a:lnTo>
                  <a:pt x="2045594" y="274413"/>
                </a:lnTo>
                <a:lnTo>
                  <a:pt x="2024495" y="310052"/>
                </a:lnTo>
                <a:lnTo>
                  <a:pt x="1992884" y="317500"/>
                </a:lnTo>
                <a:lnTo>
                  <a:pt x="1990344" y="317500"/>
                </a:lnTo>
                <a:lnTo>
                  <a:pt x="1990344" y="330580"/>
                </a:lnTo>
                <a:lnTo>
                  <a:pt x="1994789" y="330580"/>
                </a:lnTo>
                <a:lnTo>
                  <a:pt x="2013886" y="329201"/>
                </a:lnTo>
                <a:lnTo>
                  <a:pt x="2055749" y="312038"/>
                </a:lnTo>
                <a:lnTo>
                  <a:pt x="2074679" y="274177"/>
                </a:lnTo>
                <a:lnTo>
                  <a:pt x="2075942" y="256793"/>
                </a:lnTo>
                <a:lnTo>
                  <a:pt x="2075699" y="249316"/>
                </a:lnTo>
                <a:lnTo>
                  <a:pt x="2074957" y="241363"/>
                </a:lnTo>
                <a:lnTo>
                  <a:pt x="2073691" y="232933"/>
                </a:lnTo>
                <a:lnTo>
                  <a:pt x="2071877" y="224027"/>
                </a:lnTo>
                <a:lnTo>
                  <a:pt x="2069211" y="211708"/>
                </a:lnTo>
                <a:lnTo>
                  <a:pt x="2067814" y="203580"/>
                </a:lnTo>
                <a:lnTo>
                  <a:pt x="2067814" y="191388"/>
                </a:lnTo>
                <a:lnTo>
                  <a:pt x="2070608" y="184911"/>
                </a:lnTo>
                <a:lnTo>
                  <a:pt x="2100961" y="171830"/>
                </a:lnTo>
                <a:lnTo>
                  <a:pt x="2100961" y="157606"/>
                </a:lnTo>
                <a:lnTo>
                  <a:pt x="2067814" y="138048"/>
                </a:lnTo>
                <a:lnTo>
                  <a:pt x="2067814" y="125856"/>
                </a:lnTo>
                <a:lnTo>
                  <a:pt x="2069211" y="117601"/>
                </a:lnTo>
                <a:lnTo>
                  <a:pt x="2071877" y="105409"/>
                </a:lnTo>
                <a:lnTo>
                  <a:pt x="2073691" y="96432"/>
                </a:lnTo>
                <a:lnTo>
                  <a:pt x="2074957" y="87979"/>
                </a:lnTo>
                <a:lnTo>
                  <a:pt x="2075699" y="80049"/>
                </a:lnTo>
                <a:lnTo>
                  <a:pt x="2075942" y="72643"/>
                </a:lnTo>
                <a:lnTo>
                  <a:pt x="2074679" y="55762"/>
                </a:lnTo>
                <a:lnTo>
                  <a:pt x="2055749" y="18668"/>
                </a:lnTo>
                <a:lnTo>
                  <a:pt x="2013886" y="1381"/>
                </a:lnTo>
                <a:lnTo>
                  <a:pt x="1994789" y="0"/>
                </a:lnTo>
                <a:close/>
              </a:path>
              <a:path w="2101215" h="330835">
                <a:moveTo>
                  <a:pt x="110617" y="0"/>
                </a:moveTo>
                <a:lnTo>
                  <a:pt x="106045" y="0"/>
                </a:lnTo>
                <a:lnTo>
                  <a:pt x="86947" y="1381"/>
                </a:lnTo>
                <a:lnTo>
                  <a:pt x="45085" y="18668"/>
                </a:lnTo>
                <a:lnTo>
                  <a:pt x="26154" y="55602"/>
                </a:lnTo>
                <a:lnTo>
                  <a:pt x="25009" y="75775"/>
                </a:lnTo>
                <a:lnTo>
                  <a:pt x="25151" y="79867"/>
                </a:lnTo>
                <a:lnTo>
                  <a:pt x="25923" y="87820"/>
                </a:lnTo>
                <a:lnTo>
                  <a:pt x="27195" y="96250"/>
                </a:lnTo>
                <a:lnTo>
                  <a:pt x="28956" y="105155"/>
                </a:lnTo>
                <a:lnTo>
                  <a:pt x="31750" y="117475"/>
                </a:lnTo>
                <a:lnTo>
                  <a:pt x="33020" y="125729"/>
                </a:lnTo>
                <a:lnTo>
                  <a:pt x="33020" y="137794"/>
                </a:lnTo>
                <a:lnTo>
                  <a:pt x="30353" y="144271"/>
                </a:lnTo>
                <a:lnTo>
                  <a:pt x="0" y="157352"/>
                </a:lnTo>
                <a:lnTo>
                  <a:pt x="0" y="171576"/>
                </a:lnTo>
                <a:lnTo>
                  <a:pt x="33020" y="191261"/>
                </a:lnTo>
                <a:lnTo>
                  <a:pt x="33020" y="203326"/>
                </a:lnTo>
                <a:lnTo>
                  <a:pt x="31750" y="211581"/>
                </a:lnTo>
                <a:lnTo>
                  <a:pt x="28956" y="223773"/>
                </a:lnTo>
                <a:lnTo>
                  <a:pt x="27195" y="232751"/>
                </a:lnTo>
                <a:lnTo>
                  <a:pt x="25923" y="241204"/>
                </a:lnTo>
                <a:lnTo>
                  <a:pt x="25151" y="249134"/>
                </a:lnTo>
                <a:lnTo>
                  <a:pt x="24892" y="256539"/>
                </a:lnTo>
                <a:lnTo>
                  <a:pt x="26154" y="274069"/>
                </a:lnTo>
                <a:lnTo>
                  <a:pt x="45085" y="312038"/>
                </a:lnTo>
                <a:lnTo>
                  <a:pt x="86947" y="329201"/>
                </a:lnTo>
                <a:lnTo>
                  <a:pt x="106045" y="330580"/>
                </a:lnTo>
                <a:lnTo>
                  <a:pt x="110617" y="330580"/>
                </a:lnTo>
                <a:lnTo>
                  <a:pt x="110617" y="317500"/>
                </a:lnTo>
                <a:lnTo>
                  <a:pt x="107950" y="317500"/>
                </a:lnTo>
                <a:lnTo>
                  <a:pt x="96065" y="316668"/>
                </a:lnTo>
                <a:lnTo>
                  <a:pt x="62392" y="296648"/>
                </a:lnTo>
                <a:lnTo>
                  <a:pt x="54356" y="259714"/>
                </a:lnTo>
                <a:lnTo>
                  <a:pt x="54572" y="253263"/>
                </a:lnTo>
                <a:lnTo>
                  <a:pt x="55229" y="246110"/>
                </a:lnTo>
                <a:lnTo>
                  <a:pt x="56338" y="238265"/>
                </a:lnTo>
                <a:lnTo>
                  <a:pt x="57912" y="229742"/>
                </a:lnTo>
                <a:lnTo>
                  <a:pt x="59412" y="221432"/>
                </a:lnTo>
                <a:lnTo>
                  <a:pt x="60483" y="214407"/>
                </a:lnTo>
                <a:lnTo>
                  <a:pt x="61126" y="208668"/>
                </a:lnTo>
                <a:lnTo>
                  <a:pt x="61341" y="204215"/>
                </a:lnTo>
                <a:lnTo>
                  <a:pt x="60795" y="197195"/>
                </a:lnTo>
                <a:lnTo>
                  <a:pt x="32004" y="166115"/>
                </a:lnTo>
                <a:lnTo>
                  <a:pt x="32004" y="162940"/>
                </a:lnTo>
                <a:lnTo>
                  <a:pt x="60795" y="131861"/>
                </a:lnTo>
                <a:lnTo>
                  <a:pt x="61341" y="124840"/>
                </a:lnTo>
                <a:lnTo>
                  <a:pt x="61126" y="120388"/>
                </a:lnTo>
                <a:lnTo>
                  <a:pt x="60483" y="114649"/>
                </a:lnTo>
                <a:lnTo>
                  <a:pt x="59412" y="107624"/>
                </a:lnTo>
                <a:lnTo>
                  <a:pt x="56338" y="90737"/>
                </a:lnTo>
                <a:lnTo>
                  <a:pt x="55229" y="82899"/>
                </a:lnTo>
                <a:lnTo>
                  <a:pt x="54572" y="75775"/>
                </a:lnTo>
                <a:lnTo>
                  <a:pt x="54356" y="69341"/>
                </a:lnTo>
                <a:lnTo>
                  <a:pt x="55256" y="55364"/>
                </a:lnTo>
                <a:lnTo>
                  <a:pt x="76392" y="20548"/>
                </a:lnTo>
                <a:lnTo>
                  <a:pt x="107950" y="13207"/>
                </a:lnTo>
                <a:lnTo>
                  <a:pt x="110617" y="13207"/>
                </a:lnTo>
                <a:lnTo>
                  <a:pt x="110617" y="0"/>
                </a:lnTo>
                <a:close/>
              </a:path>
            </a:pathLst>
          </a:custGeom>
          <a:solidFill>
            <a:srgbClr val="FFFFFF"/>
          </a:solidFill>
        </p:spPr>
        <p:txBody>
          <a:bodyPr wrap="square" lIns="0" tIns="0" rIns="0" bIns="0" rtlCol="0"/>
          <a:lstStyle/>
          <a:p>
            <a:endParaRPr/>
          </a:p>
        </p:txBody>
      </p:sp>
      <p:sp>
        <p:nvSpPr>
          <p:cNvPr id="9" name="object 9"/>
          <p:cNvSpPr txBox="1"/>
          <p:nvPr/>
        </p:nvSpPr>
        <p:spPr>
          <a:xfrm>
            <a:off x="5270119" y="2200782"/>
            <a:ext cx="6868795" cy="452120"/>
          </a:xfrm>
          <a:prstGeom prst="rect">
            <a:avLst/>
          </a:prstGeom>
        </p:spPr>
        <p:txBody>
          <a:bodyPr vert="horz" wrap="square" lIns="0" tIns="12065" rIns="0" bIns="0" rtlCol="0">
            <a:spAutoFit/>
          </a:bodyPr>
          <a:lstStyle/>
          <a:p>
            <a:pPr marL="50800">
              <a:lnSpc>
                <a:spcPct val="100000"/>
              </a:lnSpc>
              <a:spcBef>
                <a:spcPts val="95"/>
              </a:spcBef>
              <a:tabLst>
                <a:tab pos="664845" algn="l"/>
                <a:tab pos="6092190" algn="l"/>
              </a:tabLst>
            </a:pPr>
            <a:r>
              <a:rPr sz="2800" spc="-50" dirty="0">
                <a:solidFill>
                  <a:srgbClr val="FFFFFF"/>
                </a:solidFill>
                <a:latin typeface="Cambria Math"/>
                <a:cs typeface="Cambria Math"/>
              </a:rPr>
              <a:t>∈</a:t>
            </a:r>
            <a:r>
              <a:rPr sz="2800" dirty="0">
                <a:solidFill>
                  <a:srgbClr val="FFFFFF"/>
                </a:solidFill>
                <a:latin typeface="Cambria Math"/>
                <a:cs typeface="Cambria Math"/>
              </a:rPr>
              <a:t>	</a:t>
            </a:r>
            <a:r>
              <a:rPr sz="2800" spc="50" dirty="0">
                <a:solidFill>
                  <a:srgbClr val="FFFFFF"/>
                </a:solidFill>
                <a:latin typeface="Cambria Math"/>
                <a:cs typeface="Cambria Math"/>
              </a:rPr>
              <a:t>𝐱</a:t>
            </a:r>
            <a:r>
              <a:rPr sz="3075" spc="75" baseline="-16260" dirty="0">
                <a:solidFill>
                  <a:srgbClr val="FFFFFF"/>
                </a:solidFill>
                <a:latin typeface="Cambria Math"/>
                <a:cs typeface="Cambria Math"/>
              </a:rPr>
              <a:t>1</a:t>
            </a:r>
            <a:r>
              <a:rPr sz="2800" spc="50" dirty="0">
                <a:solidFill>
                  <a:srgbClr val="FFFFFF"/>
                </a:solidFill>
                <a:latin typeface="Cambria Math"/>
                <a:cs typeface="Cambria Math"/>
              </a:rPr>
              <a:t>,</a:t>
            </a:r>
            <a:r>
              <a:rPr sz="2800" spc="-145" dirty="0">
                <a:solidFill>
                  <a:srgbClr val="FFFFFF"/>
                </a:solidFill>
                <a:latin typeface="Cambria Math"/>
                <a:cs typeface="Cambria Math"/>
              </a:rPr>
              <a:t> </a:t>
            </a:r>
            <a:r>
              <a:rPr sz="2800" spc="70" dirty="0">
                <a:solidFill>
                  <a:srgbClr val="FFFFFF"/>
                </a:solidFill>
                <a:latin typeface="Cambria Math"/>
                <a:cs typeface="Cambria Math"/>
              </a:rPr>
              <a:t>𝐱</a:t>
            </a:r>
            <a:r>
              <a:rPr sz="3075" spc="104" baseline="-16260" dirty="0">
                <a:solidFill>
                  <a:srgbClr val="FFFFFF"/>
                </a:solidFill>
                <a:latin typeface="Cambria Math"/>
                <a:cs typeface="Cambria Math"/>
              </a:rPr>
              <a:t>2</a:t>
            </a:r>
            <a:r>
              <a:rPr sz="2800" spc="70" dirty="0">
                <a:solidFill>
                  <a:srgbClr val="FFFFFF"/>
                </a:solidFill>
                <a:latin typeface="Cambria Math"/>
                <a:cs typeface="Cambria Math"/>
              </a:rPr>
              <a:t>,</a:t>
            </a:r>
            <a:r>
              <a:rPr sz="2800" spc="-145" dirty="0">
                <a:solidFill>
                  <a:srgbClr val="FFFFFF"/>
                </a:solidFill>
                <a:latin typeface="Cambria Math"/>
                <a:cs typeface="Cambria Math"/>
              </a:rPr>
              <a:t> </a:t>
            </a:r>
            <a:r>
              <a:rPr sz="2800" dirty="0">
                <a:solidFill>
                  <a:srgbClr val="FFFFFF"/>
                </a:solidFill>
                <a:latin typeface="Cambria Math"/>
                <a:cs typeface="Cambria Math"/>
              </a:rPr>
              <a:t>…</a:t>
            </a:r>
            <a:r>
              <a:rPr sz="2800" spc="-150" dirty="0">
                <a:solidFill>
                  <a:srgbClr val="FFFFFF"/>
                </a:solidFill>
                <a:latin typeface="Cambria Math"/>
                <a:cs typeface="Cambria Math"/>
              </a:rPr>
              <a:t> </a:t>
            </a:r>
            <a:r>
              <a:rPr sz="2800" spc="-10" dirty="0">
                <a:solidFill>
                  <a:srgbClr val="FFFFFF"/>
                </a:solidFill>
                <a:latin typeface="Cambria Math"/>
                <a:cs typeface="Cambria Math"/>
              </a:rPr>
              <a:t>,</a:t>
            </a:r>
            <a:r>
              <a:rPr sz="2800" spc="-145" dirty="0">
                <a:solidFill>
                  <a:srgbClr val="FFFFFF"/>
                </a:solidFill>
                <a:latin typeface="Cambria Math"/>
                <a:cs typeface="Cambria Math"/>
              </a:rPr>
              <a:t> </a:t>
            </a:r>
            <a:r>
              <a:rPr sz="2800" spc="-25" dirty="0">
                <a:solidFill>
                  <a:srgbClr val="FFFFFF"/>
                </a:solidFill>
                <a:latin typeface="Cambria Math"/>
                <a:cs typeface="Cambria Math"/>
              </a:rPr>
              <a:t>𝐱</a:t>
            </a:r>
            <a:r>
              <a:rPr sz="3075" spc="-37" baseline="-16260" dirty="0">
                <a:solidFill>
                  <a:srgbClr val="FFFFFF"/>
                </a:solidFill>
                <a:latin typeface="Cambria Math"/>
                <a:cs typeface="Cambria Math"/>
              </a:rPr>
              <a:t>𝑁</a:t>
            </a:r>
            <a:r>
              <a:rPr sz="3075" baseline="-16260" dirty="0">
                <a:solidFill>
                  <a:srgbClr val="FFFFFF"/>
                </a:solidFill>
                <a:latin typeface="Cambria Math"/>
                <a:cs typeface="Cambria Math"/>
              </a:rPr>
              <a:t>	</a:t>
            </a:r>
            <a:r>
              <a:rPr sz="2800" spc="-10" dirty="0">
                <a:solidFill>
                  <a:srgbClr val="FFFFFF"/>
                </a:solidFill>
                <a:latin typeface="Cambria"/>
                <a:cs typeface="Cambria"/>
              </a:rPr>
              <a:t>(2.6)</a:t>
            </a:r>
            <a:endParaRPr sz="2800">
              <a:latin typeface="Cambria"/>
              <a:cs typeface="Cambria"/>
            </a:endParaRPr>
          </a:p>
        </p:txBody>
      </p:sp>
      <p:sp>
        <p:nvSpPr>
          <p:cNvPr id="10" name="object 10"/>
          <p:cNvSpPr txBox="1"/>
          <p:nvPr/>
        </p:nvSpPr>
        <p:spPr>
          <a:xfrm>
            <a:off x="53338" y="2737230"/>
            <a:ext cx="9090661" cy="443070"/>
          </a:xfrm>
          <a:prstGeom prst="rect">
            <a:avLst/>
          </a:prstGeom>
        </p:spPr>
        <p:txBody>
          <a:bodyPr vert="horz" wrap="square" lIns="0" tIns="12065" rIns="0" bIns="0" rtlCol="0">
            <a:spAutoFit/>
          </a:bodyPr>
          <a:lstStyle/>
          <a:p>
            <a:pPr marL="265430" indent="-227329">
              <a:lnSpc>
                <a:spcPct val="100000"/>
              </a:lnSpc>
              <a:spcBef>
                <a:spcPts val="95"/>
              </a:spcBef>
              <a:buFont typeface="Arial MT"/>
              <a:buChar char="•"/>
              <a:tabLst>
                <a:tab pos="265430" algn="l"/>
              </a:tabLst>
            </a:pPr>
            <a:r>
              <a:rPr lang="tr-TR" sz="2800" dirty="0">
                <a:solidFill>
                  <a:srgbClr val="FFFFFF"/>
                </a:solidFill>
                <a:latin typeface="Cambria"/>
                <a:cs typeface="Cambria"/>
              </a:rPr>
              <a:t>eğer </a:t>
            </a:r>
            <a:r>
              <a:rPr lang="tr-TR" sz="2800" dirty="0" err="1">
                <a:solidFill>
                  <a:srgbClr val="FFFFFF"/>
                </a:solidFill>
                <a:latin typeface="Cambria"/>
                <a:cs typeface="Cambria"/>
              </a:rPr>
              <a:t>xtest'in</a:t>
            </a:r>
            <a:r>
              <a:rPr lang="tr-TR" sz="2800" dirty="0">
                <a:solidFill>
                  <a:srgbClr val="FFFFFF"/>
                </a:solidFill>
                <a:latin typeface="Cambria"/>
                <a:cs typeface="Cambria"/>
              </a:rPr>
              <a:t> en yakın komşusu olduğu söyleniyorsa:</a:t>
            </a:r>
            <a:endParaRPr sz="2800" dirty="0">
              <a:latin typeface="Cambria"/>
              <a:cs typeface="Cambria"/>
            </a:endParaRPr>
          </a:p>
        </p:txBody>
      </p:sp>
      <p:sp>
        <p:nvSpPr>
          <p:cNvPr id="11" name="object 11"/>
          <p:cNvSpPr txBox="1"/>
          <p:nvPr/>
        </p:nvSpPr>
        <p:spPr>
          <a:xfrm>
            <a:off x="4262754" y="3469004"/>
            <a:ext cx="3213100" cy="336550"/>
          </a:xfrm>
          <a:prstGeom prst="rect">
            <a:avLst/>
          </a:prstGeom>
        </p:spPr>
        <p:txBody>
          <a:bodyPr vert="horz" wrap="square" lIns="0" tIns="11430" rIns="0" bIns="0" rtlCol="0">
            <a:spAutoFit/>
          </a:bodyPr>
          <a:lstStyle/>
          <a:p>
            <a:pPr marL="12700">
              <a:lnSpc>
                <a:spcPct val="100000"/>
              </a:lnSpc>
              <a:spcBef>
                <a:spcPts val="90"/>
              </a:spcBef>
              <a:tabLst>
                <a:tab pos="3004185" algn="l"/>
              </a:tabLst>
            </a:pPr>
            <a:r>
              <a:rPr sz="2050" spc="30" dirty="0">
                <a:solidFill>
                  <a:srgbClr val="FFFFFF"/>
                </a:solidFill>
                <a:latin typeface="Cambria Math"/>
                <a:cs typeface="Cambria Math"/>
              </a:rPr>
              <a:t>𝑡</a:t>
            </a:r>
            <a:r>
              <a:rPr sz="2050" dirty="0">
                <a:solidFill>
                  <a:srgbClr val="FFFFFF"/>
                </a:solidFill>
                <a:latin typeface="Cambria Math"/>
                <a:cs typeface="Cambria Math"/>
              </a:rPr>
              <a:t>	</a:t>
            </a:r>
            <a:r>
              <a:rPr sz="2050" spc="-50" dirty="0">
                <a:solidFill>
                  <a:srgbClr val="FFFFFF"/>
                </a:solidFill>
                <a:latin typeface="Cambria Math"/>
                <a:cs typeface="Cambria Math"/>
              </a:rPr>
              <a:t>𝑁</a:t>
            </a:r>
            <a:endParaRPr sz="2050">
              <a:latin typeface="Cambria Math"/>
              <a:cs typeface="Cambria Math"/>
            </a:endParaRPr>
          </a:p>
        </p:txBody>
      </p:sp>
      <p:sp>
        <p:nvSpPr>
          <p:cNvPr id="12" name="object 12"/>
          <p:cNvSpPr txBox="1"/>
          <p:nvPr/>
        </p:nvSpPr>
        <p:spPr>
          <a:xfrm>
            <a:off x="4011295" y="3292221"/>
            <a:ext cx="8127365" cy="452120"/>
          </a:xfrm>
          <a:prstGeom prst="rect">
            <a:avLst/>
          </a:prstGeom>
        </p:spPr>
        <p:txBody>
          <a:bodyPr vert="horz" wrap="square" lIns="0" tIns="12065" rIns="0" bIns="0" rtlCol="0">
            <a:spAutoFit/>
          </a:bodyPr>
          <a:lstStyle/>
          <a:p>
            <a:pPr marL="50800">
              <a:lnSpc>
                <a:spcPct val="100000"/>
              </a:lnSpc>
              <a:spcBef>
                <a:spcPts val="95"/>
              </a:spcBef>
              <a:tabLst>
                <a:tab pos="7351395" algn="l"/>
              </a:tabLst>
            </a:pPr>
            <a:r>
              <a:rPr sz="3075" spc="142" baseline="28455" dirty="0">
                <a:solidFill>
                  <a:srgbClr val="FFFFFF"/>
                </a:solidFill>
                <a:latin typeface="Cambria Math"/>
                <a:cs typeface="Cambria Math"/>
              </a:rPr>
              <a:t>𝑚𝑖𝑛</a:t>
            </a:r>
            <a:r>
              <a:rPr sz="2800" spc="95" dirty="0">
                <a:solidFill>
                  <a:srgbClr val="FFFFFF"/>
                </a:solidFill>
                <a:latin typeface="Cambria Math"/>
                <a:cs typeface="Cambria Math"/>
              </a:rPr>
              <a:t>𝑑(𝐱</a:t>
            </a:r>
            <a:r>
              <a:rPr sz="3075" spc="142" baseline="-16260" dirty="0">
                <a:solidFill>
                  <a:srgbClr val="FFFFFF"/>
                </a:solidFill>
                <a:latin typeface="Cambria Math"/>
                <a:cs typeface="Cambria Math"/>
              </a:rPr>
              <a:t>𝑖</a:t>
            </a:r>
            <a:r>
              <a:rPr sz="2800" spc="95" dirty="0">
                <a:solidFill>
                  <a:srgbClr val="FFFFFF"/>
                </a:solidFill>
                <a:latin typeface="Cambria Math"/>
                <a:cs typeface="Cambria Math"/>
              </a:rPr>
              <a:t>,</a:t>
            </a:r>
            <a:r>
              <a:rPr sz="2800" spc="-165" dirty="0">
                <a:solidFill>
                  <a:srgbClr val="FFFFFF"/>
                </a:solidFill>
                <a:latin typeface="Cambria Math"/>
                <a:cs typeface="Cambria Math"/>
              </a:rPr>
              <a:t> </a:t>
            </a:r>
            <a:r>
              <a:rPr sz="2800" spc="85" dirty="0">
                <a:solidFill>
                  <a:srgbClr val="FFFFFF"/>
                </a:solidFill>
                <a:latin typeface="Cambria Math"/>
                <a:cs typeface="Cambria Math"/>
              </a:rPr>
              <a:t>𝐱</a:t>
            </a:r>
            <a:r>
              <a:rPr sz="3075" spc="127" baseline="-16260" dirty="0">
                <a:solidFill>
                  <a:srgbClr val="FFFFFF"/>
                </a:solidFill>
                <a:latin typeface="Cambria Math"/>
                <a:cs typeface="Cambria Math"/>
              </a:rPr>
              <a:t>𝑡𝑒𝑠𝑡</a:t>
            </a:r>
            <a:r>
              <a:rPr sz="2800" spc="85" dirty="0">
                <a:solidFill>
                  <a:srgbClr val="FFFFFF"/>
                </a:solidFill>
                <a:latin typeface="Cambria Math"/>
                <a:cs typeface="Cambria Math"/>
              </a:rPr>
              <a:t>)</a:t>
            </a:r>
            <a:r>
              <a:rPr sz="2800" spc="180" dirty="0">
                <a:solidFill>
                  <a:srgbClr val="FFFFFF"/>
                </a:solidFill>
                <a:latin typeface="Cambria Math"/>
                <a:cs typeface="Cambria Math"/>
              </a:rPr>
              <a:t> </a:t>
            </a:r>
            <a:r>
              <a:rPr sz="2800" dirty="0">
                <a:solidFill>
                  <a:srgbClr val="FFFFFF"/>
                </a:solidFill>
                <a:latin typeface="Cambria Math"/>
                <a:cs typeface="Cambria Math"/>
              </a:rPr>
              <a:t>=</a:t>
            </a:r>
            <a:r>
              <a:rPr sz="2800" spc="175" dirty="0">
                <a:solidFill>
                  <a:srgbClr val="FFFFFF"/>
                </a:solidFill>
                <a:latin typeface="Cambria Math"/>
                <a:cs typeface="Cambria Math"/>
              </a:rPr>
              <a:t> </a:t>
            </a:r>
            <a:r>
              <a:rPr sz="2800" spc="80" dirty="0">
                <a:solidFill>
                  <a:srgbClr val="FFFFFF"/>
                </a:solidFill>
                <a:latin typeface="Cambria Math"/>
                <a:cs typeface="Cambria Math"/>
              </a:rPr>
              <a:t>𝑑(𝐱</a:t>
            </a:r>
            <a:r>
              <a:rPr sz="3075" spc="120" baseline="28455" dirty="0">
                <a:solidFill>
                  <a:srgbClr val="FFFFFF"/>
                </a:solidFill>
                <a:latin typeface="Cambria Math"/>
                <a:cs typeface="Cambria Math"/>
              </a:rPr>
              <a:t>′</a:t>
            </a:r>
            <a:r>
              <a:rPr sz="3075" spc="60" baseline="28455" dirty="0">
                <a:solidFill>
                  <a:srgbClr val="FFFFFF"/>
                </a:solidFill>
                <a:latin typeface="Cambria Math"/>
                <a:cs typeface="Cambria Math"/>
              </a:rPr>
              <a:t>  </a:t>
            </a:r>
            <a:r>
              <a:rPr sz="2800" dirty="0">
                <a:solidFill>
                  <a:srgbClr val="FFFFFF"/>
                </a:solidFill>
                <a:latin typeface="Cambria Math"/>
                <a:cs typeface="Cambria Math"/>
              </a:rPr>
              <a:t>,</a:t>
            </a:r>
            <a:r>
              <a:rPr sz="2800" spc="254" dirty="0">
                <a:solidFill>
                  <a:srgbClr val="FFFFFF"/>
                </a:solidFill>
                <a:latin typeface="Cambria Math"/>
                <a:cs typeface="Cambria Math"/>
              </a:rPr>
              <a:t> </a:t>
            </a:r>
            <a:r>
              <a:rPr sz="2800" spc="100" dirty="0">
                <a:solidFill>
                  <a:srgbClr val="FFFFFF"/>
                </a:solidFill>
                <a:latin typeface="Cambria Math"/>
                <a:cs typeface="Cambria Math"/>
              </a:rPr>
              <a:t>𝐱</a:t>
            </a:r>
            <a:r>
              <a:rPr sz="3075" spc="150" baseline="-16260" dirty="0">
                <a:solidFill>
                  <a:srgbClr val="FFFFFF"/>
                </a:solidFill>
                <a:latin typeface="Cambria Math"/>
                <a:cs typeface="Cambria Math"/>
              </a:rPr>
              <a:t>test</a:t>
            </a:r>
            <a:r>
              <a:rPr sz="3075" spc="-104" baseline="-16260" dirty="0">
                <a:solidFill>
                  <a:srgbClr val="FFFFFF"/>
                </a:solidFill>
                <a:latin typeface="Cambria Math"/>
                <a:cs typeface="Cambria Math"/>
              </a:rPr>
              <a:t> </a:t>
            </a:r>
            <a:r>
              <a:rPr sz="2800" spc="-50" dirty="0">
                <a:solidFill>
                  <a:srgbClr val="FFFFFF"/>
                </a:solidFill>
                <a:latin typeface="Cambria Math"/>
                <a:cs typeface="Cambria Math"/>
              </a:rPr>
              <a:t>)</a:t>
            </a:r>
            <a:r>
              <a:rPr sz="2800" dirty="0">
                <a:solidFill>
                  <a:srgbClr val="FFFFFF"/>
                </a:solidFill>
                <a:latin typeface="Cambria Math"/>
                <a:cs typeface="Cambria Math"/>
              </a:rPr>
              <a:t>	</a:t>
            </a:r>
            <a:r>
              <a:rPr sz="2800" spc="-10" dirty="0">
                <a:solidFill>
                  <a:srgbClr val="FFFFFF"/>
                </a:solidFill>
                <a:latin typeface="Cambria"/>
                <a:cs typeface="Cambria"/>
              </a:rPr>
              <a:t>(2.7)</a:t>
            </a:r>
            <a:endParaRPr sz="2800" dirty="0">
              <a:latin typeface="Cambria"/>
              <a:cs typeface="Cambria"/>
            </a:endParaRPr>
          </a:p>
        </p:txBody>
      </p:sp>
      <p:sp>
        <p:nvSpPr>
          <p:cNvPr id="13" name="object 13"/>
          <p:cNvSpPr txBox="1"/>
          <p:nvPr/>
        </p:nvSpPr>
        <p:spPr>
          <a:xfrm>
            <a:off x="53339" y="3643310"/>
            <a:ext cx="11696700" cy="630301"/>
          </a:xfrm>
          <a:prstGeom prst="rect">
            <a:avLst/>
          </a:prstGeom>
        </p:spPr>
        <p:txBody>
          <a:bodyPr vert="horz" wrap="square" lIns="0" tIns="197485" rIns="0" bIns="0" rtlCol="0">
            <a:spAutoFit/>
          </a:bodyPr>
          <a:lstStyle/>
          <a:p>
            <a:pPr marL="38100">
              <a:lnSpc>
                <a:spcPct val="100000"/>
              </a:lnSpc>
              <a:spcBef>
                <a:spcPts val="1555"/>
              </a:spcBef>
            </a:pPr>
            <a:r>
              <a:rPr lang="tr-TR" sz="2800" dirty="0">
                <a:solidFill>
                  <a:srgbClr val="FFFFFF"/>
                </a:solidFill>
                <a:latin typeface="Cambria"/>
                <a:cs typeface="Cambria"/>
              </a:rPr>
              <a:t>Burada d(xi, </a:t>
            </a:r>
            <a:r>
              <a:rPr lang="tr-TR" sz="2800" dirty="0" err="1">
                <a:solidFill>
                  <a:srgbClr val="FFFFFF"/>
                </a:solidFill>
                <a:latin typeface="Cambria"/>
                <a:cs typeface="Cambria"/>
              </a:rPr>
              <a:t>xtest</a:t>
            </a:r>
            <a:r>
              <a:rPr lang="tr-TR" sz="2800" dirty="0">
                <a:solidFill>
                  <a:srgbClr val="FFFFFF"/>
                </a:solidFill>
                <a:latin typeface="Cambria"/>
                <a:cs typeface="Cambria"/>
              </a:rPr>
              <a:t>), xi ve </a:t>
            </a:r>
            <a:r>
              <a:rPr lang="tr-TR" sz="2800" dirty="0" err="1">
                <a:solidFill>
                  <a:srgbClr val="FFFFFF"/>
                </a:solidFill>
                <a:latin typeface="Cambria"/>
                <a:cs typeface="Cambria"/>
              </a:rPr>
              <a:t>xtest</a:t>
            </a:r>
            <a:r>
              <a:rPr lang="tr-TR" sz="2800" dirty="0">
                <a:solidFill>
                  <a:srgbClr val="FFFFFF"/>
                </a:solidFill>
                <a:latin typeface="Cambria"/>
                <a:cs typeface="Cambria"/>
              </a:rPr>
              <a:t> vektörleri arasındaki Öklid mesafesidir.</a:t>
            </a:r>
          </a:p>
        </p:txBody>
      </p:sp>
      <p:sp>
        <p:nvSpPr>
          <p:cNvPr id="21" name="object 3">
            <a:extLst>
              <a:ext uri="{FF2B5EF4-FFF2-40B4-BE49-F238E27FC236}">
                <a16:creationId xmlns:a16="http://schemas.microsoft.com/office/drawing/2014/main" id="{0F8D2FB0-D773-694A-7F20-6119D9662540}"/>
              </a:ext>
            </a:extLst>
          </p:cNvPr>
          <p:cNvSpPr txBox="1">
            <a:spLocks noGrp="1"/>
          </p:cNvSpPr>
          <p:nvPr>
            <p:ph type="title"/>
          </p:nvPr>
        </p:nvSpPr>
        <p:spPr>
          <a:xfrm>
            <a:off x="838200" y="268645"/>
            <a:ext cx="10515600" cy="505908"/>
          </a:xfrm>
          <a:prstGeom prst="rect">
            <a:avLst/>
          </a:prstGeom>
        </p:spPr>
        <p:txBody>
          <a:bodyPr vert="horz" wrap="square" lIns="0" tIns="13335" rIns="0" bIns="0" rtlCol="0">
            <a:spAutoFit/>
          </a:bodyPr>
          <a:lstStyle/>
          <a:p>
            <a:pPr marL="1488440">
              <a:lnSpc>
                <a:spcPct val="100000"/>
              </a:lnSpc>
              <a:spcBef>
                <a:spcPts val="105"/>
              </a:spcBef>
            </a:pPr>
            <a:r>
              <a:rPr lang="tr-TR" sz="3200" b="1" spc="-10" dirty="0">
                <a:solidFill>
                  <a:schemeClr val="bg1"/>
                </a:solidFill>
              </a:rPr>
              <a:t>Hafıza Tabanlı Öğrenme (Memory-</a:t>
            </a:r>
            <a:r>
              <a:rPr lang="tr-TR" sz="3200" b="1" dirty="0" err="1">
                <a:solidFill>
                  <a:schemeClr val="bg1"/>
                </a:solidFill>
              </a:rPr>
              <a:t>Based</a:t>
            </a:r>
            <a:r>
              <a:rPr lang="tr-TR" sz="3200" b="1" spc="-20" dirty="0">
                <a:solidFill>
                  <a:schemeClr val="bg1"/>
                </a:solidFill>
              </a:rPr>
              <a:t> </a:t>
            </a:r>
            <a:r>
              <a:rPr lang="tr-TR" sz="3200" b="1" spc="-10" dirty="0">
                <a:solidFill>
                  <a:schemeClr val="bg1"/>
                </a:solidFill>
              </a:rPr>
              <a:t>Learning)</a:t>
            </a:r>
            <a:endParaRPr sz="3200" b="1" dirty="0">
              <a:solidFill>
                <a:schemeClr val="bg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761" y="869441"/>
            <a:ext cx="12192000" cy="0"/>
          </a:xfrm>
          <a:custGeom>
            <a:avLst/>
            <a:gdLst/>
            <a:ahLst/>
            <a:cxnLst/>
            <a:rect l="l" t="t" r="r" b="b"/>
            <a:pathLst>
              <a:path w="12192000">
                <a:moveTo>
                  <a:pt x="0" y="0"/>
                </a:moveTo>
                <a:lnTo>
                  <a:pt x="12192000" y="0"/>
                </a:lnTo>
              </a:path>
            </a:pathLst>
          </a:custGeom>
          <a:ln w="25400">
            <a:solidFill>
              <a:srgbClr val="FFFFFF"/>
            </a:solidFill>
          </a:ln>
        </p:spPr>
        <p:txBody>
          <a:bodyPr wrap="square" lIns="0" tIns="0" rIns="0" bIns="0" rtlCol="0"/>
          <a:lstStyle/>
          <a:p>
            <a:endParaRPr/>
          </a:p>
        </p:txBody>
      </p:sp>
      <p:sp>
        <p:nvSpPr>
          <p:cNvPr id="17" name="object 17"/>
          <p:cNvSpPr txBox="1">
            <a:spLocks noGrp="1"/>
          </p:cNvSpPr>
          <p:nvPr>
            <p:ph type="sldNum" sz="quarter" idx="12"/>
          </p:nvPr>
        </p:nvSpPr>
        <p:spPr>
          <a:prstGeom prst="rect">
            <a:avLst/>
          </a:prstGeom>
        </p:spPr>
        <p:txBody>
          <a:bodyPr vert="horz" wrap="square" lIns="0" tIns="0" rIns="0" bIns="0" rtlCol="0">
            <a:spAutoFit/>
          </a:bodyPr>
          <a:lstStyle/>
          <a:p>
            <a:pPr marL="50165">
              <a:lnSpc>
                <a:spcPts val="1240"/>
              </a:lnSpc>
            </a:pPr>
            <a:fld id="{81D60167-4931-47E6-BA6A-407CBD079E47}" type="slidenum">
              <a:rPr spc="-25" dirty="0"/>
              <a:t>17</a:t>
            </a:fld>
            <a:endParaRPr spc="-25" dirty="0"/>
          </a:p>
        </p:txBody>
      </p:sp>
      <p:sp>
        <p:nvSpPr>
          <p:cNvPr id="21" name="object 3">
            <a:extLst>
              <a:ext uri="{FF2B5EF4-FFF2-40B4-BE49-F238E27FC236}">
                <a16:creationId xmlns:a16="http://schemas.microsoft.com/office/drawing/2014/main" id="{0F8D2FB0-D773-694A-7F20-6119D9662540}"/>
              </a:ext>
            </a:extLst>
          </p:cNvPr>
          <p:cNvSpPr txBox="1">
            <a:spLocks noGrp="1"/>
          </p:cNvSpPr>
          <p:nvPr>
            <p:ph type="title"/>
          </p:nvPr>
        </p:nvSpPr>
        <p:spPr>
          <a:xfrm>
            <a:off x="838200" y="268645"/>
            <a:ext cx="10515600" cy="505908"/>
          </a:xfrm>
          <a:prstGeom prst="rect">
            <a:avLst/>
          </a:prstGeom>
        </p:spPr>
        <p:txBody>
          <a:bodyPr vert="horz" wrap="square" lIns="0" tIns="13335" rIns="0" bIns="0" rtlCol="0">
            <a:spAutoFit/>
          </a:bodyPr>
          <a:lstStyle/>
          <a:p>
            <a:pPr marL="1488440">
              <a:lnSpc>
                <a:spcPct val="100000"/>
              </a:lnSpc>
              <a:spcBef>
                <a:spcPts val="105"/>
              </a:spcBef>
            </a:pPr>
            <a:r>
              <a:rPr lang="tr-TR" sz="3200" b="1" spc="-10" dirty="0">
                <a:solidFill>
                  <a:schemeClr val="bg1"/>
                </a:solidFill>
              </a:rPr>
              <a:t>Hafıza Tabanlı Öğrenme (Memory-</a:t>
            </a:r>
            <a:r>
              <a:rPr lang="tr-TR" sz="3200" b="1" dirty="0" err="1">
                <a:solidFill>
                  <a:schemeClr val="bg1"/>
                </a:solidFill>
              </a:rPr>
              <a:t>Based</a:t>
            </a:r>
            <a:r>
              <a:rPr lang="tr-TR" sz="3200" b="1" spc="-20" dirty="0">
                <a:solidFill>
                  <a:schemeClr val="bg1"/>
                </a:solidFill>
              </a:rPr>
              <a:t> </a:t>
            </a:r>
            <a:r>
              <a:rPr lang="tr-TR" sz="3200" b="1" spc="-10" dirty="0">
                <a:solidFill>
                  <a:schemeClr val="bg1"/>
                </a:solidFill>
              </a:rPr>
              <a:t>Learning)</a:t>
            </a:r>
            <a:endParaRPr sz="3200" b="1" dirty="0">
              <a:solidFill>
                <a:schemeClr val="bg1"/>
              </a:solidFill>
            </a:endParaRPr>
          </a:p>
        </p:txBody>
      </p:sp>
      <p:pic>
        <p:nvPicPr>
          <p:cNvPr id="16" name="Resim 15">
            <a:extLst>
              <a:ext uri="{FF2B5EF4-FFF2-40B4-BE49-F238E27FC236}">
                <a16:creationId xmlns:a16="http://schemas.microsoft.com/office/drawing/2014/main" id="{8BBBFA41-E8E7-A7BF-15DF-F9E5C62B3C20}"/>
              </a:ext>
            </a:extLst>
          </p:cNvPr>
          <p:cNvPicPr>
            <a:picLocks noChangeAspect="1"/>
          </p:cNvPicPr>
          <p:nvPr/>
        </p:nvPicPr>
        <p:blipFill>
          <a:blip r:embed="rId2"/>
          <a:stretch>
            <a:fillRect/>
          </a:stretch>
        </p:blipFill>
        <p:spPr>
          <a:xfrm>
            <a:off x="0" y="1422325"/>
            <a:ext cx="12192000" cy="4013349"/>
          </a:xfrm>
          <a:prstGeom prst="rect">
            <a:avLst/>
          </a:prstGeom>
        </p:spPr>
      </p:pic>
    </p:spTree>
    <p:extLst>
      <p:ext uri="{BB962C8B-B14F-4D97-AF65-F5344CB8AC3E}">
        <p14:creationId xmlns:p14="http://schemas.microsoft.com/office/powerpoint/2010/main" val="24582946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761" y="869441"/>
            <a:ext cx="12192000" cy="0"/>
          </a:xfrm>
          <a:custGeom>
            <a:avLst/>
            <a:gdLst/>
            <a:ahLst/>
            <a:cxnLst/>
            <a:rect l="l" t="t" r="r" b="b"/>
            <a:pathLst>
              <a:path w="12192000">
                <a:moveTo>
                  <a:pt x="0" y="0"/>
                </a:moveTo>
                <a:lnTo>
                  <a:pt x="12192000" y="0"/>
                </a:lnTo>
              </a:path>
            </a:pathLst>
          </a:custGeom>
          <a:ln w="25400">
            <a:solidFill>
              <a:srgbClr val="FFFFFF"/>
            </a:solidFill>
          </a:ln>
        </p:spPr>
        <p:txBody>
          <a:bodyPr wrap="square" lIns="0" tIns="0" rIns="0" bIns="0" rtlCol="0"/>
          <a:lstStyle/>
          <a:p>
            <a:endParaRPr/>
          </a:p>
        </p:txBody>
      </p:sp>
      <p:sp>
        <p:nvSpPr>
          <p:cNvPr id="17" name="object 17"/>
          <p:cNvSpPr txBox="1">
            <a:spLocks noGrp="1"/>
          </p:cNvSpPr>
          <p:nvPr>
            <p:ph type="sldNum" sz="quarter" idx="12"/>
          </p:nvPr>
        </p:nvSpPr>
        <p:spPr>
          <a:prstGeom prst="rect">
            <a:avLst/>
          </a:prstGeom>
        </p:spPr>
        <p:txBody>
          <a:bodyPr vert="horz" wrap="square" lIns="0" tIns="0" rIns="0" bIns="0" rtlCol="0">
            <a:spAutoFit/>
          </a:bodyPr>
          <a:lstStyle/>
          <a:p>
            <a:pPr marL="50165">
              <a:lnSpc>
                <a:spcPts val="1240"/>
              </a:lnSpc>
            </a:pPr>
            <a:fld id="{81D60167-4931-47E6-BA6A-407CBD079E47}" type="slidenum">
              <a:rPr spc="-25" dirty="0"/>
              <a:t>18</a:t>
            </a:fld>
            <a:endParaRPr spc="-25" dirty="0"/>
          </a:p>
        </p:txBody>
      </p:sp>
      <p:sp>
        <p:nvSpPr>
          <p:cNvPr id="21" name="object 3">
            <a:extLst>
              <a:ext uri="{FF2B5EF4-FFF2-40B4-BE49-F238E27FC236}">
                <a16:creationId xmlns:a16="http://schemas.microsoft.com/office/drawing/2014/main" id="{0F8D2FB0-D773-694A-7F20-6119D9662540}"/>
              </a:ext>
            </a:extLst>
          </p:cNvPr>
          <p:cNvSpPr txBox="1">
            <a:spLocks noGrp="1"/>
          </p:cNvSpPr>
          <p:nvPr>
            <p:ph type="title"/>
          </p:nvPr>
        </p:nvSpPr>
        <p:spPr>
          <a:xfrm>
            <a:off x="838200" y="268645"/>
            <a:ext cx="10515600" cy="505908"/>
          </a:xfrm>
          <a:prstGeom prst="rect">
            <a:avLst/>
          </a:prstGeom>
        </p:spPr>
        <p:txBody>
          <a:bodyPr vert="horz" wrap="square" lIns="0" tIns="13335" rIns="0" bIns="0" rtlCol="0">
            <a:spAutoFit/>
          </a:bodyPr>
          <a:lstStyle/>
          <a:p>
            <a:pPr marL="1488440">
              <a:lnSpc>
                <a:spcPct val="100000"/>
              </a:lnSpc>
              <a:spcBef>
                <a:spcPts val="105"/>
              </a:spcBef>
            </a:pPr>
            <a:r>
              <a:rPr lang="tr-TR" sz="3200" b="1" spc="-10" dirty="0">
                <a:solidFill>
                  <a:schemeClr val="bg1"/>
                </a:solidFill>
              </a:rPr>
              <a:t>Hafıza Tabanlı Öğrenme (Memory-</a:t>
            </a:r>
            <a:r>
              <a:rPr lang="tr-TR" sz="3200" b="1" dirty="0" err="1">
                <a:solidFill>
                  <a:schemeClr val="bg1"/>
                </a:solidFill>
              </a:rPr>
              <a:t>Based</a:t>
            </a:r>
            <a:r>
              <a:rPr lang="tr-TR" sz="3200" b="1" spc="-20" dirty="0">
                <a:solidFill>
                  <a:schemeClr val="bg1"/>
                </a:solidFill>
              </a:rPr>
              <a:t> </a:t>
            </a:r>
            <a:r>
              <a:rPr lang="tr-TR" sz="3200" b="1" spc="-10" dirty="0">
                <a:solidFill>
                  <a:schemeClr val="bg1"/>
                </a:solidFill>
              </a:rPr>
              <a:t>Learning)</a:t>
            </a:r>
            <a:endParaRPr sz="3200" b="1" dirty="0">
              <a:solidFill>
                <a:schemeClr val="bg1"/>
              </a:solidFill>
            </a:endParaRPr>
          </a:p>
        </p:txBody>
      </p:sp>
      <p:pic>
        <p:nvPicPr>
          <p:cNvPr id="4" name="Resim 3">
            <a:extLst>
              <a:ext uri="{FF2B5EF4-FFF2-40B4-BE49-F238E27FC236}">
                <a16:creationId xmlns:a16="http://schemas.microsoft.com/office/drawing/2014/main" id="{97504305-82A2-6D96-AF2B-9DBE77D40ADB}"/>
              </a:ext>
            </a:extLst>
          </p:cNvPr>
          <p:cNvPicPr>
            <a:picLocks noChangeAspect="1"/>
          </p:cNvPicPr>
          <p:nvPr/>
        </p:nvPicPr>
        <p:blipFill>
          <a:blip r:embed="rId2"/>
          <a:stretch>
            <a:fillRect/>
          </a:stretch>
        </p:blipFill>
        <p:spPr>
          <a:xfrm>
            <a:off x="666750" y="1130198"/>
            <a:ext cx="10858500" cy="5248275"/>
          </a:xfrm>
          <a:prstGeom prst="rect">
            <a:avLst/>
          </a:prstGeom>
        </p:spPr>
      </p:pic>
    </p:spTree>
    <p:extLst>
      <p:ext uri="{BB962C8B-B14F-4D97-AF65-F5344CB8AC3E}">
        <p14:creationId xmlns:p14="http://schemas.microsoft.com/office/powerpoint/2010/main" val="20449410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09600" y="3048000"/>
            <a:ext cx="11201400" cy="3421379"/>
            <a:chOff x="609600" y="3048000"/>
            <a:chExt cx="11201400" cy="3421379"/>
          </a:xfrm>
        </p:grpSpPr>
        <p:pic>
          <p:nvPicPr>
            <p:cNvPr id="3" name="object 3"/>
            <p:cNvPicPr/>
            <p:nvPr/>
          </p:nvPicPr>
          <p:blipFill>
            <a:blip r:embed="rId2" cstate="print"/>
            <a:stretch>
              <a:fillRect/>
            </a:stretch>
          </p:blipFill>
          <p:spPr>
            <a:xfrm>
              <a:off x="5219700" y="3745991"/>
              <a:ext cx="6591300" cy="2723388"/>
            </a:xfrm>
            <a:prstGeom prst="rect">
              <a:avLst/>
            </a:prstGeom>
          </p:spPr>
        </p:pic>
        <p:pic>
          <p:nvPicPr>
            <p:cNvPr id="4" name="object 4"/>
            <p:cNvPicPr/>
            <p:nvPr/>
          </p:nvPicPr>
          <p:blipFill>
            <a:blip r:embed="rId3" cstate="print"/>
            <a:stretch>
              <a:fillRect/>
            </a:stretch>
          </p:blipFill>
          <p:spPr>
            <a:xfrm>
              <a:off x="609600" y="3048000"/>
              <a:ext cx="5844540" cy="2714244"/>
            </a:xfrm>
            <a:prstGeom prst="rect">
              <a:avLst/>
            </a:prstGeom>
          </p:spPr>
        </p:pic>
        <p:sp>
          <p:nvSpPr>
            <p:cNvPr id="5" name="object 5"/>
            <p:cNvSpPr/>
            <p:nvPr/>
          </p:nvSpPr>
          <p:spPr>
            <a:xfrm>
              <a:off x="6044311" y="3566921"/>
              <a:ext cx="612775" cy="1172845"/>
            </a:xfrm>
            <a:custGeom>
              <a:avLst/>
              <a:gdLst/>
              <a:ahLst/>
              <a:cxnLst/>
              <a:rect l="l" t="t" r="r" b="b"/>
              <a:pathLst>
                <a:path w="612775" h="1172845">
                  <a:moveTo>
                    <a:pt x="467487" y="1087755"/>
                  </a:moveTo>
                  <a:lnTo>
                    <a:pt x="445490" y="1118844"/>
                  </a:lnTo>
                  <a:lnTo>
                    <a:pt x="11938" y="0"/>
                  </a:lnTo>
                  <a:lnTo>
                    <a:pt x="0" y="4584"/>
                  </a:lnTo>
                  <a:lnTo>
                    <a:pt x="433705" y="1123467"/>
                  </a:lnTo>
                  <a:lnTo>
                    <a:pt x="396367" y="1115187"/>
                  </a:lnTo>
                  <a:lnTo>
                    <a:pt x="459486" y="1172464"/>
                  </a:lnTo>
                  <a:lnTo>
                    <a:pt x="463740" y="1127379"/>
                  </a:lnTo>
                  <a:lnTo>
                    <a:pt x="467487" y="1087755"/>
                  </a:lnTo>
                  <a:close/>
                </a:path>
                <a:path w="612775" h="1172845">
                  <a:moveTo>
                    <a:pt x="612762" y="868299"/>
                  </a:moveTo>
                  <a:lnTo>
                    <a:pt x="593509" y="901319"/>
                  </a:lnTo>
                  <a:lnTo>
                    <a:pt x="164084" y="19304"/>
                  </a:lnTo>
                  <a:lnTo>
                    <a:pt x="152654" y="24892"/>
                  </a:lnTo>
                  <a:lnTo>
                    <a:pt x="582142" y="906907"/>
                  </a:lnTo>
                  <a:lnTo>
                    <a:pt x="544195" y="901700"/>
                  </a:lnTo>
                  <a:lnTo>
                    <a:pt x="611886" y="953516"/>
                  </a:lnTo>
                  <a:lnTo>
                    <a:pt x="612330" y="910590"/>
                  </a:lnTo>
                  <a:lnTo>
                    <a:pt x="612355" y="907923"/>
                  </a:lnTo>
                  <a:lnTo>
                    <a:pt x="589661" y="907923"/>
                  </a:lnTo>
                  <a:lnTo>
                    <a:pt x="589521" y="907923"/>
                  </a:lnTo>
                  <a:lnTo>
                    <a:pt x="589711" y="907846"/>
                  </a:lnTo>
                  <a:lnTo>
                    <a:pt x="612355" y="907910"/>
                  </a:lnTo>
                  <a:lnTo>
                    <a:pt x="612762" y="868299"/>
                  </a:lnTo>
                  <a:close/>
                </a:path>
              </a:pathLst>
            </a:custGeom>
            <a:solidFill>
              <a:srgbClr val="FFFF00"/>
            </a:solidFill>
          </p:spPr>
          <p:txBody>
            <a:bodyPr wrap="square" lIns="0" tIns="0" rIns="0" bIns="0" rtlCol="0"/>
            <a:lstStyle/>
            <a:p>
              <a:endParaRPr/>
            </a:p>
          </p:txBody>
        </p:sp>
        <p:pic>
          <p:nvPicPr>
            <p:cNvPr id="6" name="object 6"/>
            <p:cNvPicPr/>
            <p:nvPr/>
          </p:nvPicPr>
          <p:blipFill>
            <a:blip r:embed="rId4" cstate="print"/>
            <a:stretch>
              <a:fillRect/>
            </a:stretch>
          </p:blipFill>
          <p:spPr>
            <a:xfrm>
              <a:off x="8024114" y="3913886"/>
              <a:ext cx="720725" cy="748030"/>
            </a:xfrm>
            <a:prstGeom prst="rect">
              <a:avLst/>
            </a:prstGeom>
          </p:spPr>
        </p:pic>
      </p:grpSp>
      <p:sp>
        <p:nvSpPr>
          <p:cNvPr id="7" name="object 7"/>
          <p:cNvSpPr txBox="1"/>
          <p:nvPr/>
        </p:nvSpPr>
        <p:spPr>
          <a:xfrm>
            <a:off x="78739" y="916051"/>
            <a:ext cx="12012930" cy="2180725"/>
          </a:xfrm>
          <a:prstGeom prst="rect">
            <a:avLst/>
          </a:prstGeom>
        </p:spPr>
        <p:txBody>
          <a:bodyPr vert="horz" wrap="square" lIns="0" tIns="64135" rIns="0" bIns="0" rtlCol="0">
            <a:spAutoFit/>
          </a:bodyPr>
          <a:lstStyle/>
          <a:p>
            <a:pPr marL="241300" marR="5080" indent="-228600">
              <a:lnSpc>
                <a:spcPts val="3240"/>
              </a:lnSpc>
              <a:spcBef>
                <a:spcPts val="505"/>
              </a:spcBef>
              <a:buFont typeface="Arial MT"/>
              <a:buChar char="•"/>
              <a:tabLst>
                <a:tab pos="241300" algn="l"/>
              </a:tabLst>
            </a:pPr>
            <a:r>
              <a:rPr lang="tr-TR" sz="3000" dirty="0">
                <a:solidFill>
                  <a:srgbClr val="FFFFFF"/>
                </a:solidFill>
                <a:latin typeface="Cambria"/>
                <a:cs typeface="Cambria"/>
              </a:rPr>
              <a:t>A hücresinin bir aksonu, bir B hücresini uyaracak kadar yakın olduğunda ve tekrar tekrar veya etkileşime geçince,
Hücrelerden birinde veya her ikisinde bazı büyüme süreci veya metabolik değişiklikler meydana gelir, böylece A'nın B'yi ateşleyen hücrelerden biri olarak etkinliği artar.</a:t>
            </a:r>
            <a:endParaRPr sz="2800" dirty="0">
              <a:latin typeface="Cambria"/>
              <a:cs typeface="Cambria"/>
            </a:endParaRPr>
          </a:p>
        </p:txBody>
      </p:sp>
      <p:sp>
        <p:nvSpPr>
          <p:cNvPr id="8" name="object 8"/>
          <p:cNvSpPr/>
          <p:nvPr/>
        </p:nvSpPr>
        <p:spPr>
          <a:xfrm>
            <a:off x="761" y="869441"/>
            <a:ext cx="12192000" cy="0"/>
          </a:xfrm>
          <a:custGeom>
            <a:avLst/>
            <a:gdLst/>
            <a:ahLst/>
            <a:cxnLst/>
            <a:rect l="l" t="t" r="r" b="b"/>
            <a:pathLst>
              <a:path w="12192000">
                <a:moveTo>
                  <a:pt x="0" y="0"/>
                </a:moveTo>
                <a:lnTo>
                  <a:pt x="12192000" y="0"/>
                </a:lnTo>
              </a:path>
            </a:pathLst>
          </a:custGeom>
          <a:ln w="25400">
            <a:solidFill>
              <a:srgbClr val="FFFFFF"/>
            </a:solidFill>
          </a:ln>
        </p:spPr>
        <p:txBody>
          <a:bodyPr wrap="square" lIns="0" tIns="0" rIns="0" bIns="0" rtlCol="0"/>
          <a:lstStyle/>
          <a:p>
            <a:endParaRPr/>
          </a:p>
        </p:txBody>
      </p:sp>
      <p:sp>
        <p:nvSpPr>
          <p:cNvPr id="9" name="object 9"/>
          <p:cNvSpPr txBox="1">
            <a:spLocks noGrp="1"/>
          </p:cNvSpPr>
          <p:nvPr>
            <p:ph type="title"/>
          </p:nvPr>
        </p:nvSpPr>
        <p:spPr>
          <a:xfrm>
            <a:off x="786511" y="120839"/>
            <a:ext cx="10515600" cy="782907"/>
          </a:xfrm>
          <a:prstGeom prst="rect">
            <a:avLst/>
          </a:prstGeom>
        </p:spPr>
        <p:txBody>
          <a:bodyPr vert="horz" wrap="square" lIns="0" tIns="13335" rIns="0" bIns="0" rtlCol="0">
            <a:spAutoFit/>
          </a:bodyPr>
          <a:lstStyle/>
          <a:p>
            <a:pPr marL="2457450">
              <a:lnSpc>
                <a:spcPct val="100000"/>
              </a:lnSpc>
              <a:spcBef>
                <a:spcPts val="105"/>
              </a:spcBef>
            </a:pPr>
            <a:r>
              <a:rPr sz="5000" spc="-25" dirty="0">
                <a:solidFill>
                  <a:schemeClr val="bg1"/>
                </a:solidFill>
              </a:rPr>
              <a:t> </a:t>
            </a:r>
            <a:r>
              <a:rPr sz="5000" dirty="0">
                <a:solidFill>
                  <a:schemeClr val="bg1"/>
                </a:solidFill>
              </a:rPr>
              <a:t>Hebbian </a:t>
            </a:r>
            <a:r>
              <a:rPr sz="5000" spc="-10" dirty="0">
                <a:solidFill>
                  <a:schemeClr val="bg1"/>
                </a:solidFill>
              </a:rPr>
              <a:t>Learning</a:t>
            </a:r>
            <a:endParaRPr sz="5000" dirty="0">
              <a:solidFill>
                <a:schemeClr val="bg1"/>
              </a:solidFill>
            </a:endParaRPr>
          </a:p>
        </p:txBody>
      </p:sp>
      <p:sp>
        <p:nvSpPr>
          <p:cNvPr id="10" name="object 10"/>
          <p:cNvSpPr txBox="1"/>
          <p:nvPr/>
        </p:nvSpPr>
        <p:spPr>
          <a:xfrm>
            <a:off x="11932411" y="6563664"/>
            <a:ext cx="180975" cy="208279"/>
          </a:xfrm>
          <a:prstGeom prst="rect">
            <a:avLst/>
          </a:prstGeom>
        </p:spPr>
        <p:txBody>
          <a:bodyPr vert="horz" wrap="square" lIns="0" tIns="12700" rIns="0" bIns="0" rtlCol="0">
            <a:spAutoFit/>
          </a:bodyPr>
          <a:lstStyle/>
          <a:p>
            <a:pPr marL="12700">
              <a:lnSpc>
                <a:spcPct val="100000"/>
              </a:lnSpc>
              <a:spcBef>
                <a:spcPts val="100"/>
              </a:spcBef>
            </a:pPr>
            <a:r>
              <a:rPr sz="1200" spc="-25" dirty="0">
                <a:solidFill>
                  <a:srgbClr val="888888"/>
                </a:solidFill>
                <a:latin typeface="Calibri"/>
                <a:cs typeface="Calibri"/>
              </a:rPr>
              <a:t>17</a:t>
            </a:r>
            <a:endParaRPr sz="1200">
              <a:latin typeface="Calibri"/>
              <a:cs typeface="Calibri"/>
            </a:endParaRPr>
          </a:p>
        </p:txBody>
      </p:sp>
      <p:pic>
        <p:nvPicPr>
          <p:cNvPr id="12" name="object 12"/>
          <p:cNvPicPr/>
          <p:nvPr/>
        </p:nvPicPr>
        <p:blipFill>
          <a:blip r:embed="rId5" cstate="print"/>
          <a:stretch>
            <a:fillRect/>
          </a:stretch>
        </p:blipFill>
        <p:spPr>
          <a:xfrm>
            <a:off x="5518150" y="5610694"/>
            <a:ext cx="742188" cy="854392"/>
          </a:xfrm>
          <a:prstGeom prst="rect">
            <a:avLst/>
          </a:prstGeom>
        </p:spPr>
      </p:pic>
      <p:sp>
        <p:nvSpPr>
          <p:cNvPr id="16" name="Metin kutusu 15">
            <a:extLst>
              <a:ext uri="{FF2B5EF4-FFF2-40B4-BE49-F238E27FC236}">
                <a16:creationId xmlns:a16="http://schemas.microsoft.com/office/drawing/2014/main" id="{11C33DEB-C424-C9B1-637E-A89B17F4ADB1}"/>
              </a:ext>
            </a:extLst>
          </p:cNvPr>
          <p:cNvSpPr txBox="1"/>
          <p:nvPr/>
        </p:nvSpPr>
        <p:spPr>
          <a:xfrm>
            <a:off x="5743004" y="3162908"/>
            <a:ext cx="1343596" cy="369332"/>
          </a:xfrm>
          <a:prstGeom prst="rect">
            <a:avLst/>
          </a:prstGeom>
          <a:noFill/>
        </p:spPr>
        <p:txBody>
          <a:bodyPr wrap="square">
            <a:spAutoFit/>
          </a:bodyPr>
          <a:lstStyle/>
          <a:p>
            <a:r>
              <a:rPr lang="tr-TR" sz="1800" spc="-10" dirty="0" err="1">
                <a:solidFill>
                  <a:srgbClr val="FFFF00"/>
                </a:solidFill>
                <a:latin typeface="Cambria"/>
                <a:cs typeface="Cambria"/>
              </a:rPr>
              <a:t>synapse</a:t>
            </a:r>
            <a:endParaRPr lang="tr-T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61" y="869441"/>
            <a:ext cx="12192000" cy="0"/>
          </a:xfrm>
          <a:custGeom>
            <a:avLst/>
            <a:gdLst/>
            <a:ahLst/>
            <a:cxnLst/>
            <a:rect l="l" t="t" r="r" b="b"/>
            <a:pathLst>
              <a:path w="12192000">
                <a:moveTo>
                  <a:pt x="0" y="0"/>
                </a:moveTo>
                <a:lnTo>
                  <a:pt x="12192000" y="0"/>
                </a:lnTo>
              </a:path>
            </a:pathLst>
          </a:custGeom>
          <a:ln w="25400">
            <a:solidFill>
              <a:srgbClr val="FFFFFF"/>
            </a:solidFill>
          </a:ln>
        </p:spPr>
        <p:txBody>
          <a:bodyPr wrap="square" lIns="0" tIns="0" rIns="0" bIns="0" rtlCol="0"/>
          <a:lstStyle/>
          <a:p>
            <a:endParaRPr/>
          </a:p>
        </p:txBody>
      </p:sp>
      <p:sp>
        <p:nvSpPr>
          <p:cNvPr id="3" name="object 3"/>
          <p:cNvSpPr txBox="1">
            <a:spLocks noGrp="1"/>
          </p:cNvSpPr>
          <p:nvPr>
            <p:ph type="title"/>
          </p:nvPr>
        </p:nvSpPr>
        <p:spPr>
          <a:xfrm>
            <a:off x="3705605" y="-38912"/>
            <a:ext cx="4780280" cy="788670"/>
          </a:xfrm>
          <a:prstGeom prst="rect">
            <a:avLst/>
          </a:prstGeom>
        </p:spPr>
        <p:txBody>
          <a:bodyPr vert="horz" wrap="square" lIns="0" tIns="13335" rIns="0" bIns="0" rtlCol="0">
            <a:spAutoFit/>
          </a:bodyPr>
          <a:lstStyle/>
          <a:p>
            <a:pPr marL="12700">
              <a:lnSpc>
                <a:spcPct val="100000"/>
              </a:lnSpc>
              <a:spcBef>
                <a:spcPts val="105"/>
              </a:spcBef>
            </a:pPr>
            <a:r>
              <a:rPr lang="tr-TR" sz="5000" dirty="0">
                <a:solidFill>
                  <a:schemeClr val="bg1"/>
                </a:solidFill>
              </a:rPr>
              <a:t>Giriş</a:t>
            </a:r>
            <a:endParaRPr sz="5000" dirty="0">
              <a:solidFill>
                <a:schemeClr val="bg1"/>
              </a:solidFill>
            </a:endParaRPr>
          </a:p>
        </p:txBody>
      </p:sp>
      <p:sp>
        <p:nvSpPr>
          <p:cNvPr id="4" name="object 4"/>
          <p:cNvSpPr txBox="1"/>
          <p:nvPr/>
        </p:nvSpPr>
        <p:spPr>
          <a:xfrm>
            <a:off x="78739" y="886713"/>
            <a:ext cx="11214100" cy="2422525"/>
          </a:xfrm>
          <a:prstGeom prst="rect">
            <a:avLst/>
          </a:prstGeom>
        </p:spPr>
        <p:txBody>
          <a:bodyPr vert="horz" wrap="square" lIns="0" tIns="67945" rIns="0" bIns="0" rtlCol="0">
            <a:spAutoFit/>
          </a:bodyPr>
          <a:lstStyle/>
          <a:p>
            <a:pPr marL="240029" marR="501015" indent="-227329">
              <a:lnSpc>
                <a:spcPts val="3460"/>
              </a:lnSpc>
              <a:spcBef>
                <a:spcPts val="535"/>
              </a:spcBef>
              <a:buFont typeface="Arial MT"/>
              <a:buChar char="•"/>
              <a:tabLst>
                <a:tab pos="241300" algn="l"/>
              </a:tabLst>
            </a:pPr>
            <a:r>
              <a:rPr lang="tr-TR" sz="3200" dirty="0">
                <a:solidFill>
                  <a:srgbClr val="FFFFFF"/>
                </a:solidFill>
                <a:latin typeface="Cambria"/>
                <a:cs typeface="Cambria"/>
              </a:rPr>
              <a:t>Sinir ağları, çevresinden öğrenir ve performansını artırır.</a:t>
            </a:r>
          </a:p>
          <a:p>
            <a:pPr marL="240029" marR="501015" indent="-227329">
              <a:lnSpc>
                <a:spcPts val="3460"/>
              </a:lnSpc>
              <a:spcBef>
                <a:spcPts val="535"/>
              </a:spcBef>
              <a:buFont typeface="Arial MT"/>
              <a:buChar char="•"/>
              <a:tabLst>
                <a:tab pos="241300" algn="l"/>
              </a:tabLst>
            </a:pPr>
            <a:r>
              <a:rPr lang="tr-TR" sz="3200" dirty="0">
                <a:solidFill>
                  <a:srgbClr val="FFFFFF"/>
                </a:solidFill>
                <a:latin typeface="Cambria"/>
                <a:cs typeface="Cambria"/>
              </a:rPr>
              <a:t>Bir sinir ağı, sinaptik ağırlıklarına ve önyargılarına uygulanan etkileşimli bir ayarlama süreci aracılığıyla çevresini öğrenir.
Sinir ağları bağlamında öğrenmeyi şu şekilde tanımlıyoruz:</a:t>
            </a:r>
            <a:endParaRPr sz="3200" dirty="0">
              <a:latin typeface="Cambria"/>
              <a:cs typeface="Cambria"/>
            </a:endParaRPr>
          </a:p>
        </p:txBody>
      </p:sp>
      <p:sp>
        <p:nvSpPr>
          <p:cNvPr id="5" name="object 5"/>
          <p:cNvSpPr txBox="1"/>
          <p:nvPr/>
        </p:nvSpPr>
        <p:spPr>
          <a:xfrm>
            <a:off x="12010135" y="6563664"/>
            <a:ext cx="102870" cy="208279"/>
          </a:xfrm>
          <a:prstGeom prst="rect">
            <a:avLst/>
          </a:prstGeom>
        </p:spPr>
        <p:txBody>
          <a:bodyPr vert="horz" wrap="square" lIns="0" tIns="12700" rIns="0" bIns="0" rtlCol="0">
            <a:spAutoFit/>
          </a:bodyPr>
          <a:lstStyle/>
          <a:p>
            <a:pPr marL="12700">
              <a:lnSpc>
                <a:spcPct val="100000"/>
              </a:lnSpc>
              <a:spcBef>
                <a:spcPts val="100"/>
              </a:spcBef>
            </a:pPr>
            <a:r>
              <a:rPr sz="1200" spc="-50" dirty="0">
                <a:solidFill>
                  <a:srgbClr val="888888"/>
                </a:solidFill>
                <a:latin typeface="Calibri"/>
                <a:cs typeface="Calibri"/>
              </a:rPr>
              <a:t>3</a:t>
            </a:r>
            <a:endParaRPr sz="1200">
              <a:latin typeface="Calibri"/>
              <a:cs typeface="Calibri"/>
            </a:endParaRPr>
          </a:p>
        </p:txBody>
      </p:sp>
      <p:pic>
        <p:nvPicPr>
          <p:cNvPr id="6" name="object 6"/>
          <p:cNvPicPr/>
          <p:nvPr/>
        </p:nvPicPr>
        <p:blipFill>
          <a:blip r:embed="rId2" cstate="print"/>
          <a:stretch>
            <a:fillRect/>
          </a:stretch>
        </p:blipFill>
        <p:spPr>
          <a:xfrm>
            <a:off x="743712" y="3418332"/>
            <a:ext cx="10702290" cy="2152650"/>
          </a:xfrm>
          <a:prstGeom prst="rect">
            <a:avLst/>
          </a:prstGeom>
        </p:spPr>
      </p:pic>
      <p:sp>
        <p:nvSpPr>
          <p:cNvPr id="7" name="object 7"/>
          <p:cNvSpPr txBox="1"/>
          <p:nvPr/>
        </p:nvSpPr>
        <p:spPr>
          <a:xfrm>
            <a:off x="0" y="3741178"/>
            <a:ext cx="11688445" cy="1490152"/>
          </a:xfrm>
          <a:prstGeom prst="rect">
            <a:avLst/>
          </a:prstGeom>
        </p:spPr>
        <p:txBody>
          <a:bodyPr vert="horz" wrap="square" lIns="0" tIns="12700" rIns="0" bIns="0" rtlCol="0">
            <a:spAutoFit/>
          </a:bodyPr>
          <a:lstStyle/>
          <a:p>
            <a:pPr marL="933450" marR="469900" indent="3175" algn="ctr">
              <a:lnSpc>
                <a:spcPct val="100000"/>
              </a:lnSpc>
              <a:spcBef>
                <a:spcPts val="100"/>
              </a:spcBef>
            </a:pPr>
            <a:r>
              <a:rPr lang="tr-TR" sz="3200" i="1" dirty="0">
                <a:latin typeface="Cambria"/>
                <a:cs typeface="Cambria"/>
              </a:rPr>
              <a:t>Öğrenme, bir sinir ağının serbest parametrelerinin, ağın gömülü olduğu ortam tarafından bir uyarılma süreci yoluyla uyarlandığı bir süreçtir</a:t>
            </a:r>
            <a:r>
              <a:rPr sz="3200" i="1" spc="-10" dirty="0">
                <a:solidFill>
                  <a:srgbClr val="C00000"/>
                </a:solidFill>
                <a:latin typeface="Cambria"/>
                <a:cs typeface="Cambria"/>
              </a:rPr>
              <a:t>.</a:t>
            </a:r>
            <a:endParaRPr sz="3200" dirty="0">
              <a:latin typeface="Cambria"/>
              <a:cs typeface="Cambria"/>
            </a:endParaRPr>
          </a:p>
        </p:txBody>
      </p:sp>
      <p:sp>
        <p:nvSpPr>
          <p:cNvPr id="10" name="Metin kutusu 9">
            <a:extLst>
              <a:ext uri="{FF2B5EF4-FFF2-40B4-BE49-F238E27FC236}">
                <a16:creationId xmlns:a16="http://schemas.microsoft.com/office/drawing/2014/main" id="{549313A5-5B5C-27D2-9E04-AA513FF55F02}"/>
              </a:ext>
            </a:extLst>
          </p:cNvPr>
          <p:cNvSpPr txBox="1"/>
          <p:nvPr/>
        </p:nvSpPr>
        <p:spPr>
          <a:xfrm>
            <a:off x="374164" y="5701666"/>
            <a:ext cx="10940116" cy="990015"/>
          </a:xfrm>
          <a:prstGeom prst="rect">
            <a:avLst/>
          </a:prstGeom>
          <a:noFill/>
        </p:spPr>
        <p:txBody>
          <a:bodyPr wrap="square">
            <a:spAutoFit/>
          </a:bodyPr>
          <a:lstStyle/>
          <a:p>
            <a:pPr marL="295275" marR="5080" indent="-227329">
              <a:lnSpc>
                <a:spcPts val="3460"/>
              </a:lnSpc>
              <a:spcBef>
                <a:spcPts val="3220"/>
              </a:spcBef>
              <a:buFont typeface="Arial MT"/>
              <a:buChar char="•"/>
              <a:tabLst>
                <a:tab pos="296545" algn="l"/>
              </a:tabLst>
            </a:pPr>
            <a:r>
              <a:rPr lang="en-US" sz="3200" dirty="0" err="1">
                <a:solidFill>
                  <a:srgbClr val="FFFFFF"/>
                </a:solidFill>
                <a:latin typeface="Cambria"/>
              </a:rPr>
              <a:t>Öğrenme</a:t>
            </a:r>
            <a:r>
              <a:rPr lang="en-US" sz="3200" dirty="0">
                <a:solidFill>
                  <a:srgbClr val="FFFFFF"/>
                </a:solidFill>
                <a:latin typeface="Cambria"/>
              </a:rPr>
              <a:t> </a:t>
            </a:r>
            <a:r>
              <a:rPr lang="en-US" sz="3200" dirty="0" err="1">
                <a:solidFill>
                  <a:srgbClr val="FFFFFF"/>
                </a:solidFill>
                <a:latin typeface="Cambria"/>
              </a:rPr>
              <a:t>türü</a:t>
            </a:r>
            <a:r>
              <a:rPr lang="en-US" sz="3200" dirty="0">
                <a:solidFill>
                  <a:srgbClr val="FFFFFF"/>
                </a:solidFill>
                <a:latin typeface="Cambria"/>
              </a:rPr>
              <a:t>, </a:t>
            </a:r>
            <a:r>
              <a:rPr lang="en-US" sz="3200" dirty="0" err="1">
                <a:solidFill>
                  <a:srgbClr val="FFFFFF"/>
                </a:solidFill>
                <a:latin typeface="Cambria"/>
              </a:rPr>
              <a:t>parametre</a:t>
            </a:r>
            <a:r>
              <a:rPr lang="en-US" sz="3200" dirty="0">
                <a:solidFill>
                  <a:srgbClr val="FFFFFF"/>
                </a:solidFill>
                <a:latin typeface="Cambria"/>
              </a:rPr>
              <a:t> </a:t>
            </a:r>
            <a:r>
              <a:rPr lang="en-US" sz="3200" dirty="0" err="1">
                <a:solidFill>
                  <a:srgbClr val="FFFFFF"/>
                </a:solidFill>
                <a:latin typeface="Cambria"/>
              </a:rPr>
              <a:t>değişikliklerinin</a:t>
            </a:r>
            <a:r>
              <a:rPr lang="en-US" sz="3200" dirty="0">
                <a:solidFill>
                  <a:srgbClr val="FFFFFF"/>
                </a:solidFill>
                <a:latin typeface="Cambria"/>
              </a:rPr>
              <a:t> </a:t>
            </a:r>
            <a:r>
              <a:rPr lang="en-US" sz="3200" dirty="0" err="1">
                <a:solidFill>
                  <a:srgbClr val="FFFFFF"/>
                </a:solidFill>
                <a:latin typeface="Cambria"/>
              </a:rPr>
              <a:t>nasıl</a:t>
            </a:r>
            <a:r>
              <a:rPr lang="en-US" sz="3200" dirty="0">
                <a:solidFill>
                  <a:srgbClr val="FFFFFF"/>
                </a:solidFill>
                <a:latin typeface="Cambria"/>
              </a:rPr>
              <a:t> </a:t>
            </a:r>
            <a:r>
              <a:rPr lang="en-US" sz="3200" dirty="0" err="1">
                <a:solidFill>
                  <a:srgbClr val="FFFFFF"/>
                </a:solidFill>
                <a:latin typeface="Cambria"/>
              </a:rPr>
              <a:t>gerçekleştiğine</a:t>
            </a:r>
            <a:r>
              <a:rPr lang="en-US" sz="3200" dirty="0">
                <a:solidFill>
                  <a:srgbClr val="FFFFFF"/>
                </a:solidFill>
                <a:latin typeface="Cambria"/>
              </a:rPr>
              <a:t> </a:t>
            </a:r>
            <a:r>
              <a:rPr lang="en-US" sz="3200" dirty="0" err="1">
                <a:solidFill>
                  <a:srgbClr val="FFFFFF"/>
                </a:solidFill>
                <a:latin typeface="Cambria"/>
              </a:rPr>
              <a:t>göre</a:t>
            </a:r>
            <a:r>
              <a:rPr lang="en-US" sz="3200" dirty="0">
                <a:solidFill>
                  <a:srgbClr val="FFFFFF"/>
                </a:solidFill>
                <a:latin typeface="Cambria"/>
              </a:rPr>
              <a:t> </a:t>
            </a:r>
            <a:r>
              <a:rPr lang="en-US" sz="3200" dirty="0" err="1">
                <a:solidFill>
                  <a:srgbClr val="FFFFFF"/>
                </a:solidFill>
                <a:latin typeface="Cambria"/>
              </a:rPr>
              <a:t>belirlenir</a:t>
            </a:r>
            <a:r>
              <a:rPr lang="en-US" sz="3200" dirty="0">
                <a:solidFill>
                  <a:srgbClr val="FFFFFF"/>
                </a:solidFill>
                <a:latin typeface="Cambria"/>
              </a:rPr>
              <a: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2760" y="895858"/>
            <a:ext cx="11893550" cy="2498120"/>
          </a:xfrm>
          <a:prstGeom prst="rect">
            <a:avLst/>
          </a:prstGeom>
        </p:spPr>
        <p:txBody>
          <a:bodyPr vert="horz" wrap="square" lIns="0" tIns="60960" rIns="0" bIns="0" rtlCol="0">
            <a:spAutoFit/>
          </a:bodyPr>
          <a:lstStyle/>
          <a:p>
            <a:pPr marL="240029" marR="5080" indent="-227329">
              <a:lnSpc>
                <a:spcPts val="3020"/>
              </a:lnSpc>
              <a:spcBef>
                <a:spcPts val="480"/>
              </a:spcBef>
              <a:buFont typeface="Arial MT"/>
              <a:buChar char="•"/>
              <a:tabLst>
                <a:tab pos="241300" algn="l"/>
              </a:tabLst>
            </a:pPr>
            <a:r>
              <a:rPr lang="tr-TR" sz="2800" dirty="0" err="1">
                <a:solidFill>
                  <a:srgbClr val="FFFFFF"/>
                </a:solidFill>
                <a:latin typeface="Cambria"/>
                <a:cs typeface="Cambria"/>
              </a:rPr>
              <a:t>Hebb</a:t>
            </a:r>
            <a:r>
              <a:rPr lang="tr-TR" sz="2800" dirty="0">
                <a:solidFill>
                  <a:srgbClr val="FFFFFF"/>
                </a:solidFill>
                <a:latin typeface="Cambria"/>
                <a:cs typeface="Cambria"/>
              </a:rPr>
              <a:t>, ilişkisel öğrenmenin, uzamsal olarak dağıtılmış bir "sinir hücreleri topluluğunun" aktivite modelinde bir değişiklikle sonuçlanacağını öne sürdü:</a:t>
            </a:r>
          </a:p>
          <a:p>
            <a:pPr marL="240029" marR="5080" indent="-227329">
              <a:lnSpc>
                <a:spcPts val="3020"/>
              </a:lnSpc>
              <a:spcBef>
                <a:spcPts val="480"/>
              </a:spcBef>
              <a:buFont typeface="Arial MT"/>
              <a:buChar char="•"/>
              <a:tabLst>
                <a:tab pos="241300" algn="l"/>
              </a:tabLst>
            </a:pPr>
            <a:r>
              <a:rPr lang="tr-TR" sz="2800" dirty="0">
                <a:solidFill>
                  <a:srgbClr val="FFFFFF"/>
                </a:solidFill>
                <a:latin typeface="Cambria"/>
                <a:cs typeface="Cambria"/>
              </a:rPr>
              <a:t>1. Bir sinapsın (bağlantı) her iki tarafındaki iki nöron aynı anda (yani eşzamanlı olarak) aktive edilirse, o sinapsın gücü seçici olarak artar. </a:t>
            </a:r>
          </a:p>
          <a:p>
            <a:pPr marL="240029" marR="5080" indent="-227329">
              <a:lnSpc>
                <a:spcPts val="3020"/>
              </a:lnSpc>
              <a:spcBef>
                <a:spcPts val="480"/>
              </a:spcBef>
              <a:buFont typeface="Arial MT"/>
              <a:buChar char="•"/>
              <a:tabLst>
                <a:tab pos="241300" algn="l"/>
              </a:tabLst>
            </a:pPr>
            <a:r>
              <a:rPr lang="tr-TR" sz="2800" dirty="0">
                <a:solidFill>
                  <a:srgbClr val="FFFFFF"/>
                </a:solidFill>
                <a:latin typeface="Cambria"/>
                <a:cs typeface="Cambria"/>
              </a:rPr>
              <a:t>2. Bir sinapsın her iki tarafındaki iki nöron asenkron olarak aktive edilirse, bu sinaps seçici olarak zayıflar veya elimine edilir.</a:t>
            </a:r>
            <a:endParaRPr sz="2800" dirty="0">
              <a:latin typeface="Cambria"/>
              <a:cs typeface="Cambria"/>
            </a:endParaRPr>
          </a:p>
        </p:txBody>
      </p:sp>
      <p:sp>
        <p:nvSpPr>
          <p:cNvPr id="3" name="object 3"/>
          <p:cNvSpPr/>
          <p:nvPr/>
        </p:nvSpPr>
        <p:spPr>
          <a:xfrm>
            <a:off x="761" y="869441"/>
            <a:ext cx="12192000" cy="0"/>
          </a:xfrm>
          <a:custGeom>
            <a:avLst/>
            <a:gdLst/>
            <a:ahLst/>
            <a:cxnLst/>
            <a:rect l="l" t="t" r="r" b="b"/>
            <a:pathLst>
              <a:path w="12192000">
                <a:moveTo>
                  <a:pt x="0" y="0"/>
                </a:moveTo>
                <a:lnTo>
                  <a:pt x="12192000" y="0"/>
                </a:lnTo>
              </a:path>
            </a:pathLst>
          </a:custGeom>
          <a:ln w="25400">
            <a:solidFill>
              <a:srgbClr val="FFFFFF"/>
            </a:solidFill>
          </a:ln>
        </p:spPr>
        <p:txBody>
          <a:bodyPr wrap="square" lIns="0" tIns="0" rIns="0" bIns="0" rtlCol="0"/>
          <a:lstStyle/>
          <a:p>
            <a:endParaRPr/>
          </a:p>
        </p:txBody>
      </p:sp>
      <p:pic>
        <p:nvPicPr>
          <p:cNvPr id="5" name="object 5"/>
          <p:cNvPicPr/>
          <p:nvPr/>
        </p:nvPicPr>
        <p:blipFill>
          <a:blip r:embed="rId2" cstate="print"/>
          <a:stretch>
            <a:fillRect/>
          </a:stretch>
        </p:blipFill>
        <p:spPr>
          <a:xfrm>
            <a:off x="1447800" y="3643632"/>
            <a:ext cx="9075420" cy="2712718"/>
          </a:xfrm>
          <a:prstGeom prst="rect">
            <a:avLst/>
          </a:prstGeom>
        </p:spPr>
      </p:pic>
      <p:sp>
        <p:nvSpPr>
          <p:cNvPr id="11" name="object 9">
            <a:extLst>
              <a:ext uri="{FF2B5EF4-FFF2-40B4-BE49-F238E27FC236}">
                <a16:creationId xmlns:a16="http://schemas.microsoft.com/office/drawing/2014/main" id="{853BCEB8-10A2-82F3-FA2B-0B0D774C3C77}"/>
              </a:ext>
            </a:extLst>
          </p:cNvPr>
          <p:cNvSpPr txBox="1">
            <a:spLocks noGrp="1"/>
          </p:cNvSpPr>
          <p:nvPr>
            <p:ph type="title"/>
          </p:nvPr>
        </p:nvSpPr>
        <p:spPr>
          <a:xfrm>
            <a:off x="786511" y="120839"/>
            <a:ext cx="10515600" cy="782907"/>
          </a:xfrm>
          <a:prstGeom prst="rect">
            <a:avLst/>
          </a:prstGeom>
        </p:spPr>
        <p:txBody>
          <a:bodyPr vert="horz" wrap="square" lIns="0" tIns="13335" rIns="0" bIns="0" rtlCol="0">
            <a:spAutoFit/>
          </a:bodyPr>
          <a:lstStyle/>
          <a:p>
            <a:pPr marL="2457450">
              <a:lnSpc>
                <a:spcPct val="100000"/>
              </a:lnSpc>
              <a:spcBef>
                <a:spcPts val="105"/>
              </a:spcBef>
            </a:pPr>
            <a:r>
              <a:rPr sz="5000" spc="-25" dirty="0">
                <a:solidFill>
                  <a:schemeClr val="bg1"/>
                </a:solidFill>
              </a:rPr>
              <a:t> </a:t>
            </a:r>
            <a:r>
              <a:rPr sz="5000" dirty="0">
                <a:solidFill>
                  <a:schemeClr val="bg1"/>
                </a:solidFill>
              </a:rPr>
              <a:t>Hebbian </a:t>
            </a:r>
            <a:r>
              <a:rPr sz="5000" spc="-10" dirty="0">
                <a:solidFill>
                  <a:schemeClr val="bg1"/>
                </a:solidFill>
              </a:rPr>
              <a:t>Learning</a:t>
            </a:r>
            <a:endParaRPr sz="5000" dirty="0">
              <a:solidFill>
                <a:schemeClr val="bg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0" y="874027"/>
            <a:ext cx="11873230" cy="3794629"/>
          </a:xfrm>
          <a:prstGeom prst="rect">
            <a:avLst/>
          </a:prstGeom>
        </p:spPr>
        <p:txBody>
          <a:bodyPr vert="horz" wrap="square" lIns="0" tIns="115570" rIns="0" bIns="0" rtlCol="0">
            <a:spAutoFit/>
          </a:bodyPr>
          <a:lstStyle/>
          <a:p>
            <a:pPr marL="240029" indent="-227329">
              <a:lnSpc>
                <a:spcPct val="100000"/>
              </a:lnSpc>
              <a:spcBef>
                <a:spcPts val="910"/>
              </a:spcBef>
              <a:buFont typeface="Arial MT"/>
              <a:buChar char="•"/>
              <a:tabLst>
                <a:tab pos="240029" algn="l"/>
              </a:tabLst>
            </a:pPr>
            <a:r>
              <a:rPr lang="tr-TR" sz="3200" b="1" dirty="0" err="1">
                <a:solidFill>
                  <a:srgbClr val="FFFFFF"/>
                </a:solidFill>
                <a:latin typeface="Cambria"/>
                <a:cs typeface="Cambria"/>
              </a:rPr>
              <a:t>Hebbian</a:t>
            </a:r>
            <a:r>
              <a:rPr lang="tr-TR" sz="3200" b="1" dirty="0">
                <a:solidFill>
                  <a:srgbClr val="FFFFFF"/>
                </a:solidFill>
                <a:latin typeface="Cambria"/>
                <a:cs typeface="Cambria"/>
              </a:rPr>
              <a:t> sinapsını karakterize eden dört temel mekanizma</a:t>
            </a:r>
          </a:p>
          <a:p>
            <a:pPr marL="240029" indent="-227329">
              <a:lnSpc>
                <a:spcPct val="100000"/>
              </a:lnSpc>
              <a:spcBef>
                <a:spcPts val="910"/>
              </a:spcBef>
              <a:buFont typeface="Arial MT"/>
              <a:buChar char="•"/>
              <a:tabLst>
                <a:tab pos="240029" algn="l"/>
              </a:tabLst>
            </a:pPr>
            <a:r>
              <a:rPr lang="tr-TR" sz="3200" b="1" dirty="0">
                <a:solidFill>
                  <a:srgbClr val="FFFFFF"/>
                </a:solidFill>
                <a:latin typeface="Cambria"/>
                <a:cs typeface="Cambria"/>
              </a:rPr>
              <a:t>1.Zamana bağlı </a:t>
            </a:r>
            <a:r>
              <a:rPr lang="tr-TR" sz="3200" b="1" dirty="0" err="1">
                <a:solidFill>
                  <a:srgbClr val="FFFFFF"/>
                </a:solidFill>
                <a:latin typeface="Cambria"/>
                <a:cs typeface="Cambria"/>
              </a:rPr>
              <a:t>mekanizma:</a:t>
            </a:r>
            <a:r>
              <a:rPr lang="tr-TR" sz="3200" dirty="0" err="1">
                <a:solidFill>
                  <a:srgbClr val="FFFFFF"/>
                </a:solidFill>
                <a:latin typeface="Cambria"/>
                <a:cs typeface="Cambria"/>
              </a:rPr>
              <a:t>Bir</a:t>
            </a:r>
            <a:r>
              <a:rPr lang="tr-TR" sz="3200" dirty="0">
                <a:solidFill>
                  <a:srgbClr val="FFFFFF"/>
                </a:solidFill>
                <a:latin typeface="Cambria"/>
                <a:cs typeface="Cambria"/>
              </a:rPr>
              <a:t> </a:t>
            </a:r>
            <a:r>
              <a:rPr lang="tr-TR" sz="3200" dirty="0" err="1">
                <a:solidFill>
                  <a:srgbClr val="FFFFFF"/>
                </a:solidFill>
                <a:latin typeface="Cambria"/>
                <a:cs typeface="Cambria"/>
              </a:rPr>
              <a:t>Hebbian</a:t>
            </a:r>
            <a:r>
              <a:rPr lang="tr-TR" sz="3200" dirty="0">
                <a:solidFill>
                  <a:srgbClr val="FFFFFF"/>
                </a:solidFill>
                <a:latin typeface="Cambria"/>
                <a:cs typeface="Cambria"/>
              </a:rPr>
              <a:t> sinapsındaki modifikasyonlar, presinaptik ve postsinaptik sinyallerin tam olarak ortaya çıkma zamanına bağlıdır. </a:t>
            </a:r>
          </a:p>
          <a:p>
            <a:pPr marL="240029" indent="-227329">
              <a:lnSpc>
                <a:spcPct val="100000"/>
              </a:lnSpc>
              <a:spcBef>
                <a:spcPts val="910"/>
              </a:spcBef>
              <a:buFont typeface="Arial MT"/>
              <a:buChar char="•"/>
              <a:tabLst>
                <a:tab pos="240029" algn="l"/>
              </a:tabLst>
            </a:pPr>
            <a:r>
              <a:rPr lang="tr-TR" sz="3200" b="1" dirty="0">
                <a:solidFill>
                  <a:srgbClr val="FFFFFF"/>
                </a:solidFill>
                <a:latin typeface="Cambria"/>
                <a:cs typeface="Cambria"/>
              </a:rPr>
              <a:t>2.Yerel mekanizma: </a:t>
            </a:r>
            <a:r>
              <a:rPr lang="tr-TR" sz="3200" dirty="0">
                <a:solidFill>
                  <a:srgbClr val="FFFFFF"/>
                </a:solidFill>
                <a:latin typeface="Cambria"/>
                <a:cs typeface="Cambria"/>
              </a:rPr>
              <a:t>Bir sinaps, bilgi taşıyan sinyallerin (presinaptik ve postsinaptik birimlerde devam eden aktiviteyi temsil eden) uzaysal-zamansal yakınlıkta olduğu iletim bölgesidir.</a:t>
            </a:r>
            <a:endParaRPr sz="3200" dirty="0">
              <a:latin typeface="Cambria"/>
              <a:cs typeface="Cambria"/>
            </a:endParaRPr>
          </a:p>
        </p:txBody>
      </p:sp>
      <p:sp>
        <p:nvSpPr>
          <p:cNvPr id="3" name="object 3"/>
          <p:cNvSpPr/>
          <p:nvPr/>
        </p:nvSpPr>
        <p:spPr>
          <a:xfrm>
            <a:off x="761" y="869441"/>
            <a:ext cx="12192000" cy="0"/>
          </a:xfrm>
          <a:custGeom>
            <a:avLst/>
            <a:gdLst/>
            <a:ahLst/>
            <a:cxnLst/>
            <a:rect l="l" t="t" r="r" b="b"/>
            <a:pathLst>
              <a:path w="12192000">
                <a:moveTo>
                  <a:pt x="0" y="0"/>
                </a:moveTo>
                <a:lnTo>
                  <a:pt x="12192000" y="0"/>
                </a:lnTo>
              </a:path>
            </a:pathLst>
          </a:custGeom>
          <a:ln w="25400">
            <a:solidFill>
              <a:srgbClr val="FFFFFF"/>
            </a:solidFill>
          </a:ln>
        </p:spPr>
        <p:txBody>
          <a:bodyPr wrap="square" lIns="0" tIns="0" rIns="0" bIns="0" rtlCol="0"/>
          <a:lstStyle/>
          <a:p>
            <a:endParaRPr/>
          </a:p>
        </p:txBody>
      </p:sp>
      <p:sp>
        <p:nvSpPr>
          <p:cNvPr id="6" name="object 6"/>
          <p:cNvSpPr txBox="1">
            <a:spLocks noGrp="1"/>
          </p:cNvSpPr>
          <p:nvPr>
            <p:ph type="sldNum" sz="quarter" idx="12"/>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25" dirty="0">
                <a:latin typeface="Cambria"/>
                <a:cs typeface="Cambria"/>
              </a:rPr>
              <a:t>21</a:t>
            </a:fld>
            <a:endParaRPr spc="-25" dirty="0">
              <a:latin typeface="Cambria"/>
              <a:cs typeface="Cambria"/>
            </a:endParaRPr>
          </a:p>
        </p:txBody>
      </p:sp>
      <p:sp>
        <p:nvSpPr>
          <p:cNvPr id="12" name="object 9">
            <a:extLst>
              <a:ext uri="{FF2B5EF4-FFF2-40B4-BE49-F238E27FC236}">
                <a16:creationId xmlns:a16="http://schemas.microsoft.com/office/drawing/2014/main" id="{560C31D5-BDD3-DCC2-A257-D575CF5B29FB}"/>
              </a:ext>
            </a:extLst>
          </p:cNvPr>
          <p:cNvSpPr txBox="1">
            <a:spLocks noGrp="1"/>
          </p:cNvSpPr>
          <p:nvPr>
            <p:ph type="title"/>
          </p:nvPr>
        </p:nvSpPr>
        <p:spPr>
          <a:xfrm>
            <a:off x="533400" y="81949"/>
            <a:ext cx="10515600" cy="782907"/>
          </a:xfrm>
          <a:prstGeom prst="rect">
            <a:avLst/>
          </a:prstGeom>
        </p:spPr>
        <p:txBody>
          <a:bodyPr vert="horz" wrap="square" lIns="0" tIns="13335" rIns="0" bIns="0" rtlCol="0">
            <a:spAutoFit/>
          </a:bodyPr>
          <a:lstStyle/>
          <a:p>
            <a:pPr marL="2457450">
              <a:lnSpc>
                <a:spcPct val="100000"/>
              </a:lnSpc>
              <a:spcBef>
                <a:spcPts val="105"/>
              </a:spcBef>
            </a:pPr>
            <a:r>
              <a:rPr sz="5000" spc="-25" dirty="0">
                <a:solidFill>
                  <a:schemeClr val="bg1"/>
                </a:solidFill>
              </a:rPr>
              <a:t> </a:t>
            </a:r>
            <a:r>
              <a:rPr sz="5000" dirty="0">
                <a:solidFill>
                  <a:schemeClr val="bg1"/>
                </a:solidFill>
              </a:rPr>
              <a:t>Hebbian </a:t>
            </a:r>
            <a:r>
              <a:rPr sz="5000" spc="-10" dirty="0">
                <a:solidFill>
                  <a:schemeClr val="bg1"/>
                </a:solidFill>
              </a:rPr>
              <a:t>Learning</a:t>
            </a:r>
            <a:endParaRPr sz="5000" dirty="0">
              <a:solidFill>
                <a:schemeClr val="bg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8739" y="834928"/>
            <a:ext cx="11931015" cy="4581382"/>
          </a:xfrm>
          <a:prstGeom prst="rect">
            <a:avLst/>
          </a:prstGeom>
        </p:spPr>
        <p:txBody>
          <a:bodyPr vert="horz" wrap="square" lIns="0" tIns="92075" rIns="0" bIns="0" rtlCol="0">
            <a:spAutoFit/>
          </a:bodyPr>
          <a:lstStyle/>
          <a:p>
            <a:pPr marL="436880" indent="-424180">
              <a:lnSpc>
                <a:spcPct val="100000"/>
              </a:lnSpc>
              <a:spcBef>
                <a:spcPts val="725"/>
              </a:spcBef>
              <a:buAutoNum type="arabicPeriod" startAt="3"/>
              <a:tabLst>
                <a:tab pos="436880" algn="l"/>
              </a:tabLst>
            </a:pPr>
            <a:r>
              <a:rPr lang="tr-TR" sz="2800" b="1" spc="-30" dirty="0">
                <a:solidFill>
                  <a:schemeClr val="bg1"/>
                </a:solidFill>
                <a:latin typeface="Cambria"/>
                <a:cs typeface="Cambria"/>
              </a:rPr>
              <a:t>İnteraktif mekanizma: </a:t>
            </a:r>
            <a:r>
              <a:rPr lang="tr-TR" sz="2800" spc="-30" dirty="0" err="1">
                <a:solidFill>
                  <a:schemeClr val="bg1"/>
                </a:solidFill>
                <a:latin typeface="Cambria"/>
                <a:cs typeface="Cambria"/>
              </a:rPr>
              <a:t>Hebbian</a:t>
            </a:r>
            <a:r>
              <a:rPr lang="tr-TR" sz="2800" spc="-30" dirty="0">
                <a:solidFill>
                  <a:schemeClr val="bg1"/>
                </a:solidFill>
                <a:latin typeface="Cambria"/>
                <a:cs typeface="Cambria"/>
              </a:rPr>
              <a:t> sinapsında bir değişikliğin meydana gelmesi, sinapsın her iki tarafındaki sinyallere </a:t>
            </a:r>
            <a:r>
              <a:rPr lang="tr-TR" sz="2800" spc="-30" dirty="0" err="1">
                <a:solidFill>
                  <a:schemeClr val="bg1"/>
                </a:solidFill>
                <a:latin typeface="Cambria"/>
                <a:cs typeface="Cambria"/>
              </a:rPr>
              <a:t>bağlıdır.Yani</a:t>
            </a:r>
            <a:r>
              <a:rPr lang="tr-TR" sz="2800" spc="-30" dirty="0">
                <a:solidFill>
                  <a:schemeClr val="bg1"/>
                </a:solidFill>
                <a:latin typeface="Cambria"/>
                <a:cs typeface="Cambria"/>
              </a:rPr>
              <a:t>, </a:t>
            </a:r>
            <a:r>
              <a:rPr lang="tr-TR" sz="2800" spc="-30" dirty="0" err="1">
                <a:solidFill>
                  <a:schemeClr val="bg1"/>
                </a:solidFill>
                <a:latin typeface="Cambria"/>
                <a:cs typeface="Cambria"/>
              </a:rPr>
              <a:t>Hebbian</a:t>
            </a:r>
            <a:r>
              <a:rPr lang="tr-TR" sz="2800" spc="-30" dirty="0">
                <a:solidFill>
                  <a:schemeClr val="bg1"/>
                </a:solidFill>
                <a:latin typeface="Cambria"/>
                <a:cs typeface="Cambria"/>
              </a:rPr>
              <a:t> bir öğrenme biçimi, presinaptik ve postsinaptik sinyaller arasındaki "gerçek etkileşime" bağlıdır</a:t>
            </a:r>
            <a:r>
              <a:rPr lang="tr-TR" sz="2800" b="1" spc="-30" dirty="0">
                <a:solidFill>
                  <a:schemeClr val="bg1"/>
                </a:solidFill>
                <a:latin typeface="Cambria"/>
                <a:cs typeface="Cambria"/>
              </a:rPr>
              <a:t>
</a:t>
            </a:r>
            <a:r>
              <a:rPr lang="tr-TR" sz="2800" b="1" spc="-30" dirty="0" err="1">
                <a:solidFill>
                  <a:schemeClr val="bg1"/>
                </a:solidFill>
                <a:latin typeface="Cambria"/>
                <a:cs typeface="Cambria"/>
              </a:rPr>
              <a:t>Conjunctional</a:t>
            </a:r>
            <a:r>
              <a:rPr lang="tr-TR" sz="2800" b="1" spc="-30" dirty="0">
                <a:solidFill>
                  <a:schemeClr val="bg1"/>
                </a:solidFill>
                <a:latin typeface="Cambria"/>
                <a:cs typeface="Cambria"/>
              </a:rPr>
              <a:t> (</a:t>
            </a:r>
            <a:r>
              <a:rPr lang="tr-TR" sz="2800" b="1" spc="-30" dirty="0" err="1">
                <a:solidFill>
                  <a:schemeClr val="bg1"/>
                </a:solidFill>
                <a:latin typeface="Cambria"/>
                <a:cs typeface="Cambria"/>
              </a:rPr>
              <a:t>Bağlaçlı</a:t>
            </a:r>
            <a:r>
              <a:rPr lang="tr-TR" sz="2800" b="1" spc="-30" dirty="0">
                <a:solidFill>
                  <a:schemeClr val="bg1"/>
                </a:solidFill>
                <a:latin typeface="Cambria"/>
                <a:cs typeface="Cambria"/>
              </a:rPr>
              <a:t>) veya korelasyon </a:t>
            </a:r>
            <a:r>
              <a:rPr lang="tr-TR" sz="2800" b="1" spc="-30" dirty="0" err="1">
                <a:solidFill>
                  <a:schemeClr val="bg1"/>
                </a:solidFill>
                <a:latin typeface="Cambria"/>
                <a:cs typeface="Cambria"/>
              </a:rPr>
              <a:t>mekanizması:</a:t>
            </a:r>
            <a:r>
              <a:rPr lang="tr-TR" sz="2800" spc="-30" dirty="0" err="1">
                <a:solidFill>
                  <a:schemeClr val="bg1"/>
                </a:solidFill>
                <a:latin typeface="Cambria"/>
                <a:cs typeface="Cambria"/>
              </a:rPr>
              <a:t>Presinaptik</a:t>
            </a:r>
            <a:r>
              <a:rPr lang="tr-TR" sz="2800" spc="-30" dirty="0">
                <a:solidFill>
                  <a:schemeClr val="bg1"/>
                </a:solidFill>
                <a:latin typeface="Cambria"/>
                <a:cs typeface="Cambria"/>
              </a:rPr>
              <a:t> ve postsinaptik sinyallerin birlikte ortaya çıkması, sinaptik modifikasyonu üretmek için yeterlidir. Presinaptik ve postsinaptik sinyaller arasındaki zaman içindeki korelasyon, sinaptik bir değişiklikten sorumlu olarak görülür. Buna göre, bir </a:t>
            </a:r>
            <a:r>
              <a:rPr lang="tr-TR" sz="2800" spc="-30" dirty="0" err="1">
                <a:solidFill>
                  <a:schemeClr val="bg1"/>
                </a:solidFill>
                <a:latin typeface="Cambria"/>
                <a:cs typeface="Cambria"/>
              </a:rPr>
              <a:t>Hebbian</a:t>
            </a:r>
            <a:r>
              <a:rPr lang="tr-TR" sz="2800" spc="-30" dirty="0">
                <a:solidFill>
                  <a:schemeClr val="bg1"/>
                </a:solidFill>
                <a:latin typeface="Cambria"/>
                <a:cs typeface="Cambria"/>
              </a:rPr>
              <a:t> sinapsı aynı zamanda korelasyonel sinaps olarak da adlandırılır. Korelasyon gerçekten de öğrenmenin temelidir.</a:t>
            </a:r>
            <a:endParaRPr sz="2400" dirty="0">
              <a:solidFill>
                <a:schemeClr val="bg1"/>
              </a:solidFill>
              <a:latin typeface="Cambria"/>
              <a:cs typeface="Cambria"/>
            </a:endParaRPr>
          </a:p>
        </p:txBody>
      </p:sp>
      <p:sp>
        <p:nvSpPr>
          <p:cNvPr id="3" name="object 3"/>
          <p:cNvSpPr/>
          <p:nvPr/>
        </p:nvSpPr>
        <p:spPr>
          <a:xfrm>
            <a:off x="761" y="869441"/>
            <a:ext cx="12192000" cy="0"/>
          </a:xfrm>
          <a:custGeom>
            <a:avLst/>
            <a:gdLst/>
            <a:ahLst/>
            <a:cxnLst/>
            <a:rect l="l" t="t" r="r" b="b"/>
            <a:pathLst>
              <a:path w="12192000">
                <a:moveTo>
                  <a:pt x="0" y="0"/>
                </a:moveTo>
                <a:lnTo>
                  <a:pt x="12192000" y="0"/>
                </a:lnTo>
              </a:path>
            </a:pathLst>
          </a:custGeom>
          <a:ln w="25400">
            <a:solidFill>
              <a:srgbClr val="FFFFFF"/>
            </a:solidFill>
          </a:ln>
        </p:spPr>
        <p:txBody>
          <a:bodyPr wrap="square" lIns="0" tIns="0" rIns="0" bIns="0" rtlCol="0"/>
          <a:lstStyle/>
          <a:p>
            <a:endParaRPr/>
          </a:p>
        </p:txBody>
      </p:sp>
      <p:sp>
        <p:nvSpPr>
          <p:cNvPr id="6" name="object 6"/>
          <p:cNvSpPr txBox="1">
            <a:spLocks noGrp="1"/>
          </p:cNvSpPr>
          <p:nvPr>
            <p:ph type="sldNum" sz="quarter" idx="12"/>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25" dirty="0">
                <a:latin typeface="Cambria"/>
                <a:cs typeface="Cambria"/>
              </a:rPr>
              <a:t>22</a:t>
            </a:fld>
            <a:endParaRPr spc="-25" dirty="0">
              <a:latin typeface="Cambria"/>
              <a:cs typeface="Cambria"/>
            </a:endParaRPr>
          </a:p>
        </p:txBody>
      </p:sp>
      <p:sp>
        <p:nvSpPr>
          <p:cNvPr id="10" name="object 9">
            <a:extLst>
              <a:ext uri="{FF2B5EF4-FFF2-40B4-BE49-F238E27FC236}">
                <a16:creationId xmlns:a16="http://schemas.microsoft.com/office/drawing/2014/main" id="{01B26050-7C30-830A-27D2-3CF2AE221F30}"/>
              </a:ext>
            </a:extLst>
          </p:cNvPr>
          <p:cNvSpPr txBox="1">
            <a:spLocks noGrp="1"/>
          </p:cNvSpPr>
          <p:nvPr>
            <p:ph type="title"/>
          </p:nvPr>
        </p:nvSpPr>
        <p:spPr>
          <a:xfrm>
            <a:off x="533400" y="81949"/>
            <a:ext cx="10515600" cy="782907"/>
          </a:xfrm>
          <a:prstGeom prst="rect">
            <a:avLst/>
          </a:prstGeom>
        </p:spPr>
        <p:txBody>
          <a:bodyPr vert="horz" wrap="square" lIns="0" tIns="13335" rIns="0" bIns="0" rtlCol="0">
            <a:spAutoFit/>
          </a:bodyPr>
          <a:lstStyle/>
          <a:p>
            <a:pPr marL="2457450">
              <a:lnSpc>
                <a:spcPct val="100000"/>
              </a:lnSpc>
              <a:spcBef>
                <a:spcPts val="105"/>
              </a:spcBef>
            </a:pPr>
            <a:r>
              <a:rPr sz="5000" spc="-25" dirty="0">
                <a:solidFill>
                  <a:schemeClr val="bg1"/>
                </a:solidFill>
              </a:rPr>
              <a:t> </a:t>
            </a:r>
            <a:r>
              <a:rPr sz="5000" dirty="0">
                <a:solidFill>
                  <a:schemeClr val="bg1"/>
                </a:solidFill>
              </a:rPr>
              <a:t>Hebbian </a:t>
            </a:r>
            <a:r>
              <a:rPr sz="5000" spc="-10" dirty="0">
                <a:solidFill>
                  <a:schemeClr val="bg1"/>
                </a:solidFill>
              </a:rPr>
              <a:t>Learning</a:t>
            </a:r>
            <a:endParaRPr sz="5000" dirty="0">
              <a:solidFill>
                <a:schemeClr val="bg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761" y="869441"/>
            <a:ext cx="12192000" cy="0"/>
          </a:xfrm>
          <a:custGeom>
            <a:avLst/>
            <a:gdLst/>
            <a:ahLst/>
            <a:cxnLst/>
            <a:rect l="l" t="t" r="r" b="b"/>
            <a:pathLst>
              <a:path w="12192000">
                <a:moveTo>
                  <a:pt x="0" y="0"/>
                </a:moveTo>
                <a:lnTo>
                  <a:pt x="12192000" y="0"/>
                </a:lnTo>
              </a:path>
            </a:pathLst>
          </a:custGeom>
          <a:ln w="25400">
            <a:solidFill>
              <a:srgbClr val="FFFFFF"/>
            </a:solidFill>
          </a:ln>
        </p:spPr>
        <p:txBody>
          <a:bodyPr wrap="square" lIns="0" tIns="0" rIns="0" bIns="0" rtlCol="0"/>
          <a:lstStyle/>
          <a:p>
            <a:endParaRPr/>
          </a:p>
        </p:txBody>
      </p:sp>
      <p:sp>
        <p:nvSpPr>
          <p:cNvPr id="8" name="object 8"/>
          <p:cNvSpPr txBox="1">
            <a:spLocks noGrp="1"/>
          </p:cNvSpPr>
          <p:nvPr>
            <p:ph type="sldNum" sz="quarter" idx="12"/>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pc="-25" dirty="0">
                <a:latin typeface="Cambria"/>
                <a:cs typeface="Cambria"/>
              </a:rPr>
              <a:t>23</a:t>
            </a:fld>
            <a:endParaRPr spc="-25" dirty="0">
              <a:latin typeface="Cambria"/>
              <a:cs typeface="Cambria"/>
            </a:endParaRPr>
          </a:p>
        </p:txBody>
      </p:sp>
      <p:sp>
        <p:nvSpPr>
          <p:cNvPr id="5" name="object 5"/>
          <p:cNvSpPr txBox="1"/>
          <p:nvPr/>
        </p:nvSpPr>
        <p:spPr>
          <a:xfrm>
            <a:off x="60452" y="875537"/>
            <a:ext cx="11976735" cy="543560"/>
          </a:xfrm>
          <a:prstGeom prst="rect">
            <a:avLst/>
          </a:prstGeom>
        </p:spPr>
        <p:txBody>
          <a:bodyPr vert="horz" wrap="square" lIns="0" tIns="12065" rIns="0" bIns="0" rtlCol="0">
            <a:spAutoFit/>
          </a:bodyPr>
          <a:lstStyle/>
          <a:p>
            <a:pPr marL="12700">
              <a:lnSpc>
                <a:spcPct val="100000"/>
              </a:lnSpc>
              <a:spcBef>
                <a:spcPts val="95"/>
              </a:spcBef>
            </a:pPr>
            <a:r>
              <a:rPr lang="tr-TR" sz="3400" dirty="0">
                <a:solidFill>
                  <a:schemeClr val="bg1"/>
                </a:solidFill>
                <a:latin typeface="Cambria"/>
                <a:cs typeface="Cambria"/>
              </a:rPr>
              <a:t>Bağlantıların güçlendirilmesi yoluyla Öğrenme İlişkileri</a:t>
            </a:r>
            <a:endParaRPr sz="3400" dirty="0">
              <a:solidFill>
                <a:schemeClr val="bg1"/>
              </a:solidFill>
              <a:latin typeface="Cambria"/>
              <a:cs typeface="Cambria"/>
            </a:endParaRPr>
          </a:p>
        </p:txBody>
      </p:sp>
      <p:pic>
        <p:nvPicPr>
          <p:cNvPr id="6" name="object 6"/>
          <p:cNvPicPr/>
          <p:nvPr/>
        </p:nvPicPr>
        <p:blipFill>
          <a:blip r:embed="rId2" cstate="print"/>
          <a:stretch>
            <a:fillRect/>
          </a:stretch>
        </p:blipFill>
        <p:spPr>
          <a:xfrm>
            <a:off x="77723" y="1737360"/>
            <a:ext cx="12031980" cy="359664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40640" y="700222"/>
            <a:ext cx="12124690" cy="755976"/>
          </a:xfrm>
          <a:prstGeom prst="rect">
            <a:avLst/>
          </a:prstGeom>
        </p:spPr>
        <p:txBody>
          <a:bodyPr vert="horz" wrap="square" lIns="0" tIns="260985" rIns="0" bIns="0" rtlCol="0">
            <a:spAutoFit/>
          </a:bodyPr>
          <a:lstStyle/>
          <a:p>
            <a:pPr marL="581025">
              <a:lnSpc>
                <a:spcPct val="100000"/>
              </a:lnSpc>
              <a:spcBef>
                <a:spcPts val="2055"/>
              </a:spcBef>
            </a:pPr>
            <a:r>
              <a:rPr lang="en-US" sz="3200" b="1" spc="-10" dirty="0">
                <a:solidFill>
                  <a:schemeClr val="bg1"/>
                </a:solidFill>
                <a:latin typeface="Cambria"/>
                <a:cs typeface="Cambria"/>
              </a:rPr>
              <a:t>Hebbian </a:t>
            </a:r>
            <a:r>
              <a:rPr lang="en-US" sz="3200" b="1" spc="-10" dirty="0" err="1">
                <a:solidFill>
                  <a:schemeClr val="bg1"/>
                </a:solidFill>
                <a:latin typeface="Cambria"/>
                <a:cs typeface="Cambria"/>
              </a:rPr>
              <a:t>Modifikasyonlarının</a:t>
            </a:r>
            <a:r>
              <a:rPr lang="en-US" sz="3200" b="1" spc="-10" dirty="0">
                <a:solidFill>
                  <a:schemeClr val="bg1"/>
                </a:solidFill>
                <a:latin typeface="Cambria"/>
                <a:cs typeface="Cambria"/>
              </a:rPr>
              <a:t> </a:t>
            </a:r>
            <a:r>
              <a:rPr lang="en-US" sz="3200" b="1" spc="-10" dirty="0" err="1">
                <a:solidFill>
                  <a:schemeClr val="bg1"/>
                </a:solidFill>
                <a:latin typeface="Cambria"/>
                <a:cs typeface="Cambria"/>
              </a:rPr>
              <a:t>Matematiksel</a:t>
            </a:r>
            <a:r>
              <a:rPr lang="en-US" sz="3200" b="1" spc="-10" dirty="0">
                <a:solidFill>
                  <a:schemeClr val="bg1"/>
                </a:solidFill>
                <a:latin typeface="Cambria"/>
                <a:cs typeface="Cambria"/>
              </a:rPr>
              <a:t> </a:t>
            </a:r>
            <a:r>
              <a:rPr lang="en-US" sz="3200" b="1" spc="-10" dirty="0" err="1">
                <a:solidFill>
                  <a:schemeClr val="bg1"/>
                </a:solidFill>
                <a:latin typeface="Cambria"/>
                <a:cs typeface="Cambria"/>
              </a:rPr>
              <a:t>Modelleri</a:t>
            </a:r>
            <a:endParaRPr lang="tr-TR" sz="3200" b="1" spc="-10" dirty="0">
              <a:solidFill>
                <a:schemeClr val="bg1"/>
              </a:solidFill>
              <a:latin typeface="Cambria"/>
              <a:cs typeface="Cambria"/>
            </a:endParaRPr>
          </a:p>
        </p:txBody>
      </p:sp>
      <p:sp>
        <p:nvSpPr>
          <p:cNvPr id="5" name="object 5"/>
          <p:cNvSpPr/>
          <p:nvPr/>
        </p:nvSpPr>
        <p:spPr>
          <a:xfrm>
            <a:off x="761" y="869441"/>
            <a:ext cx="12192000" cy="0"/>
          </a:xfrm>
          <a:custGeom>
            <a:avLst/>
            <a:gdLst/>
            <a:ahLst/>
            <a:cxnLst/>
            <a:rect l="l" t="t" r="r" b="b"/>
            <a:pathLst>
              <a:path w="12192000">
                <a:moveTo>
                  <a:pt x="0" y="0"/>
                </a:moveTo>
                <a:lnTo>
                  <a:pt x="12192000" y="0"/>
                </a:lnTo>
              </a:path>
            </a:pathLst>
          </a:custGeom>
          <a:ln w="25400">
            <a:solidFill>
              <a:srgbClr val="FFFFFF"/>
            </a:solidFill>
          </a:ln>
        </p:spPr>
        <p:txBody>
          <a:bodyPr wrap="square" lIns="0" tIns="0" rIns="0" bIns="0" rtlCol="0"/>
          <a:lstStyle/>
          <a:p>
            <a:endParaRPr/>
          </a:p>
        </p:txBody>
      </p:sp>
      <p:sp>
        <p:nvSpPr>
          <p:cNvPr id="6" name="object 6"/>
          <p:cNvSpPr txBox="1">
            <a:spLocks noGrp="1"/>
          </p:cNvSpPr>
          <p:nvPr>
            <p:ph type="title"/>
          </p:nvPr>
        </p:nvSpPr>
        <p:spPr>
          <a:xfrm>
            <a:off x="2949320" y="6807"/>
            <a:ext cx="6297295" cy="788670"/>
          </a:xfrm>
          <a:prstGeom prst="rect">
            <a:avLst/>
          </a:prstGeom>
        </p:spPr>
        <p:txBody>
          <a:bodyPr vert="horz" wrap="square" lIns="0" tIns="13335" rIns="0" bIns="0" rtlCol="0">
            <a:spAutoFit/>
          </a:bodyPr>
          <a:lstStyle/>
          <a:p>
            <a:pPr marL="12700">
              <a:lnSpc>
                <a:spcPct val="100000"/>
              </a:lnSpc>
              <a:spcBef>
                <a:spcPts val="105"/>
              </a:spcBef>
            </a:pPr>
            <a:r>
              <a:rPr lang="tr-TR" sz="5000" spc="-25" dirty="0">
                <a:solidFill>
                  <a:schemeClr val="bg1"/>
                </a:solidFill>
              </a:rPr>
              <a:t> </a:t>
            </a:r>
            <a:r>
              <a:rPr lang="tr-TR" sz="5000" dirty="0" err="1">
                <a:solidFill>
                  <a:schemeClr val="bg1"/>
                </a:solidFill>
              </a:rPr>
              <a:t>Hebbian</a:t>
            </a:r>
            <a:r>
              <a:rPr lang="tr-TR" sz="5000" dirty="0">
                <a:solidFill>
                  <a:schemeClr val="bg1"/>
                </a:solidFill>
              </a:rPr>
              <a:t> </a:t>
            </a:r>
            <a:r>
              <a:rPr lang="tr-TR" sz="5000" spc="-10" dirty="0">
                <a:solidFill>
                  <a:schemeClr val="bg1"/>
                </a:solidFill>
              </a:rPr>
              <a:t>Learning</a:t>
            </a:r>
            <a:endParaRPr sz="5000" dirty="0"/>
          </a:p>
        </p:txBody>
      </p:sp>
      <p:sp>
        <p:nvSpPr>
          <p:cNvPr id="9" name="object 9"/>
          <p:cNvSpPr txBox="1">
            <a:spLocks noGrp="1"/>
          </p:cNvSpPr>
          <p:nvPr>
            <p:ph type="sldNum" sz="quarter" idx="12"/>
          </p:nvPr>
        </p:nvSpPr>
        <p:spPr>
          <a:prstGeom prst="rect">
            <a:avLst/>
          </a:prstGeom>
        </p:spPr>
        <p:txBody>
          <a:bodyPr vert="horz" wrap="square" lIns="0" tIns="0" rIns="0" bIns="0" rtlCol="0">
            <a:spAutoFit/>
          </a:bodyPr>
          <a:lstStyle/>
          <a:p>
            <a:pPr marL="50165">
              <a:lnSpc>
                <a:spcPts val="1240"/>
              </a:lnSpc>
            </a:pPr>
            <a:fld id="{81D60167-4931-47E6-BA6A-407CBD079E47}" type="slidenum">
              <a:rPr spc="-25" dirty="0"/>
              <a:t>24</a:t>
            </a:fld>
            <a:endParaRPr spc="-25" dirty="0"/>
          </a:p>
        </p:txBody>
      </p:sp>
      <p:pic>
        <p:nvPicPr>
          <p:cNvPr id="11" name="Resim 10">
            <a:extLst>
              <a:ext uri="{FF2B5EF4-FFF2-40B4-BE49-F238E27FC236}">
                <a16:creationId xmlns:a16="http://schemas.microsoft.com/office/drawing/2014/main" id="{605E65E0-EB3D-22E8-F480-950EB69EAC05}"/>
              </a:ext>
            </a:extLst>
          </p:cNvPr>
          <p:cNvPicPr>
            <a:picLocks noChangeAspect="1"/>
          </p:cNvPicPr>
          <p:nvPr/>
        </p:nvPicPr>
        <p:blipFill>
          <a:blip r:embed="rId2"/>
          <a:stretch>
            <a:fillRect/>
          </a:stretch>
        </p:blipFill>
        <p:spPr>
          <a:xfrm>
            <a:off x="342900" y="1590675"/>
            <a:ext cx="11506200" cy="367665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40640" y="700222"/>
            <a:ext cx="12124690" cy="755976"/>
          </a:xfrm>
          <a:prstGeom prst="rect">
            <a:avLst/>
          </a:prstGeom>
        </p:spPr>
        <p:txBody>
          <a:bodyPr vert="horz" wrap="square" lIns="0" tIns="260985" rIns="0" bIns="0" rtlCol="0">
            <a:spAutoFit/>
          </a:bodyPr>
          <a:lstStyle/>
          <a:p>
            <a:pPr marL="581025">
              <a:lnSpc>
                <a:spcPct val="100000"/>
              </a:lnSpc>
              <a:spcBef>
                <a:spcPts val="2055"/>
              </a:spcBef>
            </a:pPr>
            <a:r>
              <a:rPr lang="en-US" sz="3200" b="1" spc="-10" dirty="0">
                <a:solidFill>
                  <a:schemeClr val="bg1"/>
                </a:solidFill>
                <a:latin typeface="Cambria"/>
                <a:cs typeface="Cambria"/>
              </a:rPr>
              <a:t>Hebbian </a:t>
            </a:r>
            <a:r>
              <a:rPr lang="en-US" sz="3200" b="1" spc="-10" dirty="0" err="1">
                <a:solidFill>
                  <a:schemeClr val="bg1"/>
                </a:solidFill>
                <a:latin typeface="Cambria"/>
                <a:cs typeface="Cambria"/>
              </a:rPr>
              <a:t>Modifikasyonlarının</a:t>
            </a:r>
            <a:r>
              <a:rPr lang="en-US" sz="3200" b="1" spc="-10" dirty="0">
                <a:solidFill>
                  <a:schemeClr val="bg1"/>
                </a:solidFill>
                <a:latin typeface="Cambria"/>
                <a:cs typeface="Cambria"/>
              </a:rPr>
              <a:t> </a:t>
            </a:r>
            <a:r>
              <a:rPr lang="en-US" sz="3200" b="1" spc="-10" dirty="0" err="1">
                <a:solidFill>
                  <a:schemeClr val="bg1"/>
                </a:solidFill>
                <a:latin typeface="Cambria"/>
                <a:cs typeface="Cambria"/>
              </a:rPr>
              <a:t>Matematiksel</a:t>
            </a:r>
            <a:r>
              <a:rPr lang="en-US" sz="3200" b="1" spc="-10" dirty="0">
                <a:solidFill>
                  <a:schemeClr val="bg1"/>
                </a:solidFill>
                <a:latin typeface="Cambria"/>
                <a:cs typeface="Cambria"/>
              </a:rPr>
              <a:t> </a:t>
            </a:r>
            <a:r>
              <a:rPr lang="en-US" sz="3200" b="1" spc="-10" dirty="0" err="1">
                <a:solidFill>
                  <a:schemeClr val="bg1"/>
                </a:solidFill>
                <a:latin typeface="Cambria"/>
                <a:cs typeface="Cambria"/>
              </a:rPr>
              <a:t>Modelleri</a:t>
            </a:r>
            <a:endParaRPr lang="tr-TR" sz="3200" b="1" spc="-10" dirty="0">
              <a:solidFill>
                <a:schemeClr val="bg1"/>
              </a:solidFill>
              <a:latin typeface="Cambria"/>
              <a:cs typeface="Cambria"/>
            </a:endParaRPr>
          </a:p>
        </p:txBody>
      </p:sp>
      <p:sp>
        <p:nvSpPr>
          <p:cNvPr id="5" name="object 5"/>
          <p:cNvSpPr/>
          <p:nvPr/>
        </p:nvSpPr>
        <p:spPr>
          <a:xfrm>
            <a:off x="761" y="869441"/>
            <a:ext cx="12192000" cy="0"/>
          </a:xfrm>
          <a:custGeom>
            <a:avLst/>
            <a:gdLst/>
            <a:ahLst/>
            <a:cxnLst/>
            <a:rect l="l" t="t" r="r" b="b"/>
            <a:pathLst>
              <a:path w="12192000">
                <a:moveTo>
                  <a:pt x="0" y="0"/>
                </a:moveTo>
                <a:lnTo>
                  <a:pt x="12192000" y="0"/>
                </a:lnTo>
              </a:path>
            </a:pathLst>
          </a:custGeom>
          <a:ln w="25400">
            <a:solidFill>
              <a:srgbClr val="FFFFFF"/>
            </a:solidFill>
          </a:ln>
        </p:spPr>
        <p:txBody>
          <a:bodyPr wrap="square" lIns="0" tIns="0" rIns="0" bIns="0" rtlCol="0"/>
          <a:lstStyle/>
          <a:p>
            <a:endParaRPr/>
          </a:p>
        </p:txBody>
      </p:sp>
      <p:sp>
        <p:nvSpPr>
          <p:cNvPr id="6" name="object 6"/>
          <p:cNvSpPr txBox="1">
            <a:spLocks noGrp="1"/>
          </p:cNvSpPr>
          <p:nvPr>
            <p:ph type="title"/>
          </p:nvPr>
        </p:nvSpPr>
        <p:spPr>
          <a:xfrm>
            <a:off x="2949320" y="6807"/>
            <a:ext cx="6297295" cy="788670"/>
          </a:xfrm>
          <a:prstGeom prst="rect">
            <a:avLst/>
          </a:prstGeom>
        </p:spPr>
        <p:txBody>
          <a:bodyPr vert="horz" wrap="square" lIns="0" tIns="13335" rIns="0" bIns="0" rtlCol="0">
            <a:spAutoFit/>
          </a:bodyPr>
          <a:lstStyle/>
          <a:p>
            <a:pPr marL="12700">
              <a:lnSpc>
                <a:spcPct val="100000"/>
              </a:lnSpc>
              <a:spcBef>
                <a:spcPts val="105"/>
              </a:spcBef>
            </a:pPr>
            <a:r>
              <a:rPr lang="tr-TR" sz="5000" spc="-25" dirty="0">
                <a:solidFill>
                  <a:schemeClr val="bg1"/>
                </a:solidFill>
              </a:rPr>
              <a:t> </a:t>
            </a:r>
            <a:r>
              <a:rPr lang="tr-TR" sz="5000" dirty="0" err="1">
                <a:solidFill>
                  <a:schemeClr val="bg1"/>
                </a:solidFill>
              </a:rPr>
              <a:t>Hebbian</a:t>
            </a:r>
            <a:r>
              <a:rPr lang="tr-TR" sz="5000" dirty="0">
                <a:solidFill>
                  <a:schemeClr val="bg1"/>
                </a:solidFill>
              </a:rPr>
              <a:t> </a:t>
            </a:r>
            <a:r>
              <a:rPr lang="tr-TR" sz="5000" spc="-10" dirty="0">
                <a:solidFill>
                  <a:schemeClr val="bg1"/>
                </a:solidFill>
              </a:rPr>
              <a:t>Learning</a:t>
            </a:r>
            <a:endParaRPr sz="5000" dirty="0"/>
          </a:p>
        </p:txBody>
      </p:sp>
      <p:sp>
        <p:nvSpPr>
          <p:cNvPr id="9" name="object 9"/>
          <p:cNvSpPr txBox="1">
            <a:spLocks noGrp="1"/>
          </p:cNvSpPr>
          <p:nvPr>
            <p:ph type="sldNum" sz="quarter" idx="12"/>
          </p:nvPr>
        </p:nvSpPr>
        <p:spPr>
          <a:prstGeom prst="rect">
            <a:avLst/>
          </a:prstGeom>
        </p:spPr>
        <p:txBody>
          <a:bodyPr vert="horz" wrap="square" lIns="0" tIns="0" rIns="0" bIns="0" rtlCol="0">
            <a:spAutoFit/>
          </a:bodyPr>
          <a:lstStyle/>
          <a:p>
            <a:pPr marL="50165">
              <a:lnSpc>
                <a:spcPts val="1240"/>
              </a:lnSpc>
            </a:pPr>
            <a:fld id="{81D60167-4931-47E6-BA6A-407CBD079E47}" type="slidenum">
              <a:rPr spc="-25" dirty="0"/>
              <a:t>25</a:t>
            </a:fld>
            <a:endParaRPr spc="-25" dirty="0"/>
          </a:p>
        </p:txBody>
      </p:sp>
      <p:pic>
        <p:nvPicPr>
          <p:cNvPr id="3" name="Resim 2">
            <a:extLst>
              <a:ext uri="{FF2B5EF4-FFF2-40B4-BE49-F238E27FC236}">
                <a16:creationId xmlns:a16="http://schemas.microsoft.com/office/drawing/2014/main" id="{79691251-604C-BEBF-344B-E720D3DD5825}"/>
              </a:ext>
            </a:extLst>
          </p:cNvPr>
          <p:cNvPicPr>
            <a:picLocks noChangeAspect="1"/>
          </p:cNvPicPr>
          <p:nvPr/>
        </p:nvPicPr>
        <p:blipFill>
          <a:blip r:embed="rId2"/>
          <a:stretch>
            <a:fillRect/>
          </a:stretch>
        </p:blipFill>
        <p:spPr>
          <a:xfrm>
            <a:off x="228600" y="2057400"/>
            <a:ext cx="11542542" cy="2743200"/>
          </a:xfrm>
          <a:prstGeom prst="rect">
            <a:avLst/>
          </a:prstGeom>
        </p:spPr>
      </p:pic>
    </p:spTree>
    <p:extLst>
      <p:ext uri="{BB962C8B-B14F-4D97-AF65-F5344CB8AC3E}">
        <p14:creationId xmlns:p14="http://schemas.microsoft.com/office/powerpoint/2010/main" val="29166560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40640" y="700222"/>
            <a:ext cx="12124690" cy="755976"/>
          </a:xfrm>
          <a:prstGeom prst="rect">
            <a:avLst/>
          </a:prstGeom>
        </p:spPr>
        <p:txBody>
          <a:bodyPr vert="horz" wrap="square" lIns="0" tIns="260985" rIns="0" bIns="0" rtlCol="0">
            <a:spAutoFit/>
          </a:bodyPr>
          <a:lstStyle/>
          <a:p>
            <a:pPr marL="581025">
              <a:lnSpc>
                <a:spcPct val="100000"/>
              </a:lnSpc>
              <a:spcBef>
                <a:spcPts val="2055"/>
              </a:spcBef>
            </a:pPr>
            <a:r>
              <a:rPr lang="en-US" sz="3200" b="1" spc="-10" dirty="0">
                <a:solidFill>
                  <a:schemeClr val="bg1"/>
                </a:solidFill>
                <a:latin typeface="Cambria"/>
                <a:cs typeface="Cambria"/>
              </a:rPr>
              <a:t>Hebbian </a:t>
            </a:r>
            <a:r>
              <a:rPr lang="en-US" sz="3200" b="1" spc="-10" dirty="0" err="1">
                <a:solidFill>
                  <a:schemeClr val="bg1"/>
                </a:solidFill>
                <a:latin typeface="Cambria"/>
                <a:cs typeface="Cambria"/>
              </a:rPr>
              <a:t>Modifikasyonlarının</a:t>
            </a:r>
            <a:r>
              <a:rPr lang="en-US" sz="3200" b="1" spc="-10" dirty="0">
                <a:solidFill>
                  <a:schemeClr val="bg1"/>
                </a:solidFill>
                <a:latin typeface="Cambria"/>
                <a:cs typeface="Cambria"/>
              </a:rPr>
              <a:t> </a:t>
            </a:r>
            <a:r>
              <a:rPr lang="en-US" sz="3200" b="1" spc="-10" dirty="0" err="1">
                <a:solidFill>
                  <a:schemeClr val="bg1"/>
                </a:solidFill>
                <a:latin typeface="Cambria"/>
                <a:cs typeface="Cambria"/>
              </a:rPr>
              <a:t>Matematiksel</a:t>
            </a:r>
            <a:r>
              <a:rPr lang="en-US" sz="3200" b="1" spc="-10" dirty="0">
                <a:solidFill>
                  <a:schemeClr val="bg1"/>
                </a:solidFill>
                <a:latin typeface="Cambria"/>
                <a:cs typeface="Cambria"/>
              </a:rPr>
              <a:t> </a:t>
            </a:r>
            <a:r>
              <a:rPr lang="en-US" sz="3200" b="1" spc="-10" dirty="0" err="1">
                <a:solidFill>
                  <a:schemeClr val="bg1"/>
                </a:solidFill>
                <a:latin typeface="Cambria"/>
                <a:cs typeface="Cambria"/>
              </a:rPr>
              <a:t>Modelleri</a:t>
            </a:r>
            <a:endParaRPr lang="tr-TR" sz="3200" b="1" spc="-10" dirty="0">
              <a:solidFill>
                <a:schemeClr val="bg1"/>
              </a:solidFill>
              <a:latin typeface="Cambria"/>
              <a:cs typeface="Cambria"/>
            </a:endParaRPr>
          </a:p>
        </p:txBody>
      </p:sp>
      <p:sp>
        <p:nvSpPr>
          <p:cNvPr id="5" name="object 5"/>
          <p:cNvSpPr/>
          <p:nvPr/>
        </p:nvSpPr>
        <p:spPr>
          <a:xfrm>
            <a:off x="761" y="869441"/>
            <a:ext cx="12192000" cy="0"/>
          </a:xfrm>
          <a:custGeom>
            <a:avLst/>
            <a:gdLst/>
            <a:ahLst/>
            <a:cxnLst/>
            <a:rect l="l" t="t" r="r" b="b"/>
            <a:pathLst>
              <a:path w="12192000">
                <a:moveTo>
                  <a:pt x="0" y="0"/>
                </a:moveTo>
                <a:lnTo>
                  <a:pt x="12192000" y="0"/>
                </a:lnTo>
              </a:path>
            </a:pathLst>
          </a:custGeom>
          <a:ln w="25400">
            <a:solidFill>
              <a:srgbClr val="FFFFFF"/>
            </a:solidFill>
          </a:ln>
        </p:spPr>
        <p:txBody>
          <a:bodyPr wrap="square" lIns="0" tIns="0" rIns="0" bIns="0" rtlCol="0"/>
          <a:lstStyle/>
          <a:p>
            <a:endParaRPr/>
          </a:p>
        </p:txBody>
      </p:sp>
      <p:sp>
        <p:nvSpPr>
          <p:cNvPr id="6" name="object 6"/>
          <p:cNvSpPr txBox="1">
            <a:spLocks noGrp="1"/>
          </p:cNvSpPr>
          <p:nvPr>
            <p:ph type="title"/>
          </p:nvPr>
        </p:nvSpPr>
        <p:spPr>
          <a:xfrm>
            <a:off x="2949320" y="6807"/>
            <a:ext cx="6297295" cy="788670"/>
          </a:xfrm>
          <a:prstGeom prst="rect">
            <a:avLst/>
          </a:prstGeom>
        </p:spPr>
        <p:txBody>
          <a:bodyPr vert="horz" wrap="square" lIns="0" tIns="13335" rIns="0" bIns="0" rtlCol="0">
            <a:spAutoFit/>
          </a:bodyPr>
          <a:lstStyle/>
          <a:p>
            <a:pPr marL="12700">
              <a:lnSpc>
                <a:spcPct val="100000"/>
              </a:lnSpc>
              <a:spcBef>
                <a:spcPts val="105"/>
              </a:spcBef>
            </a:pPr>
            <a:r>
              <a:rPr lang="tr-TR" sz="5000" spc="-25" dirty="0">
                <a:solidFill>
                  <a:schemeClr val="bg1"/>
                </a:solidFill>
              </a:rPr>
              <a:t> </a:t>
            </a:r>
            <a:r>
              <a:rPr lang="tr-TR" sz="5000" dirty="0" err="1">
                <a:solidFill>
                  <a:schemeClr val="bg1"/>
                </a:solidFill>
              </a:rPr>
              <a:t>Hebbian</a:t>
            </a:r>
            <a:r>
              <a:rPr lang="tr-TR" sz="5000" dirty="0">
                <a:solidFill>
                  <a:schemeClr val="bg1"/>
                </a:solidFill>
              </a:rPr>
              <a:t> </a:t>
            </a:r>
            <a:r>
              <a:rPr lang="tr-TR" sz="5000" spc="-10" dirty="0">
                <a:solidFill>
                  <a:schemeClr val="bg1"/>
                </a:solidFill>
              </a:rPr>
              <a:t>Learning</a:t>
            </a:r>
            <a:endParaRPr sz="5000" dirty="0"/>
          </a:p>
        </p:txBody>
      </p:sp>
      <p:sp>
        <p:nvSpPr>
          <p:cNvPr id="9" name="object 9"/>
          <p:cNvSpPr txBox="1">
            <a:spLocks noGrp="1"/>
          </p:cNvSpPr>
          <p:nvPr>
            <p:ph type="sldNum" sz="quarter" idx="12"/>
          </p:nvPr>
        </p:nvSpPr>
        <p:spPr>
          <a:prstGeom prst="rect">
            <a:avLst/>
          </a:prstGeom>
        </p:spPr>
        <p:txBody>
          <a:bodyPr vert="horz" wrap="square" lIns="0" tIns="0" rIns="0" bIns="0" rtlCol="0">
            <a:spAutoFit/>
          </a:bodyPr>
          <a:lstStyle/>
          <a:p>
            <a:pPr marL="50165">
              <a:lnSpc>
                <a:spcPts val="1240"/>
              </a:lnSpc>
            </a:pPr>
            <a:fld id="{81D60167-4931-47E6-BA6A-407CBD079E47}" type="slidenum">
              <a:rPr spc="-25" dirty="0"/>
              <a:t>26</a:t>
            </a:fld>
            <a:endParaRPr spc="-25" dirty="0"/>
          </a:p>
        </p:txBody>
      </p:sp>
      <p:pic>
        <p:nvPicPr>
          <p:cNvPr id="7" name="Resim 6">
            <a:extLst>
              <a:ext uri="{FF2B5EF4-FFF2-40B4-BE49-F238E27FC236}">
                <a16:creationId xmlns:a16="http://schemas.microsoft.com/office/drawing/2014/main" id="{B314762F-181D-9385-2F6B-8CD4D108CD34}"/>
              </a:ext>
            </a:extLst>
          </p:cNvPr>
          <p:cNvPicPr>
            <a:picLocks noChangeAspect="1"/>
          </p:cNvPicPr>
          <p:nvPr/>
        </p:nvPicPr>
        <p:blipFill>
          <a:blip r:embed="rId2"/>
          <a:stretch>
            <a:fillRect/>
          </a:stretch>
        </p:blipFill>
        <p:spPr>
          <a:xfrm>
            <a:off x="228600" y="2134865"/>
            <a:ext cx="11408378" cy="2803387"/>
          </a:xfrm>
          <a:prstGeom prst="rect">
            <a:avLst/>
          </a:prstGeom>
        </p:spPr>
      </p:pic>
    </p:spTree>
    <p:extLst>
      <p:ext uri="{BB962C8B-B14F-4D97-AF65-F5344CB8AC3E}">
        <p14:creationId xmlns:p14="http://schemas.microsoft.com/office/powerpoint/2010/main" val="8922219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14224" y="654941"/>
            <a:ext cx="12136755" cy="847668"/>
          </a:xfrm>
          <a:prstGeom prst="rect">
            <a:avLst/>
          </a:prstGeom>
        </p:spPr>
        <p:txBody>
          <a:bodyPr vert="horz" wrap="square" lIns="0" tIns="229870" rIns="0" bIns="0" rtlCol="0">
            <a:spAutoFit/>
          </a:bodyPr>
          <a:lstStyle/>
          <a:p>
            <a:pPr marL="3914775">
              <a:lnSpc>
                <a:spcPct val="100000"/>
              </a:lnSpc>
              <a:spcBef>
                <a:spcPts val="1810"/>
              </a:spcBef>
            </a:pPr>
            <a:r>
              <a:rPr lang="tr-TR" sz="4000" b="1" spc="-10" dirty="0" err="1">
                <a:solidFill>
                  <a:schemeClr val="bg1"/>
                </a:solidFill>
                <a:latin typeface="Cambria"/>
                <a:cs typeface="Cambria"/>
              </a:rPr>
              <a:t>Hebb'in</a:t>
            </a:r>
            <a:r>
              <a:rPr lang="tr-TR" sz="4000" b="1" spc="-10" dirty="0">
                <a:solidFill>
                  <a:schemeClr val="bg1"/>
                </a:solidFill>
                <a:latin typeface="Cambria"/>
                <a:cs typeface="Cambria"/>
              </a:rPr>
              <a:t> Hipotezi</a:t>
            </a:r>
            <a:endParaRPr sz="2800" dirty="0">
              <a:latin typeface="Cambria"/>
              <a:cs typeface="Cambria"/>
            </a:endParaRPr>
          </a:p>
        </p:txBody>
      </p:sp>
      <p:sp>
        <p:nvSpPr>
          <p:cNvPr id="6" name="object 6"/>
          <p:cNvSpPr/>
          <p:nvPr/>
        </p:nvSpPr>
        <p:spPr>
          <a:xfrm>
            <a:off x="761" y="869441"/>
            <a:ext cx="12192000" cy="0"/>
          </a:xfrm>
          <a:custGeom>
            <a:avLst/>
            <a:gdLst/>
            <a:ahLst/>
            <a:cxnLst/>
            <a:rect l="l" t="t" r="r" b="b"/>
            <a:pathLst>
              <a:path w="12192000">
                <a:moveTo>
                  <a:pt x="0" y="0"/>
                </a:moveTo>
                <a:lnTo>
                  <a:pt x="12192000" y="0"/>
                </a:lnTo>
              </a:path>
            </a:pathLst>
          </a:custGeom>
          <a:ln w="25400">
            <a:solidFill>
              <a:srgbClr val="FFFFFF"/>
            </a:solidFill>
          </a:ln>
        </p:spPr>
        <p:txBody>
          <a:bodyPr wrap="square" lIns="0" tIns="0" rIns="0" bIns="0" rtlCol="0"/>
          <a:lstStyle/>
          <a:p>
            <a:endParaRPr/>
          </a:p>
        </p:txBody>
      </p:sp>
      <p:sp>
        <p:nvSpPr>
          <p:cNvPr id="10" name="object 10"/>
          <p:cNvSpPr txBox="1">
            <a:spLocks noGrp="1"/>
          </p:cNvSpPr>
          <p:nvPr>
            <p:ph type="sldNum" sz="quarter" idx="12"/>
          </p:nvPr>
        </p:nvSpPr>
        <p:spPr>
          <a:prstGeom prst="rect">
            <a:avLst/>
          </a:prstGeom>
        </p:spPr>
        <p:txBody>
          <a:bodyPr vert="horz" wrap="square" lIns="0" tIns="0" rIns="0" bIns="0" rtlCol="0">
            <a:spAutoFit/>
          </a:bodyPr>
          <a:lstStyle/>
          <a:p>
            <a:pPr marL="50165">
              <a:lnSpc>
                <a:spcPts val="1240"/>
              </a:lnSpc>
            </a:pPr>
            <a:fld id="{81D60167-4931-47E6-BA6A-407CBD079E47}" type="slidenum">
              <a:rPr spc="-25" dirty="0"/>
              <a:t>27</a:t>
            </a:fld>
            <a:endParaRPr spc="-25" dirty="0"/>
          </a:p>
        </p:txBody>
      </p:sp>
      <p:sp>
        <p:nvSpPr>
          <p:cNvPr id="13" name="object 6">
            <a:extLst>
              <a:ext uri="{FF2B5EF4-FFF2-40B4-BE49-F238E27FC236}">
                <a16:creationId xmlns:a16="http://schemas.microsoft.com/office/drawing/2014/main" id="{29DF4D55-A33C-F33F-7F80-F23903150678}"/>
              </a:ext>
            </a:extLst>
          </p:cNvPr>
          <p:cNvSpPr txBox="1">
            <a:spLocks/>
          </p:cNvSpPr>
          <p:nvPr/>
        </p:nvSpPr>
        <p:spPr>
          <a:xfrm>
            <a:off x="2949320" y="6807"/>
            <a:ext cx="6297295" cy="788670"/>
          </a:xfrm>
          <a:prstGeom prst="rect">
            <a:avLst/>
          </a:prstGeom>
        </p:spPr>
        <p:txBody>
          <a:bodyPr vert="horz" wrap="square" lIns="0" tIns="13335"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5"/>
              </a:spcBef>
            </a:pPr>
            <a:r>
              <a:rPr lang="tr-TR" sz="5000" spc="-25" dirty="0">
                <a:solidFill>
                  <a:schemeClr val="bg1"/>
                </a:solidFill>
              </a:rPr>
              <a:t> </a:t>
            </a:r>
            <a:r>
              <a:rPr lang="tr-TR" sz="5000" dirty="0" err="1">
                <a:solidFill>
                  <a:schemeClr val="bg1"/>
                </a:solidFill>
              </a:rPr>
              <a:t>Hebbian</a:t>
            </a:r>
            <a:r>
              <a:rPr lang="tr-TR" sz="5000" dirty="0">
                <a:solidFill>
                  <a:schemeClr val="bg1"/>
                </a:solidFill>
              </a:rPr>
              <a:t> </a:t>
            </a:r>
            <a:r>
              <a:rPr lang="tr-TR" sz="5000" spc="-10" dirty="0">
                <a:solidFill>
                  <a:schemeClr val="bg1"/>
                </a:solidFill>
              </a:rPr>
              <a:t>Learning</a:t>
            </a:r>
            <a:endParaRPr lang="tr-TR" sz="5000" dirty="0"/>
          </a:p>
        </p:txBody>
      </p:sp>
      <p:pic>
        <p:nvPicPr>
          <p:cNvPr id="15" name="Resim 14">
            <a:extLst>
              <a:ext uri="{FF2B5EF4-FFF2-40B4-BE49-F238E27FC236}">
                <a16:creationId xmlns:a16="http://schemas.microsoft.com/office/drawing/2014/main" id="{59E93948-7832-C835-A0CB-5488972C3ADD}"/>
              </a:ext>
            </a:extLst>
          </p:cNvPr>
          <p:cNvPicPr>
            <a:picLocks noChangeAspect="1"/>
          </p:cNvPicPr>
          <p:nvPr/>
        </p:nvPicPr>
        <p:blipFill>
          <a:blip r:embed="rId2"/>
          <a:stretch>
            <a:fillRect/>
          </a:stretch>
        </p:blipFill>
        <p:spPr>
          <a:xfrm>
            <a:off x="414337" y="1023937"/>
            <a:ext cx="11363325" cy="4810125"/>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761" y="869441"/>
            <a:ext cx="12192000" cy="0"/>
          </a:xfrm>
          <a:custGeom>
            <a:avLst/>
            <a:gdLst/>
            <a:ahLst/>
            <a:cxnLst/>
            <a:rect l="l" t="t" r="r" b="b"/>
            <a:pathLst>
              <a:path w="12192000">
                <a:moveTo>
                  <a:pt x="0" y="0"/>
                </a:moveTo>
                <a:lnTo>
                  <a:pt x="12192000" y="0"/>
                </a:lnTo>
              </a:path>
            </a:pathLst>
          </a:custGeom>
          <a:ln w="25400">
            <a:solidFill>
              <a:srgbClr val="FFFFFF"/>
            </a:solidFill>
          </a:ln>
        </p:spPr>
        <p:txBody>
          <a:bodyPr wrap="square" lIns="0" tIns="0" rIns="0" bIns="0" rtlCol="0"/>
          <a:lstStyle/>
          <a:p>
            <a:endParaRPr/>
          </a:p>
        </p:txBody>
      </p:sp>
      <p:sp>
        <p:nvSpPr>
          <p:cNvPr id="10" name="object 10"/>
          <p:cNvSpPr txBox="1">
            <a:spLocks noGrp="1"/>
          </p:cNvSpPr>
          <p:nvPr>
            <p:ph type="sldNum" sz="quarter" idx="12"/>
          </p:nvPr>
        </p:nvSpPr>
        <p:spPr>
          <a:prstGeom prst="rect">
            <a:avLst/>
          </a:prstGeom>
        </p:spPr>
        <p:txBody>
          <a:bodyPr vert="horz" wrap="square" lIns="0" tIns="0" rIns="0" bIns="0" rtlCol="0">
            <a:spAutoFit/>
          </a:bodyPr>
          <a:lstStyle/>
          <a:p>
            <a:pPr marL="50165">
              <a:lnSpc>
                <a:spcPts val="1240"/>
              </a:lnSpc>
            </a:pPr>
            <a:fld id="{81D60167-4931-47E6-BA6A-407CBD079E47}" type="slidenum">
              <a:rPr spc="-25" dirty="0"/>
              <a:t>28</a:t>
            </a:fld>
            <a:endParaRPr spc="-25" dirty="0"/>
          </a:p>
        </p:txBody>
      </p:sp>
      <p:sp>
        <p:nvSpPr>
          <p:cNvPr id="13" name="object 6">
            <a:extLst>
              <a:ext uri="{FF2B5EF4-FFF2-40B4-BE49-F238E27FC236}">
                <a16:creationId xmlns:a16="http://schemas.microsoft.com/office/drawing/2014/main" id="{29DF4D55-A33C-F33F-7F80-F23903150678}"/>
              </a:ext>
            </a:extLst>
          </p:cNvPr>
          <p:cNvSpPr txBox="1">
            <a:spLocks/>
          </p:cNvSpPr>
          <p:nvPr/>
        </p:nvSpPr>
        <p:spPr>
          <a:xfrm>
            <a:off x="2949320" y="6807"/>
            <a:ext cx="6297295" cy="788670"/>
          </a:xfrm>
          <a:prstGeom prst="rect">
            <a:avLst/>
          </a:prstGeom>
        </p:spPr>
        <p:txBody>
          <a:bodyPr vert="horz" wrap="square" lIns="0" tIns="13335"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5"/>
              </a:spcBef>
            </a:pPr>
            <a:r>
              <a:rPr lang="tr-TR" sz="5000" spc="-25" dirty="0">
                <a:solidFill>
                  <a:schemeClr val="bg1"/>
                </a:solidFill>
              </a:rPr>
              <a:t> </a:t>
            </a:r>
            <a:r>
              <a:rPr lang="tr-TR" sz="5000" dirty="0" err="1">
                <a:solidFill>
                  <a:schemeClr val="bg1"/>
                </a:solidFill>
              </a:rPr>
              <a:t>Hebbian</a:t>
            </a:r>
            <a:r>
              <a:rPr lang="tr-TR" sz="5000" dirty="0">
                <a:solidFill>
                  <a:schemeClr val="bg1"/>
                </a:solidFill>
              </a:rPr>
              <a:t> </a:t>
            </a:r>
            <a:r>
              <a:rPr lang="tr-TR" sz="5000" spc="-10" dirty="0">
                <a:solidFill>
                  <a:schemeClr val="bg1"/>
                </a:solidFill>
              </a:rPr>
              <a:t>Learning</a:t>
            </a:r>
            <a:endParaRPr lang="tr-TR" sz="5000" dirty="0"/>
          </a:p>
        </p:txBody>
      </p:sp>
      <p:pic>
        <p:nvPicPr>
          <p:cNvPr id="3" name="Resim 2">
            <a:extLst>
              <a:ext uri="{FF2B5EF4-FFF2-40B4-BE49-F238E27FC236}">
                <a16:creationId xmlns:a16="http://schemas.microsoft.com/office/drawing/2014/main" id="{37AAE8B3-3968-E618-19AE-C7569ED2BAE0}"/>
              </a:ext>
            </a:extLst>
          </p:cNvPr>
          <p:cNvPicPr>
            <a:picLocks noChangeAspect="1"/>
          </p:cNvPicPr>
          <p:nvPr/>
        </p:nvPicPr>
        <p:blipFill>
          <a:blip r:embed="rId2"/>
          <a:stretch>
            <a:fillRect/>
          </a:stretch>
        </p:blipFill>
        <p:spPr>
          <a:xfrm>
            <a:off x="990600" y="1167460"/>
            <a:ext cx="9906000" cy="5114925"/>
          </a:xfrm>
          <a:prstGeom prst="rect">
            <a:avLst/>
          </a:prstGeom>
        </p:spPr>
      </p:pic>
    </p:spTree>
    <p:extLst>
      <p:ext uri="{BB962C8B-B14F-4D97-AF65-F5344CB8AC3E}">
        <p14:creationId xmlns:p14="http://schemas.microsoft.com/office/powerpoint/2010/main" val="40414300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761" y="869441"/>
            <a:ext cx="12192000" cy="0"/>
          </a:xfrm>
          <a:custGeom>
            <a:avLst/>
            <a:gdLst/>
            <a:ahLst/>
            <a:cxnLst/>
            <a:rect l="l" t="t" r="r" b="b"/>
            <a:pathLst>
              <a:path w="12192000">
                <a:moveTo>
                  <a:pt x="0" y="0"/>
                </a:moveTo>
                <a:lnTo>
                  <a:pt x="12192000" y="0"/>
                </a:lnTo>
              </a:path>
            </a:pathLst>
          </a:custGeom>
          <a:ln w="25400">
            <a:solidFill>
              <a:srgbClr val="FFFFFF"/>
            </a:solidFill>
          </a:ln>
        </p:spPr>
        <p:txBody>
          <a:bodyPr wrap="square" lIns="0" tIns="0" rIns="0" bIns="0" rtlCol="0"/>
          <a:lstStyle/>
          <a:p>
            <a:endParaRPr/>
          </a:p>
        </p:txBody>
      </p:sp>
      <p:sp>
        <p:nvSpPr>
          <p:cNvPr id="10" name="object 10"/>
          <p:cNvSpPr txBox="1">
            <a:spLocks noGrp="1"/>
          </p:cNvSpPr>
          <p:nvPr>
            <p:ph type="sldNum" sz="quarter" idx="12"/>
          </p:nvPr>
        </p:nvSpPr>
        <p:spPr>
          <a:prstGeom prst="rect">
            <a:avLst/>
          </a:prstGeom>
        </p:spPr>
        <p:txBody>
          <a:bodyPr vert="horz" wrap="square" lIns="0" tIns="0" rIns="0" bIns="0" rtlCol="0">
            <a:spAutoFit/>
          </a:bodyPr>
          <a:lstStyle/>
          <a:p>
            <a:pPr marL="50165">
              <a:lnSpc>
                <a:spcPts val="1240"/>
              </a:lnSpc>
            </a:pPr>
            <a:fld id="{81D60167-4931-47E6-BA6A-407CBD079E47}" type="slidenum">
              <a:rPr spc="-25" dirty="0"/>
              <a:t>29</a:t>
            </a:fld>
            <a:endParaRPr spc="-25" dirty="0"/>
          </a:p>
        </p:txBody>
      </p:sp>
      <p:sp>
        <p:nvSpPr>
          <p:cNvPr id="13" name="object 6">
            <a:extLst>
              <a:ext uri="{FF2B5EF4-FFF2-40B4-BE49-F238E27FC236}">
                <a16:creationId xmlns:a16="http://schemas.microsoft.com/office/drawing/2014/main" id="{29DF4D55-A33C-F33F-7F80-F23903150678}"/>
              </a:ext>
            </a:extLst>
          </p:cNvPr>
          <p:cNvSpPr txBox="1">
            <a:spLocks/>
          </p:cNvSpPr>
          <p:nvPr/>
        </p:nvSpPr>
        <p:spPr>
          <a:xfrm>
            <a:off x="2949320" y="6807"/>
            <a:ext cx="6297295" cy="788670"/>
          </a:xfrm>
          <a:prstGeom prst="rect">
            <a:avLst/>
          </a:prstGeom>
        </p:spPr>
        <p:txBody>
          <a:bodyPr vert="horz" wrap="square" lIns="0" tIns="13335"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5"/>
              </a:spcBef>
            </a:pPr>
            <a:r>
              <a:rPr lang="tr-TR" sz="5000" spc="-25" dirty="0">
                <a:solidFill>
                  <a:schemeClr val="bg1"/>
                </a:solidFill>
              </a:rPr>
              <a:t> </a:t>
            </a:r>
            <a:r>
              <a:rPr lang="tr-TR" sz="5000" dirty="0" err="1">
                <a:solidFill>
                  <a:schemeClr val="bg1"/>
                </a:solidFill>
              </a:rPr>
              <a:t>Hebbian</a:t>
            </a:r>
            <a:r>
              <a:rPr lang="tr-TR" sz="5000" dirty="0">
                <a:solidFill>
                  <a:schemeClr val="bg1"/>
                </a:solidFill>
              </a:rPr>
              <a:t> </a:t>
            </a:r>
            <a:r>
              <a:rPr lang="tr-TR" sz="5000" spc="-10" dirty="0">
                <a:solidFill>
                  <a:schemeClr val="bg1"/>
                </a:solidFill>
              </a:rPr>
              <a:t>Learning</a:t>
            </a:r>
            <a:endParaRPr lang="tr-TR" sz="5000" dirty="0"/>
          </a:p>
        </p:txBody>
      </p:sp>
      <p:sp>
        <p:nvSpPr>
          <p:cNvPr id="7" name="Metin kutusu 6">
            <a:extLst>
              <a:ext uri="{FF2B5EF4-FFF2-40B4-BE49-F238E27FC236}">
                <a16:creationId xmlns:a16="http://schemas.microsoft.com/office/drawing/2014/main" id="{B73889C9-9CE1-B462-2882-14F1732DB855}"/>
              </a:ext>
            </a:extLst>
          </p:cNvPr>
          <p:cNvSpPr txBox="1"/>
          <p:nvPr/>
        </p:nvSpPr>
        <p:spPr>
          <a:xfrm>
            <a:off x="4114800" y="943406"/>
            <a:ext cx="6105832" cy="369332"/>
          </a:xfrm>
          <a:prstGeom prst="rect">
            <a:avLst/>
          </a:prstGeom>
          <a:noFill/>
        </p:spPr>
        <p:txBody>
          <a:bodyPr wrap="square">
            <a:spAutoFit/>
          </a:bodyPr>
          <a:lstStyle/>
          <a:p>
            <a:r>
              <a:rPr lang="tr-TR" sz="1800" b="1" spc="-25" dirty="0">
                <a:solidFill>
                  <a:schemeClr val="bg1"/>
                </a:solidFill>
                <a:latin typeface="Cambria"/>
                <a:cs typeface="Cambria"/>
              </a:rPr>
              <a:t>Kovaryans Hipotezi</a:t>
            </a:r>
            <a:endParaRPr lang="tr-TR" dirty="0"/>
          </a:p>
        </p:txBody>
      </p:sp>
      <p:pic>
        <p:nvPicPr>
          <p:cNvPr id="9" name="Resim 8">
            <a:extLst>
              <a:ext uri="{FF2B5EF4-FFF2-40B4-BE49-F238E27FC236}">
                <a16:creationId xmlns:a16="http://schemas.microsoft.com/office/drawing/2014/main" id="{A1C1DAA4-FB4D-F329-9581-08C88159BBD2}"/>
              </a:ext>
            </a:extLst>
          </p:cNvPr>
          <p:cNvPicPr>
            <a:picLocks noChangeAspect="1"/>
          </p:cNvPicPr>
          <p:nvPr/>
        </p:nvPicPr>
        <p:blipFill>
          <a:blip r:embed="rId2"/>
          <a:stretch>
            <a:fillRect/>
          </a:stretch>
        </p:blipFill>
        <p:spPr>
          <a:xfrm>
            <a:off x="74040" y="1330122"/>
            <a:ext cx="9172575" cy="1581150"/>
          </a:xfrm>
          <a:prstGeom prst="rect">
            <a:avLst/>
          </a:prstGeom>
        </p:spPr>
      </p:pic>
      <p:pic>
        <p:nvPicPr>
          <p:cNvPr id="12" name="Resim 11">
            <a:extLst>
              <a:ext uri="{FF2B5EF4-FFF2-40B4-BE49-F238E27FC236}">
                <a16:creationId xmlns:a16="http://schemas.microsoft.com/office/drawing/2014/main" id="{713393F4-2EBD-58DF-DC77-B40E5BBDF543}"/>
              </a:ext>
            </a:extLst>
          </p:cNvPr>
          <p:cNvPicPr>
            <a:picLocks noChangeAspect="1"/>
          </p:cNvPicPr>
          <p:nvPr/>
        </p:nvPicPr>
        <p:blipFill>
          <a:blip r:embed="rId3"/>
          <a:stretch>
            <a:fillRect/>
          </a:stretch>
        </p:blipFill>
        <p:spPr>
          <a:xfrm>
            <a:off x="161925" y="3019425"/>
            <a:ext cx="7905750" cy="1171575"/>
          </a:xfrm>
          <a:prstGeom prst="rect">
            <a:avLst/>
          </a:prstGeom>
        </p:spPr>
      </p:pic>
      <p:pic>
        <p:nvPicPr>
          <p:cNvPr id="15" name="Resim 14">
            <a:extLst>
              <a:ext uri="{FF2B5EF4-FFF2-40B4-BE49-F238E27FC236}">
                <a16:creationId xmlns:a16="http://schemas.microsoft.com/office/drawing/2014/main" id="{92B8BCF3-1DD6-644A-DE21-2D7847968FC5}"/>
              </a:ext>
            </a:extLst>
          </p:cNvPr>
          <p:cNvPicPr>
            <a:picLocks noChangeAspect="1"/>
          </p:cNvPicPr>
          <p:nvPr/>
        </p:nvPicPr>
        <p:blipFill>
          <a:blip r:embed="rId4"/>
          <a:stretch>
            <a:fillRect/>
          </a:stretch>
        </p:blipFill>
        <p:spPr>
          <a:xfrm>
            <a:off x="1981200" y="4278378"/>
            <a:ext cx="5867400" cy="2443097"/>
          </a:xfrm>
          <a:prstGeom prst="rect">
            <a:avLst/>
          </a:prstGeom>
        </p:spPr>
      </p:pic>
    </p:spTree>
    <p:extLst>
      <p:ext uri="{BB962C8B-B14F-4D97-AF65-F5344CB8AC3E}">
        <p14:creationId xmlns:p14="http://schemas.microsoft.com/office/powerpoint/2010/main" val="33069983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54151" y="1018032"/>
            <a:ext cx="11283950" cy="5521960"/>
            <a:chOff x="454151" y="1018032"/>
            <a:chExt cx="11283950" cy="5521960"/>
          </a:xfrm>
        </p:grpSpPr>
        <p:pic>
          <p:nvPicPr>
            <p:cNvPr id="3" name="object 3"/>
            <p:cNvPicPr/>
            <p:nvPr/>
          </p:nvPicPr>
          <p:blipFill>
            <a:blip r:embed="rId2" cstate="print"/>
            <a:stretch>
              <a:fillRect/>
            </a:stretch>
          </p:blipFill>
          <p:spPr>
            <a:xfrm>
              <a:off x="454151" y="1065276"/>
              <a:ext cx="11283696" cy="5474208"/>
            </a:xfrm>
            <a:prstGeom prst="rect">
              <a:avLst/>
            </a:prstGeom>
          </p:spPr>
        </p:pic>
        <p:sp>
          <p:nvSpPr>
            <p:cNvPr id="4" name="object 4"/>
            <p:cNvSpPr/>
            <p:nvPr/>
          </p:nvSpPr>
          <p:spPr>
            <a:xfrm>
              <a:off x="3962399" y="1018032"/>
              <a:ext cx="4267200" cy="1602105"/>
            </a:xfrm>
            <a:custGeom>
              <a:avLst/>
              <a:gdLst/>
              <a:ahLst/>
              <a:cxnLst/>
              <a:rect l="l" t="t" r="r" b="b"/>
              <a:pathLst>
                <a:path w="4267200" h="1602105">
                  <a:moveTo>
                    <a:pt x="4267200" y="0"/>
                  </a:moveTo>
                  <a:lnTo>
                    <a:pt x="0" y="0"/>
                  </a:lnTo>
                  <a:lnTo>
                    <a:pt x="0" y="1601724"/>
                  </a:lnTo>
                  <a:lnTo>
                    <a:pt x="4267200" y="1601724"/>
                  </a:lnTo>
                  <a:lnTo>
                    <a:pt x="4267200" y="0"/>
                  </a:lnTo>
                  <a:close/>
                </a:path>
              </a:pathLst>
            </a:custGeom>
            <a:solidFill>
              <a:srgbClr val="000000"/>
            </a:solidFill>
          </p:spPr>
          <p:txBody>
            <a:bodyPr wrap="square" lIns="0" tIns="0" rIns="0" bIns="0" rtlCol="0"/>
            <a:lstStyle/>
            <a:p>
              <a:endParaRPr/>
            </a:p>
          </p:txBody>
        </p:sp>
      </p:grpSp>
      <p:sp>
        <p:nvSpPr>
          <p:cNvPr id="5" name="object 5"/>
          <p:cNvSpPr txBox="1"/>
          <p:nvPr/>
        </p:nvSpPr>
        <p:spPr>
          <a:xfrm>
            <a:off x="12010135" y="6530746"/>
            <a:ext cx="102870" cy="208279"/>
          </a:xfrm>
          <a:prstGeom prst="rect">
            <a:avLst/>
          </a:prstGeom>
        </p:spPr>
        <p:txBody>
          <a:bodyPr vert="horz" wrap="square" lIns="0" tIns="12700" rIns="0" bIns="0" rtlCol="0">
            <a:spAutoFit/>
          </a:bodyPr>
          <a:lstStyle/>
          <a:p>
            <a:pPr marL="12700">
              <a:lnSpc>
                <a:spcPct val="100000"/>
              </a:lnSpc>
              <a:spcBef>
                <a:spcPts val="100"/>
              </a:spcBef>
            </a:pPr>
            <a:r>
              <a:rPr sz="1200" spc="-50" dirty="0">
                <a:solidFill>
                  <a:srgbClr val="888888"/>
                </a:solidFill>
                <a:latin typeface="Calibri"/>
                <a:cs typeface="Calibri"/>
              </a:rPr>
              <a:t>4</a:t>
            </a:r>
            <a:endParaRPr sz="1200">
              <a:latin typeface="Calibri"/>
              <a:cs typeface="Calibri"/>
            </a:endParaRPr>
          </a:p>
        </p:txBody>
      </p:sp>
      <p:sp>
        <p:nvSpPr>
          <p:cNvPr id="6" name="object 6"/>
          <p:cNvSpPr/>
          <p:nvPr/>
        </p:nvSpPr>
        <p:spPr>
          <a:xfrm>
            <a:off x="761" y="869441"/>
            <a:ext cx="12192000" cy="0"/>
          </a:xfrm>
          <a:custGeom>
            <a:avLst/>
            <a:gdLst/>
            <a:ahLst/>
            <a:cxnLst/>
            <a:rect l="l" t="t" r="r" b="b"/>
            <a:pathLst>
              <a:path w="12192000">
                <a:moveTo>
                  <a:pt x="0" y="0"/>
                </a:moveTo>
                <a:lnTo>
                  <a:pt x="12192000" y="0"/>
                </a:lnTo>
              </a:path>
            </a:pathLst>
          </a:custGeom>
          <a:ln w="25400">
            <a:solidFill>
              <a:srgbClr val="FFFFFF"/>
            </a:solidFill>
          </a:ln>
        </p:spPr>
        <p:txBody>
          <a:bodyPr wrap="square" lIns="0" tIns="0" rIns="0" bIns="0" rtlCol="0"/>
          <a:lstStyle/>
          <a:p>
            <a:endParaRPr/>
          </a:p>
        </p:txBody>
      </p:sp>
      <p:sp>
        <p:nvSpPr>
          <p:cNvPr id="7" name="object 7"/>
          <p:cNvSpPr txBox="1">
            <a:spLocks noGrp="1"/>
          </p:cNvSpPr>
          <p:nvPr>
            <p:ph type="title"/>
          </p:nvPr>
        </p:nvSpPr>
        <p:spPr>
          <a:xfrm>
            <a:off x="3705605" y="-38912"/>
            <a:ext cx="4780280" cy="788670"/>
          </a:xfrm>
          <a:prstGeom prst="rect">
            <a:avLst/>
          </a:prstGeom>
        </p:spPr>
        <p:txBody>
          <a:bodyPr vert="horz" wrap="square" lIns="0" tIns="13335" rIns="0" bIns="0" rtlCol="0">
            <a:spAutoFit/>
          </a:bodyPr>
          <a:lstStyle/>
          <a:p>
            <a:pPr marL="12700">
              <a:lnSpc>
                <a:spcPct val="100000"/>
              </a:lnSpc>
              <a:spcBef>
                <a:spcPts val="105"/>
              </a:spcBef>
            </a:pPr>
            <a:r>
              <a:rPr lang="tr-TR" sz="5000" spc="-10" dirty="0"/>
              <a:t>Giriş</a:t>
            </a:r>
            <a:endParaRPr sz="5000" dirty="0"/>
          </a:p>
        </p:txBody>
      </p:sp>
      <p:sp>
        <p:nvSpPr>
          <p:cNvPr id="8" name="object 8"/>
          <p:cNvSpPr txBox="1"/>
          <p:nvPr/>
        </p:nvSpPr>
        <p:spPr>
          <a:xfrm>
            <a:off x="4116451" y="972134"/>
            <a:ext cx="3959225" cy="1580515"/>
          </a:xfrm>
          <a:prstGeom prst="rect">
            <a:avLst/>
          </a:prstGeom>
        </p:spPr>
        <p:txBody>
          <a:bodyPr vert="horz" wrap="square" lIns="0" tIns="104139" rIns="0" bIns="0" rtlCol="0">
            <a:spAutoFit/>
          </a:bodyPr>
          <a:lstStyle/>
          <a:p>
            <a:pPr marL="12700" marR="5080" algn="ctr">
              <a:lnSpc>
                <a:spcPct val="80000"/>
              </a:lnSpc>
              <a:spcBef>
                <a:spcPts val="819"/>
              </a:spcBef>
            </a:pPr>
            <a:r>
              <a:rPr sz="3000" spc="-10" dirty="0">
                <a:solidFill>
                  <a:srgbClr val="FFFFFF"/>
                </a:solidFill>
                <a:latin typeface="Cambria"/>
                <a:cs typeface="Cambria"/>
              </a:rPr>
              <a:t>Reinforcement</a:t>
            </a:r>
            <a:r>
              <a:rPr sz="3000" spc="-110" dirty="0">
                <a:solidFill>
                  <a:srgbClr val="FFFFFF"/>
                </a:solidFill>
                <a:latin typeface="Cambria"/>
                <a:cs typeface="Cambria"/>
              </a:rPr>
              <a:t> </a:t>
            </a:r>
            <a:r>
              <a:rPr sz="3000" spc="-10" dirty="0">
                <a:solidFill>
                  <a:srgbClr val="FFFFFF"/>
                </a:solidFill>
                <a:latin typeface="Cambria"/>
                <a:cs typeface="Cambria"/>
              </a:rPr>
              <a:t>Learning </a:t>
            </a:r>
            <a:r>
              <a:rPr sz="3000" dirty="0">
                <a:solidFill>
                  <a:srgbClr val="FFFF00"/>
                </a:solidFill>
                <a:latin typeface="Cambria"/>
                <a:cs typeface="Cambria"/>
              </a:rPr>
              <a:t>Decision</a:t>
            </a:r>
            <a:r>
              <a:rPr sz="3000" spc="-90" dirty="0">
                <a:solidFill>
                  <a:srgbClr val="FFFF00"/>
                </a:solidFill>
                <a:latin typeface="Cambria"/>
                <a:cs typeface="Cambria"/>
              </a:rPr>
              <a:t> </a:t>
            </a:r>
            <a:r>
              <a:rPr sz="3000" spc="-10" dirty="0">
                <a:solidFill>
                  <a:srgbClr val="FFFF00"/>
                </a:solidFill>
                <a:latin typeface="Cambria"/>
                <a:cs typeface="Cambria"/>
              </a:rPr>
              <a:t>process Reward</a:t>
            </a:r>
            <a:r>
              <a:rPr sz="3000" spc="-155" dirty="0">
                <a:solidFill>
                  <a:srgbClr val="FFFF00"/>
                </a:solidFill>
                <a:latin typeface="Cambria"/>
                <a:cs typeface="Cambria"/>
              </a:rPr>
              <a:t> </a:t>
            </a:r>
            <a:r>
              <a:rPr sz="3000" spc="-10" dirty="0">
                <a:solidFill>
                  <a:srgbClr val="FFFF00"/>
                </a:solidFill>
                <a:latin typeface="Cambria"/>
                <a:cs typeface="Cambria"/>
              </a:rPr>
              <a:t>system</a:t>
            </a:r>
            <a:endParaRPr sz="3000" dirty="0">
              <a:latin typeface="Cambria"/>
              <a:cs typeface="Cambria"/>
            </a:endParaRPr>
          </a:p>
          <a:p>
            <a:pPr marL="2540" algn="ctr">
              <a:lnSpc>
                <a:spcPts val="2880"/>
              </a:lnSpc>
            </a:pPr>
            <a:r>
              <a:rPr sz="3000" dirty="0">
                <a:solidFill>
                  <a:srgbClr val="FFFF00"/>
                </a:solidFill>
                <a:latin typeface="Cambria"/>
                <a:cs typeface="Cambria"/>
              </a:rPr>
              <a:t>Learn</a:t>
            </a:r>
            <a:r>
              <a:rPr sz="3000" spc="-20" dirty="0">
                <a:solidFill>
                  <a:srgbClr val="FFFF00"/>
                </a:solidFill>
                <a:latin typeface="Cambria"/>
                <a:cs typeface="Cambria"/>
              </a:rPr>
              <a:t> </a:t>
            </a:r>
            <a:r>
              <a:rPr sz="3000" dirty="0">
                <a:solidFill>
                  <a:srgbClr val="FFFF00"/>
                </a:solidFill>
                <a:latin typeface="Cambria"/>
                <a:cs typeface="Cambria"/>
              </a:rPr>
              <a:t>series of</a:t>
            </a:r>
            <a:r>
              <a:rPr sz="3000" spc="-15" dirty="0">
                <a:solidFill>
                  <a:srgbClr val="FFFF00"/>
                </a:solidFill>
                <a:latin typeface="Cambria"/>
                <a:cs typeface="Cambria"/>
              </a:rPr>
              <a:t> </a:t>
            </a:r>
            <a:r>
              <a:rPr sz="3000" spc="-10" dirty="0">
                <a:solidFill>
                  <a:srgbClr val="FFFF00"/>
                </a:solidFill>
                <a:latin typeface="Cambria"/>
                <a:cs typeface="Cambria"/>
              </a:rPr>
              <a:t>actions</a:t>
            </a:r>
            <a:endParaRPr sz="3000" dirty="0">
              <a:latin typeface="Cambria"/>
              <a:cs typeface="Cambria"/>
            </a:endParaRPr>
          </a:p>
        </p:txBody>
      </p:sp>
      <p:sp>
        <p:nvSpPr>
          <p:cNvPr id="9" name="object 9"/>
          <p:cNvSpPr/>
          <p:nvPr/>
        </p:nvSpPr>
        <p:spPr>
          <a:xfrm>
            <a:off x="8229600" y="2827020"/>
            <a:ext cx="3962400" cy="1602105"/>
          </a:xfrm>
          <a:custGeom>
            <a:avLst/>
            <a:gdLst/>
            <a:ahLst/>
            <a:cxnLst/>
            <a:rect l="l" t="t" r="r" b="b"/>
            <a:pathLst>
              <a:path w="3962400" h="1602104">
                <a:moveTo>
                  <a:pt x="3962400" y="0"/>
                </a:moveTo>
                <a:lnTo>
                  <a:pt x="0" y="0"/>
                </a:lnTo>
                <a:lnTo>
                  <a:pt x="0" y="1601723"/>
                </a:lnTo>
                <a:lnTo>
                  <a:pt x="3962400" y="1601723"/>
                </a:lnTo>
                <a:lnTo>
                  <a:pt x="3962400" y="0"/>
                </a:lnTo>
                <a:close/>
              </a:path>
            </a:pathLst>
          </a:custGeom>
          <a:solidFill>
            <a:srgbClr val="000000"/>
          </a:solidFill>
        </p:spPr>
        <p:txBody>
          <a:bodyPr wrap="square" lIns="0" tIns="0" rIns="0" bIns="0" rtlCol="0"/>
          <a:lstStyle/>
          <a:p>
            <a:endParaRPr/>
          </a:p>
        </p:txBody>
      </p:sp>
      <p:sp>
        <p:nvSpPr>
          <p:cNvPr id="10" name="object 10"/>
          <p:cNvSpPr txBox="1"/>
          <p:nvPr/>
        </p:nvSpPr>
        <p:spPr>
          <a:xfrm>
            <a:off x="8306561" y="2782315"/>
            <a:ext cx="3809365" cy="1580515"/>
          </a:xfrm>
          <a:prstGeom prst="rect">
            <a:avLst/>
          </a:prstGeom>
        </p:spPr>
        <p:txBody>
          <a:bodyPr vert="horz" wrap="square" lIns="0" tIns="100965" rIns="0" bIns="0" rtlCol="0">
            <a:spAutoFit/>
          </a:bodyPr>
          <a:lstStyle/>
          <a:p>
            <a:pPr marL="12700" marR="5080" algn="ctr">
              <a:lnSpc>
                <a:spcPts val="2880"/>
              </a:lnSpc>
              <a:spcBef>
                <a:spcPts val="795"/>
              </a:spcBef>
            </a:pPr>
            <a:r>
              <a:rPr sz="3000" dirty="0">
                <a:solidFill>
                  <a:srgbClr val="FFFFFF"/>
                </a:solidFill>
                <a:latin typeface="Cambria"/>
                <a:cs typeface="Cambria"/>
              </a:rPr>
              <a:t>Unsupervised</a:t>
            </a:r>
            <a:r>
              <a:rPr sz="3000" spc="-150" dirty="0">
                <a:solidFill>
                  <a:srgbClr val="FFFFFF"/>
                </a:solidFill>
                <a:latin typeface="Cambria"/>
                <a:cs typeface="Cambria"/>
              </a:rPr>
              <a:t> </a:t>
            </a:r>
            <a:r>
              <a:rPr sz="3000" spc="-10" dirty="0">
                <a:solidFill>
                  <a:srgbClr val="FFFFFF"/>
                </a:solidFill>
                <a:latin typeface="Cambria"/>
                <a:cs typeface="Cambria"/>
              </a:rPr>
              <a:t>Learning </a:t>
            </a:r>
            <a:r>
              <a:rPr sz="3000" dirty="0">
                <a:solidFill>
                  <a:srgbClr val="FFFF00"/>
                </a:solidFill>
                <a:latin typeface="Cambria"/>
                <a:cs typeface="Cambria"/>
              </a:rPr>
              <a:t>No</a:t>
            </a:r>
            <a:r>
              <a:rPr sz="3000" spc="-15" dirty="0">
                <a:solidFill>
                  <a:srgbClr val="FFFF00"/>
                </a:solidFill>
                <a:latin typeface="Cambria"/>
                <a:cs typeface="Cambria"/>
              </a:rPr>
              <a:t> </a:t>
            </a:r>
            <a:r>
              <a:rPr sz="3000" spc="-10" dirty="0">
                <a:solidFill>
                  <a:srgbClr val="FFFF00"/>
                </a:solidFill>
                <a:latin typeface="Cambria"/>
                <a:cs typeface="Cambria"/>
              </a:rPr>
              <a:t>label</a:t>
            </a:r>
            <a:endParaRPr sz="3000">
              <a:latin typeface="Cambria"/>
              <a:cs typeface="Cambria"/>
            </a:endParaRPr>
          </a:p>
          <a:p>
            <a:pPr algn="ctr">
              <a:lnSpc>
                <a:spcPts val="2545"/>
              </a:lnSpc>
            </a:pPr>
            <a:r>
              <a:rPr sz="3000" dirty="0">
                <a:solidFill>
                  <a:srgbClr val="FFFF00"/>
                </a:solidFill>
                <a:latin typeface="Cambria"/>
                <a:cs typeface="Cambria"/>
              </a:rPr>
              <a:t>No</a:t>
            </a:r>
            <a:r>
              <a:rPr sz="3000" spc="-15" dirty="0">
                <a:solidFill>
                  <a:srgbClr val="FFFF00"/>
                </a:solidFill>
                <a:latin typeface="Cambria"/>
                <a:cs typeface="Cambria"/>
              </a:rPr>
              <a:t> </a:t>
            </a:r>
            <a:r>
              <a:rPr sz="3000" spc="-10" dirty="0">
                <a:solidFill>
                  <a:srgbClr val="FFFF00"/>
                </a:solidFill>
                <a:latin typeface="Cambria"/>
                <a:cs typeface="Cambria"/>
              </a:rPr>
              <a:t>feedback</a:t>
            </a:r>
            <a:endParaRPr sz="3000">
              <a:latin typeface="Cambria"/>
              <a:cs typeface="Cambria"/>
            </a:endParaRPr>
          </a:p>
          <a:p>
            <a:pPr marL="1905" algn="ctr">
              <a:lnSpc>
                <a:spcPts val="3240"/>
              </a:lnSpc>
            </a:pPr>
            <a:r>
              <a:rPr sz="3000" dirty="0">
                <a:solidFill>
                  <a:srgbClr val="FFFF00"/>
                </a:solidFill>
                <a:latin typeface="Cambria"/>
                <a:cs typeface="Cambria"/>
              </a:rPr>
              <a:t>Find</a:t>
            </a:r>
            <a:r>
              <a:rPr sz="3000" spc="-45" dirty="0">
                <a:solidFill>
                  <a:srgbClr val="FFFF00"/>
                </a:solidFill>
                <a:latin typeface="Cambria"/>
                <a:cs typeface="Cambria"/>
              </a:rPr>
              <a:t> </a:t>
            </a:r>
            <a:r>
              <a:rPr sz="3000" dirty="0">
                <a:solidFill>
                  <a:srgbClr val="FFFF00"/>
                </a:solidFill>
                <a:latin typeface="Cambria"/>
                <a:cs typeface="Cambria"/>
              </a:rPr>
              <a:t>hidden</a:t>
            </a:r>
            <a:r>
              <a:rPr sz="3000" spc="-45" dirty="0">
                <a:solidFill>
                  <a:srgbClr val="FFFF00"/>
                </a:solidFill>
                <a:latin typeface="Cambria"/>
                <a:cs typeface="Cambria"/>
              </a:rPr>
              <a:t> </a:t>
            </a:r>
            <a:r>
              <a:rPr sz="3000" spc="-10" dirty="0">
                <a:solidFill>
                  <a:srgbClr val="FFFF00"/>
                </a:solidFill>
                <a:latin typeface="Cambria"/>
                <a:cs typeface="Cambria"/>
              </a:rPr>
              <a:t>structures</a:t>
            </a:r>
            <a:endParaRPr sz="3000">
              <a:latin typeface="Cambria"/>
              <a:cs typeface="Cambria"/>
            </a:endParaRPr>
          </a:p>
        </p:txBody>
      </p:sp>
      <p:sp>
        <p:nvSpPr>
          <p:cNvPr id="11" name="object 11"/>
          <p:cNvSpPr/>
          <p:nvPr/>
        </p:nvSpPr>
        <p:spPr>
          <a:xfrm>
            <a:off x="0" y="2827020"/>
            <a:ext cx="3733800" cy="1602105"/>
          </a:xfrm>
          <a:custGeom>
            <a:avLst/>
            <a:gdLst/>
            <a:ahLst/>
            <a:cxnLst/>
            <a:rect l="l" t="t" r="r" b="b"/>
            <a:pathLst>
              <a:path w="3733800" h="1602104">
                <a:moveTo>
                  <a:pt x="3733800" y="0"/>
                </a:moveTo>
                <a:lnTo>
                  <a:pt x="0" y="0"/>
                </a:lnTo>
                <a:lnTo>
                  <a:pt x="0" y="1601723"/>
                </a:lnTo>
                <a:lnTo>
                  <a:pt x="3733800" y="1601723"/>
                </a:lnTo>
                <a:lnTo>
                  <a:pt x="3733800" y="0"/>
                </a:lnTo>
                <a:close/>
              </a:path>
            </a:pathLst>
          </a:custGeom>
          <a:solidFill>
            <a:srgbClr val="000000"/>
          </a:solidFill>
        </p:spPr>
        <p:txBody>
          <a:bodyPr wrap="square" lIns="0" tIns="0" rIns="0" bIns="0" rtlCol="0"/>
          <a:lstStyle/>
          <a:p>
            <a:endParaRPr/>
          </a:p>
        </p:txBody>
      </p:sp>
      <p:sp>
        <p:nvSpPr>
          <p:cNvPr id="12" name="object 12"/>
          <p:cNvSpPr txBox="1"/>
          <p:nvPr/>
        </p:nvSpPr>
        <p:spPr>
          <a:xfrm>
            <a:off x="177800" y="2782315"/>
            <a:ext cx="3375025" cy="1580515"/>
          </a:xfrm>
          <a:prstGeom prst="rect">
            <a:avLst/>
          </a:prstGeom>
        </p:spPr>
        <p:txBody>
          <a:bodyPr vert="horz" wrap="square" lIns="0" tIns="100965" rIns="0" bIns="0" rtlCol="0">
            <a:spAutoFit/>
          </a:bodyPr>
          <a:lstStyle/>
          <a:p>
            <a:pPr marL="12700" marR="5080" algn="ctr">
              <a:lnSpc>
                <a:spcPts val="2880"/>
              </a:lnSpc>
              <a:spcBef>
                <a:spcPts val="795"/>
              </a:spcBef>
            </a:pPr>
            <a:r>
              <a:rPr sz="3000" dirty="0">
                <a:solidFill>
                  <a:srgbClr val="FFFFFF"/>
                </a:solidFill>
                <a:latin typeface="Cambria"/>
                <a:cs typeface="Cambria"/>
              </a:rPr>
              <a:t>Supervised</a:t>
            </a:r>
            <a:r>
              <a:rPr sz="3000" spc="-15" dirty="0">
                <a:solidFill>
                  <a:srgbClr val="FFFFFF"/>
                </a:solidFill>
                <a:latin typeface="Cambria"/>
                <a:cs typeface="Cambria"/>
              </a:rPr>
              <a:t> </a:t>
            </a:r>
            <a:r>
              <a:rPr sz="3000" spc="-10" dirty="0">
                <a:solidFill>
                  <a:srgbClr val="FFFFFF"/>
                </a:solidFill>
                <a:latin typeface="Cambria"/>
                <a:cs typeface="Cambria"/>
              </a:rPr>
              <a:t>Learning </a:t>
            </a:r>
            <a:r>
              <a:rPr sz="3000" dirty="0">
                <a:solidFill>
                  <a:srgbClr val="FFFF00"/>
                </a:solidFill>
                <a:latin typeface="Cambria"/>
                <a:cs typeface="Cambria"/>
              </a:rPr>
              <a:t>Labeled</a:t>
            </a:r>
            <a:r>
              <a:rPr sz="3000" spc="-20" dirty="0">
                <a:solidFill>
                  <a:srgbClr val="FFFF00"/>
                </a:solidFill>
                <a:latin typeface="Cambria"/>
                <a:cs typeface="Cambria"/>
              </a:rPr>
              <a:t> data</a:t>
            </a:r>
            <a:endParaRPr sz="3000">
              <a:latin typeface="Cambria"/>
              <a:cs typeface="Cambria"/>
            </a:endParaRPr>
          </a:p>
          <a:p>
            <a:pPr marL="356870" marR="346710" indent="-2540" algn="ctr">
              <a:lnSpc>
                <a:spcPts val="2880"/>
              </a:lnSpc>
            </a:pPr>
            <a:r>
              <a:rPr sz="3000" dirty="0">
                <a:solidFill>
                  <a:srgbClr val="FFFF00"/>
                </a:solidFill>
                <a:latin typeface="Cambria"/>
                <a:cs typeface="Cambria"/>
              </a:rPr>
              <a:t>Direct</a:t>
            </a:r>
            <a:r>
              <a:rPr sz="3000" spc="-85" dirty="0">
                <a:solidFill>
                  <a:srgbClr val="FFFF00"/>
                </a:solidFill>
                <a:latin typeface="Cambria"/>
                <a:cs typeface="Cambria"/>
              </a:rPr>
              <a:t> </a:t>
            </a:r>
            <a:r>
              <a:rPr sz="3000" spc="-10" dirty="0">
                <a:solidFill>
                  <a:srgbClr val="FFFF00"/>
                </a:solidFill>
                <a:latin typeface="Cambria"/>
                <a:cs typeface="Cambria"/>
              </a:rPr>
              <a:t>feedback </a:t>
            </a:r>
            <a:r>
              <a:rPr sz="3000" dirty="0">
                <a:solidFill>
                  <a:srgbClr val="FFFF00"/>
                </a:solidFill>
                <a:latin typeface="Cambria"/>
                <a:cs typeface="Cambria"/>
              </a:rPr>
              <a:t>Predict</a:t>
            </a:r>
            <a:r>
              <a:rPr sz="3000" spc="-145" dirty="0">
                <a:solidFill>
                  <a:srgbClr val="FFFF00"/>
                </a:solidFill>
                <a:latin typeface="Cambria"/>
                <a:cs typeface="Cambria"/>
              </a:rPr>
              <a:t> </a:t>
            </a:r>
            <a:r>
              <a:rPr sz="3000" spc="-10" dirty="0">
                <a:solidFill>
                  <a:srgbClr val="FFFF00"/>
                </a:solidFill>
                <a:latin typeface="Cambria"/>
                <a:cs typeface="Cambria"/>
              </a:rPr>
              <a:t>outcome</a:t>
            </a:r>
            <a:endParaRPr sz="3000">
              <a:latin typeface="Cambria"/>
              <a:cs typeface="Cambria"/>
            </a:endParaRPr>
          </a:p>
        </p:txBody>
      </p:sp>
      <p:sp>
        <p:nvSpPr>
          <p:cNvPr id="13" name="object 13"/>
          <p:cNvSpPr/>
          <p:nvPr/>
        </p:nvSpPr>
        <p:spPr>
          <a:xfrm>
            <a:off x="3962400" y="5079491"/>
            <a:ext cx="4267200" cy="1603375"/>
          </a:xfrm>
          <a:custGeom>
            <a:avLst/>
            <a:gdLst/>
            <a:ahLst/>
            <a:cxnLst/>
            <a:rect l="l" t="t" r="r" b="b"/>
            <a:pathLst>
              <a:path w="4267200" h="1603375">
                <a:moveTo>
                  <a:pt x="4267200" y="0"/>
                </a:moveTo>
                <a:lnTo>
                  <a:pt x="0" y="0"/>
                </a:lnTo>
                <a:lnTo>
                  <a:pt x="0" y="1603247"/>
                </a:lnTo>
                <a:lnTo>
                  <a:pt x="4267200" y="1603247"/>
                </a:lnTo>
                <a:lnTo>
                  <a:pt x="4267200" y="0"/>
                </a:lnTo>
                <a:close/>
              </a:path>
            </a:pathLst>
          </a:custGeom>
          <a:solidFill>
            <a:srgbClr val="000000"/>
          </a:solidFill>
        </p:spPr>
        <p:txBody>
          <a:bodyPr wrap="square" lIns="0" tIns="0" rIns="0" bIns="0" rtlCol="0"/>
          <a:lstStyle/>
          <a:p>
            <a:endParaRPr/>
          </a:p>
        </p:txBody>
      </p:sp>
      <p:sp>
        <p:nvSpPr>
          <p:cNvPr id="14" name="object 14"/>
          <p:cNvSpPr txBox="1"/>
          <p:nvPr/>
        </p:nvSpPr>
        <p:spPr>
          <a:xfrm>
            <a:off x="4099305" y="5218887"/>
            <a:ext cx="3672840" cy="1217641"/>
          </a:xfrm>
          <a:prstGeom prst="rect">
            <a:avLst/>
          </a:prstGeom>
        </p:spPr>
        <p:txBody>
          <a:bodyPr vert="horz" wrap="square" lIns="0" tIns="100965" rIns="0" bIns="0" rtlCol="0">
            <a:spAutoFit/>
          </a:bodyPr>
          <a:lstStyle/>
          <a:p>
            <a:pPr marL="509905" marR="182245" indent="-1270" algn="ctr">
              <a:lnSpc>
                <a:spcPts val="2880"/>
              </a:lnSpc>
              <a:spcBef>
                <a:spcPts val="795"/>
              </a:spcBef>
            </a:pPr>
            <a:r>
              <a:rPr sz="3000" dirty="0">
                <a:solidFill>
                  <a:srgbClr val="FFFFFF"/>
                </a:solidFill>
                <a:latin typeface="Cambria"/>
                <a:cs typeface="Cambria"/>
              </a:rPr>
              <a:t>Deep</a:t>
            </a:r>
            <a:r>
              <a:rPr sz="3000" spc="-20" dirty="0">
                <a:solidFill>
                  <a:srgbClr val="FFFFFF"/>
                </a:solidFill>
                <a:latin typeface="Cambria"/>
                <a:cs typeface="Cambria"/>
              </a:rPr>
              <a:t> </a:t>
            </a:r>
            <a:r>
              <a:rPr sz="3000" spc="-10" dirty="0">
                <a:solidFill>
                  <a:srgbClr val="FFFFFF"/>
                </a:solidFill>
                <a:latin typeface="Cambria"/>
                <a:cs typeface="Cambria"/>
              </a:rPr>
              <a:t>Learning </a:t>
            </a:r>
            <a:r>
              <a:rPr sz="3000" spc="-10" dirty="0">
                <a:solidFill>
                  <a:srgbClr val="FFFF00"/>
                </a:solidFill>
                <a:latin typeface="Cambria"/>
                <a:cs typeface="Cambria"/>
              </a:rPr>
              <a:t>Feature</a:t>
            </a:r>
            <a:r>
              <a:rPr sz="3000" spc="-120" dirty="0">
                <a:solidFill>
                  <a:srgbClr val="FFFF00"/>
                </a:solidFill>
                <a:latin typeface="Cambria"/>
                <a:cs typeface="Cambria"/>
              </a:rPr>
              <a:t> </a:t>
            </a:r>
            <a:r>
              <a:rPr sz="3000" spc="-10" dirty="0">
                <a:solidFill>
                  <a:srgbClr val="FFFF00"/>
                </a:solidFill>
                <a:latin typeface="Cambria"/>
                <a:cs typeface="Cambria"/>
              </a:rPr>
              <a:t>extraction Classification</a:t>
            </a:r>
            <a:endParaRPr sz="3000" dirty="0">
              <a:latin typeface="Cambria"/>
              <a:cs typeface="Cambria"/>
            </a:endParaRPr>
          </a:p>
        </p:txBody>
      </p:sp>
      <p:grpSp>
        <p:nvGrpSpPr>
          <p:cNvPr id="15" name="object 15"/>
          <p:cNvGrpSpPr/>
          <p:nvPr/>
        </p:nvGrpSpPr>
        <p:grpSpPr>
          <a:xfrm>
            <a:off x="3860291" y="2761475"/>
            <a:ext cx="4156710" cy="2317750"/>
            <a:chOff x="3860291" y="2761475"/>
            <a:chExt cx="4156710" cy="2317750"/>
          </a:xfrm>
        </p:grpSpPr>
        <p:pic>
          <p:nvPicPr>
            <p:cNvPr id="16" name="object 16"/>
            <p:cNvPicPr/>
            <p:nvPr/>
          </p:nvPicPr>
          <p:blipFill>
            <a:blip r:embed="rId3" cstate="print"/>
            <a:stretch>
              <a:fillRect/>
            </a:stretch>
          </p:blipFill>
          <p:spPr>
            <a:xfrm>
              <a:off x="3860291" y="2761475"/>
              <a:ext cx="552462" cy="529602"/>
            </a:xfrm>
            <a:prstGeom prst="rect">
              <a:avLst/>
            </a:prstGeom>
          </p:spPr>
        </p:pic>
        <p:pic>
          <p:nvPicPr>
            <p:cNvPr id="17" name="object 17"/>
            <p:cNvPicPr/>
            <p:nvPr/>
          </p:nvPicPr>
          <p:blipFill>
            <a:blip r:embed="rId4" cstate="print"/>
            <a:stretch>
              <a:fillRect/>
            </a:stretch>
          </p:blipFill>
          <p:spPr>
            <a:xfrm>
              <a:off x="3867911" y="4541507"/>
              <a:ext cx="550926" cy="529602"/>
            </a:xfrm>
            <a:prstGeom prst="rect">
              <a:avLst/>
            </a:prstGeom>
          </p:spPr>
        </p:pic>
        <p:pic>
          <p:nvPicPr>
            <p:cNvPr id="18" name="object 18"/>
            <p:cNvPicPr/>
            <p:nvPr/>
          </p:nvPicPr>
          <p:blipFill>
            <a:blip r:embed="rId4" cstate="print"/>
            <a:stretch>
              <a:fillRect/>
            </a:stretch>
          </p:blipFill>
          <p:spPr>
            <a:xfrm>
              <a:off x="3867911" y="3660635"/>
              <a:ext cx="550926" cy="529602"/>
            </a:xfrm>
            <a:prstGeom prst="rect">
              <a:avLst/>
            </a:prstGeom>
          </p:spPr>
        </p:pic>
        <p:pic>
          <p:nvPicPr>
            <p:cNvPr id="19" name="object 19"/>
            <p:cNvPicPr/>
            <p:nvPr/>
          </p:nvPicPr>
          <p:blipFill>
            <a:blip r:embed="rId4" cstate="print"/>
            <a:stretch>
              <a:fillRect/>
            </a:stretch>
          </p:blipFill>
          <p:spPr>
            <a:xfrm>
              <a:off x="5678423" y="2764523"/>
              <a:ext cx="550926" cy="529602"/>
            </a:xfrm>
            <a:prstGeom prst="rect">
              <a:avLst/>
            </a:prstGeom>
          </p:spPr>
        </p:pic>
        <p:pic>
          <p:nvPicPr>
            <p:cNvPr id="20" name="object 20"/>
            <p:cNvPicPr/>
            <p:nvPr/>
          </p:nvPicPr>
          <p:blipFill>
            <a:blip r:embed="rId3" cstate="print"/>
            <a:stretch>
              <a:fillRect/>
            </a:stretch>
          </p:blipFill>
          <p:spPr>
            <a:xfrm>
              <a:off x="5667755" y="4549127"/>
              <a:ext cx="552462" cy="529602"/>
            </a:xfrm>
            <a:prstGeom prst="rect">
              <a:avLst/>
            </a:prstGeom>
          </p:spPr>
        </p:pic>
        <p:pic>
          <p:nvPicPr>
            <p:cNvPr id="21" name="object 21"/>
            <p:cNvPicPr/>
            <p:nvPr/>
          </p:nvPicPr>
          <p:blipFill>
            <a:blip r:embed="rId4" cstate="print"/>
            <a:stretch>
              <a:fillRect/>
            </a:stretch>
          </p:blipFill>
          <p:spPr>
            <a:xfrm>
              <a:off x="5678423" y="3660635"/>
              <a:ext cx="550926" cy="529602"/>
            </a:xfrm>
            <a:prstGeom prst="rect">
              <a:avLst/>
            </a:prstGeom>
          </p:spPr>
        </p:pic>
        <p:pic>
          <p:nvPicPr>
            <p:cNvPr id="22" name="object 22"/>
            <p:cNvPicPr/>
            <p:nvPr/>
          </p:nvPicPr>
          <p:blipFill>
            <a:blip r:embed="rId5" cstate="print"/>
            <a:stretch>
              <a:fillRect/>
            </a:stretch>
          </p:blipFill>
          <p:spPr>
            <a:xfrm>
              <a:off x="7466076" y="2764523"/>
              <a:ext cx="550926" cy="529602"/>
            </a:xfrm>
            <a:prstGeom prst="rect">
              <a:avLst/>
            </a:prstGeom>
          </p:spPr>
        </p:pic>
        <p:pic>
          <p:nvPicPr>
            <p:cNvPr id="23" name="object 23"/>
            <p:cNvPicPr/>
            <p:nvPr/>
          </p:nvPicPr>
          <p:blipFill>
            <a:blip r:embed="rId6" cstate="print"/>
            <a:stretch>
              <a:fillRect/>
            </a:stretch>
          </p:blipFill>
          <p:spPr>
            <a:xfrm>
              <a:off x="7455407" y="4549127"/>
              <a:ext cx="552462" cy="529602"/>
            </a:xfrm>
            <a:prstGeom prst="rect">
              <a:avLst/>
            </a:prstGeom>
          </p:spPr>
        </p:pic>
        <p:pic>
          <p:nvPicPr>
            <p:cNvPr id="24" name="object 24"/>
            <p:cNvPicPr/>
            <p:nvPr/>
          </p:nvPicPr>
          <p:blipFill>
            <a:blip r:embed="rId5" cstate="print"/>
            <a:stretch>
              <a:fillRect/>
            </a:stretch>
          </p:blipFill>
          <p:spPr>
            <a:xfrm>
              <a:off x="7466076" y="3660635"/>
              <a:ext cx="550926" cy="529602"/>
            </a:xfrm>
            <a:prstGeom prst="rect">
              <a:avLst/>
            </a:prstGeom>
          </p:spPr>
        </p:pic>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761" y="869441"/>
            <a:ext cx="12192000" cy="0"/>
          </a:xfrm>
          <a:custGeom>
            <a:avLst/>
            <a:gdLst/>
            <a:ahLst/>
            <a:cxnLst/>
            <a:rect l="l" t="t" r="r" b="b"/>
            <a:pathLst>
              <a:path w="12192000">
                <a:moveTo>
                  <a:pt x="0" y="0"/>
                </a:moveTo>
                <a:lnTo>
                  <a:pt x="12192000" y="0"/>
                </a:lnTo>
              </a:path>
            </a:pathLst>
          </a:custGeom>
          <a:ln w="25400">
            <a:solidFill>
              <a:srgbClr val="FFFFFF"/>
            </a:solidFill>
          </a:ln>
        </p:spPr>
        <p:txBody>
          <a:bodyPr wrap="square" lIns="0" tIns="0" rIns="0" bIns="0" rtlCol="0"/>
          <a:lstStyle/>
          <a:p>
            <a:endParaRPr/>
          </a:p>
        </p:txBody>
      </p:sp>
      <p:sp>
        <p:nvSpPr>
          <p:cNvPr id="10" name="object 10"/>
          <p:cNvSpPr txBox="1">
            <a:spLocks noGrp="1"/>
          </p:cNvSpPr>
          <p:nvPr>
            <p:ph type="sldNum" sz="quarter" idx="12"/>
          </p:nvPr>
        </p:nvSpPr>
        <p:spPr>
          <a:prstGeom prst="rect">
            <a:avLst/>
          </a:prstGeom>
        </p:spPr>
        <p:txBody>
          <a:bodyPr vert="horz" wrap="square" lIns="0" tIns="0" rIns="0" bIns="0" rtlCol="0">
            <a:spAutoFit/>
          </a:bodyPr>
          <a:lstStyle/>
          <a:p>
            <a:pPr marL="50165">
              <a:lnSpc>
                <a:spcPts val="1240"/>
              </a:lnSpc>
            </a:pPr>
            <a:fld id="{81D60167-4931-47E6-BA6A-407CBD079E47}" type="slidenum">
              <a:rPr spc="-25" dirty="0"/>
              <a:t>30</a:t>
            </a:fld>
            <a:endParaRPr spc="-25" dirty="0"/>
          </a:p>
        </p:txBody>
      </p:sp>
      <p:sp>
        <p:nvSpPr>
          <p:cNvPr id="13" name="object 6">
            <a:extLst>
              <a:ext uri="{FF2B5EF4-FFF2-40B4-BE49-F238E27FC236}">
                <a16:creationId xmlns:a16="http://schemas.microsoft.com/office/drawing/2014/main" id="{29DF4D55-A33C-F33F-7F80-F23903150678}"/>
              </a:ext>
            </a:extLst>
          </p:cNvPr>
          <p:cNvSpPr txBox="1">
            <a:spLocks/>
          </p:cNvSpPr>
          <p:nvPr/>
        </p:nvSpPr>
        <p:spPr>
          <a:xfrm>
            <a:off x="2949320" y="6807"/>
            <a:ext cx="6297295" cy="788670"/>
          </a:xfrm>
          <a:prstGeom prst="rect">
            <a:avLst/>
          </a:prstGeom>
        </p:spPr>
        <p:txBody>
          <a:bodyPr vert="horz" wrap="square" lIns="0" tIns="13335"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5"/>
              </a:spcBef>
            </a:pPr>
            <a:r>
              <a:rPr lang="tr-TR" sz="5000" spc="-25" dirty="0">
                <a:solidFill>
                  <a:schemeClr val="bg1"/>
                </a:solidFill>
              </a:rPr>
              <a:t> </a:t>
            </a:r>
            <a:r>
              <a:rPr lang="tr-TR" sz="5000" dirty="0">
                <a:solidFill>
                  <a:schemeClr val="bg1"/>
                </a:solidFill>
              </a:rPr>
              <a:t>SORU</a:t>
            </a:r>
            <a:endParaRPr lang="tr-TR" sz="5000" dirty="0"/>
          </a:p>
        </p:txBody>
      </p:sp>
      <p:sp>
        <p:nvSpPr>
          <p:cNvPr id="3" name="Metin kutusu 2">
            <a:extLst>
              <a:ext uri="{FF2B5EF4-FFF2-40B4-BE49-F238E27FC236}">
                <a16:creationId xmlns:a16="http://schemas.microsoft.com/office/drawing/2014/main" id="{CF3678A5-2277-7EBA-60A5-D0E419B6C83E}"/>
              </a:ext>
            </a:extLst>
          </p:cNvPr>
          <p:cNvSpPr txBox="1"/>
          <p:nvPr/>
        </p:nvSpPr>
        <p:spPr>
          <a:xfrm>
            <a:off x="304800" y="1142999"/>
            <a:ext cx="10896600" cy="2246769"/>
          </a:xfrm>
          <a:prstGeom prst="rect">
            <a:avLst/>
          </a:prstGeom>
          <a:noFill/>
        </p:spPr>
        <p:txBody>
          <a:bodyPr wrap="square">
            <a:spAutoFit/>
          </a:bodyPr>
          <a:lstStyle/>
          <a:p>
            <a:r>
              <a:rPr lang="tr-TR" sz="2800" b="1" dirty="0" err="1">
                <a:solidFill>
                  <a:schemeClr val="bg1"/>
                </a:solidFill>
              </a:rPr>
              <a:t>Hebb'in</a:t>
            </a:r>
            <a:r>
              <a:rPr lang="tr-TR" sz="2800" b="1" dirty="0">
                <a:solidFill>
                  <a:schemeClr val="bg1"/>
                </a:solidFill>
              </a:rPr>
              <a:t> hipotezinin sınırlamalarını aşmak için geliştirilen Kovaryans Hipotezi nedir? </a:t>
            </a:r>
            <a:r>
              <a:rPr lang="tr-TR" sz="2800" b="1" dirty="0" err="1">
                <a:solidFill>
                  <a:schemeClr val="bg1"/>
                </a:solidFill>
              </a:rPr>
              <a:t>Hebb'in</a:t>
            </a:r>
            <a:r>
              <a:rPr lang="tr-TR" sz="2800" b="1" dirty="0">
                <a:solidFill>
                  <a:schemeClr val="bg1"/>
                </a:solidFill>
              </a:rPr>
              <a:t> hipotezine göre sinaptik ağırlık nasıl güncellenir ve Kovaryans Hipotezi bu güncellemeyi nasıl değiştirir? Bu değişikliğin sinaptik doygunluk üzerindeki etkisi nedir?</a:t>
            </a:r>
          </a:p>
        </p:txBody>
      </p:sp>
    </p:spTree>
    <p:extLst>
      <p:ext uri="{BB962C8B-B14F-4D97-AF65-F5344CB8AC3E}">
        <p14:creationId xmlns:p14="http://schemas.microsoft.com/office/powerpoint/2010/main" val="19889399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761" y="869441"/>
            <a:ext cx="12192000" cy="0"/>
          </a:xfrm>
          <a:custGeom>
            <a:avLst/>
            <a:gdLst/>
            <a:ahLst/>
            <a:cxnLst/>
            <a:rect l="l" t="t" r="r" b="b"/>
            <a:pathLst>
              <a:path w="12192000">
                <a:moveTo>
                  <a:pt x="0" y="0"/>
                </a:moveTo>
                <a:lnTo>
                  <a:pt x="12192000" y="0"/>
                </a:lnTo>
              </a:path>
            </a:pathLst>
          </a:custGeom>
          <a:ln w="25400">
            <a:solidFill>
              <a:srgbClr val="FFFFFF"/>
            </a:solidFill>
          </a:ln>
        </p:spPr>
        <p:txBody>
          <a:bodyPr wrap="square" lIns="0" tIns="0" rIns="0" bIns="0" rtlCol="0"/>
          <a:lstStyle/>
          <a:p>
            <a:endParaRPr/>
          </a:p>
        </p:txBody>
      </p:sp>
      <p:sp>
        <p:nvSpPr>
          <p:cNvPr id="10" name="object 10"/>
          <p:cNvSpPr txBox="1">
            <a:spLocks noGrp="1"/>
          </p:cNvSpPr>
          <p:nvPr>
            <p:ph type="sldNum" sz="quarter" idx="12"/>
          </p:nvPr>
        </p:nvSpPr>
        <p:spPr>
          <a:prstGeom prst="rect">
            <a:avLst/>
          </a:prstGeom>
        </p:spPr>
        <p:txBody>
          <a:bodyPr vert="horz" wrap="square" lIns="0" tIns="0" rIns="0" bIns="0" rtlCol="0">
            <a:spAutoFit/>
          </a:bodyPr>
          <a:lstStyle/>
          <a:p>
            <a:pPr marL="50165">
              <a:lnSpc>
                <a:spcPts val="1240"/>
              </a:lnSpc>
            </a:pPr>
            <a:fld id="{81D60167-4931-47E6-BA6A-407CBD079E47}" type="slidenum">
              <a:rPr spc="-25" dirty="0"/>
              <a:t>31</a:t>
            </a:fld>
            <a:endParaRPr spc="-25" dirty="0"/>
          </a:p>
        </p:txBody>
      </p:sp>
      <p:sp>
        <p:nvSpPr>
          <p:cNvPr id="13" name="object 6">
            <a:extLst>
              <a:ext uri="{FF2B5EF4-FFF2-40B4-BE49-F238E27FC236}">
                <a16:creationId xmlns:a16="http://schemas.microsoft.com/office/drawing/2014/main" id="{29DF4D55-A33C-F33F-7F80-F23903150678}"/>
              </a:ext>
            </a:extLst>
          </p:cNvPr>
          <p:cNvSpPr txBox="1">
            <a:spLocks/>
          </p:cNvSpPr>
          <p:nvPr/>
        </p:nvSpPr>
        <p:spPr>
          <a:xfrm>
            <a:off x="2949320" y="6807"/>
            <a:ext cx="6297295" cy="788670"/>
          </a:xfrm>
          <a:prstGeom prst="rect">
            <a:avLst/>
          </a:prstGeom>
        </p:spPr>
        <p:txBody>
          <a:bodyPr vert="horz" wrap="square" lIns="0" tIns="13335"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5"/>
              </a:spcBef>
            </a:pPr>
            <a:r>
              <a:rPr lang="tr-TR" sz="5000" spc="-25" dirty="0">
                <a:solidFill>
                  <a:schemeClr val="bg1"/>
                </a:solidFill>
              </a:rPr>
              <a:t> CEVAP</a:t>
            </a:r>
            <a:endParaRPr lang="tr-TR" sz="5000" dirty="0"/>
          </a:p>
        </p:txBody>
      </p:sp>
      <p:pic>
        <p:nvPicPr>
          <p:cNvPr id="4" name="Resim 3">
            <a:extLst>
              <a:ext uri="{FF2B5EF4-FFF2-40B4-BE49-F238E27FC236}">
                <a16:creationId xmlns:a16="http://schemas.microsoft.com/office/drawing/2014/main" id="{96B16535-61A9-D3C6-0F51-50583B43F292}"/>
              </a:ext>
            </a:extLst>
          </p:cNvPr>
          <p:cNvPicPr>
            <a:picLocks noChangeAspect="1"/>
          </p:cNvPicPr>
          <p:nvPr/>
        </p:nvPicPr>
        <p:blipFill>
          <a:blip r:embed="rId2"/>
          <a:stretch>
            <a:fillRect/>
          </a:stretch>
        </p:blipFill>
        <p:spPr>
          <a:xfrm>
            <a:off x="304800" y="976705"/>
            <a:ext cx="11582400" cy="2562225"/>
          </a:xfrm>
          <a:prstGeom prst="rect">
            <a:avLst/>
          </a:prstGeom>
        </p:spPr>
      </p:pic>
      <p:pic>
        <p:nvPicPr>
          <p:cNvPr id="7" name="Resim 6">
            <a:extLst>
              <a:ext uri="{FF2B5EF4-FFF2-40B4-BE49-F238E27FC236}">
                <a16:creationId xmlns:a16="http://schemas.microsoft.com/office/drawing/2014/main" id="{4B6FBDDD-6D0E-8871-F199-1718FBA90B83}"/>
              </a:ext>
            </a:extLst>
          </p:cNvPr>
          <p:cNvPicPr>
            <a:picLocks noChangeAspect="1"/>
          </p:cNvPicPr>
          <p:nvPr/>
        </p:nvPicPr>
        <p:blipFill>
          <a:blip r:embed="rId3"/>
          <a:stretch>
            <a:fillRect/>
          </a:stretch>
        </p:blipFill>
        <p:spPr>
          <a:xfrm>
            <a:off x="326796" y="3593097"/>
            <a:ext cx="11560404" cy="3128378"/>
          </a:xfrm>
          <a:prstGeom prst="rect">
            <a:avLst/>
          </a:prstGeom>
        </p:spPr>
      </p:pic>
    </p:spTree>
    <p:extLst>
      <p:ext uri="{BB962C8B-B14F-4D97-AF65-F5344CB8AC3E}">
        <p14:creationId xmlns:p14="http://schemas.microsoft.com/office/powerpoint/2010/main" val="12024377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761" y="869441"/>
            <a:ext cx="12192000" cy="0"/>
          </a:xfrm>
          <a:custGeom>
            <a:avLst/>
            <a:gdLst/>
            <a:ahLst/>
            <a:cxnLst/>
            <a:rect l="l" t="t" r="r" b="b"/>
            <a:pathLst>
              <a:path w="12192000">
                <a:moveTo>
                  <a:pt x="0" y="0"/>
                </a:moveTo>
                <a:lnTo>
                  <a:pt x="12192000" y="0"/>
                </a:lnTo>
              </a:path>
            </a:pathLst>
          </a:custGeom>
          <a:ln w="25400">
            <a:solidFill>
              <a:srgbClr val="FFFFFF"/>
            </a:solidFill>
          </a:ln>
        </p:spPr>
        <p:txBody>
          <a:bodyPr wrap="square" lIns="0" tIns="0" rIns="0" bIns="0" rtlCol="0"/>
          <a:lstStyle/>
          <a:p>
            <a:endParaRPr/>
          </a:p>
        </p:txBody>
      </p:sp>
      <p:sp>
        <p:nvSpPr>
          <p:cNvPr id="10" name="object 10"/>
          <p:cNvSpPr txBox="1">
            <a:spLocks noGrp="1"/>
          </p:cNvSpPr>
          <p:nvPr>
            <p:ph type="sldNum" sz="quarter" idx="12"/>
          </p:nvPr>
        </p:nvSpPr>
        <p:spPr>
          <a:prstGeom prst="rect">
            <a:avLst/>
          </a:prstGeom>
        </p:spPr>
        <p:txBody>
          <a:bodyPr vert="horz" wrap="square" lIns="0" tIns="0" rIns="0" bIns="0" rtlCol="0">
            <a:spAutoFit/>
          </a:bodyPr>
          <a:lstStyle/>
          <a:p>
            <a:pPr marL="50165">
              <a:lnSpc>
                <a:spcPts val="1240"/>
              </a:lnSpc>
            </a:pPr>
            <a:fld id="{81D60167-4931-47E6-BA6A-407CBD079E47}" type="slidenum">
              <a:rPr spc="-25" dirty="0"/>
              <a:t>32</a:t>
            </a:fld>
            <a:endParaRPr spc="-25" dirty="0"/>
          </a:p>
        </p:txBody>
      </p:sp>
      <p:sp>
        <p:nvSpPr>
          <p:cNvPr id="13" name="object 6">
            <a:extLst>
              <a:ext uri="{FF2B5EF4-FFF2-40B4-BE49-F238E27FC236}">
                <a16:creationId xmlns:a16="http://schemas.microsoft.com/office/drawing/2014/main" id="{29DF4D55-A33C-F33F-7F80-F23903150678}"/>
              </a:ext>
            </a:extLst>
          </p:cNvPr>
          <p:cNvSpPr txBox="1">
            <a:spLocks/>
          </p:cNvSpPr>
          <p:nvPr/>
        </p:nvSpPr>
        <p:spPr>
          <a:xfrm>
            <a:off x="2949320" y="6807"/>
            <a:ext cx="6297295" cy="788670"/>
          </a:xfrm>
          <a:prstGeom prst="rect">
            <a:avLst/>
          </a:prstGeom>
        </p:spPr>
        <p:txBody>
          <a:bodyPr vert="horz" wrap="square" lIns="0" tIns="13335"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5"/>
              </a:spcBef>
            </a:pPr>
            <a:r>
              <a:rPr lang="tr-TR" sz="5000" spc="-25" dirty="0">
                <a:solidFill>
                  <a:schemeClr val="bg1"/>
                </a:solidFill>
              </a:rPr>
              <a:t> </a:t>
            </a:r>
            <a:r>
              <a:rPr lang="tr-TR" sz="5000" dirty="0" err="1">
                <a:solidFill>
                  <a:schemeClr val="bg1"/>
                </a:solidFill>
              </a:rPr>
              <a:t>Hebbian</a:t>
            </a:r>
            <a:r>
              <a:rPr lang="tr-TR" sz="5000" dirty="0">
                <a:solidFill>
                  <a:schemeClr val="bg1"/>
                </a:solidFill>
              </a:rPr>
              <a:t> </a:t>
            </a:r>
            <a:r>
              <a:rPr lang="tr-TR" sz="5000" spc="-10" dirty="0">
                <a:solidFill>
                  <a:schemeClr val="bg1"/>
                </a:solidFill>
              </a:rPr>
              <a:t>Learning</a:t>
            </a:r>
            <a:endParaRPr lang="tr-TR" sz="5000" dirty="0"/>
          </a:p>
        </p:txBody>
      </p:sp>
      <p:sp>
        <p:nvSpPr>
          <p:cNvPr id="7" name="Metin kutusu 6">
            <a:extLst>
              <a:ext uri="{FF2B5EF4-FFF2-40B4-BE49-F238E27FC236}">
                <a16:creationId xmlns:a16="http://schemas.microsoft.com/office/drawing/2014/main" id="{B73889C9-9CE1-B462-2882-14F1732DB855}"/>
              </a:ext>
            </a:extLst>
          </p:cNvPr>
          <p:cNvSpPr txBox="1"/>
          <p:nvPr/>
        </p:nvSpPr>
        <p:spPr>
          <a:xfrm>
            <a:off x="4114800" y="943406"/>
            <a:ext cx="6105832" cy="369332"/>
          </a:xfrm>
          <a:prstGeom prst="rect">
            <a:avLst/>
          </a:prstGeom>
          <a:noFill/>
        </p:spPr>
        <p:txBody>
          <a:bodyPr wrap="square">
            <a:spAutoFit/>
          </a:bodyPr>
          <a:lstStyle/>
          <a:p>
            <a:r>
              <a:rPr lang="tr-TR" sz="1800" b="1" spc="-25" dirty="0">
                <a:solidFill>
                  <a:schemeClr val="bg1"/>
                </a:solidFill>
                <a:latin typeface="Cambria"/>
                <a:cs typeface="Cambria"/>
              </a:rPr>
              <a:t>Kovaryans Hipotezi</a:t>
            </a:r>
            <a:endParaRPr lang="tr-TR" dirty="0"/>
          </a:p>
        </p:txBody>
      </p:sp>
      <p:pic>
        <p:nvPicPr>
          <p:cNvPr id="3" name="Resim 2">
            <a:extLst>
              <a:ext uri="{FF2B5EF4-FFF2-40B4-BE49-F238E27FC236}">
                <a16:creationId xmlns:a16="http://schemas.microsoft.com/office/drawing/2014/main" id="{44FEE99E-0FC1-D36F-D277-9C42F8456670}"/>
              </a:ext>
            </a:extLst>
          </p:cNvPr>
          <p:cNvPicPr>
            <a:picLocks noChangeAspect="1"/>
          </p:cNvPicPr>
          <p:nvPr/>
        </p:nvPicPr>
        <p:blipFill>
          <a:blip r:embed="rId2"/>
          <a:stretch>
            <a:fillRect/>
          </a:stretch>
        </p:blipFill>
        <p:spPr>
          <a:xfrm>
            <a:off x="283197" y="1335519"/>
            <a:ext cx="11625606" cy="3790950"/>
          </a:xfrm>
          <a:prstGeom prst="rect">
            <a:avLst/>
          </a:prstGeom>
        </p:spPr>
      </p:pic>
    </p:spTree>
    <p:extLst>
      <p:ext uri="{BB962C8B-B14F-4D97-AF65-F5344CB8AC3E}">
        <p14:creationId xmlns:p14="http://schemas.microsoft.com/office/powerpoint/2010/main" val="5113239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761" y="869441"/>
            <a:ext cx="12192000" cy="0"/>
          </a:xfrm>
          <a:custGeom>
            <a:avLst/>
            <a:gdLst/>
            <a:ahLst/>
            <a:cxnLst/>
            <a:rect l="l" t="t" r="r" b="b"/>
            <a:pathLst>
              <a:path w="12192000">
                <a:moveTo>
                  <a:pt x="0" y="0"/>
                </a:moveTo>
                <a:lnTo>
                  <a:pt x="12192000" y="0"/>
                </a:lnTo>
              </a:path>
            </a:pathLst>
          </a:custGeom>
          <a:ln w="25400">
            <a:solidFill>
              <a:srgbClr val="FFFFFF"/>
            </a:solidFill>
          </a:ln>
        </p:spPr>
        <p:txBody>
          <a:bodyPr wrap="square" lIns="0" tIns="0" rIns="0" bIns="0" rtlCol="0"/>
          <a:lstStyle/>
          <a:p>
            <a:endParaRPr/>
          </a:p>
        </p:txBody>
      </p:sp>
      <p:sp>
        <p:nvSpPr>
          <p:cNvPr id="10" name="object 10"/>
          <p:cNvSpPr txBox="1">
            <a:spLocks noGrp="1"/>
          </p:cNvSpPr>
          <p:nvPr>
            <p:ph type="sldNum" sz="quarter" idx="12"/>
          </p:nvPr>
        </p:nvSpPr>
        <p:spPr>
          <a:prstGeom prst="rect">
            <a:avLst/>
          </a:prstGeom>
        </p:spPr>
        <p:txBody>
          <a:bodyPr vert="horz" wrap="square" lIns="0" tIns="0" rIns="0" bIns="0" rtlCol="0">
            <a:spAutoFit/>
          </a:bodyPr>
          <a:lstStyle/>
          <a:p>
            <a:pPr marL="50165">
              <a:lnSpc>
                <a:spcPts val="1240"/>
              </a:lnSpc>
            </a:pPr>
            <a:fld id="{81D60167-4931-47E6-BA6A-407CBD079E47}" type="slidenum">
              <a:rPr spc="-25" dirty="0"/>
              <a:t>33</a:t>
            </a:fld>
            <a:endParaRPr spc="-25" dirty="0"/>
          </a:p>
        </p:txBody>
      </p:sp>
      <p:sp>
        <p:nvSpPr>
          <p:cNvPr id="13" name="object 6">
            <a:extLst>
              <a:ext uri="{FF2B5EF4-FFF2-40B4-BE49-F238E27FC236}">
                <a16:creationId xmlns:a16="http://schemas.microsoft.com/office/drawing/2014/main" id="{29DF4D55-A33C-F33F-7F80-F23903150678}"/>
              </a:ext>
            </a:extLst>
          </p:cNvPr>
          <p:cNvSpPr txBox="1">
            <a:spLocks/>
          </p:cNvSpPr>
          <p:nvPr/>
        </p:nvSpPr>
        <p:spPr>
          <a:xfrm>
            <a:off x="2949320" y="6807"/>
            <a:ext cx="6297295" cy="788670"/>
          </a:xfrm>
          <a:prstGeom prst="rect">
            <a:avLst/>
          </a:prstGeom>
        </p:spPr>
        <p:txBody>
          <a:bodyPr vert="horz" wrap="square" lIns="0" tIns="13335"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5"/>
              </a:spcBef>
            </a:pPr>
            <a:r>
              <a:rPr lang="tr-TR" sz="5000" spc="-25" dirty="0">
                <a:solidFill>
                  <a:schemeClr val="bg1"/>
                </a:solidFill>
              </a:rPr>
              <a:t> </a:t>
            </a:r>
            <a:r>
              <a:rPr lang="tr-TR" sz="5000" dirty="0" err="1">
                <a:solidFill>
                  <a:schemeClr val="bg1"/>
                </a:solidFill>
              </a:rPr>
              <a:t>Hebbian</a:t>
            </a:r>
            <a:r>
              <a:rPr lang="tr-TR" sz="5000" dirty="0">
                <a:solidFill>
                  <a:schemeClr val="bg1"/>
                </a:solidFill>
              </a:rPr>
              <a:t> </a:t>
            </a:r>
            <a:r>
              <a:rPr lang="tr-TR" sz="5000" spc="-10" dirty="0">
                <a:solidFill>
                  <a:schemeClr val="bg1"/>
                </a:solidFill>
              </a:rPr>
              <a:t>Learning</a:t>
            </a:r>
            <a:endParaRPr lang="tr-TR" sz="5000" dirty="0"/>
          </a:p>
        </p:txBody>
      </p:sp>
      <p:sp>
        <p:nvSpPr>
          <p:cNvPr id="7" name="Metin kutusu 6">
            <a:extLst>
              <a:ext uri="{FF2B5EF4-FFF2-40B4-BE49-F238E27FC236}">
                <a16:creationId xmlns:a16="http://schemas.microsoft.com/office/drawing/2014/main" id="{B73889C9-9CE1-B462-2882-14F1732DB855}"/>
              </a:ext>
            </a:extLst>
          </p:cNvPr>
          <p:cNvSpPr txBox="1"/>
          <p:nvPr/>
        </p:nvSpPr>
        <p:spPr>
          <a:xfrm>
            <a:off x="4114800" y="943406"/>
            <a:ext cx="6105832" cy="369332"/>
          </a:xfrm>
          <a:prstGeom prst="rect">
            <a:avLst/>
          </a:prstGeom>
          <a:noFill/>
        </p:spPr>
        <p:txBody>
          <a:bodyPr wrap="square">
            <a:spAutoFit/>
          </a:bodyPr>
          <a:lstStyle/>
          <a:p>
            <a:r>
              <a:rPr lang="tr-TR" sz="1800" b="1" spc="-25" dirty="0">
                <a:solidFill>
                  <a:schemeClr val="bg1"/>
                </a:solidFill>
                <a:latin typeface="Cambria"/>
                <a:cs typeface="Cambria"/>
              </a:rPr>
              <a:t>Kovaryans Hipotezi</a:t>
            </a:r>
            <a:endParaRPr lang="tr-TR" dirty="0"/>
          </a:p>
        </p:txBody>
      </p:sp>
      <p:pic>
        <p:nvPicPr>
          <p:cNvPr id="4" name="Resim 3">
            <a:extLst>
              <a:ext uri="{FF2B5EF4-FFF2-40B4-BE49-F238E27FC236}">
                <a16:creationId xmlns:a16="http://schemas.microsoft.com/office/drawing/2014/main" id="{0F2FA164-723A-28F5-E490-CD6D48511EB7}"/>
              </a:ext>
            </a:extLst>
          </p:cNvPr>
          <p:cNvPicPr>
            <a:picLocks noChangeAspect="1"/>
          </p:cNvPicPr>
          <p:nvPr/>
        </p:nvPicPr>
        <p:blipFill>
          <a:blip r:embed="rId2"/>
          <a:stretch>
            <a:fillRect/>
          </a:stretch>
        </p:blipFill>
        <p:spPr>
          <a:xfrm>
            <a:off x="533400" y="1312738"/>
            <a:ext cx="11022585" cy="5097946"/>
          </a:xfrm>
          <a:prstGeom prst="rect">
            <a:avLst/>
          </a:prstGeom>
        </p:spPr>
      </p:pic>
    </p:spTree>
    <p:extLst>
      <p:ext uri="{BB962C8B-B14F-4D97-AF65-F5344CB8AC3E}">
        <p14:creationId xmlns:p14="http://schemas.microsoft.com/office/powerpoint/2010/main" val="33660872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761" y="869441"/>
            <a:ext cx="12192000" cy="0"/>
          </a:xfrm>
          <a:custGeom>
            <a:avLst/>
            <a:gdLst/>
            <a:ahLst/>
            <a:cxnLst/>
            <a:rect l="l" t="t" r="r" b="b"/>
            <a:pathLst>
              <a:path w="12192000">
                <a:moveTo>
                  <a:pt x="0" y="0"/>
                </a:moveTo>
                <a:lnTo>
                  <a:pt x="12192000" y="0"/>
                </a:lnTo>
              </a:path>
            </a:pathLst>
          </a:custGeom>
          <a:ln w="25400">
            <a:solidFill>
              <a:srgbClr val="FFFFFF"/>
            </a:solidFill>
          </a:ln>
        </p:spPr>
        <p:txBody>
          <a:bodyPr wrap="square" lIns="0" tIns="0" rIns="0" bIns="0" rtlCol="0"/>
          <a:lstStyle/>
          <a:p>
            <a:endParaRPr/>
          </a:p>
        </p:txBody>
      </p:sp>
      <p:sp>
        <p:nvSpPr>
          <p:cNvPr id="10" name="object 10"/>
          <p:cNvSpPr txBox="1">
            <a:spLocks noGrp="1"/>
          </p:cNvSpPr>
          <p:nvPr>
            <p:ph type="sldNum" sz="quarter" idx="12"/>
          </p:nvPr>
        </p:nvSpPr>
        <p:spPr>
          <a:prstGeom prst="rect">
            <a:avLst/>
          </a:prstGeom>
        </p:spPr>
        <p:txBody>
          <a:bodyPr vert="horz" wrap="square" lIns="0" tIns="0" rIns="0" bIns="0" rtlCol="0">
            <a:spAutoFit/>
          </a:bodyPr>
          <a:lstStyle/>
          <a:p>
            <a:pPr marL="50165">
              <a:lnSpc>
                <a:spcPts val="1240"/>
              </a:lnSpc>
            </a:pPr>
            <a:fld id="{81D60167-4931-47E6-BA6A-407CBD079E47}" type="slidenum">
              <a:rPr spc="-25" dirty="0"/>
              <a:t>34</a:t>
            </a:fld>
            <a:endParaRPr spc="-25" dirty="0"/>
          </a:p>
        </p:txBody>
      </p:sp>
      <p:sp>
        <p:nvSpPr>
          <p:cNvPr id="13" name="object 6">
            <a:extLst>
              <a:ext uri="{FF2B5EF4-FFF2-40B4-BE49-F238E27FC236}">
                <a16:creationId xmlns:a16="http://schemas.microsoft.com/office/drawing/2014/main" id="{29DF4D55-A33C-F33F-7F80-F23903150678}"/>
              </a:ext>
            </a:extLst>
          </p:cNvPr>
          <p:cNvSpPr txBox="1">
            <a:spLocks/>
          </p:cNvSpPr>
          <p:nvPr/>
        </p:nvSpPr>
        <p:spPr>
          <a:xfrm>
            <a:off x="2949320" y="6807"/>
            <a:ext cx="6297295" cy="788670"/>
          </a:xfrm>
          <a:prstGeom prst="rect">
            <a:avLst/>
          </a:prstGeom>
        </p:spPr>
        <p:txBody>
          <a:bodyPr vert="horz" wrap="square" lIns="0" tIns="13335"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5"/>
              </a:spcBef>
            </a:pPr>
            <a:r>
              <a:rPr lang="tr-TR" sz="5000" spc="-25" dirty="0">
                <a:solidFill>
                  <a:schemeClr val="bg1"/>
                </a:solidFill>
              </a:rPr>
              <a:t> </a:t>
            </a:r>
            <a:r>
              <a:rPr lang="tr-TR" sz="5000" dirty="0">
                <a:solidFill>
                  <a:schemeClr val="bg1"/>
                </a:solidFill>
              </a:rPr>
              <a:t>SORU</a:t>
            </a:r>
            <a:endParaRPr lang="tr-TR" sz="5000" dirty="0"/>
          </a:p>
        </p:txBody>
      </p:sp>
      <p:pic>
        <p:nvPicPr>
          <p:cNvPr id="4" name="Resim 3">
            <a:extLst>
              <a:ext uri="{FF2B5EF4-FFF2-40B4-BE49-F238E27FC236}">
                <a16:creationId xmlns:a16="http://schemas.microsoft.com/office/drawing/2014/main" id="{09E041F1-65BB-07D0-D3E0-49CDE0EDDAAB}"/>
              </a:ext>
            </a:extLst>
          </p:cNvPr>
          <p:cNvPicPr>
            <a:picLocks noChangeAspect="1"/>
          </p:cNvPicPr>
          <p:nvPr/>
        </p:nvPicPr>
        <p:blipFill>
          <a:blip r:embed="rId2"/>
          <a:stretch>
            <a:fillRect/>
          </a:stretch>
        </p:blipFill>
        <p:spPr>
          <a:xfrm>
            <a:off x="228600" y="990599"/>
            <a:ext cx="11671294" cy="1828799"/>
          </a:xfrm>
          <a:prstGeom prst="rect">
            <a:avLst/>
          </a:prstGeom>
        </p:spPr>
      </p:pic>
    </p:spTree>
    <p:extLst>
      <p:ext uri="{BB962C8B-B14F-4D97-AF65-F5344CB8AC3E}">
        <p14:creationId xmlns:p14="http://schemas.microsoft.com/office/powerpoint/2010/main" val="2990766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761" y="869441"/>
            <a:ext cx="12192000" cy="0"/>
          </a:xfrm>
          <a:custGeom>
            <a:avLst/>
            <a:gdLst/>
            <a:ahLst/>
            <a:cxnLst/>
            <a:rect l="l" t="t" r="r" b="b"/>
            <a:pathLst>
              <a:path w="12192000">
                <a:moveTo>
                  <a:pt x="0" y="0"/>
                </a:moveTo>
                <a:lnTo>
                  <a:pt x="12192000" y="0"/>
                </a:lnTo>
              </a:path>
            </a:pathLst>
          </a:custGeom>
          <a:ln w="25400">
            <a:solidFill>
              <a:srgbClr val="FFFFFF"/>
            </a:solidFill>
          </a:ln>
        </p:spPr>
        <p:txBody>
          <a:bodyPr wrap="square" lIns="0" tIns="0" rIns="0" bIns="0" rtlCol="0"/>
          <a:lstStyle/>
          <a:p>
            <a:endParaRPr/>
          </a:p>
        </p:txBody>
      </p:sp>
      <p:sp>
        <p:nvSpPr>
          <p:cNvPr id="10" name="object 10"/>
          <p:cNvSpPr txBox="1">
            <a:spLocks noGrp="1"/>
          </p:cNvSpPr>
          <p:nvPr>
            <p:ph type="sldNum" sz="quarter" idx="12"/>
          </p:nvPr>
        </p:nvSpPr>
        <p:spPr>
          <a:prstGeom prst="rect">
            <a:avLst/>
          </a:prstGeom>
        </p:spPr>
        <p:txBody>
          <a:bodyPr vert="horz" wrap="square" lIns="0" tIns="0" rIns="0" bIns="0" rtlCol="0">
            <a:spAutoFit/>
          </a:bodyPr>
          <a:lstStyle/>
          <a:p>
            <a:pPr marL="50165">
              <a:lnSpc>
                <a:spcPts val="1240"/>
              </a:lnSpc>
            </a:pPr>
            <a:fld id="{81D60167-4931-47E6-BA6A-407CBD079E47}" type="slidenum">
              <a:rPr spc="-25" dirty="0"/>
              <a:t>35</a:t>
            </a:fld>
            <a:endParaRPr spc="-25" dirty="0"/>
          </a:p>
        </p:txBody>
      </p:sp>
      <p:sp>
        <p:nvSpPr>
          <p:cNvPr id="13" name="object 6">
            <a:extLst>
              <a:ext uri="{FF2B5EF4-FFF2-40B4-BE49-F238E27FC236}">
                <a16:creationId xmlns:a16="http://schemas.microsoft.com/office/drawing/2014/main" id="{29DF4D55-A33C-F33F-7F80-F23903150678}"/>
              </a:ext>
            </a:extLst>
          </p:cNvPr>
          <p:cNvSpPr txBox="1">
            <a:spLocks/>
          </p:cNvSpPr>
          <p:nvPr/>
        </p:nvSpPr>
        <p:spPr>
          <a:xfrm>
            <a:off x="2949320" y="6807"/>
            <a:ext cx="6297295" cy="788670"/>
          </a:xfrm>
          <a:prstGeom prst="rect">
            <a:avLst/>
          </a:prstGeom>
        </p:spPr>
        <p:txBody>
          <a:bodyPr vert="horz" wrap="square" lIns="0" tIns="13335"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5"/>
              </a:spcBef>
            </a:pPr>
            <a:r>
              <a:rPr lang="tr-TR" sz="5000" spc="-25" dirty="0">
                <a:solidFill>
                  <a:schemeClr val="bg1"/>
                </a:solidFill>
              </a:rPr>
              <a:t> CEVAP</a:t>
            </a:r>
            <a:endParaRPr lang="tr-TR" sz="5000" dirty="0"/>
          </a:p>
        </p:txBody>
      </p:sp>
      <p:pic>
        <p:nvPicPr>
          <p:cNvPr id="3" name="Resim 2">
            <a:extLst>
              <a:ext uri="{FF2B5EF4-FFF2-40B4-BE49-F238E27FC236}">
                <a16:creationId xmlns:a16="http://schemas.microsoft.com/office/drawing/2014/main" id="{2BEAF075-C234-27CB-8064-5737E0979CE0}"/>
              </a:ext>
            </a:extLst>
          </p:cNvPr>
          <p:cNvPicPr>
            <a:picLocks noChangeAspect="1"/>
          </p:cNvPicPr>
          <p:nvPr/>
        </p:nvPicPr>
        <p:blipFill>
          <a:blip r:embed="rId2"/>
          <a:stretch>
            <a:fillRect/>
          </a:stretch>
        </p:blipFill>
        <p:spPr>
          <a:xfrm>
            <a:off x="304800" y="1066800"/>
            <a:ext cx="4953000" cy="2393950"/>
          </a:xfrm>
          <a:prstGeom prst="rect">
            <a:avLst/>
          </a:prstGeom>
        </p:spPr>
      </p:pic>
      <p:pic>
        <p:nvPicPr>
          <p:cNvPr id="8" name="Resim 7">
            <a:extLst>
              <a:ext uri="{FF2B5EF4-FFF2-40B4-BE49-F238E27FC236}">
                <a16:creationId xmlns:a16="http://schemas.microsoft.com/office/drawing/2014/main" id="{DDC43721-2D99-E325-F293-D6BF319ACC3E}"/>
              </a:ext>
            </a:extLst>
          </p:cNvPr>
          <p:cNvPicPr>
            <a:picLocks noChangeAspect="1"/>
          </p:cNvPicPr>
          <p:nvPr/>
        </p:nvPicPr>
        <p:blipFill>
          <a:blip r:embed="rId3"/>
          <a:stretch>
            <a:fillRect/>
          </a:stretch>
        </p:blipFill>
        <p:spPr>
          <a:xfrm>
            <a:off x="5667375" y="1066800"/>
            <a:ext cx="6053129" cy="2362197"/>
          </a:xfrm>
          <a:prstGeom prst="rect">
            <a:avLst/>
          </a:prstGeom>
        </p:spPr>
      </p:pic>
      <p:pic>
        <p:nvPicPr>
          <p:cNvPr id="11" name="Resim 10">
            <a:extLst>
              <a:ext uri="{FF2B5EF4-FFF2-40B4-BE49-F238E27FC236}">
                <a16:creationId xmlns:a16="http://schemas.microsoft.com/office/drawing/2014/main" id="{1477A984-B8F7-4D30-A814-1B49FE227B06}"/>
              </a:ext>
            </a:extLst>
          </p:cNvPr>
          <p:cNvPicPr>
            <a:picLocks noChangeAspect="1"/>
          </p:cNvPicPr>
          <p:nvPr/>
        </p:nvPicPr>
        <p:blipFill>
          <a:blip r:embed="rId4"/>
          <a:stretch>
            <a:fillRect/>
          </a:stretch>
        </p:blipFill>
        <p:spPr>
          <a:xfrm>
            <a:off x="380999" y="3886199"/>
            <a:ext cx="11467453" cy="1523997"/>
          </a:xfrm>
          <a:prstGeom prst="rect">
            <a:avLst/>
          </a:prstGeom>
        </p:spPr>
      </p:pic>
    </p:spTree>
    <p:extLst>
      <p:ext uri="{BB962C8B-B14F-4D97-AF65-F5344CB8AC3E}">
        <p14:creationId xmlns:p14="http://schemas.microsoft.com/office/powerpoint/2010/main" val="919572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1000"/>
                                        <p:tgtEl>
                                          <p:spTgt spid="8"/>
                                        </p:tgtEl>
                                      </p:cBhvr>
                                    </p:animEffect>
                                    <p:anim calcmode="lin" valueType="num">
                                      <p:cBhvr>
                                        <p:cTn id="14" dur="1000" fill="hold"/>
                                        <p:tgtEl>
                                          <p:spTgt spid="8"/>
                                        </p:tgtEl>
                                        <p:attrNameLst>
                                          <p:attrName>ppt_x</p:attrName>
                                        </p:attrNameLst>
                                      </p:cBhvr>
                                      <p:tavLst>
                                        <p:tav tm="0">
                                          <p:val>
                                            <p:strVal val="#ppt_x"/>
                                          </p:val>
                                        </p:tav>
                                        <p:tav tm="100000">
                                          <p:val>
                                            <p:strVal val="#ppt_x"/>
                                          </p:val>
                                        </p:tav>
                                      </p:tavLst>
                                    </p:anim>
                                    <p:anim calcmode="lin" valueType="num">
                                      <p:cBhvr>
                                        <p:cTn id="15"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8739" y="962913"/>
            <a:ext cx="11841480" cy="3915816"/>
          </a:xfrm>
          <a:prstGeom prst="rect">
            <a:avLst/>
          </a:prstGeom>
        </p:spPr>
        <p:txBody>
          <a:bodyPr vert="horz" wrap="square" lIns="0" tIns="67945" rIns="0" bIns="0" rtlCol="0">
            <a:spAutoFit/>
          </a:bodyPr>
          <a:lstStyle/>
          <a:p>
            <a:pPr marL="240029" marR="575945" indent="-227329">
              <a:lnSpc>
                <a:spcPts val="3460"/>
              </a:lnSpc>
              <a:spcBef>
                <a:spcPts val="535"/>
              </a:spcBef>
              <a:buFont typeface="Arial MT"/>
              <a:buChar char="•"/>
              <a:tabLst>
                <a:tab pos="241300" algn="l"/>
              </a:tabLst>
            </a:pPr>
            <a:r>
              <a:rPr lang="tr-TR" sz="3200" dirty="0">
                <a:solidFill>
                  <a:srgbClr val="FFFFFF"/>
                </a:solidFill>
                <a:latin typeface="Cambria"/>
                <a:cs typeface="Cambria"/>
              </a:rPr>
              <a:t>Rekabetçi öğrenmede, bir sinir ağının çıktı nöronları aktif olmak (ateşlenmek) için kendi aralarında rekabet eder.</a:t>
            </a:r>
          </a:p>
          <a:p>
            <a:pPr marL="240029" marR="575945" indent="-227329">
              <a:lnSpc>
                <a:spcPts val="3460"/>
              </a:lnSpc>
              <a:spcBef>
                <a:spcPts val="535"/>
              </a:spcBef>
              <a:buFont typeface="Arial MT"/>
              <a:buChar char="•"/>
              <a:tabLst>
                <a:tab pos="241300" algn="l"/>
              </a:tabLst>
            </a:pPr>
            <a:r>
              <a:rPr lang="tr-TR" sz="3200" dirty="0">
                <a:solidFill>
                  <a:srgbClr val="FFFFFF"/>
                </a:solidFill>
                <a:latin typeface="Cambria"/>
                <a:cs typeface="Cambria"/>
              </a:rPr>
              <a:t>
</a:t>
            </a:r>
            <a:r>
              <a:rPr lang="tr-TR" sz="3200" dirty="0" err="1">
                <a:solidFill>
                  <a:srgbClr val="FFFFFF"/>
                </a:solidFill>
                <a:latin typeface="Cambria"/>
                <a:cs typeface="Cambria"/>
              </a:rPr>
              <a:t>Hebbian</a:t>
            </a:r>
            <a:r>
              <a:rPr lang="tr-TR" sz="3200" dirty="0">
                <a:solidFill>
                  <a:srgbClr val="FFFFFF"/>
                </a:solidFill>
                <a:latin typeface="Cambria"/>
                <a:cs typeface="Cambria"/>
              </a:rPr>
              <a:t> öğrenmeye dayalı sinir ağında, birkaç çıktı nöronu aynı anda aktif olabilir,</a:t>
            </a:r>
          </a:p>
          <a:p>
            <a:pPr marL="240029" marR="575945" indent="-227329">
              <a:lnSpc>
                <a:spcPts val="3460"/>
              </a:lnSpc>
              <a:spcBef>
                <a:spcPts val="535"/>
              </a:spcBef>
              <a:buFont typeface="Arial MT"/>
              <a:buChar char="•"/>
              <a:tabLst>
                <a:tab pos="241300" algn="l"/>
              </a:tabLst>
            </a:pPr>
            <a:r>
              <a:rPr lang="tr-TR" sz="3200" dirty="0">
                <a:solidFill>
                  <a:srgbClr val="FFFFFF"/>
                </a:solidFill>
                <a:latin typeface="Cambria"/>
                <a:cs typeface="Cambria"/>
              </a:rPr>
              <a:t>
Rekabetçi öğrenmede, herhangi bir zamanda yalnızca tek bir çıktı nöronu aktiftir.</a:t>
            </a:r>
            <a:endParaRPr sz="2800" dirty="0">
              <a:latin typeface="Cambria"/>
              <a:cs typeface="Cambria"/>
            </a:endParaRPr>
          </a:p>
        </p:txBody>
      </p:sp>
      <p:sp>
        <p:nvSpPr>
          <p:cNvPr id="3" name="object 3"/>
          <p:cNvSpPr/>
          <p:nvPr/>
        </p:nvSpPr>
        <p:spPr>
          <a:xfrm>
            <a:off x="761" y="869441"/>
            <a:ext cx="12192000" cy="0"/>
          </a:xfrm>
          <a:custGeom>
            <a:avLst/>
            <a:gdLst/>
            <a:ahLst/>
            <a:cxnLst/>
            <a:rect l="l" t="t" r="r" b="b"/>
            <a:pathLst>
              <a:path w="12192000">
                <a:moveTo>
                  <a:pt x="0" y="0"/>
                </a:moveTo>
                <a:lnTo>
                  <a:pt x="12192000" y="0"/>
                </a:lnTo>
              </a:path>
            </a:pathLst>
          </a:custGeom>
          <a:ln w="25400">
            <a:solidFill>
              <a:srgbClr val="FFFFFF"/>
            </a:solidFill>
          </a:ln>
        </p:spPr>
        <p:txBody>
          <a:bodyPr wrap="square" lIns="0" tIns="0" rIns="0" bIns="0" rtlCol="0"/>
          <a:lstStyle/>
          <a:p>
            <a:endParaRPr/>
          </a:p>
        </p:txBody>
      </p:sp>
      <p:sp>
        <p:nvSpPr>
          <p:cNvPr id="4" name="object 4"/>
          <p:cNvSpPr txBox="1">
            <a:spLocks noGrp="1"/>
          </p:cNvSpPr>
          <p:nvPr>
            <p:ph type="title"/>
          </p:nvPr>
        </p:nvSpPr>
        <p:spPr>
          <a:xfrm>
            <a:off x="741679" y="86534"/>
            <a:ext cx="10515600" cy="782907"/>
          </a:xfrm>
          <a:prstGeom prst="rect">
            <a:avLst/>
          </a:prstGeom>
        </p:spPr>
        <p:txBody>
          <a:bodyPr vert="horz" wrap="square" lIns="0" tIns="13335" rIns="0" bIns="0" rtlCol="0">
            <a:spAutoFit/>
          </a:bodyPr>
          <a:lstStyle/>
          <a:p>
            <a:pPr marL="1940560">
              <a:lnSpc>
                <a:spcPct val="100000"/>
              </a:lnSpc>
              <a:spcBef>
                <a:spcPts val="105"/>
              </a:spcBef>
            </a:pPr>
            <a:r>
              <a:rPr lang="tr-TR" sz="5000" spc="-20" dirty="0">
                <a:solidFill>
                  <a:schemeClr val="bg1"/>
                </a:solidFill>
              </a:rPr>
              <a:t>Rekabetçi Öğrenme</a:t>
            </a:r>
            <a:endParaRPr sz="5000" dirty="0">
              <a:solidFill>
                <a:schemeClr val="bg1"/>
              </a:solidFill>
            </a:endParaRPr>
          </a:p>
        </p:txBody>
      </p:sp>
      <p:sp>
        <p:nvSpPr>
          <p:cNvPr id="7" name="object 7"/>
          <p:cNvSpPr txBox="1">
            <a:spLocks noGrp="1"/>
          </p:cNvSpPr>
          <p:nvPr>
            <p:ph type="sldNum" sz="quarter" idx="12"/>
          </p:nvPr>
        </p:nvSpPr>
        <p:spPr>
          <a:prstGeom prst="rect">
            <a:avLst/>
          </a:prstGeom>
        </p:spPr>
        <p:txBody>
          <a:bodyPr vert="horz" wrap="square" lIns="0" tIns="0" rIns="0" bIns="0" rtlCol="0">
            <a:spAutoFit/>
          </a:bodyPr>
          <a:lstStyle/>
          <a:p>
            <a:pPr marL="50165">
              <a:lnSpc>
                <a:spcPts val="1240"/>
              </a:lnSpc>
            </a:pPr>
            <a:fld id="{81D60167-4931-47E6-BA6A-407CBD079E47}" type="slidenum">
              <a:rPr spc="-25" dirty="0"/>
              <a:t>36</a:t>
            </a:fld>
            <a:endParaRPr spc="-25"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8739" y="834838"/>
            <a:ext cx="11982450" cy="5138586"/>
          </a:xfrm>
          <a:prstGeom prst="rect">
            <a:avLst/>
          </a:prstGeom>
        </p:spPr>
        <p:txBody>
          <a:bodyPr vert="horz" wrap="square" lIns="0" tIns="140970" rIns="0" bIns="0" rtlCol="0">
            <a:spAutoFit/>
          </a:bodyPr>
          <a:lstStyle/>
          <a:p>
            <a:pPr marL="290830" indent="-278130">
              <a:lnSpc>
                <a:spcPct val="100000"/>
              </a:lnSpc>
              <a:spcBef>
                <a:spcPts val="1110"/>
              </a:spcBef>
              <a:buFont typeface="Arial MT"/>
              <a:buChar char="•"/>
              <a:tabLst>
                <a:tab pos="290830" algn="l"/>
              </a:tabLst>
            </a:pPr>
            <a:r>
              <a:rPr lang="tr-TR" sz="3200" dirty="0">
                <a:solidFill>
                  <a:srgbClr val="FFFFFF"/>
                </a:solidFill>
                <a:latin typeface="Cambria"/>
                <a:cs typeface="Cambria"/>
              </a:rPr>
              <a:t>Rekabetçi bir öğrenme kuralının üç temel unsuru vardır:</a:t>
            </a:r>
          </a:p>
          <a:p>
            <a:pPr marL="12700">
              <a:lnSpc>
                <a:spcPct val="100000"/>
              </a:lnSpc>
              <a:spcBef>
                <a:spcPts val="1110"/>
              </a:spcBef>
              <a:tabLst>
                <a:tab pos="290830" algn="l"/>
              </a:tabLst>
            </a:pPr>
            <a:r>
              <a:rPr lang="tr-TR" sz="3200" dirty="0">
                <a:solidFill>
                  <a:srgbClr val="FFFFFF"/>
                </a:solidFill>
                <a:latin typeface="Cambria"/>
                <a:cs typeface="Cambria"/>
              </a:rPr>
              <a:t>1.Rastgele dağılmış bazı sinaptik ağırlıklar dışında hepsi aynı olan ve bu nedenle belirli bir girdi modeli kümesine farklı yanıt veren bir dizi nöron.
2. Her nöronun "gücüne" uygulanan bir sınır.
3. Nöronların belirli bir girdi alt kümesine yanıt verme hakkı için rekabet etmesine izin veren bir mekanizma, aynı anda yalnızca bir çıktı nöronu aktiftir (yani "açık").
Yarışmayı kazanan nörona, kazanan her şeyi alır nöronu denir.</a:t>
            </a:r>
            <a:endParaRPr sz="2800" dirty="0">
              <a:latin typeface="Cambria"/>
              <a:cs typeface="Cambria"/>
            </a:endParaRPr>
          </a:p>
        </p:txBody>
      </p:sp>
      <p:sp>
        <p:nvSpPr>
          <p:cNvPr id="3" name="object 3"/>
          <p:cNvSpPr/>
          <p:nvPr/>
        </p:nvSpPr>
        <p:spPr>
          <a:xfrm>
            <a:off x="761" y="869441"/>
            <a:ext cx="12192000" cy="0"/>
          </a:xfrm>
          <a:custGeom>
            <a:avLst/>
            <a:gdLst/>
            <a:ahLst/>
            <a:cxnLst/>
            <a:rect l="l" t="t" r="r" b="b"/>
            <a:pathLst>
              <a:path w="12192000">
                <a:moveTo>
                  <a:pt x="0" y="0"/>
                </a:moveTo>
                <a:lnTo>
                  <a:pt x="12192000" y="0"/>
                </a:lnTo>
              </a:path>
            </a:pathLst>
          </a:custGeom>
          <a:ln w="25400">
            <a:solidFill>
              <a:srgbClr val="FFFFFF"/>
            </a:solidFill>
          </a:ln>
        </p:spPr>
        <p:txBody>
          <a:bodyPr wrap="square" lIns="0" tIns="0" rIns="0" bIns="0" rtlCol="0"/>
          <a:lstStyle/>
          <a:p>
            <a:endParaRPr/>
          </a:p>
        </p:txBody>
      </p:sp>
      <p:sp>
        <p:nvSpPr>
          <p:cNvPr id="7" name="object 7"/>
          <p:cNvSpPr txBox="1">
            <a:spLocks noGrp="1"/>
          </p:cNvSpPr>
          <p:nvPr>
            <p:ph type="sldNum" sz="quarter" idx="12"/>
          </p:nvPr>
        </p:nvSpPr>
        <p:spPr>
          <a:prstGeom prst="rect">
            <a:avLst/>
          </a:prstGeom>
        </p:spPr>
        <p:txBody>
          <a:bodyPr vert="horz" wrap="square" lIns="0" tIns="0" rIns="0" bIns="0" rtlCol="0">
            <a:spAutoFit/>
          </a:bodyPr>
          <a:lstStyle/>
          <a:p>
            <a:pPr marL="50165">
              <a:lnSpc>
                <a:spcPts val="1240"/>
              </a:lnSpc>
            </a:pPr>
            <a:fld id="{81D60167-4931-47E6-BA6A-407CBD079E47}" type="slidenum">
              <a:rPr spc="-25" dirty="0"/>
              <a:t>37</a:t>
            </a:fld>
            <a:endParaRPr spc="-25" dirty="0"/>
          </a:p>
        </p:txBody>
      </p:sp>
      <p:sp>
        <p:nvSpPr>
          <p:cNvPr id="10" name="object 4">
            <a:extLst>
              <a:ext uri="{FF2B5EF4-FFF2-40B4-BE49-F238E27FC236}">
                <a16:creationId xmlns:a16="http://schemas.microsoft.com/office/drawing/2014/main" id="{2B131805-1EA1-3640-FA7F-DC03594EBF89}"/>
              </a:ext>
            </a:extLst>
          </p:cNvPr>
          <p:cNvSpPr txBox="1">
            <a:spLocks noGrp="1"/>
          </p:cNvSpPr>
          <p:nvPr>
            <p:ph type="title"/>
          </p:nvPr>
        </p:nvSpPr>
        <p:spPr>
          <a:xfrm>
            <a:off x="741679" y="86534"/>
            <a:ext cx="10515600" cy="782907"/>
          </a:xfrm>
          <a:prstGeom prst="rect">
            <a:avLst/>
          </a:prstGeom>
        </p:spPr>
        <p:txBody>
          <a:bodyPr vert="horz" wrap="square" lIns="0" tIns="13335" rIns="0" bIns="0" rtlCol="0">
            <a:spAutoFit/>
          </a:bodyPr>
          <a:lstStyle/>
          <a:p>
            <a:pPr marL="1940560">
              <a:lnSpc>
                <a:spcPct val="100000"/>
              </a:lnSpc>
              <a:spcBef>
                <a:spcPts val="105"/>
              </a:spcBef>
            </a:pPr>
            <a:r>
              <a:rPr lang="tr-TR" sz="5000" spc="-20" dirty="0">
                <a:solidFill>
                  <a:schemeClr val="bg1"/>
                </a:solidFill>
              </a:rPr>
              <a:t>Rekabetçi Öğrenme</a:t>
            </a:r>
            <a:endParaRPr sz="5000" dirty="0">
              <a:solidFill>
                <a:schemeClr val="bg1"/>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61" y="869441"/>
            <a:ext cx="12192000" cy="0"/>
          </a:xfrm>
          <a:custGeom>
            <a:avLst/>
            <a:gdLst/>
            <a:ahLst/>
            <a:cxnLst/>
            <a:rect l="l" t="t" r="r" b="b"/>
            <a:pathLst>
              <a:path w="12192000">
                <a:moveTo>
                  <a:pt x="0" y="0"/>
                </a:moveTo>
                <a:lnTo>
                  <a:pt x="12192000" y="0"/>
                </a:lnTo>
              </a:path>
            </a:pathLst>
          </a:custGeom>
          <a:ln w="25400">
            <a:solidFill>
              <a:srgbClr val="FFFFFF"/>
            </a:solidFill>
          </a:ln>
        </p:spPr>
        <p:txBody>
          <a:bodyPr wrap="square" lIns="0" tIns="0" rIns="0" bIns="0" rtlCol="0"/>
          <a:lstStyle/>
          <a:p>
            <a:endParaRPr/>
          </a:p>
        </p:txBody>
      </p:sp>
      <p:sp>
        <p:nvSpPr>
          <p:cNvPr id="18" name="object 18"/>
          <p:cNvSpPr txBox="1">
            <a:spLocks noGrp="1"/>
          </p:cNvSpPr>
          <p:nvPr>
            <p:ph type="sldNum" sz="quarter" idx="12"/>
          </p:nvPr>
        </p:nvSpPr>
        <p:spPr>
          <a:prstGeom prst="rect">
            <a:avLst/>
          </a:prstGeom>
        </p:spPr>
        <p:txBody>
          <a:bodyPr vert="horz" wrap="square" lIns="0" tIns="0" rIns="0" bIns="0" rtlCol="0">
            <a:spAutoFit/>
          </a:bodyPr>
          <a:lstStyle/>
          <a:p>
            <a:pPr marL="50165">
              <a:lnSpc>
                <a:spcPts val="1240"/>
              </a:lnSpc>
            </a:pPr>
            <a:fld id="{81D60167-4931-47E6-BA6A-407CBD079E47}" type="slidenum">
              <a:rPr spc="-25" dirty="0"/>
              <a:t>38</a:t>
            </a:fld>
            <a:endParaRPr spc="-25" dirty="0"/>
          </a:p>
        </p:txBody>
      </p:sp>
      <p:grpSp>
        <p:nvGrpSpPr>
          <p:cNvPr id="4" name="object 4"/>
          <p:cNvGrpSpPr/>
          <p:nvPr/>
        </p:nvGrpSpPr>
        <p:grpSpPr>
          <a:xfrm>
            <a:off x="8173211" y="952500"/>
            <a:ext cx="3819525" cy="4177665"/>
            <a:chOff x="8173211" y="952500"/>
            <a:chExt cx="3819525" cy="4177665"/>
          </a:xfrm>
        </p:grpSpPr>
        <p:pic>
          <p:nvPicPr>
            <p:cNvPr id="5" name="object 5"/>
            <p:cNvPicPr/>
            <p:nvPr/>
          </p:nvPicPr>
          <p:blipFill>
            <a:blip r:embed="rId2" cstate="print"/>
            <a:stretch>
              <a:fillRect/>
            </a:stretch>
          </p:blipFill>
          <p:spPr>
            <a:xfrm>
              <a:off x="8173211" y="952500"/>
              <a:ext cx="3819144" cy="4177283"/>
            </a:xfrm>
            <a:prstGeom prst="rect">
              <a:avLst/>
            </a:prstGeom>
          </p:spPr>
        </p:pic>
        <p:pic>
          <p:nvPicPr>
            <p:cNvPr id="6" name="object 6"/>
            <p:cNvPicPr/>
            <p:nvPr/>
          </p:nvPicPr>
          <p:blipFill>
            <a:blip r:embed="rId3" cstate="print"/>
            <a:stretch>
              <a:fillRect/>
            </a:stretch>
          </p:blipFill>
          <p:spPr>
            <a:xfrm>
              <a:off x="10962132" y="1452359"/>
              <a:ext cx="552462" cy="529602"/>
            </a:xfrm>
            <a:prstGeom prst="rect">
              <a:avLst/>
            </a:prstGeom>
          </p:spPr>
        </p:pic>
        <p:pic>
          <p:nvPicPr>
            <p:cNvPr id="7" name="object 7"/>
            <p:cNvPicPr/>
            <p:nvPr/>
          </p:nvPicPr>
          <p:blipFill>
            <a:blip r:embed="rId3" cstate="print"/>
            <a:stretch>
              <a:fillRect/>
            </a:stretch>
          </p:blipFill>
          <p:spPr>
            <a:xfrm>
              <a:off x="10984991" y="2763011"/>
              <a:ext cx="550938" cy="531113"/>
            </a:xfrm>
            <a:prstGeom prst="rect">
              <a:avLst/>
            </a:prstGeom>
          </p:spPr>
        </p:pic>
        <p:pic>
          <p:nvPicPr>
            <p:cNvPr id="8" name="object 8"/>
            <p:cNvPicPr/>
            <p:nvPr/>
          </p:nvPicPr>
          <p:blipFill>
            <a:blip r:embed="rId3" cstate="print"/>
            <a:stretch>
              <a:fillRect/>
            </a:stretch>
          </p:blipFill>
          <p:spPr>
            <a:xfrm>
              <a:off x="10984991" y="4096499"/>
              <a:ext cx="550938" cy="529602"/>
            </a:xfrm>
            <a:prstGeom prst="rect">
              <a:avLst/>
            </a:prstGeom>
          </p:spPr>
        </p:pic>
        <p:pic>
          <p:nvPicPr>
            <p:cNvPr id="9" name="object 9"/>
            <p:cNvPicPr/>
            <p:nvPr/>
          </p:nvPicPr>
          <p:blipFill>
            <a:blip r:embed="rId4" cstate="print"/>
            <a:stretch>
              <a:fillRect/>
            </a:stretch>
          </p:blipFill>
          <p:spPr>
            <a:xfrm>
              <a:off x="8630411" y="1141476"/>
              <a:ext cx="162305" cy="163829"/>
            </a:xfrm>
            <a:prstGeom prst="rect">
              <a:avLst/>
            </a:prstGeom>
          </p:spPr>
        </p:pic>
        <p:pic>
          <p:nvPicPr>
            <p:cNvPr id="10" name="object 10"/>
            <p:cNvPicPr/>
            <p:nvPr/>
          </p:nvPicPr>
          <p:blipFill>
            <a:blip r:embed="rId5" cstate="print"/>
            <a:stretch>
              <a:fillRect/>
            </a:stretch>
          </p:blipFill>
          <p:spPr>
            <a:xfrm>
              <a:off x="8631935" y="2366772"/>
              <a:ext cx="163829" cy="163829"/>
            </a:xfrm>
            <a:prstGeom prst="rect">
              <a:avLst/>
            </a:prstGeom>
          </p:spPr>
        </p:pic>
        <p:pic>
          <p:nvPicPr>
            <p:cNvPr id="11" name="object 11"/>
            <p:cNvPicPr/>
            <p:nvPr/>
          </p:nvPicPr>
          <p:blipFill>
            <a:blip r:embed="rId6" cstate="print"/>
            <a:stretch>
              <a:fillRect/>
            </a:stretch>
          </p:blipFill>
          <p:spPr>
            <a:xfrm>
              <a:off x="8630411" y="3585972"/>
              <a:ext cx="162305" cy="162305"/>
            </a:xfrm>
            <a:prstGeom prst="rect">
              <a:avLst/>
            </a:prstGeom>
          </p:spPr>
        </p:pic>
        <p:pic>
          <p:nvPicPr>
            <p:cNvPr id="12" name="object 12"/>
            <p:cNvPicPr/>
            <p:nvPr/>
          </p:nvPicPr>
          <p:blipFill>
            <a:blip r:embed="rId4" cstate="print"/>
            <a:stretch>
              <a:fillRect/>
            </a:stretch>
          </p:blipFill>
          <p:spPr>
            <a:xfrm>
              <a:off x="8630411" y="4794503"/>
              <a:ext cx="162305" cy="163830"/>
            </a:xfrm>
            <a:prstGeom prst="rect">
              <a:avLst/>
            </a:prstGeom>
          </p:spPr>
        </p:pic>
      </p:grpSp>
      <p:sp>
        <p:nvSpPr>
          <p:cNvPr id="13" name="object 13"/>
          <p:cNvSpPr txBox="1"/>
          <p:nvPr/>
        </p:nvSpPr>
        <p:spPr>
          <a:xfrm>
            <a:off x="8300973" y="5243576"/>
            <a:ext cx="1075055" cy="1123315"/>
          </a:xfrm>
          <a:prstGeom prst="rect">
            <a:avLst/>
          </a:prstGeom>
        </p:spPr>
        <p:txBody>
          <a:bodyPr vert="horz" wrap="square" lIns="0" tIns="12700" rIns="0" bIns="0" rtlCol="0">
            <a:spAutoFit/>
          </a:bodyPr>
          <a:lstStyle/>
          <a:p>
            <a:pPr marL="12700" marR="5080" algn="ctr">
              <a:lnSpc>
                <a:spcPct val="100000"/>
              </a:lnSpc>
              <a:spcBef>
                <a:spcPts val="100"/>
              </a:spcBef>
            </a:pPr>
            <a:r>
              <a:rPr sz="2400" spc="-10" dirty="0">
                <a:solidFill>
                  <a:srgbClr val="FFFFFF"/>
                </a:solidFill>
                <a:latin typeface="Cambria"/>
                <a:cs typeface="Cambria"/>
              </a:rPr>
              <a:t>Layer</a:t>
            </a:r>
            <a:r>
              <a:rPr sz="2400" spc="-95" dirty="0">
                <a:solidFill>
                  <a:srgbClr val="FFFFFF"/>
                </a:solidFill>
                <a:latin typeface="Cambria"/>
                <a:cs typeface="Cambria"/>
              </a:rPr>
              <a:t> </a:t>
            </a:r>
            <a:r>
              <a:rPr sz="2400" spc="-25" dirty="0">
                <a:solidFill>
                  <a:srgbClr val="FFFFFF"/>
                </a:solidFill>
                <a:latin typeface="Cambria"/>
                <a:cs typeface="Cambria"/>
              </a:rPr>
              <a:t>of </a:t>
            </a:r>
            <a:r>
              <a:rPr sz="2400" spc="-10" dirty="0">
                <a:solidFill>
                  <a:srgbClr val="FFFFFF"/>
                </a:solidFill>
                <a:latin typeface="Cambria"/>
                <a:cs typeface="Cambria"/>
              </a:rPr>
              <a:t>source nodes</a:t>
            </a:r>
            <a:endParaRPr sz="2400">
              <a:latin typeface="Cambria"/>
              <a:cs typeface="Cambria"/>
            </a:endParaRPr>
          </a:p>
        </p:txBody>
      </p:sp>
      <p:sp>
        <p:nvSpPr>
          <p:cNvPr id="14" name="object 14"/>
          <p:cNvSpPr txBox="1"/>
          <p:nvPr/>
        </p:nvSpPr>
        <p:spPr>
          <a:xfrm>
            <a:off x="10390758" y="5243576"/>
            <a:ext cx="1525905" cy="1123315"/>
          </a:xfrm>
          <a:prstGeom prst="rect">
            <a:avLst/>
          </a:prstGeom>
        </p:spPr>
        <p:txBody>
          <a:bodyPr vert="horz" wrap="square" lIns="0" tIns="12700" rIns="0" bIns="0" rtlCol="0">
            <a:spAutoFit/>
          </a:bodyPr>
          <a:lstStyle/>
          <a:p>
            <a:pPr marL="12065" marR="5080" algn="ctr">
              <a:lnSpc>
                <a:spcPct val="100000"/>
              </a:lnSpc>
              <a:spcBef>
                <a:spcPts val="100"/>
              </a:spcBef>
            </a:pPr>
            <a:r>
              <a:rPr sz="2400" dirty="0">
                <a:solidFill>
                  <a:srgbClr val="FFFFFF"/>
                </a:solidFill>
                <a:latin typeface="Cambria"/>
                <a:cs typeface="Cambria"/>
              </a:rPr>
              <a:t>Single</a:t>
            </a:r>
            <a:r>
              <a:rPr sz="2400" spc="-80" dirty="0">
                <a:solidFill>
                  <a:srgbClr val="FFFFFF"/>
                </a:solidFill>
                <a:latin typeface="Cambria"/>
                <a:cs typeface="Cambria"/>
              </a:rPr>
              <a:t> </a:t>
            </a:r>
            <a:r>
              <a:rPr sz="2400" spc="-20" dirty="0">
                <a:solidFill>
                  <a:srgbClr val="FFFFFF"/>
                </a:solidFill>
                <a:latin typeface="Cambria"/>
                <a:cs typeface="Cambria"/>
              </a:rPr>
              <a:t>layer </a:t>
            </a:r>
            <a:r>
              <a:rPr sz="2400" dirty="0">
                <a:solidFill>
                  <a:srgbClr val="FFFFFF"/>
                </a:solidFill>
                <a:latin typeface="Cambria"/>
                <a:cs typeface="Cambria"/>
              </a:rPr>
              <a:t>of</a:t>
            </a:r>
            <a:r>
              <a:rPr sz="2400" spc="-15" dirty="0">
                <a:solidFill>
                  <a:srgbClr val="FFFFFF"/>
                </a:solidFill>
                <a:latin typeface="Cambria"/>
                <a:cs typeface="Cambria"/>
              </a:rPr>
              <a:t> </a:t>
            </a:r>
            <a:r>
              <a:rPr sz="2400" spc="-10" dirty="0">
                <a:solidFill>
                  <a:srgbClr val="FFFFFF"/>
                </a:solidFill>
                <a:latin typeface="Cambria"/>
                <a:cs typeface="Cambria"/>
              </a:rPr>
              <a:t>output neurons</a:t>
            </a:r>
            <a:endParaRPr sz="2400">
              <a:latin typeface="Cambria"/>
              <a:cs typeface="Cambria"/>
            </a:endParaRPr>
          </a:p>
        </p:txBody>
      </p:sp>
      <p:sp>
        <p:nvSpPr>
          <p:cNvPr id="15" name="object 15"/>
          <p:cNvSpPr txBox="1"/>
          <p:nvPr/>
        </p:nvSpPr>
        <p:spPr>
          <a:xfrm>
            <a:off x="78739" y="1343608"/>
            <a:ext cx="8036559" cy="5019579"/>
          </a:xfrm>
          <a:prstGeom prst="rect">
            <a:avLst/>
          </a:prstGeom>
        </p:spPr>
        <p:txBody>
          <a:bodyPr vert="horz" wrap="square" lIns="0" tIns="62230" rIns="0" bIns="0" rtlCol="0">
            <a:spAutoFit/>
          </a:bodyPr>
          <a:lstStyle/>
          <a:p>
            <a:pPr marL="241300" marR="233045" indent="-228600" algn="just">
              <a:lnSpc>
                <a:spcPct val="90000"/>
              </a:lnSpc>
              <a:spcBef>
                <a:spcPts val="490"/>
              </a:spcBef>
              <a:buFont typeface="Arial MT"/>
              <a:buChar char="•"/>
              <a:tabLst>
                <a:tab pos="241300" algn="l"/>
              </a:tabLst>
            </a:pPr>
            <a:r>
              <a:rPr lang="tr-TR" sz="3200" dirty="0">
                <a:solidFill>
                  <a:srgbClr val="FFFFFF"/>
                </a:solidFill>
                <a:latin typeface="Cambria"/>
                <a:cs typeface="Cambria"/>
              </a:rPr>
              <a:t>Rekabetçi öğrenmede, sinir ağı, her biri giriş düğümlerine tamamen bağlı olan tek bir çıkış nöron katmanına sahiptir.
Ağ, Şekil 2.4'te gösterildiği gibi nöronlar arasındaki geri bildirim bağlantılarını içerebilir.</a:t>
            </a:r>
          </a:p>
          <a:p>
            <a:pPr marL="241300" marR="233045" indent="-228600" algn="just">
              <a:lnSpc>
                <a:spcPct val="90000"/>
              </a:lnSpc>
              <a:spcBef>
                <a:spcPts val="490"/>
              </a:spcBef>
              <a:buFont typeface="Arial MT"/>
              <a:buChar char="•"/>
              <a:tabLst>
                <a:tab pos="241300" algn="l"/>
              </a:tabLst>
            </a:pPr>
            <a:endParaRPr lang="tr-TR" sz="3200" dirty="0">
              <a:solidFill>
                <a:srgbClr val="FFFFFF"/>
              </a:solidFill>
              <a:latin typeface="Cambria"/>
              <a:cs typeface="Cambria"/>
            </a:endParaRPr>
          </a:p>
          <a:p>
            <a:pPr marL="241300" marR="233045" indent="-228600" algn="just">
              <a:lnSpc>
                <a:spcPct val="90000"/>
              </a:lnSpc>
              <a:spcBef>
                <a:spcPts val="490"/>
              </a:spcBef>
              <a:buFont typeface="Arial MT"/>
              <a:buChar char="•"/>
              <a:tabLst>
                <a:tab pos="241300" algn="l"/>
              </a:tabLst>
            </a:pPr>
            <a:r>
              <a:rPr lang="tr-TR" sz="2400" dirty="0">
                <a:solidFill>
                  <a:srgbClr val="FFFFFF"/>
                </a:solidFill>
                <a:latin typeface="Cambria"/>
                <a:cs typeface="Cambria"/>
              </a:rPr>
              <a:t>Şekil 2.4 Kaynak düğümlerden nöronlara ileri beslemeli (uyarıcı) bağlantılara ve nöronlar arasında yanal (inhibitör) bağlantılara sahip basit bir rekabetçi öğrenme ağının mimari grafiği; Yanal bağlantılar açık oklarla gösterilir.</a:t>
            </a:r>
            <a:endParaRPr sz="2400" dirty="0">
              <a:latin typeface="Cambria"/>
              <a:cs typeface="Cambria"/>
            </a:endParaRPr>
          </a:p>
        </p:txBody>
      </p:sp>
      <p:sp>
        <p:nvSpPr>
          <p:cNvPr id="24" name="object 4">
            <a:extLst>
              <a:ext uri="{FF2B5EF4-FFF2-40B4-BE49-F238E27FC236}">
                <a16:creationId xmlns:a16="http://schemas.microsoft.com/office/drawing/2014/main" id="{14E981DC-31E3-7926-24F2-368889EFB055}"/>
              </a:ext>
            </a:extLst>
          </p:cNvPr>
          <p:cNvSpPr txBox="1">
            <a:spLocks noGrp="1"/>
          </p:cNvSpPr>
          <p:nvPr>
            <p:ph type="title"/>
          </p:nvPr>
        </p:nvSpPr>
        <p:spPr>
          <a:xfrm>
            <a:off x="741679" y="86534"/>
            <a:ext cx="10515600" cy="782907"/>
          </a:xfrm>
          <a:prstGeom prst="rect">
            <a:avLst/>
          </a:prstGeom>
        </p:spPr>
        <p:txBody>
          <a:bodyPr vert="horz" wrap="square" lIns="0" tIns="13335" rIns="0" bIns="0" rtlCol="0">
            <a:spAutoFit/>
          </a:bodyPr>
          <a:lstStyle/>
          <a:p>
            <a:pPr marL="1940560">
              <a:lnSpc>
                <a:spcPct val="100000"/>
              </a:lnSpc>
              <a:spcBef>
                <a:spcPts val="105"/>
              </a:spcBef>
            </a:pPr>
            <a:r>
              <a:rPr lang="tr-TR" sz="5000" spc="-20" dirty="0">
                <a:solidFill>
                  <a:schemeClr val="bg1"/>
                </a:solidFill>
              </a:rPr>
              <a:t>Rekabetçi Öğrenme</a:t>
            </a:r>
            <a:endParaRPr sz="5000" dirty="0">
              <a:solidFill>
                <a:schemeClr val="bg1"/>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339" y="962913"/>
            <a:ext cx="12082145" cy="2849625"/>
          </a:xfrm>
          <a:prstGeom prst="rect">
            <a:avLst/>
          </a:prstGeom>
        </p:spPr>
        <p:txBody>
          <a:bodyPr vert="horz" wrap="square" lIns="0" tIns="61594" rIns="0" bIns="0" rtlCol="0">
            <a:spAutoFit/>
          </a:bodyPr>
          <a:lstStyle/>
          <a:p>
            <a:pPr marL="265430" marR="515620" indent="-227329">
              <a:lnSpc>
                <a:spcPct val="90000"/>
              </a:lnSpc>
              <a:spcBef>
                <a:spcPts val="484"/>
              </a:spcBef>
              <a:buFont typeface="Arial MT"/>
              <a:buChar char="•"/>
              <a:tabLst>
                <a:tab pos="266700" algn="l"/>
              </a:tabLst>
            </a:pPr>
            <a:r>
              <a:rPr lang="tr-TR" sz="3200" dirty="0">
                <a:solidFill>
                  <a:srgbClr val="FFFFFF"/>
                </a:solidFill>
                <a:latin typeface="Cambria"/>
                <a:cs typeface="Cambria"/>
              </a:rPr>
              <a:t>Bir nöron k'nin kazanan nöron olması için, belirli bir girdi modeli x için indüklenen yerel alanı </a:t>
            </a:r>
            <a:r>
              <a:rPr lang="tr-TR" sz="3200" dirty="0" err="1">
                <a:solidFill>
                  <a:srgbClr val="FFFFFF"/>
                </a:solidFill>
                <a:latin typeface="Cambria"/>
                <a:cs typeface="Cambria"/>
              </a:rPr>
              <a:t>vk</a:t>
            </a:r>
            <a:r>
              <a:rPr lang="tr-TR" sz="3200" dirty="0">
                <a:solidFill>
                  <a:srgbClr val="FFFFFF"/>
                </a:solidFill>
                <a:latin typeface="Cambria"/>
                <a:cs typeface="Cambria"/>
              </a:rPr>
              <a:t>, ağdaki tüm nöronlar arasında en büyüğü olmalıdır.</a:t>
            </a:r>
          </a:p>
          <a:p>
            <a:pPr marL="265430" marR="515620" indent="-227329">
              <a:lnSpc>
                <a:spcPct val="90000"/>
              </a:lnSpc>
              <a:spcBef>
                <a:spcPts val="484"/>
              </a:spcBef>
              <a:buFont typeface="Arial MT"/>
              <a:buChar char="•"/>
              <a:tabLst>
                <a:tab pos="266700" algn="l"/>
              </a:tabLst>
            </a:pPr>
            <a:r>
              <a:rPr lang="tr-TR" sz="3200" dirty="0">
                <a:solidFill>
                  <a:srgbClr val="FFFFFF"/>
                </a:solidFill>
                <a:latin typeface="Cambria"/>
                <a:cs typeface="Cambria"/>
              </a:rPr>
              <a:t>Kazanan nöron k'nin çıkış sinyali </a:t>
            </a:r>
            <a:r>
              <a:rPr lang="tr-TR" sz="3200" dirty="0" err="1">
                <a:solidFill>
                  <a:srgbClr val="FFFFFF"/>
                </a:solidFill>
                <a:latin typeface="Cambria"/>
                <a:cs typeface="Cambria"/>
              </a:rPr>
              <a:t>yk</a:t>
            </a:r>
            <a:r>
              <a:rPr lang="tr-TR" sz="3200" dirty="0">
                <a:solidFill>
                  <a:srgbClr val="FFFFFF"/>
                </a:solidFill>
                <a:latin typeface="Cambria"/>
                <a:cs typeface="Cambria"/>
              </a:rPr>
              <a:t>, 1'e eşit olarak ayarlanır; Kaybedenler 0'a eşit olarak ayarlanır.</a:t>
            </a:r>
          </a:p>
          <a:p>
            <a:pPr marL="265430" marR="515620" indent="-227329">
              <a:lnSpc>
                <a:spcPct val="90000"/>
              </a:lnSpc>
              <a:spcBef>
                <a:spcPts val="484"/>
              </a:spcBef>
              <a:buFont typeface="Arial MT"/>
              <a:buChar char="•"/>
              <a:tabLst>
                <a:tab pos="266700" algn="l"/>
              </a:tabLst>
            </a:pPr>
            <a:endParaRPr lang="tr-TR" sz="3200" dirty="0">
              <a:solidFill>
                <a:srgbClr val="FFFFFF"/>
              </a:solidFill>
              <a:latin typeface="Cambria"/>
              <a:cs typeface="Cambria"/>
            </a:endParaRPr>
          </a:p>
        </p:txBody>
      </p:sp>
      <p:sp>
        <p:nvSpPr>
          <p:cNvPr id="8" name="object 8"/>
          <p:cNvSpPr txBox="1"/>
          <p:nvPr/>
        </p:nvSpPr>
        <p:spPr>
          <a:xfrm>
            <a:off x="53339" y="5186883"/>
            <a:ext cx="11062335" cy="966290"/>
          </a:xfrm>
          <a:prstGeom prst="rect">
            <a:avLst/>
          </a:prstGeom>
        </p:spPr>
        <p:txBody>
          <a:bodyPr vert="horz" wrap="square" lIns="0" tIns="67945" rIns="0" bIns="0" rtlCol="0">
            <a:spAutoFit/>
          </a:bodyPr>
          <a:lstStyle/>
          <a:p>
            <a:pPr marL="38100" marR="30480">
              <a:lnSpc>
                <a:spcPts val="3460"/>
              </a:lnSpc>
              <a:spcBef>
                <a:spcPts val="535"/>
              </a:spcBef>
            </a:pPr>
            <a:r>
              <a:rPr lang="tr-TR" sz="3200" dirty="0">
                <a:solidFill>
                  <a:srgbClr val="FFFFFF"/>
                </a:solidFill>
                <a:latin typeface="Cambria"/>
                <a:cs typeface="Cambria"/>
              </a:rPr>
              <a:t>Burada </a:t>
            </a:r>
            <a:r>
              <a:rPr lang="tr-TR" sz="3200" dirty="0" err="1">
                <a:solidFill>
                  <a:srgbClr val="FFFFFF"/>
                </a:solidFill>
                <a:latin typeface="Cambria"/>
                <a:cs typeface="Cambria"/>
              </a:rPr>
              <a:t>vk</a:t>
            </a:r>
            <a:r>
              <a:rPr lang="tr-TR" sz="3200" dirty="0">
                <a:solidFill>
                  <a:srgbClr val="FFFFFF"/>
                </a:solidFill>
                <a:latin typeface="Cambria"/>
                <a:cs typeface="Cambria"/>
              </a:rPr>
              <a:t>, </a:t>
            </a:r>
            <a:r>
              <a:rPr lang="tr-TR" sz="3200" dirty="0" err="1">
                <a:solidFill>
                  <a:srgbClr val="FFFFFF"/>
                </a:solidFill>
                <a:latin typeface="Cambria"/>
                <a:cs typeface="Cambria"/>
              </a:rPr>
              <a:t>Neuron</a:t>
            </a:r>
            <a:r>
              <a:rPr lang="tr-TR" sz="3200" dirty="0">
                <a:solidFill>
                  <a:srgbClr val="FFFFFF"/>
                </a:solidFill>
                <a:latin typeface="Cambria"/>
                <a:cs typeface="Cambria"/>
              </a:rPr>
              <a:t> k'ye yapılan tüm ileri ve geri besleme girişlerinin birleşik eylemini temsil eder.</a:t>
            </a:r>
            <a:endParaRPr sz="3200" dirty="0">
              <a:latin typeface="Cambria"/>
              <a:cs typeface="Cambria"/>
            </a:endParaRPr>
          </a:p>
        </p:txBody>
      </p:sp>
      <p:sp>
        <p:nvSpPr>
          <p:cNvPr id="9" name="object 9"/>
          <p:cNvSpPr/>
          <p:nvPr/>
        </p:nvSpPr>
        <p:spPr>
          <a:xfrm>
            <a:off x="761" y="869441"/>
            <a:ext cx="12192000" cy="0"/>
          </a:xfrm>
          <a:custGeom>
            <a:avLst/>
            <a:gdLst/>
            <a:ahLst/>
            <a:cxnLst/>
            <a:rect l="l" t="t" r="r" b="b"/>
            <a:pathLst>
              <a:path w="12192000">
                <a:moveTo>
                  <a:pt x="0" y="0"/>
                </a:moveTo>
                <a:lnTo>
                  <a:pt x="12192000" y="0"/>
                </a:lnTo>
              </a:path>
            </a:pathLst>
          </a:custGeom>
          <a:ln w="25400">
            <a:solidFill>
              <a:srgbClr val="FFFFFF"/>
            </a:solidFill>
          </a:ln>
        </p:spPr>
        <p:txBody>
          <a:bodyPr wrap="square" lIns="0" tIns="0" rIns="0" bIns="0" rtlCol="0"/>
          <a:lstStyle/>
          <a:p>
            <a:endParaRPr/>
          </a:p>
        </p:txBody>
      </p:sp>
      <p:sp>
        <p:nvSpPr>
          <p:cNvPr id="13" name="object 13"/>
          <p:cNvSpPr txBox="1">
            <a:spLocks noGrp="1"/>
          </p:cNvSpPr>
          <p:nvPr>
            <p:ph type="sldNum" sz="quarter" idx="12"/>
          </p:nvPr>
        </p:nvSpPr>
        <p:spPr>
          <a:prstGeom prst="rect">
            <a:avLst/>
          </a:prstGeom>
        </p:spPr>
        <p:txBody>
          <a:bodyPr vert="horz" wrap="square" lIns="0" tIns="0" rIns="0" bIns="0" rtlCol="0">
            <a:spAutoFit/>
          </a:bodyPr>
          <a:lstStyle/>
          <a:p>
            <a:pPr marL="50165">
              <a:lnSpc>
                <a:spcPts val="1240"/>
              </a:lnSpc>
            </a:pPr>
            <a:fld id="{81D60167-4931-47E6-BA6A-407CBD079E47}" type="slidenum">
              <a:rPr spc="-25" dirty="0"/>
              <a:t>39</a:t>
            </a:fld>
            <a:endParaRPr spc="-25" dirty="0"/>
          </a:p>
        </p:txBody>
      </p:sp>
      <p:sp>
        <p:nvSpPr>
          <p:cNvPr id="16" name="object 4">
            <a:extLst>
              <a:ext uri="{FF2B5EF4-FFF2-40B4-BE49-F238E27FC236}">
                <a16:creationId xmlns:a16="http://schemas.microsoft.com/office/drawing/2014/main" id="{0388A346-4002-60A2-3A68-509961A54D27}"/>
              </a:ext>
            </a:extLst>
          </p:cNvPr>
          <p:cNvSpPr txBox="1">
            <a:spLocks noGrp="1"/>
          </p:cNvSpPr>
          <p:nvPr>
            <p:ph type="title"/>
          </p:nvPr>
        </p:nvSpPr>
        <p:spPr>
          <a:xfrm>
            <a:off x="741679" y="86534"/>
            <a:ext cx="10515600" cy="782907"/>
          </a:xfrm>
          <a:prstGeom prst="rect">
            <a:avLst/>
          </a:prstGeom>
        </p:spPr>
        <p:txBody>
          <a:bodyPr vert="horz" wrap="square" lIns="0" tIns="13335" rIns="0" bIns="0" rtlCol="0">
            <a:spAutoFit/>
          </a:bodyPr>
          <a:lstStyle/>
          <a:p>
            <a:pPr marL="1940560">
              <a:lnSpc>
                <a:spcPct val="100000"/>
              </a:lnSpc>
              <a:spcBef>
                <a:spcPts val="105"/>
              </a:spcBef>
            </a:pPr>
            <a:r>
              <a:rPr lang="tr-TR" sz="5000" spc="-20" dirty="0">
                <a:solidFill>
                  <a:schemeClr val="bg1"/>
                </a:solidFill>
              </a:rPr>
              <a:t>Rekabetçi Öğrenme</a:t>
            </a:r>
            <a:endParaRPr sz="5000" dirty="0">
              <a:solidFill>
                <a:schemeClr val="bg1"/>
              </a:solidFill>
            </a:endParaRPr>
          </a:p>
        </p:txBody>
      </p:sp>
      <p:pic>
        <p:nvPicPr>
          <p:cNvPr id="18" name="Resim 17">
            <a:extLst>
              <a:ext uri="{FF2B5EF4-FFF2-40B4-BE49-F238E27FC236}">
                <a16:creationId xmlns:a16="http://schemas.microsoft.com/office/drawing/2014/main" id="{E000356F-AF1C-5CFB-354F-DDEEE1794409}"/>
              </a:ext>
            </a:extLst>
          </p:cNvPr>
          <p:cNvPicPr>
            <a:picLocks noChangeAspect="1"/>
          </p:cNvPicPr>
          <p:nvPr/>
        </p:nvPicPr>
        <p:blipFill>
          <a:blip r:embed="rId2"/>
          <a:stretch>
            <a:fillRect/>
          </a:stretch>
        </p:blipFill>
        <p:spPr>
          <a:xfrm>
            <a:off x="2432366" y="3657600"/>
            <a:ext cx="7134225" cy="116205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61" y="869441"/>
            <a:ext cx="12192000" cy="0"/>
          </a:xfrm>
          <a:custGeom>
            <a:avLst/>
            <a:gdLst/>
            <a:ahLst/>
            <a:cxnLst/>
            <a:rect l="l" t="t" r="r" b="b"/>
            <a:pathLst>
              <a:path w="12192000">
                <a:moveTo>
                  <a:pt x="0" y="0"/>
                </a:moveTo>
                <a:lnTo>
                  <a:pt x="12192000" y="0"/>
                </a:lnTo>
              </a:path>
            </a:pathLst>
          </a:custGeom>
          <a:ln w="25400">
            <a:solidFill>
              <a:srgbClr val="FFFFFF"/>
            </a:solidFill>
          </a:ln>
        </p:spPr>
        <p:txBody>
          <a:bodyPr wrap="square" lIns="0" tIns="0" rIns="0" bIns="0" rtlCol="0"/>
          <a:lstStyle/>
          <a:p>
            <a:endParaRPr/>
          </a:p>
        </p:txBody>
      </p:sp>
      <p:sp>
        <p:nvSpPr>
          <p:cNvPr id="3" name="object 3"/>
          <p:cNvSpPr txBox="1">
            <a:spLocks noGrp="1"/>
          </p:cNvSpPr>
          <p:nvPr>
            <p:ph type="title"/>
          </p:nvPr>
        </p:nvSpPr>
        <p:spPr>
          <a:xfrm>
            <a:off x="152400" y="128706"/>
            <a:ext cx="10515600" cy="782907"/>
          </a:xfrm>
          <a:prstGeom prst="rect">
            <a:avLst/>
          </a:prstGeom>
        </p:spPr>
        <p:txBody>
          <a:bodyPr vert="horz" wrap="square" lIns="0" tIns="13335" rIns="0" bIns="0" rtlCol="0">
            <a:spAutoFit/>
          </a:bodyPr>
          <a:lstStyle/>
          <a:p>
            <a:pPr marL="3213735">
              <a:lnSpc>
                <a:spcPct val="100000"/>
              </a:lnSpc>
              <a:spcBef>
                <a:spcPts val="105"/>
              </a:spcBef>
            </a:pPr>
            <a:r>
              <a:rPr lang="tr-TR" sz="5000" dirty="0"/>
              <a:t>GİRİŞ</a:t>
            </a:r>
            <a:endParaRPr sz="5000" dirty="0"/>
          </a:p>
        </p:txBody>
      </p:sp>
      <p:sp>
        <p:nvSpPr>
          <p:cNvPr id="8" name="object 8"/>
          <p:cNvSpPr txBox="1">
            <a:spLocks noGrp="1"/>
          </p:cNvSpPr>
          <p:nvPr>
            <p:ph type="sldNum" sz="quarter" idx="12"/>
          </p:nvPr>
        </p:nvSpPr>
        <p:spPr>
          <a:prstGeom prst="rect">
            <a:avLst/>
          </a:prstGeom>
        </p:spPr>
        <p:txBody>
          <a:bodyPr vert="horz" wrap="square" lIns="0" tIns="0" rIns="0" bIns="0" rtlCol="0">
            <a:spAutoFit/>
          </a:bodyPr>
          <a:lstStyle/>
          <a:p>
            <a:pPr marL="127635">
              <a:lnSpc>
                <a:spcPts val="1240"/>
              </a:lnSpc>
            </a:pPr>
            <a:fld id="{81D60167-4931-47E6-BA6A-407CBD079E47}" type="slidenum">
              <a:rPr spc="-50" dirty="0"/>
              <a:t>4</a:t>
            </a:fld>
            <a:endParaRPr spc="-50" dirty="0"/>
          </a:p>
        </p:txBody>
      </p:sp>
      <p:pic>
        <p:nvPicPr>
          <p:cNvPr id="5" name="object 5"/>
          <p:cNvPicPr/>
          <p:nvPr/>
        </p:nvPicPr>
        <p:blipFill>
          <a:blip r:embed="rId2" cstate="print"/>
          <a:stretch>
            <a:fillRect/>
          </a:stretch>
        </p:blipFill>
        <p:spPr>
          <a:xfrm>
            <a:off x="743712" y="4104132"/>
            <a:ext cx="10702290" cy="2152650"/>
          </a:xfrm>
          <a:prstGeom prst="rect">
            <a:avLst/>
          </a:prstGeom>
        </p:spPr>
      </p:pic>
      <p:sp>
        <p:nvSpPr>
          <p:cNvPr id="6" name="object 6"/>
          <p:cNvSpPr txBox="1"/>
          <p:nvPr/>
        </p:nvSpPr>
        <p:spPr>
          <a:xfrm>
            <a:off x="78739" y="861171"/>
            <a:ext cx="11794490" cy="5098191"/>
          </a:xfrm>
          <a:prstGeom prst="rect">
            <a:avLst/>
          </a:prstGeom>
        </p:spPr>
        <p:txBody>
          <a:bodyPr vert="horz" wrap="square" lIns="0" tIns="88265" rIns="0" bIns="0" rtlCol="0">
            <a:spAutoFit/>
          </a:bodyPr>
          <a:lstStyle/>
          <a:p>
            <a:pPr marL="241300" indent="-228600">
              <a:lnSpc>
                <a:spcPct val="100000"/>
              </a:lnSpc>
              <a:spcBef>
                <a:spcPts val="695"/>
              </a:spcBef>
              <a:buFont typeface="Arial MT"/>
              <a:buChar char="•"/>
              <a:tabLst>
                <a:tab pos="241300" algn="l"/>
              </a:tabLst>
            </a:pPr>
            <a:r>
              <a:rPr lang="tr-TR" sz="3000" dirty="0">
                <a:solidFill>
                  <a:srgbClr val="FFFFFF"/>
                </a:solidFill>
                <a:latin typeface="Cambria"/>
                <a:cs typeface="Cambria"/>
              </a:rPr>
              <a:t>Öğrenme sürecinin tanımı, aşağıdaki olaylar dizisini ifade eder:
Sinir ağı, çevresi tarafından uyarılır.
NN, bu stimülasyonun bir sonucu olarak serbest parametrelerinde değişikliklere uğrar.
NN, iç yapısında (yani ağırlıklar) meydana gelen değişiklikler nedeniyle çevreye yeni bir şekilde yanıt verir.</a:t>
            </a:r>
            <a:endParaRPr sz="3000" dirty="0">
              <a:latin typeface="Cambria"/>
              <a:cs typeface="Cambria"/>
            </a:endParaRPr>
          </a:p>
          <a:p>
            <a:pPr marL="878205" marR="631825" indent="2540" algn="ctr">
              <a:lnSpc>
                <a:spcPct val="100000"/>
              </a:lnSpc>
            </a:pPr>
            <a:endParaRPr lang="tr-TR" sz="3200" i="1" dirty="0">
              <a:latin typeface="Cambria"/>
              <a:cs typeface="Cambria"/>
            </a:endParaRPr>
          </a:p>
          <a:p>
            <a:pPr marL="878205" marR="631825" indent="2540" algn="ctr">
              <a:lnSpc>
                <a:spcPct val="100000"/>
              </a:lnSpc>
            </a:pPr>
            <a:r>
              <a:rPr lang="tr-TR" sz="3200" i="1" dirty="0">
                <a:latin typeface="Cambria"/>
                <a:cs typeface="Cambria"/>
              </a:rPr>
              <a:t>Öğrenme, bir sinir ağının serbest parametrelerinin, ağın gömülü olduğu ortam tarafından bir stimülasyon süreci yoluyla uyarlandığı bir süreçtir.</a:t>
            </a:r>
            <a:endParaRPr sz="3200" dirty="0">
              <a:latin typeface="Cambria"/>
              <a:cs typeface="Cambria"/>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7940" y="910589"/>
            <a:ext cx="12135485" cy="5929187"/>
          </a:xfrm>
          <a:prstGeom prst="rect">
            <a:avLst/>
          </a:prstGeom>
        </p:spPr>
        <p:txBody>
          <a:bodyPr vert="horz" wrap="square" lIns="0" tIns="42545" rIns="0" bIns="0" rtlCol="0">
            <a:spAutoFit/>
          </a:bodyPr>
          <a:lstStyle/>
          <a:p>
            <a:pPr marL="290830" marR="1200785" indent="-227329">
              <a:lnSpc>
                <a:spcPts val="3710"/>
              </a:lnSpc>
              <a:spcBef>
                <a:spcPts val="335"/>
              </a:spcBef>
              <a:buFont typeface="Arial MT"/>
              <a:buChar char="•"/>
              <a:tabLst>
                <a:tab pos="292100" algn="l"/>
              </a:tabLst>
            </a:pPr>
            <a:r>
              <a:rPr lang="tr-TR" sz="3200" dirty="0" err="1">
                <a:solidFill>
                  <a:srgbClr val="FFFFFF"/>
                </a:solidFill>
                <a:latin typeface="Cambria"/>
                <a:cs typeface="Cambria"/>
              </a:rPr>
              <a:t>wkj</a:t>
            </a:r>
            <a:r>
              <a:rPr lang="tr-TR" sz="3200" dirty="0">
                <a:solidFill>
                  <a:srgbClr val="FFFFFF"/>
                </a:solidFill>
                <a:latin typeface="Cambria"/>
                <a:cs typeface="Cambria"/>
              </a:rPr>
              <a:t>, j giriş düğümünü nöron k'ye bağlayan sinaptik ağırlığı göstersin.</a:t>
            </a:r>
          </a:p>
          <a:p>
            <a:pPr marL="290830" marR="1200785" indent="-227329">
              <a:lnSpc>
                <a:spcPts val="3710"/>
              </a:lnSpc>
              <a:spcBef>
                <a:spcPts val="335"/>
              </a:spcBef>
              <a:buFont typeface="Arial MT"/>
              <a:buChar char="•"/>
              <a:tabLst>
                <a:tab pos="292100" algn="l"/>
              </a:tabLst>
            </a:pPr>
            <a:r>
              <a:rPr lang="tr-TR" sz="3200" dirty="0">
                <a:solidFill>
                  <a:srgbClr val="FFFFFF"/>
                </a:solidFill>
                <a:latin typeface="Cambria"/>
                <a:cs typeface="Cambria"/>
              </a:rPr>
              <a:t>Her nörona, giriş düğümleri arasında dağıtılan sabit miktarda sinaptik ağırlık tahsis edildiğini varsayalım; Yani</a:t>
            </a:r>
          </a:p>
          <a:p>
            <a:pPr marL="63501" marR="1200785">
              <a:lnSpc>
                <a:spcPts val="3710"/>
              </a:lnSpc>
              <a:spcBef>
                <a:spcPts val="335"/>
              </a:spcBef>
              <a:tabLst>
                <a:tab pos="292100" algn="l"/>
              </a:tabLst>
            </a:pPr>
            <a:r>
              <a:rPr lang="tr-TR" sz="3200" spc="502" baseline="2604" dirty="0">
                <a:solidFill>
                  <a:srgbClr val="FFFFFF"/>
                </a:solidFill>
                <a:latin typeface="Cambria"/>
                <a:cs typeface="Cambria Math"/>
              </a:rPr>
              <a:t>					</a:t>
            </a:r>
            <a:r>
              <a:rPr sz="4800" spc="502" baseline="2604" dirty="0">
                <a:solidFill>
                  <a:srgbClr val="FFFFFF"/>
                </a:solidFill>
                <a:latin typeface="Cambria Math"/>
                <a:cs typeface="Cambria Math"/>
              </a:rPr>
              <a:t>σ</a:t>
            </a:r>
            <a:r>
              <a:rPr sz="3525" spc="502" baseline="-18912" dirty="0">
                <a:solidFill>
                  <a:srgbClr val="FFFFFF"/>
                </a:solidFill>
                <a:latin typeface="Cambria Math"/>
                <a:cs typeface="Cambria Math"/>
              </a:rPr>
              <a:t>𝑗</a:t>
            </a:r>
            <a:r>
              <a:rPr sz="3525" spc="157" baseline="-18912" dirty="0">
                <a:solidFill>
                  <a:srgbClr val="FFFFFF"/>
                </a:solidFill>
                <a:latin typeface="Cambria Math"/>
                <a:cs typeface="Cambria Math"/>
              </a:rPr>
              <a:t> </a:t>
            </a:r>
            <a:r>
              <a:rPr sz="3200" spc="45" dirty="0">
                <a:solidFill>
                  <a:srgbClr val="FFFFFF"/>
                </a:solidFill>
                <a:latin typeface="Cambria Math"/>
                <a:cs typeface="Cambria Math"/>
              </a:rPr>
              <a:t>𝑤</a:t>
            </a:r>
            <a:r>
              <a:rPr sz="3525" spc="67" baseline="-15366" dirty="0">
                <a:solidFill>
                  <a:srgbClr val="FFFFFF"/>
                </a:solidFill>
                <a:latin typeface="Cambria Math"/>
                <a:cs typeface="Cambria Math"/>
              </a:rPr>
              <a:t>𝑘𝑗</a:t>
            </a:r>
            <a:r>
              <a:rPr sz="3525" baseline="-15366" dirty="0">
                <a:solidFill>
                  <a:srgbClr val="FFFFFF"/>
                </a:solidFill>
                <a:latin typeface="Cambria Math"/>
                <a:cs typeface="Cambria Math"/>
              </a:rPr>
              <a:t>	</a:t>
            </a:r>
            <a:r>
              <a:rPr sz="3200" dirty="0">
                <a:solidFill>
                  <a:srgbClr val="FFFFFF"/>
                </a:solidFill>
                <a:latin typeface="Cambria Math"/>
                <a:cs typeface="Cambria Math"/>
              </a:rPr>
              <a:t>=</a:t>
            </a:r>
            <a:r>
              <a:rPr sz="3200" spc="175" dirty="0">
                <a:solidFill>
                  <a:srgbClr val="FFFFFF"/>
                </a:solidFill>
                <a:latin typeface="Cambria Math"/>
                <a:cs typeface="Cambria Math"/>
              </a:rPr>
              <a:t> </a:t>
            </a:r>
            <a:r>
              <a:rPr sz="3200" spc="-50" dirty="0">
                <a:solidFill>
                  <a:srgbClr val="FFFFFF"/>
                </a:solidFill>
                <a:latin typeface="Cambria Math"/>
                <a:cs typeface="Cambria Math"/>
              </a:rPr>
              <a:t>1</a:t>
            </a:r>
            <a:r>
              <a:rPr sz="3200" dirty="0">
                <a:solidFill>
                  <a:srgbClr val="FFFFFF"/>
                </a:solidFill>
                <a:latin typeface="Cambria Math"/>
                <a:cs typeface="Cambria Math"/>
              </a:rPr>
              <a:t>	for</a:t>
            </a:r>
            <a:r>
              <a:rPr sz="3200" spc="-50" dirty="0">
                <a:solidFill>
                  <a:srgbClr val="FFFFFF"/>
                </a:solidFill>
                <a:latin typeface="Cambria Math"/>
                <a:cs typeface="Cambria Math"/>
              </a:rPr>
              <a:t> </a:t>
            </a:r>
            <a:r>
              <a:rPr sz="3200" dirty="0">
                <a:solidFill>
                  <a:srgbClr val="FFFFFF"/>
                </a:solidFill>
                <a:latin typeface="Cambria Math"/>
                <a:cs typeface="Cambria Math"/>
              </a:rPr>
              <a:t>all</a:t>
            </a:r>
            <a:r>
              <a:rPr sz="3200" spc="-40" dirty="0">
                <a:solidFill>
                  <a:srgbClr val="FFFFFF"/>
                </a:solidFill>
                <a:latin typeface="Cambria Math"/>
                <a:cs typeface="Cambria Math"/>
              </a:rPr>
              <a:t> </a:t>
            </a:r>
            <a:r>
              <a:rPr sz="3200" spc="-50" dirty="0">
                <a:solidFill>
                  <a:srgbClr val="FFFFFF"/>
                </a:solidFill>
                <a:latin typeface="Cambria Math"/>
                <a:cs typeface="Cambria Math"/>
              </a:rPr>
              <a:t>𝑘</a:t>
            </a:r>
            <a:r>
              <a:rPr sz="3200" dirty="0">
                <a:solidFill>
                  <a:srgbClr val="FFFFFF"/>
                </a:solidFill>
                <a:latin typeface="Cambria Math"/>
                <a:cs typeface="Cambria Math"/>
              </a:rPr>
              <a:t>	</a:t>
            </a:r>
            <a:endParaRPr lang="tr-TR" sz="3200" dirty="0">
              <a:solidFill>
                <a:srgbClr val="FFFFFF"/>
              </a:solidFill>
              <a:latin typeface="Cambria Math"/>
              <a:cs typeface="Cambria Math"/>
            </a:endParaRPr>
          </a:p>
          <a:p>
            <a:pPr marL="520701" marR="1200785" indent="-457200">
              <a:lnSpc>
                <a:spcPts val="3710"/>
              </a:lnSpc>
              <a:spcBef>
                <a:spcPts val="335"/>
              </a:spcBef>
              <a:buFont typeface="Arial" panose="020B0604020202020204" pitchFamily="34" charset="0"/>
              <a:buChar char="•"/>
              <a:tabLst>
                <a:tab pos="292100" algn="l"/>
              </a:tabLst>
            </a:pPr>
            <a:r>
              <a:rPr lang="tr-TR" sz="3200" dirty="0">
                <a:solidFill>
                  <a:srgbClr val="FFFFFF"/>
                </a:solidFill>
                <a:latin typeface="Cambria"/>
                <a:cs typeface="Cambria"/>
              </a:rPr>
              <a:t>Bir nöron belirli bir girdiye yanıt vermezse, o nöronda öğrenme gerçekleşmez.</a:t>
            </a:r>
          </a:p>
          <a:p>
            <a:pPr marL="63501" marR="1200785">
              <a:lnSpc>
                <a:spcPts val="3710"/>
              </a:lnSpc>
              <a:spcBef>
                <a:spcPts val="335"/>
              </a:spcBef>
              <a:tabLst>
                <a:tab pos="292100" algn="l"/>
              </a:tabLst>
            </a:pPr>
            <a:endParaRPr lang="tr-TR" sz="3200" dirty="0">
              <a:solidFill>
                <a:srgbClr val="FFFFFF"/>
              </a:solidFill>
              <a:latin typeface="Cambria"/>
              <a:cs typeface="Cambria"/>
            </a:endParaRPr>
          </a:p>
          <a:p>
            <a:pPr marL="520701" marR="1200785" indent="-457200">
              <a:lnSpc>
                <a:spcPts val="3710"/>
              </a:lnSpc>
              <a:spcBef>
                <a:spcPts val="335"/>
              </a:spcBef>
              <a:buFont typeface="Arial" panose="020B0604020202020204" pitchFamily="34" charset="0"/>
              <a:buChar char="•"/>
              <a:tabLst>
                <a:tab pos="292100" algn="l"/>
              </a:tabLst>
            </a:pPr>
            <a:r>
              <a:rPr lang="tr-TR" sz="3200" dirty="0">
                <a:solidFill>
                  <a:srgbClr val="FFFFFF"/>
                </a:solidFill>
                <a:latin typeface="Cambria"/>
                <a:cs typeface="Cambria"/>
              </a:rPr>
              <a:t>Belirli bir nöron yarışmayı kazanırsa, o nöronun her bir giriş düğümü sinaptik ağırlığının bir kısmını terk eder ve terk edilen ağırlık daha sonra aktif giriş düğümleri arasında eşit olarak dağıtılır.</a:t>
            </a:r>
            <a:endParaRPr sz="3200" dirty="0">
              <a:latin typeface="Cambria"/>
              <a:cs typeface="Cambria"/>
            </a:endParaRPr>
          </a:p>
        </p:txBody>
      </p:sp>
      <p:sp>
        <p:nvSpPr>
          <p:cNvPr id="3" name="object 3"/>
          <p:cNvSpPr/>
          <p:nvPr/>
        </p:nvSpPr>
        <p:spPr>
          <a:xfrm>
            <a:off x="761" y="869441"/>
            <a:ext cx="12192000" cy="0"/>
          </a:xfrm>
          <a:custGeom>
            <a:avLst/>
            <a:gdLst/>
            <a:ahLst/>
            <a:cxnLst/>
            <a:rect l="l" t="t" r="r" b="b"/>
            <a:pathLst>
              <a:path w="12192000">
                <a:moveTo>
                  <a:pt x="0" y="0"/>
                </a:moveTo>
                <a:lnTo>
                  <a:pt x="12192000" y="0"/>
                </a:lnTo>
              </a:path>
            </a:pathLst>
          </a:custGeom>
          <a:ln w="25400">
            <a:solidFill>
              <a:srgbClr val="FFFFFF"/>
            </a:solidFill>
          </a:ln>
        </p:spPr>
        <p:txBody>
          <a:bodyPr wrap="square" lIns="0" tIns="0" rIns="0" bIns="0" rtlCol="0"/>
          <a:lstStyle/>
          <a:p>
            <a:endParaRPr/>
          </a:p>
        </p:txBody>
      </p:sp>
      <p:sp>
        <p:nvSpPr>
          <p:cNvPr id="7" name="object 7"/>
          <p:cNvSpPr txBox="1">
            <a:spLocks noGrp="1"/>
          </p:cNvSpPr>
          <p:nvPr>
            <p:ph type="sldNum" sz="quarter" idx="12"/>
          </p:nvPr>
        </p:nvSpPr>
        <p:spPr>
          <a:prstGeom prst="rect">
            <a:avLst/>
          </a:prstGeom>
        </p:spPr>
        <p:txBody>
          <a:bodyPr vert="horz" wrap="square" lIns="0" tIns="0" rIns="0" bIns="0" rtlCol="0">
            <a:spAutoFit/>
          </a:bodyPr>
          <a:lstStyle/>
          <a:p>
            <a:pPr marL="50165">
              <a:lnSpc>
                <a:spcPts val="1240"/>
              </a:lnSpc>
            </a:pPr>
            <a:fld id="{81D60167-4931-47E6-BA6A-407CBD079E47}" type="slidenum">
              <a:rPr spc="-25" dirty="0"/>
              <a:t>40</a:t>
            </a:fld>
            <a:endParaRPr spc="-25" dirty="0"/>
          </a:p>
        </p:txBody>
      </p:sp>
      <p:sp>
        <p:nvSpPr>
          <p:cNvPr id="10" name="object 4">
            <a:extLst>
              <a:ext uri="{FF2B5EF4-FFF2-40B4-BE49-F238E27FC236}">
                <a16:creationId xmlns:a16="http://schemas.microsoft.com/office/drawing/2014/main" id="{E5F5C825-F3F6-892A-5EB3-A471399F9D18}"/>
              </a:ext>
            </a:extLst>
          </p:cNvPr>
          <p:cNvSpPr txBox="1">
            <a:spLocks noGrp="1"/>
          </p:cNvSpPr>
          <p:nvPr>
            <p:ph type="title"/>
          </p:nvPr>
        </p:nvSpPr>
        <p:spPr>
          <a:xfrm>
            <a:off x="741679" y="86534"/>
            <a:ext cx="10515600" cy="782907"/>
          </a:xfrm>
          <a:prstGeom prst="rect">
            <a:avLst/>
          </a:prstGeom>
        </p:spPr>
        <p:txBody>
          <a:bodyPr vert="horz" wrap="square" lIns="0" tIns="13335" rIns="0" bIns="0" rtlCol="0">
            <a:spAutoFit/>
          </a:bodyPr>
          <a:lstStyle/>
          <a:p>
            <a:pPr marL="1940560">
              <a:lnSpc>
                <a:spcPct val="100000"/>
              </a:lnSpc>
              <a:spcBef>
                <a:spcPts val="105"/>
              </a:spcBef>
            </a:pPr>
            <a:r>
              <a:rPr lang="tr-TR" sz="5000" spc="-20" dirty="0">
                <a:solidFill>
                  <a:schemeClr val="bg1"/>
                </a:solidFill>
              </a:rPr>
              <a:t>Rekabetçi Öğrenme</a:t>
            </a:r>
            <a:endParaRPr sz="5000" dirty="0">
              <a:solidFill>
                <a:schemeClr val="bg1"/>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339" y="965962"/>
            <a:ext cx="11800840" cy="988060"/>
          </a:xfrm>
          <a:prstGeom prst="rect">
            <a:avLst/>
          </a:prstGeom>
        </p:spPr>
        <p:txBody>
          <a:bodyPr vert="horz" wrap="square" lIns="0" tIns="40005" rIns="0" bIns="0" rtlCol="0">
            <a:spAutoFit/>
          </a:bodyPr>
          <a:lstStyle/>
          <a:p>
            <a:pPr marL="265430" marR="30480" indent="-227329">
              <a:lnSpc>
                <a:spcPts val="3729"/>
              </a:lnSpc>
              <a:spcBef>
                <a:spcPts val="315"/>
              </a:spcBef>
              <a:buFont typeface="Arial MT"/>
              <a:buChar char="•"/>
              <a:tabLst>
                <a:tab pos="266700" algn="l"/>
              </a:tabLst>
            </a:pPr>
            <a:r>
              <a:rPr lang="tr-TR" sz="3200" dirty="0">
                <a:solidFill>
                  <a:srgbClr val="FFFFFF"/>
                </a:solidFill>
                <a:latin typeface="Cambria"/>
                <a:cs typeface="Cambria"/>
              </a:rPr>
              <a:t>Rekabetçi öğrenme kuralına göre, sinaptik ağırlık </a:t>
            </a:r>
            <a:r>
              <a:rPr lang="tr-TR" sz="3200" dirty="0" err="1">
                <a:solidFill>
                  <a:srgbClr val="FFFFFF"/>
                </a:solidFill>
                <a:latin typeface="Cambria"/>
                <a:cs typeface="Cambria"/>
              </a:rPr>
              <a:t>wkj'ye</a:t>
            </a:r>
            <a:r>
              <a:rPr lang="tr-TR" sz="3200" dirty="0">
                <a:solidFill>
                  <a:srgbClr val="FFFFFF"/>
                </a:solidFill>
                <a:latin typeface="Cambria"/>
                <a:cs typeface="Cambria"/>
              </a:rPr>
              <a:t> uygulanan değişim </a:t>
            </a:r>
            <a:r>
              <a:rPr lang="el-GR" sz="3200" dirty="0">
                <a:solidFill>
                  <a:srgbClr val="FFFFFF"/>
                </a:solidFill>
                <a:latin typeface="Cambria"/>
                <a:cs typeface="Cambria"/>
              </a:rPr>
              <a:t>Δ</a:t>
            </a:r>
            <a:r>
              <a:rPr lang="tr-TR" sz="3200" dirty="0" err="1">
                <a:solidFill>
                  <a:srgbClr val="FFFFFF"/>
                </a:solidFill>
                <a:latin typeface="Cambria"/>
                <a:cs typeface="Cambria"/>
              </a:rPr>
              <a:t>wkj</a:t>
            </a:r>
            <a:r>
              <a:rPr lang="tr-TR" sz="3200" dirty="0">
                <a:solidFill>
                  <a:srgbClr val="FFFFFF"/>
                </a:solidFill>
                <a:latin typeface="Cambria"/>
                <a:cs typeface="Cambria"/>
              </a:rPr>
              <a:t> şu şekilde tanımlanır:</a:t>
            </a:r>
            <a:endParaRPr sz="3200" dirty="0">
              <a:latin typeface="Cambria"/>
              <a:cs typeface="Cambria"/>
            </a:endParaRPr>
          </a:p>
        </p:txBody>
      </p:sp>
      <p:sp>
        <p:nvSpPr>
          <p:cNvPr id="7" name="object 7"/>
          <p:cNvSpPr txBox="1"/>
          <p:nvPr/>
        </p:nvSpPr>
        <p:spPr>
          <a:xfrm>
            <a:off x="4928742" y="2076780"/>
            <a:ext cx="5744210" cy="1087990"/>
          </a:xfrm>
          <a:prstGeom prst="rect">
            <a:avLst/>
          </a:prstGeom>
        </p:spPr>
        <p:txBody>
          <a:bodyPr vert="horz" wrap="square" lIns="0" tIns="12065" rIns="0" bIns="0" rtlCol="0">
            <a:spAutoFit/>
          </a:bodyPr>
          <a:lstStyle/>
          <a:p>
            <a:pPr marL="100965" marR="5080" indent="-88900">
              <a:lnSpc>
                <a:spcPct val="114100"/>
              </a:lnSpc>
              <a:spcBef>
                <a:spcPts val="95"/>
              </a:spcBef>
            </a:pPr>
            <a:r>
              <a:rPr lang="tr-TR" sz="3200" dirty="0" err="1">
                <a:solidFill>
                  <a:srgbClr val="FFFFFF"/>
                </a:solidFill>
                <a:latin typeface="Cambria Math"/>
                <a:cs typeface="Cambria Math"/>
              </a:rPr>
              <a:t>Neuron</a:t>
            </a:r>
            <a:r>
              <a:rPr lang="tr-TR" sz="3200" dirty="0">
                <a:solidFill>
                  <a:srgbClr val="FFFFFF"/>
                </a:solidFill>
                <a:latin typeface="Cambria Math"/>
                <a:cs typeface="Cambria Math"/>
              </a:rPr>
              <a:t> J yarışmayı kazanırsa </a:t>
            </a:r>
            <a:r>
              <a:rPr lang="tr-TR" sz="3200" dirty="0" err="1">
                <a:solidFill>
                  <a:srgbClr val="FFFFFF"/>
                </a:solidFill>
                <a:latin typeface="Cambria Math"/>
                <a:cs typeface="Cambria Math"/>
              </a:rPr>
              <a:t>Neuron</a:t>
            </a:r>
            <a:r>
              <a:rPr lang="tr-TR" sz="3200" dirty="0">
                <a:solidFill>
                  <a:srgbClr val="FFFFFF"/>
                </a:solidFill>
                <a:latin typeface="Cambria Math"/>
                <a:cs typeface="Cambria Math"/>
              </a:rPr>
              <a:t> J yarışmayı kaybederse</a:t>
            </a:r>
            <a:endParaRPr sz="3200" dirty="0">
              <a:latin typeface="Cambria Math"/>
              <a:cs typeface="Cambria Math"/>
            </a:endParaRPr>
          </a:p>
        </p:txBody>
      </p:sp>
      <p:sp>
        <p:nvSpPr>
          <p:cNvPr id="9" name="object 9"/>
          <p:cNvSpPr txBox="1"/>
          <p:nvPr/>
        </p:nvSpPr>
        <p:spPr>
          <a:xfrm>
            <a:off x="53339" y="3254730"/>
            <a:ext cx="11964670" cy="2317942"/>
          </a:xfrm>
          <a:prstGeom prst="rect">
            <a:avLst/>
          </a:prstGeom>
        </p:spPr>
        <p:txBody>
          <a:bodyPr vert="horz" wrap="square" lIns="0" tIns="116205" rIns="0" bIns="0" rtlCol="0">
            <a:spAutoFit/>
          </a:bodyPr>
          <a:lstStyle/>
          <a:p>
            <a:pPr marL="38100">
              <a:lnSpc>
                <a:spcPct val="100000"/>
              </a:lnSpc>
              <a:spcBef>
                <a:spcPts val="915"/>
              </a:spcBef>
            </a:pPr>
            <a:r>
              <a:rPr lang="tr-TR" sz="3200" dirty="0">
                <a:solidFill>
                  <a:srgbClr val="FFFFFF"/>
                </a:solidFill>
                <a:latin typeface="Cambria"/>
                <a:cs typeface="Cambria"/>
              </a:rPr>
              <a:t>Burada </a:t>
            </a:r>
            <a:r>
              <a:rPr lang="el-GR" sz="3200" dirty="0">
                <a:solidFill>
                  <a:srgbClr val="FFFFFF"/>
                </a:solidFill>
                <a:latin typeface="Cambria"/>
                <a:cs typeface="Cambria"/>
              </a:rPr>
              <a:t>η, </a:t>
            </a:r>
            <a:r>
              <a:rPr lang="tr-TR" sz="3200" dirty="0">
                <a:solidFill>
                  <a:srgbClr val="FFFFFF"/>
                </a:solidFill>
                <a:latin typeface="Cambria"/>
                <a:cs typeface="Cambria"/>
              </a:rPr>
              <a:t>öğrenme oranı parametresidir.
Bu kural, sinaptik ağırlık vektörünü hareket ettirmenin genel etkisine sahiptir
Nöron K'yi x giriş modeline doğru kazanma </a:t>
            </a:r>
            <a:r>
              <a:rPr lang="tr-TR" sz="3200" dirty="0" err="1">
                <a:solidFill>
                  <a:srgbClr val="FFFFFF"/>
                </a:solidFill>
                <a:latin typeface="Cambria"/>
                <a:cs typeface="Cambria"/>
              </a:rPr>
              <a:t>wk'sı</a:t>
            </a:r>
            <a:r>
              <a:rPr lang="tr-TR" sz="3200" dirty="0">
                <a:solidFill>
                  <a:srgbClr val="FFFFFF"/>
                </a:solidFill>
                <a:latin typeface="Cambria"/>
                <a:cs typeface="Cambria"/>
              </a:rPr>
              <a:t>.</a:t>
            </a:r>
            <a:endParaRPr sz="3200" dirty="0">
              <a:latin typeface="Cambria"/>
              <a:cs typeface="Cambria"/>
            </a:endParaRPr>
          </a:p>
        </p:txBody>
      </p:sp>
      <p:sp>
        <p:nvSpPr>
          <p:cNvPr id="10" name="object 10"/>
          <p:cNvSpPr/>
          <p:nvPr/>
        </p:nvSpPr>
        <p:spPr>
          <a:xfrm>
            <a:off x="761" y="869441"/>
            <a:ext cx="12192000" cy="0"/>
          </a:xfrm>
          <a:custGeom>
            <a:avLst/>
            <a:gdLst/>
            <a:ahLst/>
            <a:cxnLst/>
            <a:rect l="l" t="t" r="r" b="b"/>
            <a:pathLst>
              <a:path w="12192000">
                <a:moveTo>
                  <a:pt x="0" y="0"/>
                </a:moveTo>
                <a:lnTo>
                  <a:pt x="12192000" y="0"/>
                </a:lnTo>
              </a:path>
            </a:pathLst>
          </a:custGeom>
          <a:ln w="25400">
            <a:solidFill>
              <a:srgbClr val="FFFFFF"/>
            </a:solidFill>
          </a:ln>
        </p:spPr>
        <p:txBody>
          <a:bodyPr wrap="square" lIns="0" tIns="0" rIns="0" bIns="0" rtlCol="0"/>
          <a:lstStyle/>
          <a:p>
            <a:endParaRPr/>
          </a:p>
        </p:txBody>
      </p:sp>
      <p:sp>
        <p:nvSpPr>
          <p:cNvPr id="14" name="object 14"/>
          <p:cNvSpPr txBox="1">
            <a:spLocks noGrp="1"/>
          </p:cNvSpPr>
          <p:nvPr>
            <p:ph type="sldNum" sz="quarter" idx="12"/>
          </p:nvPr>
        </p:nvSpPr>
        <p:spPr>
          <a:prstGeom prst="rect">
            <a:avLst/>
          </a:prstGeom>
        </p:spPr>
        <p:txBody>
          <a:bodyPr vert="horz" wrap="square" lIns="0" tIns="0" rIns="0" bIns="0" rtlCol="0">
            <a:spAutoFit/>
          </a:bodyPr>
          <a:lstStyle/>
          <a:p>
            <a:pPr marL="50165">
              <a:lnSpc>
                <a:spcPts val="1240"/>
              </a:lnSpc>
            </a:pPr>
            <a:fld id="{81D60167-4931-47E6-BA6A-407CBD079E47}" type="slidenum">
              <a:rPr spc="-25" dirty="0"/>
              <a:t>41</a:t>
            </a:fld>
            <a:endParaRPr spc="-25" dirty="0"/>
          </a:p>
        </p:txBody>
      </p:sp>
      <p:sp>
        <p:nvSpPr>
          <p:cNvPr id="17" name="object 4">
            <a:extLst>
              <a:ext uri="{FF2B5EF4-FFF2-40B4-BE49-F238E27FC236}">
                <a16:creationId xmlns:a16="http://schemas.microsoft.com/office/drawing/2014/main" id="{52448557-76A9-397F-882F-A00F6C9F7C2D}"/>
              </a:ext>
            </a:extLst>
          </p:cNvPr>
          <p:cNvSpPr txBox="1">
            <a:spLocks noGrp="1"/>
          </p:cNvSpPr>
          <p:nvPr>
            <p:ph type="title"/>
          </p:nvPr>
        </p:nvSpPr>
        <p:spPr>
          <a:xfrm>
            <a:off x="741679" y="86534"/>
            <a:ext cx="10515600" cy="782907"/>
          </a:xfrm>
          <a:prstGeom prst="rect">
            <a:avLst/>
          </a:prstGeom>
        </p:spPr>
        <p:txBody>
          <a:bodyPr vert="horz" wrap="square" lIns="0" tIns="13335" rIns="0" bIns="0" rtlCol="0">
            <a:spAutoFit/>
          </a:bodyPr>
          <a:lstStyle/>
          <a:p>
            <a:pPr marL="1940560">
              <a:lnSpc>
                <a:spcPct val="100000"/>
              </a:lnSpc>
              <a:spcBef>
                <a:spcPts val="105"/>
              </a:spcBef>
            </a:pPr>
            <a:r>
              <a:rPr lang="tr-TR" sz="5000" spc="-20" dirty="0">
                <a:solidFill>
                  <a:schemeClr val="bg1"/>
                </a:solidFill>
              </a:rPr>
              <a:t>Rekabetçi Öğrenme</a:t>
            </a:r>
            <a:endParaRPr sz="5000" dirty="0">
              <a:solidFill>
                <a:schemeClr val="bg1"/>
              </a:solidFill>
            </a:endParaRPr>
          </a:p>
        </p:txBody>
      </p:sp>
      <p:pic>
        <p:nvPicPr>
          <p:cNvPr id="19" name="Resim 18">
            <a:extLst>
              <a:ext uri="{FF2B5EF4-FFF2-40B4-BE49-F238E27FC236}">
                <a16:creationId xmlns:a16="http://schemas.microsoft.com/office/drawing/2014/main" id="{A72B67C6-E342-A6F2-C7B7-7965187F9015}"/>
              </a:ext>
            </a:extLst>
          </p:cNvPr>
          <p:cNvPicPr>
            <a:picLocks noChangeAspect="1"/>
          </p:cNvPicPr>
          <p:nvPr/>
        </p:nvPicPr>
        <p:blipFill>
          <a:blip r:embed="rId2"/>
          <a:stretch>
            <a:fillRect/>
          </a:stretch>
        </p:blipFill>
        <p:spPr>
          <a:xfrm>
            <a:off x="741679" y="2128111"/>
            <a:ext cx="3640987" cy="1177475"/>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847588" y="3858766"/>
            <a:ext cx="5431536" cy="2921506"/>
          </a:xfrm>
          <a:prstGeom prst="rect">
            <a:avLst/>
          </a:prstGeom>
        </p:spPr>
      </p:pic>
      <p:sp>
        <p:nvSpPr>
          <p:cNvPr id="3" name="object 3"/>
          <p:cNvSpPr/>
          <p:nvPr/>
        </p:nvSpPr>
        <p:spPr>
          <a:xfrm>
            <a:off x="761" y="869441"/>
            <a:ext cx="12192000" cy="0"/>
          </a:xfrm>
          <a:custGeom>
            <a:avLst/>
            <a:gdLst/>
            <a:ahLst/>
            <a:cxnLst/>
            <a:rect l="l" t="t" r="r" b="b"/>
            <a:pathLst>
              <a:path w="12192000">
                <a:moveTo>
                  <a:pt x="0" y="0"/>
                </a:moveTo>
                <a:lnTo>
                  <a:pt x="12192000" y="0"/>
                </a:lnTo>
              </a:path>
            </a:pathLst>
          </a:custGeom>
          <a:ln w="25400">
            <a:solidFill>
              <a:srgbClr val="FFFFFF"/>
            </a:solidFill>
          </a:ln>
        </p:spPr>
        <p:txBody>
          <a:bodyPr wrap="square" lIns="0" tIns="0" rIns="0" bIns="0" rtlCol="0"/>
          <a:lstStyle/>
          <a:p>
            <a:endParaRPr/>
          </a:p>
        </p:txBody>
      </p:sp>
      <p:sp>
        <p:nvSpPr>
          <p:cNvPr id="8" name="object 8"/>
          <p:cNvSpPr txBox="1">
            <a:spLocks noGrp="1"/>
          </p:cNvSpPr>
          <p:nvPr>
            <p:ph type="sldNum" sz="quarter" idx="12"/>
          </p:nvPr>
        </p:nvSpPr>
        <p:spPr>
          <a:prstGeom prst="rect">
            <a:avLst/>
          </a:prstGeom>
        </p:spPr>
        <p:txBody>
          <a:bodyPr vert="horz" wrap="square" lIns="0" tIns="0" rIns="0" bIns="0" rtlCol="0">
            <a:spAutoFit/>
          </a:bodyPr>
          <a:lstStyle/>
          <a:p>
            <a:pPr marL="50165">
              <a:lnSpc>
                <a:spcPts val="1240"/>
              </a:lnSpc>
            </a:pPr>
            <a:fld id="{81D60167-4931-47E6-BA6A-407CBD079E47}" type="slidenum">
              <a:rPr spc="-25" dirty="0"/>
              <a:t>42</a:t>
            </a:fld>
            <a:endParaRPr spc="-25" dirty="0"/>
          </a:p>
        </p:txBody>
      </p:sp>
      <p:sp>
        <p:nvSpPr>
          <p:cNvPr id="6" name="object 6"/>
          <p:cNvSpPr txBox="1"/>
          <p:nvPr/>
        </p:nvSpPr>
        <p:spPr>
          <a:xfrm>
            <a:off x="53339" y="886713"/>
            <a:ext cx="11896090" cy="5400837"/>
          </a:xfrm>
          <a:prstGeom prst="rect">
            <a:avLst/>
          </a:prstGeom>
        </p:spPr>
        <p:txBody>
          <a:bodyPr vert="horz" wrap="square" lIns="0" tIns="67945" rIns="0" bIns="0" rtlCol="0">
            <a:spAutoFit/>
          </a:bodyPr>
          <a:lstStyle/>
          <a:p>
            <a:pPr marL="265430" marR="195580" indent="-227329">
              <a:lnSpc>
                <a:spcPts val="3460"/>
              </a:lnSpc>
              <a:spcBef>
                <a:spcPts val="535"/>
              </a:spcBef>
              <a:buFont typeface="Arial MT"/>
              <a:buChar char="•"/>
              <a:tabLst>
                <a:tab pos="266700" algn="l"/>
              </a:tabLst>
            </a:pPr>
            <a:r>
              <a:rPr lang="tr-TR" sz="3200" spc="-20" dirty="0">
                <a:solidFill>
                  <a:srgbClr val="FFFFFF"/>
                </a:solidFill>
                <a:latin typeface="Cambria"/>
                <a:cs typeface="Cambria"/>
              </a:rPr>
              <a:t>Rekabetçi öğrenmenin özünü göstermek için Şekil 2.5'te gösterilen geometrik analojiyi kullanabiliriz.</a:t>
            </a:r>
          </a:p>
          <a:p>
            <a:pPr marL="265430" marR="195580" indent="-227329">
              <a:lnSpc>
                <a:spcPts val="3460"/>
              </a:lnSpc>
              <a:spcBef>
                <a:spcPts val="535"/>
              </a:spcBef>
              <a:buFont typeface="Arial MT"/>
              <a:buChar char="•"/>
              <a:tabLst>
                <a:tab pos="266700" algn="l"/>
              </a:tabLst>
            </a:pPr>
            <a:r>
              <a:rPr lang="tr-TR" sz="3200" dirty="0">
                <a:solidFill>
                  <a:srgbClr val="FFFFFF"/>
                </a:solidFill>
                <a:latin typeface="Cambria"/>
                <a:cs typeface="Cambria"/>
              </a:rPr>
              <a:t>Her girdi deseninin (vektör) </a:t>
            </a:r>
            <a:r>
              <a:rPr lang="tr-TR" sz="3200" dirty="0" err="1">
                <a:solidFill>
                  <a:srgbClr val="FFFFFF"/>
                </a:solidFill>
                <a:latin typeface="Cambria"/>
                <a:cs typeface="Cambria"/>
              </a:rPr>
              <a:t>x'in</a:t>
            </a:r>
            <a:r>
              <a:rPr lang="tr-TR" sz="3200" dirty="0">
                <a:solidFill>
                  <a:srgbClr val="FFFFFF"/>
                </a:solidFill>
                <a:latin typeface="Cambria"/>
                <a:cs typeface="Cambria"/>
              </a:rPr>
              <a:t> sabit bir Öklid uzunluğuna sahip olduğu varsayılır, böylece onu N'nin giriş düğümlerinin sayısı olduğu N boyutlu bir küre üzerinde bir nokta olarak görebiliriz.</a:t>
            </a:r>
          </a:p>
          <a:p>
            <a:pPr marL="265430" marR="195580" indent="-227329">
              <a:lnSpc>
                <a:spcPts val="3460"/>
              </a:lnSpc>
              <a:spcBef>
                <a:spcPts val="535"/>
              </a:spcBef>
              <a:buFont typeface="Arial MT"/>
              <a:buChar char="•"/>
              <a:tabLst>
                <a:tab pos="266700" algn="l"/>
              </a:tabLst>
            </a:pPr>
            <a:r>
              <a:rPr lang="tr-TR" sz="3200" i="1" dirty="0">
                <a:solidFill>
                  <a:srgbClr val="FFFFFF"/>
                </a:solidFill>
                <a:latin typeface="Cambria"/>
                <a:cs typeface="Cambria"/>
              </a:rPr>
              <a:t>N ayrıca her sinaptik ağırlık vektörü </a:t>
            </a:r>
            <a:r>
              <a:rPr lang="tr-TR" sz="3200" i="1" dirty="0" err="1">
                <a:solidFill>
                  <a:srgbClr val="FFFFFF"/>
                </a:solidFill>
                <a:latin typeface="Cambria"/>
                <a:cs typeface="Cambria"/>
              </a:rPr>
              <a:t>wk'nin</a:t>
            </a:r>
            <a:r>
              <a:rPr lang="tr-TR" sz="3200" i="1" dirty="0">
                <a:solidFill>
                  <a:srgbClr val="FFFFFF"/>
                </a:solidFill>
                <a:latin typeface="Cambria"/>
                <a:cs typeface="Cambria"/>
              </a:rPr>
              <a:t> boyutunu temsil eder.</a:t>
            </a:r>
          </a:p>
          <a:p>
            <a:pPr marL="265430" marR="195580" indent="-227329">
              <a:lnSpc>
                <a:spcPts val="3460"/>
              </a:lnSpc>
              <a:spcBef>
                <a:spcPts val="535"/>
              </a:spcBef>
              <a:buFont typeface="Arial MT"/>
              <a:buChar char="•"/>
              <a:tabLst>
                <a:tab pos="266700" algn="l"/>
              </a:tabLst>
            </a:pPr>
            <a:r>
              <a:rPr lang="tr-TR" sz="2000" b="1" dirty="0">
                <a:solidFill>
                  <a:srgbClr val="FFFFFF"/>
                </a:solidFill>
                <a:latin typeface="Cambria"/>
                <a:cs typeface="Cambria"/>
              </a:rPr>
              <a:t>Şekil 2.5 Rekabetçi öğrenme sürecinin geometrik yorumu. </a:t>
            </a:r>
          </a:p>
          <a:p>
            <a:pPr marL="265430" marR="195580" indent="-227329">
              <a:lnSpc>
                <a:spcPts val="3460"/>
              </a:lnSpc>
              <a:spcBef>
                <a:spcPts val="535"/>
              </a:spcBef>
              <a:buFont typeface="Arial MT"/>
              <a:buChar char="•"/>
              <a:tabLst>
                <a:tab pos="266700" algn="l"/>
              </a:tabLst>
            </a:pPr>
            <a:r>
              <a:rPr lang="tr-TR" sz="2000" b="1" dirty="0">
                <a:solidFill>
                  <a:srgbClr val="FFFFFF"/>
                </a:solidFill>
                <a:latin typeface="Cambria"/>
                <a:cs typeface="Cambria"/>
              </a:rPr>
              <a:t>Noktalar giriş vektörlerini temsil eder</a:t>
            </a:r>
          </a:p>
          <a:p>
            <a:pPr marL="265430" marR="195580" indent="-227329">
              <a:lnSpc>
                <a:spcPts val="3460"/>
              </a:lnSpc>
              <a:spcBef>
                <a:spcPts val="535"/>
              </a:spcBef>
              <a:buFont typeface="Arial MT"/>
              <a:buChar char="•"/>
              <a:tabLst>
                <a:tab pos="266700" algn="l"/>
              </a:tabLst>
            </a:pPr>
            <a:r>
              <a:rPr lang="tr-TR" sz="2000" b="1" dirty="0">
                <a:solidFill>
                  <a:srgbClr val="FFFFFF"/>
                </a:solidFill>
                <a:latin typeface="Cambria"/>
                <a:cs typeface="Cambria"/>
              </a:rPr>
              <a:t> ve çaprazlar üç çıkış nöronunun</a:t>
            </a:r>
          </a:p>
          <a:p>
            <a:pPr marL="265430" marR="195580" indent="-227329">
              <a:lnSpc>
                <a:spcPts val="3460"/>
              </a:lnSpc>
              <a:spcBef>
                <a:spcPts val="535"/>
              </a:spcBef>
              <a:buFont typeface="Arial MT"/>
              <a:buChar char="•"/>
              <a:tabLst>
                <a:tab pos="266700" algn="l"/>
              </a:tabLst>
            </a:pPr>
            <a:r>
              <a:rPr lang="tr-TR" sz="2000" b="1" dirty="0">
                <a:solidFill>
                  <a:srgbClr val="FFFFFF"/>
                </a:solidFill>
                <a:latin typeface="Cambria"/>
                <a:cs typeface="Cambria"/>
              </a:rPr>
              <a:t> sinaptik ağırlık vektörlerini temsil eder.
(a) Ağın ilk durumu. (b) Ağın son durumu.</a:t>
            </a:r>
            <a:endParaRPr sz="2000" dirty="0">
              <a:latin typeface="Cambria"/>
              <a:cs typeface="Cambria"/>
            </a:endParaRPr>
          </a:p>
        </p:txBody>
      </p:sp>
      <p:sp>
        <p:nvSpPr>
          <p:cNvPr id="11" name="object 4">
            <a:extLst>
              <a:ext uri="{FF2B5EF4-FFF2-40B4-BE49-F238E27FC236}">
                <a16:creationId xmlns:a16="http://schemas.microsoft.com/office/drawing/2014/main" id="{A3ED49C7-BA0B-E902-EFB7-CFFCC29A5AAB}"/>
              </a:ext>
            </a:extLst>
          </p:cNvPr>
          <p:cNvSpPr txBox="1">
            <a:spLocks noGrp="1"/>
          </p:cNvSpPr>
          <p:nvPr>
            <p:ph type="title"/>
          </p:nvPr>
        </p:nvSpPr>
        <p:spPr>
          <a:xfrm>
            <a:off x="741679" y="86534"/>
            <a:ext cx="10515600" cy="782907"/>
          </a:xfrm>
          <a:prstGeom prst="rect">
            <a:avLst/>
          </a:prstGeom>
        </p:spPr>
        <p:txBody>
          <a:bodyPr vert="horz" wrap="square" lIns="0" tIns="13335" rIns="0" bIns="0" rtlCol="0">
            <a:spAutoFit/>
          </a:bodyPr>
          <a:lstStyle/>
          <a:p>
            <a:pPr marL="1940560">
              <a:lnSpc>
                <a:spcPct val="100000"/>
              </a:lnSpc>
              <a:spcBef>
                <a:spcPts val="105"/>
              </a:spcBef>
            </a:pPr>
            <a:r>
              <a:rPr lang="tr-TR" sz="5000" spc="-20" dirty="0">
                <a:solidFill>
                  <a:schemeClr val="bg1"/>
                </a:solidFill>
              </a:rPr>
              <a:t>Rekabetçi Öğrenme</a:t>
            </a:r>
            <a:endParaRPr sz="5000" dirty="0">
              <a:solidFill>
                <a:schemeClr val="bg1"/>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8739" y="895858"/>
            <a:ext cx="11183620" cy="835660"/>
          </a:xfrm>
          <a:prstGeom prst="rect">
            <a:avLst/>
          </a:prstGeom>
        </p:spPr>
        <p:txBody>
          <a:bodyPr vert="horz" wrap="square" lIns="0" tIns="60960" rIns="0" bIns="0" rtlCol="0">
            <a:spAutoFit/>
          </a:bodyPr>
          <a:lstStyle/>
          <a:p>
            <a:pPr marL="240029" marR="5080" indent="-227329">
              <a:lnSpc>
                <a:spcPts val="3020"/>
              </a:lnSpc>
              <a:spcBef>
                <a:spcPts val="480"/>
              </a:spcBef>
              <a:buFont typeface="Arial MT"/>
              <a:buChar char="•"/>
              <a:tabLst>
                <a:tab pos="241300" algn="l"/>
              </a:tabLst>
            </a:pPr>
            <a:r>
              <a:rPr lang="tr-TR" sz="2800" dirty="0">
                <a:solidFill>
                  <a:srgbClr val="FFFFFF"/>
                </a:solidFill>
                <a:latin typeface="Cambria"/>
                <a:cs typeface="Cambria"/>
              </a:rPr>
              <a:t>Ağdaki tüm nöronların, aşağıda gösterildiği gibi aynı Öklid uzunluğuna (norm) sahip olacak şekilde sınırlandırıldığı varsayılmaktadır.</a:t>
            </a:r>
            <a:endParaRPr sz="2800" dirty="0">
              <a:latin typeface="Cambria"/>
              <a:cs typeface="Cambria"/>
            </a:endParaRPr>
          </a:p>
        </p:txBody>
      </p:sp>
      <p:sp>
        <p:nvSpPr>
          <p:cNvPr id="3" name="object 3"/>
          <p:cNvSpPr txBox="1"/>
          <p:nvPr/>
        </p:nvSpPr>
        <p:spPr>
          <a:xfrm>
            <a:off x="4529454" y="1944751"/>
            <a:ext cx="304165" cy="336550"/>
          </a:xfrm>
          <a:prstGeom prst="rect">
            <a:avLst/>
          </a:prstGeom>
        </p:spPr>
        <p:txBody>
          <a:bodyPr vert="horz" wrap="square" lIns="0" tIns="11430" rIns="0" bIns="0" rtlCol="0">
            <a:spAutoFit/>
          </a:bodyPr>
          <a:lstStyle/>
          <a:p>
            <a:pPr marL="12700">
              <a:lnSpc>
                <a:spcPct val="100000"/>
              </a:lnSpc>
              <a:spcBef>
                <a:spcPts val="90"/>
              </a:spcBef>
            </a:pPr>
            <a:r>
              <a:rPr sz="2050" spc="130" dirty="0">
                <a:solidFill>
                  <a:srgbClr val="FFFFFF"/>
                </a:solidFill>
                <a:latin typeface="Cambria Math"/>
                <a:cs typeface="Cambria Math"/>
              </a:rPr>
              <a:t>𝑘𝑗</a:t>
            </a:r>
            <a:endParaRPr sz="2050">
              <a:latin typeface="Cambria Math"/>
              <a:cs typeface="Cambria Math"/>
            </a:endParaRPr>
          </a:p>
        </p:txBody>
      </p:sp>
      <p:sp>
        <p:nvSpPr>
          <p:cNvPr id="4" name="object 4"/>
          <p:cNvSpPr txBox="1"/>
          <p:nvPr/>
        </p:nvSpPr>
        <p:spPr>
          <a:xfrm>
            <a:off x="3812159" y="1616405"/>
            <a:ext cx="951865" cy="452120"/>
          </a:xfrm>
          <a:prstGeom prst="rect">
            <a:avLst/>
          </a:prstGeom>
        </p:spPr>
        <p:txBody>
          <a:bodyPr vert="horz" wrap="square" lIns="0" tIns="12065" rIns="0" bIns="0" rtlCol="0">
            <a:spAutoFit/>
          </a:bodyPr>
          <a:lstStyle/>
          <a:p>
            <a:pPr marL="38100">
              <a:lnSpc>
                <a:spcPct val="100000"/>
              </a:lnSpc>
              <a:spcBef>
                <a:spcPts val="95"/>
              </a:spcBef>
            </a:pPr>
            <a:r>
              <a:rPr sz="4200" spc="427" baseline="-19841" dirty="0">
                <a:solidFill>
                  <a:srgbClr val="FFFFFF"/>
                </a:solidFill>
                <a:latin typeface="Cambria Math"/>
                <a:cs typeface="Cambria Math"/>
              </a:rPr>
              <a:t>σ</a:t>
            </a:r>
            <a:r>
              <a:rPr sz="3075" spc="427" baseline="-50135" dirty="0">
                <a:solidFill>
                  <a:srgbClr val="FFFFFF"/>
                </a:solidFill>
                <a:latin typeface="Cambria Math"/>
                <a:cs typeface="Cambria Math"/>
              </a:rPr>
              <a:t>𝑗</a:t>
            </a:r>
            <a:r>
              <a:rPr sz="3075" spc="142" baseline="-50135" dirty="0">
                <a:solidFill>
                  <a:srgbClr val="FFFFFF"/>
                </a:solidFill>
                <a:latin typeface="Cambria Math"/>
                <a:cs typeface="Cambria Math"/>
              </a:rPr>
              <a:t> </a:t>
            </a:r>
            <a:r>
              <a:rPr sz="4200" spc="104" baseline="-22817" dirty="0">
                <a:solidFill>
                  <a:srgbClr val="FFFFFF"/>
                </a:solidFill>
                <a:latin typeface="Cambria Math"/>
                <a:cs typeface="Cambria Math"/>
              </a:rPr>
              <a:t>𝑤</a:t>
            </a:r>
            <a:r>
              <a:rPr sz="2050" spc="70" dirty="0">
                <a:solidFill>
                  <a:srgbClr val="FFFFFF"/>
                </a:solidFill>
                <a:latin typeface="Cambria Math"/>
                <a:cs typeface="Cambria Math"/>
              </a:rPr>
              <a:t>2</a:t>
            </a:r>
            <a:endParaRPr sz="2050" dirty="0">
              <a:latin typeface="Cambria Math"/>
              <a:cs typeface="Cambria Math"/>
            </a:endParaRPr>
          </a:p>
        </p:txBody>
      </p:sp>
      <p:sp>
        <p:nvSpPr>
          <p:cNvPr id="5" name="object 5"/>
          <p:cNvSpPr txBox="1"/>
          <p:nvPr/>
        </p:nvSpPr>
        <p:spPr>
          <a:xfrm>
            <a:off x="4931790" y="1760347"/>
            <a:ext cx="7181850" cy="452120"/>
          </a:xfrm>
          <a:prstGeom prst="rect">
            <a:avLst/>
          </a:prstGeom>
        </p:spPr>
        <p:txBody>
          <a:bodyPr vert="horz" wrap="square" lIns="0" tIns="12065" rIns="0" bIns="0" rtlCol="0">
            <a:spAutoFit/>
          </a:bodyPr>
          <a:lstStyle/>
          <a:p>
            <a:pPr marL="12700">
              <a:lnSpc>
                <a:spcPct val="100000"/>
              </a:lnSpc>
              <a:spcBef>
                <a:spcPts val="95"/>
              </a:spcBef>
              <a:tabLst>
                <a:tab pos="1350645" algn="l"/>
                <a:tab pos="6234430" algn="l"/>
              </a:tabLst>
            </a:pPr>
            <a:r>
              <a:rPr sz="2800" dirty="0">
                <a:solidFill>
                  <a:srgbClr val="FFFFFF"/>
                </a:solidFill>
                <a:latin typeface="Cambria Math"/>
                <a:cs typeface="Cambria Math"/>
              </a:rPr>
              <a:t>=</a:t>
            </a:r>
            <a:r>
              <a:rPr sz="2800" spc="160" dirty="0">
                <a:solidFill>
                  <a:srgbClr val="FFFFFF"/>
                </a:solidFill>
                <a:latin typeface="Cambria Math"/>
                <a:cs typeface="Cambria Math"/>
              </a:rPr>
              <a:t> </a:t>
            </a:r>
            <a:r>
              <a:rPr sz="2800" spc="-50" dirty="0">
                <a:solidFill>
                  <a:srgbClr val="FFFFFF"/>
                </a:solidFill>
                <a:latin typeface="Cambria Math"/>
                <a:cs typeface="Cambria Math"/>
              </a:rPr>
              <a:t>1</a:t>
            </a:r>
            <a:r>
              <a:rPr sz="2800" dirty="0">
                <a:solidFill>
                  <a:srgbClr val="FFFFFF"/>
                </a:solidFill>
                <a:latin typeface="Cambria Math"/>
                <a:cs typeface="Cambria Math"/>
              </a:rPr>
              <a:t>	for</a:t>
            </a:r>
            <a:r>
              <a:rPr sz="2800" spc="-30" dirty="0">
                <a:solidFill>
                  <a:srgbClr val="FFFFFF"/>
                </a:solidFill>
                <a:latin typeface="Cambria Math"/>
                <a:cs typeface="Cambria Math"/>
              </a:rPr>
              <a:t> </a:t>
            </a:r>
            <a:r>
              <a:rPr sz="2800" dirty="0">
                <a:solidFill>
                  <a:srgbClr val="FFFFFF"/>
                </a:solidFill>
                <a:latin typeface="Cambria Math"/>
                <a:cs typeface="Cambria Math"/>
              </a:rPr>
              <a:t>all</a:t>
            </a:r>
            <a:r>
              <a:rPr sz="2800" spc="-30" dirty="0">
                <a:solidFill>
                  <a:srgbClr val="FFFFFF"/>
                </a:solidFill>
                <a:latin typeface="Cambria Math"/>
                <a:cs typeface="Cambria Math"/>
              </a:rPr>
              <a:t> </a:t>
            </a:r>
            <a:r>
              <a:rPr sz="2800" spc="-50" dirty="0">
                <a:solidFill>
                  <a:srgbClr val="FFFFFF"/>
                </a:solidFill>
                <a:latin typeface="Cambria Math"/>
                <a:cs typeface="Cambria Math"/>
              </a:rPr>
              <a:t>𝑘</a:t>
            </a:r>
            <a:r>
              <a:rPr sz="2800" dirty="0">
                <a:solidFill>
                  <a:srgbClr val="FFFFFF"/>
                </a:solidFill>
                <a:latin typeface="Cambria Math"/>
                <a:cs typeface="Cambria Math"/>
              </a:rPr>
              <a:t>	</a:t>
            </a:r>
            <a:r>
              <a:rPr sz="2800" spc="-10" dirty="0">
                <a:solidFill>
                  <a:srgbClr val="FFFFFF"/>
                </a:solidFill>
                <a:latin typeface="Cambria"/>
                <a:cs typeface="Cambria"/>
              </a:rPr>
              <a:t>(2.14)</a:t>
            </a:r>
            <a:endParaRPr sz="2800">
              <a:latin typeface="Cambria"/>
              <a:cs typeface="Cambria"/>
            </a:endParaRPr>
          </a:p>
        </p:txBody>
      </p:sp>
      <p:sp>
        <p:nvSpPr>
          <p:cNvPr id="6" name="object 6"/>
          <p:cNvSpPr/>
          <p:nvPr/>
        </p:nvSpPr>
        <p:spPr>
          <a:xfrm>
            <a:off x="761" y="869441"/>
            <a:ext cx="12192000" cy="0"/>
          </a:xfrm>
          <a:custGeom>
            <a:avLst/>
            <a:gdLst/>
            <a:ahLst/>
            <a:cxnLst/>
            <a:rect l="l" t="t" r="r" b="b"/>
            <a:pathLst>
              <a:path w="12192000">
                <a:moveTo>
                  <a:pt x="0" y="0"/>
                </a:moveTo>
                <a:lnTo>
                  <a:pt x="12192000" y="0"/>
                </a:lnTo>
              </a:path>
            </a:pathLst>
          </a:custGeom>
          <a:ln w="25400">
            <a:solidFill>
              <a:srgbClr val="FFFFFF"/>
            </a:solidFill>
          </a:ln>
        </p:spPr>
        <p:txBody>
          <a:bodyPr wrap="square" lIns="0" tIns="0" rIns="0" bIns="0" rtlCol="0"/>
          <a:lstStyle/>
          <a:p>
            <a:endParaRPr/>
          </a:p>
        </p:txBody>
      </p:sp>
      <p:sp>
        <p:nvSpPr>
          <p:cNvPr id="12" name="object 12"/>
          <p:cNvSpPr txBox="1">
            <a:spLocks noGrp="1"/>
          </p:cNvSpPr>
          <p:nvPr>
            <p:ph type="sldNum" sz="quarter" idx="12"/>
          </p:nvPr>
        </p:nvSpPr>
        <p:spPr>
          <a:prstGeom prst="rect">
            <a:avLst/>
          </a:prstGeom>
        </p:spPr>
        <p:txBody>
          <a:bodyPr vert="horz" wrap="square" lIns="0" tIns="0" rIns="0" bIns="0" rtlCol="0">
            <a:spAutoFit/>
          </a:bodyPr>
          <a:lstStyle/>
          <a:p>
            <a:pPr marL="50165">
              <a:lnSpc>
                <a:spcPts val="1240"/>
              </a:lnSpc>
            </a:pPr>
            <a:fld id="{81D60167-4931-47E6-BA6A-407CBD079E47}" type="slidenum">
              <a:rPr spc="-25" dirty="0"/>
              <a:t>43</a:t>
            </a:fld>
            <a:endParaRPr spc="-25" dirty="0"/>
          </a:p>
        </p:txBody>
      </p:sp>
      <p:pic>
        <p:nvPicPr>
          <p:cNvPr id="9" name="object 9"/>
          <p:cNvPicPr/>
          <p:nvPr/>
        </p:nvPicPr>
        <p:blipFill>
          <a:blip r:embed="rId2" cstate="print"/>
          <a:stretch>
            <a:fillRect/>
          </a:stretch>
        </p:blipFill>
        <p:spPr>
          <a:xfrm>
            <a:off x="6018276" y="3742942"/>
            <a:ext cx="5791200" cy="3115055"/>
          </a:xfrm>
          <a:prstGeom prst="rect">
            <a:avLst/>
          </a:prstGeom>
        </p:spPr>
      </p:pic>
      <p:sp>
        <p:nvSpPr>
          <p:cNvPr id="10" name="object 10"/>
          <p:cNvSpPr txBox="1"/>
          <p:nvPr/>
        </p:nvSpPr>
        <p:spPr>
          <a:xfrm>
            <a:off x="78739" y="2264791"/>
            <a:ext cx="12010390" cy="3652282"/>
          </a:xfrm>
          <a:prstGeom prst="rect">
            <a:avLst/>
          </a:prstGeom>
        </p:spPr>
        <p:txBody>
          <a:bodyPr vert="horz" wrap="square" lIns="0" tIns="60960" rIns="0" bIns="0" rtlCol="0">
            <a:spAutoFit/>
          </a:bodyPr>
          <a:lstStyle/>
          <a:p>
            <a:pPr marL="240029" marR="5080" indent="-227329">
              <a:lnSpc>
                <a:spcPts val="3020"/>
              </a:lnSpc>
              <a:spcBef>
                <a:spcPts val="480"/>
              </a:spcBef>
              <a:buFont typeface="Arial MT"/>
              <a:buChar char="•"/>
              <a:tabLst>
                <a:tab pos="241300" algn="l"/>
              </a:tabLst>
            </a:pPr>
            <a:r>
              <a:rPr lang="tr-TR" sz="2800" dirty="0">
                <a:solidFill>
                  <a:srgbClr val="FFFFFF"/>
                </a:solidFill>
                <a:latin typeface="Cambria"/>
                <a:cs typeface="Cambria"/>
              </a:rPr>
              <a:t>Şekil 2.5b, rekabetçi öğrenmenin kullanılmasından kaynaklanan ağın tipik bir son durumunu göstermektedir.</a:t>
            </a:r>
          </a:p>
          <a:p>
            <a:pPr marL="240029" marR="5080" indent="-227329">
              <a:lnSpc>
                <a:spcPts val="3020"/>
              </a:lnSpc>
              <a:spcBef>
                <a:spcPts val="480"/>
              </a:spcBef>
              <a:buFont typeface="Arial MT"/>
              <a:buChar char="•"/>
              <a:tabLst>
                <a:tab pos="241300" algn="l"/>
              </a:tabLst>
            </a:pPr>
            <a:r>
              <a:rPr lang="tr-TR" sz="2800" dirty="0">
                <a:solidFill>
                  <a:srgbClr val="FFFFFF"/>
                </a:solidFill>
                <a:latin typeface="Cambria"/>
                <a:cs typeface="Cambria"/>
              </a:rPr>
              <a:t>Bu şekil, bir sinir ağının rekabetçi öğrenme yoluyla kümeleme gerçekleştirme yeteneğini göstermektedir.</a:t>
            </a:r>
          </a:p>
          <a:p>
            <a:pPr marL="240029" marR="5080" indent="-227329">
              <a:lnSpc>
                <a:spcPts val="3020"/>
              </a:lnSpc>
              <a:spcBef>
                <a:spcPts val="480"/>
              </a:spcBef>
              <a:buFont typeface="Arial MT"/>
              <a:buChar char="•"/>
              <a:tabLst>
                <a:tab pos="241300" algn="l"/>
              </a:tabLst>
            </a:pPr>
            <a:endParaRPr sz="2800" dirty="0">
              <a:latin typeface="Cambria"/>
              <a:cs typeface="Cambria"/>
            </a:endParaRPr>
          </a:p>
          <a:p>
            <a:pPr marL="233045" marR="6192520">
              <a:lnSpc>
                <a:spcPct val="100000"/>
              </a:lnSpc>
            </a:pPr>
            <a:r>
              <a:rPr lang="tr-TR" sz="2000" b="1" dirty="0">
                <a:solidFill>
                  <a:srgbClr val="FFFFFF"/>
                </a:solidFill>
                <a:latin typeface="Cambria"/>
                <a:cs typeface="Cambria"/>
              </a:rPr>
              <a:t>Şekil 2.5 Rekabetçi öğrenme sürecinin geometrik yorumu. Noktalar giriş vektörlerini temsil eder ve çaprazlar üç çıkış nöronunun sinaptik ağırlık vektörlerini temsil eder. (a) Ağın ilk durumu. (b) Ağın son durumu.</a:t>
            </a:r>
            <a:endParaRPr sz="2000" dirty="0">
              <a:latin typeface="Cambria"/>
              <a:cs typeface="Cambria"/>
            </a:endParaRPr>
          </a:p>
        </p:txBody>
      </p:sp>
      <p:sp>
        <p:nvSpPr>
          <p:cNvPr id="15" name="object 4">
            <a:extLst>
              <a:ext uri="{FF2B5EF4-FFF2-40B4-BE49-F238E27FC236}">
                <a16:creationId xmlns:a16="http://schemas.microsoft.com/office/drawing/2014/main" id="{380DEFE4-5CC2-52FD-0CB4-24E8182419D9}"/>
              </a:ext>
            </a:extLst>
          </p:cNvPr>
          <p:cNvSpPr txBox="1">
            <a:spLocks noGrp="1"/>
          </p:cNvSpPr>
          <p:nvPr>
            <p:ph type="title"/>
          </p:nvPr>
        </p:nvSpPr>
        <p:spPr>
          <a:xfrm>
            <a:off x="741679" y="86534"/>
            <a:ext cx="10515600" cy="782907"/>
          </a:xfrm>
          <a:prstGeom prst="rect">
            <a:avLst/>
          </a:prstGeom>
        </p:spPr>
        <p:txBody>
          <a:bodyPr vert="horz" wrap="square" lIns="0" tIns="13335" rIns="0" bIns="0" rtlCol="0">
            <a:spAutoFit/>
          </a:bodyPr>
          <a:lstStyle/>
          <a:p>
            <a:pPr marL="1940560">
              <a:lnSpc>
                <a:spcPct val="100000"/>
              </a:lnSpc>
              <a:spcBef>
                <a:spcPts val="105"/>
              </a:spcBef>
            </a:pPr>
            <a:r>
              <a:rPr lang="tr-TR" sz="5000" spc="-20" dirty="0">
                <a:solidFill>
                  <a:schemeClr val="bg1"/>
                </a:solidFill>
              </a:rPr>
              <a:t>Rekabetçi Öğrenme</a:t>
            </a:r>
            <a:endParaRPr sz="5000" dirty="0">
              <a:solidFill>
                <a:schemeClr val="bg1"/>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8739" y="962913"/>
            <a:ext cx="11873230" cy="2785505"/>
          </a:xfrm>
          <a:prstGeom prst="rect">
            <a:avLst/>
          </a:prstGeom>
        </p:spPr>
        <p:txBody>
          <a:bodyPr vert="horz" wrap="square" lIns="0" tIns="61594" rIns="0" bIns="0" rtlCol="0">
            <a:spAutoFit/>
          </a:bodyPr>
          <a:lstStyle/>
          <a:p>
            <a:pPr marL="240029" marR="5080" indent="-227329">
              <a:lnSpc>
                <a:spcPct val="90000"/>
              </a:lnSpc>
              <a:spcBef>
                <a:spcPts val="484"/>
              </a:spcBef>
              <a:buFont typeface="Arial MT"/>
              <a:buChar char="•"/>
              <a:tabLst>
                <a:tab pos="241300" algn="l"/>
              </a:tabLst>
            </a:pPr>
            <a:r>
              <a:rPr lang="tr-TR" sz="3200" dirty="0">
                <a:solidFill>
                  <a:srgbClr val="FFFFFF"/>
                </a:solidFill>
                <a:latin typeface="Cambria"/>
                <a:cs typeface="Cambria"/>
              </a:rPr>
              <a:t>Bir Boltzmann makinesinde nöronlar tekrarlayan bir yapı oluşturur ve ikili bir şekilde çalışırlar ("açık" durumda veya "kapalı" durumda)</a:t>
            </a:r>
          </a:p>
          <a:p>
            <a:pPr marL="240029" marR="5080" indent="-227329">
              <a:lnSpc>
                <a:spcPct val="90000"/>
              </a:lnSpc>
              <a:spcBef>
                <a:spcPts val="484"/>
              </a:spcBef>
              <a:buFont typeface="Arial MT"/>
              <a:buChar char="•"/>
              <a:tabLst>
                <a:tab pos="241300" algn="l"/>
              </a:tabLst>
            </a:pPr>
            <a:r>
              <a:rPr lang="tr-TR" sz="3200" dirty="0">
                <a:solidFill>
                  <a:srgbClr val="FFFFFF"/>
                </a:solidFill>
                <a:latin typeface="Cambria"/>
                <a:cs typeface="Cambria"/>
              </a:rPr>
              <a:t>Makine, değeri makinenin bireysel nöronları tarafından işgal edilen belirli durumlar tarafından belirlenen bir enerji fonksiyonu olan E ile karakterize edilir.</a:t>
            </a:r>
            <a:endParaRPr sz="3200" dirty="0">
              <a:latin typeface="Cambria"/>
              <a:cs typeface="Cambria"/>
            </a:endParaRPr>
          </a:p>
        </p:txBody>
      </p:sp>
      <p:sp>
        <p:nvSpPr>
          <p:cNvPr id="3" name="object 3"/>
          <p:cNvSpPr/>
          <p:nvPr/>
        </p:nvSpPr>
        <p:spPr>
          <a:xfrm>
            <a:off x="5797296" y="4261103"/>
            <a:ext cx="172720" cy="26034"/>
          </a:xfrm>
          <a:custGeom>
            <a:avLst/>
            <a:gdLst/>
            <a:ahLst/>
            <a:cxnLst/>
            <a:rect l="l" t="t" r="r" b="b"/>
            <a:pathLst>
              <a:path w="172720" h="26035">
                <a:moveTo>
                  <a:pt x="172212" y="0"/>
                </a:moveTo>
                <a:lnTo>
                  <a:pt x="0" y="0"/>
                </a:lnTo>
                <a:lnTo>
                  <a:pt x="0" y="25908"/>
                </a:lnTo>
                <a:lnTo>
                  <a:pt x="172212" y="25908"/>
                </a:lnTo>
                <a:lnTo>
                  <a:pt x="172212" y="0"/>
                </a:lnTo>
                <a:close/>
              </a:path>
            </a:pathLst>
          </a:custGeom>
          <a:solidFill>
            <a:srgbClr val="FFFFFF"/>
          </a:solidFill>
        </p:spPr>
        <p:txBody>
          <a:bodyPr wrap="square" lIns="0" tIns="0" rIns="0" bIns="0" rtlCol="0"/>
          <a:lstStyle/>
          <a:p>
            <a:endParaRPr/>
          </a:p>
        </p:txBody>
      </p:sp>
      <p:sp>
        <p:nvSpPr>
          <p:cNvPr id="4" name="object 4"/>
          <p:cNvSpPr txBox="1"/>
          <p:nvPr/>
        </p:nvSpPr>
        <p:spPr>
          <a:xfrm>
            <a:off x="5785484" y="4284345"/>
            <a:ext cx="197485" cy="382270"/>
          </a:xfrm>
          <a:prstGeom prst="rect">
            <a:avLst/>
          </a:prstGeom>
        </p:spPr>
        <p:txBody>
          <a:bodyPr vert="horz" wrap="square" lIns="0" tIns="11430" rIns="0" bIns="0" rtlCol="0">
            <a:spAutoFit/>
          </a:bodyPr>
          <a:lstStyle/>
          <a:p>
            <a:pPr marL="12700">
              <a:lnSpc>
                <a:spcPct val="100000"/>
              </a:lnSpc>
              <a:spcBef>
                <a:spcPts val="90"/>
              </a:spcBef>
            </a:pPr>
            <a:r>
              <a:rPr sz="2350" dirty="0">
                <a:solidFill>
                  <a:srgbClr val="FFFFFF"/>
                </a:solidFill>
                <a:latin typeface="Cambria Math"/>
                <a:cs typeface="Cambria Math"/>
              </a:rPr>
              <a:t>2</a:t>
            </a:r>
            <a:endParaRPr sz="2350">
              <a:latin typeface="Cambria Math"/>
              <a:cs typeface="Cambria Math"/>
            </a:endParaRPr>
          </a:p>
        </p:txBody>
      </p:sp>
      <p:sp>
        <p:nvSpPr>
          <p:cNvPr id="5" name="object 5"/>
          <p:cNvSpPr txBox="1"/>
          <p:nvPr/>
        </p:nvSpPr>
        <p:spPr>
          <a:xfrm>
            <a:off x="6312789" y="4179189"/>
            <a:ext cx="165100" cy="382270"/>
          </a:xfrm>
          <a:prstGeom prst="rect">
            <a:avLst/>
          </a:prstGeom>
        </p:spPr>
        <p:txBody>
          <a:bodyPr vert="horz" wrap="square" lIns="0" tIns="11430" rIns="0" bIns="0" rtlCol="0">
            <a:spAutoFit/>
          </a:bodyPr>
          <a:lstStyle/>
          <a:p>
            <a:pPr marL="12700">
              <a:lnSpc>
                <a:spcPct val="100000"/>
              </a:lnSpc>
              <a:spcBef>
                <a:spcPts val="90"/>
              </a:spcBef>
            </a:pPr>
            <a:r>
              <a:rPr sz="2350" spc="195" dirty="0">
                <a:solidFill>
                  <a:srgbClr val="FFFFFF"/>
                </a:solidFill>
                <a:latin typeface="Cambria Math"/>
                <a:cs typeface="Cambria Math"/>
              </a:rPr>
              <a:t>𝑗</a:t>
            </a:r>
            <a:endParaRPr sz="2350">
              <a:latin typeface="Cambria Math"/>
              <a:cs typeface="Cambria Math"/>
            </a:endParaRPr>
          </a:p>
        </p:txBody>
      </p:sp>
      <p:sp>
        <p:nvSpPr>
          <p:cNvPr id="6" name="object 6"/>
          <p:cNvSpPr txBox="1"/>
          <p:nvPr/>
        </p:nvSpPr>
        <p:spPr>
          <a:xfrm>
            <a:off x="6817232" y="4459300"/>
            <a:ext cx="572770" cy="382905"/>
          </a:xfrm>
          <a:prstGeom prst="rect">
            <a:avLst/>
          </a:prstGeom>
        </p:spPr>
        <p:txBody>
          <a:bodyPr vert="horz" wrap="square" lIns="0" tIns="11430" rIns="0" bIns="0" rtlCol="0">
            <a:spAutoFit/>
          </a:bodyPr>
          <a:lstStyle/>
          <a:p>
            <a:pPr marL="12700">
              <a:lnSpc>
                <a:spcPct val="100000"/>
              </a:lnSpc>
              <a:spcBef>
                <a:spcPts val="90"/>
              </a:spcBef>
            </a:pPr>
            <a:r>
              <a:rPr sz="2350" spc="105" dirty="0">
                <a:solidFill>
                  <a:srgbClr val="FFFFFF"/>
                </a:solidFill>
                <a:latin typeface="Cambria Math"/>
                <a:cs typeface="Cambria Math"/>
              </a:rPr>
              <a:t>𝑗≠𝑘</a:t>
            </a:r>
            <a:endParaRPr sz="2350">
              <a:latin typeface="Cambria Math"/>
              <a:cs typeface="Cambria Math"/>
            </a:endParaRPr>
          </a:p>
        </p:txBody>
      </p:sp>
      <p:sp>
        <p:nvSpPr>
          <p:cNvPr id="7" name="object 7"/>
          <p:cNvSpPr txBox="1"/>
          <p:nvPr/>
        </p:nvSpPr>
        <p:spPr>
          <a:xfrm>
            <a:off x="4576698" y="3970401"/>
            <a:ext cx="3213735" cy="513715"/>
          </a:xfrm>
          <a:prstGeom prst="rect">
            <a:avLst/>
          </a:prstGeom>
        </p:spPr>
        <p:txBody>
          <a:bodyPr vert="horz" wrap="square" lIns="0" tIns="12700" rIns="0" bIns="0" rtlCol="0">
            <a:spAutoFit/>
          </a:bodyPr>
          <a:lstStyle/>
          <a:p>
            <a:pPr marL="50800">
              <a:lnSpc>
                <a:spcPct val="100000"/>
              </a:lnSpc>
              <a:spcBef>
                <a:spcPts val="100"/>
              </a:spcBef>
              <a:tabLst>
                <a:tab pos="1964689" algn="l"/>
                <a:tab pos="2874645" algn="l"/>
              </a:tabLst>
            </a:pPr>
            <a:r>
              <a:rPr sz="3200" dirty="0">
                <a:solidFill>
                  <a:srgbClr val="FFFFFF"/>
                </a:solidFill>
                <a:latin typeface="Cambria Math"/>
                <a:cs typeface="Cambria Math"/>
              </a:rPr>
              <a:t>𝐸</a:t>
            </a:r>
            <a:r>
              <a:rPr sz="3200" spc="305" dirty="0">
                <a:solidFill>
                  <a:srgbClr val="FFFFFF"/>
                </a:solidFill>
                <a:latin typeface="Cambria Math"/>
                <a:cs typeface="Cambria Math"/>
              </a:rPr>
              <a:t> </a:t>
            </a:r>
            <a:r>
              <a:rPr sz="3200" dirty="0">
                <a:solidFill>
                  <a:srgbClr val="FFFFFF"/>
                </a:solidFill>
                <a:latin typeface="Cambria Math"/>
                <a:cs typeface="Cambria Math"/>
              </a:rPr>
              <a:t>=</a:t>
            </a:r>
            <a:r>
              <a:rPr sz="3200" spc="175" dirty="0">
                <a:solidFill>
                  <a:srgbClr val="FFFFFF"/>
                </a:solidFill>
                <a:latin typeface="Cambria Math"/>
                <a:cs typeface="Cambria Math"/>
              </a:rPr>
              <a:t> </a:t>
            </a:r>
            <a:r>
              <a:rPr sz="3200" dirty="0">
                <a:solidFill>
                  <a:srgbClr val="FFFFFF"/>
                </a:solidFill>
                <a:latin typeface="Cambria Math"/>
                <a:cs typeface="Cambria Math"/>
              </a:rPr>
              <a:t>−</a:t>
            </a:r>
            <a:r>
              <a:rPr sz="3200" spc="-170" dirty="0">
                <a:solidFill>
                  <a:srgbClr val="FFFFFF"/>
                </a:solidFill>
                <a:latin typeface="Cambria Math"/>
                <a:cs typeface="Cambria Math"/>
              </a:rPr>
              <a:t> </a:t>
            </a:r>
            <a:r>
              <a:rPr sz="3525" spc="75" baseline="43735" dirty="0">
                <a:solidFill>
                  <a:srgbClr val="FFFFFF"/>
                </a:solidFill>
                <a:latin typeface="Cambria Math"/>
                <a:cs typeface="Cambria Math"/>
              </a:rPr>
              <a:t>1</a:t>
            </a:r>
            <a:r>
              <a:rPr sz="3525" spc="15" baseline="43735" dirty="0">
                <a:solidFill>
                  <a:srgbClr val="FFFFFF"/>
                </a:solidFill>
                <a:latin typeface="Cambria Math"/>
                <a:cs typeface="Cambria Math"/>
              </a:rPr>
              <a:t> </a:t>
            </a:r>
            <a:r>
              <a:rPr sz="4800" spc="577" baseline="2604" dirty="0">
                <a:solidFill>
                  <a:srgbClr val="FFFFFF"/>
                </a:solidFill>
                <a:latin typeface="Cambria Math"/>
                <a:cs typeface="Cambria Math"/>
              </a:rPr>
              <a:t>σ</a:t>
            </a:r>
            <a:r>
              <a:rPr sz="4800" baseline="2604" dirty="0">
                <a:solidFill>
                  <a:srgbClr val="FFFFFF"/>
                </a:solidFill>
                <a:latin typeface="Cambria Math"/>
                <a:cs typeface="Cambria Math"/>
              </a:rPr>
              <a:t>	</a:t>
            </a:r>
            <a:r>
              <a:rPr sz="4800" spc="577" baseline="2604" dirty="0">
                <a:solidFill>
                  <a:srgbClr val="FFFFFF"/>
                </a:solidFill>
                <a:latin typeface="Cambria Math"/>
                <a:cs typeface="Cambria Math"/>
              </a:rPr>
              <a:t>σ</a:t>
            </a:r>
            <a:r>
              <a:rPr sz="4800" baseline="2604" dirty="0">
                <a:solidFill>
                  <a:srgbClr val="FFFFFF"/>
                </a:solidFill>
                <a:latin typeface="Cambria Math"/>
                <a:cs typeface="Cambria Math"/>
              </a:rPr>
              <a:t>	</a:t>
            </a:r>
            <a:r>
              <a:rPr sz="3200" spc="-50" dirty="0">
                <a:solidFill>
                  <a:srgbClr val="FFFFFF"/>
                </a:solidFill>
                <a:latin typeface="Cambria Math"/>
                <a:cs typeface="Cambria Math"/>
              </a:rPr>
              <a:t>𝑤</a:t>
            </a:r>
            <a:endParaRPr sz="3200">
              <a:latin typeface="Cambria Math"/>
              <a:cs typeface="Cambria Math"/>
            </a:endParaRPr>
          </a:p>
        </p:txBody>
      </p:sp>
      <p:sp>
        <p:nvSpPr>
          <p:cNvPr id="8" name="object 8"/>
          <p:cNvSpPr txBox="1"/>
          <p:nvPr/>
        </p:nvSpPr>
        <p:spPr>
          <a:xfrm>
            <a:off x="7000113" y="4162425"/>
            <a:ext cx="1831339" cy="382270"/>
          </a:xfrm>
          <a:prstGeom prst="rect">
            <a:avLst/>
          </a:prstGeom>
        </p:spPr>
        <p:txBody>
          <a:bodyPr vert="horz" wrap="square" lIns="0" tIns="11430" rIns="0" bIns="0" rtlCol="0">
            <a:spAutoFit/>
          </a:bodyPr>
          <a:lstStyle/>
          <a:p>
            <a:pPr marL="12700">
              <a:lnSpc>
                <a:spcPct val="100000"/>
              </a:lnSpc>
              <a:spcBef>
                <a:spcPts val="90"/>
              </a:spcBef>
              <a:tabLst>
                <a:tab pos="737870" algn="l"/>
                <a:tab pos="1297305" algn="l"/>
                <a:tab pos="1678305" algn="l"/>
              </a:tabLst>
            </a:pPr>
            <a:r>
              <a:rPr sz="3525" spc="75" baseline="1182" dirty="0">
                <a:solidFill>
                  <a:srgbClr val="FFFFFF"/>
                </a:solidFill>
                <a:latin typeface="Cambria Math"/>
                <a:cs typeface="Cambria Math"/>
              </a:rPr>
              <a:t>𝑘</a:t>
            </a:r>
            <a:r>
              <a:rPr sz="3525" baseline="1182" dirty="0">
                <a:solidFill>
                  <a:srgbClr val="FFFFFF"/>
                </a:solidFill>
                <a:latin typeface="Cambria Math"/>
                <a:cs typeface="Cambria Math"/>
              </a:rPr>
              <a:t>	</a:t>
            </a:r>
            <a:r>
              <a:rPr sz="2350" spc="140" dirty="0">
                <a:solidFill>
                  <a:srgbClr val="FFFFFF"/>
                </a:solidFill>
                <a:latin typeface="Cambria Math"/>
                <a:cs typeface="Cambria Math"/>
              </a:rPr>
              <a:t>𝑘𝑗</a:t>
            </a:r>
            <a:r>
              <a:rPr sz="2350" dirty="0">
                <a:solidFill>
                  <a:srgbClr val="FFFFFF"/>
                </a:solidFill>
                <a:latin typeface="Cambria Math"/>
                <a:cs typeface="Cambria Math"/>
              </a:rPr>
              <a:t>	</a:t>
            </a:r>
            <a:r>
              <a:rPr sz="2350" spc="50" dirty="0">
                <a:solidFill>
                  <a:srgbClr val="FFFFFF"/>
                </a:solidFill>
                <a:latin typeface="Cambria Math"/>
                <a:cs typeface="Cambria Math"/>
              </a:rPr>
              <a:t>𝑘</a:t>
            </a:r>
            <a:r>
              <a:rPr sz="2350" dirty="0">
                <a:solidFill>
                  <a:srgbClr val="FFFFFF"/>
                </a:solidFill>
                <a:latin typeface="Cambria Math"/>
                <a:cs typeface="Cambria Math"/>
              </a:rPr>
              <a:t>	</a:t>
            </a:r>
            <a:r>
              <a:rPr sz="2350" spc="195" dirty="0">
                <a:solidFill>
                  <a:srgbClr val="FFFFFF"/>
                </a:solidFill>
                <a:latin typeface="Cambria Math"/>
                <a:cs typeface="Cambria Math"/>
              </a:rPr>
              <a:t>𝑗</a:t>
            </a:r>
            <a:endParaRPr sz="2350">
              <a:latin typeface="Cambria Math"/>
              <a:cs typeface="Cambria Math"/>
            </a:endParaRPr>
          </a:p>
        </p:txBody>
      </p:sp>
      <p:sp>
        <p:nvSpPr>
          <p:cNvPr id="9" name="object 9"/>
          <p:cNvSpPr txBox="1"/>
          <p:nvPr/>
        </p:nvSpPr>
        <p:spPr>
          <a:xfrm>
            <a:off x="8073390" y="3970401"/>
            <a:ext cx="4039235" cy="513715"/>
          </a:xfrm>
          <a:prstGeom prst="rect">
            <a:avLst/>
          </a:prstGeom>
        </p:spPr>
        <p:txBody>
          <a:bodyPr vert="horz" wrap="square" lIns="0" tIns="12700" rIns="0" bIns="0" rtlCol="0">
            <a:spAutoFit/>
          </a:bodyPr>
          <a:lstStyle/>
          <a:p>
            <a:pPr marL="12700">
              <a:lnSpc>
                <a:spcPct val="100000"/>
              </a:lnSpc>
              <a:spcBef>
                <a:spcPts val="100"/>
              </a:spcBef>
              <a:tabLst>
                <a:tab pos="429895" algn="l"/>
                <a:tab pos="2955290" algn="l"/>
              </a:tabLst>
            </a:pPr>
            <a:r>
              <a:rPr sz="3200" spc="-50" dirty="0">
                <a:solidFill>
                  <a:srgbClr val="FFFFFF"/>
                </a:solidFill>
                <a:latin typeface="Cambria Math"/>
                <a:cs typeface="Cambria Math"/>
              </a:rPr>
              <a:t>𝑥</a:t>
            </a:r>
            <a:r>
              <a:rPr sz="3200" dirty="0">
                <a:solidFill>
                  <a:srgbClr val="FFFFFF"/>
                </a:solidFill>
                <a:latin typeface="Cambria Math"/>
                <a:cs typeface="Cambria Math"/>
              </a:rPr>
              <a:t>	</a:t>
            </a:r>
            <a:r>
              <a:rPr sz="3200" spc="-50" dirty="0">
                <a:solidFill>
                  <a:srgbClr val="FFFFFF"/>
                </a:solidFill>
                <a:latin typeface="Cambria Math"/>
                <a:cs typeface="Cambria Math"/>
              </a:rPr>
              <a:t>𝑥</a:t>
            </a:r>
            <a:r>
              <a:rPr sz="3200" dirty="0">
                <a:solidFill>
                  <a:srgbClr val="FFFFFF"/>
                </a:solidFill>
                <a:latin typeface="Cambria Math"/>
                <a:cs typeface="Cambria Math"/>
              </a:rPr>
              <a:t>	</a:t>
            </a:r>
            <a:r>
              <a:rPr sz="3200" spc="-10" dirty="0">
                <a:solidFill>
                  <a:srgbClr val="FFFFFF"/>
                </a:solidFill>
                <a:latin typeface="Cambria"/>
                <a:cs typeface="Cambria"/>
              </a:rPr>
              <a:t>(2.15)</a:t>
            </a:r>
            <a:endParaRPr sz="3200">
              <a:latin typeface="Cambria"/>
              <a:cs typeface="Cambria"/>
            </a:endParaRPr>
          </a:p>
        </p:txBody>
      </p:sp>
      <p:sp>
        <p:nvSpPr>
          <p:cNvPr id="10" name="object 10"/>
          <p:cNvSpPr txBox="1"/>
          <p:nvPr/>
        </p:nvSpPr>
        <p:spPr>
          <a:xfrm>
            <a:off x="53339" y="4886705"/>
            <a:ext cx="11569065" cy="1465145"/>
          </a:xfrm>
          <a:prstGeom prst="rect">
            <a:avLst/>
          </a:prstGeom>
        </p:spPr>
        <p:txBody>
          <a:bodyPr vert="horz" wrap="square" lIns="0" tIns="41275" rIns="0" bIns="0" rtlCol="0">
            <a:spAutoFit/>
          </a:bodyPr>
          <a:lstStyle/>
          <a:p>
            <a:pPr marL="38100" marR="30480">
              <a:lnSpc>
                <a:spcPts val="3720"/>
              </a:lnSpc>
              <a:spcBef>
                <a:spcPts val="325"/>
              </a:spcBef>
            </a:pPr>
            <a:r>
              <a:rPr lang="tr-TR" sz="3200" dirty="0">
                <a:solidFill>
                  <a:srgbClr val="FFFFFF"/>
                </a:solidFill>
                <a:latin typeface="Cambria"/>
                <a:cs typeface="Cambria"/>
              </a:rPr>
              <a:t>burada </a:t>
            </a:r>
            <a:r>
              <a:rPr lang="tr-TR" sz="3200" dirty="0" err="1">
                <a:solidFill>
                  <a:srgbClr val="FFFFFF"/>
                </a:solidFill>
                <a:latin typeface="Cambria"/>
                <a:cs typeface="Cambria"/>
              </a:rPr>
              <a:t>xj</a:t>
            </a:r>
            <a:r>
              <a:rPr lang="tr-TR" sz="3200" dirty="0">
                <a:solidFill>
                  <a:srgbClr val="FFFFFF"/>
                </a:solidFill>
                <a:latin typeface="Cambria"/>
                <a:cs typeface="Cambria"/>
              </a:rPr>
              <a:t>, J nöronunun durumudur ve WKJ, J nöronunu K nöronuna bağlayan sinaptik ağırlıktır ve J ≠ K, kendi kendine geri bildirim olmadığı anlamına gelir.</a:t>
            </a:r>
            <a:endParaRPr sz="3200" dirty="0">
              <a:latin typeface="Cambria"/>
              <a:cs typeface="Cambria"/>
            </a:endParaRPr>
          </a:p>
        </p:txBody>
      </p:sp>
      <p:sp>
        <p:nvSpPr>
          <p:cNvPr id="11" name="object 11"/>
          <p:cNvSpPr/>
          <p:nvPr/>
        </p:nvSpPr>
        <p:spPr>
          <a:xfrm>
            <a:off x="761" y="869441"/>
            <a:ext cx="12192000" cy="0"/>
          </a:xfrm>
          <a:custGeom>
            <a:avLst/>
            <a:gdLst/>
            <a:ahLst/>
            <a:cxnLst/>
            <a:rect l="l" t="t" r="r" b="b"/>
            <a:pathLst>
              <a:path w="12192000">
                <a:moveTo>
                  <a:pt x="0" y="0"/>
                </a:moveTo>
                <a:lnTo>
                  <a:pt x="12192000" y="0"/>
                </a:lnTo>
              </a:path>
            </a:pathLst>
          </a:custGeom>
          <a:ln w="25400">
            <a:solidFill>
              <a:srgbClr val="FFFFFF"/>
            </a:solidFill>
          </a:ln>
        </p:spPr>
        <p:txBody>
          <a:bodyPr wrap="square" lIns="0" tIns="0" rIns="0" bIns="0" rtlCol="0"/>
          <a:lstStyle/>
          <a:p>
            <a:endParaRPr/>
          </a:p>
        </p:txBody>
      </p:sp>
      <p:sp>
        <p:nvSpPr>
          <p:cNvPr id="12" name="object 12"/>
          <p:cNvSpPr txBox="1">
            <a:spLocks noGrp="1"/>
          </p:cNvSpPr>
          <p:nvPr>
            <p:ph type="title"/>
          </p:nvPr>
        </p:nvSpPr>
        <p:spPr>
          <a:xfrm>
            <a:off x="527684" y="17383"/>
            <a:ext cx="10515600" cy="782907"/>
          </a:xfrm>
          <a:prstGeom prst="rect">
            <a:avLst/>
          </a:prstGeom>
        </p:spPr>
        <p:txBody>
          <a:bodyPr vert="horz" wrap="square" lIns="0" tIns="13335" rIns="0" bIns="0" rtlCol="0">
            <a:spAutoFit/>
          </a:bodyPr>
          <a:lstStyle/>
          <a:p>
            <a:pPr marL="2103755">
              <a:lnSpc>
                <a:spcPct val="100000"/>
              </a:lnSpc>
              <a:spcBef>
                <a:spcPts val="105"/>
              </a:spcBef>
            </a:pPr>
            <a:r>
              <a:rPr sz="5000" dirty="0">
                <a:solidFill>
                  <a:schemeClr val="bg1"/>
                </a:solidFill>
              </a:rPr>
              <a:t>Boltzmann </a:t>
            </a:r>
            <a:r>
              <a:rPr sz="5000" spc="-10" dirty="0">
                <a:solidFill>
                  <a:schemeClr val="bg1"/>
                </a:solidFill>
              </a:rPr>
              <a:t>Learning</a:t>
            </a:r>
            <a:endParaRPr sz="5000" dirty="0">
              <a:solidFill>
                <a:schemeClr val="bg1"/>
              </a:solidFill>
            </a:endParaRPr>
          </a:p>
        </p:txBody>
      </p:sp>
      <p:sp>
        <p:nvSpPr>
          <p:cNvPr id="15" name="object 15"/>
          <p:cNvSpPr txBox="1">
            <a:spLocks noGrp="1"/>
          </p:cNvSpPr>
          <p:nvPr>
            <p:ph type="sldNum" sz="quarter" idx="12"/>
          </p:nvPr>
        </p:nvSpPr>
        <p:spPr>
          <a:prstGeom prst="rect">
            <a:avLst/>
          </a:prstGeom>
        </p:spPr>
        <p:txBody>
          <a:bodyPr vert="horz" wrap="square" lIns="0" tIns="0" rIns="0" bIns="0" rtlCol="0">
            <a:spAutoFit/>
          </a:bodyPr>
          <a:lstStyle/>
          <a:p>
            <a:pPr marL="50165">
              <a:lnSpc>
                <a:spcPts val="1240"/>
              </a:lnSpc>
            </a:pPr>
            <a:fld id="{81D60167-4931-47E6-BA6A-407CBD079E47}" type="slidenum">
              <a:rPr spc="-25" dirty="0"/>
              <a:t>44</a:t>
            </a:fld>
            <a:endParaRPr spc="-25"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6781800" y="3521962"/>
            <a:ext cx="5077967" cy="3314698"/>
          </a:xfrm>
          <a:prstGeom prst="rect">
            <a:avLst/>
          </a:prstGeom>
        </p:spPr>
      </p:pic>
      <p:sp>
        <p:nvSpPr>
          <p:cNvPr id="3" name="object 3"/>
          <p:cNvSpPr txBox="1"/>
          <p:nvPr/>
        </p:nvSpPr>
        <p:spPr>
          <a:xfrm>
            <a:off x="53339" y="962913"/>
            <a:ext cx="11548110" cy="1391920"/>
          </a:xfrm>
          <a:prstGeom prst="rect">
            <a:avLst/>
          </a:prstGeom>
        </p:spPr>
        <p:txBody>
          <a:bodyPr vert="horz" wrap="square" lIns="0" tIns="61594" rIns="0" bIns="0" rtlCol="0">
            <a:spAutoFit/>
          </a:bodyPr>
          <a:lstStyle/>
          <a:p>
            <a:pPr marL="265430" marR="30480" indent="-227329" algn="just">
              <a:lnSpc>
                <a:spcPct val="90000"/>
              </a:lnSpc>
              <a:spcBef>
                <a:spcPts val="484"/>
              </a:spcBef>
              <a:buFont typeface="Arial MT"/>
              <a:buChar char="•"/>
              <a:tabLst>
                <a:tab pos="266700" algn="l"/>
              </a:tabLst>
            </a:pPr>
            <a:r>
              <a:rPr lang="tr-TR" sz="3200" dirty="0">
                <a:solidFill>
                  <a:srgbClr val="FFFFFF"/>
                </a:solidFill>
                <a:latin typeface="Cambria"/>
                <a:cs typeface="Cambria"/>
              </a:rPr>
              <a:t>Makine, öğrenme sürecinin bir adımında bir nöron k seçerek, ardından nöron k durumunu </a:t>
            </a:r>
            <a:r>
              <a:rPr lang="tr-TR" sz="3200" dirty="0" err="1">
                <a:solidFill>
                  <a:srgbClr val="FFFFFF"/>
                </a:solidFill>
                <a:latin typeface="Cambria"/>
                <a:cs typeface="Cambria"/>
              </a:rPr>
              <a:t>xk</a:t>
            </a:r>
            <a:r>
              <a:rPr lang="tr-TR" sz="3200" dirty="0">
                <a:solidFill>
                  <a:srgbClr val="FFFFFF"/>
                </a:solidFill>
                <a:latin typeface="Cambria"/>
                <a:cs typeface="Cambria"/>
              </a:rPr>
              <a:t> durumundan -</a:t>
            </a:r>
            <a:r>
              <a:rPr lang="tr-TR" sz="3200" dirty="0" err="1">
                <a:solidFill>
                  <a:srgbClr val="FFFFFF"/>
                </a:solidFill>
                <a:latin typeface="Cambria"/>
                <a:cs typeface="Cambria"/>
              </a:rPr>
              <a:t>xk'ye</a:t>
            </a:r>
            <a:r>
              <a:rPr lang="tr-TR" sz="3200" dirty="0">
                <a:solidFill>
                  <a:srgbClr val="FFFFFF"/>
                </a:solidFill>
                <a:latin typeface="Cambria"/>
                <a:cs typeface="Cambria"/>
              </a:rPr>
              <a:t> olasılıkla belirli bir T sıcaklığında çevirerek çalışır</a:t>
            </a:r>
            <a:endParaRPr sz="3200" dirty="0">
              <a:latin typeface="Cambria"/>
              <a:cs typeface="Cambria"/>
            </a:endParaRPr>
          </a:p>
        </p:txBody>
      </p:sp>
      <p:sp>
        <p:nvSpPr>
          <p:cNvPr id="4" name="object 4"/>
          <p:cNvSpPr/>
          <p:nvPr/>
        </p:nvSpPr>
        <p:spPr>
          <a:xfrm>
            <a:off x="3096005" y="2553589"/>
            <a:ext cx="1972310" cy="377190"/>
          </a:xfrm>
          <a:custGeom>
            <a:avLst/>
            <a:gdLst/>
            <a:ahLst/>
            <a:cxnLst/>
            <a:rect l="l" t="t" r="r" b="b"/>
            <a:pathLst>
              <a:path w="1972310" h="377189">
                <a:moveTo>
                  <a:pt x="1851659" y="0"/>
                </a:moveTo>
                <a:lnTo>
                  <a:pt x="1846198" y="15366"/>
                </a:lnTo>
                <a:lnTo>
                  <a:pt x="1868082" y="24818"/>
                </a:lnTo>
                <a:lnTo>
                  <a:pt x="1886870" y="37925"/>
                </a:lnTo>
                <a:lnTo>
                  <a:pt x="1915159" y="75057"/>
                </a:lnTo>
                <a:lnTo>
                  <a:pt x="1931908" y="125142"/>
                </a:lnTo>
                <a:lnTo>
                  <a:pt x="1937511" y="186562"/>
                </a:lnTo>
                <a:lnTo>
                  <a:pt x="1936109" y="219805"/>
                </a:lnTo>
                <a:lnTo>
                  <a:pt x="1924921" y="277145"/>
                </a:lnTo>
                <a:lnTo>
                  <a:pt x="1902465" y="321941"/>
                </a:lnTo>
                <a:lnTo>
                  <a:pt x="1868314" y="352143"/>
                </a:lnTo>
                <a:lnTo>
                  <a:pt x="1846833" y="361696"/>
                </a:lnTo>
                <a:lnTo>
                  <a:pt x="1851659" y="376936"/>
                </a:lnTo>
                <a:lnTo>
                  <a:pt x="1902999" y="352853"/>
                </a:lnTo>
                <a:lnTo>
                  <a:pt x="1940814" y="311150"/>
                </a:lnTo>
                <a:lnTo>
                  <a:pt x="1964070" y="255206"/>
                </a:lnTo>
                <a:lnTo>
                  <a:pt x="1971802" y="188595"/>
                </a:lnTo>
                <a:lnTo>
                  <a:pt x="1969869" y="154070"/>
                </a:lnTo>
                <a:lnTo>
                  <a:pt x="1954335" y="92833"/>
                </a:lnTo>
                <a:lnTo>
                  <a:pt x="1923472" y="42969"/>
                </a:lnTo>
                <a:lnTo>
                  <a:pt x="1878947" y="9909"/>
                </a:lnTo>
                <a:lnTo>
                  <a:pt x="1851659" y="0"/>
                </a:lnTo>
                <a:close/>
              </a:path>
              <a:path w="1972310" h="377189">
                <a:moveTo>
                  <a:pt x="120142" y="0"/>
                </a:moveTo>
                <a:lnTo>
                  <a:pt x="68897" y="24225"/>
                </a:lnTo>
                <a:lnTo>
                  <a:pt x="30987" y="66166"/>
                </a:lnTo>
                <a:lnTo>
                  <a:pt x="7731" y="122142"/>
                </a:lnTo>
                <a:lnTo>
                  <a:pt x="0" y="188595"/>
                </a:lnTo>
                <a:lnTo>
                  <a:pt x="1930" y="223246"/>
                </a:lnTo>
                <a:lnTo>
                  <a:pt x="17412" y="284499"/>
                </a:lnTo>
                <a:lnTo>
                  <a:pt x="48150" y="334198"/>
                </a:lnTo>
                <a:lnTo>
                  <a:pt x="92763" y="367103"/>
                </a:lnTo>
                <a:lnTo>
                  <a:pt x="120142" y="376936"/>
                </a:lnTo>
                <a:lnTo>
                  <a:pt x="124968" y="361696"/>
                </a:lnTo>
                <a:lnTo>
                  <a:pt x="103487" y="352143"/>
                </a:lnTo>
                <a:lnTo>
                  <a:pt x="84947" y="338899"/>
                </a:lnTo>
                <a:lnTo>
                  <a:pt x="56642" y="301244"/>
                </a:lnTo>
                <a:lnTo>
                  <a:pt x="39893" y="249999"/>
                </a:lnTo>
                <a:lnTo>
                  <a:pt x="34289" y="186562"/>
                </a:lnTo>
                <a:lnTo>
                  <a:pt x="35692" y="154441"/>
                </a:lnTo>
                <a:lnTo>
                  <a:pt x="46880" y="98677"/>
                </a:lnTo>
                <a:lnTo>
                  <a:pt x="69361" y="54675"/>
                </a:lnTo>
                <a:lnTo>
                  <a:pt x="103755" y="24818"/>
                </a:lnTo>
                <a:lnTo>
                  <a:pt x="125475" y="15366"/>
                </a:lnTo>
                <a:lnTo>
                  <a:pt x="120142" y="0"/>
                </a:lnTo>
                <a:close/>
              </a:path>
            </a:pathLst>
          </a:custGeom>
          <a:solidFill>
            <a:srgbClr val="FFFFFF"/>
          </a:solidFill>
        </p:spPr>
        <p:txBody>
          <a:bodyPr wrap="square" lIns="0" tIns="0" rIns="0" bIns="0" rtlCol="0"/>
          <a:lstStyle/>
          <a:p>
            <a:endParaRPr/>
          </a:p>
        </p:txBody>
      </p:sp>
      <p:sp>
        <p:nvSpPr>
          <p:cNvPr id="5" name="object 5"/>
          <p:cNvSpPr txBox="1"/>
          <p:nvPr/>
        </p:nvSpPr>
        <p:spPr>
          <a:xfrm>
            <a:off x="2760217" y="2438526"/>
            <a:ext cx="2797810" cy="513715"/>
          </a:xfrm>
          <a:prstGeom prst="rect">
            <a:avLst/>
          </a:prstGeom>
        </p:spPr>
        <p:txBody>
          <a:bodyPr vert="horz" wrap="square" lIns="0" tIns="13335" rIns="0" bIns="0" rtlCol="0">
            <a:spAutoFit/>
          </a:bodyPr>
          <a:lstStyle/>
          <a:p>
            <a:pPr marL="38100">
              <a:lnSpc>
                <a:spcPct val="100000"/>
              </a:lnSpc>
              <a:spcBef>
                <a:spcPts val="105"/>
              </a:spcBef>
              <a:tabLst>
                <a:tab pos="469265" algn="l"/>
                <a:tab pos="998219" algn="l"/>
                <a:tab pos="2454910" algn="l"/>
              </a:tabLst>
            </a:pPr>
            <a:r>
              <a:rPr sz="3200" spc="-50" dirty="0">
                <a:solidFill>
                  <a:srgbClr val="FFFFFF"/>
                </a:solidFill>
                <a:latin typeface="Cambria Math"/>
                <a:cs typeface="Cambria Math"/>
              </a:rPr>
              <a:t>𝑃</a:t>
            </a:r>
            <a:r>
              <a:rPr sz="3200" dirty="0">
                <a:solidFill>
                  <a:srgbClr val="FFFFFF"/>
                </a:solidFill>
                <a:latin typeface="Cambria Math"/>
                <a:cs typeface="Cambria Math"/>
              </a:rPr>
              <a:t>	</a:t>
            </a:r>
            <a:r>
              <a:rPr sz="3200" spc="-25" dirty="0">
                <a:solidFill>
                  <a:srgbClr val="FFFFFF"/>
                </a:solidFill>
                <a:latin typeface="Cambria Math"/>
                <a:cs typeface="Cambria Math"/>
              </a:rPr>
              <a:t>𝑥</a:t>
            </a:r>
            <a:r>
              <a:rPr sz="3525" spc="-37" baseline="-15366" dirty="0">
                <a:solidFill>
                  <a:srgbClr val="FFFFFF"/>
                </a:solidFill>
                <a:latin typeface="Cambria Math"/>
                <a:cs typeface="Cambria Math"/>
              </a:rPr>
              <a:t>𝑘</a:t>
            </a:r>
            <a:r>
              <a:rPr sz="3525" baseline="-15366" dirty="0">
                <a:solidFill>
                  <a:srgbClr val="FFFFFF"/>
                </a:solidFill>
                <a:latin typeface="Cambria Math"/>
                <a:cs typeface="Cambria Math"/>
              </a:rPr>
              <a:t>	</a:t>
            </a:r>
            <a:r>
              <a:rPr sz="3200" dirty="0">
                <a:solidFill>
                  <a:srgbClr val="FFFFFF"/>
                </a:solidFill>
                <a:latin typeface="Cambria Math"/>
                <a:cs typeface="Cambria Math"/>
              </a:rPr>
              <a:t>→</a:t>
            </a:r>
            <a:r>
              <a:rPr sz="3200" spc="165" dirty="0">
                <a:solidFill>
                  <a:srgbClr val="FFFFFF"/>
                </a:solidFill>
                <a:latin typeface="Cambria Math"/>
                <a:cs typeface="Cambria Math"/>
              </a:rPr>
              <a:t> </a:t>
            </a:r>
            <a:r>
              <a:rPr sz="3200" spc="-25" dirty="0">
                <a:solidFill>
                  <a:srgbClr val="FFFFFF"/>
                </a:solidFill>
                <a:latin typeface="Cambria Math"/>
                <a:cs typeface="Cambria Math"/>
              </a:rPr>
              <a:t>−𝑥</a:t>
            </a:r>
            <a:r>
              <a:rPr sz="3525" spc="-37" baseline="-15366" dirty="0">
                <a:solidFill>
                  <a:srgbClr val="FFFFFF"/>
                </a:solidFill>
                <a:latin typeface="Cambria Math"/>
                <a:cs typeface="Cambria Math"/>
              </a:rPr>
              <a:t>𝑘</a:t>
            </a:r>
            <a:r>
              <a:rPr sz="3525" baseline="-15366" dirty="0">
                <a:solidFill>
                  <a:srgbClr val="FFFFFF"/>
                </a:solidFill>
                <a:latin typeface="Cambria Math"/>
                <a:cs typeface="Cambria Math"/>
              </a:rPr>
              <a:t>	</a:t>
            </a:r>
            <a:r>
              <a:rPr sz="3200" spc="-50" dirty="0">
                <a:solidFill>
                  <a:srgbClr val="FFFFFF"/>
                </a:solidFill>
                <a:latin typeface="Cambria Math"/>
                <a:cs typeface="Cambria Math"/>
              </a:rPr>
              <a:t>=</a:t>
            </a:r>
            <a:endParaRPr sz="3200">
              <a:latin typeface="Cambria Math"/>
              <a:cs typeface="Cambria Math"/>
            </a:endParaRPr>
          </a:p>
        </p:txBody>
      </p:sp>
      <p:sp>
        <p:nvSpPr>
          <p:cNvPr id="6" name="object 6"/>
          <p:cNvSpPr/>
          <p:nvPr/>
        </p:nvSpPr>
        <p:spPr>
          <a:xfrm>
            <a:off x="5631179" y="2729483"/>
            <a:ext cx="2275840" cy="26034"/>
          </a:xfrm>
          <a:custGeom>
            <a:avLst/>
            <a:gdLst/>
            <a:ahLst/>
            <a:cxnLst/>
            <a:rect l="l" t="t" r="r" b="b"/>
            <a:pathLst>
              <a:path w="2275840" h="26035">
                <a:moveTo>
                  <a:pt x="2275331" y="0"/>
                </a:moveTo>
                <a:lnTo>
                  <a:pt x="0" y="0"/>
                </a:lnTo>
                <a:lnTo>
                  <a:pt x="0" y="25908"/>
                </a:lnTo>
                <a:lnTo>
                  <a:pt x="2275331" y="25908"/>
                </a:lnTo>
                <a:lnTo>
                  <a:pt x="2275331" y="0"/>
                </a:lnTo>
                <a:close/>
              </a:path>
            </a:pathLst>
          </a:custGeom>
          <a:solidFill>
            <a:srgbClr val="FFFFFF"/>
          </a:solidFill>
        </p:spPr>
        <p:txBody>
          <a:bodyPr wrap="square" lIns="0" tIns="0" rIns="0" bIns="0" rtlCol="0"/>
          <a:lstStyle/>
          <a:p>
            <a:endParaRPr/>
          </a:p>
        </p:txBody>
      </p:sp>
      <p:sp>
        <p:nvSpPr>
          <p:cNvPr id="7" name="object 7"/>
          <p:cNvSpPr txBox="1"/>
          <p:nvPr/>
        </p:nvSpPr>
        <p:spPr>
          <a:xfrm>
            <a:off x="6670929" y="2310510"/>
            <a:ext cx="197485" cy="382270"/>
          </a:xfrm>
          <a:prstGeom prst="rect">
            <a:avLst/>
          </a:prstGeom>
        </p:spPr>
        <p:txBody>
          <a:bodyPr vert="horz" wrap="square" lIns="0" tIns="11430" rIns="0" bIns="0" rtlCol="0">
            <a:spAutoFit/>
          </a:bodyPr>
          <a:lstStyle/>
          <a:p>
            <a:pPr marL="12700">
              <a:lnSpc>
                <a:spcPct val="100000"/>
              </a:lnSpc>
              <a:spcBef>
                <a:spcPts val="90"/>
              </a:spcBef>
            </a:pPr>
            <a:r>
              <a:rPr sz="2350" dirty="0">
                <a:solidFill>
                  <a:srgbClr val="FFFFFF"/>
                </a:solidFill>
                <a:latin typeface="Cambria Math"/>
                <a:cs typeface="Cambria Math"/>
              </a:rPr>
              <a:t>1</a:t>
            </a:r>
            <a:endParaRPr sz="2350">
              <a:latin typeface="Cambria Math"/>
              <a:cs typeface="Cambria Math"/>
            </a:endParaRPr>
          </a:p>
        </p:txBody>
      </p:sp>
      <p:sp>
        <p:nvSpPr>
          <p:cNvPr id="8" name="object 8"/>
          <p:cNvSpPr txBox="1"/>
          <p:nvPr/>
        </p:nvSpPr>
        <p:spPr>
          <a:xfrm>
            <a:off x="5593715" y="2752471"/>
            <a:ext cx="2352040" cy="382270"/>
          </a:xfrm>
          <a:prstGeom prst="rect">
            <a:avLst/>
          </a:prstGeom>
        </p:spPr>
        <p:txBody>
          <a:bodyPr vert="horz" wrap="square" lIns="0" tIns="11430" rIns="0" bIns="0" rtlCol="0">
            <a:spAutoFit/>
          </a:bodyPr>
          <a:lstStyle/>
          <a:p>
            <a:pPr marL="38100">
              <a:lnSpc>
                <a:spcPct val="100000"/>
              </a:lnSpc>
              <a:spcBef>
                <a:spcPts val="90"/>
              </a:spcBef>
            </a:pPr>
            <a:r>
              <a:rPr sz="2350" spc="45" dirty="0">
                <a:solidFill>
                  <a:srgbClr val="FFFFFF"/>
                </a:solidFill>
                <a:latin typeface="Cambria Math"/>
                <a:cs typeface="Cambria Math"/>
              </a:rPr>
              <a:t>1+exp(−Δ𝐸</a:t>
            </a:r>
            <a:r>
              <a:rPr sz="2850" spc="67" baseline="-14619" dirty="0">
                <a:solidFill>
                  <a:srgbClr val="FFFFFF"/>
                </a:solidFill>
                <a:latin typeface="Cambria Math"/>
                <a:cs typeface="Cambria Math"/>
              </a:rPr>
              <a:t>𝑘</a:t>
            </a:r>
            <a:r>
              <a:rPr lang="tr-TR" sz="3525" spc="67" baseline="2364" dirty="0">
                <a:solidFill>
                  <a:srgbClr val="FFFFFF"/>
                </a:solidFill>
                <a:latin typeface="Cambria Math"/>
                <a:cs typeface="Cambria Math"/>
              </a:rPr>
              <a:t>/</a:t>
            </a:r>
            <a:r>
              <a:rPr sz="2350" spc="45" dirty="0">
                <a:solidFill>
                  <a:srgbClr val="FFFFFF"/>
                </a:solidFill>
                <a:latin typeface="Cambria Math"/>
                <a:cs typeface="Cambria Math"/>
              </a:rPr>
              <a:t>𝑇)</a:t>
            </a:r>
            <a:endParaRPr sz="2350" dirty="0">
              <a:latin typeface="Cambria Math"/>
              <a:cs typeface="Cambria Math"/>
            </a:endParaRPr>
          </a:p>
        </p:txBody>
      </p:sp>
      <p:sp>
        <p:nvSpPr>
          <p:cNvPr id="10" name="object 10"/>
          <p:cNvSpPr txBox="1"/>
          <p:nvPr/>
        </p:nvSpPr>
        <p:spPr>
          <a:xfrm>
            <a:off x="315468" y="3111830"/>
            <a:ext cx="8319134" cy="998350"/>
          </a:xfrm>
          <a:prstGeom prst="rect">
            <a:avLst/>
          </a:prstGeom>
        </p:spPr>
        <p:txBody>
          <a:bodyPr vert="horz" wrap="square" lIns="0" tIns="13335" rIns="0" bIns="0" rtlCol="0">
            <a:spAutoFit/>
          </a:bodyPr>
          <a:lstStyle/>
          <a:p>
            <a:pPr marL="38100">
              <a:lnSpc>
                <a:spcPct val="100000"/>
              </a:lnSpc>
              <a:spcBef>
                <a:spcPts val="105"/>
              </a:spcBef>
            </a:pPr>
            <a:r>
              <a:rPr lang="el-GR" sz="3200" dirty="0">
                <a:solidFill>
                  <a:srgbClr val="FFFFFF"/>
                </a:solidFill>
                <a:latin typeface="Cambria"/>
                <a:cs typeface="Cambria"/>
              </a:rPr>
              <a:t>Δ</a:t>
            </a:r>
            <a:r>
              <a:rPr lang="tr-TR" sz="3200" dirty="0">
                <a:solidFill>
                  <a:srgbClr val="FFFFFF"/>
                </a:solidFill>
                <a:latin typeface="Cambria"/>
                <a:cs typeface="Cambria"/>
              </a:rPr>
              <a:t>Ek, çevirmeden kaynaklanan enerji değişimidir</a:t>
            </a:r>
            <a:r>
              <a:rPr sz="3200" spc="-10" dirty="0">
                <a:solidFill>
                  <a:srgbClr val="FFFFFF"/>
                </a:solidFill>
                <a:latin typeface="Cambria"/>
                <a:cs typeface="Cambria"/>
              </a:rPr>
              <a:t>.</a:t>
            </a:r>
            <a:endParaRPr sz="3200" dirty="0">
              <a:latin typeface="Cambria"/>
              <a:cs typeface="Cambria"/>
            </a:endParaRPr>
          </a:p>
        </p:txBody>
      </p:sp>
      <p:sp>
        <p:nvSpPr>
          <p:cNvPr id="11" name="object 11"/>
          <p:cNvSpPr/>
          <p:nvPr/>
        </p:nvSpPr>
        <p:spPr>
          <a:xfrm>
            <a:off x="761" y="869441"/>
            <a:ext cx="12192000" cy="0"/>
          </a:xfrm>
          <a:custGeom>
            <a:avLst/>
            <a:gdLst/>
            <a:ahLst/>
            <a:cxnLst/>
            <a:rect l="l" t="t" r="r" b="b"/>
            <a:pathLst>
              <a:path w="12192000">
                <a:moveTo>
                  <a:pt x="0" y="0"/>
                </a:moveTo>
                <a:lnTo>
                  <a:pt x="12192000" y="0"/>
                </a:lnTo>
              </a:path>
            </a:pathLst>
          </a:custGeom>
          <a:ln w="25400">
            <a:solidFill>
              <a:srgbClr val="FFFFFF"/>
            </a:solidFill>
          </a:ln>
        </p:spPr>
        <p:txBody>
          <a:bodyPr wrap="square" lIns="0" tIns="0" rIns="0" bIns="0" rtlCol="0"/>
          <a:lstStyle/>
          <a:p>
            <a:endParaRPr/>
          </a:p>
        </p:txBody>
      </p:sp>
      <p:sp>
        <p:nvSpPr>
          <p:cNvPr id="15" name="object 15"/>
          <p:cNvSpPr txBox="1">
            <a:spLocks noGrp="1"/>
          </p:cNvSpPr>
          <p:nvPr>
            <p:ph type="sldNum" sz="quarter" idx="12"/>
          </p:nvPr>
        </p:nvSpPr>
        <p:spPr>
          <a:prstGeom prst="rect">
            <a:avLst/>
          </a:prstGeom>
        </p:spPr>
        <p:txBody>
          <a:bodyPr vert="horz" wrap="square" lIns="0" tIns="0" rIns="0" bIns="0" rtlCol="0">
            <a:spAutoFit/>
          </a:bodyPr>
          <a:lstStyle/>
          <a:p>
            <a:pPr marL="50165">
              <a:lnSpc>
                <a:spcPts val="1240"/>
              </a:lnSpc>
            </a:pPr>
            <a:fld id="{81D60167-4931-47E6-BA6A-407CBD079E47}" type="slidenum">
              <a:rPr spc="-25" dirty="0"/>
              <a:t>45</a:t>
            </a:fld>
            <a:endParaRPr spc="-25" dirty="0"/>
          </a:p>
        </p:txBody>
      </p:sp>
      <p:sp>
        <p:nvSpPr>
          <p:cNvPr id="18" name="object 12">
            <a:extLst>
              <a:ext uri="{FF2B5EF4-FFF2-40B4-BE49-F238E27FC236}">
                <a16:creationId xmlns:a16="http://schemas.microsoft.com/office/drawing/2014/main" id="{547D54D9-F2A0-D967-B740-7DC0F6650B12}"/>
              </a:ext>
            </a:extLst>
          </p:cNvPr>
          <p:cNvSpPr txBox="1">
            <a:spLocks/>
          </p:cNvSpPr>
          <p:nvPr/>
        </p:nvSpPr>
        <p:spPr>
          <a:xfrm>
            <a:off x="527684" y="17383"/>
            <a:ext cx="10515600" cy="782907"/>
          </a:xfrm>
          <a:prstGeom prst="rect">
            <a:avLst/>
          </a:prstGeom>
        </p:spPr>
        <p:txBody>
          <a:bodyPr vert="horz" wrap="square" lIns="0" tIns="13335"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103755">
              <a:lnSpc>
                <a:spcPct val="100000"/>
              </a:lnSpc>
              <a:spcBef>
                <a:spcPts val="105"/>
              </a:spcBef>
            </a:pPr>
            <a:r>
              <a:rPr lang="tr-TR" sz="5000" dirty="0">
                <a:solidFill>
                  <a:schemeClr val="bg1"/>
                </a:solidFill>
              </a:rPr>
              <a:t>Boltzmann </a:t>
            </a:r>
            <a:r>
              <a:rPr lang="tr-TR" sz="5000" spc="-10" dirty="0">
                <a:solidFill>
                  <a:schemeClr val="bg1"/>
                </a:solidFill>
              </a:rPr>
              <a:t>Learning</a:t>
            </a:r>
            <a:endParaRPr lang="tr-TR" sz="5000" dirty="0">
              <a:solidFill>
                <a:schemeClr val="bg1"/>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p:nvPr/>
        </p:nvSpPr>
        <p:spPr>
          <a:xfrm>
            <a:off x="761" y="869441"/>
            <a:ext cx="12192000" cy="0"/>
          </a:xfrm>
          <a:custGeom>
            <a:avLst/>
            <a:gdLst/>
            <a:ahLst/>
            <a:cxnLst/>
            <a:rect l="l" t="t" r="r" b="b"/>
            <a:pathLst>
              <a:path w="12192000">
                <a:moveTo>
                  <a:pt x="0" y="0"/>
                </a:moveTo>
                <a:lnTo>
                  <a:pt x="12192000" y="0"/>
                </a:lnTo>
              </a:path>
            </a:pathLst>
          </a:custGeom>
          <a:ln w="25400">
            <a:solidFill>
              <a:srgbClr val="FFFFFF"/>
            </a:solidFill>
          </a:ln>
        </p:spPr>
        <p:txBody>
          <a:bodyPr wrap="square" lIns="0" tIns="0" rIns="0" bIns="0" rtlCol="0"/>
          <a:lstStyle/>
          <a:p>
            <a:endParaRPr/>
          </a:p>
        </p:txBody>
      </p:sp>
      <p:sp>
        <p:nvSpPr>
          <p:cNvPr id="14" name="object 12">
            <a:extLst>
              <a:ext uri="{FF2B5EF4-FFF2-40B4-BE49-F238E27FC236}">
                <a16:creationId xmlns:a16="http://schemas.microsoft.com/office/drawing/2014/main" id="{6F1F36BF-39E4-16EC-FD0B-CD655FE9CE03}"/>
              </a:ext>
            </a:extLst>
          </p:cNvPr>
          <p:cNvSpPr txBox="1">
            <a:spLocks noGrp="1"/>
          </p:cNvSpPr>
          <p:nvPr>
            <p:ph type="title"/>
          </p:nvPr>
        </p:nvSpPr>
        <p:spPr>
          <a:xfrm>
            <a:off x="527684" y="17383"/>
            <a:ext cx="10515600" cy="782907"/>
          </a:xfrm>
          <a:prstGeom prst="rect">
            <a:avLst/>
          </a:prstGeom>
        </p:spPr>
        <p:txBody>
          <a:bodyPr vert="horz" wrap="square" lIns="0" tIns="13335" rIns="0" bIns="0" rtlCol="0">
            <a:spAutoFit/>
          </a:bodyPr>
          <a:lstStyle/>
          <a:p>
            <a:pPr marL="2103755">
              <a:lnSpc>
                <a:spcPct val="100000"/>
              </a:lnSpc>
              <a:spcBef>
                <a:spcPts val="105"/>
              </a:spcBef>
            </a:pPr>
            <a:r>
              <a:rPr sz="5000" dirty="0">
                <a:solidFill>
                  <a:schemeClr val="bg1"/>
                </a:solidFill>
              </a:rPr>
              <a:t>Boltzmann </a:t>
            </a:r>
            <a:r>
              <a:rPr sz="5000" spc="-10" dirty="0">
                <a:solidFill>
                  <a:schemeClr val="bg1"/>
                </a:solidFill>
              </a:rPr>
              <a:t>Learning</a:t>
            </a:r>
            <a:endParaRPr sz="5000" dirty="0">
              <a:solidFill>
                <a:schemeClr val="bg1"/>
              </a:solidFill>
            </a:endParaRPr>
          </a:p>
        </p:txBody>
      </p:sp>
      <p:pic>
        <p:nvPicPr>
          <p:cNvPr id="16" name="Resim 15">
            <a:extLst>
              <a:ext uri="{FF2B5EF4-FFF2-40B4-BE49-F238E27FC236}">
                <a16:creationId xmlns:a16="http://schemas.microsoft.com/office/drawing/2014/main" id="{D4042BAB-A6F9-5F20-6130-6255DC7E309F}"/>
              </a:ext>
            </a:extLst>
          </p:cNvPr>
          <p:cNvPicPr>
            <a:picLocks noChangeAspect="1"/>
          </p:cNvPicPr>
          <p:nvPr/>
        </p:nvPicPr>
        <p:blipFill>
          <a:blip r:embed="rId2"/>
          <a:stretch>
            <a:fillRect/>
          </a:stretch>
        </p:blipFill>
        <p:spPr>
          <a:xfrm>
            <a:off x="152400" y="1460091"/>
            <a:ext cx="11751154" cy="4114797"/>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61" y="869441"/>
            <a:ext cx="12192000" cy="0"/>
          </a:xfrm>
          <a:custGeom>
            <a:avLst/>
            <a:gdLst/>
            <a:ahLst/>
            <a:cxnLst/>
            <a:rect l="l" t="t" r="r" b="b"/>
            <a:pathLst>
              <a:path w="12192000">
                <a:moveTo>
                  <a:pt x="0" y="0"/>
                </a:moveTo>
                <a:lnTo>
                  <a:pt x="12192000" y="0"/>
                </a:lnTo>
              </a:path>
            </a:pathLst>
          </a:custGeom>
          <a:ln w="25400">
            <a:solidFill>
              <a:srgbClr val="FFFFFF"/>
            </a:solidFill>
          </a:ln>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13335" rIns="0" bIns="0" rtlCol="0">
            <a:spAutoFit/>
          </a:bodyPr>
          <a:lstStyle/>
          <a:p>
            <a:pPr marL="2694940">
              <a:lnSpc>
                <a:spcPct val="100000"/>
              </a:lnSpc>
              <a:spcBef>
                <a:spcPts val="105"/>
              </a:spcBef>
            </a:pPr>
            <a:r>
              <a:rPr sz="5000" dirty="0"/>
              <a:t>Boltzmann </a:t>
            </a:r>
            <a:r>
              <a:rPr sz="5000" spc="-10" dirty="0"/>
              <a:t>Machine</a:t>
            </a:r>
            <a:endParaRPr sz="5000"/>
          </a:p>
        </p:txBody>
      </p:sp>
      <p:sp>
        <p:nvSpPr>
          <p:cNvPr id="4" name="object 4"/>
          <p:cNvSpPr txBox="1"/>
          <p:nvPr/>
        </p:nvSpPr>
        <p:spPr>
          <a:xfrm>
            <a:off x="11932411" y="6563664"/>
            <a:ext cx="180975" cy="208279"/>
          </a:xfrm>
          <a:prstGeom prst="rect">
            <a:avLst/>
          </a:prstGeom>
        </p:spPr>
        <p:txBody>
          <a:bodyPr vert="horz" wrap="square" lIns="0" tIns="12700" rIns="0" bIns="0" rtlCol="0">
            <a:spAutoFit/>
          </a:bodyPr>
          <a:lstStyle/>
          <a:p>
            <a:pPr marL="12700">
              <a:lnSpc>
                <a:spcPct val="100000"/>
              </a:lnSpc>
              <a:spcBef>
                <a:spcPts val="100"/>
              </a:spcBef>
            </a:pPr>
            <a:r>
              <a:rPr sz="1200" spc="-25" dirty="0">
                <a:solidFill>
                  <a:srgbClr val="888888"/>
                </a:solidFill>
                <a:latin typeface="Calibri"/>
                <a:cs typeface="Calibri"/>
              </a:rPr>
              <a:t>43</a:t>
            </a:r>
            <a:endParaRPr sz="1200">
              <a:latin typeface="Calibri"/>
              <a:cs typeface="Calibri"/>
            </a:endParaRPr>
          </a:p>
        </p:txBody>
      </p:sp>
      <p:grpSp>
        <p:nvGrpSpPr>
          <p:cNvPr id="5" name="object 5"/>
          <p:cNvGrpSpPr/>
          <p:nvPr/>
        </p:nvGrpSpPr>
        <p:grpSpPr>
          <a:xfrm>
            <a:off x="1371600" y="937260"/>
            <a:ext cx="8610600" cy="5527675"/>
            <a:chOff x="1371600" y="937260"/>
            <a:chExt cx="8610600" cy="5527675"/>
          </a:xfrm>
        </p:grpSpPr>
        <p:pic>
          <p:nvPicPr>
            <p:cNvPr id="6" name="object 6"/>
            <p:cNvPicPr/>
            <p:nvPr/>
          </p:nvPicPr>
          <p:blipFill>
            <a:blip r:embed="rId2" cstate="print"/>
            <a:stretch>
              <a:fillRect/>
            </a:stretch>
          </p:blipFill>
          <p:spPr>
            <a:xfrm>
              <a:off x="1828800" y="937260"/>
              <a:ext cx="8153400" cy="5527548"/>
            </a:xfrm>
            <a:prstGeom prst="rect">
              <a:avLst/>
            </a:prstGeom>
          </p:spPr>
        </p:pic>
        <p:sp>
          <p:nvSpPr>
            <p:cNvPr id="7" name="object 7"/>
            <p:cNvSpPr/>
            <p:nvPr/>
          </p:nvSpPr>
          <p:spPr>
            <a:xfrm>
              <a:off x="1371600" y="2286000"/>
              <a:ext cx="1295400" cy="762000"/>
            </a:xfrm>
            <a:custGeom>
              <a:avLst/>
              <a:gdLst/>
              <a:ahLst/>
              <a:cxnLst/>
              <a:rect l="l" t="t" r="r" b="b"/>
              <a:pathLst>
                <a:path w="1295400" h="762000">
                  <a:moveTo>
                    <a:pt x="1168400" y="0"/>
                  </a:moveTo>
                  <a:lnTo>
                    <a:pt x="127000" y="0"/>
                  </a:lnTo>
                  <a:lnTo>
                    <a:pt x="77581" y="9985"/>
                  </a:lnTo>
                  <a:lnTo>
                    <a:pt x="37210" y="37211"/>
                  </a:lnTo>
                  <a:lnTo>
                    <a:pt x="9985" y="77581"/>
                  </a:lnTo>
                  <a:lnTo>
                    <a:pt x="0" y="127000"/>
                  </a:lnTo>
                  <a:lnTo>
                    <a:pt x="0" y="635000"/>
                  </a:lnTo>
                  <a:lnTo>
                    <a:pt x="9985" y="684418"/>
                  </a:lnTo>
                  <a:lnTo>
                    <a:pt x="37211" y="724788"/>
                  </a:lnTo>
                  <a:lnTo>
                    <a:pt x="77581" y="752014"/>
                  </a:lnTo>
                  <a:lnTo>
                    <a:pt x="127000" y="762000"/>
                  </a:lnTo>
                  <a:lnTo>
                    <a:pt x="1168400" y="762000"/>
                  </a:lnTo>
                  <a:lnTo>
                    <a:pt x="1217818" y="752014"/>
                  </a:lnTo>
                  <a:lnTo>
                    <a:pt x="1258189" y="724788"/>
                  </a:lnTo>
                  <a:lnTo>
                    <a:pt x="1285414" y="684418"/>
                  </a:lnTo>
                  <a:lnTo>
                    <a:pt x="1295400" y="635000"/>
                  </a:lnTo>
                  <a:lnTo>
                    <a:pt x="1295400" y="127000"/>
                  </a:lnTo>
                  <a:lnTo>
                    <a:pt x="1285414" y="77581"/>
                  </a:lnTo>
                  <a:lnTo>
                    <a:pt x="1258189" y="37211"/>
                  </a:lnTo>
                  <a:lnTo>
                    <a:pt x="1217818" y="9985"/>
                  </a:lnTo>
                  <a:lnTo>
                    <a:pt x="1168400" y="0"/>
                  </a:lnTo>
                  <a:close/>
                </a:path>
              </a:pathLst>
            </a:custGeom>
            <a:solidFill>
              <a:srgbClr val="000000"/>
            </a:solidFill>
          </p:spPr>
          <p:txBody>
            <a:bodyPr wrap="square" lIns="0" tIns="0" rIns="0" bIns="0" rtlCol="0"/>
            <a:lstStyle/>
            <a:p>
              <a:endParaRPr/>
            </a:p>
          </p:txBody>
        </p:sp>
      </p:grpSp>
      <p:sp>
        <p:nvSpPr>
          <p:cNvPr id="8" name="object 8"/>
          <p:cNvSpPr txBox="1"/>
          <p:nvPr/>
        </p:nvSpPr>
        <p:spPr>
          <a:xfrm>
            <a:off x="1452752" y="2219070"/>
            <a:ext cx="1133475" cy="835660"/>
          </a:xfrm>
          <a:prstGeom prst="rect">
            <a:avLst/>
          </a:prstGeom>
        </p:spPr>
        <p:txBody>
          <a:bodyPr vert="horz" wrap="square" lIns="0" tIns="60960" rIns="0" bIns="0" rtlCol="0">
            <a:spAutoFit/>
          </a:bodyPr>
          <a:lstStyle/>
          <a:p>
            <a:pPr marL="88900" marR="5080" indent="-76200">
              <a:lnSpc>
                <a:spcPts val="3020"/>
              </a:lnSpc>
              <a:spcBef>
                <a:spcPts val="480"/>
              </a:spcBef>
            </a:pPr>
            <a:r>
              <a:rPr sz="2800" spc="-10" dirty="0">
                <a:solidFill>
                  <a:srgbClr val="FFFFFF"/>
                </a:solidFill>
                <a:latin typeface="Cambria"/>
                <a:cs typeface="Cambria"/>
              </a:rPr>
              <a:t>Hidden Nodes</a:t>
            </a:r>
            <a:endParaRPr sz="2800">
              <a:latin typeface="Cambria"/>
              <a:cs typeface="Cambria"/>
            </a:endParaRPr>
          </a:p>
        </p:txBody>
      </p:sp>
      <p:sp>
        <p:nvSpPr>
          <p:cNvPr id="9" name="object 9"/>
          <p:cNvSpPr/>
          <p:nvPr/>
        </p:nvSpPr>
        <p:spPr>
          <a:xfrm>
            <a:off x="2217420" y="5227320"/>
            <a:ext cx="1295400" cy="762000"/>
          </a:xfrm>
          <a:custGeom>
            <a:avLst/>
            <a:gdLst/>
            <a:ahLst/>
            <a:cxnLst/>
            <a:rect l="l" t="t" r="r" b="b"/>
            <a:pathLst>
              <a:path w="1295400" h="762000">
                <a:moveTo>
                  <a:pt x="1168400" y="0"/>
                </a:moveTo>
                <a:lnTo>
                  <a:pt x="127000" y="0"/>
                </a:lnTo>
                <a:lnTo>
                  <a:pt x="77581" y="9985"/>
                </a:lnTo>
                <a:lnTo>
                  <a:pt x="37211" y="37210"/>
                </a:lnTo>
                <a:lnTo>
                  <a:pt x="9985" y="77581"/>
                </a:lnTo>
                <a:lnTo>
                  <a:pt x="0" y="126999"/>
                </a:lnTo>
                <a:lnTo>
                  <a:pt x="0" y="634999"/>
                </a:lnTo>
                <a:lnTo>
                  <a:pt x="9985" y="684434"/>
                </a:lnTo>
                <a:lnTo>
                  <a:pt x="37211" y="724803"/>
                </a:lnTo>
                <a:lnTo>
                  <a:pt x="77581" y="752019"/>
                </a:lnTo>
                <a:lnTo>
                  <a:pt x="127000" y="761999"/>
                </a:lnTo>
                <a:lnTo>
                  <a:pt x="1168400" y="761999"/>
                </a:lnTo>
                <a:lnTo>
                  <a:pt x="1217818" y="752019"/>
                </a:lnTo>
                <a:lnTo>
                  <a:pt x="1258189" y="724803"/>
                </a:lnTo>
                <a:lnTo>
                  <a:pt x="1285414" y="684434"/>
                </a:lnTo>
                <a:lnTo>
                  <a:pt x="1295400" y="634999"/>
                </a:lnTo>
                <a:lnTo>
                  <a:pt x="1295400" y="126999"/>
                </a:lnTo>
                <a:lnTo>
                  <a:pt x="1285414" y="77581"/>
                </a:lnTo>
                <a:lnTo>
                  <a:pt x="1258189" y="37210"/>
                </a:lnTo>
                <a:lnTo>
                  <a:pt x="1217818" y="9985"/>
                </a:lnTo>
                <a:lnTo>
                  <a:pt x="1168400" y="0"/>
                </a:lnTo>
                <a:close/>
              </a:path>
            </a:pathLst>
          </a:custGeom>
          <a:solidFill>
            <a:srgbClr val="000000"/>
          </a:solidFill>
        </p:spPr>
        <p:txBody>
          <a:bodyPr wrap="square" lIns="0" tIns="0" rIns="0" bIns="0" rtlCol="0"/>
          <a:lstStyle/>
          <a:p>
            <a:endParaRPr/>
          </a:p>
        </p:txBody>
      </p:sp>
      <p:sp>
        <p:nvSpPr>
          <p:cNvPr id="10" name="object 10"/>
          <p:cNvSpPr txBox="1"/>
          <p:nvPr/>
        </p:nvSpPr>
        <p:spPr>
          <a:xfrm>
            <a:off x="2336038" y="5161026"/>
            <a:ext cx="1054735" cy="835660"/>
          </a:xfrm>
          <a:prstGeom prst="rect">
            <a:avLst/>
          </a:prstGeom>
        </p:spPr>
        <p:txBody>
          <a:bodyPr vert="horz" wrap="square" lIns="0" tIns="60960" rIns="0" bIns="0" rtlCol="0">
            <a:spAutoFit/>
          </a:bodyPr>
          <a:lstStyle/>
          <a:p>
            <a:pPr marL="50800" marR="5080" indent="-38100">
              <a:lnSpc>
                <a:spcPts val="3020"/>
              </a:lnSpc>
              <a:spcBef>
                <a:spcPts val="480"/>
              </a:spcBef>
            </a:pPr>
            <a:r>
              <a:rPr sz="2800" spc="-10" dirty="0">
                <a:solidFill>
                  <a:srgbClr val="FFFFFF"/>
                </a:solidFill>
                <a:latin typeface="Cambria"/>
                <a:cs typeface="Cambria"/>
              </a:rPr>
              <a:t>Visible Nodes</a:t>
            </a:r>
            <a:endParaRPr sz="2800">
              <a:latin typeface="Cambria"/>
              <a:cs typeface="Cambria"/>
            </a:endParaRPr>
          </a:p>
        </p:txBody>
      </p:sp>
      <p:sp>
        <p:nvSpPr>
          <p:cNvPr id="11" name="object 11"/>
          <p:cNvSpPr/>
          <p:nvPr/>
        </p:nvSpPr>
        <p:spPr>
          <a:xfrm>
            <a:off x="2667762" y="2556636"/>
            <a:ext cx="1524000" cy="3194050"/>
          </a:xfrm>
          <a:custGeom>
            <a:avLst/>
            <a:gdLst/>
            <a:ahLst/>
            <a:cxnLst/>
            <a:rect l="l" t="t" r="r" b="b"/>
            <a:pathLst>
              <a:path w="1524000" h="3194050">
                <a:moveTo>
                  <a:pt x="609600" y="111125"/>
                </a:moveTo>
                <a:lnTo>
                  <a:pt x="565150" y="88900"/>
                </a:lnTo>
                <a:lnTo>
                  <a:pt x="387350" y="0"/>
                </a:lnTo>
                <a:lnTo>
                  <a:pt x="458470" y="88900"/>
                </a:lnTo>
                <a:lnTo>
                  <a:pt x="0" y="88900"/>
                </a:lnTo>
                <a:lnTo>
                  <a:pt x="0" y="133350"/>
                </a:lnTo>
                <a:lnTo>
                  <a:pt x="458470" y="133350"/>
                </a:lnTo>
                <a:lnTo>
                  <a:pt x="387350" y="222250"/>
                </a:lnTo>
                <a:lnTo>
                  <a:pt x="565150" y="133350"/>
                </a:lnTo>
                <a:lnTo>
                  <a:pt x="609600" y="111125"/>
                </a:lnTo>
                <a:close/>
              </a:path>
              <a:path w="1524000" h="3194050">
                <a:moveTo>
                  <a:pt x="1524000" y="3082925"/>
                </a:moveTo>
                <a:lnTo>
                  <a:pt x="1479550" y="3060700"/>
                </a:lnTo>
                <a:lnTo>
                  <a:pt x="1301750" y="2971800"/>
                </a:lnTo>
                <a:lnTo>
                  <a:pt x="1372870" y="3060700"/>
                </a:lnTo>
                <a:lnTo>
                  <a:pt x="914400" y="3060700"/>
                </a:lnTo>
                <a:lnTo>
                  <a:pt x="914400" y="3105150"/>
                </a:lnTo>
                <a:lnTo>
                  <a:pt x="1372870" y="3105150"/>
                </a:lnTo>
                <a:lnTo>
                  <a:pt x="1301750" y="3194050"/>
                </a:lnTo>
                <a:lnTo>
                  <a:pt x="1479550" y="3105150"/>
                </a:lnTo>
                <a:lnTo>
                  <a:pt x="1524000" y="3082925"/>
                </a:lnTo>
                <a:close/>
              </a:path>
            </a:pathLst>
          </a:custGeom>
          <a:solidFill>
            <a:srgbClr val="FFFFFF"/>
          </a:solidFill>
        </p:spPr>
        <p:txBody>
          <a:bodyPr wrap="square" lIns="0" tIns="0" rIns="0" bIns="0" rtlCol="0"/>
          <a:lstStyle/>
          <a:p>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8915400" y="1981200"/>
            <a:ext cx="2944368" cy="4739640"/>
          </a:xfrm>
          <a:prstGeom prst="rect">
            <a:avLst/>
          </a:prstGeom>
        </p:spPr>
      </p:pic>
      <p:sp>
        <p:nvSpPr>
          <p:cNvPr id="3" name="object 3"/>
          <p:cNvSpPr/>
          <p:nvPr/>
        </p:nvSpPr>
        <p:spPr>
          <a:xfrm>
            <a:off x="761" y="869441"/>
            <a:ext cx="12192000" cy="0"/>
          </a:xfrm>
          <a:custGeom>
            <a:avLst/>
            <a:gdLst/>
            <a:ahLst/>
            <a:cxnLst/>
            <a:rect l="l" t="t" r="r" b="b"/>
            <a:pathLst>
              <a:path w="12192000">
                <a:moveTo>
                  <a:pt x="0" y="0"/>
                </a:moveTo>
                <a:lnTo>
                  <a:pt x="12192000" y="0"/>
                </a:lnTo>
              </a:path>
            </a:pathLst>
          </a:custGeom>
          <a:ln w="25400">
            <a:solidFill>
              <a:srgbClr val="FFFFFF"/>
            </a:solidFill>
          </a:ln>
        </p:spPr>
        <p:txBody>
          <a:bodyPr wrap="square" lIns="0" tIns="0" rIns="0" bIns="0" rtlCol="0"/>
          <a:lstStyle/>
          <a:p>
            <a:endParaRPr/>
          </a:p>
        </p:txBody>
      </p:sp>
      <p:sp>
        <p:nvSpPr>
          <p:cNvPr id="4" name="object 4"/>
          <p:cNvSpPr txBox="1">
            <a:spLocks noGrp="1"/>
          </p:cNvSpPr>
          <p:nvPr>
            <p:ph type="title"/>
          </p:nvPr>
        </p:nvSpPr>
        <p:spPr>
          <a:xfrm>
            <a:off x="0" y="163389"/>
            <a:ext cx="10515600" cy="782907"/>
          </a:xfrm>
          <a:prstGeom prst="rect">
            <a:avLst/>
          </a:prstGeom>
        </p:spPr>
        <p:txBody>
          <a:bodyPr vert="horz" wrap="square" lIns="0" tIns="13335" rIns="0" bIns="0" rtlCol="0">
            <a:spAutoFit/>
          </a:bodyPr>
          <a:lstStyle/>
          <a:p>
            <a:pPr marL="110489">
              <a:lnSpc>
                <a:spcPct val="100000"/>
              </a:lnSpc>
              <a:spcBef>
                <a:spcPts val="105"/>
              </a:spcBef>
            </a:pPr>
            <a:r>
              <a:rPr lang="tr-TR" sz="5000" dirty="0">
                <a:solidFill>
                  <a:schemeClr val="bg1"/>
                </a:solidFill>
              </a:rPr>
              <a:t>Kısıtlı Boltzmann Makinesi (RBM)</a:t>
            </a:r>
            <a:endParaRPr sz="5000" dirty="0">
              <a:solidFill>
                <a:schemeClr val="bg1"/>
              </a:solidFill>
            </a:endParaRPr>
          </a:p>
        </p:txBody>
      </p:sp>
      <p:sp>
        <p:nvSpPr>
          <p:cNvPr id="32" name="object 32"/>
          <p:cNvSpPr txBox="1">
            <a:spLocks noGrp="1"/>
          </p:cNvSpPr>
          <p:nvPr>
            <p:ph type="sldNum" sz="quarter" idx="12"/>
          </p:nvPr>
        </p:nvSpPr>
        <p:spPr>
          <a:prstGeom prst="rect">
            <a:avLst/>
          </a:prstGeom>
        </p:spPr>
        <p:txBody>
          <a:bodyPr vert="horz" wrap="square" lIns="0" tIns="0" rIns="0" bIns="0" rtlCol="0">
            <a:spAutoFit/>
          </a:bodyPr>
          <a:lstStyle/>
          <a:p>
            <a:pPr marL="50165">
              <a:lnSpc>
                <a:spcPts val="1240"/>
              </a:lnSpc>
            </a:pPr>
            <a:fld id="{81D60167-4931-47E6-BA6A-407CBD079E47}" type="slidenum">
              <a:rPr spc="-25" dirty="0"/>
              <a:t>48</a:t>
            </a:fld>
            <a:endParaRPr spc="-25" dirty="0"/>
          </a:p>
        </p:txBody>
      </p:sp>
      <p:sp>
        <p:nvSpPr>
          <p:cNvPr id="5" name="object 5"/>
          <p:cNvSpPr/>
          <p:nvPr/>
        </p:nvSpPr>
        <p:spPr>
          <a:xfrm>
            <a:off x="10820400" y="1159763"/>
            <a:ext cx="1295400" cy="762000"/>
          </a:xfrm>
          <a:custGeom>
            <a:avLst/>
            <a:gdLst/>
            <a:ahLst/>
            <a:cxnLst/>
            <a:rect l="l" t="t" r="r" b="b"/>
            <a:pathLst>
              <a:path w="1295400" h="762000">
                <a:moveTo>
                  <a:pt x="1168400" y="0"/>
                </a:moveTo>
                <a:lnTo>
                  <a:pt x="127000" y="0"/>
                </a:lnTo>
                <a:lnTo>
                  <a:pt x="77581" y="9985"/>
                </a:lnTo>
                <a:lnTo>
                  <a:pt x="37210" y="37211"/>
                </a:lnTo>
                <a:lnTo>
                  <a:pt x="9985" y="77581"/>
                </a:lnTo>
                <a:lnTo>
                  <a:pt x="0" y="127000"/>
                </a:lnTo>
                <a:lnTo>
                  <a:pt x="0" y="635000"/>
                </a:lnTo>
                <a:lnTo>
                  <a:pt x="9985" y="684418"/>
                </a:lnTo>
                <a:lnTo>
                  <a:pt x="37210" y="724788"/>
                </a:lnTo>
                <a:lnTo>
                  <a:pt x="77581" y="752014"/>
                </a:lnTo>
                <a:lnTo>
                  <a:pt x="127000" y="762000"/>
                </a:lnTo>
                <a:lnTo>
                  <a:pt x="1168400" y="762000"/>
                </a:lnTo>
                <a:lnTo>
                  <a:pt x="1217818" y="752014"/>
                </a:lnTo>
                <a:lnTo>
                  <a:pt x="1258189" y="724788"/>
                </a:lnTo>
                <a:lnTo>
                  <a:pt x="1285414" y="684418"/>
                </a:lnTo>
                <a:lnTo>
                  <a:pt x="1295400" y="635000"/>
                </a:lnTo>
                <a:lnTo>
                  <a:pt x="1295400" y="127000"/>
                </a:lnTo>
                <a:lnTo>
                  <a:pt x="1285414" y="77581"/>
                </a:lnTo>
                <a:lnTo>
                  <a:pt x="1258189" y="37211"/>
                </a:lnTo>
                <a:lnTo>
                  <a:pt x="1217818" y="9985"/>
                </a:lnTo>
                <a:lnTo>
                  <a:pt x="1168400" y="0"/>
                </a:lnTo>
                <a:close/>
              </a:path>
            </a:pathLst>
          </a:custGeom>
          <a:solidFill>
            <a:srgbClr val="000000"/>
          </a:solidFill>
        </p:spPr>
        <p:txBody>
          <a:bodyPr wrap="square" lIns="0" tIns="0" rIns="0" bIns="0" rtlCol="0"/>
          <a:lstStyle/>
          <a:p>
            <a:endParaRPr/>
          </a:p>
        </p:txBody>
      </p:sp>
      <p:sp>
        <p:nvSpPr>
          <p:cNvPr id="6" name="object 6"/>
          <p:cNvSpPr txBox="1"/>
          <p:nvPr/>
        </p:nvSpPr>
        <p:spPr>
          <a:xfrm>
            <a:off x="10902822" y="1092454"/>
            <a:ext cx="1133475" cy="835660"/>
          </a:xfrm>
          <a:prstGeom prst="rect">
            <a:avLst/>
          </a:prstGeom>
        </p:spPr>
        <p:txBody>
          <a:bodyPr vert="horz" wrap="square" lIns="0" tIns="60960" rIns="0" bIns="0" rtlCol="0">
            <a:spAutoFit/>
          </a:bodyPr>
          <a:lstStyle/>
          <a:p>
            <a:pPr marL="88900" marR="5080" indent="-76200">
              <a:lnSpc>
                <a:spcPts val="3020"/>
              </a:lnSpc>
              <a:spcBef>
                <a:spcPts val="480"/>
              </a:spcBef>
            </a:pPr>
            <a:r>
              <a:rPr sz="2800" spc="-10" dirty="0">
                <a:solidFill>
                  <a:srgbClr val="FFFFFF"/>
                </a:solidFill>
                <a:latin typeface="Cambria"/>
                <a:cs typeface="Cambria"/>
              </a:rPr>
              <a:t>Hidden Nodes</a:t>
            </a:r>
            <a:endParaRPr sz="2800">
              <a:latin typeface="Cambria"/>
              <a:cs typeface="Cambria"/>
            </a:endParaRPr>
          </a:p>
        </p:txBody>
      </p:sp>
      <p:sp>
        <p:nvSpPr>
          <p:cNvPr id="7" name="object 7"/>
          <p:cNvSpPr/>
          <p:nvPr/>
        </p:nvSpPr>
        <p:spPr>
          <a:xfrm>
            <a:off x="8674607" y="1600200"/>
            <a:ext cx="1295400" cy="762000"/>
          </a:xfrm>
          <a:custGeom>
            <a:avLst/>
            <a:gdLst/>
            <a:ahLst/>
            <a:cxnLst/>
            <a:rect l="l" t="t" r="r" b="b"/>
            <a:pathLst>
              <a:path w="1295400" h="762000">
                <a:moveTo>
                  <a:pt x="1168400" y="0"/>
                </a:moveTo>
                <a:lnTo>
                  <a:pt x="127000" y="0"/>
                </a:lnTo>
                <a:lnTo>
                  <a:pt x="77581" y="9985"/>
                </a:lnTo>
                <a:lnTo>
                  <a:pt x="37210" y="37211"/>
                </a:lnTo>
                <a:lnTo>
                  <a:pt x="9985" y="77581"/>
                </a:lnTo>
                <a:lnTo>
                  <a:pt x="0" y="127000"/>
                </a:lnTo>
                <a:lnTo>
                  <a:pt x="0" y="635000"/>
                </a:lnTo>
                <a:lnTo>
                  <a:pt x="9985" y="684418"/>
                </a:lnTo>
                <a:lnTo>
                  <a:pt x="37210" y="724788"/>
                </a:lnTo>
                <a:lnTo>
                  <a:pt x="77581" y="752014"/>
                </a:lnTo>
                <a:lnTo>
                  <a:pt x="127000" y="762000"/>
                </a:lnTo>
                <a:lnTo>
                  <a:pt x="1168400" y="762000"/>
                </a:lnTo>
                <a:lnTo>
                  <a:pt x="1217818" y="752014"/>
                </a:lnTo>
                <a:lnTo>
                  <a:pt x="1258189" y="724788"/>
                </a:lnTo>
                <a:lnTo>
                  <a:pt x="1285414" y="684418"/>
                </a:lnTo>
                <a:lnTo>
                  <a:pt x="1295400" y="635000"/>
                </a:lnTo>
                <a:lnTo>
                  <a:pt x="1295400" y="127000"/>
                </a:lnTo>
                <a:lnTo>
                  <a:pt x="1285414" y="77581"/>
                </a:lnTo>
                <a:lnTo>
                  <a:pt x="1258189" y="37211"/>
                </a:lnTo>
                <a:lnTo>
                  <a:pt x="1217818" y="9985"/>
                </a:lnTo>
                <a:lnTo>
                  <a:pt x="1168400" y="0"/>
                </a:lnTo>
                <a:close/>
              </a:path>
            </a:pathLst>
          </a:custGeom>
          <a:solidFill>
            <a:srgbClr val="000000"/>
          </a:solidFill>
        </p:spPr>
        <p:txBody>
          <a:bodyPr wrap="square" lIns="0" tIns="0" rIns="0" bIns="0" rtlCol="0"/>
          <a:lstStyle/>
          <a:p>
            <a:endParaRPr/>
          </a:p>
        </p:txBody>
      </p:sp>
      <p:sp>
        <p:nvSpPr>
          <p:cNvPr id="8" name="object 8"/>
          <p:cNvSpPr txBox="1"/>
          <p:nvPr/>
        </p:nvSpPr>
        <p:spPr>
          <a:xfrm>
            <a:off x="8795131" y="1532585"/>
            <a:ext cx="1055370" cy="452120"/>
          </a:xfrm>
          <a:prstGeom prst="rect">
            <a:avLst/>
          </a:prstGeom>
        </p:spPr>
        <p:txBody>
          <a:bodyPr vert="horz" wrap="square" lIns="0" tIns="12065" rIns="0" bIns="0" rtlCol="0">
            <a:spAutoFit/>
          </a:bodyPr>
          <a:lstStyle/>
          <a:p>
            <a:pPr marL="12700">
              <a:lnSpc>
                <a:spcPct val="100000"/>
              </a:lnSpc>
              <a:spcBef>
                <a:spcPts val="95"/>
              </a:spcBef>
            </a:pPr>
            <a:r>
              <a:rPr sz="2800" spc="-10" dirty="0">
                <a:solidFill>
                  <a:srgbClr val="FFFFFF"/>
                </a:solidFill>
                <a:latin typeface="Cambria"/>
                <a:cs typeface="Cambria"/>
              </a:rPr>
              <a:t>Visible</a:t>
            </a:r>
            <a:endParaRPr sz="2800">
              <a:latin typeface="Cambria"/>
              <a:cs typeface="Cambria"/>
            </a:endParaRPr>
          </a:p>
        </p:txBody>
      </p:sp>
      <p:sp>
        <p:nvSpPr>
          <p:cNvPr id="11" name="object 11"/>
          <p:cNvSpPr txBox="1"/>
          <p:nvPr/>
        </p:nvSpPr>
        <p:spPr>
          <a:xfrm>
            <a:off x="-20093" y="1030109"/>
            <a:ext cx="8423910" cy="5552161"/>
          </a:xfrm>
          <a:prstGeom prst="rect">
            <a:avLst/>
          </a:prstGeom>
        </p:spPr>
        <p:txBody>
          <a:bodyPr vert="horz" wrap="square" lIns="0" tIns="164465" rIns="0" bIns="0" rtlCol="0">
            <a:spAutoFit/>
          </a:bodyPr>
          <a:lstStyle/>
          <a:p>
            <a:pPr marL="276225" algn="just">
              <a:spcBef>
                <a:spcPts val="1295"/>
              </a:spcBef>
            </a:pPr>
            <a:r>
              <a:rPr lang="en-US" sz="3000" dirty="0">
                <a:solidFill>
                  <a:srgbClr val="FFFFFF"/>
                </a:solidFill>
                <a:latin typeface="Cambria"/>
                <a:cs typeface="Cambria"/>
              </a:rPr>
              <a:t>Since</a:t>
            </a:r>
            <a:r>
              <a:rPr lang="en-US" sz="3000" spc="-35" dirty="0">
                <a:solidFill>
                  <a:srgbClr val="FFFFFF"/>
                </a:solidFill>
                <a:latin typeface="Cambria"/>
                <a:cs typeface="Cambria"/>
              </a:rPr>
              <a:t> </a:t>
            </a:r>
            <a:r>
              <a:rPr lang="en-US" sz="3000" dirty="0">
                <a:solidFill>
                  <a:srgbClr val="FFFFFF"/>
                </a:solidFill>
                <a:latin typeface="Cambria"/>
                <a:cs typeface="Cambria"/>
              </a:rPr>
              <a:t>there</a:t>
            </a:r>
            <a:r>
              <a:rPr lang="en-US" sz="3000" spc="-50" dirty="0">
                <a:solidFill>
                  <a:srgbClr val="FFFFFF"/>
                </a:solidFill>
                <a:latin typeface="Cambria"/>
                <a:cs typeface="Cambria"/>
              </a:rPr>
              <a:t> </a:t>
            </a:r>
            <a:r>
              <a:rPr lang="en-US" sz="3000" dirty="0">
                <a:solidFill>
                  <a:srgbClr val="FFFFFF"/>
                </a:solidFill>
                <a:latin typeface="Cambria"/>
                <a:cs typeface="Cambria"/>
              </a:rPr>
              <a:t>are</a:t>
            </a:r>
            <a:r>
              <a:rPr lang="en-US" sz="3000" spc="-35" dirty="0">
                <a:solidFill>
                  <a:srgbClr val="FFFFFF"/>
                </a:solidFill>
                <a:latin typeface="Cambria"/>
                <a:cs typeface="Cambria"/>
              </a:rPr>
              <a:t> </a:t>
            </a:r>
            <a:r>
              <a:rPr lang="en-US" sz="3000" dirty="0">
                <a:solidFill>
                  <a:srgbClr val="FFFFFF"/>
                </a:solidFill>
                <a:latin typeface="Cambria"/>
                <a:cs typeface="Cambria"/>
              </a:rPr>
              <a:t>no</a:t>
            </a:r>
            <a:r>
              <a:rPr lang="en-US" sz="3000" spc="-50" dirty="0">
                <a:solidFill>
                  <a:srgbClr val="FFFFFF"/>
                </a:solidFill>
                <a:latin typeface="Cambria"/>
                <a:cs typeface="Cambria"/>
              </a:rPr>
              <a:t> </a:t>
            </a:r>
            <a:r>
              <a:rPr lang="en-US" sz="3000" dirty="0">
                <a:solidFill>
                  <a:srgbClr val="FFFFFF"/>
                </a:solidFill>
                <a:latin typeface="Cambria"/>
                <a:cs typeface="Cambria"/>
              </a:rPr>
              <a:t>connections</a:t>
            </a:r>
            <a:r>
              <a:rPr lang="en-US" sz="3000" spc="-60" dirty="0">
                <a:solidFill>
                  <a:srgbClr val="FFFFFF"/>
                </a:solidFill>
                <a:latin typeface="Cambria"/>
                <a:cs typeface="Cambria"/>
              </a:rPr>
              <a:t> </a:t>
            </a:r>
            <a:r>
              <a:rPr lang="en-US" sz="3000" dirty="0">
                <a:solidFill>
                  <a:srgbClr val="FFFFFF"/>
                </a:solidFill>
                <a:latin typeface="Cambria"/>
                <a:cs typeface="Cambria"/>
              </a:rPr>
              <a:t>between</a:t>
            </a:r>
            <a:r>
              <a:rPr lang="en-US" sz="3000" spc="-55" dirty="0">
                <a:solidFill>
                  <a:srgbClr val="FFFFFF"/>
                </a:solidFill>
                <a:latin typeface="Cambria"/>
                <a:cs typeface="Cambria"/>
              </a:rPr>
              <a:t> </a:t>
            </a:r>
            <a:r>
              <a:rPr lang="en-US" sz="3000" dirty="0">
                <a:solidFill>
                  <a:srgbClr val="FFFFFF"/>
                </a:solidFill>
                <a:latin typeface="Cambria"/>
                <a:cs typeface="Cambria"/>
              </a:rPr>
              <a:t>the</a:t>
            </a:r>
            <a:r>
              <a:rPr lang="en-US" sz="3000" spc="-40" dirty="0">
                <a:solidFill>
                  <a:srgbClr val="FFFFFF"/>
                </a:solidFill>
                <a:latin typeface="Cambria"/>
                <a:cs typeface="Cambria"/>
              </a:rPr>
              <a:t> </a:t>
            </a:r>
            <a:r>
              <a:rPr lang="en-US" sz="3000" spc="-10" dirty="0">
                <a:solidFill>
                  <a:srgbClr val="FFFFFF"/>
                </a:solidFill>
                <a:latin typeface="Cambria"/>
                <a:cs typeface="Cambria"/>
              </a:rPr>
              <a:t>hidden </a:t>
            </a:r>
            <a:r>
              <a:rPr lang="en-US" sz="3000" dirty="0">
                <a:solidFill>
                  <a:srgbClr val="FFFFFF"/>
                </a:solidFill>
                <a:latin typeface="Cambria"/>
                <a:cs typeface="Cambria"/>
              </a:rPr>
              <a:t>neurons</a:t>
            </a:r>
            <a:r>
              <a:rPr lang="en-US" sz="3000" spc="-75" dirty="0">
                <a:solidFill>
                  <a:srgbClr val="FFFFFF"/>
                </a:solidFill>
                <a:latin typeface="Cambria"/>
                <a:cs typeface="Cambria"/>
              </a:rPr>
              <a:t> </a:t>
            </a:r>
            <a:r>
              <a:rPr lang="en-US" sz="3000" dirty="0">
                <a:solidFill>
                  <a:srgbClr val="FFFFFF"/>
                </a:solidFill>
                <a:latin typeface="Cambria"/>
                <a:cs typeface="Cambria"/>
              </a:rPr>
              <a:t>in</a:t>
            </a:r>
            <a:r>
              <a:rPr lang="en-US" sz="3000" spc="-75" dirty="0">
                <a:solidFill>
                  <a:srgbClr val="FFFFFF"/>
                </a:solidFill>
                <a:latin typeface="Cambria"/>
                <a:cs typeface="Cambria"/>
              </a:rPr>
              <a:t> </a:t>
            </a:r>
            <a:r>
              <a:rPr lang="en-US" sz="3000" dirty="0">
                <a:solidFill>
                  <a:srgbClr val="FFFFFF"/>
                </a:solidFill>
                <a:latin typeface="Cambria"/>
                <a:cs typeface="Cambria"/>
              </a:rPr>
              <a:t>the</a:t>
            </a:r>
            <a:r>
              <a:rPr lang="en-US" sz="3000" spc="-85" dirty="0">
                <a:solidFill>
                  <a:srgbClr val="FFFFFF"/>
                </a:solidFill>
                <a:latin typeface="Cambria"/>
                <a:cs typeface="Cambria"/>
              </a:rPr>
              <a:t> </a:t>
            </a:r>
            <a:r>
              <a:rPr lang="en-US" sz="3000" dirty="0">
                <a:solidFill>
                  <a:srgbClr val="FFFFFF"/>
                </a:solidFill>
                <a:latin typeface="Cambria"/>
                <a:cs typeface="Cambria"/>
              </a:rPr>
              <a:t>Restricted</a:t>
            </a:r>
            <a:r>
              <a:rPr lang="en-US" sz="3000" spc="-70" dirty="0">
                <a:solidFill>
                  <a:srgbClr val="FFFFFF"/>
                </a:solidFill>
                <a:latin typeface="Cambria"/>
                <a:cs typeface="Cambria"/>
              </a:rPr>
              <a:t> </a:t>
            </a:r>
            <a:r>
              <a:rPr lang="en-US" sz="3000" dirty="0">
                <a:solidFill>
                  <a:srgbClr val="FFFFFF"/>
                </a:solidFill>
                <a:latin typeface="Cambria"/>
                <a:cs typeface="Cambria"/>
              </a:rPr>
              <a:t>Boltzmann</a:t>
            </a:r>
            <a:r>
              <a:rPr lang="en-US" sz="3000" spc="-95" dirty="0">
                <a:solidFill>
                  <a:srgbClr val="FFFFFF"/>
                </a:solidFill>
                <a:latin typeface="Cambria"/>
                <a:cs typeface="Cambria"/>
              </a:rPr>
              <a:t> </a:t>
            </a:r>
            <a:r>
              <a:rPr lang="en-US" sz="3000" spc="-10" dirty="0">
                <a:solidFill>
                  <a:srgbClr val="FFFFFF"/>
                </a:solidFill>
                <a:latin typeface="Cambria"/>
                <a:cs typeface="Cambria"/>
              </a:rPr>
              <a:t>Machine,</a:t>
            </a:r>
            <a:r>
              <a:rPr lang="tr-TR" sz="3000" spc="-10" dirty="0">
                <a:solidFill>
                  <a:srgbClr val="FFFFFF"/>
                </a:solidFill>
                <a:latin typeface="Cambria"/>
                <a:cs typeface="Cambria"/>
              </a:rPr>
              <a:t> </a:t>
            </a:r>
            <a:r>
              <a:rPr lang="en-US" sz="3000" dirty="0">
                <a:solidFill>
                  <a:srgbClr val="FFFFFF"/>
                </a:solidFill>
                <a:latin typeface="Cambria"/>
                <a:cs typeface="Cambria"/>
              </a:rPr>
              <a:t>and</a:t>
            </a:r>
            <a:r>
              <a:rPr lang="en-US" sz="3000" spc="-35" dirty="0">
                <a:solidFill>
                  <a:srgbClr val="FFFFFF"/>
                </a:solidFill>
                <a:latin typeface="Cambria"/>
                <a:cs typeface="Cambria"/>
              </a:rPr>
              <a:t> </a:t>
            </a:r>
            <a:r>
              <a:rPr lang="en-US" sz="3000" dirty="0">
                <a:solidFill>
                  <a:srgbClr val="FFFFFF"/>
                </a:solidFill>
                <a:latin typeface="Cambria"/>
                <a:cs typeface="Cambria"/>
              </a:rPr>
              <a:t>since</a:t>
            </a:r>
            <a:r>
              <a:rPr lang="en-US" sz="3000" spc="-30" dirty="0">
                <a:solidFill>
                  <a:srgbClr val="FFFFFF"/>
                </a:solidFill>
                <a:latin typeface="Cambria"/>
                <a:cs typeface="Cambria"/>
              </a:rPr>
              <a:t> </a:t>
            </a:r>
            <a:r>
              <a:rPr lang="en-US" sz="3000" dirty="0">
                <a:solidFill>
                  <a:srgbClr val="FFFFFF"/>
                </a:solidFill>
                <a:latin typeface="Cambria"/>
                <a:cs typeface="Cambria"/>
              </a:rPr>
              <a:t>the</a:t>
            </a:r>
            <a:r>
              <a:rPr lang="en-US" sz="3000" spc="-45" dirty="0">
                <a:solidFill>
                  <a:srgbClr val="FFFFFF"/>
                </a:solidFill>
                <a:latin typeface="Cambria"/>
                <a:cs typeface="Cambria"/>
              </a:rPr>
              <a:t> </a:t>
            </a:r>
            <a:r>
              <a:rPr lang="en-US" sz="3000" dirty="0">
                <a:solidFill>
                  <a:srgbClr val="FFFFFF"/>
                </a:solidFill>
                <a:latin typeface="Cambria"/>
                <a:cs typeface="Cambria"/>
              </a:rPr>
              <a:t>connections</a:t>
            </a:r>
            <a:r>
              <a:rPr lang="en-US" sz="3000" spc="-45" dirty="0">
                <a:solidFill>
                  <a:srgbClr val="FFFFFF"/>
                </a:solidFill>
                <a:latin typeface="Cambria"/>
                <a:cs typeface="Cambria"/>
              </a:rPr>
              <a:t> </a:t>
            </a:r>
            <a:r>
              <a:rPr lang="en-US" sz="3000" dirty="0">
                <a:solidFill>
                  <a:srgbClr val="FFFFFF"/>
                </a:solidFill>
                <a:latin typeface="Cambria"/>
                <a:cs typeface="Cambria"/>
              </a:rPr>
              <a:t>between</a:t>
            </a:r>
            <a:r>
              <a:rPr lang="en-US" sz="3000" spc="-50" dirty="0">
                <a:solidFill>
                  <a:srgbClr val="FFFFFF"/>
                </a:solidFill>
                <a:latin typeface="Cambria"/>
                <a:cs typeface="Cambria"/>
              </a:rPr>
              <a:t> </a:t>
            </a:r>
            <a:r>
              <a:rPr lang="en-US" sz="3000" dirty="0">
                <a:solidFill>
                  <a:srgbClr val="FFFFFF"/>
                </a:solidFill>
                <a:latin typeface="Cambria"/>
                <a:cs typeface="Cambria"/>
              </a:rPr>
              <a:t>the</a:t>
            </a:r>
            <a:r>
              <a:rPr lang="en-US" sz="3000" spc="-30" dirty="0">
                <a:solidFill>
                  <a:srgbClr val="FFFFFF"/>
                </a:solidFill>
                <a:latin typeface="Cambria"/>
                <a:cs typeface="Cambria"/>
              </a:rPr>
              <a:t> </a:t>
            </a:r>
            <a:r>
              <a:rPr lang="en-US" sz="3000" dirty="0">
                <a:solidFill>
                  <a:srgbClr val="FFFFFF"/>
                </a:solidFill>
                <a:latin typeface="Cambria"/>
                <a:cs typeface="Cambria"/>
              </a:rPr>
              <a:t>visible</a:t>
            </a:r>
            <a:r>
              <a:rPr lang="en-US" sz="3000" spc="-20" dirty="0">
                <a:solidFill>
                  <a:srgbClr val="FFFFFF"/>
                </a:solidFill>
                <a:latin typeface="Cambria"/>
                <a:cs typeface="Cambria"/>
              </a:rPr>
              <a:t> </a:t>
            </a:r>
            <a:r>
              <a:rPr lang="en-US" sz="3000" spc="-10" dirty="0">
                <a:solidFill>
                  <a:srgbClr val="FFFFFF"/>
                </a:solidFill>
                <a:latin typeface="Cambria"/>
                <a:cs typeface="Cambria"/>
              </a:rPr>
              <a:t>layer </a:t>
            </a:r>
            <a:r>
              <a:rPr lang="tr-TR" sz="3000" spc="-10" dirty="0">
                <a:solidFill>
                  <a:srgbClr val="FFFFFF"/>
                </a:solidFill>
                <a:latin typeface="Cambria"/>
                <a:cs typeface="Cambria"/>
              </a:rPr>
              <a:t> </a:t>
            </a:r>
            <a:r>
              <a:rPr sz="3000" dirty="0">
                <a:solidFill>
                  <a:srgbClr val="FFFFFF"/>
                </a:solidFill>
                <a:latin typeface="Cambria"/>
                <a:cs typeface="Cambria"/>
              </a:rPr>
              <a:t>and</a:t>
            </a:r>
            <a:r>
              <a:rPr sz="3000" spc="-50" dirty="0">
                <a:solidFill>
                  <a:srgbClr val="FFFFFF"/>
                </a:solidFill>
                <a:latin typeface="Cambria"/>
                <a:cs typeface="Cambria"/>
              </a:rPr>
              <a:t> </a:t>
            </a:r>
            <a:r>
              <a:rPr sz="3000" dirty="0">
                <a:solidFill>
                  <a:srgbClr val="FFFFFF"/>
                </a:solidFill>
                <a:latin typeface="Cambria"/>
                <a:cs typeface="Cambria"/>
              </a:rPr>
              <a:t>the</a:t>
            </a:r>
            <a:r>
              <a:rPr sz="3000" spc="-55" dirty="0">
                <a:solidFill>
                  <a:srgbClr val="FFFFFF"/>
                </a:solidFill>
                <a:latin typeface="Cambria"/>
                <a:cs typeface="Cambria"/>
              </a:rPr>
              <a:t> </a:t>
            </a:r>
            <a:r>
              <a:rPr sz="3000" dirty="0">
                <a:solidFill>
                  <a:srgbClr val="FFFFFF"/>
                </a:solidFill>
                <a:latin typeface="Cambria"/>
                <a:cs typeface="Cambria"/>
              </a:rPr>
              <a:t>hidden</a:t>
            </a:r>
            <a:r>
              <a:rPr sz="3000" spc="-50" dirty="0">
                <a:solidFill>
                  <a:srgbClr val="FFFFFF"/>
                </a:solidFill>
                <a:latin typeface="Cambria"/>
                <a:cs typeface="Cambria"/>
              </a:rPr>
              <a:t> </a:t>
            </a:r>
            <a:r>
              <a:rPr sz="3000" dirty="0">
                <a:solidFill>
                  <a:srgbClr val="FFFFFF"/>
                </a:solidFill>
                <a:latin typeface="Cambria"/>
                <a:cs typeface="Cambria"/>
              </a:rPr>
              <a:t>layer</a:t>
            </a:r>
            <a:r>
              <a:rPr sz="3000" spc="-45" dirty="0">
                <a:solidFill>
                  <a:srgbClr val="FFFFFF"/>
                </a:solidFill>
                <a:latin typeface="Cambria"/>
                <a:cs typeface="Cambria"/>
              </a:rPr>
              <a:t> </a:t>
            </a:r>
            <a:r>
              <a:rPr sz="3000" dirty="0">
                <a:solidFill>
                  <a:srgbClr val="FFFFFF"/>
                </a:solidFill>
                <a:latin typeface="Cambria"/>
                <a:cs typeface="Cambria"/>
              </a:rPr>
              <a:t>are</a:t>
            </a:r>
            <a:r>
              <a:rPr sz="3000" spc="-45" dirty="0">
                <a:solidFill>
                  <a:srgbClr val="FFFFFF"/>
                </a:solidFill>
                <a:latin typeface="Cambria"/>
                <a:cs typeface="Cambria"/>
              </a:rPr>
              <a:t> </a:t>
            </a:r>
            <a:r>
              <a:rPr sz="3000" spc="-10" dirty="0">
                <a:solidFill>
                  <a:srgbClr val="FFFFFF"/>
                </a:solidFill>
                <a:latin typeface="Cambria"/>
                <a:cs typeface="Cambria"/>
              </a:rPr>
              <a:t>undirected,</a:t>
            </a:r>
            <a:endParaRPr sz="3000" dirty="0">
              <a:latin typeface="Cambria"/>
              <a:cs typeface="Cambria"/>
            </a:endParaRPr>
          </a:p>
          <a:p>
            <a:pPr marL="276225" marR="5080" indent="-264160" algn="just">
              <a:lnSpc>
                <a:spcPct val="100000"/>
              </a:lnSpc>
              <a:spcBef>
                <a:spcPts val="1200"/>
              </a:spcBef>
              <a:buFont typeface="Arial MT"/>
              <a:buChar char="•"/>
              <a:tabLst>
                <a:tab pos="276225" algn="l"/>
              </a:tabLst>
            </a:pPr>
            <a:r>
              <a:rPr sz="3000" dirty="0">
                <a:solidFill>
                  <a:srgbClr val="FFFFFF"/>
                </a:solidFill>
                <a:latin typeface="Cambria"/>
                <a:cs typeface="Cambria"/>
              </a:rPr>
              <a:t>it</a:t>
            </a:r>
            <a:r>
              <a:rPr sz="3000" spc="-35" dirty="0">
                <a:solidFill>
                  <a:srgbClr val="FFFFFF"/>
                </a:solidFill>
                <a:latin typeface="Cambria"/>
                <a:cs typeface="Cambria"/>
              </a:rPr>
              <a:t> </a:t>
            </a:r>
            <a:r>
              <a:rPr sz="3000" dirty="0">
                <a:solidFill>
                  <a:srgbClr val="FFFFFF"/>
                </a:solidFill>
                <a:latin typeface="Cambria"/>
                <a:cs typeface="Cambria"/>
              </a:rPr>
              <a:t>follows</a:t>
            </a:r>
            <a:r>
              <a:rPr sz="3000" spc="-60" dirty="0">
                <a:solidFill>
                  <a:srgbClr val="FFFFFF"/>
                </a:solidFill>
                <a:latin typeface="Cambria"/>
                <a:cs typeface="Cambria"/>
              </a:rPr>
              <a:t> </a:t>
            </a:r>
            <a:r>
              <a:rPr sz="3000" dirty="0">
                <a:solidFill>
                  <a:srgbClr val="FFFFFF"/>
                </a:solidFill>
                <a:latin typeface="Cambria"/>
                <a:cs typeface="Cambria"/>
              </a:rPr>
              <a:t>that</a:t>
            </a:r>
            <a:r>
              <a:rPr sz="3000" spc="-30" dirty="0">
                <a:solidFill>
                  <a:srgbClr val="FFFFFF"/>
                </a:solidFill>
                <a:latin typeface="Cambria"/>
                <a:cs typeface="Cambria"/>
              </a:rPr>
              <a:t> </a:t>
            </a:r>
            <a:r>
              <a:rPr sz="3000" dirty="0">
                <a:solidFill>
                  <a:srgbClr val="FFFFFF"/>
                </a:solidFill>
                <a:latin typeface="Cambria"/>
                <a:cs typeface="Cambria"/>
              </a:rPr>
              <a:t>the</a:t>
            </a:r>
            <a:r>
              <a:rPr sz="3000" spc="-45" dirty="0">
                <a:solidFill>
                  <a:srgbClr val="FFFFFF"/>
                </a:solidFill>
                <a:latin typeface="Cambria"/>
                <a:cs typeface="Cambria"/>
              </a:rPr>
              <a:t> </a:t>
            </a:r>
            <a:r>
              <a:rPr sz="3000" dirty="0">
                <a:solidFill>
                  <a:srgbClr val="FFFFFF"/>
                </a:solidFill>
                <a:latin typeface="Cambria"/>
                <a:cs typeface="Cambria"/>
              </a:rPr>
              <a:t>states</a:t>
            </a:r>
            <a:r>
              <a:rPr sz="3000" spc="-50" dirty="0">
                <a:solidFill>
                  <a:srgbClr val="FFFFFF"/>
                </a:solidFill>
                <a:latin typeface="Cambria"/>
                <a:cs typeface="Cambria"/>
              </a:rPr>
              <a:t> </a:t>
            </a:r>
            <a:r>
              <a:rPr sz="3000" dirty="0">
                <a:solidFill>
                  <a:srgbClr val="FFFFFF"/>
                </a:solidFill>
                <a:latin typeface="Cambria"/>
                <a:cs typeface="Cambria"/>
              </a:rPr>
              <a:t>of</a:t>
            </a:r>
            <a:r>
              <a:rPr sz="3000" spc="-25" dirty="0">
                <a:solidFill>
                  <a:srgbClr val="FFFFFF"/>
                </a:solidFill>
                <a:latin typeface="Cambria"/>
                <a:cs typeface="Cambria"/>
              </a:rPr>
              <a:t> </a:t>
            </a:r>
            <a:r>
              <a:rPr sz="3000" dirty="0">
                <a:solidFill>
                  <a:srgbClr val="FFFFFF"/>
                </a:solidFill>
                <a:latin typeface="Cambria"/>
                <a:cs typeface="Cambria"/>
              </a:rPr>
              <a:t>the</a:t>
            </a:r>
            <a:r>
              <a:rPr sz="3000" spc="-50" dirty="0">
                <a:solidFill>
                  <a:srgbClr val="FFFFFF"/>
                </a:solidFill>
                <a:latin typeface="Cambria"/>
                <a:cs typeface="Cambria"/>
              </a:rPr>
              <a:t> </a:t>
            </a:r>
            <a:r>
              <a:rPr sz="3000" dirty="0">
                <a:solidFill>
                  <a:srgbClr val="FFFFFF"/>
                </a:solidFill>
                <a:latin typeface="Cambria"/>
                <a:cs typeface="Cambria"/>
              </a:rPr>
              <a:t>hidden</a:t>
            </a:r>
            <a:r>
              <a:rPr sz="3000" spc="-45" dirty="0">
                <a:solidFill>
                  <a:srgbClr val="FFFFFF"/>
                </a:solidFill>
                <a:latin typeface="Cambria"/>
                <a:cs typeface="Cambria"/>
              </a:rPr>
              <a:t> </a:t>
            </a:r>
            <a:r>
              <a:rPr sz="3000" dirty="0">
                <a:solidFill>
                  <a:srgbClr val="FFFFFF"/>
                </a:solidFill>
                <a:latin typeface="Cambria"/>
                <a:cs typeface="Cambria"/>
              </a:rPr>
              <a:t>neurons</a:t>
            </a:r>
            <a:r>
              <a:rPr sz="3000" spc="-25" dirty="0">
                <a:solidFill>
                  <a:srgbClr val="FFFFFF"/>
                </a:solidFill>
                <a:latin typeface="Cambria"/>
                <a:cs typeface="Cambria"/>
              </a:rPr>
              <a:t> are </a:t>
            </a:r>
            <a:r>
              <a:rPr sz="3000" dirty="0">
                <a:solidFill>
                  <a:srgbClr val="FFFFFF"/>
                </a:solidFill>
                <a:latin typeface="Cambria"/>
                <a:cs typeface="Cambria"/>
              </a:rPr>
              <a:t>conditionally</a:t>
            </a:r>
            <a:r>
              <a:rPr sz="3000" spc="-85" dirty="0">
                <a:solidFill>
                  <a:srgbClr val="FFFFFF"/>
                </a:solidFill>
                <a:latin typeface="Cambria"/>
                <a:cs typeface="Cambria"/>
              </a:rPr>
              <a:t> </a:t>
            </a:r>
            <a:r>
              <a:rPr sz="3000" dirty="0">
                <a:solidFill>
                  <a:srgbClr val="FFFFFF"/>
                </a:solidFill>
                <a:latin typeface="Cambria"/>
                <a:cs typeface="Cambria"/>
              </a:rPr>
              <a:t>independent</a:t>
            </a:r>
            <a:r>
              <a:rPr sz="3000" spc="-80" dirty="0">
                <a:solidFill>
                  <a:srgbClr val="FFFFFF"/>
                </a:solidFill>
                <a:latin typeface="Cambria"/>
                <a:cs typeface="Cambria"/>
              </a:rPr>
              <a:t> </a:t>
            </a:r>
            <a:r>
              <a:rPr sz="3000" dirty="0">
                <a:solidFill>
                  <a:srgbClr val="FFFFFF"/>
                </a:solidFill>
                <a:latin typeface="Cambria"/>
                <a:cs typeface="Cambria"/>
              </a:rPr>
              <a:t>of</a:t>
            </a:r>
            <a:r>
              <a:rPr sz="3000" spc="-60" dirty="0">
                <a:solidFill>
                  <a:srgbClr val="FFFFFF"/>
                </a:solidFill>
                <a:latin typeface="Cambria"/>
                <a:cs typeface="Cambria"/>
              </a:rPr>
              <a:t> </a:t>
            </a:r>
            <a:r>
              <a:rPr sz="3000" dirty="0">
                <a:solidFill>
                  <a:srgbClr val="FFFFFF"/>
                </a:solidFill>
                <a:latin typeface="Cambria"/>
                <a:cs typeface="Cambria"/>
              </a:rPr>
              <a:t>each</a:t>
            </a:r>
            <a:r>
              <a:rPr sz="3000" spc="-60" dirty="0">
                <a:solidFill>
                  <a:srgbClr val="FFFFFF"/>
                </a:solidFill>
                <a:latin typeface="Cambria"/>
                <a:cs typeface="Cambria"/>
              </a:rPr>
              <a:t> </a:t>
            </a:r>
            <a:r>
              <a:rPr sz="3000" spc="-35" dirty="0">
                <a:solidFill>
                  <a:srgbClr val="FFFFFF"/>
                </a:solidFill>
                <a:latin typeface="Cambria"/>
                <a:cs typeface="Cambria"/>
              </a:rPr>
              <a:t>other,</a:t>
            </a:r>
            <a:r>
              <a:rPr sz="3000" spc="-85" dirty="0">
                <a:solidFill>
                  <a:srgbClr val="FFFFFF"/>
                </a:solidFill>
                <a:latin typeface="Cambria"/>
                <a:cs typeface="Cambria"/>
              </a:rPr>
              <a:t> </a:t>
            </a:r>
            <a:r>
              <a:rPr sz="3000" dirty="0">
                <a:solidFill>
                  <a:srgbClr val="FFFFFF"/>
                </a:solidFill>
                <a:latin typeface="Cambria"/>
                <a:cs typeface="Cambria"/>
              </a:rPr>
              <a:t>given</a:t>
            </a:r>
            <a:r>
              <a:rPr sz="3000" spc="-50" dirty="0">
                <a:solidFill>
                  <a:srgbClr val="FFFFFF"/>
                </a:solidFill>
                <a:latin typeface="Cambria"/>
                <a:cs typeface="Cambria"/>
              </a:rPr>
              <a:t> </a:t>
            </a:r>
            <a:r>
              <a:rPr sz="3000" spc="-25" dirty="0">
                <a:solidFill>
                  <a:srgbClr val="FFFFFF"/>
                </a:solidFill>
                <a:latin typeface="Cambria"/>
                <a:cs typeface="Cambria"/>
              </a:rPr>
              <a:t>the </a:t>
            </a:r>
            <a:r>
              <a:rPr sz="3000" dirty="0">
                <a:solidFill>
                  <a:srgbClr val="FFFFFF"/>
                </a:solidFill>
                <a:latin typeface="Cambria"/>
                <a:cs typeface="Cambria"/>
              </a:rPr>
              <a:t>visible</a:t>
            </a:r>
            <a:r>
              <a:rPr sz="3000" spc="-50" dirty="0">
                <a:solidFill>
                  <a:srgbClr val="FFFFFF"/>
                </a:solidFill>
                <a:latin typeface="Cambria"/>
                <a:cs typeface="Cambria"/>
              </a:rPr>
              <a:t> </a:t>
            </a:r>
            <a:r>
              <a:rPr sz="3000" spc="-10" dirty="0">
                <a:solidFill>
                  <a:srgbClr val="FFFFFF"/>
                </a:solidFill>
                <a:latin typeface="Cambria"/>
                <a:cs typeface="Cambria"/>
              </a:rPr>
              <a:t>states.</a:t>
            </a:r>
            <a:endParaRPr sz="3000" dirty="0">
              <a:latin typeface="Cambria"/>
              <a:cs typeface="Cambria"/>
            </a:endParaRPr>
          </a:p>
          <a:p>
            <a:pPr marL="276225" marR="229235" indent="-264160">
              <a:lnSpc>
                <a:spcPct val="100000"/>
              </a:lnSpc>
              <a:spcBef>
                <a:spcPts val="1205"/>
              </a:spcBef>
              <a:buFont typeface="Arial MT"/>
              <a:buChar char="•"/>
              <a:tabLst>
                <a:tab pos="276225" algn="l"/>
              </a:tabLst>
            </a:pPr>
            <a:r>
              <a:rPr sz="3000" dirty="0">
                <a:solidFill>
                  <a:srgbClr val="FFFFFF"/>
                </a:solidFill>
                <a:latin typeface="Cambria"/>
                <a:cs typeface="Cambria"/>
              </a:rPr>
              <a:t>Hence,</a:t>
            </a:r>
            <a:r>
              <a:rPr sz="3000" spc="-40" dirty="0">
                <a:solidFill>
                  <a:srgbClr val="FFFFFF"/>
                </a:solidFill>
                <a:latin typeface="Cambria"/>
                <a:cs typeface="Cambria"/>
              </a:rPr>
              <a:t> </a:t>
            </a:r>
            <a:r>
              <a:rPr sz="3000" dirty="0">
                <a:solidFill>
                  <a:srgbClr val="FFFFFF"/>
                </a:solidFill>
                <a:latin typeface="Cambria"/>
                <a:cs typeface="Cambria"/>
              </a:rPr>
              <a:t>the</a:t>
            </a:r>
            <a:r>
              <a:rPr sz="3000" spc="-45" dirty="0">
                <a:solidFill>
                  <a:srgbClr val="FFFFFF"/>
                </a:solidFill>
                <a:latin typeface="Cambria"/>
                <a:cs typeface="Cambria"/>
              </a:rPr>
              <a:t> </a:t>
            </a:r>
            <a:r>
              <a:rPr sz="3000" dirty="0">
                <a:solidFill>
                  <a:srgbClr val="FFFFFF"/>
                </a:solidFill>
                <a:latin typeface="Cambria"/>
                <a:cs typeface="Cambria"/>
              </a:rPr>
              <a:t>RBM</a:t>
            </a:r>
            <a:r>
              <a:rPr sz="3000" spc="-30" dirty="0">
                <a:solidFill>
                  <a:srgbClr val="FFFFFF"/>
                </a:solidFill>
                <a:latin typeface="Cambria"/>
                <a:cs typeface="Cambria"/>
              </a:rPr>
              <a:t> </a:t>
            </a:r>
            <a:r>
              <a:rPr sz="3000" dirty="0">
                <a:solidFill>
                  <a:srgbClr val="FFFFFF"/>
                </a:solidFill>
                <a:latin typeface="Cambria"/>
                <a:cs typeface="Cambria"/>
              </a:rPr>
              <a:t>is</a:t>
            </a:r>
            <a:r>
              <a:rPr sz="3000" spc="-40" dirty="0">
                <a:solidFill>
                  <a:srgbClr val="FFFFFF"/>
                </a:solidFill>
                <a:latin typeface="Cambria"/>
                <a:cs typeface="Cambria"/>
              </a:rPr>
              <a:t> </a:t>
            </a:r>
            <a:r>
              <a:rPr sz="3000" dirty="0">
                <a:solidFill>
                  <a:srgbClr val="FFFFFF"/>
                </a:solidFill>
                <a:latin typeface="Cambria"/>
                <a:cs typeface="Cambria"/>
              </a:rPr>
              <a:t>capable</a:t>
            </a:r>
            <a:r>
              <a:rPr sz="3000" spc="-50" dirty="0">
                <a:solidFill>
                  <a:srgbClr val="FFFFFF"/>
                </a:solidFill>
                <a:latin typeface="Cambria"/>
                <a:cs typeface="Cambria"/>
              </a:rPr>
              <a:t> </a:t>
            </a:r>
            <a:r>
              <a:rPr sz="3000" dirty="0">
                <a:solidFill>
                  <a:srgbClr val="FFFFFF"/>
                </a:solidFill>
                <a:latin typeface="Cambria"/>
                <a:cs typeface="Cambria"/>
              </a:rPr>
              <a:t>of</a:t>
            </a:r>
            <a:r>
              <a:rPr sz="3000" spc="-30" dirty="0">
                <a:solidFill>
                  <a:srgbClr val="FFFFFF"/>
                </a:solidFill>
                <a:latin typeface="Cambria"/>
                <a:cs typeface="Cambria"/>
              </a:rPr>
              <a:t> </a:t>
            </a:r>
            <a:r>
              <a:rPr sz="3000" spc="-10" dirty="0">
                <a:solidFill>
                  <a:srgbClr val="FFFFFF"/>
                </a:solidFill>
                <a:latin typeface="Cambria"/>
                <a:cs typeface="Cambria"/>
              </a:rPr>
              <a:t>extracting</a:t>
            </a:r>
            <a:r>
              <a:rPr sz="3000" spc="-40" dirty="0">
                <a:solidFill>
                  <a:srgbClr val="FFFFFF"/>
                </a:solidFill>
                <a:latin typeface="Cambria"/>
                <a:cs typeface="Cambria"/>
              </a:rPr>
              <a:t> </a:t>
            </a:r>
            <a:r>
              <a:rPr sz="3000" spc="-25" dirty="0">
                <a:solidFill>
                  <a:srgbClr val="FFFFFF"/>
                </a:solidFill>
                <a:latin typeface="Cambria"/>
                <a:cs typeface="Cambria"/>
              </a:rPr>
              <a:t>an </a:t>
            </a:r>
            <a:r>
              <a:rPr sz="3000" dirty="0">
                <a:solidFill>
                  <a:srgbClr val="FFFFFF"/>
                </a:solidFill>
                <a:latin typeface="Cambria"/>
                <a:cs typeface="Cambria"/>
              </a:rPr>
              <a:t>unbiased</a:t>
            </a:r>
            <a:r>
              <a:rPr sz="3000" spc="-50" dirty="0">
                <a:solidFill>
                  <a:srgbClr val="FFFFFF"/>
                </a:solidFill>
                <a:latin typeface="Cambria"/>
                <a:cs typeface="Cambria"/>
              </a:rPr>
              <a:t> </a:t>
            </a:r>
            <a:r>
              <a:rPr sz="3000" dirty="0">
                <a:solidFill>
                  <a:srgbClr val="FFFFFF"/>
                </a:solidFill>
                <a:latin typeface="Cambria"/>
                <a:cs typeface="Cambria"/>
              </a:rPr>
              <a:t>sample</a:t>
            </a:r>
            <a:r>
              <a:rPr sz="3000" spc="-50" dirty="0">
                <a:solidFill>
                  <a:srgbClr val="FFFFFF"/>
                </a:solidFill>
                <a:latin typeface="Cambria"/>
                <a:cs typeface="Cambria"/>
              </a:rPr>
              <a:t> </a:t>
            </a:r>
            <a:r>
              <a:rPr sz="3000" dirty="0">
                <a:solidFill>
                  <a:srgbClr val="FFFFFF"/>
                </a:solidFill>
                <a:latin typeface="Cambria"/>
                <a:cs typeface="Cambria"/>
              </a:rPr>
              <a:t>from</a:t>
            </a:r>
            <a:r>
              <a:rPr sz="3000" spc="-55" dirty="0">
                <a:solidFill>
                  <a:srgbClr val="FFFFFF"/>
                </a:solidFill>
                <a:latin typeface="Cambria"/>
                <a:cs typeface="Cambria"/>
              </a:rPr>
              <a:t> </a:t>
            </a:r>
            <a:r>
              <a:rPr sz="3000" dirty="0">
                <a:solidFill>
                  <a:srgbClr val="FFFFFF"/>
                </a:solidFill>
                <a:latin typeface="Cambria"/>
                <a:cs typeface="Cambria"/>
              </a:rPr>
              <a:t>the</a:t>
            </a:r>
            <a:r>
              <a:rPr sz="3000" spc="-60" dirty="0">
                <a:solidFill>
                  <a:srgbClr val="FFFFFF"/>
                </a:solidFill>
                <a:latin typeface="Cambria"/>
                <a:cs typeface="Cambria"/>
              </a:rPr>
              <a:t> </a:t>
            </a:r>
            <a:r>
              <a:rPr sz="3000" dirty="0">
                <a:solidFill>
                  <a:srgbClr val="FFFFFF"/>
                </a:solidFill>
                <a:latin typeface="Cambria"/>
                <a:cs typeface="Cambria"/>
              </a:rPr>
              <a:t>posterior</a:t>
            </a:r>
            <a:r>
              <a:rPr sz="3000" spc="-65" dirty="0">
                <a:solidFill>
                  <a:srgbClr val="FFFFFF"/>
                </a:solidFill>
                <a:latin typeface="Cambria"/>
                <a:cs typeface="Cambria"/>
              </a:rPr>
              <a:t> </a:t>
            </a:r>
            <a:r>
              <a:rPr sz="3000" spc="-10" dirty="0">
                <a:solidFill>
                  <a:srgbClr val="FFFFFF"/>
                </a:solidFill>
                <a:latin typeface="Cambria"/>
                <a:cs typeface="Cambria"/>
              </a:rPr>
              <a:t>distribution, </a:t>
            </a:r>
            <a:r>
              <a:rPr sz="3000" dirty="0">
                <a:solidFill>
                  <a:srgbClr val="FFFFFF"/>
                </a:solidFill>
                <a:latin typeface="Cambria"/>
                <a:cs typeface="Cambria"/>
              </a:rPr>
              <a:t>given</a:t>
            </a:r>
            <a:r>
              <a:rPr sz="3000" spc="-35" dirty="0">
                <a:solidFill>
                  <a:srgbClr val="FFFFFF"/>
                </a:solidFill>
                <a:latin typeface="Cambria"/>
                <a:cs typeface="Cambria"/>
              </a:rPr>
              <a:t> </a:t>
            </a:r>
            <a:r>
              <a:rPr sz="3000" dirty="0">
                <a:solidFill>
                  <a:srgbClr val="FFFFFF"/>
                </a:solidFill>
                <a:latin typeface="Cambria"/>
                <a:cs typeface="Cambria"/>
              </a:rPr>
              <a:t>a</a:t>
            </a:r>
            <a:r>
              <a:rPr sz="3000" spc="-50" dirty="0">
                <a:solidFill>
                  <a:srgbClr val="FFFFFF"/>
                </a:solidFill>
                <a:latin typeface="Cambria"/>
                <a:cs typeface="Cambria"/>
              </a:rPr>
              <a:t> </a:t>
            </a:r>
            <a:r>
              <a:rPr sz="3000" dirty="0">
                <a:solidFill>
                  <a:srgbClr val="FFFFFF"/>
                </a:solidFill>
                <a:latin typeface="Cambria"/>
                <a:cs typeface="Cambria"/>
              </a:rPr>
              <a:t>data</a:t>
            </a:r>
            <a:r>
              <a:rPr sz="3000" spc="-60" dirty="0">
                <a:solidFill>
                  <a:srgbClr val="FFFFFF"/>
                </a:solidFill>
                <a:latin typeface="Cambria"/>
                <a:cs typeface="Cambria"/>
              </a:rPr>
              <a:t> </a:t>
            </a:r>
            <a:r>
              <a:rPr sz="3000" dirty="0">
                <a:solidFill>
                  <a:srgbClr val="FFFFFF"/>
                </a:solidFill>
                <a:latin typeface="Cambria"/>
                <a:cs typeface="Cambria"/>
              </a:rPr>
              <a:t>vector</a:t>
            </a:r>
            <a:r>
              <a:rPr sz="3000" spc="-55" dirty="0">
                <a:solidFill>
                  <a:srgbClr val="FFFFFF"/>
                </a:solidFill>
                <a:latin typeface="Cambria"/>
                <a:cs typeface="Cambria"/>
              </a:rPr>
              <a:t> </a:t>
            </a:r>
            <a:r>
              <a:rPr sz="3000" dirty="0">
                <a:solidFill>
                  <a:srgbClr val="FFFFFF"/>
                </a:solidFill>
                <a:latin typeface="Cambria"/>
                <a:cs typeface="Cambria"/>
              </a:rPr>
              <a:t>clamped</a:t>
            </a:r>
            <a:r>
              <a:rPr sz="3000" spc="-55" dirty="0">
                <a:solidFill>
                  <a:srgbClr val="FFFFFF"/>
                </a:solidFill>
                <a:latin typeface="Cambria"/>
                <a:cs typeface="Cambria"/>
              </a:rPr>
              <a:t> </a:t>
            </a:r>
            <a:r>
              <a:rPr sz="3000" dirty="0">
                <a:solidFill>
                  <a:srgbClr val="FFFFFF"/>
                </a:solidFill>
                <a:latin typeface="Cambria"/>
                <a:cs typeface="Cambria"/>
              </a:rPr>
              <a:t>onto</a:t>
            </a:r>
            <a:r>
              <a:rPr sz="3000" spc="-65" dirty="0">
                <a:solidFill>
                  <a:srgbClr val="FFFFFF"/>
                </a:solidFill>
                <a:latin typeface="Cambria"/>
                <a:cs typeface="Cambria"/>
              </a:rPr>
              <a:t> </a:t>
            </a:r>
            <a:r>
              <a:rPr sz="3000" dirty="0">
                <a:solidFill>
                  <a:srgbClr val="FFFFFF"/>
                </a:solidFill>
                <a:latin typeface="Cambria"/>
                <a:cs typeface="Cambria"/>
              </a:rPr>
              <a:t>the</a:t>
            </a:r>
            <a:r>
              <a:rPr sz="3000" spc="-45" dirty="0">
                <a:solidFill>
                  <a:srgbClr val="FFFFFF"/>
                </a:solidFill>
                <a:latin typeface="Cambria"/>
                <a:cs typeface="Cambria"/>
              </a:rPr>
              <a:t> </a:t>
            </a:r>
            <a:r>
              <a:rPr sz="3000" spc="-10" dirty="0">
                <a:solidFill>
                  <a:srgbClr val="FFFFFF"/>
                </a:solidFill>
                <a:latin typeface="Cambria"/>
                <a:cs typeface="Cambria"/>
              </a:rPr>
              <a:t>visible neurons.</a:t>
            </a:r>
            <a:endParaRPr sz="3000" dirty="0">
              <a:latin typeface="Cambria"/>
              <a:cs typeface="Cambria"/>
            </a:endParaRPr>
          </a:p>
        </p:txBody>
      </p:sp>
      <p:pic>
        <p:nvPicPr>
          <p:cNvPr id="12" name="object 12"/>
          <p:cNvPicPr/>
          <p:nvPr/>
        </p:nvPicPr>
        <p:blipFill>
          <a:blip r:embed="rId3" cstate="print"/>
          <a:stretch>
            <a:fillRect/>
          </a:stretch>
        </p:blipFill>
        <p:spPr>
          <a:xfrm>
            <a:off x="8983980" y="2538983"/>
            <a:ext cx="750570" cy="750570"/>
          </a:xfrm>
          <a:prstGeom prst="rect">
            <a:avLst/>
          </a:prstGeom>
        </p:spPr>
      </p:pic>
      <p:sp>
        <p:nvSpPr>
          <p:cNvPr id="13" name="object 13"/>
          <p:cNvSpPr txBox="1"/>
          <p:nvPr/>
        </p:nvSpPr>
        <p:spPr>
          <a:xfrm>
            <a:off x="9079356" y="2634233"/>
            <a:ext cx="455930" cy="513715"/>
          </a:xfrm>
          <a:prstGeom prst="rect">
            <a:avLst/>
          </a:prstGeom>
        </p:spPr>
        <p:txBody>
          <a:bodyPr vert="horz" wrap="square" lIns="0" tIns="13335" rIns="0" bIns="0" rtlCol="0">
            <a:spAutoFit/>
          </a:bodyPr>
          <a:lstStyle/>
          <a:p>
            <a:pPr marL="38100">
              <a:lnSpc>
                <a:spcPct val="100000"/>
              </a:lnSpc>
              <a:spcBef>
                <a:spcPts val="105"/>
              </a:spcBef>
            </a:pPr>
            <a:r>
              <a:rPr sz="3200" spc="-25" dirty="0">
                <a:solidFill>
                  <a:srgbClr val="FFFFFF"/>
                </a:solidFill>
                <a:latin typeface="Cambria Math"/>
                <a:cs typeface="Cambria Math"/>
              </a:rPr>
              <a:t>𝑣</a:t>
            </a:r>
            <a:r>
              <a:rPr sz="3525" spc="-37" baseline="-15366" dirty="0">
                <a:solidFill>
                  <a:srgbClr val="FFFFFF"/>
                </a:solidFill>
                <a:latin typeface="Cambria Math"/>
                <a:cs typeface="Cambria Math"/>
              </a:rPr>
              <a:t>1</a:t>
            </a:r>
            <a:endParaRPr sz="3525" baseline="-15366">
              <a:latin typeface="Cambria Math"/>
              <a:cs typeface="Cambria Math"/>
            </a:endParaRPr>
          </a:p>
        </p:txBody>
      </p:sp>
      <p:pic>
        <p:nvPicPr>
          <p:cNvPr id="14" name="object 14"/>
          <p:cNvPicPr/>
          <p:nvPr/>
        </p:nvPicPr>
        <p:blipFill>
          <a:blip r:embed="rId4" cstate="print"/>
          <a:stretch>
            <a:fillRect/>
          </a:stretch>
        </p:blipFill>
        <p:spPr>
          <a:xfrm>
            <a:off x="8987028" y="5489447"/>
            <a:ext cx="750582" cy="752106"/>
          </a:xfrm>
          <a:prstGeom prst="rect">
            <a:avLst/>
          </a:prstGeom>
        </p:spPr>
      </p:pic>
      <p:sp>
        <p:nvSpPr>
          <p:cNvPr id="15" name="object 15"/>
          <p:cNvSpPr txBox="1"/>
          <p:nvPr/>
        </p:nvSpPr>
        <p:spPr>
          <a:xfrm>
            <a:off x="9086342" y="5585561"/>
            <a:ext cx="448309" cy="513715"/>
          </a:xfrm>
          <a:prstGeom prst="rect">
            <a:avLst/>
          </a:prstGeom>
        </p:spPr>
        <p:txBody>
          <a:bodyPr vert="horz" wrap="square" lIns="0" tIns="12700" rIns="0" bIns="0" rtlCol="0">
            <a:spAutoFit/>
          </a:bodyPr>
          <a:lstStyle/>
          <a:p>
            <a:pPr marL="38100">
              <a:lnSpc>
                <a:spcPct val="100000"/>
              </a:lnSpc>
              <a:spcBef>
                <a:spcPts val="100"/>
              </a:spcBef>
            </a:pPr>
            <a:r>
              <a:rPr sz="3200" spc="-25" dirty="0">
                <a:solidFill>
                  <a:srgbClr val="FFFFFF"/>
                </a:solidFill>
                <a:latin typeface="Cambria Math"/>
                <a:cs typeface="Cambria Math"/>
              </a:rPr>
              <a:t>𝑣</a:t>
            </a:r>
            <a:r>
              <a:rPr sz="3525" spc="-37" baseline="-15366" dirty="0">
                <a:solidFill>
                  <a:srgbClr val="FFFFFF"/>
                </a:solidFill>
                <a:latin typeface="Cambria Math"/>
                <a:cs typeface="Cambria Math"/>
              </a:rPr>
              <a:t>4</a:t>
            </a:r>
            <a:endParaRPr sz="3525" baseline="-15366">
              <a:latin typeface="Cambria Math"/>
              <a:cs typeface="Cambria Math"/>
            </a:endParaRPr>
          </a:p>
        </p:txBody>
      </p:sp>
      <p:pic>
        <p:nvPicPr>
          <p:cNvPr id="16" name="object 16"/>
          <p:cNvPicPr/>
          <p:nvPr/>
        </p:nvPicPr>
        <p:blipFill>
          <a:blip r:embed="rId5" cstate="print"/>
          <a:stretch>
            <a:fillRect/>
          </a:stretch>
        </p:blipFill>
        <p:spPr>
          <a:xfrm>
            <a:off x="8988552" y="4460735"/>
            <a:ext cx="750570" cy="750582"/>
          </a:xfrm>
          <a:prstGeom prst="rect">
            <a:avLst/>
          </a:prstGeom>
        </p:spPr>
      </p:pic>
      <p:sp>
        <p:nvSpPr>
          <p:cNvPr id="17" name="object 17"/>
          <p:cNvSpPr txBox="1"/>
          <p:nvPr/>
        </p:nvSpPr>
        <p:spPr>
          <a:xfrm>
            <a:off x="9079103" y="4556252"/>
            <a:ext cx="464820" cy="513715"/>
          </a:xfrm>
          <a:prstGeom prst="rect">
            <a:avLst/>
          </a:prstGeom>
        </p:spPr>
        <p:txBody>
          <a:bodyPr vert="horz" wrap="square" lIns="0" tIns="12700" rIns="0" bIns="0" rtlCol="0">
            <a:spAutoFit/>
          </a:bodyPr>
          <a:lstStyle/>
          <a:p>
            <a:pPr marL="38100">
              <a:lnSpc>
                <a:spcPct val="100000"/>
              </a:lnSpc>
              <a:spcBef>
                <a:spcPts val="100"/>
              </a:spcBef>
            </a:pPr>
            <a:r>
              <a:rPr sz="3200" spc="-25" dirty="0">
                <a:solidFill>
                  <a:srgbClr val="FFFFFF"/>
                </a:solidFill>
                <a:latin typeface="Cambria Math"/>
                <a:cs typeface="Cambria Math"/>
              </a:rPr>
              <a:t>𝑣</a:t>
            </a:r>
            <a:r>
              <a:rPr sz="3525" spc="-37" baseline="-15366" dirty="0">
                <a:solidFill>
                  <a:srgbClr val="FFFFFF"/>
                </a:solidFill>
                <a:latin typeface="Cambria Math"/>
                <a:cs typeface="Cambria Math"/>
              </a:rPr>
              <a:t>3</a:t>
            </a:r>
            <a:endParaRPr sz="3525" baseline="-15366">
              <a:latin typeface="Cambria Math"/>
              <a:cs typeface="Cambria Math"/>
            </a:endParaRPr>
          </a:p>
        </p:txBody>
      </p:sp>
      <p:pic>
        <p:nvPicPr>
          <p:cNvPr id="18" name="object 18"/>
          <p:cNvPicPr/>
          <p:nvPr/>
        </p:nvPicPr>
        <p:blipFill>
          <a:blip r:embed="rId5" cstate="print"/>
          <a:stretch>
            <a:fillRect/>
          </a:stretch>
        </p:blipFill>
        <p:spPr>
          <a:xfrm>
            <a:off x="8988552" y="3569195"/>
            <a:ext cx="750570" cy="750582"/>
          </a:xfrm>
          <a:prstGeom prst="rect">
            <a:avLst/>
          </a:prstGeom>
        </p:spPr>
      </p:pic>
      <p:sp>
        <p:nvSpPr>
          <p:cNvPr id="19" name="object 19"/>
          <p:cNvSpPr txBox="1"/>
          <p:nvPr/>
        </p:nvSpPr>
        <p:spPr>
          <a:xfrm>
            <a:off x="9079103" y="3664458"/>
            <a:ext cx="464820" cy="513715"/>
          </a:xfrm>
          <a:prstGeom prst="rect">
            <a:avLst/>
          </a:prstGeom>
        </p:spPr>
        <p:txBody>
          <a:bodyPr vert="horz" wrap="square" lIns="0" tIns="12700" rIns="0" bIns="0" rtlCol="0">
            <a:spAutoFit/>
          </a:bodyPr>
          <a:lstStyle/>
          <a:p>
            <a:pPr marL="38100">
              <a:lnSpc>
                <a:spcPct val="100000"/>
              </a:lnSpc>
              <a:spcBef>
                <a:spcPts val="100"/>
              </a:spcBef>
            </a:pPr>
            <a:r>
              <a:rPr sz="3200" spc="-25" dirty="0">
                <a:solidFill>
                  <a:srgbClr val="FFFFFF"/>
                </a:solidFill>
                <a:latin typeface="Cambria Math"/>
                <a:cs typeface="Cambria Math"/>
              </a:rPr>
              <a:t>𝑣</a:t>
            </a:r>
            <a:r>
              <a:rPr sz="3525" spc="-37" baseline="-15366" dirty="0">
                <a:solidFill>
                  <a:srgbClr val="FFFFFF"/>
                </a:solidFill>
                <a:latin typeface="Cambria Math"/>
                <a:cs typeface="Cambria Math"/>
              </a:rPr>
              <a:t>2</a:t>
            </a:r>
            <a:endParaRPr sz="3525" baseline="-15366">
              <a:latin typeface="Cambria Math"/>
              <a:cs typeface="Cambria Math"/>
            </a:endParaRPr>
          </a:p>
        </p:txBody>
      </p:sp>
      <p:pic>
        <p:nvPicPr>
          <p:cNvPr id="20" name="object 20"/>
          <p:cNvPicPr/>
          <p:nvPr/>
        </p:nvPicPr>
        <p:blipFill>
          <a:blip r:embed="rId6" cstate="print"/>
          <a:stretch>
            <a:fillRect/>
          </a:stretch>
        </p:blipFill>
        <p:spPr>
          <a:xfrm>
            <a:off x="11032235" y="2025395"/>
            <a:ext cx="750570" cy="750570"/>
          </a:xfrm>
          <a:prstGeom prst="rect">
            <a:avLst/>
          </a:prstGeom>
        </p:spPr>
      </p:pic>
      <p:sp>
        <p:nvSpPr>
          <p:cNvPr id="21" name="object 21"/>
          <p:cNvSpPr txBox="1"/>
          <p:nvPr/>
        </p:nvSpPr>
        <p:spPr>
          <a:xfrm>
            <a:off x="11149710" y="2119325"/>
            <a:ext cx="251460" cy="514350"/>
          </a:xfrm>
          <a:prstGeom prst="rect">
            <a:avLst/>
          </a:prstGeom>
        </p:spPr>
        <p:txBody>
          <a:bodyPr vert="horz" wrap="square" lIns="0" tIns="13335" rIns="0" bIns="0" rtlCol="0">
            <a:spAutoFit/>
          </a:bodyPr>
          <a:lstStyle/>
          <a:p>
            <a:pPr marL="12700">
              <a:lnSpc>
                <a:spcPct val="100000"/>
              </a:lnSpc>
              <a:spcBef>
                <a:spcPts val="105"/>
              </a:spcBef>
            </a:pPr>
            <a:r>
              <a:rPr sz="3200" spc="-50" dirty="0">
                <a:solidFill>
                  <a:srgbClr val="FFFFFF"/>
                </a:solidFill>
                <a:latin typeface="Cambria Math"/>
                <a:cs typeface="Cambria Math"/>
              </a:rPr>
              <a:t>ℎ</a:t>
            </a:r>
            <a:endParaRPr sz="3200">
              <a:latin typeface="Cambria Math"/>
              <a:cs typeface="Cambria Math"/>
            </a:endParaRPr>
          </a:p>
        </p:txBody>
      </p:sp>
      <p:sp>
        <p:nvSpPr>
          <p:cNvPr id="22" name="object 22"/>
          <p:cNvSpPr txBox="1"/>
          <p:nvPr/>
        </p:nvSpPr>
        <p:spPr>
          <a:xfrm>
            <a:off x="11366118" y="2311349"/>
            <a:ext cx="198120" cy="382905"/>
          </a:xfrm>
          <a:prstGeom prst="rect">
            <a:avLst/>
          </a:prstGeom>
        </p:spPr>
        <p:txBody>
          <a:bodyPr vert="horz" wrap="square" lIns="0" tIns="11430" rIns="0" bIns="0" rtlCol="0">
            <a:spAutoFit/>
          </a:bodyPr>
          <a:lstStyle/>
          <a:p>
            <a:pPr marL="12700">
              <a:lnSpc>
                <a:spcPct val="100000"/>
              </a:lnSpc>
              <a:spcBef>
                <a:spcPts val="90"/>
              </a:spcBef>
            </a:pPr>
            <a:r>
              <a:rPr sz="2350" dirty="0">
                <a:solidFill>
                  <a:srgbClr val="FFFFFF"/>
                </a:solidFill>
                <a:latin typeface="Cambria Math"/>
                <a:cs typeface="Cambria Math"/>
              </a:rPr>
              <a:t>1</a:t>
            </a:r>
            <a:endParaRPr sz="2350">
              <a:latin typeface="Cambria Math"/>
              <a:cs typeface="Cambria Math"/>
            </a:endParaRPr>
          </a:p>
        </p:txBody>
      </p:sp>
      <p:pic>
        <p:nvPicPr>
          <p:cNvPr id="23" name="object 23"/>
          <p:cNvPicPr/>
          <p:nvPr/>
        </p:nvPicPr>
        <p:blipFill>
          <a:blip r:embed="rId7" cstate="print"/>
          <a:stretch>
            <a:fillRect/>
          </a:stretch>
        </p:blipFill>
        <p:spPr>
          <a:xfrm>
            <a:off x="11035283" y="4975859"/>
            <a:ext cx="750582" cy="750569"/>
          </a:xfrm>
          <a:prstGeom prst="rect">
            <a:avLst/>
          </a:prstGeom>
        </p:spPr>
      </p:pic>
      <p:sp>
        <p:nvSpPr>
          <p:cNvPr id="24" name="object 24"/>
          <p:cNvSpPr txBox="1"/>
          <p:nvPr/>
        </p:nvSpPr>
        <p:spPr>
          <a:xfrm>
            <a:off x="11122406" y="5071109"/>
            <a:ext cx="474345" cy="513715"/>
          </a:xfrm>
          <a:prstGeom prst="rect">
            <a:avLst/>
          </a:prstGeom>
        </p:spPr>
        <p:txBody>
          <a:bodyPr vert="horz" wrap="square" lIns="0" tIns="12700" rIns="0" bIns="0" rtlCol="0">
            <a:spAutoFit/>
          </a:bodyPr>
          <a:lstStyle/>
          <a:p>
            <a:pPr marL="38100">
              <a:lnSpc>
                <a:spcPct val="100000"/>
              </a:lnSpc>
              <a:spcBef>
                <a:spcPts val="100"/>
              </a:spcBef>
            </a:pPr>
            <a:r>
              <a:rPr sz="3200" spc="-25" dirty="0">
                <a:solidFill>
                  <a:srgbClr val="FFFFFF"/>
                </a:solidFill>
                <a:latin typeface="Cambria Math"/>
                <a:cs typeface="Cambria Math"/>
              </a:rPr>
              <a:t>ℎ</a:t>
            </a:r>
            <a:r>
              <a:rPr sz="3525" spc="-37" baseline="-15366" dirty="0">
                <a:solidFill>
                  <a:srgbClr val="FFFFFF"/>
                </a:solidFill>
                <a:latin typeface="Cambria Math"/>
                <a:cs typeface="Cambria Math"/>
              </a:rPr>
              <a:t>4</a:t>
            </a:r>
            <a:endParaRPr sz="3525" baseline="-15366">
              <a:latin typeface="Cambria Math"/>
              <a:cs typeface="Cambria Math"/>
            </a:endParaRPr>
          </a:p>
        </p:txBody>
      </p:sp>
      <p:pic>
        <p:nvPicPr>
          <p:cNvPr id="25" name="object 25"/>
          <p:cNvPicPr/>
          <p:nvPr/>
        </p:nvPicPr>
        <p:blipFill>
          <a:blip r:embed="rId6" cstate="print"/>
          <a:stretch>
            <a:fillRect/>
          </a:stretch>
        </p:blipFill>
        <p:spPr>
          <a:xfrm>
            <a:off x="11036807" y="3947159"/>
            <a:ext cx="750570" cy="750569"/>
          </a:xfrm>
          <a:prstGeom prst="rect">
            <a:avLst/>
          </a:prstGeom>
        </p:spPr>
      </p:pic>
      <p:sp>
        <p:nvSpPr>
          <p:cNvPr id="26" name="object 26"/>
          <p:cNvSpPr txBox="1"/>
          <p:nvPr/>
        </p:nvSpPr>
        <p:spPr>
          <a:xfrm>
            <a:off x="11123930" y="4041775"/>
            <a:ext cx="473709" cy="513715"/>
          </a:xfrm>
          <a:prstGeom prst="rect">
            <a:avLst/>
          </a:prstGeom>
        </p:spPr>
        <p:txBody>
          <a:bodyPr vert="horz" wrap="square" lIns="0" tIns="12700" rIns="0" bIns="0" rtlCol="0">
            <a:spAutoFit/>
          </a:bodyPr>
          <a:lstStyle/>
          <a:p>
            <a:pPr marL="38100">
              <a:lnSpc>
                <a:spcPct val="100000"/>
              </a:lnSpc>
              <a:spcBef>
                <a:spcPts val="100"/>
              </a:spcBef>
            </a:pPr>
            <a:r>
              <a:rPr sz="3200" spc="-25" dirty="0">
                <a:solidFill>
                  <a:srgbClr val="FFFFFF"/>
                </a:solidFill>
                <a:latin typeface="Cambria Math"/>
                <a:cs typeface="Cambria Math"/>
              </a:rPr>
              <a:t>ℎ</a:t>
            </a:r>
            <a:r>
              <a:rPr sz="3525" spc="-37" baseline="-15366" dirty="0">
                <a:solidFill>
                  <a:srgbClr val="FFFFFF"/>
                </a:solidFill>
                <a:latin typeface="Cambria Math"/>
                <a:cs typeface="Cambria Math"/>
              </a:rPr>
              <a:t>3</a:t>
            </a:r>
            <a:endParaRPr sz="3525" baseline="-15366">
              <a:latin typeface="Cambria Math"/>
              <a:cs typeface="Cambria Math"/>
            </a:endParaRPr>
          </a:p>
        </p:txBody>
      </p:sp>
      <p:pic>
        <p:nvPicPr>
          <p:cNvPr id="27" name="object 27"/>
          <p:cNvPicPr/>
          <p:nvPr/>
        </p:nvPicPr>
        <p:blipFill>
          <a:blip r:embed="rId6" cstate="print"/>
          <a:stretch>
            <a:fillRect/>
          </a:stretch>
        </p:blipFill>
        <p:spPr>
          <a:xfrm>
            <a:off x="11036807" y="3055620"/>
            <a:ext cx="750570" cy="750570"/>
          </a:xfrm>
          <a:prstGeom prst="rect">
            <a:avLst/>
          </a:prstGeom>
        </p:spPr>
      </p:pic>
      <p:sp>
        <p:nvSpPr>
          <p:cNvPr id="28" name="object 28"/>
          <p:cNvSpPr txBox="1"/>
          <p:nvPr/>
        </p:nvSpPr>
        <p:spPr>
          <a:xfrm>
            <a:off x="11123930" y="3149854"/>
            <a:ext cx="473709" cy="513715"/>
          </a:xfrm>
          <a:prstGeom prst="rect">
            <a:avLst/>
          </a:prstGeom>
        </p:spPr>
        <p:txBody>
          <a:bodyPr vert="horz" wrap="square" lIns="0" tIns="13335" rIns="0" bIns="0" rtlCol="0">
            <a:spAutoFit/>
          </a:bodyPr>
          <a:lstStyle/>
          <a:p>
            <a:pPr marL="38100">
              <a:lnSpc>
                <a:spcPct val="100000"/>
              </a:lnSpc>
              <a:spcBef>
                <a:spcPts val="105"/>
              </a:spcBef>
            </a:pPr>
            <a:r>
              <a:rPr sz="3200" spc="-25" dirty="0">
                <a:solidFill>
                  <a:srgbClr val="FFFFFF"/>
                </a:solidFill>
                <a:latin typeface="Cambria Math"/>
                <a:cs typeface="Cambria Math"/>
              </a:rPr>
              <a:t>ℎ</a:t>
            </a:r>
            <a:r>
              <a:rPr sz="3525" spc="-37" baseline="-15366" dirty="0">
                <a:solidFill>
                  <a:srgbClr val="FFFFFF"/>
                </a:solidFill>
                <a:latin typeface="Cambria Math"/>
                <a:cs typeface="Cambria Math"/>
              </a:rPr>
              <a:t>2</a:t>
            </a:r>
            <a:endParaRPr sz="3525" baseline="-15366">
              <a:latin typeface="Cambria Math"/>
              <a:cs typeface="Cambria Math"/>
            </a:endParaRPr>
          </a:p>
        </p:txBody>
      </p:sp>
      <p:pic>
        <p:nvPicPr>
          <p:cNvPr id="29" name="object 29"/>
          <p:cNvPicPr/>
          <p:nvPr/>
        </p:nvPicPr>
        <p:blipFill>
          <a:blip r:embed="rId8" cstate="print"/>
          <a:stretch>
            <a:fillRect/>
          </a:stretch>
        </p:blipFill>
        <p:spPr>
          <a:xfrm>
            <a:off x="11032235" y="5992372"/>
            <a:ext cx="750570" cy="750582"/>
          </a:xfrm>
          <a:prstGeom prst="rect">
            <a:avLst/>
          </a:prstGeom>
        </p:spPr>
      </p:pic>
      <p:sp>
        <p:nvSpPr>
          <p:cNvPr id="30" name="object 30"/>
          <p:cNvSpPr txBox="1"/>
          <p:nvPr/>
        </p:nvSpPr>
        <p:spPr>
          <a:xfrm>
            <a:off x="11119357" y="6088176"/>
            <a:ext cx="473709" cy="513715"/>
          </a:xfrm>
          <a:prstGeom prst="rect">
            <a:avLst/>
          </a:prstGeom>
        </p:spPr>
        <p:txBody>
          <a:bodyPr vert="horz" wrap="square" lIns="0" tIns="12700" rIns="0" bIns="0" rtlCol="0">
            <a:spAutoFit/>
          </a:bodyPr>
          <a:lstStyle/>
          <a:p>
            <a:pPr marL="38100">
              <a:lnSpc>
                <a:spcPct val="100000"/>
              </a:lnSpc>
              <a:spcBef>
                <a:spcPts val="100"/>
              </a:spcBef>
            </a:pPr>
            <a:r>
              <a:rPr sz="3200" spc="-25" dirty="0">
                <a:solidFill>
                  <a:srgbClr val="FFFFFF"/>
                </a:solidFill>
                <a:latin typeface="Cambria Math"/>
                <a:cs typeface="Cambria Math"/>
              </a:rPr>
              <a:t>ℎ</a:t>
            </a:r>
            <a:r>
              <a:rPr sz="3525" spc="-37" baseline="-15366" dirty="0">
                <a:solidFill>
                  <a:srgbClr val="FFFFFF"/>
                </a:solidFill>
                <a:latin typeface="Cambria Math"/>
                <a:cs typeface="Cambria Math"/>
              </a:rPr>
              <a:t>5</a:t>
            </a:r>
            <a:endParaRPr sz="3525" baseline="-15366">
              <a:latin typeface="Cambria Math"/>
              <a:cs typeface="Cambria Math"/>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8739" y="972058"/>
            <a:ext cx="11924665" cy="4101123"/>
          </a:xfrm>
          <a:prstGeom prst="rect">
            <a:avLst/>
          </a:prstGeom>
        </p:spPr>
        <p:txBody>
          <a:bodyPr vert="horz" wrap="square" lIns="0" tIns="60960" rIns="0" bIns="0" rtlCol="0">
            <a:spAutoFit/>
          </a:bodyPr>
          <a:lstStyle/>
          <a:p>
            <a:pPr marL="240029" marR="524510" indent="-227329">
              <a:lnSpc>
                <a:spcPts val="3020"/>
              </a:lnSpc>
              <a:spcBef>
                <a:spcPts val="480"/>
              </a:spcBef>
              <a:buFont typeface="Arial MT"/>
              <a:buChar char="•"/>
              <a:tabLst>
                <a:tab pos="241300" algn="l"/>
              </a:tabLst>
            </a:pPr>
            <a:r>
              <a:rPr lang="tr-TR" sz="2800" spc="-20" dirty="0">
                <a:solidFill>
                  <a:srgbClr val="FFFFFF"/>
                </a:solidFill>
                <a:latin typeface="Cambria"/>
                <a:cs typeface="Cambria"/>
              </a:rPr>
              <a:t>Kredi ataması (yükleme problemi), bir öğrenme makinesi tarafından alınan ve bu sonuçlara katkıda bulunan dahili kararların her birine genel sonuçlar için kredi veya suçlama atama problemidir.
Kredi atama problemini iki alt probleme ayırabiliriz:
Eylemlere sonuçlar için kredi tahsisi. Zamansal kredi atama problemi, krediyi hak eden eylemlerin gerçekten gerçekleştirildiği zaman anlarını içerir.
Eylemler için iç kararlara kredi tahsisi. Bu yapısal kredi atama problemi, sistem tarafından oluşturulan eylemlerin iç yapılarına kredi atanmasını içerir.</a:t>
            </a:r>
            <a:endParaRPr sz="2800" dirty="0">
              <a:latin typeface="Cambria"/>
              <a:cs typeface="Cambria"/>
            </a:endParaRPr>
          </a:p>
        </p:txBody>
      </p:sp>
      <p:sp>
        <p:nvSpPr>
          <p:cNvPr id="3" name="object 3"/>
          <p:cNvSpPr/>
          <p:nvPr/>
        </p:nvSpPr>
        <p:spPr>
          <a:xfrm>
            <a:off x="761" y="869441"/>
            <a:ext cx="12192000" cy="0"/>
          </a:xfrm>
          <a:custGeom>
            <a:avLst/>
            <a:gdLst/>
            <a:ahLst/>
            <a:cxnLst/>
            <a:rect l="l" t="t" r="r" b="b"/>
            <a:pathLst>
              <a:path w="12192000">
                <a:moveTo>
                  <a:pt x="0" y="0"/>
                </a:moveTo>
                <a:lnTo>
                  <a:pt x="12192000" y="0"/>
                </a:lnTo>
              </a:path>
            </a:pathLst>
          </a:custGeom>
          <a:ln w="25400">
            <a:solidFill>
              <a:srgbClr val="FFFFFF"/>
            </a:solidFill>
          </a:ln>
        </p:spPr>
        <p:txBody>
          <a:bodyPr wrap="square" lIns="0" tIns="0" rIns="0" bIns="0" rtlCol="0"/>
          <a:lstStyle/>
          <a:p>
            <a:endParaRPr/>
          </a:p>
        </p:txBody>
      </p:sp>
      <p:sp>
        <p:nvSpPr>
          <p:cNvPr id="4" name="object 4"/>
          <p:cNvSpPr txBox="1">
            <a:spLocks noGrp="1"/>
          </p:cNvSpPr>
          <p:nvPr>
            <p:ph type="title"/>
          </p:nvPr>
        </p:nvSpPr>
        <p:spPr>
          <a:xfrm>
            <a:off x="457200" y="98628"/>
            <a:ext cx="10515600" cy="782907"/>
          </a:xfrm>
          <a:prstGeom prst="rect">
            <a:avLst/>
          </a:prstGeom>
        </p:spPr>
        <p:txBody>
          <a:bodyPr vert="horz" wrap="square" lIns="0" tIns="13335" rIns="0" bIns="0" rtlCol="0">
            <a:spAutoFit/>
          </a:bodyPr>
          <a:lstStyle/>
          <a:p>
            <a:pPr marL="1028065">
              <a:lnSpc>
                <a:spcPct val="100000"/>
              </a:lnSpc>
              <a:spcBef>
                <a:spcPts val="105"/>
              </a:spcBef>
            </a:pPr>
            <a:r>
              <a:rPr lang="tr-TR" sz="5000" spc="-30" dirty="0">
                <a:solidFill>
                  <a:schemeClr val="bg1"/>
                </a:solidFill>
              </a:rPr>
              <a:t>Kredi Atama Sorunu</a:t>
            </a:r>
            <a:endParaRPr sz="5000" dirty="0">
              <a:solidFill>
                <a:schemeClr val="bg1"/>
              </a:solidFill>
            </a:endParaRPr>
          </a:p>
        </p:txBody>
      </p:sp>
      <p:sp>
        <p:nvSpPr>
          <p:cNvPr id="6" name="object 6"/>
          <p:cNvSpPr txBox="1">
            <a:spLocks noGrp="1"/>
          </p:cNvSpPr>
          <p:nvPr>
            <p:ph type="sldNum" sz="quarter" idx="12"/>
          </p:nvPr>
        </p:nvSpPr>
        <p:spPr>
          <a:prstGeom prst="rect">
            <a:avLst/>
          </a:prstGeom>
        </p:spPr>
        <p:txBody>
          <a:bodyPr vert="horz" wrap="square" lIns="0" tIns="0" rIns="0" bIns="0" rtlCol="0">
            <a:spAutoFit/>
          </a:bodyPr>
          <a:lstStyle/>
          <a:p>
            <a:pPr marL="50165">
              <a:lnSpc>
                <a:spcPts val="1240"/>
              </a:lnSpc>
            </a:pPr>
            <a:fld id="{81D60167-4931-47E6-BA6A-407CBD079E47}" type="slidenum">
              <a:rPr spc="-25" dirty="0"/>
              <a:t>49</a:t>
            </a:fld>
            <a:endParaRPr spc="-25"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61" y="869441"/>
            <a:ext cx="12192000" cy="0"/>
          </a:xfrm>
          <a:custGeom>
            <a:avLst/>
            <a:gdLst/>
            <a:ahLst/>
            <a:cxnLst/>
            <a:rect l="l" t="t" r="r" b="b"/>
            <a:pathLst>
              <a:path w="12192000">
                <a:moveTo>
                  <a:pt x="0" y="0"/>
                </a:moveTo>
                <a:lnTo>
                  <a:pt x="12192000" y="0"/>
                </a:lnTo>
              </a:path>
            </a:pathLst>
          </a:custGeom>
          <a:ln w="25400">
            <a:solidFill>
              <a:srgbClr val="FFFFFF"/>
            </a:solidFill>
          </a:ln>
        </p:spPr>
        <p:txBody>
          <a:bodyPr wrap="square" lIns="0" tIns="0" rIns="0" bIns="0" rtlCol="0"/>
          <a:lstStyle/>
          <a:p>
            <a:endParaRPr/>
          </a:p>
        </p:txBody>
      </p:sp>
      <p:sp>
        <p:nvSpPr>
          <p:cNvPr id="3" name="object 3"/>
          <p:cNvSpPr txBox="1">
            <a:spLocks noGrp="1"/>
          </p:cNvSpPr>
          <p:nvPr>
            <p:ph type="title"/>
          </p:nvPr>
        </p:nvSpPr>
        <p:spPr>
          <a:xfrm>
            <a:off x="152400" y="54627"/>
            <a:ext cx="11582400" cy="782907"/>
          </a:xfrm>
          <a:prstGeom prst="rect">
            <a:avLst/>
          </a:prstGeom>
        </p:spPr>
        <p:txBody>
          <a:bodyPr vert="horz" wrap="square" lIns="0" tIns="13335" rIns="0" bIns="0" rtlCol="0">
            <a:spAutoFit/>
          </a:bodyPr>
          <a:lstStyle/>
          <a:p>
            <a:pPr marL="1228725" indent="-596900">
              <a:lnSpc>
                <a:spcPct val="100000"/>
              </a:lnSpc>
              <a:spcBef>
                <a:spcPts val="105"/>
              </a:spcBef>
            </a:pPr>
            <a:r>
              <a:rPr lang="tr-TR" sz="5000" dirty="0">
                <a:solidFill>
                  <a:schemeClr val="bg1"/>
                </a:solidFill>
              </a:rPr>
              <a:t>Hata Düzeltme Öğrenme(</a:t>
            </a:r>
            <a:r>
              <a:rPr lang="tr-TR" sz="5000" dirty="0" err="1">
                <a:solidFill>
                  <a:schemeClr val="bg1"/>
                </a:solidFill>
              </a:rPr>
              <a:t>Error</a:t>
            </a:r>
            <a:r>
              <a:rPr lang="tr-TR" sz="5000" dirty="0">
                <a:solidFill>
                  <a:schemeClr val="bg1"/>
                </a:solidFill>
              </a:rPr>
              <a:t> </a:t>
            </a:r>
            <a:r>
              <a:rPr lang="tr-TR" sz="5000" dirty="0" err="1">
                <a:solidFill>
                  <a:schemeClr val="bg1"/>
                </a:solidFill>
              </a:rPr>
              <a:t>Correction</a:t>
            </a:r>
            <a:r>
              <a:rPr lang="tr-TR" sz="5000" dirty="0">
                <a:solidFill>
                  <a:schemeClr val="bg1"/>
                </a:solidFill>
              </a:rPr>
              <a:t>)</a:t>
            </a:r>
            <a:endParaRPr sz="5000" dirty="0">
              <a:solidFill>
                <a:schemeClr val="bg1"/>
              </a:solidFill>
            </a:endParaRPr>
          </a:p>
        </p:txBody>
      </p:sp>
      <p:sp>
        <p:nvSpPr>
          <p:cNvPr id="7" name="object 7"/>
          <p:cNvSpPr txBox="1">
            <a:spLocks noGrp="1"/>
          </p:cNvSpPr>
          <p:nvPr>
            <p:ph type="ftr" sz="quarter" idx="11"/>
          </p:nvPr>
        </p:nvSpPr>
        <p:spPr>
          <a:prstGeom prst="rect">
            <a:avLst/>
          </a:prstGeom>
        </p:spPr>
        <p:txBody>
          <a:bodyPr vert="horz" wrap="square" lIns="0" tIns="0" rIns="0" bIns="0" rtlCol="0">
            <a:spAutoFit/>
          </a:bodyPr>
          <a:lstStyle/>
          <a:p>
            <a:pPr marL="26670">
              <a:lnSpc>
                <a:spcPts val="1240"/>
              </a:lnSpc>
            </a:pPr>
            <a:r>
              <a:rPr dirty="0"/>
              <a:t>Prepared</a:t>
            </a:r>
            <a:r>
              <a:rPr spc="-60" dirty="0"/>
              <a:t> </a:t>
            </a:r>
            <a:r>
              <a:rPr dirty="0"/>
              <a:t>by</a:t>
            </a:r>
            <a:r>
              <a:rPr spc="-40" dirty="0"/>
              <a:t> </a:t>
            </a:r>
            <a:r>
              <a:rPr spc="-20" dirty="0"/>
              <a:t>Prof. </a:t>
            </a:r>
            <a:r>
              <a:rPr spc="-35" dirty="0"/>
              <a:t>Dr. </a:t>
            </a:r>
            <a:r>
              <a:rPr dirty="0"/>
              <a:t>Hasan</a:t>
            </a:r>
            <a:r>
              <a:rPr spc="-15" dirty="0"/>
              <a:t> </a:t>
            </a:r>
            <a:r>
              <a:rPr spc="-20" dirty="0"/>
              <a:t>AMCA</a:t>
            </a:r>
          </a:p>
        </p:txBody>
      </p:sp>
      <p:sp>
        <p:nvSpPr>
          <p:cNvPr id="8" name="object 8"/>
          <p:cNvSpPr txBox="1">
            <a:spLocks noGrp="1"/>
          </p:cNvSpPr>
          <p:nvPr>
            <p:ph type="sldNum" sz="quarter" idx="12"/>
          </p:nvPr>
        </p:nvSpPr>
        <p:spPr>
          <a:prstGeom prst="rect">
            <a:avLst/>
          </a:prstGeom>
        </p:spPr>
        <p:txBody>
          <a:bodyPr vert="horz" wrap="square" lIns="0" tIns="0" rIns="0" bIns="0" rtlCol="0">
            <a:spAutoFit/>
          </a:bodyPr>
          <a:lstStyle/>
          <a:p>
            <a:pPr marL="127635">
              <a:lnSpc>
                <a:spcPts val="1240"/>
              </a:lnSpc>
            </a:pPr>
            <a:fld id="{81D60167-4931-47E6-BA6A-407CBD079E47}" type="slidenum">
              <a:rPr spc="-50" dirty="0"/>
              <a:t>5</a:t>
            </a:fld>
            <a:endParaRPr spc="-50" dirty="0"/>
          </a:p>
        </p:txBody>
      </p:sp>
      <p:sp>
        <p:nvSpPr>
          <p:cNvPr id="4" name="object 4"/>
          <p:cNvSpPr txBox="1"/>
          <p:nvPr/>
        </p:nvSpPr>
        <p:spPr>
          <a:xfrm>
            <a:off x="78739" y="895858"/>
            <a:ext cx="11982450" cy="2818720"/>
          </a:xfrm>
          <a:prstGeom prst="rect">
            <a:avLst/>
          </a:prstGeom>
        </p:spPr>
        <p:txBody>
          <a:bodyPr vert="horz" wrap="square" lIns="0" tIns="60960" rIns="0" bIns="0" rtlCol="0">
            <a:spAutoFit/>
          </a:bodyPr>
          <a:lstStyle/>
          <a:p>
            <a:pPr marL="240029" marR="23495" indent="-227329" algn="just">
              <a:lnSpc>
                <a:spcPts val="3020"/>
              </a:lnSpc>
              <a:spcBef>
                <a:spcPts val="480"/>
              </a:spcBef>
              <a:buFont typeface="Arial MT"/>
              <a:buChar char="•"/>
              <a:tabLst>
                <a:tab pos="241300" algn="l"/>
              </a:tabLst>
            </a:pPr>
            <a:r>
              <a:rPr lang="tr-TR" sz="2800" dirty="0">
                <a:solidFill>
                  <a:srgbClr val="FFFFFF"/>
                </a:solidFill>
                <a:latin typeface="Cambria"/>
                <a:cs typeface="Cambria"/>
              </a:rPr>
              <a:t>İlk öğrenme kuralı için, Şekilde gösterildiği gibi, ileri beslemeli bir sinir ağının çıktı katmanındaki tek hesaplama düğümünü oluşturan bir nöron k'nin basit durumunu düşünün.
Nöron k, sinir ağının kaynak düğümlerine (yani giriş katmanı) uygulanan bir girdi vektörü (uyaran) tarafından yönlendirilen bir veya daha fazla gizli nöron katmanı tarafından üretilen bir sinyal vektörü x(n) tarafından yönlendirilir.</a:t>
            </a:r>
            <a:endParaRPr sz="2800" dirty="0">
              <a:latin typeface="Cambria"/>
              <a:cs typeface="Cambria"/>
            </a:endParaRPr>
          </a:p>
        </p:txBody>
      </p:sp>
      <p:pic>
        <p:nvPicPr>
          <p:cNvPr id="5" name="object 5"/>
          <p:cNvPicPr/>
          <p:nvPr/>
        </p:nvPicPr>
        <p:blipFill>
          <a:blip r:embed="rId2" cstate="print"/>
          <a:stretch>
            <a:fillRect/>
          </a:stretch>
        </p:blipFill>
        <p:spPr>
          <a:xfrm>
            <a:off x="2743200" y="3468623"/>
            <a:ext cx="7711440" cy="3206496"/>
          </a:xfrm>
          <a:prstGeom prst="rect">
            <a:avLst/>
          </a:prstGeo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61" y="869441"/>
            <a:ext cx="12192000" cy="0"/>
          </a:xfrm>
          <a:custGeom>
            <a:avLst/>
            <a:gdLst/>
            <a:ahLst/>
            <a:cxnLst/>
            <a:rect l="l" t="t" r="r" b="b"/>
            <a:pathLst>
              <a:path w="12192000">
                <a:moveTo>
                  <a:pt x="0" y="0"/>
                </a:moveTo>
                <a:lnTo>
                  <a:pt x="12192000" y="0"/>
                </a:lnTo>
              </a:path>
            </a:pathLst>
          </a:custGeom>
          <a:ln w="25400">
            <a:solidFill>
              <a:srgbClr val="FFFFFF"/>
            </a:solidFill>
          </a:ln>
        </p:spPr>
        <p:txBody>
          <a:bodyPr wrap="square" lIns="0" tIns="0" rIns="0" bIns="0" rtlCol="0"/>
          <a:lstStyle/>
          <a:p>
            <a:endParaRPr/>
          </a:p>
        </p:txBody>
      </p:sp>
      <p:sp>
        <p:nvSpPr>
          <p:cNvPr id="3" name="object 3"/>
          <p:cNvSpPr txBox="1">
            <a:spLocks noGrp="1"/>
          </p:cNvSpPr>
          <p:nvPr>
            <p:ph type="title"/>
          </p:nvPr>
        </p:nvSpPr>
        <p:spPr>
          <a:xfrm>
            <a:off x="733806" y="37065"/>
            <a:ext cx="10515600" cy="782907"/>
          </a:xfrm>
          <a:prstGeom prst="rect">
            <a:avLst/>
          </a:prstGeom>
        </p:spPr>
        <p:txBody>
          <a:bodyPr vert="horz" wrap="square" lIns="0" tIns="13335" rIns="0" bIns="0" rtlCol="0">
            <a:spAutoFit/>
          </a:bodyPr>
          <a:lstStyle/>
          <a:p>
            <a:pPr marL="1028065">
              <a:lnSpc>
                <a:spcPct val="100000"/>
              </a:lnSpc>
              <a:spcBef>
                <a:spcPts val="105"/>
              </a:spcBef>
            </a:pPr>
            <a:r>
              <a:rPr lang="tr-TR" sz="5000" spc="-30" dirty="0">
                <a:solidFill>
                  <a:schemeClr val="bg1"/>
                </a:solidFill>
              </a:rPr>
              <a:t>Kredi Atama Sorunu</a:t>
            </a:r>
            <a:endParaRPr sz="5000" dirty="0">
              <a:solidFill>
                <a:schemeClr val="bg1"/>
              </a:solidFill>
            </a:endParaRPr>
          </a:p>
        </p:txBody>
      </p:sp>
      <p:sp>
        <p:nvSpPr>
          <p:cNvPr id="4" name="object 4"/>
          <p:cNvSpPr txBox="1"/>
          <p:nvPr/>
        </p:nvSpPr>
        <p:spPr>
          <a:xfrm>
            <a:off x="11932411" y="6563664"/>
            <a:ext cx="180975" cy="208279"/>
          </a:xfrm>
          <a:prstGeom prst="rect">
            <a:avLst/>
          </a:prstGeom>
        </p:spPr>
        <p:txBody>
          <a:bodyPr vert="horz" wrap="square" lIns="0" tIns="12700" rIns="0" bIns="0" rtlCol="0">
            <a:spAutoFit/>
          </a:bodyPr>
          <a:lstStyle/>
          <a:p>
            <a:pPr marL="12700">
              <a:lnSpc>
                <a:spcPct val="100000"/>
              </a:lnSpc>
              <a:spcBef>
                <a:spcPts val="100"/>
              </a:spcBef>
            </a:pPr>
            <a:r>
              <a:rPr sz="1200" spc="-25" dirty="0">
                <a:solidFill>
                  <a:srgbClr val="888888"/>
                </a:solidFill>
                <a:latin typeface="Calibri"/>
                <a:cs typeface="Calibri"/>
              </a:rPr>
              <a:t>46</a:t>
            </a:r>
            <a:endParaRPr sz="1200">
              <a:latin typeface="Calibri"/>
              <a:cs typeface="Calibri"/>
            </a:endParaRPr>
          </a:p>
        </p:txBody>
      </p:sp>
      <p:grpSp>
        <p:nvGrpSpPr>
          <p:cNvPr id="5" name="object 5"/>
          <p:cNvGrpSpPr/>
          <p:nvPr/>
        </p:nvGrpSpPr>
        <p:grpSpPr>
          <a:xfrm>
            <a:off x="2133600" y="947926"/>
            <a:ext cx="7162800" cy="5831205"/>
            <a:chOff x="2133600" y="947926"/>
            <a:chExt cx="7162800" cy="5831205"/>
          </a:xfrm>
        </p:grpSpPr>
        <p:pic>
          <p:nvPicPr>
            <p:cNvPr id="6" name="object 6"/>
            <p:cNvPicPr/>
            <p:nvPr/>
          </p:nvPicPr>
          <p:blipFill>
            <a:blip r:embed="rId2" cstate="print"/>
            <a:stretch>
              <a:fillRect/>
            </a:stretch>
          </p:blipFill>
          <p:spPr>
            <a:xfrm>
              <a:off x="2133600" y="947926"/>
              <a:ext cx="7162800" cy="5830822"/>
            </a:xfrm>
            <a:prstGeom prst="rect">
              <a:avLst/>
            </a:prstGeom>
          </p:spPr>
        </p:pic>
        <p:pic>
          <p:nvPicPr>
            <p:cNvPr id="7" name="object 7"/>
            <p:cNvPicPr/>
            <p:nvPr/>
          </p:nvPicPr>
          <p:blipFill>
            <a:blip r:embed="rId3" cstate="print"/>
            <a:stretch>
              <a:fillRect/>
            </a:stretch>
          </p:blipFill>
          <p:spPr>
            <a:xfrm>
              <a:off x="4104132" y="1251191"/>
              <a:ext cx="1314450" cy="970038"/>
            </a:xfrm>
            <a:prstGeom prst="rect">
              <a:avLst/>
            </a:prstGeom>
          </p:spPr>
        </p:pic>
      </p:grpSp>
      <p:sp>
        <p:nvSpPr>
          <p:cNvPr id="8" name="object 8"/>
          <p:cNvSpPr txBox="1"/>
          <p:nvPr/>
        </p:nvSpPr>
        <p:spPr>
          <a:xfrm>
            <a:off x="4390390" y="1320800"/>
            <a:ext cx="745490" cy="766445"/>
          </a:xfrm>
          <a:prstGeom prst="rect">
            <a:avLst/>
          </a:prstGeom>
        </p:spPr>
        <p:txBody>
          <a:bodyPr vert="horz" wrap="square" lIns="0" tIns="53975" rIns="0" bIns="0" rtlCol="0">
            <a:spAutoFit/>
          </a:bodyPr>
          <a:lstStyle/>
          <a:p>
            <a:pPr marL="12065" marR="5080" indent="-635" algn="ctr">
              <a:lnSpc>
                <a:spcPct val="85000"/>
              </a:lnSpc>
              <a:spcBef>
                <a:spcPts val="425"/>
              </a:spcBef>
            </a:pPr>
            <a:r>
              <a:rPr sz="1800" spc="-10" dirty="0">
                <a:solidFill>
                  <a:srgbClr val="FFFFFF"/>
                </a:solidFill>
                <a:latin typeface="Calibri"/>
                <a:cs typeface="Calibri"/>
              </a:rPr>
              <a:t>Higher sensory </a:t>
            </a:r>
            <a:r>
              <a:rPr sz="1800" spc="-20" dirty="0">
                <a:solidFill>
                  <a:srgbClr val="FFFFFF"/>
                </a:solidFill>
                <a:latin typeface="Calibri"/>
                <a:cs typeface="Calibri"/>
              </a:rPr>
              <a:t>area</a:t>
            </a:r>
            <a:endParaRPr sz="1800">
              <a:latin typeface="Calibri"/>
              <a:cs typeface="Calibri"/>
            </a:endParaRPr>
          </a:p>
        </p:txBody>
      </p:sp>
      <p:pic>
        <p:nvPicPr>
          <p:cNvPr id="9" name="object 9"/>
          <p:cNvPicPr/>
          <p:nvPr/>
        </p:nvPicPr>
        <p:blipFill>
          <a:blip r:embed="rId3" cstate="print"/>
          <a:stretch>
            <a:fillRect/>
          </a:stretch>
        </p:blipFill>
        <p:spPr>
          <a:xfrm>
            <a:off x="4305300" y="3377171"/>
            <a:ext cx="1312926" cy="970038"/>
          </a:xfrm>
          <a:prstGeom prst="rect">
            <a:avLst/>
          </a:prstGeom>
        </p:spPr>
      </p:pic>
      <p:sp>
        <p:nvSpPr>
          <p:cNvPr id="10" name="object 10"/>
          <p:cNvSpPr txBox="1"/>
          <p:nvPr/>
        </p:nvSpPr>
        <p:spPr>
          <a:xfrm>
            <a:off x="4590669" y="3447415"/>
            <a:ext cx="744220" cy="766445"/>
          </a:xfrm>
          <a:prstGeom prst="rect">
            <a:avLst/>
          </a:prstGeom>
        </p:spPr>
        <p:txBody>
          <a:bodyPr vert="horz" wrap="square" lIns="0" tIns="53975" rIns="0" bIns="0" rtlCol="0">
            <a:spAutoFit/>
          </a:bodyPr>
          <a:lstStyle/>
          <a:p>
            <a:pPr marL="12700" marR="5080" algn="ctr">
              <a:lnSpc>
                <a:spcPts val="1839"/>
              </a:lnSpc>
              <a:spcBef>
                <a:spcPts val="425"/>
              </a:spcBef>
            </a:pPr>
            <a:r>
              <a:rPr sz="1800" spc="-10" dirty="0">
                <a:solidFill>
                  <a:srgbClr val="FFFFFF"/>
                </a:solidFill>
                <a:latin typeface="Calibri"/>
                <a:cs typeface="Calibri"/>
              </a:rPr>
              <a:t>Higher sensory </a:t>
            </a:r>
            <a:r>
              <a:rPr sz="1800" spc="-20" dirty="0">
                <a:solidFill>
                  <a:srgbClr val="FFFFFF"/>
                </a:solidFill>
                <a:latin typeface="Calibri"/>
                <a:cs typeface="Calibri"/>
              </a:rPr>
              <a:t>area</a:t>
            </a:r>
            <a:endParaRPr sz="1800">
              <a:latin typeface="Calibri"/>
              <a:cs typeface="Calibri"/>
            </a:endParaRPr>
          </a:p>
        </p:txBody>
      </p:sp>
      <p:pic>
        <p:nvPicPr>
          <p:cNvPr id="11" name="object 11"/>
          <p:cNvPicPr/>
          <p:nvPr/>
        </p:nvPicPr>
        <p:blipFill>
          <a:blip r:embed="rId4" cstate="print"/>
          <a:stretch>
            <a:fillRect/>
          </a:stretch>
        </p:blipFill>
        <p:spPr>
          <a:xfrm>
            <a:off x="6030467" y="1100315"/>
            <a:ext cx="1238249" cy="957846"/>
          </a:xfrm>
          <a:prstGeom prst="rect">
            <a:avLst/>
          </a:prstGeom>
        </p:spPr>
      </p:pic>
      <p:sp>
        <p:nvSpPr>
          <p:cNvPr id="12" name="object 12"/>
          <p:cNvSpPr txBox="1"/>
          <p:nvPr/>
        </p:nvSpPr>
        <p:spPr>
          <a:xfrm>
            <a:off x="6321297" y="1164716"/>
            <a:ext cx="659765" cy="766445"/>
          </a:xfrm>
          <a:prstGeom prst="rect">
            <a:avLst/>
          </a:prstGeom>
        </p:spPr>
        <p:txBody>
          <a:bodyPr vert="horz" wrap="square" lIns="0" tIns="53975" rIns="0" bIns="0" rtlCol="0">
            <a:spAutoFit/>
          </a:bodyPr>
          <a:lstStyle/>
          <a:p>
            <a:pPr marL="12700" marR="5080" indent="60960" algn="just">
              <a:lnSpc>
                <a:spcPts val="1839"/>
              </a:lnSpc>
              <a:spcBef>
                <a:spcPts val="425"/>
              </a:spcBef>
            </a:pPr>
            <a:r>
              <a:rPr sz="1800" spc="-20" dirty="0">
                <a:solidFill>
                  <a:srgbClr val="FFFFFF"/>
                </a:solidFill>
                <a:latin typeface="Calibri"/>
                <a:cs typeface="Calibri"/>
              </a:rPr>
              <a:t>Moto </a:t>
            </a:r>
            <a:r>
              <a:rPr sz="1800" spc="-10" dirty="0">
                <a:solidFill>
                  <a:srgbClr val="FFFFFF"/>
                </a:solidFill>
                <a:latin typeface="Calibri"/>
                <a:cs typeface="Calibri"/>
              </a:rPr>
              <a:t>output </a:t>
            </a:r>
            <a:r>
              <a:rPr sz="1800" spc="-20" dirty="0">
                <a:solidFill>
                  <a:srgbClr val="FFFFFF"/>
                </a:solidFill>
                <a:latin typeface="Calibri"/>
                <a:cs typeface="Calibri"/>
              </a:rPr>
              <a:t>area</a:t>
            </a:r>
            <a:endParaRPr sz="1800">
              <a:latin typeface="Calibri"/>
              <a:cs typeface="Calibri"/>
            </a:endParaRPr>
          </a:p>
        </p:txBody>
      </p:sp>
      <p:pic>
        <p:nvPicPr>
          <p:cNvPr id="13" name="object 13"/>
          <p:cNvPicPr/>
          <p:nvPr/>
        </p:nvPicPr>
        <p:blipFill>
          <a:blip r:embed="rId5" cstate="print"/>
          <a:stretch>
            <a:fillRect/>
          </a:stretch>
        </p:blipFill>
        <p:spPr>
          <a:xfrm>
            <a:off x="5900928" y="3765791"/>
            <a:ext cx="1491233" cy="1099578"/>
          </a:xfrm>
          <a:prstGeom prst="rect">
            <a:avLst/>
          </a:prstGeom>
        </p:spPr>
      </p:pic>
      <p:sp>
        <p:nvSpPr>
          <p:cNvPr id="14" name="object 14"/>
          <p:cNvSpPr txBox="1"/>
          <p:nvPr/>
        </p:nvSpPr>
        <p:spPr>
          <a:xfrm>
            <a:off x="6147053" y="4011929"/>
            <a:ext cx="1004569" cy="751205"/>
          </a:xfrm>
          <a:prstGeom prst="rect">
            <a:avLst/>
          </a:prstGeom>
        </p:spPr>
        <p:txBody>
          <a:bodyPr vert="horz" wrap="square" lIns="0" tIns="52704" rIns="0" bIns="0" rtlCol="0">
            <a:spAutoFit/>
          </a:bodyPr>
          <a:lstStyle/>
          <a:p>
            <a:pPr marL="12065" marR="5080" algn="ctr">
              <a:lnSpc>
                <a:spcPct val="84800"/>
              </a:lnSpc>
              <a:spcBef>
                <a:spcPts val="414"/>
              </a:spcBef>
            </a:pPr>
            <a:r>
              <a:rPr sz="1700" spc="-10" dirty="0">
                <a:solidFill>
                  <a:srgbClr val="FFFFFF"/>
                </a:solidFill>
                <a:latin typeface="Calibri"/>
                <a:cs typeface="Calibri"/>
              </a:rPr>
              <a:t>Associative </a:t>
            </a:r>
            <a:r>
              <a:rPr sz="1800" spc="-10" dirty="0">
                <a:solidFill>
                  <a:srgbClr val="FFFFFF"/>
                </a:solidFill>
                <a:latin typeface="Calibri"/>
                <a:cs typeface="Calibri"/>
              </a:rPr>
              <a:t>concept </a:t>
            </a:r>
            <a:r>
              <a:rPr sz="1800" spc="-20" dirty="0">
                <a:solidFill>
                  <a:srgbClr val="FFFFFF"/>
                </a:solidFill>
                <a:latin typeface="Calibri"/>
                <a:cs typeface="Calibri"/>
              </a:rPr>
              <a:t>area</a:t>
            </a:r>
            <a:endParaRPr sz="1800">
              <a:latin typeface="Calibri"/>
              <a:cs typeface="Calibri"/>
            </a:endParaRPr>
          </a:p>
        </p:txBody>
      </p:sp>
      <p:pic>
        <p:nvPicPr>
          <p:cNvPr id="15" name="object 15"/>
          <p:cNvPicPr/>
          <p:nvPr/>
        </p:nvPicPr>
        <p:blipFill>
          <a:blip r:embed="rId6" cstate="print"/>
          <a:stretch>
            <a:fillRect/>
          </a:stretch>
        </p:blipFill>
        <p:spPr>
          <a:xfrm>
            <a:off x="2729483" y="2883395"/>
            <a:ext cx="1300733" cy="957846"/>
          </a:xfrm>
          <a:prstGeom prst="rect">
            <a:avLst/>
          </a:prstGeom>
        </p:spPr>
      </p:pic>
      <p:sp>
        <p:nvSpPr>
          <p:cNvPr id="16" name="object 16"/>
          <p:cNvSpPr txBox="1"/>
          <p:nvPr/>
        </p:nvSpPr>
        <p:spPr>
          <a:xfrm>
            <a:off x="3006344" y="2947542"/>
            <a:ext cx="750570" cy="766445"/>
          </a:xfrm>
          <a:prstGeom prst="rect">
            <a:avLst/>
          </a:prstGeom>
        </p:spPr>
        <p:txBody>
          <a:bodyPr vert="horz" wrap="square" lIns="0" tIns="53975" rIns="0" bIns="0" rtlCol="0">
            <a:spAutoFit/>
          </a:bodyPr>
          <a:lstStyle/>
          <a:p>
            <a:pPr marL="12700" marR="5080" algn="ctr">
              <a:lnSpc>
                <a:spcPts val="1839"/>
              </a:lnSpc>
              <a:spcBef>
                <a:spcPts val="425"/>
              </a:spcBef>
            </a:pPr>
            <a:r>
              <a:rPr sz="1800" spc="-10" dirty="0">
                <a:latin typeface="Calibri"/>
                <a:cs typeface="Calibri"/>
              </a:rPr>
              <a:t>Primary sensory </a:t>
            </a:r>
            <a:r>
              <a:rPr sz="1800" spc="-20" dirty="0">
                <a:latin typeface="Calibri"/>
                <a:cs typeface="Calibri"/>
              </a:rPr>
              <a:t>area</a:t>
            </a:r>
            <a:endParaRPr sz="1800">
              <a:latin typeface="Calibri"/>
              <a:cs typeface="Calibri"/>
            </a:endParaRPr>
          </a:p>
        </p:txBody>
      </p:sp>
      <p:sp>
        <p:nvSpPr>
          <p:cNvPr id="17" name="object 17"/>
          <p:cNvSpPr/>
          <p:nvPr/>
        </p:nvSpPr>
        <p:spPr>
          <a:xfrm>
            <a:off x="2200656" y="5562600"/>
            <a:ext cx="7581900" cy="1295400"/>
          </a:xfrm>
          <a:custGeom>
            <a:avLst/>
            <a:gdLst/>
            <a:ahLst/>
            <a:cxnLst/>
            <a:rect l="l" t="t" r="r" b="b"/>
            <a:pathLst>
              <a:path w="7581900" h="1295400">
                <a:moveTo>
                  <a:pt x="3657600" y="213614"/>
                </a:moveTo>
                <a:lnTo>
                  <a:pt x="3651948" y="164642"/>
                </a:lnTo>
                <a:lnTo>
                  <a:pt x="3635883" y="119684"/>
                </a:lnTo>
                <a:lnTo>
                  <a:pt x="3610673" y="80022"/>
                </a:lnTo>
                <a:lnTo>
                  <a:pt x="3577590" y="46939"/>
                </a:lnTo>
                <a:lnTo>
                  <a:pt x="3537928" y="21717"/>
                </a:lnTo>
                <a:lnTo>
                  <a:pt x="3492957" y="5651"/>
                </a:lnTo>
                <a:lnTo>
                  <a:pt x="3443986" y="0"/>
                </a:lnTo>
                <a:lnTo>
                  <a:pt x="213614" y="0"/>
                </a:lnTo>
                <a:lnTo>
                  <a:pt x="164630" y="5651"/>
                </a:lnTo>
                <a:lnTo>
                  <a:pt x="119659" y="21717"/>
                </a:lnTo>
                <a:lnTo>
                  <a:pt x="79997" y="46939"/>
                </a:lnTo>
                <a:lnTo>
                  <a:pt x="46913" y="80022"/>
                </a:lnTo>
                <a:lnTo>
                  <a:pt x="21704" y="119684"/>
                </a:lnTo>
                <a:lnTo>
                  <a:pt x="5638" y="164642"/>
                </a:lnTo>
                <a:lnTo>
                  <a:pt x="0" y="213614"/>
                </a:lnTo>
                <a:lnTo>
                  <a:pt x="0" y="1068057"/>
                </a:lnTo>
                <a:lnTo>
                  <a:pt x="5638" y="1117041"/>
                </a:lnTo>
                <a:lnTo>
                  <a:pt x="21704" y="1162011"/>
                </a:lnTo>
                <a:lnTo>
                  <a:pt x="46913" y="1201674"/>
                </a:lnTo>
                <a:lnTo>
                  <a:pt x="79997" y="1234757"/>
                </a:lnTo>
                <a:lnTo>
                  <a:pt x="119659" y="1259979"/>
                </a:lnTo>
                <a:lnTo>
                  <a:pt x="164630" y="1276045"/>
                </a:lnTo>
                <a:lnTo>
                  <a:pt x="213614" y="1281684"/>
                </a:lnTo>
                <a:lnTo>
                  <a:pt x="3443986" y="1281684"/>
                </a:lnTo>
                <a:lnTo>
                  <a:pt x="3492957" y="1276045"/>
                </a:lnTo>
                <a:lnTo>
                  <a:pt x="3537928" y="1259979"/>
                </a:lnTo>
                <a:lnTo>
                  <a:pt x="3577590" y="1234757"/>
                </a:lnTo>
                <a:lnTo>
                  <a:pt x="3610673" y="1201674"/>
                </a:lnTo>
                <a:lnTo>
                  <a:pt x="3635883" y="1162011"/>
                </a:lnTo>
                <a:lnTo>
                  <a:pt x="3651948" y="1117041"/>
                </a:lnTo>
                <a:lnTo>
                  <a:pt x="3657600" y="1068057"/>
                </a:lnTo>
                <a:lnTo>
                  <a:pt x="3657600" y="213614"/>
                </a:lnTo>
                <a:close/>
              </a:path>
              <a:path w="7581900" h="1295400">
                <a:moveTo>
                  <a:pt x="7581900" y="218694"/>
                </a:moveTo>
                <a:lnTo>
                  <a:pt x="7576121" y="168554"/>
                </a:lnTo>
                <a:lnTo>
                  <a:pt x="7559662" y="122529"/>
                </a:lnTo>
                <a:lnTo>
                  <a:pt x="7533843" y="81915"/>
                </a:lnTo>
                <a:lnTo>
                  <a:pt x="7499985" y="48056"/>
                </a:lnTo>
                <a:lnTo>
                  <a:pt x="7459370" y="22237"/>
                </a:lnTo>
                <a:lnTo>
                  <a:pt x="7413345" y="5778"/>
                </a:lnTo>
                <a:lnTo>
                  <a:pt x="7363206" y="0"/>
                </a:lnTo>
                <a:lnTo>
                  <a:pt x="4142994" y="0"/>
                </a:lnTo>
                <a:lnTo>
                  <a:pt x="4092841" y="5778"/>
                </a:lnTo>
                <a:lnTo>
                  <a:pt x="4046817" y="22237"/>
                </a:lnTo>
                <a:lnTo>
                  <a:pt x="4006202" y="48056"/>
                </a:lnTo>
                <a:lnTo>
                  <a:pt x="3972344" y="81915"/>
                </a:lnTo>
                <a:lnTo>
                  <a:pt x="3946525" y="122529"/>
                </a:lnTo>
                <a:lnTo>
                  <a:pt x="3930065" y="168554"/>
                </a:lnTo>
                <a:lnTo>
                  <a:pt x="3924300" y="218694"/>
                </a:lnTo>
                <a:lnTo>
                  <a:pt x="3924300" y="1093457"/>
                </a:lnTo>
                <a:lnTo>
                  <a:pt x="3930065" y="1143609"/>
                </a:lnTo>
                <a:lnTo>
                  <a:pt x="3946525" y="1189647"/>
                </a:lnTo>
                <a:lnTo>
                  <a:pt x="3972344" y="1230249"/>
                </a:lnTo>
                <a:lnTo>
                  <a:pt x="4006202" y="1264119"/>
                </a:lnTo>
                <a:lnTo>
                  <a:pt x="4046817" y="1289939"/>
                </a:lnTo>
                <a:lnTo>
                  <a:pt x="4062107" y="1295400"/>
                </a:lnTo>
                <a:lnTo>
                  <a:pt x="7444079" y="1295400"/>
                </a:lnTo>
                <a:lnTo>
                  <a:pt x="7499985" y="1264119"/>
                </a:lnTo>
                <a:lnTo>
                  <a:pt x="7533843" y="1230249"/>
                </a:lnTo>
                <a:lnTo>
                  <a:pt x="7559662" y="1189647"/>
                </a:lnTo>
                <a:lnTo>
                  <a:pt x="7576121" y="1143609"/>
                </a:lnTo>
                <a:lnTo>
                  <a:pt x="7581900" y="1093457"/>
                </a:lnTo>
                <a:lnTo>
                  <a:pt x="7581900" y="218694"/>
                </a:lnTo>
                <a:close/>
              </a:path>
            </a:pathLst>
          </a:custGeom>
          <a:solidFill>
            <a:srgbClr val="000000"/>
          </a:solidFill>
        </p:spPr>
        <p:txBody>
          <a:bodyPr wrap="square" lIns="0" tIns="0" rIns="0" bIns="0" rtlCol="0"/>
          <a:lstStyle/>
          <a:p>
            <a:endParaRPr/>
          </a:p>
        </p:txBody>
      </p:sp>
      <p:sp>
        <p:nvSpPr>
          <p:cNvPr id="18" name="object 18"/>
          <p:cNvSpPr txBox="1"/>
          <p:nvPr/>
        </p:nvSpPr>
        <p:spPr>
          <a:xfrm>
            <a:off x="6214998" y="5578855"/>
            <a:ext cx="3477260" cy="1220470"/>
          </a:xfrm>
          <a:prstGeom prst="rect">
            <a:avLst/>
          </a:prstGeom>
        </p:spPr>
        <p:txBody>
          <a:bodyPr vert="horz" wrap="square" lIns="0" tIns="12065" rIns="0" bIns="0" rtlCol="0">
            <a:spAutoFit/>
          </a:bodyPr>
          <a:lstStyle/>
          <a:p>
            <a:pPr marL="1905" algn="ctr">
              <a:lnSpc>
                <a:spcPts val="3195"/>
              </a:lnSpc>
              <a:spcBef>
                <a:spcPts val="95"/>
              </a:spcBef>
            </a:pPr>
            <a:r>
              <a:rPr sz="2800" dirty="0">
                <a:solidFill>
                  <a:srgbClr val="FF0000"/>
                </a:solidFill>
                <a:latin typeface="Cambria"/>
                <a:cs typeface="Cambria"/>
              </a:rPr>
              <a:t>…</a:t>
            </a:r>
            <a:r>
              <a:rPr sz="2800" spc="-35" dirty="0">
                <a:solidFill>
                  <a:srgbClr val="FF0000"/>
                </a:solidFill>
                <a:latin typeface="Cambria"/>
                <a:cs typeface="Cambria"/>
              </a:rPr>
              <a:t> </a:t>
            </a:r>
            <a:r>
              <a:rPr sz="2800" dirty="0">
                <a:solidFill>
                  <a:srgbClr val="FF0000"/>
                </a:solidFill>
                <a:latin typeface="Cambria"/>
                <a:cs typeface="Cambria"/>
              </a:rPr>
              <a:t>depends</a:t>
            </a:r>
            <a:r>
              <a:rPr sz="2800" spc="-45" dirty="0">
                <a:solidFill>
                  <a:srgbClr val="FF0000"/>
                </a:solidFill>
                <a:latin typeface="Cambria"/>
                <a:cs typeface="Cambria"/>
              </a:rPr>
              <a:t> </a:t>
            </a:r>
            <a:r>
              <a:rPr sz="2800" dirty="0">
                <a:solidFill>
                  <a:srgbClr val="FF0000"/>
                </a:solidFill>
                <a:latin typeface="Cambria"/>
                <a:cs typeface="Cambria"/>
              </a:rPr>
              <a:t>on</a:t>
            </a:r>
            <a:r>
              <a:rPr sz="2800" spc="-35" dirty="0">
                <a:solidFill>
                  <a:srgbClr val="FF0000"/>
                </a:solidFill>
                <a:latin typeface="Cambria"/>
                <a:cs typeface="Cambria"/>
              </a:rPr>
              <a:t> </a:t>
            </a:r>
            <a:r>
              <a:rPr sz="2800" spc="-25" dirty="0">
                <a:solidFill>
                  <a:srgbClr val="FF0000"/>
                </a:solidFill>
                <a:latin typeface="Cambria"/>
                <a:cs typeface="Cambria"/>
              </a:rPr>
              <a:t>the</a:t>
            </a:r>
            <a:endParaRPr sz="2800">
              <a:latin typeface="Cambria"/>
              <a:cs typeface="Cambria"/>
            </a:endParaRPr>
          </a:p>
          <a:p>
            <a:pPr marL="1270" algn="ctr">
              <a:lnSpc>
                <a:spcPts val="3025"/>
              </a:lnSpc>
            </a:pPr>
            <a:r>
              <a:rPr sz="2800" dirty="0">
                <a:solidFill>
                  <a:srgbClr val="FF0000"/>
                </a:solidFill>
                <a:latin typeface="Cambria"/>
                <a:cs typeface="Cambria"/>
              </a:rPr>
              <a:t>status</a:t>
            </a:r>
            <a:r>
              <a:rPr sz="2800" spc="-55" dirty="0">
                <a:solidFill>
                  <a:srgbClr val="FF0000"/>
                </a:solidFill>
                <a:latin typeface="Cambria"/>
                <a:cs typeface="Cambria"/>
              </a:rPr>
              <a:t> </a:t>
            </a:r>
            <a:r>
              <a:rPr sz="2800" dirty="0">
                <a:solidFill>
                  <a:srgbClr val="FF0000"/>
                </a:solidFill>
                <a:latin typeface="Cambria"/>
                <a:cs typeface="Cambria"/>
              </a:rPr>
              <a:t>of</a:t>
            </a:r>
            <a:r>
              <a:rPr sz="2800" spc="-55" dirty="0">
                <a:solidFill>
                  <a:srgbClr val="FF0000"/>
                </a:solidFill>
                <a:latin typeface="Cambria"/>
                <a:cs typeface="Cambria"/>
              </a:rPr>
              <a:t> </a:t>
            </a:r>
            <a:r>
              <a:rPr sz="2800" spc="-20" dirty="0">
                <a:solidFill>
                  <a:srgbClr val="FF0000"/>
                </a:solidFill>
                <a:latin typeface="Cambria"/>
                <a:cs typeface="Cambria"/>
              </a:rPr>
              <a:t>these</a:t>
            </a:r>
            <a:endParaRPr sz="2800">
              <a:latin typeface="Cambria"/>
              <a:cs typeface="Cambria"/>
            </a:endParaRPr>
          </a:p>
          <a:p>
            <a:pPr algn="ctr">
              <a:lnSpc>
                <a:spcPts val="3190"/>
              </a:lnSpc>
            </a:pPr>
            <a:r>
              <a:rPr sz="2800" dirty="0">
                <a:solidFill>
                  <a:srgbClr val="FF0000"/>
                </a:solidFill>
                <a:latin typeface="Cambria"/>
                <a:cs typeface="Cambria"/>
              </a:rPr>
              <a:t>synaptic</a:t>
            </a:r>
            <a:r>
              <a:rPr sz="2800" spc="-105" dirty="0">
                <a:solidFill>
                  <a:srgbClr val="FF0000"/>
                </a:solidFill>
                <a:latin typeface="Cambria"/>
                <a:cs typeface="Cambria"/>
              </a:rPr>
              <a:t> </a:t>
            </a:r>
            <a:r>
              <a:rPr sz="2800" spc="-10" dirty="0">
                <a:solidFill>
                  <a:srgbClr val="FF0000"/>
                </a:solidFill>
                <a:latin typeface="Cambria"/>
                <a:cs typeface="Cambria"/>
              </a:rPr>
              <a:t>connections…</a:t>
            </a:r>
            <a:endParaRPr sz="2800">
              <a:latin typeface="Cambria"/>
              <a:cs typeface="Cambria"/>
            </a:endParaRPr>
          </a:p>
        </p:txBody>
      </p:sp>
      <p:sp>
        <p:nvSpPr>
          <p:cNvPr id="19" name="object 19"/>
          <p:cNvSpPr txBox="1"/>
          <p:nvPr/>
        </p:nvSpPr>
        <p:spPr>
          <a:xfrm>
            <a:off x="11973559" y="1237923"/>
            <a:ext cx="177800" cy="4904740"/>
          </a:xfrm>
          <a:prstGeom prst="rect">
            <a:avLst/>
          </a:prstGeom>
        </p:spPr>
        <p:txBody>
          <a:bodyPr vert="vert270" wrap="square" lIns="0" tIns="0" rIns="0" bIns="0" rtlCol="0">
            <a:spAutoFit/>
          </a:bodyPr>
          <a:lstStyle/>
          <a:p>
            <a:pPr marL="12700">
              <a:lnSpc>
                <a:spcPts val="1240"/>
              </a:lnSpc>
            </a:pPr>
            <a:r>
              <a:rPr sz="1200" u="sng" dirty="0">
                <a:solidFill>
                  <a:srgbClr val="FFFFFF"/>
                </a:solidFill>
                <a:uFill>
                  <a:solidFill>
                    <a:srgbClr val="FFFFFF"/>
                  </a:solidFill>
                </a:uFill>
                <a:latin typeface="Calibri"/>
                <a:cs typeface="Calibri"/>
              </a:rPr>
              <a:t>(19)</a:t>
            </a:r>
            <a:r>
              <a:rPr sz="1200" u="sng" spc="-10" dirty="0">
                <a:solidFill>
                  <a:srgbClr val="FFFFFF"/>
                </a:solidFill>
                <a:uFill>
                  <a:solidFill>
                    <a:srgbClr val="FFFFFF"/>
                  </a:solidFill>
                </a:uFill>
                <a:latin typeface="Calibri"/>
                <a:cs typeface="Calibri"/>
              </a:rPr>
              <a:t> </a:t>
            </a:r>
            <a:r>
              <a:rPr sz="1200" u="sng" dirty="0">
                <a:solidFill>
                  <a:srgbClr val="FFFFFF"/>
                </a:solidFill>
                <a:uFill>
                  <a:solidFill>
                    <a:srgbClr val="FFFFFF"/>
                  </a:solidFill>
                </a:uFill>
                <a:latin typeface="Calibri"/>
                <a:cs typeface="Calibri"/>
              </a:rPr>
              <a:t>(PDF)</a:t>
            </a:r>
            <a:r>
              <a:rPr sz="1200" u="sng" spc="-5" dirty="0">
                <a:solidFill>
                  <a:srgbClr val="FFFFFF"/>
                </a:solidFill>
                <a:uFill>
                  <a:solidFill>
                    <a:srgbClr val="FFFFFF"/>
                  </a:solidFill>
                </a:uFill>
                <a:latin typeface="Calibri"/>
                <a:cs typeface="Calibri"/>
              </a:rPr>
              <a:t> </a:t>
            </a:r>
            <a:r>
              <a:rPr sz="1200" u="sng" spc="-20" dirty="0">
                <a:solidFill>
                  <a:srgbClr val="FFFFFF"/>
                </a:solidFill>
                <a:uFill>
                  <a:solidFill>
                    <a:srgbClr val="FFFFFF"/>
                  </a:solidFill>
                </a:uFill>
                <a:latin typeface="Calibri"/>
                <a:cs typeface="Calibri"/>
              </a:rPr>
              <a:t>Towards </a:t>
            </a:r>
            <a:r>
              <a:rPr sz="1200" u="sng" dirty="0">
                <a:solidFill>
                  <a:srgbClr val="FFFFFF"/>
                </a:solidFill>
                <a:uFill>
                  <a:solidFill>
                    <a:srgbClr val="FFFFFF"/>
                  </a:solidFill>
                </a:uFill>
                <a:latin typeface="Calibri"/>
                <a:cs typeface="Calibri"/>
              </a:rPr>
              <a:t>deep</a:t>
            </a:r>
            <a:r>
              <a:rPr sz="1200" u="sng" spc="-20" dirty="0">
                <a:solidFill>
                  <a:srgbClr val="FFFFFF"/>
                </a:solidFill>
                <a:uFill>
                  <a:solidFill>
                    <a:srgbClr val="FFFFFF"/>
                  </a:solidFill>
                </a:uFill>
                <a:latin typeface="Calibri"/>
                <a:cs typeface="Calibri"/>
              </a:rPr>
              <a:t> </a:t>
            </a:r>
            <a:r>
              <a:rPr sz="1200" u="sng" dirty="0">
                <a:solidFill>
                  <a:srgbClr val="FFFFFF"/>
                </a:solidFill>
                <a:uFill>
                  <a:solidFill>
                    <a:srgbClr val="FFFFFF"/>
                  </a:solidFill>
                </a:uFill>
                <a:latin typeface="Calibri"/>
                <a:cs typeface="Calibri"/>
              </a:rPr>
              <a:t>learning</a:t>
            </a:r>
            <a:r>
              <a:rPr sz="1200" u="sng" spc="-35" dirty="0">
                <a:solidFill>
                  <a:srgbClr val="FFFFFF"/>
                </a:solidFill>
                <a:uFill>
                  <a:solidFill>
                    <a:srgbClr val="FFFFFF"/>
                  </a:solidFill>
                </a:uFill>
                <a:latin typeface="Calibri"/>
                <a:cs typeface="Calibri"/>
              </a:rPr>
              <a:t> </a:t>
            </a:r>
            <a:r>
              <a:rPr sz="1200" u="sng" dirty="0">
                <a:solidFill>
                  <a:srgbClr val="FFFFFF"/>
                </a:solidFill>
                <a:uFill>
                  <a:solidFill>
                    <a:srgbClr val="FFFFFF"/>
                  </a:solidFill>
                </a:uFill>
                <a:latin typeface="Calibri"/>
                <a:cs typeface="Calibri"/>
              </a:rPr>
              <a:t>with </a:t>
            </a:r>
            <a:r>
              <a:rPr sz="1200" u="sng" spc="-10" dirty="0">
                <a:solidFill>
                  <a:srgbClr val="FFFFFF"/>
                </a:solidFill>
                <a:uFill>
                  <a:solidFill>
                    <a:srgbClr val="FFFFFF"/>
                  </a:solidFill>
                </a:uFill>
                <a:latin typeface="Calibri"/>
                <a:cs typeface="Calibri"/>
              </a:rPr>
              <a:t>segregated</a:t>
            </a:r>
            <a:r>
              <a:rPr sz="1200" u="sng" spc="-30" dirty="0">
                <a:solidFill>
                  <a:srgbClr val="FFFFFF"/>
                </a:solidFill>
                <a:uFill>
                  <a:solidFill>
                    <a:srgbClr val="FFFFFF"/>
                  </a:solidFill>
                </a:uFill>
                <a:latin typeface="Calibri"/>
                <a:cs typeface="Calibri"/>
              </a:rPr>
              <a:t> </a:t>
            </a:r>
            <a:r>
              <a:rPr sz="1200" u="sng" dirty="0">
                <a:solidFill>
                  <a:srgbClr val="FFFFFF"/>
                </a:solidFill>
                <a:uFill>
                  <a:solidFill>
                    <a:srgbClr val="FFFFFF"/>
                  </a:solidFill>
                </a:uFill>
                <a:latin typeface="Calibri"/>
                <a:cs typeface="Calibri"/>
              </a:rPr>
              <a:t>dendrites</a:t>
            </a:r>
            <a:r>
              <a:rPr sz="1200" u="sng" spc="-25" dirty="0">
                <a:solidFill>
                  <a:srgbClr val="FFFFFF"/>
                </a:solidFill>
                <a:uFill>
                  <a:solidFill>
                    <a:srgbClr val="FFFFFF"/>
                  </a:solidFill>
                </a:uFill>
                <a:latin typeface="Calibri"/>
                <a:cs typeface="Calibri"/>
              </a:rPr>
              <a:t> </a:t>
            </a:r>
            <a:r>
              <a:rPr sz="1200" u="sng" spc="-10" dirty="0">
                <a:solidFill>
                  <a:srgbClr val="FFFFFF"/>
                </a:solidFill>
                <a:uFill>
                  <a:solidFill>
                    <a:srgbClr val="FFFFFF"/>
                  </a:solidFill>
                </a:uFill>
                <a:latin typeface="Calibri"/>
                <a:cs typeface="Calibri"/>
              </a:rPr>
              <a:t>(researchgate.net)</a:t>
            </a:r>
            <a:endParaRPr sz="1200" dirty="0">
              <a:latin typeface="Calibri"/>
              <a:cs typeface="Calibri"/>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8739" y="962913"/>
            <a:ext cx="11933555" cy="4686538"/>
          </a:xfrm>
          <a:prstGeom prst="rect">
            <a:avLst/>
          </a:prstGeom>
        </p:spPr>
        <p:txBody>
          <a:bodyPr vert="horz" wrap="square" lIns="0" tIns="61594" rIns="0" bIns="0" rtlCol="0">
            <a:spAutoFit/>
          </a:bodyPr>
          <a:lstStyle/>
          <a:p>
            <a:pPr marL="240029" marR="215265" indent="-227329">
              <a:lnSpc>
                <a:spcPct val="90000"/>
              </a:lnSpc>
              <a:spcBef>
                <a:spcPts val="484"/>
              </a:spcBef>
              <a:buFont typeface="Arial MT"/>
              <a:buChar char="•"/>
              <a:tabLst>
                <a:tab pos="241300" algn="l"/>
              </a:tabLst>
            </a:pPr>
            <a:r>
              <a:rPr lang="tr-TR" sz="3200" dirty="0">
                <a:solidFill>
                  <a:srgbClr val="FFFFFF"/>
                </a:solidFill>
                <a:latin typeface="Cambria"/>
                <a:cs typeface="Cambria"/>
              </a:rPr>
              <a:t>Yapısal kredi ataması, sistem performansını iyileştirmek için çok bileşenli öğrenme makinesinin hangi bileşeninin davranışının ne kadar değiştirilmesi gerektiğini önerir
Zamansal kredi ataması, bir öğrenme makinesi tarafından gerçekleştirilen ve belirli sonuçlarla sonuçlanan birçok eylem olduğunda geçerlidir.
Çıkış nöronu k dış dünya tarafından görülebildiğinden, bu nörona istenen bir yanıtı sağlamak mümkündür
çıkış nöronunun sinaptik ağırlıklarını hata düzeltme öğrenmesine uygun olarak ayarlayarak.</a:t>
            </a:r>
            <a:endParaRPr sz="3200" dirty="0">
              <a:latin typeface="Cambria"/>
              <a:cs typeface="Cambria"/>
            </a:endParaRPr>
          </a:p>
        </p:txBody>
      </p:sp>
      <p:sp>
        <p:nvSpPr>
          <p:cNvPr id="3" name="object 3"/>
          <p:cNvSpPr/>
          <p:nvPr/>
        </p:nvSpPr>
        <p:spPr>
          <a:xfrm>
            <a:off x="761" y="869441"/>
            <a:ext cx="12192000" cy="0"/>
          </a:xfrm>
          <a:custGeom>
            <a:avLst/>
            <a:gdLst/>
            <a:ahLst/>
            <a:cxnLst/>
            <a:rect l="l" t="t" r="r" b="b"/>
            <a:pathLst>
              <a:path w="12192000">
                <a:moveTo>
                  <a:pt x="0" y="0"/>
                </a:moveTo>
                <a:lnTo>
                  <a:pt x="12192000" y="0"/>
                </a:lnTo>
              </a:path>
            </a:pathLst>
          </a:custGeom>
          <a:ln w="25400">
            <a:solidFill>
              <a:srgbClr val="FFFFFF"/>
            </a:solidFill>
          </a:ln>
        </p:spPr>
        <p:txBody>
          <a:bodyPr wrap="square" lIns="0" tIns="0" rIns="0" bIns="0" rtlCol="0"/>
          <a:lstStyle/>
          <a:p>
            <a:endParaRPr/>
          </a:p>
        </p:txBody>
      </p:sp>
      <p:sp>
        <p:nvSpPr>
          <p:cNvPr id="4" name="object 4"/>
          <p:cNvSpPr txBox="1">
            <a:spLocks noGrp="1"/>
          </p:cNvSpPr>
          <p:nvPr>
            <p:ph type="title"/>
          </p:nvPr>
        </p:nvSpPr>
        <p:spPr>
          <a:xfrm>
            <a:off x="685800" y="212333"/>
            <a:ext cx="10515600" cy="782907"/>
          </a:xfrm>
          <a:prstGeom prst="rect">
            <a:avLst/>
          </a:prstGeom>
        </p:spPr>
        <p:txBody>
          <a:bodyPr vert="horz" wrap="square" lIns="0" tIns="13335" rIns="0" bIns="0" rtlCol="0">
            <a:spAutoFit/>
          </a:bodyPr>
          <a:lstStyle/>
          <a:p>
            <a:pPr marL="1028065">
              <a:lnSpc>
                <a:spcPct val="100000"/>
              </a:lnSpc>
              <a:spcBef>
                <a:spcPts val="105"/>
              </a:spcBef>
            </a:pPr>
            <a:r>
              <a:rPr lang="tr-TR" sz="5000" spc="-30" dirty="0"/>
              <a:t>Kredi Atama Sorunu</a:t>
            </a:r>
            <a:endParaRPr sz="5000" dirty="0"/>
          </a:p>
        </p:txBody>
      </p:sp>
      <p:sp>
        <p:nvSpPr>
          <p:cNvPr id="5" name="object 5"/>
          <p:cNvSpPr txBox="1"/>
          <p:nvPr/>
        </p:nvSpPr>
        <p:spPr>
          <a:xfrm>
            <a:off x="11932411" y="6563664"/>
            <a:ext cx="180975" cy="208279"/>
          </a:xfrm>
          <a:prstGeom prst="rect">
            <a:avLst/>
          </a:prstGeom>
        </p:spPr>
        <p:txBody>
          <a:bodyPr vert="horz" wrap="square" lIns="0" tIns="12700" rIns="0" bIns="0" rtlCol="0">
            <a:spAutoFit/>
          </a:bodyPr>
          <a:lstStyle/>
          <a:p>
            <a:pPr marL="12700">
              <a:lnSpc>
                <a:spcPct val="100000"/>
              </a:lnSpc>
              <a:spcBef>
                <a:spcPts val="100"/>
              </a:spcBef>
            </a:pPr>
            <a:r>
              <a:rPr sz="1200" spc="-25" dirty="0">
                <a:solidFill>
                  <a:srgbClr val="888888"/>
                </a:solidFill>
                <a:latin typeface="Calibri"/>
                <a:cs typeface="Calibri"/>
              </a:rPr>
              <a:t>47</a:t>
            </a:r>
            <a:endParaRPr sz="1200">
              <a:latin typeface="Calibri"/>
              <a:cs typeface="Calibri"/>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61" y="869441"/>
            <a:ext cx="12192000" cy="0"/>
          </a:xfrm>
          <a:custGeom>
            <a:avLst/>
            <a:gdLst/>
            <a:ahLst/>
            <a:cxnLst/>
            <a:rect l="l" t="t" r="r" b="b"/>
            <a:pathLst>
              <a:path w="12192000">
                <a:moveTo>
                  <a:pt x="0" y="0"/>
                </a:moveTo>
                <a:lnTo>
                  <a:pt x="12192000" y="0"/>
                </a:lnTo>
              </a:path>
            </a:pathLst>
          </a:custGeom>
          <a:ln w="25400">
            <a:solidFill>
              <a:srgbClr val="FFFFFF"/>
            </a:solidFill>
          </a:ln>
        </p:spPr>
        <p:txBody>
          <a:bodyPr wrap="square" lIns="0" tIns="0" rIns="0" bIns="0" rtlCol="0"/>
          <a:lstStyle/>
          <a:p>
            <a:endParaRPr/>
          </a:p>
        </p:txBody>
      </p:sp>
      <p:sp>
        <p:nvSpPr>
          <p:cNvPr id="3" name="object 3"/>
          <p:cNvSpPr txBox="1">
            <a:spLocks noGrp="1"/>
          </p:cNvSpPr>
          <p:nvPr>
            <p:ph type="title"/>
          </p:nvPr>
        </p:nvSpPr>
        <p:spPr>
          <a:xfrm>
            <a:off x="762000" y="193450"/>
            <a:ext cx="10515600" cy="689291"/>
          </a:xfrm>
          <a:prstGeom prst="rect">
            <a:avLst/>
          </a:prstGeom>
        </p:spPr>
        <p:txBody>
          <a:bodyPr vert="horz" wrap="square" lIns="0" tIns="12065" rIns="0" bIns="0" rtlCol="0">
            <a:spAutoFit/>
          </a:bodyPr>
          <a:lstStyle/>
          <a:p>
            <a:pPr marL="13970">
              <a:lnSpc>
                <a:spcPct val="100000"/>
              </a:lnSpc>
              <a:spcBef>
                <a:spcPts val="95"/>
              </a:spcBef>
            </a:pPr>
            <a:r>
              <a:rPr lang="tr-TR" spc="-40" dirty="0">
                <a:solidFill>
                  <a:schemeClr val="bg1"/>
                </a:solidFill>
              </a:rPr>
              <a:t>Kredi Atama Problemi </a:t>
            </a:r>
            <a:endParaRPr spc="-10" dirty="0">
              <a:solidFill>
                <a:schemeClr val="bg1"/>
              </a:solidFill>
            </a:endParaRPr>
          </a:p>
        </p:txBody>
      </p:sp>
      <p:sp>
        <p:nvSpPr>
          <p:cNvPr id="4" name="object 4"/>
          <p:cNvSpPr txBox="1"/>
          <p:nvPr/>
        </p:nvSpPr>
        <p:spPr>
          <a:xfrm>
            <a:off x="11932411" y="6563664"/>
            <a:ext cx="180975" cy="208279"/>
          </a:xfrm>
          <a:prstGeom prst="rect">
            <a:avLst/>
          </a:prstGeom>
        </p:spPr>
        <p:txBody>
          <a:bodyPr vert="horz" wrap="square" lIns="0" tIns="12700" rIns="0" bIns="0" rtlCol="0">
            <a:spAutoFit/>
          </a:bodyPr>
          <a:lstStyle/>
          <a:p>
            <a:pPr marL="12700">
              <a:lnSpc>
                <a:spcPct val="100000"/>
              </a:lnSpc>
              <a:spcBef>
                <a:spcPts val="100"/>
              </a:spcBef>
            </a:pPr>
            <a:r>
              <a:rPr sz="1200" spc="-25" dirty="0">
                <a:solidFill>
                  <a:srgbClr val="888888"/>
                </a:solidFill>
                <a:latin typeface="Calibri"/>
                <a:cs typeface="Calibri"/>
              </a:rPr>
              <a:t>48</a:t>
            </a:r>
            <a:endParaRPr sz="1200">
              <a:latin typeface="Calibri"/>
              <a:cs typeface="Calibri"/>
            </a:endParaRPr>
          </a:p>
        </p:txBody>
      </p:sp>
      <p:pic>
        <p:nvPicPr>
          <p:cNvPr id="48" name="Resim 47">
            <a:extLst>
              <a:ext uri="{FF2B5EF4-FFF2-40B4-BE49-F238E27FC236}">
                <a16:creationId xmlns:a16="http://schemas.microsoft.com/office/drawing/2014/main" id="{E11AA487-C610-A6F6-FB5F-868AF4D66F29}"/>
              </a:ext>
            </a:extLst>
          </p:cNvPr>
          <p:cNvPicPr>
            <a:picLocks noChangeAspect="1"/>
          </p:cNvPicPr>
          <p:nvPr/>
        </p:nvPicPr>
        <p:blipFill>
          <a:blip r:embed="rId2"/>
          <a:stretch>
            <a:fillRect/>
          </a:stretch>
        </p:blipFill>
        <p:spPr>
          <a:xfrm>
            <a:off x="109077" y="1213167"/>
            <a:ext cx="12068175" cy="4962525"/>
          </a:xfrm>
          <a:prstGeom prst="rect">
            <a:avLst/>
          </a:prstGeom>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61" y="869441"/>
            <a:ext cx="12192000" cy="0"/>
          </a:xfrm>
          <a:custGeom>
            <a:avLst/>
            <a:gdLst/>
            <a:ahLst/>
            <a:cxnLst/>
            <a:rect l="l" t="t" r="r" b="b"/>
            <a:pathLst>
              <a:path w="12192000">
                <a:moveTo>
                  <a:pt x="0" y="0"/>
                </a:moveTo>
                <a:lnTo>
                  <a:pt x="12192000" y="0"/>
                </a:lnTo>
              </a:path>
            </a:pathLst>
          </a:custGeom>
          <a:ln w="25400">
            <a:solidFill>
              <a:srgbClr val="FFFFFF"/>
            </a:solidFill>
          </a:ln>
        </p:spPr>
        <p:txBody>
          <a:bodyPr wrap="square" lIns="0" tIns="0" rIns="0" bIns="0" rtlCol="0"/>
          <a:lstStyle/>
          <a:p>
            <a:endParaRPr/>
          </a:p>
        </p:txBody>
      </p:sp>
      <p:sp>
        <p:nvSpPr>
          <p:cNvPr id="3" name="object 3"/>
          <p:cNvSpPr txBox="1">
            <a:spLocks noGrp="1"/>
          </p:cNvSpPr>
          <p:nvPr>
            <p:ph type="title"/>
          </p:nvPr>
        </p:nvSpPr>
        <p:spPr>
          <a:xfrm>
            <a:off x="569911" y="179507"/>
            <a:ext cx="10515600" cy="689291"/>
          </a:xfrm>
          <a:prstGeom prst="rect">
            <a:avLst/>
          </a:prstGeom>
        </p:spPr>
        <p:txBody>
          <a:bodyPr vert="horz" wrap="square" lIns="0" tIns="12065" rIns="0" bIns="0" rtlCol="0">
            <a:spAutoFit/>
          </a:bodyPr>
          <a:lstStyle/>
          <a:p>
            <a:pPr marL="13970">
              <a:lnSpc>
                <a:spcPct val="100000"/>
              </a:lnSpc>
              <a:spcBef>
                <a:spcPts val="95"/>
              </a:spcBef>
            </a:pPr>
            <a:r>
              <a:rPr lang="tr-TR" spc="-40" dirty="0">
                <a:solidFill>
                  <a:schemeClr val="bg1"/>
                </a:solidFill>
              </a:rPr>
              <a:t>Kredi Atama Problemi - Örnek</a:t>
            </a:r>
            <a:endParaRPr spc="-10" dirty="0">
              <a:solidFill>
                <a:schemeClr val="bg1"/>
              </a:solidFill>
            </a:endParaRPr>
          </a:p>
        </p:txBody>
      </p:sp>
      <p:sp>
        <p:nvSpPr>
          <p:cNvPr id="48" name="object 48"/>
          <p:cNvSpPr txBox="1">
            <a:spLocks noGrp="1"/>
          </p:cNvSpPr>
          <p:nvPr>
            <p:ph idx="1"/>
          </p:nvPr>
        </p:nvSpPr>
        <p:spPr>
          <a:xfrm>
            <a:off x="228599" y="3095752"/>
            <a:ext cx="11348085" cy="2179443"/>
          </a:xfrm>
          <a:prstGeom prst="rect">
            <a:avLst/>
          </a:prstGeom>
        </p:spPr>
        <p:txBody>
          <a:bodyPr vert="horz" wrap="square" lIns="0" tIns="12065" rIns="0" bIns="0" rtlCol="0">
            <a:spAutoFit/>
          </a:bodyPr>
          <a:lstStyle/>
          <a:p>
            <a:pPr marL="373380" marR="5080" indent="-361315">
              <a:lnSpc>
                <a:spcPct val="100000"/>
              </a:lnSpc>
              <a:spcBef>
                <a:spcPts val="95"/>
              </a:spcBef>
              <a:buFont typeface="Arial MT"/>
              <a:buChar char="•"/>
              <a:tabLst>
                <a:tab pos="373380" algn="l"/>
              </a:tabLst>
            </a:pPr>
            <a:r>
              <a:rPr lang="tr-TR" dirty="0">
                <a:solidFill>
                  <a:schemeClr val="bg1"/>
                </a:solidFill>
              </a:rPr>
              <a:t>Davranışsal paradigmanın bazı deneysel varyantlarında, bir hayvan seçimini ortaya çıkarmadan önce uyaranların ortadan kaybolduğuna dikkat edin,
diğerlerinde ise deneme sonucu ortaya çıkana kadar ipuçları ekranda kaldı</a:t>
            </a:r>
            <a:endParaRPr spc="-10" dirty="0">
              <a:solidFill>
                <a:schemeClr val="bg1"/>
              </a:solidFill>
            </a:endParaRPr>
          </a:p>
        </p:txBody>
      </p:sp>
      <p:sp>
        <p:nvSpPr>
          <p:cNvPr id="4" name="object 4"/>
          <p:cNvSpPr txBox="1"/>
          <p:nvPr/>
        </p:nvSpPr>
        <p:spPr>
          <a:xfrm>
            <a:off x="11932411" y="6563664"/>
            <a:ext cx="180975" cy="208279"/>
          </a:xfrm>
          <a:prstGeom prst="rect">
            <a:avLst/>
          </a:prstGeom>
        </p:spPr>
        <p:txBody>
          <a:bodyPr vert="horz" wrap="square" lIns="0" tIns="12700" rIns="0" bIns="0" rtlCol="0">
            <a:spAutoFit/>
          </a:bodyPr>
          <a:lstStyle/>
          <a:p>
            <a:pPr marL="12700">
              <a:lnSpc>
                <a:spcPct val="100000"/>
              </a:lnSpc>
              <a:spcBef>
                <a:spcPts val="100"/>
              </a:spcBef>
            </a:pPr>
            <a:r>
              <a:rPr sz="1200" spc="-25" dirty="0">
                <a:solidFill>
                  <a:srgbClr val="888888"/>
                </a:solidFill>
                <a:latin typeface="Calibri"/>
                <a:cs typeface="Calibri"/>
              </a:rPr>
              <a:t>49</a:t>
            </a:r>
            <a:endParaRPr sz="1200">
              <a:latin typeface="Calibri"/>
              <a:cs typeface="Calibri"/>
            </a:endParaRPr>
          </a:p>
        </p:txBody>
      </p:sp>
      <p:sp>
        <p:nvSpPr>
          <p:cNvPr id="7" name="object 7"/>
          <p:cNvSpPr txBox="1"/>
          <p:nvPr/>
        </p:nvSpPr>
        <p:spPr>
          <a:xfrm>
            <a:off x="78739" y="1007491"/>
            <a:ext cx="11497945" cy="2064385"/>
          </a:xfrm>
          <a:prstGeom prst="rect">
            <a:avLst/>
          </a:prstGeom>
        </p:spPr>
        <p:txBody>
          <a:bodyPr vert="horz" wrap="square" lIns="0" tIns="60960" rIns="0" bIns="0" rtlCol="0">
            <a:spAutoFit/>
          </a:bodyPr>
          <a:lstStyle/>
          <a:p>
            <a:pPr marL="190500" marR="5080" indent="-178435">
              <a:lnSpc>
                <a:spcPts val="3020"/>
              </a:lnSpc>
              <a:spcBef>
                <a:spcPts val="480"/>
              </a:spcBef>
              <a:buFont typeface="Arial MT"/>
              <a:buChar char="•"/>
              <a:tabLst>
                <a:tab pos="192405" algn="l"/>
              </a:tabLst>
            </a:pPr>
            <a:r>
              <a:rPr sz="2800" dirty="0">
                <a:solidFill>
                  <a:srgbClr val="FFFFFF"/>
                </a:solidFill>
                <a:latin typeface="Cambria"/>
                <a:cs typeface="Cambria"/>
              </a:rPr>
              <a:t>Example</a:t>
            </a:r>
            <a:r>
              <a:rPr sz="2800" spc="-65" dirty="0">
                <a:solidFill>
                  <a:srgbClr val="FFFFFF"/>
                </a:solidFill>
                <a:latin typeface="Cambria"/>
                <a:cs typeface="Cambria"/>
              </a:rPr>
              <a:t> </a:t>
            </a:r>
            <a:r>
              <a:rPr sz="2800" dirty="0">
                <a:solidFill>
                  <a:srgbClr val="FFFFFF"/>
                </a:solidFill>
                <a:latin typeface="Cambria"/>
                <a:cs typeface="Cambria"/>
              </a:rPr>
              <a:t>tasks</a:t>
            </a:r>
            <a:r>
              <a:rPr sz="2800" spc="-140" dirty="0">
                <a:solidFill>
                  <a:srgbClr val="FFFFFF"/>
                </a:solidFill>
                <a:latin typeface="Cambria"/>
                <a:cs typeface="Cambria"/>
              </a:rPr>
              <a:t> </a:t>
            </a:r>
            <a:r>
              <a:rPr sz="2800" spc="-10" dirty="0">
                <a:solidFill>
                  <a:srgbClr val="FFFFFF"/>
                </a:solidFill>
                <a:latin typeface="Cambria"/>
                <a:cs typeface="Cambria"/>
              </a:rPr>
              <a:t>highlighting</a:t>
            </a:r>
            <a:r>
              <a:rPr sz="2800" spc="-25" dirty="0">
                <a:solidFill>
                  <a:srgbClr val="FFFFFF"/>
                </a:solidFill>
                <a:latin typeface="Cambria"/>
                <a:cs typeface="Cambria"/>
              </a:rPr>
              <a:t> </a:t>
            </a:r>
            <a:r>
              <a:rPr sz="2800" dirty="0">
                <a:solidFill>
                  <a:srgbClr val="FFFFFF"/>
                </a:solidFill>
                <a:latin typeface="Cambria"/>
                <a:cs typeface="Cambria"/>
              </a:rPr>
              <a:t>the</a:t>
            </a:r>
            <a:r>
              <a:rPr sz="2800" spc="-100" dirty="0">
                <a:solidFill>
                  <a:srgbClr val="FFFFFF"/>
                </a:solidFill>
                <a:latin typeface="Cambria"/>
                <a:cs typeface="Cambria"/>
              </a:rPr>
              <a:t> </a:t>
            </a:r>
            <a:r>
              <a:rPr sz="2800" dirty="0">
                <a:solidFill>
                  <a:srgbClr val="FFFFFF"/>
                </a:solidFill>
                <a:latin typeface="Cambria"/>
                <a:cs typeface="Cambria"/>
              </a:rPr>
              <a:t>challenge</a:t>
            </a:r>
            <a:r>
              <a:rPr sz="2800" spc="-40" dirty="0">
                <a:solidFill>
                  <a:srgbClr val="FFFFFF"/>
                </a:solidFill>
                <a:latin typeface="Cambria"/>
                <a:cs typeface="Cambria"/>
              </a:rPr>
              <a:t> </a:t>
            </a:r>
            <a:r>
              <a:rPr sz="2800" dirty="0">
                <a:solidFill>
                  <a:srgbClr val="FFFFFF"/>
                </a:solidFill>
                <a:latin typeface="Cambria"/>
                <a:cs typeface="Cambria"/>
              </a:rPr>
              <a:t>of</a:t>
            </a:r>
            <a:r>
              <a:rPr sz="2800" spc="-95" dirty="0">
                <a:solidFill>
                  <a:srgbClr val="FFFFFF"/>
                </a:solidFill>
                <a:latin typeface="Cambria"/>
                <a:cs typeface="Cambria"/>
              </a:rPr>
              <a:t> </a:t>
            </a:r>
            <a:r>
              <a:rPr sz="2800" dirty="0">
                <a:solidFill>
                  <a:srgbClr val="FFFFFF"/>
                </a:solidFill>
                <a:latin typeface="Cambria"/>
                <a:cs typeface="Cambria"/>
              </a:rPr>
              <a:t>credit</a:t>
            </a:r>
            <a:r>
              <a:rPr sz="2800" spc="-35" dirty="0">
                <a:solidFill>
                  <a:srgbClr val="FFFFFF"/>
                </a:solidFill>
                <a:latin typeface="Cambria"/>
                <a:cs typeface="Cambria"/>
              </a:rPr>
              <a:t> </a:t>
            </a:r>
            <a:r>
              <a:rPr sz="2800" spc="-10" dirty="0">
                <a:solidFill>
                  <a:srgbClr val="FFFFFF"/>
                </a:solidFill>
                <a:latin typeface="Cambria"/>
                <a:cs typeface="Cambria"/>
              </a:rPr>
              <a:t>assignment</a:t>
            </a:r>
            <a:r>
              <a:rPr sz="2800" spc="-80" dirty="0">
                <a:solidFill>
                  <a:srgbClr val="FFFFFF"/>
                </a:solidFill>
                <a:latin typeface="Cambria"/>
                <a:cs typeface="Cambria"/>
              </a:rPr>
              <a:t> </a:t>
            </a:r>
            <a:r>
              <a:rPr sz="2800" dirty="0">
                <a:solidFill>
                  <a:srgbClr val="FFFFFF"/>
                </a:solidFill>
                <a:latin typeface="Cambria"/>
                <a:cs typeface="Cambria"/>
              </a:rPr>
              <a:t>and</a:t>
            </a:r>
            <a:r>
              <a:rPr sz="2800" spc="-100" dirty="0">
                <a:solidFill>
                  <a:srgbClr val="FFFFFF"/>
                </a:solidFill>
                <a:latin typeface="Cambria"/>
                <a:cs typeface="Cambria"/>
              </a:rPr>
              <a:t> </a:t>
            </a:r>
            <a:r>
              <a:rPr sz="2800" spc="-10" dirty="0">
                <a:solidFill>
                  <a:srgbClr val="FFFFFF"/>
                </a:solidFill>
                <a:latin typeface="Cambria"/>
                <a:cs typeface="Cambria"/>
              </a:rPr>
              <a:t>learning 	</a:t>
            </a:r>
            <a:r>
              <a:rPr sz="2800" dirty="0">
                <a:solidFill>
                  <a:srgbClr val="FFFFFF"/>
                </a:solidFill>
                <a:latin typeface="Cambria"/>
                <a:cs typeface="Cambria"/>
              </a:rPr>
              <a:t>strategies</a:t>
            </a:r>
            <a:r>
              <a:rPr sz="2800" spc="-25" dirty="0">
                <a:solidFill>
                  <a:srgbClr val="FFFFFF"/>
                </a:solidFill>
                <a:latin typeface="Cambria"/>
                <a:cs typeface="Cambria"/>
              </a:rPr>
              <a:t> </a:t>
            </a:r>
            <a:r>
              <a:rPr sz="2800" dirty="0">
                <a:solidFill>
                  <a:srgbClr val="FFFFFF"/>
                </a:solidFill>
                <a:latin typeface="Cambria"/>
                <a:cs typeface="Cambria"/>
              </a:rPr>
              <a:t>enabling</a:t>
            </a:r>
            <a:r>
              <a:rPr sz="2800" spc="-35" dirty="0">
                <a:solidFill>
                  <a:srgbClr val="FFFFFF"/>
                </a:solidFill>
                <a:latin typeface="Cambria"/>
                <a:cs typeface="Cambria"/>
              </a:rPr>
              <a:t> </a:t>
            </a:r>
            <a:r>
              <a:rPr sz="2800" dirty="0">
                <a:solidFill>
                  <a:srgbClr val="FFFFFF"/>
                </a:solidFill>
                <a:latin typeface="Cambria"/>
                <a:cs typeface="Cambria"/>
              </a:rPr>
              <a:t>animals</a:t>
            </a:r>
            <a:r>
              <a:rPr sz="2800" spc="-65" dirty="0">
                <a:solidFill>
                  <a:srgbClr val="FFFFFF"/>
                </a:solidFill>
                <a:latin typeface="Cambria"/>
                <a:cs typeface="Cambria"/>
              </a:rPr>
              <a:t> </a:t>
            </a:r>
            <a:r>
              <a:rPr sz="2800" dirty="0">
                <a:solidFill>
                  <a:srgbClr val="FFFFFF"/>
                </a:solidFill>
                <a:latin typeface="Cambria"/>
                <a:cs typeface="Cambria"/>
              </a:rPr>
              <a:t>to</a:t>
            </a:r>
            <a:r>
              <a:rPr sz="2800" spc="-80" dirty="0">
                <a:solidFill>
                  <a:srgbClr val="FFFFFF"/>
                </a:solidFill>
                <a:latin typeface="Cambria"/>
                <a:cs typeface="Cambria"/>
              </a:rPr>
              <a:t> </a:t>
            </a:r>
            <a:r>
              <a:rPr sz="2800" spc="-10" dirty="0">
                <a:solidFill>
                  <a:srgbClr val="FFFFFF"/>
                </a:solidFill>
                <a:latin typeface="Cambria"/>
                <a:cs typeface="Cambria"/>
              </a:rPr>
              <a:t>solve</a:t>
            </a:r>
            <a:r>
              <a:rPr sz="2800" spc="-75" dirty="0">
                <a:solidFill>
                  <a:srgbClr val="FFFFFF"/>
                </a:solidFill>
                <a:latin typeface="Cambria"/>
                <a:cs typeface="Cambria"/>
              </a:rPr>
              <a:t> </a:t>
            </a:r>
            <a:r>
              <a:rPr sz="2800" dirty="0">
                <a:solidFill>
                  <a:srgbClr val="FFFFFF"/>
                </a:solidFill>
                <a:latin typeface="Cambria"/>
                <a:cs typeface="Cambria"/>
              </a:rPr>
              <a:t>a</a:t>
            </a:r>
            <a:r>
              <a:rPr sz="2800" spc="-85" dirty="0">
                <a:solidFill>
                  <a:srgbClr val="FFFFFF"/>
                </a:solidFill>
                <a:latin typeface="Cambria"/>
                <a:cs typeface="Cambria"/>
              </a:rPr>
              <a:t> </a:t>
            </a:r>
            <a:r>
              <a:rPr sz="2800" spc="-10" dirty="0">
                <a:solidFill>
                  <a:srgbClr val="FFFFFF"/>
                </a:solidFill>
                <a:latin typeface="Cambria"/>
                <a:cs typeface="Cambria"/>
              </a:rPr>
              <a:t>problem.</a:t>
            </a:r>
            <a:endParaRPr sz="2800" dirty="0">
              <a:latin typeface="Cambria"/>
              <a:cs typeface="Cambria"/>
            </a:endParaRPr>
          </a:p>
          <a:p>
            <a:pPr marL="190500" marR="212090" indent="-178435">
              <a:lnSpc>
                <a:spcPct val="90000"/>
              </a:lnSpc>
              <a:spcBef>
                <a:spcPts val="560"/>
              </a:spcBef>
              <a:buFont typeface="Arial MT"/>
              <a:buChar char="•"/>
              <a:tabLst>
                <a:tab pos="192405" algn="l"/>
              </a:tabLst>
            </a:pPr>
            <a:r>
              <a:rPr sz="2800" dirty="0">
                <a:solidFill>
                  <a:srgbClr val="FFFFFF"/>
                </a:solidFill>
                <a:latin typeface="Cambria"/>
                <a:cs typeface="Cambria"/>
              </a:rPr>
              <a:t>An</a:t>
            </a:r>
            <a:r>
              <a:rPr sz="2800" spc="-85" dirty="0">
                <a:solidFill>
                  <a:srgbClr val="FFFFFF"/>
                </a:solidFill>
                <a:latin typeface="Cambria"/>
                <a:cs typeface="Cambria"/>
              </a:rPr>
              <a:t> </a:t>
            </a:r>
            <a:r>
              <a:rPr sz="2800" dirty="0">
                <a:solidFill>
                  <a:srgbClr val="FFFFFF"/>
                </a:solidFill>
                <a:latin typeface="Cambria"/>
                <a:cs typeface="Cambria"/>
              </a:rPr>
              <a:t>example</a:t>
            </a:r>
            <a:r>
              <a:rPr sz="2800" spc="-20" dirty="0">
                <a:solidFill>
                  <a:srgbClr val="FFFFFF"/>
                </a:solidFill>
                <a:latin typeface="Cambria"/>
                <a:cs typeface="Cambria"/>
              </a:rPr>
              <a:t> </a:t>
            </a:r>
            <a:r>
              <a:rPr sz="2800" dirty="0">
                <a:solidFill>
                  <a:srgbClr val="FFFFFF"/>
                </a:solidFill>
                <a:latin typeface="Cambria"/>
                <a:cs typeface="Cambria"/>
              </a:rPr>
              <a:t>of</a:t>
            </a:r>
            <a:r>
              <a:rPr sz="2800" spc="-65" dirty="0">
                <a:solidFill>
                  <a:srgbClr val="FFFFFF"/>
                </a:solidFill>
                <a:latin typeface="Cambria"/>
                <a:cs typeface="Cambria"/>
              </a:rPr>
              <a:t> </a:t>
            </a:r>
            <a:r>
              <a:rPr sz="2800" dirty="0">
                <a:solidFill>
                  <a:srgbClr val="FFFFFF"/>
                </a:solidFill>
                <a:latin typeface="Cambria"/>
                <a:cs typeface="Cambria"/>
              </a:rPr>
              <a:t>a</a:t>
            </a:r>
            <a:r>
              <a:rPr sz="2800" spc="-80" dirty="0">
                <a:solidFill>
                  <a:srgbClr val="FFFFFF"/>
                </a:solidFill>
                <a:latin typeface="Cambria"/>
                <a:cs typeface="Cambria"/>
              </a:rPr>
              <a:t> </a:t>
            </a:r>
            <a:r>
              <a:rPr sz="2800" dirty="0">
                <a:solidFill>
                  <a:srgbClr val="FFFFFF"/>
                </a:solidFill>
                <a:latin typeface="Cambria"/>
                <a:cs typeface="Cambria"/>
              </a:rPr>
              <a:t>distal</a:t>
            </a:r>
            <a:r>
              <a:rPr sz="2800" spc="-40" dirty="0">
                <a:solidFill>
                  <a:srgbClr val="FFFFFF"/>
                </a:solidFill>
                <a:latin typeface="Cambria"/>
                <a:cs typeface="Cambria"/>
              </a:rPr>
              <a:t> </a:t>
            </a:r>
            <a:r>
              <a:rPr sz="2800" spc="-30" dirty="0">
                <a:solidFill>
                  <a:srgbClr val="FFFFFF"/>
                </a:solidFill>
                <a:latin typeface="Cambria"/>
                <a:cs typeface="Cambria"/>
              </a:rPr>
              <a:t>reward</a:t>
            </a:r>
            <a:r>
              <a:rPr sz="2800" spc="-120" dirty="0">
                <a:solidFill>
                  <a:srgbClr val="FFFFFF"/>
                </a:solidFill>
                <a:latin typeface="Cambria"/>
                <a:cs typeface="Cambria"/>
              </a:rPr>
              <a:t> </a:t>
            </a:r>
            <a:r>
              <a:rPr sz="2800" dirty="0">
                <a:solidFill>
                  <a:srgbClr val="FFFFFF"/>
                </a:solidFill>
                <a:latin typeface="Cambria"/>
                <a:cs typeface="Cambria"/>
              </a:rPr>
              <a:t>task</a:t>
            </a:r>
            <a:r>
              <a:rPr sz="2800" spc="-90" dirty="0">
                <a:solidFill>
                  <a:srgbClr val="FFFFFF"/>
                </a:solidFill>
                <a:latin typeface="Cambria"/>
                <a:cs typeface="Cambria"/>
              </a:rPr>
              <a:t> </a:t>
            </a:r>
            <a:r>
              <a:rPr sz="2800" dirty="0">
                <a:solidFill>
                  <a:srgbClr val="FFFFFF"/>
                </a:solidFill>
                <a:latin typeface="Cambria"/>
                <a:cs typeface="Cambria"/>
              </a:rPr>
              <a:t>that</a:t>
            </a:r>
            <a:r>
              <a:rPr sz="2800" spc="-60" dirty="0">
                <a:solidFill>
                  <a:srgbClr val="FFFFFF"/>
                </a:solidFill>
                <a:latin typeface="Cambria"/>
                <a:cs typeface="Cambria"/>
              </a:rPr>
              <a:t> </a:t>
            </a:r>
            <a:r>
              <a:rPr sz="2800" dirty="0">
                <a:solidFill>
                  <a:srgbClr val="FFFFFF"/>
                </a:solidFill>
                <a:latin typeface="Cambria"/>
                <a:cs typeface="Cambria"/>
              </a:rPr>
              <a:t>can</a:t>
            </a:r>
            <a:r>
              <a:rPr sz="2800" spc="-80" dirty="0">
                <a:solidFill>
                  <a:srgbClr val="FFFFFF"/>
                </a:solidFill>
                <a:latin typeface="Cambria"/>
                <a:cs typeface="Cambria"/>
              </a:rPr>
              <a:t> </a:t>
            </a:r>
            <a:r>
              <a:rPr sz="2800" dirty="0">
                <a:solidFill>
                  <a:srgbClr val="FFFFFF"/>
                </a:solidFill>
                <a:latin typeface="Cambria"/>
                <a:cs typeface="Cambria"/>
              </a:rPr>
              <a:t>be</a:t>
            </a:r>
            <a:r>
              <a:rPr sz="2800" spc="-70" dirty="0">
                <a:solidFill>
                  <a:srgbClr val="FFFFFF"/>
                </a:solidFill>
                <a:latin typeface="Cambria"/>
                <a:cs typeface="Cambria"/>
              </a:rPr>
              <a:t> </a:t>
            </a:r>
            <a:r>
              <a:rPr sz="2800" spc="-10" dirty="0">
                <a:solidFill>
                  <a:srgbClr val="FFFFFF"/>
                </a:solidFill>
                <a:latin typeface="Cambria"/>
                <a:cs typeface="Cambria"/>
              </a:rPr>
              <a:t>successfully</a:t>
            </a:r>
            <a:r>
              <a:rPr sz="2800" spc="35" dirty="0">
                <a:solidFill>
                  <a:srgbClr val="FFFFFF"/>
                </a:solidFill>
                <a:latin typeface="Cambria"/>
                <a:cs typeface="Cambria"/>
              </a:rPr>
              <a:t> </a:t>
            </a:r>
            <a:r>
              <a:rPr sz="2800" dirty="0">
                <a:solidFill>
                  <a:srgbClr val="FFFFFF"/>
                </a:solidFill>
                <a:latin typeface="Cambria"/>
                <a:cs typeface="Cambria"/>
              </a:rPr>
              <a:t>learned</a:t>
            </a:r>
            <a:r>
              <a:rPr sz="2800" spc="-25" dirty="0">
                <a:solidFill>
                  <a:srgbClr val="FFFFFF"/>
                </a:solidFill>
                <a:latin typeface="Cambria"/>
                <a:cs typeface="Cambria"/>
              </a:rPr>
              <a:t> </a:t>
            </a:r>
            <a:r>
              <a:rPr sz="2800" spc="-20" dirty="0">
                <a:solidFill>
                  <a:srgbClr val="FFFFFF"/>
                </a:solidFill>
                <a:latin typeface="Cambria"/>
                <a:cs typeface="Cambria"/>
              </a:rPr>
              <a:t>with 	</a:t>
            </a:r>
            <a:r>
              <a:rPr sz="2800" dirty="0">
                <a:solidFill>
                  <a:srgbClr val="FFFFFF"/>
                </a:solidFill>
                <a:latin typeface="Cambria"/>
                <a:cs typeface="Cambria"/>
              </a:rPr>
              <a:t>eligibility</a:t>
            </a:r>
            <a:r>
              <a:rPr sz="2800" spc="-95" dirty="0">
                <a:solidFill>
                  <a:srgbClr val="FFFFFF"/>
                </a:solidFill>
                <a:latin typeface="Cambria"/>
                <a:cs typeface="Cambria"/>
              </a:rPr>
              <a:t> </a:t>
            </a:r>
            <a:r>
              <a:rPr sz="2800" spc="-10" dirty="0">
                <a:solidFill>
                  <a:srgbClr val="FFFFFF"/>
                </a:solidFill>
                <a:latin typeface="Cambria"/>
                <a:cs typeface="Cambria"/>
              </a:rPr>
              <a:t>traces</a:t>
            </a:r>
            <a:r>
              <a:rPr sz="2800" spc="-135" dirty="0">
                <a:solidFill>
                  <a:srgbClr val="FFFFFF"/>
                </a:solidFill>
                <a:latin typeface="Cambria"/>
                <a:cs typeface="Cambria"/>
              </a:rPr>
              <a:t> </a:t>
            </a:r>
            <a:r>
              <a:rPr sz="2800" dirty="0">
                <a:solidFill>
                  <a:srgbClr val="FFFFFF"/>
                </a:solidFill>
                <a:latin typeface="Cambria"/>
                <a:cs typeface="Cambria"/>
              </a:rPr>
              <a:t>and</a:t>
            </a:r>
            <a:r>
              <a:rPr sz="2800" spc="-120" dirty="0">
                <a:solidFill>
                  <a:srgbClr val="FFFFFF"/>
                </a:solidFill>
                <a:latin typeface="Cambria"/>
                <a:cs typeface="Cambria"/>
              </a:rPr>
              <a:t> </a:t>
            </a:r>
            <a:r>
              <a:rPr sz="2800" dirty="0">
                <a:solidFill>
                  <a:srgbClr val="FFFFFF"/>
                </a:solidFill>
                <a:latin typeface="Cambria"/>
                <a:cs typeface="Cambria"/>
              </a:rPr>
              <a:t>TD</a:t>
            </a:r>
            <a:r>
              <a:rPr sz="2800" spc="-135" dirty="0">
                <a:solidFill>
                  <a:srgbClr val="FFFFFF"/>
                </a:solidFill>
                <a:latin typeface="Cambria"/>
                <a:cs typeface="Cambria"/>
              </a:rPr>
              <a:t> </a:t>
            </a:r>
            <a:r>
              <a:rPr sz="2800" dirty="0">
                <a:solidFill>
                  <a:srgbClr val="FFFFFF"/>
                </a:solidFill>
                <a:latin typeface="Cambria"/>
                <a:cs typeface="Cambria"/>
              </a:rPr>
              <a:t>rules,</a:t>
            </a:r>
            <a:r>
              <a:rPr sz="2800" spc="-55" dirty="0">
                <a:solidFill>
                  <a:srgbClr val="FFFFFF"/>
                </a:solidFill>
                <a:latin typeface="Cambria"/>
                <a:cs typeface="Cambria"/>
              </a:rPr>
              <a:t> </a:t>
            </a:r>
            <a:r>
              <a:rPr sz="2800" dirty="0">
                <a:solidFill>
                  <a:srgbClr val="FFFFFF"/>
                </a:solidFill>
                <a:latin typeface="Cambria"/>
                <a:cs typeface="Cambria"/>
              </a:rPr>
              <a:t>where</a:t>
            </a:r>
            <a:r>
              <a:rPr sz="2800" spc="-40" dirty="0">
                <a:solidFill>
                  <a:srgbClr val="FFFFFF"/>
                </a:solidFill>
                <a:latin typeface="Cambria"/>
                <a:cs typeface="Cambria"/>
              </a:rPr>
              <a:t> </a:t>
            </a:r>
            <a:r>
              <a:rPr sz="2800" spc="-10" dirty="0">
                <a:solidFill>
                  <a:srgbClr val="FFFFFF"/>
                </a:solidFill>
                <a:latin typeface="Cambria"/>
                <a:cs typeface="Cambria"/>
              </a:rPr>
              <a:t>intermediate</a:t>
            </a:r>
            <a:r>
              <a:rPr sz="2800" spc="-30" dirty="0">
                <a:solidFill>
                  <a:srgbClr val="FFFFFF"/>
                </a:solidFill>
                <a:latin typeface="Cambria"/>
                <a:cs typeface="Cambria"/>
              </a:rPr>
              <a:t> </a:t>
            </a:r>
            <a:r>
              <a:rPr sz="2800" dirty="0">
                <a:solidFill>
                  <a:srgbClr val="FFFFFF"/>
                </a:solidFill>
                <a:latin typeface="Cambria"/>
                <a:cs typeface="Cambria"/>
              </a:rPr>
              <a:t>choices</a:t>
            </a:r>
            <a:r>
              <a:rPr sz="2800" spc="-5" dirty="0">
                <a:solidFill>
                  <a:srgbClr val="FFFFFF"/>
                </a:solidFill>
                <a:latin typeface="Cambria"/>
                <a:cs typeface="Cambria"/>
              </a:rPr>
              <a:t> </a:t>
            </a:r>
            <a:r>
              <a:rPr sz="2800" dirty="0">
                <a:solidFill>
                  <a:srgbClr val="FFFFFF"/>
                </a:solidFill>
                <a:latin typeface="Cambria"/>
                <a:cs typeface="Cambria"/>
              </a:rPr>
              <a:t>can</a:t>
            </a:r>
            <a:r>
              <a:rPr sz="2800" spc="-110" dirty="0">
                <a:solidFill>
                  <a:srgbClr val="FFFFFF"/>
                </a:solidFill>
                <a:latin typeface="Cambria"/>
                <a:cs typeface="Cambria"/>
              </a:rPr>
              <a:t> </a:t>
            </a:r>
            <a:r>
              <a:rPr sz="2800" spc="-10" dirty="0">
                <a:solidFill>
                  <a:srgbClr val="FFFFFF"/>
                </a:solidFill>
                <a:latin typeface="Cambria"/>
                <a:cs typeface="Cambria"/>
              </a:rPr>
              <a:t>acquire 	motivational</a:t>
            </a:r>
            <a:r>
              <a:rPr sz="2800" spc="-55" dirty="0">
                <a:solidFill>
                  <a:srgbClr val="FFFFFF"/>
                </a:solidFill>
                <a:latin typeface="Cambria"/>
                <a:cs typeface="Cambria"/>
              </a:rPr>
              <a:t> </a:t>
            </a:r>
            <a:r>
              <a:rPr sz="2800" dirty="0">
                <a:solidFill>
                  <a:srgbClr val="FFFFFF"/>
                </a:solidFill>
                <a:latin typeface="Cambria"/>
                <a:cs typeface="Cambria"/>
              </a:rPr>
              <a:t>significance</a:t>
            </a:r>
            <a:r>
              <a:rPr sz="2800" spc="-75" dirty="0">
                <a:solidFill>
                  <a:srgbClr val="FFFFFF"/>
                </a:solidFill>
                <a:latin typeface="Cambria"/>
                <a:cs typeface="Cambria"/>
              </a:rPr>
              <a:t> </a:t>
            </a:r>
            <a:r>
              <a:rPr sz="2800" dirty="0">
                <a:solidFill>
                  <a:srgbClr val="FFFFFF"/>
                </a:solidFill>
                <a:latin typeface="Cambria"/>
                <a:cs typeface="Cambria"/>
              </a:rPr>
              <a:t>and</a:t>
            </a:r>
            <a:r>
              <a:rPr sz="2800" spc="-140" dirty="0">
                <a:solidFill>
                  <a:srgbClr val="FFFFFF"/>
                </a:solidFill>
                <a:latin typeface="Cambria"/>
                <a:cs typeface="Cambria"/>
              </a:rPr>
              <a:t> </a:t>
            </a:r>
            <a:r>
              <a:rPr sz="2800" spc="-10" dirty="0">
                <a:solidFill>
                  <a:srgbClr val="FFFFFF"/>
                </a:solidFill>
                <a:latin typeface="Cambria"/>
                <a:cs typeface="Cambria"/>
              </a:rPr>
              <a:t>subsequently</a:t>
            </a:r>
            <a:r>
              <a:rPr sz="2800" spc="-65" dirty="0">
                <a:solidFill>
                  <a:srgbClr val="FFFFFF"/>
                </a:solidFill>
                <a:latin typeface="Cambria"/>
                <a:cs typeface="Cambria"/>
              </a:rPr>
              <a:t> </a:t>
            </a:r>
            <a:r>
              <a:rPr sz="2800" spc="-20" dirty="0">
                <a:solidFill>
                  <a:srgbClr val="FFFFFF"/>
                </a:solidFill>
                <a:latin typeface="Cambria"/>
                <a:cs typeface="Cambria"/>
              </a:rPr>
              <a:t>reinforce</a:t>
            </a:r>
            <a:r>
              <a:rPr sz="2800" spc="-105" dirty="0">
                <a:solidFill>
                  <a:srgbClr val="FFFFFF"/>
                </a:solidFill>
                <a:latin typeface="Cambria"/>
                <a:cs typeface="Cambria"/>
              </a:rPr>
              <a:t> </a:t>
            </a:r>
            <a:r>
              <a:rPr sz="2800" dirty="0">
                <a:solidFill>
                  <a:srgbClr val="FFFFFF"/>
                </a:solidFill>
                <a:latin typeface="Cambria"/>
                <a:cs typeface="Cambria"/>
              </a:rPr>
              <a:t>preceding</a:t>
            </a:r>
            <a:r>
              <a:rPr sz="2800" spc="-55" dirty="0">
                <a:solidFill>
                  <a:srgbClr val="FFFFFF"/>
                </a:solidFill>
                <a:latin typeface="Cambria"/>
                <a:cs typeface="Cambria"/>
              </a:rPr>
              <a:t> </a:t>
            </a:r>
            <a:r>
              <a:rPr sz="2800" spc="-10" dirty="0">
                <a:solidFill>
                  <a:srgbClr val="FFFFFF"/>
                </a:solidFill>
                <a:latin typeface="Cambria"/>
                <a:cs typeface="Cambria"/>
              </a:rPr>
              <a:t>decisions</a:t>
            </a:r>
            <a:endParaRPr sz="2800" dirty="0">
              <a:latin typeface="Cambria"/>
              <a:cs typeface="Cambria"/>
            </a:endParaRPr>
          </a:p>
        </p:txBody>
      </p:sp>
      <p:pic>
        <p:nvPicPr>
          <p:cNvPr id="50" name="Resim 49">
            <a:extLst>
              <a:ext uri="{FF2B5EF4-FFF2-40B4-BE49-F238E27FC236}">
                <a16:creationId xmlns:a16="http://schemas.microsoft.com/office/drawing/2014/main" id="{AA1A8BC7-BAF1-0BA7-2A1D-E196798FAC64}"/>
              </a:ext>
            </a:extLst>
          </p:cNvPr>
          <p:cNvPicPr>
            <a:picLocks noChangeAspect="1"/>
          </p:cNvPicPr>
          <p:nvPr/>
        </p:nvPicPr>
        <p:blipFill>
          <a:blip r:embed="rId2"/>
          <a:stretch>
            <a:fillRect/>
          </a:stretch>
        </p:blipFill>
        <p:spPr>
          <a:xfrm>
            <a:off x="7186392" y="4904078"/>
            <a:ext cx="3899119" cy="177441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61" y="869441"/>
            <a:ext cx="12192000" cy="0"/>
          </a:xfrm>
          <a:custGeom>
            <a:avLst/>
            <a:gdLst/>
            <a:ahLst/>
            <a:cxnLst/>
            <a:rect l="l" t="t" r="r" b="b"/>
            <a:pathLst>
              <a:path w="12192000">
                <a:moveTo>
                  <a:pt x="0" y="0"/>
                </a:moveTo>
                <a:lnTo>
                  <a:pt x="12192000" y="0"/>
                </a:lnTo>
              </a:path>
            </a:pathLst>
          </a:custGeom>
          <a:ln w="25400">
            <a:solidFill>
              <a:srgbClr val="FFFFFF"/>
            </a:solidFill>
          </a:ln>
        </p:spPr>
        <p:txBody>
          <a:bodyPr wrap="square" lIns="0" tIns="0" rIns="0" bIns="0" rtlCol="0"/>
          <a:lstStyle/>
          <a:p>
            <a:endParaRPr/>
          </a:p>
        </p:txBody>
      </p:sp>
      <p:sp>
        <p:nvSpPr>
          <p:cNvPr id="7" name="object 7"/>
          <p:cNvSpPr txBox="1">
            <a:spLocks noGrp="1"/>
          </p:cNvSpPr>
          <p:nvPr>
            <p:ph type="ftr" sz="quarter" idx="11"/>
          </p:nvPr>
        </p:nvSpPr>
        <p:spPr>
          <a:prstGeom prst="rect">
            <a:avLst/>
          </a:prstGeom>
        </p:spPr>
        <p:txBody>
          <a:bodyPr vert="horz" wrap="square" lIns="0" tIns="0" rIns="0" bIns="0" rtlCol="0">
            <a:spAutoFit/>
          </a:bodyPr>
          <a:lstStyle/>
          <a:p>
            <a:pPr marL="26670">
              <a:lnSpc>
                <a:spcPts val="1240"/>
              </a:lnSpc>
            </a:pPr>
            <a:r>
              <a:rPr dirty="0"/>
              <a:t>Prepared</a:t>
            </a:r>
            <a:r>
              <a:rPr spc="-60" dirty="0"/>
              <a:t> </a:t>
            </a:r>
            <a:r>
              <a:rPr dirty="0"/>
              <a:t>by</a:t>
            </a:r>
            <a:r>
              <a:rPr spc="-40" dirty="0"/>
              <a:t> </a:t>
            </a:r>
            <a:r>
              <a:rPr spc="-20" dirty="0"/>
              <a:t>Prof. </a:t>
            </a:r>
            <a:r>
              <a:rPr spc="-35" dirty="0"/>
              <a:t>Dr. </a:t>
            </a:r>
            <a:r>
              <a:rPr dirty="0"/>
              <a:t>Hasan</a:t>
            </a:r>
            <a:r>
              <a:rPr spc="-15" dirty="0"/>
              <a:t> </a:t>
            </a:r>
            <a:r>
              <a:rPr spc="-20" dirty="0"/>
              <a:t>AMCA</a:t>
            </a:r>
          </a:p>
        </p:txBody>
      </p:sp>
      <p:sp>
        <p:nvSpPr>
          <p:cNvPr id="8" name="object 8"/>
          <p:cNvSpPr txBox="1">
            <a:spLocks noGrp="1"/>
          </p:cNvSpPr>
          <p:nvPr>
            <p:ph type="sldNum" sz="quarter" idx="12"/>
          </p:nvPr>
        </p:nvSpPr>
        <p:spPr>
          <a:prstGeom prst="rect">
            <a:avLst/>
          </a:prstGeom>
        </p:spPr>
        <p:txBody>
          <a:bodyPr vert="horz" wrap="square" lIns="0" tIns="0" rIns="0" bIns="0" rtlCol="0">
            <a:spAutoFit/>
          </a:bodyPr>
          <a:lstStyle/>
          <a:p>
            <a:pPr marL="127635">
              <a:lnSpc>
                <a:spcPts val="1240"/>
              </a:lnSpc>
            </a:pPr>
            <a:fld id="{81D60167-4931-47E6-BA6A-407CBD079E47}" type="slidenum">
              <a:rPr spc="-50" dirty="0"/>
              <a:t>6</a:t>
            </a:fld>
            <a:endParaRPr spc="-50" dirty="0"/>
          </a:p>
        </p:txBody>
      </p:sp>
      <p:sp>
        <p:nvSpPr>
          <p:cNvPr id="4" name="object 4"/>
          <p:cNvSpPr txBox="1"/>
          <p:nvPr/>
        </p:nvSpPr>
        <p:spPr>
          <a:xfrm>
            <a:off x="53339" y="862330"/>
            <a:ext cx="11590020" cy="2897588"/>
          </a:xfrm>
          <a:prstGeom prst="rect">
            <a:avLst/>
          </a:prstGeom>
        </p:spPr>
        <p:txBody>
          <a:bodyPr vert="horz" wrap="square" lIns="0" tIns="88265" rIns="0" bIns="0" rtlCol="0">
            <a:spAutoFit/>
          </a:bodyPr>
          <a:lstStyle/>
          <a:p>
            <a:pPr marL="265430" marR="30480" indent="-227329">
              <a:lnSpc>
                <a:spcPts val="3260"/>
              </a:lnSpc>
              <a:spcBef>
                <a:spcPts val="695"/>
              </a:spcBef>
              <a:buFont typeface="Arial MT"/>
              <a:buChar char="•"/>
              <a:tabLst>
                <a:tab pos="266700" algn="l"/>
              </a:tabLst>
            </a:pPr>
            <a:r>
              <a:rPr lang="tr-TR" sz="3200" dirty="0">
                <a:solidFill>
                  <a:srgbClr val="FFFFFF"/>
                </a:solidFill>
                <a:latin typeface="Cambria"/>
                <a:cs typeface="Cambria"/>
              </a:rPr>
              <a:t>n argümanı, nöron k'nin sinaptik ağırlıklarının ayarlanmasında yer alan yinelemeli bir sürecin ayrık zaman adımını belirtir.
Nöron k'nin çıkış sinyali </a:t>
            </a:r>
            <a:r>
              <a:rPr lang="tr-TR" sz="3200" dirty="0" err="1">
                <a:solidFill>
                  <a:srgbClr val="FFFFFF"/>
                </a:solidFill>
                <a:latin typeface="Cambria"/>
                <a:cs typeface="Cambria"/>
              </a:rPr>
              <a:t>yk</a:t>
            </a:r>
            <a:r>
              <a:rPr lang="tr-TR" sz="3200" dirty="0">
                <a:solidFill>
                  <a:srgbClr val="FFFFFF"/>
                </a:solidFill>
                <a:latin typeface="Cambria"/>
                <a:cs typeface="Cambria"/>
              </a:rPr>
              <a:t>(n) ile gösterilir.
Bu çıkış sinyali, istenen bir yanıt veya hedef çıktı olan dk(n) ile karşılaştırılır.
Sonuç olarak, bir hata sinyali, ek(n) üretilir.</a:t>
            </a:r>
            <a:endParaRPr sz="3200" dirty="0">
              <a:latin typeface="Cambria"/>
              <a:cs typeface="Cambria"/>
            </a:endParaRPr>
          </a:p>
        </p:txBody>
      </p:sp>
      <p:pic>
        <p:nvPicPr>
          <p:cNvPr id="5" name="object 5"/>
          <p:cNvPicPr/>
          <p:nvPr/>
        </p:nvPicPr>
        <p:blipFill>
          <a:blip r:embed="rId2" cstate="print"/>
          <a:stretch>
            <a:fillRect/>
          </a:stretch>
        </p:blipFill>
        <p:spPr>
          <a:xfrm>
            <a:off x="2895600" y="3974591"/>
            <a:ext cx="6934200" cy="2883407"/>
          </a:xfrm>
          <a:prstGeom prst="rect">
            <a:avLst/>
          </a:prstGeom>
        </p:spPr>
      </p:pic>
      <p:sp>
        <p:nvSpPr>
          <p:cNvPr id="10" name="object 3">
            <a:extLst>
              <a:ext uri="{FF2B5EF4-FFF2-40B4-BE49-F238E27FC236}">
                <a16:creationId xmlns:a16="http://schemas.microsoft.com/office/drawing/2014/main" id="{6492EFF2-4F2E-11FA-A857-E1DE37A3B892}"/>
              </a:ext>
            </a:extLst>
          </p:cNvPr>
          <p:cNvSpPr txBox="1">
            <a:spLocks noGrp="1"/>
          </p:cNvSpPr>
          <p:nvPr>
            <p:ph type="title"/>
          </p:nvPr>
        </p:nvSpPr>
        <p:spPr>
          <a:xfrm>
            <a:off x="152400" y="54627"/>
            <a:ext cx="11582400" cy="782907"/>
          </a:xfrm>
          <a:prstGeom prst="rect">
            <a:avLst/>
          </a:prstGeom>
        </p:spPr>
        <p:txBody>
          <a:bodyPr vert="horz" wrap="square" lIns="0" tIns="13335" rIns="0" bIns="0" rtlCol="0">
            <a:spAutoFit/>
          </a:bodyPr>
          <a:lstStyle/>
          <a:p>
            <a:pPr marL="1228725" indent="-596900">
              <a:lnSpc>
                <a:spcPct val="100000"/>
              </a:lnSpc>
              <a:spcBef>
                <a:spcPts val="105"/>
              </a:spcBef>
            </a:pPr>
            <a:r>
              <a:rPr lang="tr-TR" sz="5000" dirty="0">
                <a:solidFill>
                  <a:schemeClr val="bg1"/>
                </a:solidFill>
              </a:rPr>
              <a:t>Hata Düzeltme Öğrenme(</a:t>
            </a:r>
            <a:r>
              <a:rPr lang="tr-TR" sz="5000" dirty="0" err="1">
                <a:solidFill>
                  <a:schemeClr val="bg1"/>
                </a:solidFill>
              </a:rPr>
              <a:t>Error</a:t>
            </a:r>
            <a:r>
              <a:rPr lang="tr-TR" sz="5000" dirty="0">
                <a:solidFill>
                  <a:schemeClr val="bg1"/>
                </a:solidFill>
              </a:rPr>
              <a:t> </a:t>
            </a:r>
            <a:r>
              <a:rPr lang="tr-TR" sz="5000" dirty="0" err="1">
                <a:solidFill>
                  <a:schemeClr val="bg1"/>
                </a:solidFill>
              </a:rPr>
              <a:t>Correction</a:t>
            </a:r>
            <a:r>
              <a:rPr lang="tr-TR" sz="5000" dirty="0">
                <a:solidFill>
                  <a:schemeClr val="bg1"/>
                </a:solidFill>
              </a:rPr>
              <a:t>)</a:t>
            </a:r>
            <a:endParaRPr sz="5000" dirty="0">
              <a:solidFill>
                <a:schemeClr val="bg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4572000" y="22858"/>
            <a:ext cx="7592568" cy="6835138"/>
          </a:xfrm>
          <a:prstGeom prst="rect">
            <a:avLst/>
          </a:prstGeom>
        </p:spPr>
      </p:pic>
      <p:sp>
        <p:nvSpPr>
          <p:cNvPr id="4" name="object 4"/>
          <p:cNvSpPr txBox="1">
            <a:spLocks noGrp="1"/>
          </p:cNvSpPr>
          <p:nvPr>
            <p:ph type="title"/>
          </p:nvPr>
        </p:nvSpPr>
        <p:spPr>
          <a:xfrm>
            <a:off x="355193" y="-124093"/>
            <a:ext cx="4319270" cy="1056315"/>
          </a:xfrm>
          <a:prstGeom prst="rect">
            <a:avLst/>
          </a:prstGeom>
        </p:spPr>
        <p:txBody>
          <a:bodyPr vert="horz" wrap="square" lIns="0" tIns="97155" rIns="0" bIns="0" rtlCol="0">
            <a:spAutoFit/>
          </a:bodyPr>
          <a:lstStyle/>
          <a:p>
            <a:pPr marL="1217930" marR="5080" indent="-1205865">
              <a:lnSpc>
                <a:spcPts val="3670"/>
              </a:lnSpc>
              <a:spcBef>
                <a:spcPts val="765"/>
              </a:spcBef>
            </a:pPr>
            <a:r>
              <a:rPr lang="tr-TR" sz="3600" dirty="0">
                <a:solidFill>
                  <a:schemeClr val="bg1"/>
                </a:solidFill>
              </a:rPr>
              <a:t>Hata Düzeltme Öğrenme</a:t>
            </a:r>
            <a:endParaRPr sz="3600" dirty="0">
              <a:solidFill>
                <a:schemeClr val="bg1"/>
              </a:solidFill>
            </a:endParaRPr>
          </a:p>
        </p:txBody>
      </p:sp>
      <p:sp>
        <p:nvSpPr>
          <p:cNvPr id="14" name="object 14"/>
          <p:cNvSpPr txBox="1">
            <a:spLocks noGrp="1"/>
          </p:cNvSpPr>
          <p:nvPr>
            <p:ph type="sldNum" sz="quarter" idx="12"/>
          </p:nvPr>
        </p:nvSpPr>
        <p:spPr>
          <a:prstGeom prst="rect">
            <a:avLst/>
          </a:prstGeom>
        </p:spPr>
        <p:txBody>
          <a:bodyPr vert="horz" wrap="square" lIns="0" tIns="0" rIns="0" bIns="0" rtlCol="0">
            <a:spAutoFit/>
          </a:bodyPr>
          <a:lstStyle/>
          <a:p>
            <a:pPr marL="127635">
              <a:lnSpc>
                <a:spcPts val="1240"/>
              </a:lnSpc>
            </a:pPr>
            <a:fld id="{81D60167-4931-47E6-BA6A-407CBD079E47}" type="slidenum">
              <a:rPr spc="-50" dirty="0"/>
              <a:t>7</a:t>
            </a:fld>
            <a:endParaRPr spc="-50" dirty="0"/>
          </a:p>
        </p:txBody>
      </p:sp>
      <p:sp>
        <p:nvSpPr>
          <p:cNvPr id="5" name="object 5"/>
          <p:cNvSpPr/>
          <p:nvPr/>
        </p:nvSpPr>
        <p:spPr>
          <a:xfrm>
            <a:off x="768210" y="1659508"/>
            <a:ext cx="411480" cy="306705"/>
          </a:xfrm>
          <a:custGeom>
            <a:avLst/>
            <a:gdLst/>
            <a:ahLst/>
            <a:cxnLst/>
            <a:rect l="l" t="t" r="r" b="b"/>
            <a:pathLst>
              <a:path w="411480" h="306705">
                <a:moveTo>
                  <a:pt x="313651" y="0"/>
                </a:moveTo>
                <a:lnTo>
                  <a:pt x="309295" y="12445"/>
                </a:lnTo>
                <a:lnTo>
                  <a:pt x="327028" y="20115"/>
                </a:lnTo>
                <a:lnTo>
                  <a:pt x="342279" y="30749"/>
                </a:lnTo>
                <a:lnTo>
                  <a:pt x="373243" y="80129"/>
                </a:lnTo>
                <a:lnTo>
                  <a:pt x="382283" y="125468"/>
                </a:lnTo>
                <a:lnTo>
                  <a:pt x="383413" y="151637"/>
                </a:lnTo>
                <a:lnTo>
                  <a:pt x="382277" y="178613"/>
                </a:lnTo>
                <a:lnTo>
                  <a:pt x="373195" y="225182"/>
                </a:lnTo>
                <a:lnTo>
                  <a:pt x="354969" y="261588"/>
                </a:lnTo>
                <a:lnTo>
                  <a:pt x="309778" y="293877"/>
                </a:lnTo>
                <a:lnTo>
                  <a:pt x="313651" y="306324"/>
                </a:lnTo>
                <a:lnTo>
                  <a:pt x="355438" y="286670"/>
                </a:lnTo>
                <a:lnTo>
                  <a:pt x="386156" y="252729"/>
                </a:lnTo>
                <a:lnTo>
                  <a:pt x="405055" y="207279"/>
                </a:lnTo>
                <a:lnTo>
                  <a:pt x="411353" y="153162"/>
                </a:lnTo>
                <a:lnTo>
                  <a:pt x="409774" y="125085"/>
                </a:lnTo>
                <a:lnTo>
                  <a:pt x="397138" y="75312"/>
                </a:lnTo>
                <a:lnTo>
                  <a:pt x="372075" y="34807"/>
                </a:lnTo>
                <a:lnTo>
                  <a:pt x="335864" y="7999"/>
                </a:lnTo>
                <a:lnTo>
                  <a:pt x="313651" y="0"/>
                </a:lnTo>
                <a:close/>
              </a:path>
              <a:path w="411480" h="306705">
                <a:moveTo>
                  <a:pt x="97688" y="0"/>
                </a:moveTo>
                <a:lnTo>
                  <a:pt x="56008" y="19605"/>
                </a:lnTo>
                <a:lnTo>
                  <a:pt x="25273" y="53593"/>
                </a:lnTo>
                <a:lnTo>
                  <a:pt x="6316" y="99139"/>
                </a:lnTo>
                <a:lnTo>
                  <a:pt x="0" y="153162"/>
                </a:lnTo>
                <a:lnTo>
                  <a:pt x="1574" y="181310"/>
                </a:lnTo>
                <a:lnTo>
                  <a:pt x="14166" y="231082"/>
                </a:lnTo>
                <a:lnTo>
                  <a:pt x="39166" y="271498"/>
                </a:lnTo>
                <a:lnTo>
                  <a:pt x="75418" y="298271"/>
                </a:lnTo>
                <a:lnTo>
                  <a:pt x="97688" y="306324"/>
                </a:lnTo>
                <a:lnTo>
                  <a:pt x="101561" y="293877"/>
                </a:lnTo>
                <a:lnTo>
                  <a:pt x="84107" y="286162"/>
                </a:lnTo>
                <a:lnTo>
                  <a:pt x="69045" y="275399"/>
                </a:lnTo>
                <a:lnTo>
                  <a:pt x="46101" y="244728"/>
                </a:lnTo>
                <a:lnTo>
                  <a:pt x="32470" y="203136"/>
                </a:lnTo>
                <a:lnTo>
                  <a:pt x="27927" y="151637"/>
                </a:lnTo>
                <a:lnTo>
                  <a:pt x="29063" y="125468"/>
                </a:lnTo>
                <a:lnTo>
                  <a:pt x="38150" y="80129"/>
                </a:lnTo>
                <a:lnTo>
                  <a:pt x="56406" y="44360"/>
                </a:lnTo>
                <a:lnTo>
                  <a:pt x="102044" y="12445"/>
                </a:lnTo>
                <a:lnTo>
                  <a:pt x="97688" y="0"/>
                </a:lnTo>
                <a:close/>
              </a:path>
            </a:pathLst>
          </a:custGeom>
          <a:solidFill>
            <a:srgbClr val="FFFFFF"/>
          </a:solidFill>
        </p:spPr>
        <p:txBody>
          <a:bodyPr wrap="square" lIns="0" tIns="0" rIns="0" bIns="0" rtlCol="0"/>
          <a:lstStyle/>
          <a:p>
            <a:endParaRPr/>
          </a:p>
        </p:txBody>
      </p:sp>
      <p:sp>
        <p:nvSpPr>
          <p:cNvPr id="6" name="object 6"/>
          <p:cNvSpPr/>
          <p:nvPr/>
        </p:nvSpPr>
        <p:spPr>
          <a:xfrm>
            <a:off x="2025523" y="1659508"/>
            <a:ext cx="411480" cy="306705"/>
          </a:xfrm>
          <a:custGeom>
            <a:avLst/>
            <a:gdLst/>
            <a:ahLst/>
            <a:cxnLst/>
            <a:rect l="l" t="t" r="r" b="b"/>
            <a:pathLst>
              <a:path w="411480" h="306705">
                <a:moveTo>
                  <a:pt x="313689" y="0"/>
                </a:moveTo>
                <a:lnTo>
                  <a:pt x="309244" y="12445"/>
                </a:lnTo>
                <a:lnTo>
                  <a:pt x="327034" y="20115"/>
                </a:lnTo>
                <a:lnTo>
                  <a:pt x="342312" y="30749"/>
                </a:lnTo>
                <a:lnTo>
                  <a:pt x="373233" y="80129"/>
                </a:lnTo>
                <a:lnTo>
                  <a:pt x="382273" y="125468"/>
                </a:lnTo>
                <a:lnTo>
                  <a:pt x="383413" y="151637"/>
                </a:lnTo>
                <a:lnTo>
                  <a:pt x="382271" y="178613"/>
                </a:lnTo>
                <a:lnTo>
                  <a:pt x="373179" y="225182"/>
                </a:lnTo>
                <a:lnTo>
                  <a:pt x="354990" y="261588"/>
                </a:lnTo>
                <a:lnTo>
                  <a:pt x="309752" y="293877"/>
                </a:lnTo>
                <a:lnTo>
                  <a:pt x="313689" y="306324"/>
                </a:lnTo>
                <a:lnTo>
                  <a:pt x="355425" y="286670"/>
                </a:lnTo>
                <a:lnTo>
                  <a:pt x="386206" y="252729"/>
                </a:lnTo>
                <a:lnTo>
                  <a:pt x="405066" y="207279"/>
                </a:lnTo>
                <a:lnTo>
                  <a:pt x="411352" y="153162"/>
                </a:lnTo>
                <a:lnTo>
                  <a:pt x="409779" y="125085"/>
                </a:lnTo>
                <a:lnTo>
                  <a:pt x="397154" y="75312"/>
                </a:lnTo>
                <a:lnTo>
                  <a:pt x="372054" y="34807"/>
                </a:lnTo>
                <a:lnTo>
                  <a:pt x="335859" y="7999"/>
                </a:lnTo>
                <a:lnTo>
                  <a:pt x="313689" y="0"/>
                </a:lnTo>
                <a:close/>
              </a:path>
              <a:path w="411480" h="306705">
                <a:moveTo>
                  <a:pt x="97662" y="0"/>
                </a:moveTo>
                <a:lnTo>
                  <a:pt x="56038" y="19605"/>
                </a:lnTo>
                <a:lnTo>
                  <a:pt x="25272" y="53593"/>
                </a:lnTo>
                <a:lnTo>
                  <a:pt x="6302" y="99139"/>
                </a:lnTo>
                <a:lnTo>
                  <a:pt x="0" y="153162"/>
                </a:lnTo>
                <a:lnTo>
                  <a:pt x="1571" y="181310"/>
                </a:lnTo>
                <a:lnTo>
                  <a:pt x="14144" y="231082"/>
                </a:lnTo>
                <a:lnTo>
                  <a:pt x="39119" y="271498"/>
                </a:lnTo>
                <a:lnTo>
                  <a:pt x="75402" y="298271"/>
                </a:lnTo>
                <a:lnTo>
                  <a:pt x="97662" y="306324"/>
                </a:lnTo>
                <a:lnTo>
                  <a:pt x="101600" y="293877"/>
                </a:lnTo>
                <a:lnTo>
                  <a:pt x="84123" y="286162"/>
                </a:lnTo>
                <a:lnTo>
                  <a:pt x="69040" y="275399"/>
                </a:lnTo>
                <a:lnTo>
                  <a:pt x="46100" y="244728"/>
                </a:lnTo>
                <a:lnTo>
                  <a:pt x="32496" y="203136"/>
                </a:lnTo>
                <a:lnTo>
                  <a:pt x="27939" y="151637"/>
                </a:lnTo>
                <a:lnTo>
                  <a:pt x="29081" y="125468"/>
                </a:lnTo>
                <a:lnTo>
                  <a:pt x="38173" y="80129"/>
                </a:lnTo>
                <a:lnTo>
                  <a:pt x="56386" y="44360"/>
                </a:lnTo>
                <a:lnTo>
                  <a:pt x="101981" y="12445"/>
                </a:lnTo>
                <a:lnTo>
                  <a:pt x="97662" y="0"/>
                </a:lnTo>
                <a:close/>
              </a:path>
            </a:pathLst>
          </a:custGeom>
          <a:solidFill>
            <a:srgbClr val="FFFFFF"/>
          </a:solidFill>
        </p:spPr>
        <p:txBody>
          <a:bodyPr wrap="square" lIns="0" tIns="0" rIns="0" bIns="0" rtlCol="0"/>
          <a:lstStyle/>
          <a:p>
            <a:endParaRPr/>
          </a:p>
        </p:txBody>
      </p:sp>
      <p:sp>
        <p:nvSpPr>
          <p:cNvPr id="7" name="object 7"/>
          <p:cNvSpPr txBox="1"/>
          <p:nvPr/>
        </p:nvSpPr>
        <p:spPr>
          <a:xfrm>
            <a:off x="53339" y="711053"/>
            <a:ext cx="3677920" cy="1275080"/>
          </a:xfrm>
          <a:prstGeom prst="rect">
            <a:avLst/>
          </a:prstGeom>
        </p:spPr>
        <p:txBody>
          <a:bodyPr vert="horz" wrap="square" lIns="0" tIns="240665" rIns="0" bIns="0" rtlCol="0">
            <a:spAutoFit/>
          </a:bodyPr>
          <a:lstStyle/>
          <a:p>
            <a:pPr marL="266700" indent="-228600">
              <a:lnSpc>
                <a:spcPct val="100000"/>
              </a:lnSpc>
              <a:spcBef>
                <a:spcPts val="1895"/>
              </a:spcBef>
              <a:buFont typeface="Arial MT"/>
              <a:buChar char="•"/>
              <a:tabLst>
                <a:tab pos="266700" algn="l"/>
              </a:tabLst>
            </a:pPr>
            <a:r>
              <a:rPr sz="2600">
                <a:solidFill>
                  <a:srgbClr val="FFFFFF"/>
                </a:solidFill>
                <a:latin typeface="Cambria"/>
                <a:cs typeface="Cambria"/>
              </a:rPr>
              <a:t>The</a:t>
            </a:r>
            <a:r>
              <a:rPr sz="2600" spc="-35">
                <a:solidFill>
                  <a:srgbClr val="FFFFFF"/>
                </a:solidFill>
                <a:latin typeface="Cambria"/>
                <a:cs typeface="Cambria"/>
              </a:rPr>
              <a:t> </a:t>
            </a:r>
            <a:r>
              <a:rPr sz="2600">
                <a:solidFill>
                  <a:srgbClr val="FFFFFF"/>
                </a:solidFill>
                <a:latin typeface="Cambria"/>
                <a:cs typeface="Cambria"/>
              </a:rPr>
              <a:t>error</a:t>
            </a:r>
            <a:r>
              <a:rPr sz="2600" spc="-50">
                <a:solidFill>
                  <a:srgbClr val="FFFFFF"/>
                </a:solidFill>
                <a:latin typeface="Cambria"/>
                <a:cs typeface="Cambria"/>
              </a:rPr>
              <a:t> </a:t>
            </a:r>
            <a:r>
              <a:rPr sz="2600" spc="-10">
                <a:solidFill>
                  <a:srgbClr val="FFFFFF"/>
                </a:solidFill>
                <a:latin typeface="Cambria"/>
                <a:cs typeface="Cambria"/>
              </a:rPr>
              <a:t>signal</a:t>
            </a:r>
            <a:endParaRPr sz="2600">
              <a:latin typeface="Cambria"/>
              <a:cs typeface="Cambria"/>
            </a:endParaRPr>
          </a:p>
          <a:p>
            <a:pPr marL="363855">
              <a:lnSpc>
                <a:spcPct val="100000"/>
              </a:lnSpc>
              <a:spcBef>
                <a:spcPts val="1800"/>
              </a:spcBef>
              <a:tabLst>
                <a:tab pos="822325" algn="l"/>
                <a:tab pos="1245235" algn="l"/>
                <a:tab pos="2080260" algn="l"/>
                <a:tab pos="2484120" algn="l"/>
              </a:tabLst>
            </a:pPr>
            <a:r>
              <a:rPr sz="2600" spc="-25">
                <a:solidFill>
                  <a:srgbClr val="FFFFFF"/>
                </a:solidFill>
                <a:latin typeface="Cambria Math"/>
                <a:cs typeface="Cambria Math"/>
              </a:rPr>
              <a:t>𝑒</a:t>
            </a:r>
            <a:r>
              <a:rPr sz="2850" spc="-37" baseline="-16081">
                <a:solidFill>
                  <a:srgbClr val="FFFFFF"/>
                </a:solidFill>
                <a:latin typeface="Cambria Math"/>
                <a:cs typeface="Cambria Math"/>
              </a:rPr>
              <a:t>𝑘</a:t>
            </a:r>
            <a:r>
              <a:rPr sz="2850" baseline="-16081">
                <a:solidFill>
                  <a:srgbClr val="FFFFFF"/>
                </a:solidFill>
                <a:latin typeface="Cambria Math"/>
                <a:cs typeface="Cambria Math"/>
              </a:rPr>
              <a:t>	</a:t>
            </a:r>
            <a:r>
              <a:rPr sz="2600" spc="-50">
                <a:solidFill>
                  <a:srgbClr val="FFFFFF"/>
                </a:solidFill>
                <a:latin typeface="Cambria Math"/>
                <a:cs typeface="Cambria Math"/>
              </a:rPr>
              <a:t>𝑛</a:t>
            </a:r>
            <a:r>
              <a:rPr sz="2600">
                <a:solidFill>
                  <a:srgbClr val="FFFFFF"/>
                </a:solidFill>
                <a:latin typeface="Cambria Math"/>
                <a:cs typeface="Cambria Math"/>
              </a:rPr>
              <a:t>	=</a:t>
            </a:r>
            <a:r>
              <a:rPr sz="2600" spc="140">
                <a:solidFill>
                  <a:srgbClr val="FFFFFF"/>
                </a:solidFill>
                <a:latin typeface="Cambria Math"/>
                <a:cs typeface="Cambria Math"/>
              </a:rPr>
              <a:t> </a:t>
            </a:r>
            <a:r>
              <a:rPr sz="2600" spc="-35">
                <a:solidFill>
                  <a:srgbClr val="FFFFFF"/>
                </a:solidFill>
                <a:latin typeface="Cambria Math"/>
                <a:cs typeface="Cambria Math"/>
              </a:rPr>
              <a:t>𝑑</a:t>
            </a:r>
            <a:r>
              <a:rPr sz="2850" spc="-52" baseline="-16081">
                <a:solidFill>
                  <a:srgbClr val="FFFFFF"/>
                </a:solidFill>
                <a:latin typeface="Cambria Math"/>
                <a:cs typeface="Cambria Math"/>
              </a:rPr>
              <a:t>𝑘</a:t>
            </a:r>
            <a:r>
              <a:rPr sz="2850" baseline="-16081">
                <a:solidFill>
                  <a:srgbClr val="FFFFFF"/>
                </a:solidFill>
                <a:latin typeface="Cambria Math"/>
                <a:cs typeface="Cambria Math"/>
              </a:rPr>
              <a:t>	</a:t>
            </a:r>
            <a:r>
              <a:rPr sz="2600" spc="-50">
                <a:solidFill>
                  <a:srgbClr val="FFFFFF"/>
                </a:solidFill>
                <a:latin typeface="Cambria Math"/>
                <a:cs typeface="Cambria Math"/>
              </a:rPr>
              <a:t>𝑛</a:t>
            </a:r>
            <a:r>
              <a:rPr sz="2600">
                <a:solidFill>
                  <a:srgbClr val="FFFFFF"/>
                </a:solidFill>
                <a:latin typeface="Cambria Math"/>
                <a:cs typeface="Cambria Math"/>
              </a:rPr>
              <a:t>	− </a:t>
            </a:r>
            <a:r>
              <a:rPr sz="2600" spc="-20">
                <a:solidFill>
                  <a:srgbClr val="FFFFFF"/>
                </a:solidFill>
                <a:latin typeface="Cambria Math"/>
                <a:cs typeface="Cambria Math"/>
              </a:rPr>
              <a:t>𝑦</a:t>
            </a:r>
            <a:r>
              <a:rPr sz="2850" spc="-30" baseline="-16081">
                <a:solidFill>
                  <a:srgbClr val="FFFFFF"/>
                </a:solidFill>
                <a:latin typeface="Cambria Math"/>
                <a:cs typeface="Cambria Math"/>
              </a:rPr>
              <a:t>𝑘</a:t>
            </a:r>
            <a:r>
              <a:rPr sz="2600" spc="-20">
                <a:solidFill>
                  <a:srgbClr val="FFFFFF"/>
                </a:solidFill>
                <a:latin typeface="Cambria Math"/>
                <a:cs typeface="Cambria Math"/>
              </a:rPr>
              <a:t>(𝑛)</a:t>
            </a:r>
            <a:endParaRPr sz="2600" dirty="0">
              <a:latin typeface="Cambria Math"/>
              <a:cs typeface="Cambria Math"/>
            </a:endParaRPr>
          </a:p>
        </p:txBody>
      </p:sp>
      <p:sp>
        <p:nvSpPr>
          <p:cNvPr id="9" name="object 9"/>
          <p:cNvSpPr/>
          <p:nvPr/>
        </p:nvSpPr>
        <p:spPr>
          <a:xfrm>
            <a:off x="670674" y="2284348"/>
            <a:ext cx="411480" cy="306705"/>
          </a:xfrm>
          <a:custGeom>
            <a:avLst/>
            <a:gdLst/>
            <a:ahLst/>
            <a:cxnLst/>
            <a:rect l="l" t="t" r="r" b="b"/>
            <a:pathLst>
              <a:path w="411480" h="306705">
                <a:moveTo>
                  <a:pt x="313651" y="0"/>
                </a:moveTo>
                <a:lnTo>
                  <a:pt x="309295" y="12446"/>
                </a:lnTo>
                <a:lnTo>
                  <a:pt x="327028" y="20115"/>
                </a:lnTo>
                <a:lnTo>
                  <a:pt x="342279" y="30749"/>
                </a:lnTo>
                <a:lnTo>
                  <a:pt x="373243" y="80129"/>
                </a:lnTo>
                <a:lnTo>
                  <a:pt x="382283" y="125468"/>
                </a:lnTo>
                <a:lnTo>
                  <a:pt x="383413" y="151637"/>
                </a:lnTo>
                <a:lnTo>
                  <a:pt x="382277" y="178613"/>
                </a:lnTo>
                <a:lnTo>
                  <a:pt x="373195" y="225182"/>
                </a:lnTo>
                <a:lnTo>
                  <a:pt x="354969" y="261588"/>
                </a:lnTo>
                <a:lnTo>
                  <a:pt x="309778" y="293877"/>
                </a:lnTo>
                <a:lnTo>
                  <a:pt x="313651" y="306324"/>
                </a:lnTo>
                <a:lnTo>
                  <a:pt x="355438" y="286670"/>
                </a:lnTo>
                <a:lnTo>
                  <a:pt x="386156" y="252729"/>
                </a:lnTo>
                <a:lnTo>
                  <a:pt x="405055" y="207279"/>
                </a:lnTo>
                <a:lnTo>
                  <a:pt x="411353" y="153162"/>
                </a:lnTo>
                <a:lnTo>
                  <a:pt x="409774" y="125085"/>
                </a:lnTo>
                <a:lnTo>
                  <a:pt x="397138" y="75312"/>
                </a:lnTo>
                <a:lnTo>
                  <a:pt x="372075" y="34807"/>
                </a:lnTo>
                <a:lnTo>
                  <a:pt x="335864" y="7999"/>
                </a:lnTo>
                <a:lnTo>
                  <a:pt x="313651" y="0"/>
                </a:lnTo>
                <a:close/>
              </a:path>
              <a:path w="411480" h="306705">
                <a:moveTo>
                  <a:pt x="97688" y="0"/>
                </a:moveTo>
                <a:lnTo>
                  <a:pt x="56008" y="19605"/>
                </a:lnTo>
                <a:lnTo>
                  <a:pt x="25273" y="53593"/>
                </a:lnTo>
                <a:lnTo>
                  <a:pt x="6316" y="99139"/>
                </a:lnTo>
                <a:lnTo>
                  <a:pt x="0" y="153162"/>
                </a:lnTo>
                <a:lnTo>
                  <a:pt x="1574" y="181310"/>
                </a:lnTo>
                <a:lnTo>
                  <a:pt x="14166" y="231082"/>
                </a:lnTo>
                <a:lnTo>
                  <a:pt x="39166" y="271498"/>
                </a:lnTo>
                <a:lnTo>
                  <a:pt x="75418" y="298271"/>
                </a:lnTo>
                <a:lnTo>
                  <a:pt x="97688" y="306324"/>
                </a:lnTo>
                <a:lnTo>
                  <a:pt x="101561" y="293877"/>
                </a:lnTo>
                <a:lnTo>
                  <a:pt x="84107" y="286162"/>
                </a:lnTo>
                <a:lnTo>
                  <a:pt x="69045" y="275399"/>
                </a:lnTo>
                <a:lnTo>
                  <a:pt x="46101" y="244728"/>
                </a:lnTo>
                <a:lnTo>
                  <a:pt x="32470" y="203136"/>
                </a:lnTo>
                <a:lnTo>
                  <a:pt x="27927" y="151637"/>
                </a:lnTo>
                <a:lnTo>
                  <a:pt x="29063" y="125468"/>
                </a:lnTo>
                <a:lnTo>
                  <a:pt x="38150" y="80129"/>
                </a:lnTo>
                <a:lnTo>
                  <a:pt x="56406" y="44360"/>
                </a:lnTo>
                <a:lnTo>
                  <a:pt x="102044" y="12446"/>
                </a:lnTo>
                <a:lnTo>
                  <a:pt x="97688" y="0"/>
                </a:lnTo>
                <a:close/>
              </a:path>
            </a:pathLst>
          </a:custGeom>
          <a:solidFill>
            <a:srgbClr val="FFFFFF"/>
          </a:solidFill>
        </p:spPr>
        <p:txBody>
          <a:bodyPr wrap="square" lIns="0" tIns="0" rIns="0" bIns="0" rtlCol="0"/>
          <a:lstStyle/>
          <a:p>
            <a:endParaRPr/>
          </a:p>
        </p:txBody>
      </p:sp>
      <p:sp>
        <p:nvSpPr>
          <p:cNvPr id="11" name="object 11"/>
          <p:cNvSpPr txBox="1"/>
          <p:nvPr/>
        </p:nvSpPr>
        <p:spPr>
          <a:xfrm>
            <a:off x="-59690" y="2190241"/>
            <a:ext cx="4631690" cy="3845283"/>
          </a:xfrm>
          <a:prstGeom prst="rect">
            <a:avLst/>
          </a:prstGeom>
        </p:spPr>
        <p:txBody>
          <a:bodyPr vert="horz" wrap="square" lIns="0" tIns="13335" rIns="0" bIns="0" rtlCol="0">
            <a:spAutoFit/>
          </a:bodyPr>
          <a:lstStyle/>
          <a:p>
            <a:pPr marL="342900" marR="400685" indent="-228600">
              <a:lnSpc>
                <a:spcPct val="100000"/>
              </a:lnSpc>
              <a:spcBef>
                <a:spcPts val="105"/>
              </a:spcBef>
              <a:buFont typeface="Arial MT"/>
              <a:buChar char="•"/>
              <a:tabLst>
                <a:tab pos="342900" algn="l"/>
                <a:tab pos="801370" algn="l"/>
                <a:tab pos="1205230" algn="l"/>
              </a:tabLst>
            </a:pPr>
            <a:r>
              <a:rPr sz="2600" spc="-25" dirty="0">
                <a:solidFill>
                  <a:srgbClr val="FFFFFF"/>
                </a:solidFill>
                <a:latin typeface="Cambria Math"/>
                <a:cs typeface="Cambria Math"/>
              </a:rPr>
              <a:t>𝑒</a:t>
            </a:r>
            <a:r>
              <a:rPr sz="2850" spc="-37" baseline="-16081" dirty="0">
                <a:solidFill>
                  <a:srgbClr val="FFFFFF"/>
                </a:solidFill>
                <a:latin typeface="Cambria Math"/>
                <a:cs typeface="Cambria Math"/>
              </a:rPr>
              <a:t>𝑘</a:t>
            </a:r>
            <a:r>
              <a:rPr sz="2850" baseline="-16081" dirty="0">
                <a:solidFill>
                  <a:srgbClr val="FFFFFF"/>
                </a:solidFill>
                <a:latin typeface="Cambria Math"/>
                <a:cs typeface="Cambria Math"/>
              </a:rPr>
              <a:t>	</a:t>
            </a:r>
            <a:r>
              <a:rPr sz="2600" spc="-50" dirty="0">
                <a:solidFill>
                  <a:srgbClr val="FFFFFF"/>
                </a:solidFill>
                <a:latin typeface="Cambria Math"/>
                <a:cs typeface="Cambria Math"/>
              </a:rPr>
              <a:t>𝑛</a:t>
            </a:r>
            <a:r>
              <a:rPr sz="2600" dirty="0">
                <a:solidFill>
                  <a:srgbClr val="FFFFFF"/>
                </a:solidFill>
                <a:latin typeface="Cambria Math"/>
                <a:cs typeface="Cambria Math"/>
              </a:rPr>
              <a:t>	</a:t>
            </a:r>
            <a:r>
              <a:rPr lang="tr-TR" sz="2600" dirty="0">
                <a:solidFill>
                  <a:srgbClr val="FFFFFF"/>
                </a:solidFill>
                <a:latin typeface="Cambria"/>
                <a:cs typeface="Cambria"/>
              </a:rPr>
              <a:t>Nöron K'nin sinaptik ağırlıklarına bir dizi düzeltici ayarlama uygulamak için bir kontrol mekanizmasını harekete geçirir</a:t>
            </a:r>
            <a:r>
              <a:rPr sz="2600" spc="-25" dirty="0">
                <a:solidFill>
                  <a:srgbClr val="FFFFFF"/>
                </a:solidFill>
                <a:latin typeface="Cambria"/>
                <a:cs typeface="Cambria"/>
              </a:rPr>
              <a:t>.</a:t>
            </a:r>
            <a:endParaRPr sz="2600" dirty="0">
              <a:latin typeface="Cambria"/>
              <a:cs typeface="Cambria"/>
            </a:endParaRPr>
          </a:p>
          <a:p>
            <a:pPr marL="342900" marR="68580" indent="-228600">
              <a:lnSpc>
                <a:spcPct val="100000"/>
              </a:lnSpc>
              <a:spcBef>
                <a:spcPts val="1800"/>
              </a:spcBef>
              <a:buFont typeface="Arial MT"/>
              <a:buChar char="•"/>
              <a:tabLst>
                <a:tab pos="342900" algn="l"/>
              </a:tabLst>
            </a:pPr>
            <a:r>
              <a:rPr lang="tr-TR" sz="2600" dirty="0">
                <a:solidFill>
                  <a:srgbClr val="FFFFFF"/>
                </a:solidFill>
                <a:latin typeface="Cambria"/>
                <a:cs typeface="Cambria"/>
              </a:rPr>
              <a:t>NN, </a:t>
            </a:r>
            <a:r>
              <a:rPr lang="tr-TR" sz="2600" dirty="0" err="1">
                <a:solidFill>
                  <a:srgbClr val="FFFFFF"/>
                </a:solidFill>
                <a:latin typeface="Cambria"/>
                <a:cs typeface="Cambria"/>
              </a:rPr>
              <a:t>yk</a:t>
            </a:r>
            <a:r>
              <a:rPr lang="tr-TR" sz="2600" dirty="0">
                <a:solidFill>
                  <a:srgbClr val="FFFFFF"/>
                </a:solidFill>
                <a:latin typeface="Cambria"/>
                <a:cs typeface="Cambria"/>
              </a:rPr>
              <a:t>(n) çıkış sinyalini istenen dk (n) yanıtına adım adım yaklaştırmayı amaçlar.</a:t>
            </a:r>
            <a:endParaRPr sz="2600" dirty="0">
              <a:latin typeface="Cambria"/>
              <a:cs typeface="Cambria"/>
            </a:endParaRPr>
          </a:p>
        </p:txBody>
      </p:sp>
      <p:sp>
        <p:nvSpPr>
          <p:cNvPr id="12" name="object 12"/>
          <p:cNvSpPr/>
          <p:nvPr/>
        </p:nvSpPr>
        <p:spPr>
          <a:xfrm>
            <a:off x="761" y="915161"/>
            <a:ext cx="4854575" cy="0"/>
          </a:xfrm>
          <a:custGeom>
            <a:avLst/>
            <a:gdLst/>
            <a:ahLst/>
            <a:cxnLst/>
            <a:rect l="l" t="t" r="r" b="b"/>
            <a:pathLst>
              <a:path w="4854575">
                <a:moveTo>
                  <a:pt x="0" y="0"/>
                </a:moveTo>
                <a:lnTo>
                  <a:pt x="4854448" y="0"/>
                </a:lnTo>
              </a:path>
            </a:pathLst>
          </a:custGeom>
          <a:ln w="25400">
            <a:solidFill>
              <a:srgbClr val="FFFFFF"/>
            </a:solidFill>
          </a:ln>
        </p:spPr>
        <p:txBody>
          <a:bodyPr wrap="square" lIns="0" tIns="0" rIns="0" bIns="0" rtlCol="0"/>
          <a:lstStyle/>
          <a:p>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013183" y="6551777"/>
            <a:ext cx="102870" cy="208279"/>
          </a:xfrm>
          <a:prstGeom prst="rect">
            <a:avLst/>
          </a:prstGeom>
        </p:spPr>
        <p:txBody>
          <a:bodyPr vert="horz" wrap="square" lIns="0" tIns="12700" rIns="0" bIns="0" rtlCol="0">
            <a:spAutoFit/>
          </a:bodyPr>
          <a:lstStyle/>
          <a:p>
            <a:pPr marL="12700">
              <a:lnSpc>
                <a:spcPct val="100000"/>
              </a:lnSpc>
              <a:spcBef>
                <a:spcPts val="100"/>
              </a:spcBef>
            </a:pPr>
            <a:r>
              <a:rPr sz="1200" spc="-50" dirty="0">
                <a:solidFill>
                  <a:srgbClr val="888888"/>
                </a:solidFill>
                <a:latin typeface="Calibri"/>
                <a:cs typeface="Calibri"/>
              </a:rPr>
              <a:t>9</a:t>
            </a:r>
            <a:endParaRPr sz="1200">
              <a:latin typeface="Calibri"/>
              <a:cs typeface="Calibri"/>
            </a:endParaRPr>
          </a:p>
        </p:txBody>
      </p:sp>
      <p:grpSp>
        <p:nvGrpSpPr>
          <p:cNvPr id="3" name="object 3"/>
          <p:cNvGrpSpPr/>
          <p:nvPr/>
        </p:nvGrpSpPr>
        <p:grpSpPr>
          <a:xfrm>
            <a:off x="2896361" y="790955"/>
            <a:ext cx="2924810" cy="1084580"/>
            <a:chOff x="2896361" y="790955"/>
            <a:chExt cx="2924810" cy="1084580"/>
          </a:xfrm>
        </p:grpSpPr>
        <p:pic>
          <p:nvPicPr>
            <p:cNvPr id="4" name="object 4"/>
            <p:cNvPicPr/>
            <p:nvPr/>
          </p:nvPicPr>
          <p:blipFill>
            <a:blip r:embed="rId2" cstate="print"/>
            <a:stretch>
              <a:fillRect/>
            </a:stretch>
          </p:blipFill>
          <p:spPr>
            <a:xfrm>
              <a:off x="3745991" y="790955"/>
              <a:ext cx="2074926" cy="1084326"/>
            </a:xfrm>
            <a:prstGeom prst="rect">
              <a:avLst/>
            </a:prstGeom>
          </p:spPr>
        </p:pic>
        <p:sp>
          <p:nvSpPr>
            <p:cNvPr id="5" name="object 5"/>
            <p:cNvSpPr/>
            <p:nvPr/>
          </p:nvSpPr>
          <p:spPr>
            <a:xfrm>
              <a:off x="2896361" y="1145285"/>
              <a:ext cx="860425" cy="381000"/>
            </a:xfrm>
            <a:custGeom>
              <a:avLst/>
              <a:gdLst/>
              <a:ahLst/>
              <a:cxnLst/>
              <a:rect l="l" t="t" r="r" b="b"/>
              <a:pathLst>
                <a:path w="860425" h="381000">
                  <a:moveTo>
                    <a:pt x="605916" y="190500"/>
                  </a:moveTo>
                  <a:lnTo>
                    <a:pt x="478916" y="381000"/>
                  </a:lnTo>
                  <a:lnTo>
                    <a:pt x="732916" y="254000"/>
                  </a:lnTo>
                  <a:lnTo>
                    <a:pt x="605916" y="254000"/>
                  </a:lnTo>
                  <a:lnTo>
                    <a:pt x="605916" y="190500"/>
                  </a:lnTo>
                  <a:close/>
                </a:path>
                <a:path w="860425" h="381000">
                  <a:moveTo>
                    <a:pt x="563583" y="127000"/>
                  </a:moveTo>
                  <a:lnTo>
                    <a:pt x="0" y="127000"/>
                  </a:lnTo>
                  <a:lnTo>
                    <a:pt x="0" y="254000"/>
                  </a:lnTo>
                  <a:lnTo>
                    <a:pt x="563583" y="254000"/>
                  </a:lnTo>
                  <a:lnTo>
                    <a:pt x="605916" y="190500"/>
                  </a:lnTo>
                  <a:lnTo>
                    <a:pt x="563583" y="127000"/>
                  </a:lnTo>
                  <a:close/>
                </a:path>
                <a:path w="860425" h="381000">
                  <a:moveTo>
                    <a:pt x="732916" y="127000"/>
                  </a:moveTo>
                  <a:lnTo>
                    <a:pt x="605916" y="127000"/>
                  </a:lnTo>
                  <a:lnTo>
                    <a:pt x="605916" y="254000"/>
                  </a:lnTo>
                  <a:lnTo>
                    <a:pt x="732916" y="254000"/>
                  </a:lnTo>
                  <a:lnTo>
                    <a:pt x="859916" y="190500"/>
                  </a:lnTo>
                  <a:lnTo>
                    <a:pt x="732916" y="127000"/>
                  </a:lnTo>
                  <a:close/>
                </a:path>
                <a:path w="860425" h="381000">
                  <a:moveTo>
                    <a:pt x="478916" y="0"/>
                  </a:moveTo>
                  <a:lnTo>
                    <a:pt x="605916" y="190500"/>
                  </a:lnTo>
                  <a:lnTo>
                    <a:pt x="605916" y="127000"/>
                  </a:lnTo>
                  <a:lnTo>
                    <a:pt x="732916" y="127000"/>
                  </a:lnTo>
                  <a:lnTo>
                    <a:pt x="478916" y="0"/>
                  </a:lnTo>
                  <a:close/>
                </a:path>
              </a:pathLst>
            </a:custGeom>
            <a:solidFill>
              <a:srgbClr val="FFFFFF"/>
            </a:solidFill>
          </p:spPr>
          <p:txBody>
            <a:bodyPr wrap="square" lIns="0" tIns="0" rIns="0" bIns="0" rtlCol="0"/>
            <a:lstStyle/>
            <a:p>
              <a:endParaRPr/>
            </a:p>
          </p:txBody>
        </p:sp>
      </p:grpSp>
      <p:grpSp>
        <p:nvGrpSpPr>
          <p:cNvPr id="6" name="object 6"/>
          <p:cNvGrpSpPr/>
          <p:nvPr/>
        </p:nvGrpSpPr>
        <p:grpSpPr>
          <a:xfrm>
            <a:off x="8397240" y="981443"/>
            <a:ext cx="1306830" cy="930275"/>
            <a:chOff x="8397240" y="981443"/>
            <a:chExt cx="1306830" cy="930275"/>
          </a:xfrm>
        </p:grpSpPr>
        <p:pic>
          <p:nvPicPr>
            <p:cNvPr id="7" name="object 7"/>
            <p:cNvPicPr/>
            <p:nvPr/>
          </p:nvPicPr>
          <p:blipFill>
            <a:blip r:embed="rId3" cstate="print"/>
            <a:stretch>
              <a:fillRect/>
            </a:stretch>
          </p:blipFill>
          <p:spPr>
            <a:xfrm>
              <a:off x="8397240" y="981443"/>
              <a:ext cx="703338" cy="703338"/>
            </a:xfrm>
            <a:prstGeom prst="rect">
              <a:avLst/>
            </a:prstGeom>
          </p:spPr>
        </p:pic>
        <p:sp>
          <p:nvSpPr>
            <p:cNvPr id="8" name="object 8"/>
            <p:cNvSpPr/>
            <p:nvPr/>
          </p:nvSpPr>
          <p:spPr>
            <a:xfrm>
              <a:off x="9094470" y="1272285"/>
              <a:ext cx="609600" cy="127000"/>
            </a:xfrm>
            <a:custGeom>
              <a:avLst/>
              <a:gdLst/>
              <a:ahLst/>
              <a:cxnLst/>
              <a:rect l="l" t="t" r="r" b="b"/>
              <a:pathLst>
                <a:path w="609600" h="127000">
                  <a:moveTo>
                    <a:pt x="127000" y="0"/>
                  </a:moveTo>
                  <a:lnTo>
                    <a:pt x="0" y="63500"/>
                  </a:lnTo>
                  <a:lnTo>
                    <a:pt x="127000" y="127000"/>
                  </a:lnTo>
                  <a:lnTo>
                    <a:pt x="86359" y="76200"/>
                  </a:lnTo>
                  <a:lnTo>
                    <a:pt x="76200" y="76200"/>
                  </a:lnTo>
                  <a:lnTo>
                    <a:pt x="76200" y="50800"/>
                  </a:lnTo>
                  <a:lnTo>
                    <a:pt x="86359" y="50800"/>
                  </a:lnTo>
                  <a:lnTo>
                    <a:pt x="127000" y="0"/>
                  </a:lnTo>
                  <a:close/>
                </a:path>
                <a:path w="609600" h="127000">
                  <a:moveTo>
                    <a:pt x="76200" y="63500"/>
                  </a:moveTo>
                  <a:lnTo>
                    <a:pt x="76200" y="76200"/>
                  </a:lnTo>
                  <a:lnTo>
                    <a:pt x="86359" y="76200"/>
                  </a:lnTo>
                  <a:lnTo>
                    <a:pt x="76200" y="63500"/>
                  </a:lnTo>
                  <a:close/>
                </a:path>
                <a:path w="609600" h="127000">
                  <a:moveTo>
                    <a:pt x="609600" y="50800"/>
                  </a:moveTo>
                  <a:lnTo>
                    <a:pt x="86359" y="50800"/>
                  </a:lnTo>
                  <a:lnTo>
                    <a:pt x="76200" y="63500"/>
                  </a:lnTo>
                  <a:lnTo>
                    <a:pt x="86359" y="76200"/>
                  </a:lnTo>
                  <a:lnTo>
                    <a:pt x="609600" y="76200"/>
                  </a:lnTo>
                  <a:lnTo>
                    <a:pt x="609600" y="50800"/>
                  </a:lnTo>
                  <a:close/>
                </a:path>
                <a:path w="609600" h="127000">
                  <a:moveTo>
                    <a:pt x="86359" y="50800"/>
                  </a:moveTo>
                  <a:lnTo>
                    <a:pt x="76200" y="50800"/>
                  </a:lnTo>
                  <a:lnTo>
                    <a:pt x="76200" y="63500"/>
                  </a:lnTo>
                  <a:lnTo>
                    <a:pt x="86359" y="50800"/>
                  </a:lnTo>
                  <a:close/>
                </a:path>
              </a:pathLst>
            </a:custGeom>
            <a:solidFill>
              <a:srgbClr val="FFFFFF"/>
            </a:solidFill>
          </p:spPr>
          <p:txBody>
            <a:bodyPr wrap="square" lIns="0" tIns="0" rIns="0" bIns="0" rtlCol="0"/>
            <a:lstStyle/>
            <a:p>
              <a:endParaRPr/>
            </a:p>
          </p:txBody>
        </p:sp>
        <p:pic>
          <p:nvPicPr>
            <p:cNvPr id="9" name="object 9"/>
            <p:cNvPicPr/>
            <p:nvPr/>
          </p:nvPicPr>
          <p:blipFill>
            <a:blip r:embed="rId4" cstate="print"/>
            <a:stretch>
              <a:fillRect/>
            </a:stretch>
          </p:blipFill>
          <p:spPr>
            <a:xfrm>
              <a:off x="8688070" y="1678686"/>
              <a:ext cx="127000" cy="232790"/>
            </a:xfrm>
            <a:prstGeom prst="rect">
              <a:avLst/>
            </a:prstGeom>
          </p:spPr>
        </p:pic>
      </p:grpSp>
      <p:grpSp>
        <p:nvGrpSpPr>
          <p:cNvPr id="10" name="object 10"/>
          <p:cNvGrpSpPr/>
          <p:nvPr/>
        </p:nvGrpSpPr>
        <p:grpSpPr>
          <a:xfrm>
            <a:off x="5813297" y="573786"/>
            <a:ext cx="2595245" cy="1454150"/>
            <a:chOff x="5813297" y="573786"/>
            <a:chExt cx="2595245" cy="1454150"/>
          </a:xfrm>
        </p:grpSpPr>
        <p:sp>
          <p:nvSpPr>
            <p:cNvPr id="11" name="object 11"/>
            <p:cNvSpPr/>
            <p:nvPr/>
          </p:nvSpPr>
          <p:spPr>
            <a:xfrm>
              <a:off x="5813298" y="573785"/>
              <a:ext cx="2595245" cy="1454150"/>
            </a:xfrm>
            <a:custGeom>
              <a:avLst/>
              <a:gdLst/>
              <a:ahLst/>
              <a:cxnLst/>
              <a:rect l="l" t="t" r="r" b="b"/>
              <a:pathLst>
                <a:path w="2595245" h="1454150">
                  <a:moveTo>
                    <a:pt x="740283" y="762000"/>
                  </a:moveTo>
                  <a:lnTo>
                    <a:pt x="613283" y="698500"/>
                  </a:lnTo>
                  <a:lnTo>
                    <a:pt x="359283" y="571500"/>
                  </a:lnTo>
                  <a:lnTo>
                    <a:pt x="443941" y="698500"/>
                  </a:lnTo>
                  <a:lnTo>
                    <a:pt x="0" y="698500"/>
                  </a:lnTo>
                  <a:lnTo>
                    <a:pt x="0" y="825500"/>
                  </a:lnTo>
                  <a:lnTo>
                    <a:pt x="443941" y="825500"/>
                  </a:lnTo>
                  <a:lnTo>
                    <a:pt x="359283" y="952500"/>
                  </a:lnTo>
                  <a:lnTo>
                    <a:pt x="613283" y="825500"/>
                  </a:lnTo>
                  <a:lnTo>
                    <a:pt x="740283" y="762000"/>
                  </a:lnTo>
                  <a:close/>
                </a:path>
                <a:path w="2595245" h="1454150">
                  <a:moveTo>
                    <a:pt x="1636649" y="0"/>
                  </a:moveTo>
                  <a:lnTo>
                    <a:pt x="1522222" y="83947"/>
                  </a:lnTo>
                  <a:lnTo>
                    <a:pt x="1585874" y="71056"/>
                  </a:lnTo>
                  <a:lnTo>
                    <a:pt x="881761" y="1441958"/>
                  </a:lnTo>
                  <a:lnTo>
                    <a:pt x="904367" y="1453642"/>
                  </a:lnTo>
                  <a:lnTo>
                    <a:pt x="1608480" y="82626"/>
                  </a:lnTo>
                  <a:lnTo>
                    <a:pt x="1635125" y="141986"/>
                  </a:lnTo>
                  <a:lnTo>
                    <a:pt x="1635975" y="61976"/>
                  </a:lnTo>
                  <a:lnTo>
                    <a:pt x="1636649" y="0"/>
                  </a:lnTo>
                  <a:close/>
                </a:path>
                <a:path w="2595245" h="1454150">
                  <a:moveTo>
                    <a:pt x="2594864" y="762000"/>
                  </a:moveTo>
                  <a:lnTo>
                    <a:pt x="2569464" y="749300"/>
                  </a:lnTo>
                  <a:lnTo>
                    <a:pt x="2467864" y="698500"/>
                  </a:lnTo>
                  <a:lnTo>
                    <a:pt x="2508504" y="749300"/>
                  </a:lnTo>
                  <a:lnTo>
                    <a:pt x="1807464" y="749300"/>
                  </a:lnTo>
                  <a:lnTo>
                    <a:pt x="1807464" y="774700"/>
                  </a:lnTo>
                  <a:lnTo>
                    <a:pt x="2508504" y="774700"/>
                  </a:lnTo>
                  <a:lnTo>
                    <a:pt x="2467864" y="825500"/>
                  </a:lnTo>
                  <a:lnTo>
                    <a:pt x="2569464" y="774700"/>
                  </a:lnTo>
                  <a:lnTo>
                    <a:pt x="2594864" y="762000"/>
                  </a:lnTo>
                  <a:close/>
                </a:path>
              </a:pathLst>
            </a:custGeom>
            <a:solidFill>
              <a:srgbClr val="FFFFFF"/>
            </a:solidFill>
          </p:spPr>
          <p:txBody>
            <a:bodyPr wrap="square" lIns="0" tIns="0" rIns="0" bIns="0" rtlCol="0"/>
            <a:lstStyle/>
            <a:p>
              <a:endParaRPr/>
            </a:p>
          </p:txBody>
        </p:sp>
        <p:pic>
          <p:nvPicPr>
            <p:cNvPr id="12" name="object 12"/>
            <p:cNvPicPr/>
            <p:nvPr/>
          </p:nvPicPr>
          <p:blipFill>
            <a:blip r:embed="rId5" cstate="print"/>
            <a:stretch>
              <a:fillRect/>
            </a:stretch>
          </p:blipFill>
          <p:spPr>
            <a:xfrm>
              <a:off x="6542531" y="790956"/>
              <a:ext cx="1085850" cy="1084326"/>
            </a:xfrm>
            <a:prstGeom prst="rect">
              <a:avLst/>
            </a:prstGeom>
          </p:spPr>
        </p:pic>
      </p:grpSp>
      <p:graphicFrame>
        <p:nvGraphicFramePr>
          <p:cNvPr id="14" name="object 14"/>
          <p:cNvGraphicFramePr>
            <a:graphicFrameLocks noGrp="1"/>
          </p:cNvGraphicFramePr>
          <p:nvPr>
            <p:extLst>
              <p:ext uri="{D42A27DB-BD31-4B8C-83A1-F6EECF244321}">
                <p14:modId xmlns:p14="http://schemas.microsoft.com/office/powerpoint/2010/main" val="1587708919"/>
              </p:ext>
            </p:extLst>
          </p:nvPr>
        </p:nvGraphicFramePr>
        <p:xfrm>
          <a:off x="3263900" y="338074"/>
          <a:ext cx="5474969" cy="1827530"/>
        </p:xfrm>
        <a:graphic>
          <a:graphicData uri="http://schemas.openxmlformats.org/drawingml/2006/table">
            <a:tbl>
              <a:tblPr firstRow="1" bandRow="1">
                <a:tableStyleId>{2D5ABB26-0587-4C30-8999-92F81FD0307C}</a:tableStyleId>
              </a:tblPr>
              <a:tblGrid>
                <a:gridCol w="3417570">
                  <a:extLst>
                    <a:ext uri="{9D8B030D-6E8A-4147-A177-3AD203B41FA5}">
                      <a16:colId xmlns:a16="http://schemas.microsoft.com/office/drawing/2014/main" val="20000"/>
                    </a:ext>
                  </a:extLst>
                </a:gridCol>
                <a:gridCol w="1306829">
                  <a:extLst>
                    <a:ext uri="{9D8B030D-6E8A-4147-A177-3AD203B41FA5}">
                      <a16:colId xmlns:a16="http://schemas.microsoft.com/office/drawing/2014/main" val="20001"/>
                    </a:ext>
                  </a:extLst>
                </a:gridCol>
                <a:gridCol w="750570">
                  <a:extLst>
                    <a:ext uri="{9D8B030D-6E8A-4147-A177-3AD203B41FA5}">
                      <a16:colId xmlns:a16="http://schemas.microsoft.com/office/drawing/2014/main" val="20002"/>
                    </a:ext>
                  </a:extLst>
                </a:gridCol>
              </a:tblGrid>
              <a:tr h="1454150">
                <a:tc rowSpan="3">
                  <a:txBody>
                    <a:bodyPr/>
                    <a:lstStyle/>
                    <a:p>
                      <a:pPr>
                        <a:lnSpc>
                          <a:spcPct val="100000"/>
                        </a:lnSpc>
                        <a:spcBef>
                          <a:spcPts val="180"/>
                        </a:spcBef>
                      </a:pPr>
                      <a:r>
                        <a:rPr lang="tr-TR" sz="1800" spc="-25" dirty="0" err="1">
                          <a:solidFill>
                            <a:srgbClr val="FFFFFF"/>
                          </a:solidFill>
                          <a:latin typeface="Cambria Math"/>
                          <a:cs typeface="Cambria Math"/>
                        </a:rPr>
                        <a:t>In</a:t>
                      </a:r>
                      <a:r>
                        <a:rPr sz="1800" spc="-25" dirty="0">
                          <a:solidFill>
                            <a:srgbClr val="FFFFFF"/>
                          </a:solidFill>
                          <a:latin typeface="Cambria Math"/>
                          <a:cs typeface="Cambria Math"/>
                        </a:rPr>
                        <a:t>put</a:t>
                      </a:r>
                      <a:endParaRPr sz="1800" dirty="0">
                        <a:latin typeface="Cambria Math"/>
                        <a:cs typeface="Cambria Math"/>
                      </a:endParaRPr>
                    </a:p>
                    <a:p>
                      <a:pPr>
                        <a:lnSpc>
                          <a:spcPts val="2840"/>
                        </a:lnSpc>
                        <a:spcBef>
                          <a:spcPts val="680"/>
                        </a:spcBef>
                        <a:tabLst>
                          <a:tab pos="829944" algn="l"/>
                          <a:tab pos="2620645" algn="l"/>
                        </a:tabLst>
                      </a:pPr>
                      <a:r>
                        <a:rPr lang="tr-TR" sz="2800" spc="-30" baseline="17361" dirty="0">
                          <a:solidFill>
                            <a:srgbClr val="FFFFFF"/>
                          </a:solidFill>
                          <a:latin typeface="Cambria Math"/>
                          <a:cs typeface="Cambria Math"/>
                        </a:rPr>
                        <a:t>ve</a:t>
                      </a:r>
                      <a:r>
                        <a:rPr sz="2800" spc="-30" baseline="17361" dirty="0" err="1">
                          <a:solidFill>
                            <a:srgbClr val="FFFFFF"/>
                          </a:solidFill>
                          <a:latin typeface="Cambria Math"/>
                          <a:cs typeface="Cambria Math"/>
                        </a:rPr>
                        <a:t>ct</a:t>
                      </a:r>
                      <a:r>
                        <a:rPr sz="3200" spc="-30" baseline="17361" dirty="0" err="1">
                          <a:solidFill>
                            <a:srgbClr val="FFFFFF"/>
                          </a:solidFill>
                          <a:latin typeface="Cambria Math"/>
                          <a:cs typeface="Cambria Math"/>
                        </a:rPr>
                        <a:t>or</a:t>
                      </a:r>
                      <a:r>
                        <a:rPr sz="3600" baseline="17361" dirty="0">
                          <a:solidFill>
                            <a:srgbClr val="FFFFFF"/>
                          </a:solidFill>
                          <a:latin typeface="Cambria Math"/>
                          <a:cs typeface="Cambria Math"/>
                        </a:rPr>
                        <a:t>	</a:t>
                      </a:r>
                      <a:r>
                        <a:rPr sz="2000" dirty="0">
                          <a:latin typeface="Cambria"/>
                          <a:cs typeface="Cambria"/>
                        </a:rPr>
                        <a:t>One</a:t>
                      </a:r>
                      <a:r>
                        <a:rPr sz="2000" spc="-10" dirty="0">
                          <a:latin typeface="Cambria"/>
                          <a:cs typeface="Cambria"/>
                        </a:rPr>
                        <a:t> </a:t>
                      </a:r>
                      <a:r>
                        <a:rPr sz="2000" dirty="0">
                          <a:latin typeface="Cambria"/>
                          <a:cs typeface="Cambria"/>
                        </a:rPr>
                        <a:t>or</a:t>
                      </a:r>
                      <a:r>
                        <a:rPr sz="2000" spc="-10" dirty="0">
                          <a:latin typeface="Cambria"/>
                          <a:cs typeface="Cambria"/>
                        </a:rPr>
                        <a:t> </a:t>
                      </a:r>
                      <a:r>
                        <a:rPr sz="2000" spc="-20" dirty="0">
                          <a:latin typeface="Cambria"/>
                          <a:cs typeface="Cambria"/>
                        </a:rPr>
                        <a:t>more</a:t>
                      </a:r>
                      <a:r>
                        <a:rPr sz="2000" dirty="0">
                          <a:latin typeface="Cambria"/>
                          <a:cs typeface="Cambria"/>
                        </a:rPr>
                        <a:t>	</a:t>
                      </a:r>
                      <a:r>
                        <a:rPr sz="3600" spc="-30" baseline="13888" dirty="0">
                          <a:solidFill>
                            <a:srgbClr val="FFFFFF"/>
                          </a:solidFill>
                          <a:latin typeface="Cambria Math"/>
                          <a:cs typeface="Cambria Math"/>
                        </a:rPr>
                        <a:t>𝐱(𝑛)</a:t>
                      </a:r>
                      <a:endParaRPr sz="3600" baseline="13888" dirty="0">
                        <a:latin typeface="Cambria Math"/>
                        <a:cs typeface="Cambria Math"/>
                      </a:endParaRPr>
                    </a:p>
                    <a:p>
                      <a:pPr marL="1060450" marR="1036319" indent="-417830">
                        <a:lnSpc>
                          <a:spcPts val="2400"/>
                        </a:lnSpc>
                        <a:spcBef>
                          <a:spcPts val="40"/>
                        </a:spcBef>
                      </a:pPr>
                      <a:r>
                        <a:rPr sz="2000" spc="-10" dirty="0">
                          <a:latin typeface="Cambria"/>
                          <a:cs typeface="Cambria"/>
                        </a:rPr>
                        <a:t>layers</a:t>
                      </a:r>
                      <a:r>
                        <a:rPr sz="2000" spc="-45" dirty="0">
                          <a:latin typeface="Cambria"/>
                          <a:cs typeface="Cambria"/>
                        </a:rPr>
                        <a:t> </a:t>
                      </a:r>
                      <a:r>
                        <a:rPr sz="2000" dirty="0">
                          <a:latin typeface="Cambria"/>
                          <a:cs typeface="Cambria"/>
                        </a:rPr>
                        <a:t>of</a:t>
                      </a:r>
                      <a:r>
                        <a:rPr sz="2000" spc="-40" dirty="0">
                          <a:latin typeface="Cambria"/>
                          <a:cs typeface="Cambria"/>
                        </a:rPr>
                        <a:t> </a:t>
                      </a:r>
                      <a:r>
                        <a:rPr sz="2000" spc="-10" dirty="0">
                          <a:latin typeface="Cambria"/>
                          <a:cs typeface="Cambria"/>
                        </a:rPr>
                        <a:t>hidden neurons</a:t>
                      </a:r>
                      <a:endParaRPr sz="2000" dirty="0">
                        <a:latin typeface="Cambria"/>
                        <a:cs typeface="Cambria"/>
                      </a:endParaRPr>
                    </a:p>
                  </a:txBody>
                  <a:tcPr marL="0" marR="0" marT="22860" marB="0">
                    <a:lnL w="12700">
                      <a:solidFill>
                        <a:srgbClr val="FFFFFF"/>
                      </a:solidFill>
                      <a:prstDash val="sysDash"/>
                    </a:lnL>
                    <a:lnT w="12700">
                      <a:solidFill>
                        <a:srgbClr val="FFFFFF"/>
                      </a:solidFill>
                      <a:prstDash val="sysDash"/>
                    </a:lnT>
                    <a:lnB w="12700">
                      <a:solidFill>
                        <a:srgbClr val="FFFFFF"/>
                      </a:solidFill>
                      <a:prstDash val="sysDash"/>
                    </a:lnB>
                  </a:tcPr>
                </a:tc>
                <a:tc rowSpan="2">
                  <a:txBody>
                    <a:bodyPr/>
                    <a:lstStyle/>
                    <a:p>
                      <a:pPr>
                        <a:lnSpc>
                          <a:spcPct val="100000"/>
                        </a:lnSpc>
                        <a:spcBef>
                          <a:spcPts val="1440"/>
                        </a:spcBef>
                      </a:pPr>
                      <a:endParaRPr sz="2000">
                        <a:latin typeface="Times New Roman"/>
                        <a:cs typeface="Times New Roman"/>
                      </a:endParaRPr>
                    </a:p>
                    <a:p>
                      <a:pPr marL="12700">
                        <a:lnSpc>
                          <a:spcPts val="2840"/>
                        </a:lnSpc>
                        <a:tabLst>
                          <a:tab pos="996950" algn="l"/>
                        </a:tabLst>
                      </a:pPr>
                      <a:r>
                        <a:rPr sz="2000" spc="-10" dirty="0">
                          <a:latin typeface="Cambria"/>
                          <a:cs typeface="Cambria"/>
                        </a:rPr>
                        <a:t>Output</a:t>
                      </a:r>
                      <a:r>
                        <a:rPr sz="2000" dirty="0">
                          <a:latin typeface="Cambria"/>
                          <a:cs typeface="Cambria"/>
                        </a:rPr>
                        <a:t>	</a:t>
                      </a:r>
                      <a:r>
                        <a:rPr sz="3600" spc="-37" baseline="8101" dirty="0">
                          <a:solidFill>
                            <a:srgbClr val="FFFFFF"/>
                          </a:solidFill>
                          <a:latin typeface="Cambria Math"/>
                          <a:cs typeface="Cambria Math"/>
                        </a:rPr>
                        <a:t>𝑦</a:t>
                      </a:r>
                      <a:r>
                        <a:rPr sz="2625" spc="-37" baseline="-4761" dirty="0">
                          <a:solidFill>
                            <a:srgbClr val="FFFFFF"/>
                          </a:solidFill>
                          <a:latin typeface="Cambria Math"/>
                          <a:cs typeface="Cambria Math"/>
                        </a:rPr>
                        <a:t>𝑘</a:t>
                      </a:r>
                      <a:endParaRPr sz="2625" baseline="-4761">
                        <a:latin typeface="Cambria Math"/>
                        <a:cs typeface="Cambria Math"/>
                      </a:endParaRPr>
                    </a:p>
                    <a:p>
                      <a:pPr>
                        <a:lnSpc>
                          <a:spcPts val="2360"/>
                        </a:lnSpc>
                      </a:pPr>
                      <a:r>
                        <a:rPr sz="2000" spc="-10" dirty="0">
                          <a:latin typeface="Cambria"/>
                          <a:cs typeface="Cambria"/>
                        </a:rPr>
                        <a:t>neuron</a:t>
                      </a:r>
                      <a:endParaRPr sz="2000">
                        <a:latin typeface="Cambria"/>
                        <a:cs typeface="Cambria"/>
                      </a:endParaRPr>
                    </a:p>
                    <a:p>
                      <a:pPr marL="329565">
                        <a:lnSpc>
                          <a:spcPct val="100000"/>
                        </a:lnSpc>
                      </a:pPr>
                      <a:r>
                        <a:rPr sz="2000" i="1" spc="-50" dirty="0">
                          <a:latin typeface="Cambria"/>
                          <a:cs typeface="Cambria"/>
                        </a:rPr>
                        <a:t>k</a:t>
                      </a:r>
                      <a:endParaRPr sz="2000">
                        <a:latin typeface="Cambria"/>
                        <a:cs typeface="Cambria"/>
                      </a:endParaRPr>
                    </a:p>
                  </a:txBody>
                  <a:tcPr marL="0" marR="0" marT="182880" marB="0">
                    <a:lnR w="12700">
                      <a:solidFill>
                        <a:srgbClr val="FFFFFF"/>
                      </a:solidFill>
                      <a:prstDash val="sysDash"/>
                    </a:lnR>
                    <a:lnT w="12700">
                      <a:solidFill>
                        <a:srgbClr val="FFFFFF"/>
                      </a:solidFill>
                      <a:prstDash val="sysDash"/>
                    </a:lnT>
                    <a:lnB w="28575">
                      <a:solidFill>
                        <a:srgbClr val="FFFFFF"/>
                      </a:solidFill>
                      <a:prstDash val="solid"/>
                    </a:lnB>
                  </a:tcPr>
                </a:tc>
                <a:tc>
                  <a:txBody>
                    <a:bodyPr/>
                    <a:lstStyle/>
                    <a:p>
                      <a:pPr>
                        <a:lnSpc>
                          <a:spcPct val="100000"/>
                        </a:lnSpc>
                      </a:pPr>
                      <a:endParaRPr sz="1800">
                        <a:latin typeface="Times New Roman"/>
                        <a:cs typeface="Times New Roman"/>
                      </a:endParaRPr>
                    </a:p>
                  </a:txBody>
                  <a:tcPr marL="0" marR="0" marT="0" marB="0">
                    <a:lnL w="12700">
                      <a:solidFill>
                        <a:srgbClr val="FFFFFF"/>
                      </a:solidFill>
                      <a:prstDash val="sysDash"/>
                    </a:lnL>
                  </a:tcPr>
                </a:tc>
                <a:extLst>
                  <a:ext uri="{0D108BD9-81ED-4DB2-BD59-A6C34878D82A}">
                    <a16:rowId xmlns:a16="http://schemas.microsoft.com/office/drawing/2014/main" val="10000"/>
                  </a:ext>
                </a:extLst>
              </a:tr>
              <a:tr h="222250">
                <a:tc vMerge="1">
                  <a:txBody>
                    <a:bodyPr/>
                    <a:lstStyle/>
                    <a:p>
                      <a:endParaRPr/>
                    </a:p>
                  </a:txBody>
                  <a:tcPr marL="0" marR="0" marT="22860" marB="0">
                    <a:lnL w="12700">
                      <a:solidFill>
                        <a:srgbClr val="FFFFFF"/>
                      </a:solidFill>
                      <a:prstDash val="sysDash"/>
                    </a:lnL>
                    <a:lnT w="12700">
                      <a:solidFill>
                        <a:srgbClr val="FFFFFF"/>
                      </a:solidFill>
                      <a:prstDash val="sysDash"/>
                    </a:lnT>
                    <a:lnB w="12700">
                      <a:solidFill>
                        <a:srgbClr val="FFFFFF"/>
                      </a:solidFill>
                      <a:prstDash val="sysDash"/>
                    </a:lnB>
                  </a:tcPr>
                </a:tc>
                <a:tc vMerge="1">
                  <a:txBody>
                    <a:bodyPr/>
                    <a:lstStyle/>
                    <a:p>
                      <a:endParaRPr/>
                    </a:p>
                  </a:txBody>
                  <a:tcPr marL="0" marR="0" marT="182880" marB="0">
                    <a:lnR w="12700">
                      <a:solidFill>
                        <a:srgbClr val="FFFFFF"/>
                      </a:solidFill>
                      <a:prstDash val="sysDash"/>
                    </a:lnR>
                    <a:lnT w="12700">
                      <a:solidFill>
                        <a:srgbClr val="FFFFFF"/>
                      </a:solidFill>
                      <a:prstDash val="sysDash"/>
                    </a:lnT>
                    <a:lnB w="28575">
                      <a:solidFill>
                        <a:srgbClr val="FFFFFF"/>
                      </a:solidFill>
                      <a:prstDash val="solid"/>
                    </a:lnB>
                  </a:tcPr>
                </a:tc>
                <a:tc>
                  <a:txBody>
                    <a:bodyPr/>
                    <a:lstStyle/>
                    <a:p>
                      <a:pPr>
                        <a:lnSpc>
                          <a:spcPct val="100000"/>
                        </a:lnSpc>
                      </a:pPr>
                      <a:endParaRPr sz="1300">
                        <a:latin typeface="Times New Roman"/>
                        <a:cs typeface="Times New Roman"/>
                      </a:endParaRPr>
                    </a:p>
                  </a:txBody>
                  <a:tcPr marL="0" marR="0" marT="0" marB="0">
                    <a:lnL w="12700">
                      <a:solidFill>
                        <a:srgbClr val="FFFFFF"/>
                      </a:solidFill>
                      <a:prstDash val="sysDash"/>
                    </a:lnL>
                    <a:lnR w="28575">
                      <a:solidFill>
                        <a:srgbClr val="FFFFFF"/>
                      </a:solidFill>
                      <a:prstDash val="solid"/>
                    </a:lnR>
                    <a:lnB w="28575">
                      <a:solidFill>
                        <a:srgbClr val="FFFFFF"/>
                      </a:solidFill>
                      <a:prstDash val="solid"/>
                    </a:lnB>
                  </a:tcPr>
                </a:tc>
                <a:extLst>
                  <a:ext uri="{0D108BD9-81ED-4DB2-BD59-A6C34878D82A}">
                    <a16:rowId xmlns:a16="http://schemas.microsoft.com/office/drawing/2014/main" val="10001"/>
                  </a:ext>
                </a:extLst>
              </a:tr>
              <a:tr h="151130">
                <a:tc vMerge="1">
                  <a:txBody>
                    <a:bodyPr/>
                    <a:lstStyle/>
                    <a:p>
                      <a:endParaRPr/>
                    </a:p>
                  </a:txBody>
                  <a:tcPr marL="0" marR="0" marT="22860" marB="0">
                    <a:lnL w="12700">
                      <a:solidFill>
                        <a:srgbClr val="FFFFFF"/>
                      </a:solidFill>
                      <a:prstDash val="sysDash"/>
                    </a:lnL>
                    <a:lnT w="12700">
                      <a:solidFill>
                        <a:srgbClr val="FFFFFF"/>
                      </a:solidFill>
                      <a:prstDash val="sysDash"/>
                    </a:lnT>
                    <a:lnB w="12700">
                      <a:solidFill>
                        <a:srgbClr val="FFFFFF"/>
                      </a:solidFill>
                      <a:prstDash val="sysDash"/>
                    </a:lnB>
                  </a:tcPr>
                </a:tc>
                <a:tc>
                  <a:txBody>
                    <a:bodyPr/>
                    <a:lstStyle/>
                    <a:p>
                      <a:pPr>
                        <a:lnSpc>
                          <a:spcPct val="100000"/>
                        </a:lnSpc>
                      </a:pPr>
                      <a:endParaRPr sz="800">
                        <a:latin typeface="Times New Roman"/>
                        <a:cs typeface="Times New Roman"/>
                      </a:endParaRPr>
                    </a:p>
                  </a:txBody>
                  <a:tcPr marL="0" marR="0" marT="0" marB="0">
                    <a:lnR w="12700">
                      <a:solidFill>
                        <a:srgbClr val="FFFFFF"/>
                      </a:solidFill>
                      <a:prstDash val="sysDash"/>
                    </a:lnR>
                    <a:lnT w="28575">
                      <a:solidFill>
                        <a:srgbClr val="FFFFFF"/>
                      </a:solidFill>
                      <a:prstDash val="solid"/>
                    </a:lnT>
                    <a:lnB w="12700">
                      <a:solidFill>
                        <a:srgbClr val="FFFFFF"/>
                      </a:solidFill>
                      <a:prstDash val="sysDash"/>
                    </a:lnB>
                  </a:tcPr>
                </a:tc>
                <a:tc>
                  <a:txBody>
                    <a:bodyPr/>
                    <a:lstStyle/>
                    <a:p>
                      <a:pPr>
                        <a:lnSpc>
                          <a:spcPct val="100000"/>
                        </a:lnSpc>
                      </a:pPr>
                      <a:endParaRPr sz="800" dirty="0">
                        <a:latin typeface="Times New Roman"/>
                        <a:cs typeface="Times New Roman"/>
                      </a:endParaRPr>
                    </a:p>
                  </a:txBody>
                  <a:tcPr marL="0" marR="0" marT="0" marB="0">
                    <a:lnL w="12700">
                      <a:solidFill>
                        <a:srgbClr val="FFFFFF"/>
                      </a:solidFill>
                      <a:prstDash val="sysDash"/>
                    </a:lnL>
                    <a:lnT w="28575">
                      <a:solidFill>
                        <a:srgbClr val="FFFFFF"/>
                      </a:solidFill>
                      <a:prstDash val="solid"/>
                    </a:lnT>
                  </a:tcPr>
                </a:tc>
                <a:extLst>
                  <a:ext uri="{0D108BD9-81ED-4DB2-BD59-A6C34878D82A}">
                    <a16:rowId xmlns:a16="http://schemas.microsoft.com/office/drawing/2014/main" val="10002"/>
                  </a:ext>
                </a:extLst>
              </a:tr>
            </a:tbl>
          </a:graphicData>
        </a:graphic>
      </p:graphicFrame>
      <p:sp>
        <p:nvSpPr>
          <p:cNvPr id="15" name="object 15"/>
          <p:cNvSpPr txBox="1"/>
          <p:nvPr/>
        </p:nvSpPr>
        <p:spPr>
          <a:xfrm>
            <a:off x="7994395" y="762457"/>
            <a:ext cx="458470" cy="391795"/>
          </a:xfrm>
          <a:prstGeom prst="rect">
            <a:avLst/>
          </a:prstGeom>
        </p:spPr>
        <p:txBody>
          <a:bodyPr vert="horz" wrap="square" lIns="0" tIns="12700" rIns="0" bIns="0" rtlCol="0">
            <a:spAutoFit/>
          </a:bodyPr>
          <a:lstStyle/>
          <a:p>
            <a:pPr marL="12700">
              <a:lnSpc>
                <a:spcPct val="100000"/>
              </a:lnSpc>
              <a:spcBef>
                <a:spcPts val="100"/>
              </a:spcBef>
            </a:pPr>
            <a:r>
              <a:rPr sz="2400" spc="-25" dirty="0">
                <a:solidFill>
                  <a:srgbClr val="FFFFFF"/>
                </a:solidFill>
                <a:latin typeface="Cambria Math"/>
                <a:cs typeface="Cambria Math"/>
              </a:rPr>
              <a:t>(𝑛)</a:t>
            </a:r>
            <a:endParaRPr sz="2400">
              <a:latin typeface="Cambria Math"/>
              <a:cs typeface="Cambria Math"/>
            </a:endParaRPr>
          </a:p>
        </p:txBody>
      </p:sp>
      <p:sp>
        <p:nvSpPr>
          <p:cNvPr id="16" name="object 16"/>
          <p:cNvSpPr txBox="1"/>
          <p:nvPr/>
        </p:nvSpPr>
        <p:spPr>
          <a:xfrm>
            <a:off x="9159240" y="770382"/>
            <a:ext cx="840105" cy="391160"/>
          </a:xfrm>
          <a:prstGeom prst="rect">
            <a:avLst/>
          </a:prstGeom>
        </p:spPr>
        <p:txBody>
          <a:bodyPr vert="horz" wrap="square" lIns="0" tIns="12700" rIns="0" bIns="0" rtlCol="0">
            <a:spAutoFit/>
          </a:bodyPr>
          <a:lstStyle/>
          <a:p>
            <a:pPr marL="38100">
              <a:lnSpc>
                <a:spcPct val="100000"/>
              </a:lnSpc>
              <a:spcBef>
                <a:spcPts val="100"/>
              </a:spcBef>
            </a:pPr>
            <a:r>
              <a:rPr sz="2400" spc="40" dirty="0">
                <a:solidFill>
                  <a:srgbClr val="FFFFFF"/>
                </a:solidFill>
                <a:latin typeface="Cambria Math"/>
                <a:cs typeface="Cambria Math"/>
              </a:rPr>
              <a:t>𝑑</a:t>
            </a:r>
            <a:r>
              <a:rPr sz="2625" spc="60" baseline="-15873" dirty="0">
                <a:solidFill>
                  <a:srgbClr val="FFFFFF"/>
                </a:solidFill>
                <a:latin typeface="Cambria Math"/>
                <a:cs typeface="Cambria Math"/>
              </a:rPr>
              <a:t>𝑘</a:t>
            </a:r>
            <a:r>
              <a:rPr sz="2400" spc="40" dirty="0">
                <a:solidFill>
                  <a:srgbClr val="FFFFFF"/>
                </a:solidFill>
                <a:latin typeface="Cambria Math"/>
                <a:cs typeface="Cambria Math"/>
              </a:rPr>
              <a:t>(𝑛)</a:t>
            </a:r>
            <a:endParaRPr sz="2400">
              <a:latin typeface="Cambria Math"/>
              <a:cs typeface="Cambria Math"/>
            </a:endParaRPr>
          </a:p>
        </p:txBody>
      </p:sp>
      <p:sp>
        <p:nvSpPr>
          <p:cNvPr id="17" name="object 17"/>
          <p:cNvSpPr txBox="1"/>
          <p:nvPr/>
        </p:nvSpPr>
        <p:spPr>
          <a:xfrm>
            <a:off x="3939921" y="-14782"/>
            <a:ext cx="3637915" cy="331470"/>
          </a:xfrm>
          <a:prstGeom prst="rect">
            <a:avLst/>
          </a:prstGeom>
        </p:spPr>
        <p:txBody>
          <a:bodyPr vert="horz" wrap="square" lIns="0" tIns="13335" rIns="0" bIns="0" rtlCol="0">
            <a:spAutoFit/>
          </a:bodyPr>
          <a:lstStyle/>
          <a:p>
            <a:pPr marL="12700">
              <a:lnSpc>
                <a:spcPct val="100000"/>
              </a:lnSpc>
              <a:spcBef>
                <a:spcPts val="105"/>
              </a:spcBef>
            </a:pPr>
            <a:r>
              <a:rPr lang="tr-TR" sz="2000" dirty="0">
                <a:solidFill>
                  <a:srgbClr val="FFFFFF"/>
                </a:solidFill>
                <a:latin typeface="Cambria Math"/>
                <a:cs typeface="Cambria Math"/>
              </a:rPr>
              <a:t>Çok katmanlı ileri beslemeli ağ</a:t>
            </a:r>
            <a:endParaRPr sz="2000" dirty="0">
              <a:latin typeface="Cambria Math"/>
              <a:cs typeface="Cambria Math"/>
            </a:endParaRPr>
          </a:p>
        </p:txBody>
      </p:sp>
      <p:pic>
        <p:nvPicPr>
          <p:cNvPr id="18" name="object 18"/>
          <p:cNvPicPr/>
          <p:nvPr/>
        </p:nvPicPr>
        <p:blipFill>
          <a:blip r:embed="rId6" cstate="print"/>
          <a:stretch>
            <a:fillRect/>
          </a:stretch>
        </p:blipFill>
        <p:spPr>
          <a:xfrm>
            <a:off x="3806267" y="3204225"/>
            <a:ext cx="6001815" cy="2714706"/>
          </a:xfrm>
          <a:prstGeom prst="rect">
            <a:avLst/>
          </a:prstGeom>
        </p:spPr>
      </p:pic>
      <p:sp>
        <p:nvSpPr>
          <p:cNvPr id="19" name="object 19"/>
          <p:cNvSpPr txBox="1"/>
          <p:nvPr/>
        </p:nvSpPr>
        <p:spPr>
          <a:xfrm>
            <a:off x="3261359" y="4002151"/>
            <a:ext cx="628650" cy="299720"/>
          </a:xfrm>
          <a:prstGeom prst="rect">
            <a:avLst/>
          </a:prstGeom>
        </p:spPr>
        <p:txBody>
          <a:bodyPr vert="horz" wrap="square" lIns="0" tIns="12700" rIns="0" bIns="0" rtlCol="0">
            <a:spAutoFit/>
          </a:bodyPr>
          <a:lstStyle/>
          <a:p>
            <a:pPr marL="38100">
              <a:lnSpc>
                <a:spcPct val="100000"/>
              </a:lnSpc>
              <a:spcBef>
                <a:spcPts val="100"/>
              </a:spcBef>
            </a:pPr>
            <a:r>
              <a:rPr sz="1800" spc="-10" dirty="0">
                <a:solidFill>
                  <a:srgbClr val="FFFFFF"/>
                </a:solidFill>
                <a:latin typeface="Cambria Math"/>
                <a:cs typeface="Cambria Math"/>
              </a:rPr>
              <a:t>𝑥</a:t>
            </a:r>
            <a:r>
              <a:rPr sz="1950" spc="-15" baseline="-14957" dirty="0">
                <a:solidFill>
                  <a:srgbClr val="FFFFFF"/>
                </a:solidFill>
                <a:latin typeface="Cambria Math"/>
                <a:cs typeface="Cambria Math"/>
              </a:rPr>
              <a:t>2</a:t>
            </a:r>
            <a:r>
              <a:rPr sz="1800" spc="-10" dirty="0">
                <a:solidFill>
                  <a:srgbClr val="FFFFFF"/>
                </a:solidFill>
                <a:latin typeface="Cambria Math"/>
                <a:cs typeface="Cambria Math"/>
              </a:rPr>
              <a:t>(𝑛)</a:t>
            </a:r>
            <a:endParaRPr sz="1800">
              <a:latin typeface="Cambria Math"/>
              <a:cs typeface="Cambria Math"/>
            </a:endParaRPr>
          </a:p>
        </p:txBody>
      </p:sp>
      <p:sp>
        <p:nvSpPr>
          <p:cNvPr id="20" name="object 20"/>
          <p:cNvSpPr txBox="1"/>
          <p:nvPr/>
        </p:nvSpPr>
        <p:spPr>
          <a:xfrm>
            <a:off x="3261359" y="4821428"/>
            <a:ext cx="628650" cy="299720"/>
          </a:xfrm>
          <a:prstGeom prst="rect">
            <a:avLst/>
          </a:prstGeom>
        </p:spPr>
        <p:txBody>
          <a:bodyPr vert="horz" wrap="square" lIns="0" tIns="12700" rIns="0" bIns="0" rtlCol="0">
            <a:spAutoFit/>
          </a:bodyPr>
          <a:lstStyle/>
          <a:p>
            <a:pPr marL="38100">
              <a:lnSpc>
                <a:spcPct val="100000"/>
              </a:lnSpc>
              <a:spcBef>
                <a:spcPts val="100"/>
              </a:spcBef>
            </a:pPr>
            <a:r>
              <a:rPr sz="1800" spc="-10" dirty="0">
                <a:solidFill>
                  <a:srgbClr val="FFFFFF"/>
                </a:solidFill>
                <a:latin typeface="Cambria Math"/>
                <a:cs typeface="Cambria Math"/>
              </a:rPr>
              <a:t>𝑥</a:t>
            </a:r>
            <a:r>
              <a:rPr sz="1950" spc="-15" baseline="-14957" dirty="0">
                <a:solidFill>
                  <a:srgbClr val="FFFFFF"/>
                </a:solidFill>
                <a:latin typeface="Cambria Math"/>
                <a:cs typeface="Cambria Math"/>
              </a:rPr>
              <a:t>3</a:t>
            </a:r>
            <a:r>
              <a:rPr sz="1800" spc="-10" dirty="0">
                <a:solidFill>
                  <a:srgbClr val="FFFFFF"/>
                </a:solidFill>
                <a:latin typeface="Cambria Math"/>
                <a:cs typeface="Cambria Math"/>
              </a:rPr>
              <a:t>(𝑛)</a:t>
            </a:r>
            <a:endParaRPr sz="1800">
              <a:latin typeface="Cambria Math"/>
              <a:cs typeface="Cambria Math"/>
            </a:endParaRPr>
          </a:p>
        </p:txBody>
      </p:sp>
      <p:sp>
        <p:nvSpPr>
          <p:cNvPr id="21" name="object 21"/>
          <p:cNvSpPr/>
          <p:nvPr/>
        </p:nvSpPr>
        <p:spPr>
          <a:xfrm>
            <a:off x="2887217" y="3161538"/>
            <a:ext cx="335280" cy="2915920"/>
          </a:xfrm>
          <a:custGeom>
            <a:avLst/>
            <a:gdLst/>
            <a:ahLst/>
            <a:cxnLst/>
            <a:rect l="l" t="t" r="r" b="b"/>
            <a:pathLst>
              <a:path w="335280" h="2915920">
                <a:moveTo>
                  <a:pt x="335280" y="2915412"/>
                </a:moveTo>
                <a:lnTo>
                  <a:pt x="282293" y="2908161"/>
                </a:lnTo>
                <a:lnTo>
                  <a:pt x="236274" y="2887970"/>
                </a:lnTo>
                <a:lnTo>
                  <a:pt x="199985" y="2857182"/>
                </a:lnTo>
                <a:lnTo>
                  <a:pt x="176186" y="2818139"/>
                </a:lnTo>
                <a:lnTo>
                  <a:pt x="167639" y="2773184"/>
                </a:lnTo>
                <a:lnTo>
                  <a:pt x="167639" y="1561845"/>
                </a:lnTo>
                <a:lnTo>
                  <a:pt x="159093" y="1516865"/>
                </a:lnTo>
                <a:lnTo>
                  <a:pt x="135294" y="1477816"/>
                </a:lnTo>
                <a:lnTo>
                  <a:pt x="99005" y="1447033"/>
                </a:lnTo>
                <a:lnTo>
                  <a:pt x="52986" y="1426852"/>
                </a:lnTo>
                <a:lnTo>
                  <a:pt x="0" y="1419606"/>
                </a:lnTo>
                <a:lnTo>
                  <a:pt x="52986" y="1412359"/>
                </a:lnTo>
                <a:lnTo>
                  <a:pt x="99005" y="1392178"/>
                </a:lnTo>
                <a:lnTo>
                  <a:pt x="135294" y="1361395"/>
                </a:lnTo>
                <a:lnTo>
                  <a:pt x="159093" y="1322346"/>
                </a:lnTo>
                <a:lnTo>
                  <a:pt x="167639" y="1277366"/>
                </a:lnTo>
                <a:lnTo>
                  <a:pt x="167639" y="142239"/>
                </a:lnTo>
                <a:lnTo>
                  <a:pt x="176186" y="97259"/>
                </a:lnTo>
                <a:lnTo>
                  <a:pt x="199985" y="58210"/>
                </a:lnTo>
                <a:lnTo>
                  <a:pt x="236274" y="27427"/>
                </a:lnTo>
                <a:lnTo>
                  <a:pt x="282293" y="7246"/>
                </a:lnTo>
                <a:lnTo>
                  <a:pt x="335280" y="0"/>
                </a:lnTo>
              </a:path>
            </a:pathLst>
          </a:custGeom>
          <a:ln w="25400">
            <a:solidFill>
              <a:srgbClr val="FFFFFF"/>
            </a:solidFill>
          </a:ln>
        </p:spPr>
        <p:txBody>
          <a:bodyPr wrap="square" lIns="0" tIns="0" rIns="0" bIns="0" rtlCol="0"/>
          <a:lstStyle/>
          <a:p>
            <a:endParaRPr/>
          </a:p>
        </p:txBody>
      </p:sp>
      <p:sp>
        <p:nvSpPr>
          <p:cNvPr id="22" name="object 22"/>
          <p:cNvSpPr txBox="1"/>
          <p:nvPr/>
        </p:nvSpPr>
        <p:spPr>
          <a:xfrm>
            <a:off x="2477516" y="4120388"/>
            <a:ext cx="472440" cy="299720"/>
          </a:xfrm>
          <a:prstGeom prst="rect">
            <a:avLst/>
          </a:prstGeom>
        </p:spPr>
        <p:txBody>
          <a:bodyPr vert="horz" wrap="square" lIns="0" tIns="12700" rIns="0" bIns="0" rtlCol="0">
            <a:spAutoFit/>
          </a:bodyPr>
          <a:lstStyle/>
          <a:p>
            <a:pPr marL="12700">
              <a:lnSpc>
                <a:spcPct val="100000"/>
              </a:lnSpc>
              <a:spcBef>
                <a:spcPts val="100"/>
              </a:spcBef>
            </a:pPr>
            <a:r>
              <a:rPr sz="1800" spc="-20" dirty="0">
                <a:solidFill>
                  <a:srgbClr val="FFFFFF"/>
                </a:solidFill>
                <a:latin typeface="Cambria Math"/>
                <a:cs typeface="Cambria Math"/>
              </a:rPr>
              <a:t>𝐱(𝑛)</a:t>
            </a:r>
            <a:endParaRPr sz="1800">
              <a:latin typeface="Cambria Math"/>
              <a:cs typeface="Cambria Math"/>
            </a:endParaRPr>
          </a:p>
        </p:txBody>
      </p:sp>
      <p:sp>
        <p:nvSpPr>
          <p:cNvPr id="23" name="object 23"/>
          <p:cNvSpPr txBox="1"/>
          <p:nvPr/>
        </p:nvSpPr>
        <p:spPr>
          <a:xfrm>
            <a:off x="9427718" y="4269994"/>
            <a:ext cx="650240" cy="299720"/>
          </a:xfrm>
          <a:prstGeom prst="rect">
            <a:avLst/>
          </a:prstGeom>
        </p:spPr>
        <p:txBody>
          <a:bodyPr vert="horz" wrap="square" lIns="0" tIns="12700" rIns="0" bIns="0" rtlCol="0">
            <a:spAutoFit/>
          </a:bodyPr>
          <a:lstStyle/>
          <a:p>
            <a:pPr marL="38100">
              <a:lnSpc>
                <a:spcPct val="100000"/>
              </a:lnSpc>
              <a:spcBef>
                <a:spcPts val="100"/>
              </a:spcBef>
            </a:pPr>
            <a:r>
              <a:rPr sz="1800" spc="-10" dirty="0">
                <a:solidFill>
                  <a:srgbClr val="FFFFFF"/>
                </a:solidFill>
                <a:latin typeface="Cambria Math"/>
                <a:cs typeface="Cambria Math"/>
              </a:rPr>
              <a:t>𝑑</a:t>
            </a:r>
            <a:r>
              <a:rPr sz="1950" spc="-15" baseline="-14957" dirty="0">
                <a:solidFill>
                  <a:srgbClr val="FFFFFF"/>
                </a:solidFill>
                <a:latin typeface="Cambria Math"/>
                <a:cs typeface="Cambria Math"/>
              </a:rPr>
              <a:t>𝑘</a:t>
            </a:r>
            <a:r>
              <a:rPr sz="1800" spc="-10" dirty="0">
                <a:solidFill>
                  <a:srgbClr val="FFFFFF"/>
                </a:solidFill>
                <a:latin typeface="Cambria Math"/>
                <a:cs typeface="Cambria Math"/>
              </a:rPr>
              <a:t>(𝑛)</a:t>
            </a:r>
            <a:endParaRPr sz="1800">
              <a:latin typeface="Cambria Math"/>
              <a:cs typeface="Cambria Math"/>
            </a:endParaRPr>
          </a:p>
        </p:txBody>
      </p:sp>
      <p:sp>
        <p:nvSpPr>
          <p:cNvPr id="24" name="object 24"/>
          <p:cNvSpPr txBox="1"/>
          <p:nvPr/>
        </p:nvSpPr>
        <p:spPr>
          <a:xfrm>
            <a:off x="8446007" y="5363667"/>
            <a:ext cx="624205" cy="299720"/>
          </a:xfrm>
          <a:prstGeom prst="rect">
            <a:avLst/>
          </a:prstGeom>
        </p:spPr>
        <p:txBody>
          <a:bodyPr vert="horz" wrap="square" lIns="0" tIns="12700" rIns="0" bIns="0" rtlCol="0">
            <a:spAutoFit/>
          </a:bodyPr>
          <a:lstStyle/>
          <a:p>
            <a:pPr marL="38100">
              <a:lnSpc>
                <a:spcPct val="100000"/>
              </a:lnSpc>
              <a:spcBef>
                <a:spcPts val="100"/>
              </a:spcBef>
            </a:pPr>
            <a:r>
              <a:rPr sz="1800" spc="-10" dirty="0">
                <a:solidFill>
                  <a:srgbClr val="FFFFFF"/>
                </a:solidFill>
                <a:latin typeface="Cambria Math"/>
                <a:cs typeface="Cambria Math"/>
              </a:rPr>
              <a:t>𝑒</a:t>
            </a:r>
            <a:r>
              <a:rPr sz="1950" spc="-15" baseline="-14957" dirty="0">
                <a:solidFill>
                  <a:srgbClr val="FFFFFF"/>
                </a:solidFill>
                <a:latin typeface="Cambria Math"/>
                <a:cs typeface="Cambria Math"/>
              </a:rPr>
              <a:t>𝑘</a:t>
            </a:r>
            <a:r>
              <a:rPr sz="1800" spc="-10" dirty="0">
                <a:solidFill>
                  <a:srgbClr val="FFFFFF"/>
                </a:solidFill>
                <a:latin typeface="Cambria Math"/>
                <a:cs typeface="Cambria Math"/>
              </a:rPr>
              <a:t>(𝑛)</a:t>
            </a:r>
            <a:endParaRPr sz="1800">
              <a:latin typeface="Cambria Math"/>
              <a:cs typeface="Cambria Math"/>
            </a:endParaRPr>
          </a:p>
        </p:txBody>
      </p:sp>
      <p:sp>
        <p:nvSpPr>
          <p:cNvPr id="25" name="object 25"/>
          <p:cNvSpPr txBox="1"/>
          <p:nvPr/>
        </p:nvSpPr>
        <p:spPr>
          <a:xfrm>
            <a:off x="6684898" y="4821428"/>
            <a:ext cx="639445" cy="299720"/>
          </a:xfrm>
          <a:prstGeom prst="rect">
            <a:avLst/>
          </a:prstGeom>
        </p:spPr>
        <p:txBody>
          <a:bodyPr vert="horz" wrap="square" lIns="0" tIns="12700" rIns="0" bIns="0" rtlCol="0">
            <a:spAutoFit/>
          </a:bodyPr>
          <a:lstStyle/>
          <a:p>
            <a:pPr marL="38100">
              <a:lnSpc>
                <a:spcPct val="100000"/>
              </a:lnSpc>
              <a:spcBef>
                <a:spcPts val="100"/>
              </a:spcBef>
            </a:pPr>
            <a:r>
              <a:rPr sz="1800" spc="-10" dirty="0">
                <a:solidFill>
                  <a:srgbClr val="FFFFFF"/>
                </a:solidFill>
                <a:latin typeface="Cambria Math"/>
                <a:cs typeface="Cambria Math"/>
              </a:rPr>
              <a:t>𝑦</a:t>
            </a:r>
            <a:r>
              <a:rPr sz="1950" spc="-15" baseline="-14957" dirty="0">
                <a:solidFill>
                  <a:srgbClr val="FFFFFF"/>
                </a:solidFill>
                <a:latin typeface="Cambria Math"/>
                <a:cs typeface="Cambria Math"/>
              </a:rPr>
              <a:t>𝑘</a:t>
            </a:r>
            <a:r>
              <a:rPr sz="1800" spc="-10" dirty="0">
                <a:solidFill>
                  <a:srgbClr val="FFFFFF"/>
                </a:solidFill>
                <a:latin typeface="Cambria Math"/>
                <a:cs typeface="Cambria Math"/>
              </a:rPr>
              <a:t>(𝑛)</a:t>
            </a:r>
            <a:endParaRPr sz="1800">
              <a:latin typeface="Cambria Math"/>
              <a:cs typeface="Cambria Math"/>
            </a:endParaRPr>
          </a:p>
        </p:txBody>
      </p:sp>
      <p:sp>
        <p:nvSpPr>
          <p:cNvPr id="26" name="object 26"/>
          <p:cNvSpPr txBox="1"/>
          <p:nvPr/>
        </p:nvSpPr>
        <p:spPr>
          <a:xfrm>
            <a:off x="5441569" y="4830826"/>
            <a:ext cx="639445" cy="299720"/>
          </a:xfrm>
          <a:prstGeom prst="rect">
            <a:avLst/>
          </a:prstGeom>
        </p:spPr>
        <p:txBody>
          <a:bodyPr vert="horz" wrap="square" lIns="0" tIns="12700" rIns="0" bIns="0" rtlCol="0">
            <a:spAutoFit/>
          </a:bodyPr>
          <a:lstStyle/>
          <a:p>
            <a:pPr marL="38100">
              <a:lnSpc>
                <a:spcPct val="100000"/>
              </a:lnSpc>
              <a:spcBef>
                <a:spcPts val="100"/>
              </a:spcBef>
            </a:pPr>
            <a:r>
              <a:rPr sz="1800" spc="-10" dirty="0">
                <a:solidFill>
                  <a:srgbClr val="FFFFFF"/>
                </a:solidFill>
                <a:latin typeface="Cambria Math"/>
                <a:cs typeface="Cambria Math"/>
              </a:rPr>
              <a:t>𝑣</a:t>
            </a:r>
            <a:r>
              <a:rPr sz="1950" spc="-15" baseline="-14957" dirty="0">
                <a:solidFill>
                  <a:srgbClr val="FFFFFF"/>
                </a:solidFill>
                <a:latin typeface="Cambria Math"/>
                <a:cs typeface="Cambria Math"/>
              </a:rPr>
              <a:t>𝑘</a:t>
            </a:r>
            <a:r>
              <a:rPr sz="1800" spc="-10" dirty="0">
                <a:solidFill>
                  <a:srgbClr val="FFFFFF"/>
                </a:solidFill>
                <a:latin typeface="Cambria Math"/>
                <a:cs typeface="Cambria Math"/>
              </a:rPr>
              <a:t>(𝑛)</a:t>
            </a:r>
            <a:endParaRPr sz="1800">
              <a:latin typeface="Cambria Math"/>
              <a:cs typeface="Cambria Math"/>
            </a:endParaRPr>
          </a:p>
        </p:txBody>
      </p:sp>
      <p:sp>
        <p:nvSpPr>
          <p:cNvPr id="27" name="object 27"/>
          <p:cNvSpPr txBox="1"/>
          <p:nvPr/>
        </p:nvSpPr>
        <p:spPr>
          <a:xfrm>
            <a:off x="7467981" y="4295647"/>
            <a:ext cx="324485" cy="299720"/>
          </a:xfrm>
          <a:prstGeom prst="rect">
            <a:avLst/>
          </a:prstGeom>
        </p:spPr>
        <p:txBody>
          <a:bodyPr vert="horz" wrap="square" lIns="0" tIns="12700" rIns="0" bIns="0" rtlCol="0">
            <a:spAutoFit/>
          </a:bodyPr>
          <a:lstStyle/>
          <a:p>
            <a:pPr marL="12700">
              <a:lnSpc>
                <a:spcPct val="100000"/>
              </a:lnSpc>
              <a:spcBef>
                <a:spcPts val="100"/>
              </a:spcBef>
            </a:pPr>
            <a:r>
              <a:rPr sz="1800" spc="-25" dirty="0">
                <a:solidFill>
                  <a:srgbClr val="FFFFFF"/>
                </a:solidFill>
                <a:latin typeface="Cambria Math"/>
                <a:cs typeface="Cambria Math"/>
              </a:rPr>
              <a:t>−1</a:t>
            </a:r>
            <a:endParaRPr sz="1800">
              <a:latin typeface="Cambria Math"/>
              <a:cs typeface="Cambria Math"/>
            </a:endParaRPr>
          </a:p>
        </p:txBody>
      </p:sp>
      <p:sp>
        <p:nvSpPr>
          <p:cNvPr id="28" name="object 28"/>
          <p:cNvSpPr txBox="1"/>
          <p:nvPr/>
        </p:nvSpPr>
        <p:spPr>
          <a:xfrm>
            <a:off x="6089396" y="4193870"/>
            <a:ext cx="462280" cy="300355"/>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FFFFFF"/>
                </a:solidFill>
                <a:latin typeface="Cambria Math"/>
                <a:cs typeface="Cambria Math"/>
              </a:rPr>
              <a:t>𝜑(.</a:t>
            </a:r>
            <a:r>
              <a:rPr sz="1800" spc="-85" dirty="0">
                <a:solidFill>
                  <a:srgbClr val="FFFFFF"/>
                </a:solidFill>
                <a:latin typeface="Cambria Math"/>
                <a:cs typeface="Cambria Math"/>
              </a:rPr>
              <a:t> </a:t>
            </a:r>
            <a:r>
              <a:rPr sz="1800" spc="-50" dirty="0">
                <a:solidFill>
                  <a:srgbClr val="FFFFFF"/>
                </a:solidFill>
                <a:latin typeface="Cambria Math"/>
                <a:cs typeface="Cambria Math"/>
              </a:rPr>
              <a:t>)</a:t>
            </a:r>
            <a:endParaRPr sz="1800">
              <a:latin typeface="Cambria Math"/>
              <a:cs typeface="Cambria Math"/>
            </a:endParaRPr>
          </a:p>
        </p:txBody>
      </p:sp>
      <p:sp>
        <p:nvSpPr>
          <p:cNvPr id="29" name="object 29"/>
          <p:cNvSpPr/>
          <p:nvPr/>
        </p:nvSpPr>
        <p:spPr>
          <a:xfrm>
            <a:off x="4539234" y="5666994"/>
            <a:ext cx="3762375" cy="33020"/>
          </a:xfrm>
          <a:custGeom>
            <a:avLst/>
            <a:gdLst/>
            <a:ahLst/>
            <a:cxnLst/>
            <a:rect l="l" t="t" r="r" b="b"/>
            <a:pathLst>
              <a:path w="3762375" h="33020">
                <a:moveTo>
                  <a:pt x="0" y="32740"/>
                </a:moveTo>
                <a:lnTo>
                  <a:pt x="3762247" y="0"/>
                </a:lnTo>
              </a:path>
            </a:pathLst>
          </a:custGeom>
          <a:ln w="38100">
            <a:solidFill>
              <a:srgbClr val="FFFFFF"/>
            </a:solidFill>
          </a:ln>
        </p:spPr>
        <p:txBody>
          <a:bodyPr wrap="square" lIns="0" tIns="0" rIns="0" bIns="0" rtlCol="0"/>
          <a:lstStyle/>
          <a:p>
            <a:endParaRPr/>
          </a:p>
        </p:txBody>
      </p:sp>
      <p:sp>
        <p:nvSpPr>
          <p:cNvPr id="30" name="object 30"/>
          <p:cNvSpPr txBox="1"/>
          <p:nvPr/>
        </p:nvSpPr>
        <p:spPr>
          <a:xfrm>
            <a:off x="3246754" y="853577"/>
            <a:ext cx="6444615" cy="2163412"/>
          </a:xfrm>
          <a:prstGeom prst="rect">
            <a:avLst/>
          </a:prstGeom>
        </p:spPr>
        <p:txBody>
          <a:bodyPr vert="horz" wrap="square" lIns="0" tIns="214629" rIns="0" bIns="0" rtlCol="0">
            <a:spAutoFit/>
          </a:bodyPr>
          <a:lstStyle/>
          <a:p>
            <a:pPr marR="821055" algn="r">
              <a:lnSpc>
                <a:spcPct val="100000"/>
              </a:lnSpc>
              <a:spcBef>
                <a:spcPts val="1689"/>
              </a:spcBef>
            </a:pPr>
            <a:r>
              <a:rPr sz="3200" spc="-50" dirty="0">
                <a:latin typeface="Symbol"/>
                <a:cs typeface="Symbol"/>
              </a:rPr>
              <a:t></a:t>
            </a:r>
            <a:endParaRPr sz="3200" dirty="0">
              <a:latin typeface="Symbol"/>
              <a:cs typeface="Symbol"/>
            </a:endParaRPr>
          </a:p>
          <a:p>
            <a:pPr marR="68580" algn="r">
              <a:lnSpc>
                <a:spcPct val="100000"/>
              </a:lnSpc>
              <a:spcBef>
                <a:spcPts val="1190"/>
              </a:spcBef>
            </a:pPr>
            <a:r>
              <a:rPr sz="2400" spc="-10" dirty="0">
                <a:solidFill>
                  <a:srgbClr val="FFFFFF"/>
                </a:solidFill>
                <a:latin typeface="Cambria Math"/>
                <a:cs typeface="Cambria Math"/>
              </a:rPr>
              <a:t>𝑒</a:t>
            </a:r>
            <a:r>
              <a:rPr sz="2625" spc="-15" baseline="-15873" dirty="0">
                <a:solidFill>
                  <a:srgbClr val="FFFFFF"/>
                </a:solidFill>
                <a:latin typeface="Cambria Math"/>
                <a:cs typeface="Cambria Math"/>
              </a:rPr>
              <a:t>𝑘</a:t>
            </a:r>
            <a:r>
              <a:rPr sz="2400" spc="-10" dirty="0">
                <a:solidFill>
                  <a:srgbClr val="FFFFFF"/>
                </a:solidFill>
                <a:latin typeface="Cambria Math"/>
                <a:cs typeface="Cambria Math"/>
              </a:rPr>
              <a:t>(𝑛)</a:t>
            </a:r>
            <a:endParaRPr sz="2400" dirty="0">
              <a:latin typeface="Cambria Math"/>
              <a:cs typeface="Cambria Math"/>
            </a:endParaRPr>
          </a:p>
          <a:p>
            <a:pPr marL="266700" marR="1202690" indent="-228600">
              <a:lnSpc>
                <a:spcPts val="1939"/>
              </a:lnSpc>
              <a:spcBef>
                <a:spcPts val="1295"/>
              </a:spcBef>
            </a:pPr>
            <a:r>
              <a:rPr lang="tr-TR" dirty="0">
                <a:solidFill>
                  <a:srgbClr val="FFFFFF"/>
                </a:solidFill>
                <a:latin typeface="Cambria"/>
                <a:cs typeface="Cambria"/>
              </a:rPr>
              <a:t>a) Çıktı katmanındaki tek nöronu vurgulayan bir sinir ağının blok diyagramı.</a:t>
            </a:r>
            <a:endParaRPr sz="1800" dirty="0">
              <a:latin typeface="Cambria"/>
              <a:cs typeface="Cambria"/>
            </a:endParaRPr>
          </a:p>
          <a:p>
            <a:pPr marL="52705">
              <a:lnSpc>
                <a:spcPct val="100000"/>
              </a:lnSpc>
            </a:pPr>
            <a:r>
              <a:rPr sz="1800" spc="-10" dirty="0">
                <a:solidFill>
                  <a:srgbClr val="FFFFFF"/>
                </a:solidFill>
                <a:latin typeface="Cambria Math"/>
                <a:cs typeface="Cambria Math"/>
              </a:rPr>
              <a:t>𝑥</a:t>
            </a:r>
            <a:r>
              <a:rPr sz="1950" spc="-15" baseline="-14957" dirty="0">
                <a:solidFill>
                  <a:srgbClr val="FFFFFF"/>
                </a:solidFill>
                <a:latin typeface="Cambria Math"/>
                <a:cs typeface="Cambria Math"/>
              </a:rPr>
              <a:t>1</a:t>
            </a:r>
            <a:r>
              <a:rPr sz="1800" spc="-10" dirty="0">
                <a:solidFill>
                  <a:srgbClr val="FFFFFF"/>
                </a:solidFill>
                <a:latin typeface="Cambria Math"/>
                <a:cs typeface="Cambria Math"/>
              </a:rPr>
              <a:t>(𝑛)</a:t>
            </a:r>
            <a:endParaRPr sz="1800" dirty="0">
              <a:latin typeface="Cambria Math"/>
              <a:cs typeface="Cambria Math"/>
            </a:endParaRPr>
          </a:p>
        </p:txBody>
      </p:sp>
      <p:sp>
        <p:nvSpPr>
          <p:cNvPr id="31" name="object 31"/>
          <p:cNvSpPr txBox="1"/>
          <p:nvPr/>
        </p:nvSpPr>
        <p:spPr>
          <a:xfrm>
            <a:off x="3176142" y="5640730"/>
            <a:ext cx="5211445" cy="546735"/>
          </a:xfrm>
          <a:prstGeom prst="rect">
            <a:avLst/>
          </a:prstGeom>
        </p:spPr>
        <p:txBody>
          <a:bodyPr vert="horz" wrap="square" lIns="0" tIns="12700" rIns="0" bIns="0" rtlCol="0">
            <a:spAutoFit/>
          </a:bodyPr>
          <a:lstStyle/>
          <a:p>
            <a:pPr marL="50800">
              <a:lnSpc>
                <a:spcPts val="2050"/>
              </a:lnSpc>
              <a:spcBef>
                <a:spcPts val="100"/>
              </a:spcBef>
            </a:pPr>
            <a:r>
              <a:rPr sz="1800" spc="-10" dirty="0">
                <a:solidFill>
                  <a:srgbClr val="FFFFFF"/>
                </a:solidFill>
                <a:latin typeface="Cambria Math"/>
                <a:cs typeface="Cambria Math"/>
              </a:rPr>
              <a:t>𝑥</a:t>
            </a:r>
            <a:r>
              <a:rPr sz="1950" spc="-15" baseline="-14957" dirty="0">
                <a:solidFill>
                  <a:srgbClr val="FFFFFF"/>
                </a:solidFill>
                <a:latin typeface="Cambria Math"/>
                <a:cs typeface="Cambria Math"/>
              </a:rPr>
              <a:t>𝑚</a:t>
            </a:r>
            <a:r>
              <a:rPr sz="1800" spc="-10" dirty="0">
                <a:solidFill>
                  <a:srgbClr val="FFFFFF"/>
                </a:solidFill>
                <a:latin typeface="Cambria Math"/>
                <a:cs typeface="Cambria Math"/>
              </a:rPr>
              <a:t>(𝑛)</a:t>
            </a:r>
            <a:endParaRPr sz="1800" dirty="0">
              <a:latin typeface="Cambria Math"/>
              <a:cs typeface="Cambria Math"/>
            </a:endParaRPr>
          </a:p>
          <a:p>
            <a:pPr marL="1346835">
              <a:lnSpc>
                <a:spcPts val="2050"/>
              </a:lnSpc>
            </a:pPr>
            <a:r>
              <a:rPr lang="tr-TR" dirty="0">
                <a:solidFill>
                  <a:srgbClr val="FFFFFF"/>
                </a:solidFill>
                <a:latin typeface="Cambria"/>
                <a:cs typeface="Cambria"/>
              </a:rPr>
              <a:t>b) Çıkış nöronunun sinyal-akış grafiği</a:t>
            </a:r>
            <a:r>
              <a:rPr sz="1800" spc="-10" dirty="0">
                <a:solidFill>
                  <a:srgbClr val="FFFFFF"/>
                </a:solidFill>
                <a:latin typeface="Cambria"/>
                <a:cs typeface="Cambria"/>
              </a:rPr>
              <a:t>.</a:t>
            </a:r>
            <a:endParaRPr sz="1800" dirty="0">
              <a:latin typeface="Cambria"/>
              <a:cs typeface="Cambria"/>
            </a:endParaRPr>
          </a:p>
        </p:txBody>
      </p:sp>
      <p:sp>
        <p:nvSpPr>
          <p:cNvPr id="32" name="object 32"/>
          <p:cNvSpPr txBox="1"/>
          <p:nvPr/>
        </p:nvSpPr>
        <p:spPr>
          <a:xfrm>
            <a:off x="3818890" y="6384747"/>
            <a:ext cx="5885180" cy="320601"/>
          </a:xfrm>
          <a:prstGeom prst="rect">
            <a:avLst/>
          </a:prstGeom>
        </p:spPr>
        <p:txBody>
          <a:bodyPr vert="horz" wrap="square" lIns="0" tIns="12700" rIns="0" bIns="0" rtlCol="0">
            <a:spAutoFit/>
          </a:bodyPr>
          <a:lstStyle/>
          <a:p>
            <a:pPr marL="12700">
              <a:lnSpc>
                <a:spcPct val="100000"/>
              </a:lnSpc>
              <a:spcBef>
                <a:spcPts val="100"/>
              </a:spcBef>
            </a:pPr>
            <a:r>
              <a:rPr lang="tr-TR" sz="2000">
                <a:solidFill>
                  <a:srgbClr val="FFFFFF"/>
                </a:solidFill>
                <a:latin typeface="Cambria"/>
                <a:cs typeface="Cambria"/>
              </a:rPr>
              <a:t>Şekil 2.1 Hata düzeltme öğreniminin gösterilmesi.</a:t>
            </a:r>
            <a:endParaRPr sz="2000" dirty="0">
              <a:latin typeface="Cambria"/>
              <a:cs typeface="Cambri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61" y="869441"/>
            <a:ext cx="12192000" cy="0"/>
          </a:xfrm>
          <a:custGeom>
            <a:avLst/>
            <a:gdLst/>
            <a:ahLst/>
            <a:cxnLst/>
            <a:rect l="l" t="t" r="r" b="b"/>
            <a:pathLst>
              <a:path w="12192000">
                <a:moveTo>
                  <a:pt x="0" y="0"/>
                </a:moveTo>
                <a:lnTo>
                  <a:pt x="12192000" y="0"/>
                </a:lnTo>
              </a:path>
            </a:pathLst>
          </a:custGeom>
          <a:ln w="25400">
            <a:solidFill>
              <a:srgbClr val="FFFFFF"/>
            </a:solidFill>
          </a:ln>
        </p:spPr>
        <p:txBody>
          <a:bodyPr wrap="square" lIns="0" tIns="0" rIns="0" bIns="0" rtlCol="0"/>
          <a:lstStyle/>
          <a:p>
            <a:endParaRPr/>
          </a:p>
        </p:txBody>
      </p:sp>
      <p:sp>
        <p:nvSpPr>
          <p:cNvPr id="29" name="object 29"/>
          <p:cNvSpPr txBox="1">
            <a:spLocks noGrp="1"/>
          </p:cNvSpPr>
          <p:nvPr>
            <p:ph type="sldNum" sz="quarter" idx="12"/>
          </p:nvPr>
        </p:nvSpPr>
        <p:spPr>
          <a:prstGeom prst="rect">
            <a:avLst/>
          </a:prstGeom>
        </p:spPr>
        <p:txBody>
          <a:bodyPr vert="horz" wrap="square" lIns="0" tIns="0" rIns="0" bIns="0" rtlCol="0">
            <a:spAutoFit/>
          </a:bodyPr>
          <a:lstStyle/>
          <a:p>
            <a:pPr marL="50165">
              <a:lnSpc>
                <a:spcPts val="1240"/>
              </a:lnSpc>
            </a:pPr>
            <a:fld id="{81D60167-4931-47E6-BA6A-407CBD079E47}" type="slidenum">
              <a:rPr spc="-25" dirty="0"/>
              <a:t>9</a:t>
            </a:fld>
            <a:endParaRPr spc="-25" dirty="0"/>
          </a:p>
        </p:txBody>
      </p:sp>
      <p:sp>
        <p:nvSpPr>
          <p:cNvPr id="4" name="object 4"/>
          <p:cNvSpPr txBox="1"/>
          <p:nvPr/>
        </p:nvSpPr>
        <p:spPr>
          <a:xfrm>
            <a:off x="53339" y="895858"/>
            <a:ext cx="10389235" cy="1215717"/>
          </a:xfrm>
          <a:prstGeom prst="rect">
            <a:avLst/>
          </a:prstGeom>
        </p:spPr>
        <p:txBody>
          <a:bodyPr vert="horz" wrap="square" lIns="0" tIns="60960" rIns="0" bIns="0" rtlCol="0">
            <a:spAutoFit/>
          </a:bodyPr>
          <a:lstStyle/>
          <a:p>
            <a:pPr marL="265430" marR="30480" indent="-227329">
              <a:lnSpc>
                <a:spcPts val="3020"/>
              </a:lnSpc>
              <a:spcBef>
                <a:spcPts val="480"/>
              </a:spcBef>
              <a:buFont typeface="Arial MT"/>
              <a:buChar char="•"/>
              <a:tabLst>
                <a:tab pos="266700" algn="l"/>
              </a:tabLst>
            </a:pPr>
            <a:r>
              <a:rPr lang="tr-TR" sz="2800" dirty="0">
                <a:solidFill>
                  <a:srgbClr val="FFFFFF"/>
                </a:solidFill>
                <a:latin typeface="Cambria"/>
                <a:cs typeface="Cambria"/>
              </a:rPr>
              <a:t>Bu amaca, ek(n) hata sinyali olarak şu şekilde tanımlanan bir maliyet fonksiyonu veya performans endeksi (E) en aza indirilerek ulaşılır:</a:t>
            </a:r>
            <a:endParaRPr sz="2800" dirty="0">
              <a:latin typeface="Cambria"/>
              <a:cs typeface="Cambria"/>
            </a:endParaRPr>
          </a:p>
        </p:txBody>
      </p:sp>
      <p:sp>
        <p:nvSpPr>
          <p:cNvPr id="5" name="object 5"/>
          <p:cNvSpPr/>
          <p:nvPr/>
        </p:nvSpPr>
        <p:spPr>
          <a:xfrm>
            <a:off x="5228082" y="1968373"/>
            <a:ext cx="443230" cy="328930"/>
          </a:xfrm>
          <a:custGeom>
            <a:avLst/>
            <a:gdLst/>
            <a:ahLst/>
            <a:cxnLst/>
            <a:rect l="l" t="t" r="r" b="b"/>
            <a:pathLst>
              <a:path w="443229" h="328930">
                <a:moveTo>
                  <a:pt x="338200" y="0"/>
                </a:moveTo>
                <a:lnTo>
                  <a:pt x="333501" y="13335"/>
                </a:lnTo>
                <a:lnTo>
                  <a:pt x="352551" y="21597"/>
                </a:lnTo>
                <a:lnTo>
                  <a:pt x="368935" y="33051"/>
                </a:lnTo>
                <a:lnTo>
                  <a:pt x="393700" y="65531"/>
                </a:lnTo>
                <a:lnTo>
                  <a:pt x="408273" y="109219"/>
                </a:lnTo>
                <a:lnTo>
                  <a:pt x="413130" y="162813"/>
                </a:lnTo>
                <a:lnTo>
                  <a:pt x="411896" y="191845"/>
                </a:lnTo>
                <a:lnTo>
                  <a:pt x="402093" y="241859"/>
                </a:lnTo>
                <a:lnTo>
                  <a:pt x="382551" y="280965"/>
                </a:lnTo>
                <a:lnTo>
                  <a:pt x="352746" y="307306"/>
                </a:lnTo>
                <a:lnTo>
                  <a:pt x="334009" y="315594"/>
                </a:lnTo>
                <a:lnTo>
                  <a:pt x="338200" y="328929"/>
                </a:lnTo>
                <a:lnTo>
                  <a:pt x="383031" y="307895"/>
                </a:lnTo>
                <a:lnTo>
                  <a:pt x="416051" y="271525"/>
                </a:lnTo>
                <a:lnTo>
                  <a:pt x="436340" y="222678"/>
                </a:lnTo>
                <a:lnTo>
                  <a:pt x="443102" y="164591"/>
                </a:lnTo>
                <a:lnTo>
                  <a:pt x="441392" y="134417"/>
                </a:lnTo>
                <a:lnTo>
                  <a:pt x="427779" y="80974"/>
                </a:lnTo>
                <a:lnTo>
                  <a:pt x="400923" y="37468"/>
                </a:lnTo>
                <a:lnTo>
                  <a:pt x="362061" y="8616"/>
                </a:lnTo>
                <a:lnTo>
                  <a:pt x="338200" y="0"/>
                </a:lnTo>
                <a:close/>
              </a:path>
              <a:path w="443229" h="328930">
                <a:moveTo>
                  <a:pt x="104901" y="0"/>
                </a:moveTo>
                <a:lnTo>
                  <a:pt x="60118" y="21113"/>
                </a:lnTo>
                <a:lnTo>
                  <a:pt x="27050" y="57657"/>
                </a:lnTo>
                <a:lnTo>
                  <a:pt x="6762" y="106553"/>
                </a:lnTo>
                <a:lnTo>
                  <a:pt x="0" y="164591"/>
                </a:lnTo>
                <a:lnTo>
                  <a:pt x="1690" y="194784"/>
                </a:lnTo>
                <a:lnTo>
                  <a:pt x="15216" y="248263"/>
                </a:lnTo>
                <a:lnTo>
                  <a:pt x="42054" y="291621"/>
                </a:lnTo>
                <a:lnTo>
                  <a:pt x="80968" y="320335"/>
                </a:lnTo>
                <a:lnTo>
                  <a:pt x="104901" y="328929"/>
                </a:lnTo>
                <a:lnTo>
                  <a:pt x="108965" y="315594"/>
                </a:lnTo>
                <a:lnTo>
                  <a:pt x="90249" y="307306"/>
                </a:lnTo>
                <a:lnTo>
                  <a:pt x="74104" y="295767"/>
                </a:lnTo>
                <a:lnTo>
                  <a:pt x="49529" y="262889"/>
                </a:lnTo>
                <a:lnTo>
                  <a:pt x="34845" y="218186"/>
                </a:lnTo>
                <a:lnTo>
                  <a:pt x="29971" y="162813"/>
                </a:lnTo>
                <a:lnTo>
                  <a:pt x="31188" y="134790"/>
                </a:lnTo>
                <a:lnTo>
                  <a:pt x="40955" y="86125"/>
                </a:lnTo>
                <a:lnTo>
                  <a:pt x="60577" y="47696"/>
                </a:lnTo>
                <a:lnTo>
                  <a:pt x="90624" y="21597"/>
                </a:lnTo>
                <a:lnTo>
                  <a:pt x="109600" y="13335"/>
                </a:lnTo>
                <a:lnTo>
                  <a:pt x="104901" y="0"/>
                </a:lnTo>
                <a:close/>
              </a:path>
            </a:pathLst>
          </a:custGeom>
          <a:solidFill>
            <a:srgbClr val="FFFFFF"/>
          </a:solidFill>
        </p:spPr>
        <p:txBody>
          <a:bodyPr wrap="square" lIns="0" tIns="0" rIns="0" bIns="0" rtlCol="0"/>
          <a:lstStyle/>
          <a:p>
            <a:endParaRPr/>
          </a:p>
        </p:txBody>
      </p:sp>
      <p:sp>
        <p:nvSpPr>
          <p:cNvPr id="6" name="object 6"/>
          <p:cNvSpPr txBox="1"/>
          <p:nvPr/>
        </p:nvSpPr>
        <p:spPr>
          <a:xfrm>
            <a:off x="4948554" y="1867026"/>
            <a:ext cx="613410" cy="452120"/>
          </a:xfrm>
          <a:prstGeom prst="rect">
            <a:avLst/>
          </a:prstGeom>
        </p:spPr>
        <p:txBody>
          <a:bodyPr vert="horz" wrap="square" lIns="0" tIns="12065" rIns="0" bIns="0" rtlCol="0">
            <a:spAutoFit/>
          </a:bodyPr>
          <a:lstStyle/>
          <a:p>
            <a:pPr marL="12700">
              <a:lnSpc>
                <a:spcPct val="100000"/>
              </a:lnSpc>
              <a:spcBef>
                <a:spcPts val="95"/>
              </a:spcBef>
              <a:tabLst>
                <a:tab pos="396240" algn="l"/>
              </a:tabLst>
            </a:pPr>
            <a:r>
              <a:rPr sz="2800" spc="-50" dirty="0">
                <a:solidFill>
                  <a:srgbClr val="FFFFFF"/>
                </a:solidFill>
                <a:latin typeface="Cambria Math"/>
                <a:cs typeface="Cambria Math"/>
              </a:rPr>
              <a:t>𝐸</a:t>
            </a:r>
            <a:r>
              <a:rPr sz="2800" dirty="0">
                <a:solidFill>
                  <a:srgbClr val="FFFFFF"/>
                </a:solidFill>
                <a:latin typeface="Cambria Math"/>
                <a:cs typeface="Cambria Math"/>
              </a:rPr>
              <a:t>	</a:t>
            </a:r>
            <a:r>
              <a:rPr sz="2800" spc="-50" dirty="0">
                <a:solidFill>
                  <a:srgbClr val="FFFFFF"/>
                </a:solidFill>
                <a:latin typeface="Cambria Math"/>
                <a:cs typeface="Cambria Math"/>
              </a:rPr>
              <a:t>𝑛</a:t>
            </a:r>
            <a:endParaRPr sz="2800">
              <a:latin typeface="Cambria Math"/>
              <a:cs typeface="Cambria Math"/>
            </a:endParaRPr>
          </a:p>
        </p:txBody>
      </p:sp>
      <p:sp>
        <p:nvSpPr>
          <p:cNvPr id="7" name="object 7"/>
          <p:cNvSpPr/>
          <p:nvPr/>
        </p:nvSpPr>
        <p:spPr>
          <a:xfrm>
            <a:off x="6166103" y="2121407"/>
            <a:ext cx="151130" cy="22860"/>
          </a:xfrm>
          <a:custGeom>
            <a:avLst/>
            <a:gdLst/>
            <a:ahLst/>
            <a:cxnLst/>
            <a:rect l="l" t="t" r="r" b="b"/>
            <a:pathLst>
              <a:path w="151129" h="22860">
                <a:moveTo>
                  <a:pt x="150875" y="0"/>
                </a:moveTo>
                <a:lnTo>
                  <a:pt x="0" y="0"/>
                </a:lnTo>
                <a:lnTo>
                  <a:pt x="0" y="22860"/>
                </a:lnTo>
                <a:lnTo>
                  <a:pt x="150875" y="22860"/>
                </a:lnTo>
                <a:lnTo>
                  <a:pt x="150875" y="0"/>
                </a:lnTo>
                <a:close/>
              </a:path>
            </a:pathLst>
          </a:custGeom>
          <a:solidFill>
            <a:srgbClr val="FFFFFF"/>
          </a:solidFill>
        </p:spPr>
        <p:txBody>
          <a:bodyPr wrap="square" lIns="0" tIns="0" rIns="0" bIns="0" rtlCol="0"/>
          <a:lstStyle/>
          <a:p>
            <a:endParaRPr/>
          </a:p>
        </p:txBody>
      </p:sp>
      <p:sp>
        <p:nvSpPr>
          <p:cNvPr id="8" name="object 8"/>
          <p:cNvSpPr txBox="1"/>
          <p:nvPr/>
        </p:nvSpPr>
        <p:spPr>
          <a:xfrm>
            <a:off x="6154292" y="1753565"/>
            <a:ext cx="175895" cy="337185"/>
          </a:xfrm>
          <a:prstGeom prst="rect">
            <a:avLst/>
          </a:prstGeom>
        </p:spPr>
        <p:txBody>
          <a:bodyPr vert="horz" wrap="square" lIns="0" tIns="11430" rIns="0" bIns="0" rtlCol="0">
            <a:spAutoFit/>
          </a:bodyPr>
          <a:lstStyle/>
          <a:p>
            <a:pPr marL="12700">
              <a:lnSpc>
                <a:spcPct val="100000"/>
              </a:lnSpc>
              <a:spcBef>
                <a:spcPts val="90"/>
              </a:spcBef>
            </a:pPr>
            <a:r>
              <a:rPr sz="2050" spc="-50" dirty="0">
                <a:solidFill>
                  <a:srgbClr val="FFFFFF"/>
                </a:solidFill>
                <a:latin typeface="Cambria Math"/>
                <a:cs typeface="Cambria Math"/>
              </a:rPr>
              <a:t>1</a:t>
            </a:r>
            <a:endParaRPr sz="2050">
              <a:latin typeface="Cambria Math"/>
              <a:cs typeface="Cambria Math"/>
            </a:endParaRPr>
          </a:p>
        </p:txBody>
      </p:sp>
      <p:sp>
        <p:nvSpPr>
          <p:cNvPr id="9" name="object 9"/>
          <p:cNvSpPr txBox="1"/>
          <p:nvPr/>
        </p:nvSpPr>
        <p:spPr>
          <a:xfrm>
            <a:off x="6558153" y="1822145"/>
            <a:ext cx="175895" cy="337185"/>
          </a:xfrm>
          <a:prstGeom prst="rect">
            <a:avLst/>
          </a:prstGeom>
        </p:spPr>
        <p:txBody>
          <a:bodyPr vert="horz" wrap="square" lIns="0" tIns="11430" rIns="0" bIns="0" rtlCol="0">
            <a:spAutoFit/>
          </a:bodyPr>
          <a:lstStyle/>
          <a:p>
            <a:pPr marL="12700">
              <a:lnSpc>
                <a:spcPct val="100000"/>
              </a:lnSpc>
              <a:spcBef>
                <a:spcPts val="90"/>
              </a:spcBef>
            </a:pPr>
            <a:r>
              <a:rPr sz="2050" spc="-50" dirty="0">
                <a:solidFill>
                  <a:srgbClr val="FFFFFF"/>
                </a:solidFill>
                <a:latin typeface="Cambria Math"/>
                <a:cs typeface="Cambria Math"/>
              </a:rPr>
              <a:t>2</a:t>
            </a:r>
            <a:endParaRPr sz="2050">
              <a:latin typeface="Cambria Math"/>
              <a:cs typeface="Cambria Math"/>
            </a:endParaRPr>
          </a:p>
        </p:txBody>
      </p:sp>
      <p:sp>
        <p:nvSpPr>
          <p:cNvPr id="10" name="object 10"/>
          <p:cNvSpPr txBox="1"/>
          <p:nvPr/>
        </p:nvSpPr>
        <p:spPr>
          <a:xfrm>
            <a:off x="5751957" y="1867026"/>
            <a:ext cx="6386830" cy="610870"/>
          </a:xfrm>
          <a:prstGeom prst="rect">
            <a:avLst/>
          </a:prstGeom>
        </p:spPr>
        <p:txBody>
          <a:bodyPr vert="horz" wrap="square" lIns="0" tIns="12065" rIns="0" bIns="0" rtlCol="0">
            <a:spAutoFit/>
          </a:bodyPr>
          <a:lstStyle/>
          <a:p>
            <a:pPr marL="50800">
              <a:lnSpc>
                <a:spcPts val="2755"/>
              </a:lnSpc>
              <a:spcBef>
                <a:spcPts val="95"/>
              </a:spcBef>
              <a:tabLst>
                <a:tab pos="623570" algn="l"/>
                <a:tab pos="5610860" algn="l"/>
              </a:tabLst>
            </a:pPr>
            <a:r>
              <a:rPr sz="2800" spc="-50" dirty="0">
                <a:solidFill>
                  <a:srgbClr val="FFFFFF"/>
                </a:solidFill>
                <a:latin typeface="Cambria Math"/>
                <a:cs typeface="Cambria Math"/>
              </a:rPr>
              <a:t>=</a:t>
            </a:r>
            <a:r>
              <a:rPr sz="2800" dirty="0">
                <a:solidFill>
                  <a:srgbClr val="FFFFFF"/>
                </a:solidFill>
                <a:latin typeface="Cambria Math"/>
                <a:cs typeface="Cambria Math"/>
              </a:rPr>
              <a:t>	𝑒</a:t>
            </a:r>
            <a:r>
              <a:rPr sz="3075" baseline="-17615" dirty="0">
                <a:solidFill>
                  <a:srgbClr val="FFFFFF"/>
                </a:solidFill>
                <a:latin typeface="Cambria Math"/>
                <a:cs typeface="Cambria Math"/>
              </a:rPr>
              <a:t>𝑘</a:t>
            </a:r>
            <a:r>
              <a:rPr sz="3075" spc="-217" baseline="-17615" dirty="0">
                <a:solidFill>
                  <a:srgbClr val="FFFFFF"/>
                </a:solidFill>
                <a:latin typeface="Cambria Math"/>
                <a:cs typeface="Cambria Math"/>
              </a:rPr>
              <a:t> </a:t>
            </a:r>
            <a:r>
              <a:rPr sz="2800" spc="-25" dirty="0">
                <a:solidFill>
                  <a:srgbClr val="FFFFFF"/>
                </a:solidFill>
                <a:latin typeface="Cambria Math"/>
                <a:cs typeface="Cambria Math"/>
              </a:rPr>
              <a:t>(𝑛)</a:t>
            </a:r>
            <a:r>
              <a:rPr sz="2800" dirty="0">
                <a:solidFill>
                  <a:srgbClr val="FFFFFF"/>
                </a:solidFill>
                <a:latin typeface="Cambria Math"/>
                <a:cs typeface="Cambria Math"/>
              </a:rPr>
              <a:t>	</a:t>
            </a:r>
            <a:r>
              <a:rPr sz="2800" spc="-10" dirty="0">
                <a:solidFill>
                  <a:srgbClr val="FFFFFF"/>
                </a:solidFill>
                <a:latin typeface="Cambria"/>
                <a:cs typeface="Cambria"/>
              </a:rPr>
              <a:t>(2.2)</a:t>
            </a:r>
            <a:endParaRPr sz="2800">
              <a:latin typeface="Cambria"/>
              <a:cs typeface="Cambria"/>
            </a:endParaRPr>
          </a:p>
          <a:p>
            <a:pPr marL="414655">
              <a:lnSpc>
                <a:spcPts val="1855"/>
              </a:lnSpc>
            </a:pPr>
            <a:r>
              <a:rPr sz="2050" spc="-50" dirty="0">
                <a:solidFill>
                  <a:srgbClr val="FFFFFF"/>
                </a:solidFill>
                <a:latin typeface="Cambria Math"/>
                <a:cs typeface="Cambria Math"/>
              </a:rPr>
              <a:t>2</a:t>
            </a:r>
            <a:endParaRPr sz="2050">
              <a:latin typeface="Cambria Math"/>
              <a:cs typeface="Cambria Math"/>
            </a:endParaRPr>
          </a:p>
        </p:txBody>
      </p:sp>
      <p:pic>
        <p:nvPicPr>
          <p:cNvPr id="11" name="object 11"/>
          <p:cNvPicPr/>
          <p:nvPr/>
        </p:nvPicPr>
        <p:blipFill>
          <a:blip r:embed="rId2" cstate="print"/>
          <a:stretch>
            <a:fillRect/>
          </a:stretch>
        </p:blipFill>
        <p:spPr>
          <a:xfrm>
            <a:off x="3339084" y="4680203"/>
            <a:ext cx="2074926" cy="1084338"/>
          </a:xfrm>
          <a:prstGeom prst="rect">
            <a:avLst/>
          </a:prstGeom>
        </p:spPr>
      </p:pic>
      <p:sp>
        <p:nvSpPr>
          <p:cNvPr id="12" name="object 12"/>
          <p:cNvSpPr txBox="1"/>
          <p:nvPr/>
        </p:nvSpPr>
        <p:spPr>
          <a:xfrm>
            <a:off x="3499865" y="4747386"/>
            <a:ext cx="1755139" cy="941069"/>
          </a:xfrm>
          <a:prstGeom prst="rect">
            <a:avLst/>
          </a:prstGeom>
        </p:spPr>
        <p:txBody>
          <a:bodyPr vert="horz" wrap="square" lIns="0" tIns="12700" rIns="0" bIns="0" rtlCol="0">
            <a:spAutoFit/>
          </a:bodyPr>
          <a:lstStyle/>
          <a:p>
            <a:pPr marL="12065" marR="5080" indent="1905" algn="ctr">
              <a:lnSpc>
                <a:spcPct val="100000"/>
              </a:lnSpc>
              <a:spcBef>
                <a:spcPts val="100"/>
              </a:spcBef>
            </a:pPr>
            <a:r>
              <a:rPr lang="tr-TR" sz="2000" dirty="0">
                <a:latin typeface="Cambria"/>
                <a:cs typeface="Cambria"/>
              </a:rPr>
              <a:t>Bir veya daha fazla gizli nöron katmanı</a:t>
            </a:r>
            <a:endParaRPr sz="2000" dirty="0">
              <a:latin typeface="Cambria"/>
              <a:cs typeface="Cambria"/>
            </a:endParaRPr>
          </a:p>
        </p:txBody>
      </p:sp>
      <p:pic>
        <p:nvPicPr>
          <p:cNvPr id="13" name="object 13"/>
          <p:cNvPicPr/>
          <p:nvPr/>
        </p:nvPicPr>
        <p:blipFill>
          <a:blip r:embed="rId3" cstate="print"/>
          <a:stretch>
            <a:fillRect/>
          </a:stretch>
        </p:blipFill>
        <p:spPr>
          <a:xfrm>
            <a:off x="7990331" y="4870691"/>
            <a:ext cx="703338" cy="703338"/>
          </a:xfrm>
          <a:prstGeom prst="rect">
            <a:avLst/>
          </a:prstGeom>
        </p:spPr>
      </p:pic>
      <p:sp>
        <p:nvSpPr>
          <p:cNvPr id="14" name="object 14"/>
          <p:cNvSpPr txBox="1"/>
          <p:nvPr/>
        </p:nvSpPr>
        <p:spPr>
          <a:xfrm>
            <a:off x="8268081" y="5062550"/>
            <a:ext cx="151130" cy="300355"/>
          </a:xfrm>
          <a:prstGeom prst="rect">
            <a:avLst/>
          </a:prstGeom>
        </p:spPr>
        <p:txBody>
          <a:bodyPr vert="horz" wrap="square" lIns="0" tIns="12700" rIns="0" bIns="0" rtlCol="0">
            <a:spAutoFit/>
          </a:bodyPr>
          <a:lstStyle/>
          <a:p>
            <a:pPr marL="12700">
              <a:lnSpc>
                <a:spcPct val="100000"/>
              </a:lnSpc>
              <a:spcBef>
                <a:spcPts val="100"/>
              </a:spcBef>
            </a:pPr>
            <a:r>
              <a:rPr sz="1800" spc="-50" dirty="0">
                <a:latin typeface="Symbol"/>
                <a:cs typeface="Symbol"/>
              </a:rPr>
              <a:t></a:t>
            </a:r>
            <a:endParaRPr sz="1800">
              <a:latin typeface="Symbol"/>
              <a:cs typeface="Symbol"/>
            </a:endParaRPr>
          </a:p>
        </p:txBody>
      </p:sp>
      <p:grpSp>
        <p:nvGrpSpPr>
          <p:cNvPr id="15" name="object 15"/>
          <p:cNvGrpSpPr/>
          <p:nvPr/>
        </p:nvGrpSpPr>
        <p:grpSpPr>
          <a:xfrm>
            <a:off x="2489454" y="4463034"/>
            <a:ext cx="6807834" cy="1461135"/>
            <a:chOff x="2489454" y="4463034"/>
            <a:chExt cx="6807834" cy="1461135"/>
          </a:xfrm>
        </p:grpSpPr>
        <p:sp>
          <p:nvSpPr>
            <p:cNvPr id="16" name="object 16"/>
            <p:cNvSpPr/>
            <p:nvPr/>
          </p:nvSpPr>
          <p:spPr>
            <a:xfrm>
              <a:off x="2489454" y="5034534"/>
              <a:ext cx="6807834" cy="381000"/>
            </a:xfrm>
            <a:custGeom>
              <a:avLst/>
              <a:gdLst/>
              <a:ahLst/>
              <a:cxnLst/>
              <a:rect l="l" t="t" r="r" b="b"/>
              <a:pathLst>
                <a:path w="6807834" h="381000">
                  <a:moveTo>
                    <a:pt x="859917" y="190500"/>
                  </a:moveTo>
                  <a:lnTo>
                    <a:pt x="732917" y="127000"/>
                  </a:lnTo>
                  <a:lnTo>
                    <a:pt x="478917" y="0"/>
                  </a:lnTo>
                  <a:lnTo>
                    <a:pt x="563575" y="127000"/>
                  </a:lnTo>
                  <a:lnTo>
                    <a:pt x="0" y="127000"/>
                  </a:lnTo>
                  <a:lnTo>
                    <a:pt x="0" y="254000"/>
                  </a:lnTo>
                  <a:lnTo>
                    <a:pt x="563575" y="254000"/>
                  </a:lnTo>
                  <a:lnTo>
                    <a:pt x="478917" y="381000"/>
                  </a:lnTo>
                  <a:lnTo>
                    <a:pt x="732917" y="254000"/>
                  </a:lnTo>
                  <a:lnTo>
                    <a:pt x="859917" y="190500"/>
                  </a:lnTo>
                  <a:close/>
                </a:path>
                <a:path w="6807834" h="381000">
                  <a:moveTo>
                    <a:pt x="3657219" y="190500"/>
                  </a:moveTo>
                  <a:lnTo>
                    <a:pt x="3530219" y="127000"/>
                  </a:lnTo>
                  <a:lnTo>
                    <a:pt x="3276219" y="0"/>
                  </a:lnTo>
                  <a:lnTo>
                    <a:pt x="3360877" y="127000"/>
                  </a:lnTo>
                  <a:lnTo>
                    <a:pt x="2916936" y="127000"/>
                  </a:lnTo>
                  <a:lnTo>
                    <a:pt x="2916936" y="254000"/>
                  </a:lnTo>
                  <a:lnTo>
                    <a:pt x="3360877" y="254000"/>
                  </a:lnTo>
                  <a:lnTo>
                    <a:pt x="3276219" y="381000"/>
                  </a:lnTo>
                  <a:lnTo>
                    <a:pt x="3530219" y="254000"/>
                  </a:lnTo>
                  <a:lnTo>
                    <a:pt x="3657219" y="190500"/>
                  </a:lnTo>
                  <a:close/>
                </a:path>
                <a:path w="6807834" h="381000">
                  <a:moveTo>
                    <a:pt x="5511800" y="190500"/>
                  </a:moveTo>
                  <a:lnTo>
                    <a:pt x="5486400" y="177800"/>
                  </a:lnTo>
                  <a:lnTo>
                    <a:pt x="5384800" y="127000"/>
                  </a:lnTo>
                  <a:lnTo>
                    <a:pt x="5425440" y="177800"/>
                  </a:lnTo>
                  <a:lnTo>
                    <a:pt x="4724400" y="177800"/>
                  </a:lnTo>
                  <a:lnTo>
                    <a:pt x="4724400" y="203200"/>
                  </a:lnTo>
                  <a:lnTo>
                    <a:pt x="5425440" y="203200"/>
                  </a:lnTo>
                  <a:lnTo>
                    <a:pt x="5384800" y="254000"/>
                  </a:lnTo>
                  <a:lnTo>
                    <a:pt x="5486400" y="203200"/>
                  </a:lnTo>
                  <a:lnTo>
                    <a:pt x="5511800" y="190500"/>
                  </a:lnTo>
                  <a:close/>
                </a:path>
                <a:path w="6807834" h="381000">
                  <a:moveTo>
                    <a:pt x="6807708" y="177800"/>
                  </a:moveTo>
                  <a:lnTo>
                    <a:pt x="6284455" y="177800"/>
                  </a:lnTo>
                  <a:lnTo>
                    <a:pt x="6325108" y="127000"/>
                  </a:lnTo>
                  <a:lnTo>
                    <a:pt x="6198108" y="190500"/>
                  </a:lnTo>
                  <a:lnTo>
                    <a:pt x="6325108" y="254000"/>
                  </a:lnTo>
                  <a:lnTo>
                    <a:pt x="6284455" y="203200"/>
                  </a:lnTo>
                  <a:lnTo>
                    <a:pt x="6807708" y="203200"/>
                  </a:lnTo>
                  <a:lnTo>
                    <a:pt x="6807708" y="177800"/>
                  </a:lnTo>
                  <a:close/>
                </a:path>
              </a:pathLst>
            </a:custGeom>
            <a:solidFill>
              <a:srgbClr val="FFFFFF"/>
            </a:solidFill>
          </p:spPr>
          <p:txBody>
            <a:bodyPr wrap="square" lIns="0" tIns="0" rIns="0" bIns="0" rtlCol="0"/>
            <a:lstStyle/>
            <a:p>
              <a:endParaRPr/>
            </a:p>
          </p:txBody>
        </p:sp>
        <p:pic>
          <p:nvPicPr>
            <p:cNvPr id="17" name="object 17"/>
            <p:cNvPicPr/>
            <p:nvPr/>
          </p:nvPicPr>
          <p:blipFill>
            <a:blip r:embed="rId4" cstate="print"/>
            <a:stretch>
              <a:fillRect/>
            </a:stretch>
          </p:blipFill>
          <p:spPr>
            <a:xfrm>
              <a:off x="8281162" y="5567934"/>
              <a:ext cx="127000" cy="232803"/>
            </a:xfrm>
            <a:prstGeom prst="rect">
              <a:avLst/>
            </a:prstGeom>
          </p:spPr>
        </p:pic>
        <p:sp>
          <p:nvSpPr>
            <p:cNvPr id="18" name="object 18"/>
            <p:cNvSpPr/>
            <p:nvPr/>
          </p:nvSpPr>
          <p:spPr>
            <a:xfrm>
              <a:off x="6288150" y="4463034"/>
              <a:ext cx="755015" cy="1454150"/>
            </a:xfrm>
            <a:custGeom>
              <a:avLst/>
              <a:gdLst/>
              <a:ahLst/>
              <a:cxnLst/>
              <a:rect l="l" t="t" r="r" b="b"/>
              <a:pathLst>
                <a:path w="755015" h="1454150">
                  <a:moveTo>
                    <a:pt x="720090" y="67818"/>
                  </a:moveTo>
                  <a:lnTo>
                    <a:pt x="704125" y="71051"/>
                  </a:lnTo>
                  <a:lnTo>
                    <a:pt x="0" y="1441996"/>
                  </a:lnTo>
                  <a:lnTo>
                    <a:pt x="22606" y="1453603"/>
                  </a:lnTo>
                  <a:lnTo>
                    <a:pt x="726728" y="82615"/>
                  </a:lnTo>
                  <a:lnTo>
                    <a:pt x="720090" y="67818"/>
                  </a:lnTo>
                  <a:close/>
                </a:path>
                <a:path w="755015" h="1454150">
                  <a:moveTo>
                    <a:pt x="754222" y="61976"/>
                  </a:moveTo>
                  <a:lnTo>
                    <a:pt x="708787" y="61976"/>
                  </a:lnTo>
                  <a:lnTo>
                    <a:pt x="731393" y="73533"/>
                  </a:lnTo>
                  <a:lnTo>
                    <a:pt x="726728" y="82615"/>
                  </a:lnTo>
                  <a:lnTo>
                    <a:pt x="753364" y="141986"/>
                  </a:lnTo>
                  <a:lnTo>
                    <a:pt x="754222" y="61976"/>
                  </a:lnTo>
                  <a:close/>
                </a:path>
                <a:path w="755015" h="1454150">
                  <a:moveTo>
                    <a:pt x="754888" y="0"/>
                  </a:moveTo>
                  <a:lnTo>
                    <a:pt x="640460" y="83947"/>
                  </a:lnTo>
                  <a:lnTo>
                    <a:pt x="704125" y="71051"/>
                  </a:lnTo>
                  <a:lnTo>
                    <a:pt x="708787" y="61976"/>
                  </a:lnTo>
                  <a:lnTo>
                    <a:pt x="754222" y="61976"/>
                  </a:lnTo>
                  <a:lnTo>
                    <a:pt x="754888" y="0"/>
                  </a:lnTo>
                  <a:close/>
                </a:path>
                <a:path w="755015" h="1454150">
                  <a:moveTo>
                    <a:pt x="720214" y="67818"/>
                  </a:moveTo>
                  <a:lnTo>
                    <a:pt x="726728" y="82615"/>
                  </a:lnTo>
                  <a:lnTo>
                    <a:pt x="731393" y="73533"/>
                  </a:lnTo>
                  <a:lnTo>
                    <a:pt x="720214" y="67818"/>
                  </a:lnTo>
                  <a:close/>
                </a:path>
                <a:path w="755015" h="1454150">
                  <a:moveTo>
                    <a:pt x="708787" y="61976"/>
                  </a:moveTo>
                  <a:lnTo>
                    <a:pt x="704125" y="71051"/>
                  </a:lnTo>
                  <a:lnTo>
                    <a:pt x="720090" y="67818"/>
                  </a:lnTo>
                  <a:lnTo>
                    <a:pt x="708787" y="61976"/>
                  </a:lnTo>
                  <a:close/>
                </a:path>
              </a:pathLst>
            </a:custGeom>
            <a:solidFill>
              <a:srgbClr val="FFFFFF"/>
            </a:solidFill>
          </p:spPr>
          <p:txBody>
            <a:bodyPr wrap="square" lIns="0" tIns="0" rIns="0" bIns="0" rtlCol="0"/>
            <a:lstStyle/>
            <a:p>
              <a:endParaRPr/>
            </a:p>
          </p:txBody>
        </p:sp>
        <p:sp>
          <p:nvSpPr>
            <p:cNvPr id="19" name="object 19"/>
            <p:cNvSpPr/>
            <p:nvPr/>
          </p:nvSpPr>
          <p:spPr>
            <a:xfrm>
              <a:off x="6299454" y="5689854"/>
              <a:ext cx="2045335" cy="221615"/>
            </a:xfrm>
            <a:custGeom>
              <a:avLst/>
              <a:gdLst/>
              <a:ahLst/>
              <a:cxnLst/>
              <a:rect l="l" t="t" r="r" b="b"/>
              <a:pathLst>
                <a:path w="2045334" h="221614">
                  <a:moveTo>
                    <a:pt x="2045207" y="221221"/>
                  </a:moveTo>
                  <a:lnTo>
                    <a:pt x="2045207" y="0"/>
                  </a:lnTo>
                </a:path>
                <a:path w="2045334" h="221614">
                  <a:moveTo>
                    <a:pt x="0" y="220980"/>
                  </a:moveTo>
                  <a:lnTo>
                    <a:pt x="2044700" y="220980"/>
                  </a:lnTo>
                </a:path>
              </a:pathLst>
            </a:custGeom>
            <a:ln w="25400">
              <a:solidFill>
                <a:srgbClr val="FFFFFF"/>
              </a:solidFill>
            </a:ln>
          </p:spPr>
          <p:txBody>
            <a:bodyPr wrap="square" lIns="0" tIns="0" rIns="0" bIns="0" rtlCol="0"/>
            <a:lstStyle/>
            <a:p>
              <a:endParaRPr/>
            </a:p>
          </p:txBody>
        </p:sp>
        <p:pic>
          <p:nvPicPr>
            <p:cNvPr id="20" name="object 20"/>
            <p:cNvPicPr/>
            <p:nvPr/>
          </p:nvPicPr>
          <p:blipFill>
            <a:blip r:embed="rId5" cstate="print"/>
            <a:stretch>
              <a:fillRect/>
            </a:stretch>
          </p:blipFill>
          <p:spPr>
            <a:xfrm>
              <a:off x="6135624" y="4680204"/>
              <a:ext cx="1085850" cy="1084338"/>
            </a:xfrm>
            <a:prstGeom prst="rect">
              <a:avLst/>
            </a:prstGeom>
          </p:spPr>
        </p:pic>
      </p:grpSp>
      <p:sp>
        <p:nvSpPr>
          <p:cNvPr id="21" name="object 21"/>
          <p:cNvSpPr txBox="1"/>
          <p:nvPr/>
        </p:nvSpPr>
        <p:spPr>
          <a:xfrm>
            <a:off x="6275070" y="4747386"/>
            <a:ext cx="810895" cy="941069"/>
          </a:xfrm>
          <a:prstGeom prst="rect">
            <a:avLst/>
          </a:prstGeom>
        </p:spPr>
        <p:txBody>
          <a:bodyPr vert="horz" wrap="square" lIns="0" tIns="12700" rIns="0" bIns="0" rtlCol="0">
            <a:spAutoFit/>
          </a:bodyPr>
          <a:lstStyle/>
          <a:p>
            <a:pPr marL="12065" marR="5080" indent="-635" algn="ctr">
              <a:lnSpc>
                <a:spcPct val="100000"/>
              </a:lnSpc>
              <a:spcBef>
                <a:spcPts val="100"/>
              </a:spcBef>
            </a:pPr>
            <a:r>
              <a:rPr lang="tr-TR" sz="2000" spc="-10" dirty="0">
                <a:latin typeface="Cambria"/>
                <a:cs typeface="Cambria"/>
              </a:rPr>
              <a:t>Çıkış nöron k</a:t>
            </a:r>
            <a:endParaRPr sz="2000" dirty="0">
              <a:latin typeface="Cambria"/>
              <a:cs typeface="Cambria"/>
            </a:endParaRPr>
          </a:p>
        </p:txBody>
      </p:sp>
      <p:sp>
        <p:nvSpPr>
          <p:cNvPr id="22" name="object 22"/>
          <p:cNvSpPr/>
          <p:nvPr/>
        </p:nvSpPr>
        <p:spPr>
          <a:xfrm>
            <a:off x="2869692" y="4233671"/>
            <a:ext cx="4724400" cy="1828800"/>
          </a:xfrm>
          <a:custGeom>
            <a:avLst/>
            <a:gdLst/>
            <a:ahLst/>
            <a:cxnLst/>
            <a:rect l="l" t="t" r="r" b="b"/>
            <a:pathLst>
              <a:path w="4724400" h="1828800">
                <a:moveTo>
                  <a:pt x="0" y="1828800"/>
                </a:moveTo>
                <a:lnTo>
                  <a:pt x="4724400" y="1828800"/>
                </a:lnTo>
                <a:lnTo>
                  <a:pt x="4724400" y="0"/>
                </a:lnTo>
                <a:lnTo>
                  <a:pt x="0" y="0"/>
                </a:lnTo>
                <a:lnTo>
                  <a:pt x="0" y="1828800"/>
                </a:lnTo>
                <a:close/>
              </a:path>
            </a:pathLst>
          </a:custGeom>
          <a:ln w="12700">
            <a:solidFill>
              <a:srgbClr val="FFFFFF"/>
            </a:solidFill>
            <a:prstDash val="sysDash"/>
          </a:ln>
        </p:spPr>
        <p:txBody>
          <a:bodyPr wrap="square" lIns="0" tIns="0" rIns="0" bIns="0" rtlCol="0"/>
          <a:lstStyle/>
          <a:p>
            <a:endParaRPr/>
          </a:p>
        </p:txBody>
      </p:sp>
      <p:sp>
        <p:nvSpPr>
          <p:cNvPr id="23" name="object 23"/>
          <p:cNvSpPr txBox="1"/>
          <p:nvPr/>
        </p:nvSpPr>
        <p:spPr>
          <a:xfrm>
            <a:off x="2427477" y="4245102"/>
            <a:ext cx="855344" cy="746760"/>
          </a:xfrm>
          <a:prstGeom prst="rect">
            <a:avLst/>
          </a:prstGeom>
        </p:spPr>
        <p:txBody>
          <a:bodyPr vert="horz" wrap="square" lIns="0" tIns="33019" rIns="0" bIns="0" rtlCol="0">
            <a:spAutoFit/>
          </a:bodyPr>
          <a:lstStyle/>
          <a:p>
            <a:pPr marL="12700" marR="5080" indent="25400">
              <a:lnSpc>
                <a:spcPts val="2800"/>
              </a:lnSpc>
              <a:spcBef>
                <a:spcPts val="259"/>
              </a:spcBef>
            </a:pPr>
            <a:r>
              <a:rPr sz="2400" spc="-10" dirty="0">
                <a:solidFill>
                  <a:srgbClr val="FFFFFF"/>
                </a:solidFill>
                <a:latin typeface="Cambria Math"/>
                <a:cs typeface="Cambria Math"/>
              </a:rPr>
              <a:t>Input vector</a:t>
            </a:r>
            <a:endParaRPr sz="2400">
              <a:latin typeface="Cambria Math"/>
              <a:cs typeface="Cambria Math"/>
            </a:endParaRPr>
          </a:p>
        </p:txBody>
      </p:sp>
      <p:sp>
        <p:nvSpPr>
          <p:cNvPr id="24" name="object 24"/>
          <p:cNvSpPr txBox="1"/>
          <p:nvPr/>
        </p:nvSpPr>
        <p:spPr>
          <a:xfrm>
            <a:off x="5478017" y="4621733"/>
            <a:ext cx="618490" cy="391795"/>
          </a:xfrm>
          <a:prstGeom prst="rect">
            <a:avLst/>
          </a:prstGeom>
        </p:spPr>
        <p:txBody>
          <a:bodyPr vert="horz" wrap="square" lIns="0" tIns="12700" rIns="0" bIns="0" rtlCol="0">
            <a:spAutoFit/>
          </a:bodyPr>
          <a:lstStyle/>
          <a:p>
            <a:pPr marL="12700">
              <a:lnSpc>
                <a:spcPct val="100000"/>
              </a:lnSpc>
              <a:spcBef>
                <a:spcPts val="100"/>
              </a:spcBef>
            </a:pPr>
            <a:r>
              <a:rPr sz="2400" spc="-20" dirty="0">
                <a:solidFill>
                  <a:srgbClr val="FFFFFF"/>
                </a:solidFill>
                <a:latin typeface="Cambria Math"/>
                <a:cs typeface="Cambria Math"/>
              </a:rPr>
              <a:t>𝐱(𝑛)</a:t>
            </a:r>
            <a:endParaRPr sz="2400">
              <a:latin typeface="Cambria Math"/>
              <a:cs typeface="Cambria Math"/>
            </a:endParaRPr>
          </a:p>
        </p:txBody>
      </p:sp>
      <p:sp>
        <p:nvSpPr>
          <p:cNvPr id="25" name="object 25"/>
          <p:cNvSpPr txBox="1"/>
          <p:nvPr/>
        </p:nvSpPr>
        <p:spPr>
          <a:xfrm>
            <a:off x="7233919" y="4660519"/>
            <a:ext cx="2371725" cy="391160"/>
          </a:xfrm>
          <a:prstGeom prst="rect">
            <a:avLst/>
          </a:prstGeom>
        </p:spPr>
        <p:txBody>
          <a:bodyPr vert="horz" wrap="square" lIns="0" tIns="12700" rIns="0" bIns="0" rtlCol="0">
            <a:spAutoFit/>
          </a:bodyPr>
          <a:lstStyle/>
          <a:p>
            <a:pPr marL="50800">
              <a:lnSpc>
                <a:spcPct val="100000"/>
              </a:lnSpc>
              <a:spcBef>
                <a:spcPts val="100"/>
              </a:spcBef>
              <a:tabLst>
                <a:tab pos="1556385" algn="l"/>
              </a:tabLst>
            </a:pPr>
            <a:r>
              <a:rPr sz="3600" spc="-15" baseline="1157" dirty="0">
                <a:solidFill>
                  <a:srgbClr val="FFFFFF"/>
                </a:solidFill>
                <a:latin typeface="Cambria Math"/>
                <a:cs typeface="Cambria Math"/>
              </a:rPr>
              <a:t>𝑦</a:t>
            </a:r>
            <a:r>
              <a:rPr sz="2625" spc="-15" baseline="-14285" dirty="0">
                <a:solidFill>
                  <a:srgbClr val="FFFFFF"/>
                </a:solidFill>
                <a:latin typeface="Cambria Math"/>
                <a:cs typeface="Cambria Math"/>
              </a:rPr>
              <a:t>𝑘</a:t>
            </a:r>
            <a:r>
              <a:rPr sz="3600" spc="-15" baseline="1157" dirty="0">
                <a:solidFill>
                  <a:srgbClr val="FFFFFF"/>
                </a:solidFill>
                <a:latin typeface="Cambria Math"/>
                <a:cs typeface="Cambria Math"/>
              </a:rPr>
              <a:t>(𝑛)</a:t>
            </a:r>
            <a:r>
              <a:rPr sz="3600" baseline="1157" dirty="0">
                <a:solidFill>
                  <a:srgbClr val="FFFFFF"/>
                </a:solidFill>
                <a:latin typeface="Cambria Math"/>
                <a:cs typeface="Cambria Math"/>
              </a:rPr>
              <a:t>	</a:t>
            </a:r>
            <a:r>
              <a:rPr sz="2400" spc="40" dirty="0">
                <a:solidFill>
                  <a:srgbClr val="FFFFFF"/>
                </a:solidFill>
                <a:latin typeface="Cambria Math"/>
                <a:cs typeface="Cambria Math"/>
              </a:rPr>
              <a:t>𝑑</a:t>
            </a:r>
            <a:r>
              <a:rPr sz="2625" spc="60" baseline="-15873" dirty="0">
                <a:solidFill>
                  <a:srgbClr val="FFFFFF"/>
                </a:solidFill>
                <a:latin typeface="Cambria Math"/>
                <a:cs typeface="Cambria Math"/>
              </a:rPr>
              <a:t>𝑘</a:t>
            </a:r>
            <a:r>
              <a:rPr sz="2400" spc="40" dirty="0">
                <a:solidFill>
                  <a:srgbClr val="FFFFFF"/>
                </a:solidFill>
                <a:latin typeface="Cambria Math"/>
                <a:cs typeface="Cambria Math"/>
              </a:rPr>
              <a:t>(𝑛)</a:t>
            </a:r>
            <a:endParaRPr sz="2400">
              <a:latin typeface="Cambria Math"/>
              <a:cs typeface="Cambria Math"/>
            </a:endParaRPr>
          </a:p>
        </p:txBody>
      </p:sp>
      <p:sp>
        <p:nvSpPr>
          <p:cNvPr id="26" name="object 26"/>
          <p:cNvSpPr txBox="1"/>
          <p:nvPr/>
        </p:nvSpPr>
        <p:spPr>
          <a:xfrm>
            <a:off x="78739" y="2459862"/>
            <a:ext cx="11944985" cy="1214435"/>
          </a:xfrm>
          <a:prstGeom prst="rect">
            <a:avLst/>
          </a:prstGeom>
        </p:spPr>
        <p:txBody>
          <a:bodyPr vert="horz" wrap="square" lIns="0" tIns="59690" rIns="0" bIns="0" rtlCol="0">
            <a:spAutoFit/>
          </a:bodyPr>
          <a:lstStyle/>
          <a:p>
            <a:pPr marL="12700" marR="5080">
              <a:lnSpc>
                <a:spcPts val="3030"/>
              </a:lnSpc>
              <a:spcBef>
                <a:spcPts val="470"/>
              </a:spcBef>
            </a:pPr>
            <a:r>
              <a:rPr lang="tr-TR" sz="2800" dirty="0">
                <a:solidFill>
                  <a:srgbClr val="FFFFFF"/>
                </a:solidFill>
                <a:latin typeface="Cambria"/>
                <a:cs typeface="Cambria"/>
              </a:rPr>
              <a:t>Yani E(n) hata enerjisinin anlık değeridir. Nöron k'nin sinaptik ağırlıklarına yapılan adım adım ayarlamalar, sistem kararlı bir duruma ulaşana kadar devam eder.</a:t>
            </a:r>
            <a:endParaRPr sz="2000" dirty="0">
              <a:latin typeface="Cambria Math"/>
              <a:cs typeface="Cambria Math"/>
            </a:endParaRPr>
          </a:p>
        </p:txBody>
      </p:sp>
      <p:sp>
        <p:nvSpPr>
          <p:cNvPr id="27" name="object 27"/>
          <p:cNvSpPr txBox="1"/>
          <p:nvPr/>
        </p:nvSpPr>
        <p:spPr>
          <a:xfrm>
            <a:off x="1590294" y="5585256"/>
            <a:ext cx="8345805" cy="922019"/>
          </a:xfrm>
          <a:prstGeom prst="rect">
            <a:avLst/>
          </a:prstGeom>
        </p:spPr>
        <p:txBody>
          <a:bodyPr vert="horz" wrap="square" lIns="0" tIns="12700" rIns="0" bIns="0" rtlCol="0">
            <a:spAutoFit/>
          </a:bodyPr>
          <a:lstStyle/>
          <a:p>
            <a:pPr marR="720090" algn="r">
              <a:lnSpc>
                <a:spcPct val="100000"/>
              </a:lnSpc>
              <a:spcBef>
                <a:spcPts val="100"/>
              </a:spcBef>
            </a:pPr>
            <a:r>
              <a:rPr sz="2400" spc="-10" dirty="0">
                <a:solidFill>
                  <a:srgbClr val="FFFFFF"/>
                </a:solidFill>
                <a:latin typeface="Cambria Math"/>
                <a:cs typeface="Cambria Math"/>
              </a:rPr>
              <a:t>𝑒</a:t>
            </a:r>
            <a:r>
              <a:rPr sz="2625" spc="-15" baseline="-15873" dirty="0">
                <a:solidFill>
                  <a:srgbClr val="FFFFFF"/>
                </a:solidFill>
                <a:latin typeface="Cambria Math"/>
                <a:cs typeface="Cambria Math"/>
              </a:rPr>
              <a:t>𝑘</a:t>
            </a:r>
            <a:r>
              <a:rPr sz="2400" spc="-10" dirty="0">
                <a:solidFill>
                  <a:srgbClr val="FFFFFF"/>
                </a:solidFill>
                <a:latin typeface="Cambria Math"/>
                <a:cs typeface="Cambria Math"/>
              </a:rPr>
              <a:t>(𝑛)</a:t>
            </a:r>
            <a:endParaRPr sz="2400" dirty="0">
              <a:latin typeface="Cambria Math"/>
              <a:cs typeface="Cambria Math"/>
            </a:endParaRPr>
          </a:p>
          <a:p>
            <a:pPr marL="25400">
              <a:lnSpc>
                <a:spcPct val="100000"/>
              </a:lnSpc>
              <a:spcBef>
                <a:spcPts val="2014"/>
              </a:spcBef>
            </a:pPr>
            <a:r>
              <a:rPr lang="tr-TR" dirty="0">
                <a:solidFill>
                  <a:srgbClr val="FFFFFF"/>
                </a:solidFill>
                <a:latin typeface="Cambria"/>
                <a:cs typeface="Cambria"/>
              </a:rPr>
              <a:t>a) Çıktı katmanındaki tek nöronu vurgulayan bir sinir ağının blok diyagramı.</a:t>
            </a:r>
            <a:endParaRPr sz="1800" dirty="0">
              <a:latin typeface="Cambria"/>
              <a:cs typeface="Cambria"/>
            </a:endParaRPr>
          </a:p>
        </p:txBody>
      </p:sp>
      <p:sp>
        <p:nvSpPr>
          <p:cNvPr id="32" name="Metin kutusu 31">
            <a:extLst>
              <a:ext uri="{FF2B5EF4-FFF2-40B4-BE49-F238E27FC236}">
                <a16:creationId xmlns:a16="http://schemas.microsoft.com/office/drawing/2014/main" id="{0B369257-4931-34DE-D8CA-51FFC14E178F}"/>
              </a:ext>
            </a:extLst>
          </p:cNvPr>
          <p:cNvSpPr txBox="1"/>
          <p:nvPr/>
        </p:nvSpPr>
        <p:spPr>
          <a:xfrm>
            <a:off x="3282821" y="3807520"/>
            <a:ext cx="6218902" cy="369332"/>
          </a:xfrm>
          <a:prstGeom prst="rect">
            <a:avLst/>
          </a:prstGeom>
          <a:noFill/>
        </p:spPr>
        <p:txBody>
          <a:bodyPr wrap="square">
            <a:spAutoFit/>
          </a:bodyPr>
          <a:lstStyle/>
          <a:p>
            <a:r>
              <a:rPr lang="tr-TR" dirty="0">
                <a:solidFill>
                  <a:srgbClr val="FFFFFF"/>
                </a:solidFill>
                <a:latin typeface="Cambria Math"/>
                <a:cs typeface="Cambria Math"/>
              </a:rPr>
              <a:t>Çok katmanlı ileri beslemeli ağ</a:t>
            </a:r>
            <a:endParaRPr lang="tr-TR" dirty="0"/>
          </a:p>
        </p:txBody>
      </p:sp>
      <p:sp>
        <p:nvSpPr>
          <p:cNvPr id="31" name="object 3">
            <a:extLst>
              <a:ext uri="{FF2B5EF4-FFF2-40B4-BE49-F238E27FC236}">
                <a16:creationId xmlns:a16="http://schemas.microsoft.com/office/drawing/2014/main" id="{0871183F-E042-B386-FA5D-B8D659B1A2B4}"/>
              </a:ext>
            </a:extLst>
          </p:cNvPr>
          <p:cNvSpPr txBox="1">
            <a:spLocks/>
          </p:cNvSpPr>
          <p:nvPr/>
        </p:nvSpPr>
        <p:spPr>
          <a:xfrm>
            <a:off x="152400" y="54627"/>
            <a:ext cx="11582400" cy="782907"/>
          </a:xfrm>
          <a:prstGeom prst="rect">
            <a:avLst/>
          </a:prstGeom>
        </p:spPr>
        <p:txBody>
          <a:bodyPr vert="horz" wrap="square" lIns="0" tIns="13335"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28725" indent="-596900">
              <a:lnSpc>
                <a:spcPct val="100000"/>
              </a:lnSpc>
              <a:spcBef>
                <a:spcPts val="105"/>
              </a:spcBef>
            </a:pPr>
            <a:r>
              <a:rPr lang="tr-TR" sz="5000" dirty="0">
                <a:solidFill>
                  <a:schemeClr val="bg1"/>
                </a:solidFill>
              </a:rPr>
              <a:t>Hata Düzeltme Öğrenme(</a:t>
            </a:r>
            <a:r>
              <a:rPr lang="tr-TR" sz="5000" dirty="0" err="1">
                <a:solidFill>
                  <a:schemeClr val="bg1"/>
                </a:solidFill>
              </a:rPr>
              <a:t>Error</a:t>
            </a:r>
            <a:r>
              <a:rPr lang="tr-TR" sz="5000" dirty="0">
                <a:solidFill>
                  <a:schemeClr val="bg1"/>
                </a:solidFill>
              </a:rPr>
              <a:t> </a:t>
            </a:r>
            <a:r>
              <a:rPr lang="tr-TR" sz="5000" dirty="0" err="1">
                <a:solidFill>
                  <a:schemeClr val="bg1"/>
                </a:solidFill>
              </a:rPr>
              <a:t>Correction</a:t>
            </a:r>
            <a:r>
              <a:rPr lang="tr-TR" sz="5000" dirty="0">
                <a:solidFill>
                  <a:schemeClr val="bg1"/>
                </a:solidFill>
              </a:rPr>
              <a:t>)</a:t>
            </a:r>
          </a:p>
        </p:txBody>
      </p:sp>
    </p:spTree>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266</TotalTime>
  <Words>2693</Words>
  <Application>Microsoft Office PowerPoint</Application>
  <PresentationFormat>Geniş ekran</PresentationFormat>
  <Paragraphs>300</Paragraphs>
  <Slides>53</Slides>
  <Notes>0</Notes>
  <HiddenSlides>0</HiddenSlides>
  <MMClips>0</MMClips>
  <ScaleCrop>false</ScaleCrop>
  <HeadingPairs>
    <vt:vector size="6" baseType="variant">
      <vt:variant>
        <vt:lpstr>Kullanılan Yazı Tipleri</vt:lpstr>
      </vt:variant>
      <vt:variant>
        <vt:i4>9</vt:i4>
      </vt:variant>
      <vt:variant>
        <vt:lpstr>Tema</vt:lpstr>
      </vt:variant>
      <vt:variant>
        <vt:i4>1</vt:i4>
      </vt:variant>
      <vt:variant>
        <vt:lpstr>Slayt Başlıkları</vt:lpstr>
      </vt:variant>
      <vt:variant>
        <vt:i4>53</vt:i4>
      </vt:variant>
    </vt:vector>
  </HeadingPairs>
  <TitlesOfParts>
    <vt:vector size="63" baseType="lpstr">
      <vt:lpstr>Aptos</vt:lpstr>
      <vt:lpstr>Aptos Display</vt:lpstr>
      <vt:lpstr>Arial</vt:lpstr>
      <vt:lpstr>Arial MT</vt:lpstr>
      <vt:lpstr>Calibri</vt:lpstr>
      <vt:lpstr>Cambria</vt:lpstr>
      <vt:lpstr>Cambria Math</vt:lpstr>
      <vt:lpstr>Symbol</vt:lpstr>
      <vt:lpstr>Times New Roman</vt:lpstr>
      <vt:lpstr>Office Teması</vt:lpstr>
      <vt:lpstr>ÖĞRENME SÜREÇLERİ</vt:lpstr>
      <vt:lpstr>Giriş</vt:lpstr>
      <vt:lpstr>Giriş</vt:lpstr>
      <vt:lpstr>GİRİŞ</vt:lpstr>
      <vt:lpstr>Hata Düzeltme Öğrenme(Error Correction)</vt:lpstr>
      <vt:lpstr>Hata Düzeltme Öğrenme(Error Correction)</vt:lpstr>
      <vt:lpstr>Hata Düzeltme Öğrenme</vt:lpstr>
      <vt:lpstr>PowerPoint Sunusu</vt:lpstr>
      <vt:lpstr>PowerPoint Sunusu</vt:lpstr>
      <vt:lpstr>PowerPoint Sunusu</vt:lpstr>
      <vt:lpstr>PowerPoint Sunusu</vt:lpstr>
      <vt:lpstr>PowerPoint Sunusu</vt:lpstr>
      <vt:lpstr>PowerPoint Sunusu</vt:lpstr>
      <vt:lpstr>PowerPoint Sunusu</vt:lpstr>
      <vt:lpstr>Hafıza Tabanlı Öğrenme (Memory-Based Learning)</vt:lpstr>
      <vt:lpstr>Hafıza Tabanlı Öğrenme (Memory-Based Learning)</vt:lpstr>
      <vt:lpstr>Hafıza Tabanlı Öğrenme (Memory-Based Learning)</vt:lpstr>
      <vt:lpstr>Hafıza Tabanlı Öğrenme (Memory-Based Learning)</vt:lpstr>
      <vt:lpstr> Hebbian Learning</vt:lpstr>
      <vt:lpstr> Hebbian Learning</vt:lpstr>
      <vt:lpstr> Hebbian Learning</vt:lpstr>
      <vt:lpstr> Hebbian Learning</vt:lpstr>
      <vt:lpstr>PowerPoint Sunusu</vt:lpstr>
      <vt:lpstr> Hebbian Learning</vt:lpstr>
      <vt:lpstr> Hebbian Learning</vt:lpstr>
      <vt:lpstr> Hebbian Learning</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Rekabetçi Öğrenme</vt:lpstr>
      <vt:lpstr>Rekabetçi Öğrenme</vt:lpstr>
      <vt:lpstr>Rekabetçi Öğrenme</vt:lpstr>
      <vt:lpstr>Rekabetçi Öğrenme</vt:lpstr>
      <vt:lpstr>Rekabetçi Öğrenme</vt:lpstr>
      <vt:lpstr>Rekabetçi Öğrenme</vt:lpstr>
      <vt:lpstr>Rekabetçi Öğrenme</vt:lpstr>
      <vt:lpstr>Rekabetçi Öğrenme</vt:lpstr>
      <vt:lpstr>Boltzmann Learning</vt:lpstr>
      <vt:lpstr>PowerPoint Sunusu</vt:lpstr>
      <vt:lpstr>Boltzmann Learning</vt:lpstr>
      <vt:lpstr>Boltzmann Machine</vt:lpstr>
      <vt:lpstr>Kısıtlı Boltzmann Makinesi (RBM)</vt:lpstr>
      <vt:lpstr>Kredi Atama Sorunu</vt:lpstr>
      <vt:lpstr>Kredi Atama Sorunu</vt:lpstr>
      <vt:lpstr>Kredi Atama Sorunu</vt:lpstr>
      <vt:lpstr>Kredi Atama Problemi </vt:lpstr>
      <vt:lpstr>Kredi Atama Problemi - Örnek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LEA</dc:creator>
  <cp:lastModifiedBy>Murat  Şimşek</cp:lastModifiedBy>
  <cp:revision>38</cp:revision>
  <dcterms:created xsi:type="dcterms:W3CDTF">2024-09-06T12:18:31Z</dcterms:created>
  <dcterms:modified xsi:type="dcterms:W3CDTF">2024-10-14T13:15:31Z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2022-03-31T00:00:00Z</vt:filetime>
  </property>
  <property fmtid="{D5CDD505-2E9C-101B-9397-08002B2CF9AE}" pid="3" name="Creator">
    <vt:lpwstr>Microsoft® PowerPoint® for Microsoft 365</vt:lpwstr>
  </property>
  <property fmtid="{D5CDD505-2E9C-101B-9397-08002B2CF9AE}" pid="4" name="LastSaved">
    <vt:filetime>2024-09-06T00:00:00Z</vt:filetime>
  </property>
  <property fmtid="{D5CDD505-2E9C-101B-9397-08002B2CF9AE}" pid="5" name="Producer">
    <vt:lpwstr>Microsoft® PowerPoint® for Microsoft 365</vt:lpwstr>
  </property>
</Properties>
</file>