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12192000" cy="6858000"/>
  <p:embeddedFontLst>
    <p:embeddedFont>
      <p:font typeface="Play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hAyITBJUQ5BXHoa0CbNNL09XE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-bold.fntdata"/><Relationship Id="rId12" Type="http://schemas.openxmlformats.org/officeDocument/2006/relationships/slide" Target="slides/slide7.xml"/><Relationship Id="rId34" Type="http://schemas.openxmlformats.org/officeDocument/2006/relationships/font" Target="fonts/Play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algn="r">
              <a:lnSpc>
                <a:spcPct val="103333"/>
              </a:lnSpc>
              <a:spcBef>
                <a:spcPts val="0"/>
              </a:spcBef>
              <a:buNone/>
              <a:defRPr/>
            </a:lvl1pPr>
            <a:lvl2pPr indent="0" lvl="1" marL="127635" algn="r">
              <a:lnSpc>
                <a:spcPct val="103333"/>
              </a:lnSpc>
              <a:spcBef>
                <a:spcPts val="0"/>
              </a:spcBef>
              <a:buNone/>
              <a:defRPr/>
            </a:lvl2pPr>
            <a:lvl3pPr indent="0" lvl="2" marL="127635" algn="r">
              <a:lnSpc>
                <a:spcPct val="103333"/>
              </a:lnSpc>
              <a:spcBef>
                <a:spcPts val="0"/>
              </a:spcBef>
              <a:buNone/>
              <a:defRPr/>
            </a:lvl3pPr>
            <a:lvl4pPr indent="0" lvl="3" marL="127635" algn="r">
              <a:lnSpc>
                <a:spcPct val="103333"/>
              </a:lnSpc>
              <a:spcBef>
                <a:spcPts val="0"/>
              </a:spcBef>
              <a:buNone/>
              <a:defRPr/>
            </a:lvl4pPr>
            <a:lvl5pPr indent="0" lvl="4" marL="127635" algn="r">
              <a:lnSpc>
                <a:spcPct val="103333"/>
              </a:lnSpc>
              <a:spcBef>
                <a:spcPts val="0"/>
              </a:spcBef>
              <a:buNone/>
              <a:defRPr/>
            </a:lvl5pPr>
            <a:lvl6pPr indent="0" lvl="5" marL="127635" algn="r">
              <a:lnSpc>
                <a:spcPct val="103333"/>
              </a:lnSpc>
              <a:spcBef>
                <a:spcPts val="0"/>
              </a:spcBef>
              <a:buNone/>
              <a:defRPr/>
            </a:lvl6pPr>
            <a:lvl7pPr indent="0" lvl="6" marL="127635" algn="r">
              <a:lnSpc>
                <a:spcPct val="103333"/>
              </a:lnSpc>
              <a:spcBef>
                <a:spcPts val="0"/>
              </a:spcBef>
              <a:buNone/>
              <a:defRPr/>
            </a:lvl7pPr>
            <a:lvl8pPr indent="0" lvl="7" marL="127635" algn="r">
              <a:lnSpc>
                <a:spcPct val="103333"/>
              </a:lnSpc>
              <a:spcBef>
                <a:spcPts val="0"/>
              </a:spcBef>
              <a:buNone/>
              <a:defRPr/>
            </a:lvl8pPr>
            <a:lvl9pPr indent="0" lvl="8" marL="127635" algn="r">
              <a:lnSpc>
                <a:spcPct val="103333"/>
              </a:lnSpc>
              <a:spcBef>
                <a:spcPts val="0"/>
              </a:spcBef>
              <a:buNone/>
              <a:defRPr/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27635" marR="0" rtl="0" algn="r">
              <a:lnSpc>
                <a:spcPct val="103333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127635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32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YZM305</a:t>
            </a:r>
            <a:endParaRPr/>
          </a:p>
          <a:p>
            <a:pPr indent="0" lvl="0" marL="0" marR="0" rtl="0" algn="ctr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tr-TR" sz="32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YAPAY SİNİR AĞLARI</a:t>
            </a:r>
            <a:endParaRPr b="0" i="0" sz="3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"/>
          <p:cNvSpPr txBox="1"/>
          <p:nvPr>
            <p:ph type="title"/>
          </p:nvPr>
        </p:nvSpPr>
        <p:spPr>
          <a:xfrm>
            <a:off x="76200" y="2437703"/>
            <a:ext cx="11902440" cy="1367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b="0" lang="tr-TR">
                <a:solidFill>
                  <a:schemeClr val="lt1"/>
                </a:solidFill>
              </a:rPr>
              <a:t>Tek Katmanlı Algılayıcılar</a:t>
            </a:r>
            <a:br>
              <a:rPr b="0" lang="tr-TR">
                <a:solidFill>
                  <a:schemeClr val="lt1"/>
                </a:solidFill>
              </a:rPr>
            </a:br>
            <a:r>
              <a:rPr b="0" lang="tr-TR">
                <a:solidFill>
                  <a:schemeClr val="lt1"/>
                </a:solidFill>
              </a:rPr>
              <a:t>(Single Layer</a:t>
            </a:r>
            <a:r>
              <a:rPr lang="tr-TR">
                <a:solidFill>
                  <a:schemeClr val="lt1"/>
                </a:solidFill>
              </a:rPr>
              <a:t> Perceptrons</a:t>
            </a:r>
            <a:r>
              <a:rPr b="0" lang="tr-TR">
                <a:solidFill>
                  <a:schemeClr val="lt1"/>
                </a:solidFill>
              </a:rPr>
              <a:t>)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86" name="Google Shape;86;p1"/>
          <p:cNvSpPr txBox="1"/>
          <p:nvPr>
            <p:ph idx="1" type="body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1905" lvl="0" marL="19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tr-TR">
                <a:solidFill>
                  <a:srgbClr val="FFFFFF"/>
                </a:solidFill>
              </a:rPr>
              <a:t>Dr.Öğr.Üyesi Murat ŞİMŞEK</a:t>
            </a:r>
            <a:endParaRPr/>
          </a:p>
          <a:p>
            <a:pPr indent="-1905" lvl="0" marL="1905" rtl="0" algn="ctr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FFFF"/>
              </a:buClr>
              <a:buSzPts val="2800"/>
              <a:buChar char="•"/>
            </a:pPr>
            <a:r>
              <a:rPr b="1" lang="tr-TR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Ostim Teknik Üniversitesi</a:t>
            </a:r>
            <a:endParaRPr b="1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76199" y="133246"/>
            <a:ext cx="11732261" cy="444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161285"/>
            <a:ext cx="11381322" cy="32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SORU: 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380" y="1769631"/>
            <a:ext cx="11812190" cy="33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 txBox="1"/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CEVAP: 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058988"/>
            <a:ext cx="10134600" cy="253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00" y="3758298"/>
            <a:ext cx="10160000" cy="267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3"/>
          <p:cNvSpPr txBox="1"/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CEVAP: 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962774"/>
            <a:ext cx="11363369" cy="459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>
            <p:ph type="title"/>
          </p:nvPr>
        </p:nvSpPr>
        <p:spPr>
          <a:xfrm>
            <a:off x="76199" y="-82198"/>
            <a:ext cx="11732261" cy="875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CEVAP: 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66799"/>
            <a:ext cx="11049000" cy="5531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En Dik İniş Yöntemi (Method of Steepest Descent)</a:t>
            </a:r>
            <a:endParaRPr/>
          </a:p>
        </p:txBody>
      </p:sp>
      <p:sp>
        <p:nvSpPr>
          <p:cNvPr id="206" name="Google Shape;206;p1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g03_00200"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6218" y="1228792"/>
            <a:ext cx="3403917" cy="501165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5"/>
          <p:cNvSpPr txBox="1"/>
          <p:nvPr/>
        </p:nvSpPr>
        <p:spPr>
          <a:xfrm>
            <a:off x="182651" y="1066800"/>
            <a:ext cx="6216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 yöntemde, w'ya uygulanan ayarlamalar, en dik iniş yönünde (gradyan vektörü ∇E(w)'nun ters yönünde) yapılır.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878281"/>
            <a:ext cx="4349969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5"/>
          <p:cNvSpPr txBox="1"/>
          <p:nvPr/>
        </p:nvSpPr>
        <p:spPr>
          <a:xfrm>
            <a:off x="304800" y="2909052"/>
            <a:ext cx="5486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Burada η  pozitif bir sabittir ve adım boyu ya da öğrenme oranı parametresi olarak adlandırılır.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g(n) ise gradyan vektörüdür (g = ∇E(w)), w(n) noktasında hesaplanır.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 yöntem, optimal çözüm w*'ya yavaşça yakınsar ve η parametresi bu yakınsamayı etkiler.</a:t>
            </a:r>
            <a:endParaRPr/>
          </a:p>
        </p:txBody>
      </p:sp>
      <p:sp>
        <p:nvSpPr>
          <p:cNvPr id="211" name="Google Shape;211;p15"/>
          <p:cNvSpPr txBox="1"/>
          <p:nvPr/>
        </p:nvSpPr>
        <p:spPr>
          <a:xfrm>
            <a:off x="381000" y="5191035"/>
            <a:ext cx="62169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Üstteki Grafik (Küçük η):</a:t>
            </a: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Yavaş yakınsama, </a:t>
            </a:r>
            <a:r>
              <a:rPr b="1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0, n = 1, n = 2</a:t>
            </a: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adımlarında gösterilmiştir.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Alttaki Grafik (Büyük η):</a:t>
            </a:r>
            <a:r>
              <a:rPr b="0" i="0" lang="tr-T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Daha hızlı yakınsama, daha büyük adımlarla gösterilmiştir.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6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En Dik İniş Yöntemi (Method of Steepest Descent)</a:t>
            </a:r>
            <a:endParaRPr/>
          </a:p>
        </p:txBody>
      </p:sp>
      <p:sp>
        <p:nvSpPr>
          <p:cNvPr id="218" name="Google Shape;218;p16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457200" y="1295400"/>
            <a:ext cx="105156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SORU: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Dik İniş Yönteminde öğrenme oranı (η) çok büyük seçilirse ne gibi sonuçlar doğurabilir?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En Dik İniş Yöntemi (Method of Steepest Descent)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457200" y="1143000"/>
            <a:ext cx="111252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Eğer öğrenme oranı (η) çok büyük seçilirse, algoritma her bir adımda büyük sıçramalar yapar.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Bu, modelin optimal çözüme doğru kademeli olarak yaklaşması yerine, çözüme ulaşmadan önceki iyi noktaları atlayarak aşırı veya eksik güncellemeler yapmasına yol açabilir.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Sonuç olarak, algoritma </a:t>
            </a:r>
            <a:r>
              <a:rPr b="1"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yakınsama problemleri</a:t>
            </a: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yaşayabilir ve optimal çözümü bulamaz.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Büyük öğrenme oranı, modelin </a:t>
            </a:r>
            <a:r>
              <a:rPr b="1"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dalgalanmasına</a:t>
            </a: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ve </a:t>
            </a:r>
            <a:r>
              <a:rPr b="1"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dengesizleşmesine</a:t>
            </a: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neden olabilir.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Diğer yandan, çok küçük bir öğrenme oranı da modelin çok yavaş yakınsamasına ve eğitim süresinin uzamasına yol açar.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Newton Metodu</a:t>
            </a:r>
            <a:endParaRPr/>
          </a:p>
        </p:txBody>
      </p:sp>
      <p:sp>
        <p:nvSpPr>
          <p:cNvPr id="234" name="Google Shape;234;p18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57200" y="1143000"/>
            <a:ext cx="111252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Temel fikir, w(n) etrafında E(w)'nun ikinci dereceden Taylor serisi açılımını kullanarak kuadratik yaklaşımı minimize etmektir.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 yöntem, hızlı bir şekilde yakınsar ve en dik iniş yönteminde görülen zikzaklı davranışı sergilemez.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Ancak, bu yöntemin her adımda çalışacağı garanti edilemez.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Newton Metodu</a:t>
            </a: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2084"/>
          <a:stretch/>
        </p:blipFill>
        <p:spPr>
          <a:xfrm>
            <a:off x="152400" y="1219201"/>
            <a:ext cx="5026769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143000"/>
            <a:ext cx="6004561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22" y="4072932"/>
            <a:ext cx="5867400" cy="2490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3705605" y="-38912"/>
            <a:ext cx="4780280" cy="78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tr-TR" sz="5000">
                <a:solidFill>
                  <a:schemeClr val="lt1"/>
                </a:solidFill>
              </a:rPr>
              <a:t>Giriş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77874" y="866107"/>
            <a:ext cx="11732261" cy="59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Yapay Sinir Ağları araştırmalarının erken dönem katkıları: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tr-TR" sz="3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McCulloch ve Pitts (1943)</a:t>
            </a:r>
            <a:r>
              <a:rPr b="0" i="0" lang="tr-TR" sz="3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YSA'nın hesaplama makineleri olarak kullanılabileceği fikrini öne sürdüler.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0" lang="tr-TR" sz="3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Hebb (1949)</a:t>
            </a:r>
            <a:r>
              <a:rPr b="0" i="0" lang="tr-TR" sz="32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İlk kendiliğinden öğrenme kuralını ortaya koydu.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Rosenblatt (1958): Öğretmen ile öğrenme modeli olarak ilk perceptron'u önerdi.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Perceptron, doğrusal olarak ayrılabilir örüntüleri sınıflandırmak için kullanılan en basit YSA modelidir.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"Doğrusal olarak ayrılabilir" demek, farklı sınıfların bir hiper düzlemin iki tarafında yer alması anlamına gelir.</a:t>
            </a:r>
            <a:endParaRPr/>
          </a:p>
          <a:p>
            <a:pPr indent="-825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Newton Metodu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142999"/>
            <a:ext cx="11121678" cy="426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Gauss-Newton Metodu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228600" y="1219200"/>
            <a:ext cx="10896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tr-T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Hata kareleri toplamı şeklinde ifade edilen maliyet fonksiyonları için uygulanabilir.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tr-T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 yöntemde, Hessian matrisi hakkında bilgi sahibi olmamız gerekmez.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tr-T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Bu, Newton yönteminde önemliydi.Sadece Jacobian matrisine ihtiyaç duyar.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tr-T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Ancak, saf haliyle bu yöntemin her iterasyonda kullanılacağı garanti edilmez.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tr-T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Yine de, küçük bir değişiklikle uygulanabilir.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2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Gauss-Newton Metodu</a:t>
            </a: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143000"/>
            <a:ext cx="4542013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2014041"/>
            <a:ext cx="73533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0" y="3391293"/>
            <a:ext cx="66675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3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Gauss-Newton Metodu</a:t>
            </a:r>
            <a:endParaRPr/>
          </a:p>
        </p:txBody>
      </p:sp>
      <p:sp>
        <p:nvSpPr>
          <p:cNvPr id="278" name="Google Shape;278;p23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609600" y="1066800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Gauss-Newton yönteminde, güncellenmiş ağırlık vektörü w(n) şu şekilde tanımlanır: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80297"/>
            <a:ext cx="4124325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2667000"/>
            <a:ext cx="83439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4212" y="4109626"/>
            <a:ext cx="509587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7555" y="4953303"/>
            <a:ext cx="7829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SORU: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996" y="856086"/>
            <a:ext cx="8220075" cy="60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2830" y="3124200"/>
            <a:ext cx="52101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çözüm: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961835"/>
            <a:ext cx="8410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3368803"/>
            <a:ext cx="61150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6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çözüm:</a:t>
            </a:r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044700"/>
            <a:ext cx="62674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025126"/>
            <a:ext cx="72866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7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çözüm: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011453"/>
            <a:ext cx="88868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3847659"/>
            <a:ext cx="87820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8"/>
          <p:cNvSpPr txBox="1"/>
          <p:nvPr>
            <p:ph type="title"/>
          </p:nvPr>
        </p:nvSpPr>
        <p:spPr>
          <a:xfrm>
            <a:off x="76200" y="141745"/>
            <a:ext cx="11732261" cy="629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b="1" lang="tr-TR" sz="4000">
                <a:solidFill>
                  <a:schemeClr val="lt1"/>
                </a:solidFill>
              </a:rPr>
              <a:t>çözüm:</a:t>
            </a:r>
            <a:endParaRPr/>
          </a:p>
        </p:txBody>
      </p:sp>
      <p:sp>
        <p:nvSpPr>
          <p:cNvPr id="326" name="Google Shape;326;p28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836930" y="1524000"/>
            <a:ext cx="10210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Görüldüğü üzere determinant sıfır, bu yüzden bu matrisin tersi alınamaz. Bu durumda, Gauss-Newton yöntemi bu adımda uygulanamaz çünkü Jacobian matrisinin kareli normunun tersi alınamaz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3705605" y="-38912"/>
            <a:ext cx="4780280" cy="788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tr-TR" sz="5000">
                <a:solidFill>
                  <a:schemeClr val="lt1"/>
                </a:solidFill>
              </a:rPr>
              <a:t>Perceptron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77874" y="866107"/>
            <a:ext cx="11732261" cy="5977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Perceptron: Tek bir nörondan oluşur.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Perceptron algoritmasının yakınsama ispatı, perceptron yakınsama teoremi olarak bilinir.</a:t>
            </a:r>
            <a:endParaRPr/>
          </a:p>
          <a:p>
            <a:pPr indent="-825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kran görüntüsü, çizgi, diyagram, metin içeren bir resim&#10;&#10;Açıklama otomatik olarak oluşturuldu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00" y="1841500"/>
            <a:ext cx="6350000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type="title"/>
          </p:nvPr>
        </p:nvSpPr>
        <p:spPr>
          <a:xfrm>
            <a:off x="1447800" y="-36031"/>
            <a:ext cx="8610600" cy="782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tr-TR" sz="5000">
                <a:solidFill>
                  <a:schemeClr val="lt1"/>
                </a:solidFill>
              </a:rPr>
              <a:t>Adaptif Filtreleme Problemi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77874" y="866107"/>
            <a:ext cx="11732261" cy="4008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Tek nöron aynı zamanda bir adaptif filtrenin temelini oluşturur.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Bir dinamik sistemi düşünelim; bu sistemin matematiksel karakterizasyonu bilinmemektedir.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Elimizde olan tek şey, düzenli aralıklarla etiketlenmiş giriş-çıkış verilerinden oluşan bir veri kümesidir: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0"/>
            <a:ext cx="10684883" cy="166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>
            <p:ph type="title"/>
          </p:nvPr>
        </p:nvSpPr>
        <p:spPr>
          <a:xfrm>
            <a:off x="1447800" y="-36031"/>
            <a:ext cx="8610600" cy="782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tr-TR" sz="5000">
                <a:solidFill>
                  <a:schemeClr val="lt1"/>
                </a:solidFill>
              </a:rPr>
              <a:t>Adaptif Filtreleme Problemi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277874" y="866107"/>
            <a:ext cx="11732261" cy="4993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Problem, bilinmeyen bir sistemin çoklu girişli ve tekli çıkışlı bir modelini tasarlamaktır.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Elimizdeki verilerle, sistemi modellemek için adaptif filtreleme yöntemini kullanırız.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0" y="2489200"/>
            <a:ext cx="55245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>
            <p:ph type="title"/>
          </p:nvPr>
        </p:nvSpPr>
        <p:spPr>
          <a:xfrm>
            <a:off x="1447800" y="-36031"/>
            <a:ext cx="8610600" cy="782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tr-TR" sz="5000">
                <a:solidFill>
                  <a:schemeClr val="lt1"/>
                </a:solidFill>
              </a:rPr>
              <a:t>Adaptif Filtreleme Problemi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963785"/>
            <a:ext cx="6172200" cy="3589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6900" y="4690000"/>
            <a:ext cx="7772400" cy="185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1447800" y="-36031"/>
            <a:ext cx="8610600" cy="782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tr-TR" sz="5000">
                <a:solidFill>
                  <a:schemeClr val="lt1"/>
                </a:solidFill>
              </a:rPr>
              <a:t>Adaptif Filtreleme Problemi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277874" y="866107"/>
            <a:ext cx="11732261" cy="30232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Nöral modelimiz, sinaptik ağırlıkların ayarlamalarını kontrol eden bir algoritma ile çalışır. Bu algoritmanın kuralları: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Algoritma, sinaptik ağırlıkların rastgele bir kümesiyle başlar.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Ayarlamalar sürekli olarak yapılır.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lang="tr-TR" sz="320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Ayarlama hesaplamaları, örnekleme periyodu süresince tamamlanır.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>
            <p:ph type="title"/>
          </p:nvPr>
        </p:nvSpPr>
        <p:spPr>
          <a:xfrm>
            <a:off x="76199" y="133246"/>
            <a:ext cx="11732261" cy="444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99" y="1079175"/>
            <a:ext cx="11579343" cy="263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898061"/>
            <a:ext cx="11223506" cy="209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761" y="869441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>
            <a:off x="76199" y="133246"/>
            <a:ext cx="11732261" cy="444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lay"/>
              <a:buNone/>
            </a:pPr>
            <a:r>
              <a:rPr b="1" lang="tr-TR" sz="2800">
                <a:solidFill>
                  <a:schemeClr val="lt1"/>
                </a:solidFill>
              </a:rPr>
              <a:t>Kısıtsız Optimizasyon Teknikleri (Unconstrained Optimization Techniques)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2877" t="0"/>
          <a:stretch/>
        </p:blipFill>
        <p:spPr>
          <a:xfrm>
            <a:off x="76200" y="966384"/>
            <a:ext cx="11246084" cy="227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7" y="3336951"/>
            <a:ext cx="11223506" cy="146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76" y="4953000"/>
            <a:ext cx="11331691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2024-09-06T12:18:31Z</dcterms:created>
  <dc:creator>LEA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2024-09-06T00:00:00Z</vt:filetime>
  </property>
  <property fmtid="{D5CDD505-2E9C-101B-9397-08002B2CF9AE}" pid="5" name="Producer">
    <vt:lpwstr>Microsoft® PowerPoint® for Microsoft 365</vt:lpwstr>
  </property>
</Properties>
</file>