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394" r:id="rId3"/>
    <p:sldId id="376" r:id="rId4"/>
    <p:sldId id="377" r:id="rId5"/>
    <p:sldId id="378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 showGuides="1">
      <p:cViewPr varScale="1">
        <p:scale>
          <a:sx n="102" d="100"/>
          <a:sy n="102" d="100"/>
        </p:scale>
        <p:origin x="8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430" y="839078"/>
            <a:ext cx="49199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YZM305</a:t>
            </a:r>
          </a:p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YAPAY SİNİR AĞLARI</a:t>
            </a:r>
            <a:endParaRPr sz="32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129989"/>
            <a:ext cx="1190244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b="0" dirty="0">
                <a:solidFill>
                  <a:schemeClr val="bg1"/>
                </a:solidFill>
              </a:rPr>
              <a:t>Çok Katmanlı Algılayıcılar-II</a:t>
            </a:r>
            <a:br>
              <a:rPr lang="tr-TR" b="0" dirty="0">
                <a:solidFill>
                  <a:schemeClr val="bg1"/>
                </a:solidFill>
              </a:rPr>
            </a:br>
            <a:r>
              <a:rPr lang="tr-TR" b="0" dirty="0">
                <a:solidFill>
                  <a:schemeClr val="bg1"/>
                </a:solidFill>
              </a:rPr>
              <a:t>(</a:t>
            </a:r>
            <a:r>
              <a:rPr lang="tr-TR" dirty="0">
                <a:solidFill>
                  <a:schemeClr val="bg1"/>
                </a:solidFill>
                <a:sym typeface="+mn-ea"/>
              </a:rPr>
              <a:t>Multilayer Perceptrons</a:t>
            </a:r>
            <a:r>
              <a:rPr lang="tr-TR" b="0" dirty="0">
                <a:solidFill>
                  <a:schemeClr val="bg1"/>
                </a:solidFill>
              </a:rPr>
              <a:t>)</a:t>
            </a:r>
            <a:br>
              <a:rPr lang="tr-TR" b="0" dirty="0">
                <a:solidFill>
                  <a:schemeClr val="bg1"/>
                </a:solidFill>
              </a:rPr>
            </a:b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877820" y="5118568"/>
            <a:ext cx="6436359" cy="888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 err="1">
                <a:solidFill>
                  <a:srgbClr val="FFFFFF"/>
                </a:solidFill>
              </a:rPr>
              <a:t>Dr.Öğr.Üyesi</a:t>
            </a:r>
            <a:r>
              <a:rPr lang="tr-TR" b="1" spc="-10" dirty="0">
                <a:solidFill>
                  <a:srgbClr val="FFFFFF"/>
                </a:solidFill>
              </a:rPr>
              <a:t> Murat ŞİMŞEK</a:t>
            </a:r>
          </a:p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Ostim Teknik Üniversitesi</a:t>
            </a:r>
            <a:endParaRPr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mbria" panose="02040503050406030204"/>
                <a:cs typeface="Cambria" panose="02040503050406030204"/>
              </a:rPr>
              <a:t>1</a:t>
            </a:fld>
            <a:endParaRPr sz="12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40247-106B-6E63-58C3-568E3254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15CE8B-6AE3-CE5C-3A18-9BA5B41AFE80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2466F7-1891-FE4B-80E8-E9EE55F4C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-82020"/>
            <a:ext cx="1112075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 Sıralı ve Toplu Eğitim Modları (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Sequantial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/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Batch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B5F1978-5EA6-35C9-B28A-606FD90AEB24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7ADD88A-970D-5E25-6C45-91625AA2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10210800" cy="29813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8D93322-578A-428F-48CB-2F8ADCF68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1143"/>
            <a:ext cx="1021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91F72-0D7D-5C2C-6D8C-0599F5E10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E6A8DA-771D-018A-54C0-A5F9DE04F433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4C6A7C-6985-FBE7-194C-F7FDDD3F9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-82020"/>
            <a:ext cx="1112075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 Sıralı ve Toplu Eğitim Modları (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Sequantial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/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Batch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A6E5380-8628-70C0-79DE-1003DD0AFB03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C48F499-BB2D-3513-E3D2-C08EFFB9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9753600" cy="22193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508B123-1AB9-D1D3-FC0D-7CE0B397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9" y="3425858"/>
            <a:ext cx="9719821" cy="16859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60B5DDE-A133-C12D-DAB4-F291C7BED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251516"/>
            <a:ext cx="9753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6C863-4173-14DF-41C9-CD732C342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124FC-1A7C-01C8-1CBF-F2B6A2E82E2F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FBFC87-7FC1-71F6-3B2E-2010174E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Durdurma Kriterleri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8328438-10A5-9F35-F258-107C710E2321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EC7563A-BE37-2B83-A275-E2AF7BBE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57"/>
          <a:stretch/>
        </p:blipFill>
        <p:spPr>
          <a:xfrm>
            <a:off x="228601" y="1066800"/>
            <a:ext cx="5257800" cy="8096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9E93224-A953-8B9F-2C34-2A8DB4C8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39" y="934295"/>
            <a:ext cx="6534150" cy="16478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B44C9FB-16EA-67B8-43B5-D27E8B70D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633662"/>
            <a:ext cx="7077075" cy="159067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72CFD2C2-642A-57B2-F1A1-6C8F4FB81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913623"/>
            <a:ext cx="7200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0E581-0933-9422-8F1E-7E22D2D7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ADAA51-5D9A-7CF4-69D1-91B18D1EABE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D7426D-1F78-6A98-3187-237B6F9EED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Durdurma Kriterleri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6AE06B-E7FC-529C-4358-0AC578BE9666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A148633-7D0D-F41F-84BF-18D66F0A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3908"/>
            <a:ext cx="6905625" cy="18002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CD004AF-16F6-0936-2CA6-F0AD4493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10" y="4038600"/>
            <a:ext cx="6296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B8D46-F23C-60DA-47AE-87FA8571B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56680C-2CB3-5164-E792-2DBF1AC04E70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450F10-2346-722D-5845-194F9AD59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Özeti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BB3D939-211A-8209-6908-F58CB349494E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Content Placeholder 3" descr="fg04_00700">
            <a:extLst>
              <a:ext uri="{FF2B5EF4-FFF2-40B4-BE49-F238E27FC236}">
                <a16:creationId xmlns:a16="http://schemas.microsoft.com/office/drawing/2014/main" id="{3FD2B91F-268B-5C13-07C2-8D08455EB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6018"/>
            <a:ext cx="539132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37BC1ED-CB3E-F9E1-1BB0-2F172BF3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107"/>
            <a:ext cx="5492705" cy="271877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1FC9C2C-2310-C60D-AE67-AC2B553B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19" y="3962400"/>
            <a:ext cx="5492706" cy="25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7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CD4ED-B117-B8DE-86AB-6EF6BD4C3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C7F4E2-ABAF-1458-3BF0-CE8B44D95688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3919F98-9F7A-D62A-5D7D-C2BB18352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XOR Problemi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40C4228-95BE-6526-7661-ED2C4C39793A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043B9FA-A8A8-B64C-0C7B-99783E2E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1"/>
            <a:ext cx="5330828" cy="1752600"/>
          </a:xfrm>
          <a:prstGeom prst="rect">
            <a:avLst/>
          </a:prstGeom>
        </p:spPr>
      </p:pic>
      <p:pic>
        <p:nvPicPr>
          <p:cNvPr id="14" name="Picture 3" descr="fg04_00800">
            <a:extLst>
              <a:ext uri="{FF2B5EF4-FFF2-40B4-BE49-F238E27FC236}">
                <a16:creationId xmlns:a16="http://schemas.microsoft.com/office/drawing/2014/main" id="{0F415535-DCF5-61E6-9151-8B0A99CE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89818"/>
            <a:ext cx="353025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8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948D-E840-7816-A805-128BC5842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BCE798-3A91-07FF-41C1-CF51A25F49A9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7F2F22C-D8AD-BD39-4E3E-C9623E64C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XOR Problemi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78A1214-BDF8-0D52-7A37-7CDCB4A8FEAA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Picture 3" descr="fg04_00900">
            <a:extLst>
              <a:ext uri="{FF2B5EF4-FFF2-40B4-BE49-F238E27FC236}">
                <a16:creationId xmlns:a16="http://schemas.microsoft.com/office/drawing/2014/main" id="{6D74609F-1928-35DA-862B-E4F6A64B8A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870" y="1066800"/>
            <a:ext cx="1802130" cy="51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g04_00800">
            <a:extLst>
              <a:ext uri="{FF2B5EF4-FFF2-40B4-BE49-F238E27FC236}">
                <a16:creationId xmlns:a16="http://schemas.microsoft.com/office/drawing/2014/main" id="{EE8A9CEB-DB7B-3D9E-3B8F-50BBEEFA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66800"/>
            <a:ext cx="4038600" cy="51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CF8EFE1-9E43-5C0F-164E-42FF33B3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569" y="2840255"/>
            <a:ext cx="5098461" cy="8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0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EEF6A-25CE-012C-72D6-B022E27AF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4575F2-022B-CA2A-9727-B370A054EE0D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F8D0E4-4B36-96EB-BBD1-49F3744EF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XOR Problemi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9E174A-BD0B-0911-A327-CAC3D499C11E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C8C01B7-7158-29B3-F621-FC31B2B9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11125200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8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8BBD-5F62-76EC-8A9D-740C1D869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513E9E-5BB1-A555-35FD-4FBDCA26031C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82E870B-50F7-09EE-85D9-8528DEA7E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XOR Problemi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7065842-D5C5-BA3F-656F-AD26EC1774E2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960762A-8752-886C-8B6E-9F161D92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599"/>
            <a:ext cx="11277600" cy="56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F5C99-1B95-4B37-01EF-C76F27B2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F254F3-7447-E7A0-21FD-1C97AC12E5B1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FDA868-949F-AE08-37C3-3F4DF0064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XOR Problemi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0E5BC2E-F0BE-D8A7-4176-5CB55CF7F28D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67DC123-3E93-A21C-D206-AB9D95EB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07148"/>
            <a:ext cx="11582400" cy="57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6A245-64DA-CBB2-1A11-6437639D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E28955-6F89-8D67-3EAF-EA4D4F9255A7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2633FA-14C0-D607-74F7-0E6340D9F6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Hata Geri Yayılım Öğrenimi (Back Propagation Learning)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7AFA42-D5A5-A681-F851-9D45B50E7A5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9360E91-0B37-AAD7-269F-6C5E3CF8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97398"/>
            <a:ext cx="11009668" cy="141720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CFDF9FF-CBF0-7375-14BF-DADF7013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42556"/>
            <a:ext cx="6600825" cy="37909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7CA6DCC-B3E2-A7E3-0FFF-0252B7638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595" y="3657600"/>
            <a:ext cx="4937464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9608C-0359-8FE2-12D8-40BD0BE9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B4014A-9C74-35B0-7B84-1CF0ED903117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B13ABC-19D3-76A5-F799-DD436D7BD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XOR Problemi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70DBFD9-C07D-72E5-807B-4D18D4AC0A32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473CC7-FBC2-0E3F-8762-12DDA2CA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277600" cy="58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32860-FD62-04B1-8C1E-6703F7E3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081518-8841-E944-5A2A-A0523CFC612D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F57AE5-932E-B502-5E3F-40A1BB400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XOR Problemi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EC76F7-7EA3-53ED-A666-8382096AC0E8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0718D54-3512-11C0-0591-D637435C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61107"/>
            <a:ext cx="6286500" cy="39528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3ABF082-AF24-6B1C-297A-DE4097F4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448" y="2398085"/>
            <a:ext cx="5098952" cy="147891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59A4B17-D13D-9624-5C11-71A1CE22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405645"/>
            <a:ext cx="7010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9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3D5A4-5EF3-9365-6143-5A0908E9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82B56E-623D-E390-DCCC-508F5833CFB8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9ED69D-C7F7-96B9-5121-4BE702F66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için 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Heuristik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Yöntemler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BA97A8E-7753-56BE-DC31-F98ACFFF5821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1D198A4-089C-DAD2-0DDE-6CAE06FF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9897"/>
            <a:ext cx="6934200" cy="9620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C622012-78A7-8FEF-F650-C05015D0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286000"/>
            <a:ext cx="6934200" cy="41814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FFFB04D-0B97-F360-EB0D-BA07D3AB1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972493"/>
            <a:ext cx="4874005" cy="245322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C69BD0D5-7456-239F-338B-FF1634784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068" y="3528772"/>
            <a:ext cx="4855937" cy="18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5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2780A-A610-0D48-9D44-491232A0E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D48D3A-A921-E220-7257-591A1B9D9301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557069-A075-BCA3-0397-D40A19892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için 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Heuristik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 Yöntemler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EB63EE0-FBDF-747E-8AC5-AAF34C538296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381AF7B-B900-D6C5-B328-D98981BD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10058400" cy="37528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57758BF-D187-1F5F-E641-D084D9BF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029200"/>
            <a:ext cx="1005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5AF03-A72B-551D-E4BB-BCAE119F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E7BC06-A003-78C3-09B3-65448352ACE4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F071FA-CD7C-C894-F087-D092956DD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Genelleme (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Generalization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299229-7B01-F7F5-7BE7-2BB195DFF3A5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AE7FFA4-07B4-A557-6B3A-00E4F61F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7181850" cy="16764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C14D71B-0A29-65E3-C05C-7D1E78E2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0"/>
            <a:ext cx="7181850" cy="22479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322D0EE-2BF1-995C-CC90-9C2DE3AFE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595" y="1780540"/>
            <a:ext cx="4370540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80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ED38-D665-D726-677E-64D6894E1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3F7023-DB37-2918-510E-E126AC75657F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EBD183-D3C8-AD71-8342-8D563EEFE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055CA0C-78B3-D434-6994-1EE3BB3F2FE2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C6CDEAB-3547-2535-8D70-BE26CF43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161106"/>
            <a:ext cx="10751143" cy="21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AE100-1B3D-DED6-4814-18A18C9F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007A29-B466-1CC9-2B56-CA47B3E4C33F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BB49E33-7058-3293-8041-3236D6CF9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Çözüm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F7AA38D-CA95-1C55-D8A1-63A53EA9E6F5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39D6030-AE6C-BEC6-7135-56B64D94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61107"/>
            <a:ext cx="11299825" cy="52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0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0DD5A-0848-970F-A65F-6AA1B787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428E0F-6F6F-9E1E-E1D2-E7EA350A41C1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CE5242-6481-5C1C-AB26-2774BB656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B5B8001-7968-AFFF-5BA6-749C3BC5D26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94F29DB-DD90-9A8F-637F-B9F35A4F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11201400" cy="49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71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2BD3B-2F76-4F54-328D-CC4CDF25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F9DBD7-3D13-170D-DD27-D035C6AFAC2A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E7CFB0-9630-7DC8-6B43-21211BD0D0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F032F3D-0B64-1752-CAD2-B4C624EF8F9F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F5D49B3-26B7-67D0-406E-E12B6958E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990600"/>
            <a:ext cx="6057898" cy="297179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12FD0D1-AC15-61FA-37A6-680B4B56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81959"/>
            <a:ext cx="5835199" cy="298044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BFF9ABE-AB9C-C50C-1797-3CC5FA30C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4648200"/>
            <a:ext cx="6819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Hata Geri Yayılım Öğrenimi (Back Propagation Learning)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874" y="866107"/>
            <a:ext cx="11732261" cy="30841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</a:rPr>
              <a:t>Ağın Çalışma Prensibi: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</a:rPr>
              <a:t>1. İleri Yayılım (Forward Pass):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</a:rPr>
              <a:t>Girdi sinyalleri, ağı katman katman geçerek çıktı üretir.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</a:rPr>
              <a:t>Bu aşamada sadece fonksiyon sinyalleri kullanılır.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</a:rPr>
              <a:t>2. Geri Yayılım (Backward Pass):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</a:rPr>
              <a:t>Hesaplanan hatalar (hata sinyalleri) ağ boyunca geri iletilir.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</a:rPr>
              <a:t>Ağı optimize etmek için gradyan vektörleri hesaplanır.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4" descr="fg04_001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38600"/>
            <a:ext cx="656336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F9166-6325-7B2D-DB93-2E4F81BE5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5BDA56-4CB6-61AF-2E2A-AFECC1445E13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FCDF18-9320-6A4C-9AA9-285215C2F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 Yayılım Algoritması Aktivasyon Fonksiyonu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DE8F65-541F-7BE3-9BCB-9314E9B6D1B4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B4F9E0C-4E67-6D36-3119-20A349DD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95365"/>
            <a:ext cx="10363199" cy="178608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33BF4E2-8992-6E12-6409-06CCCF5A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48" y="2776104"/>
            <a:ext cx="10393051" cy="38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B81F9-33A0-AFE7-4D77-B71C04855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E6D9DE-F939-9607-7399-EE63F9FDD748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2E9260-0548-1712-77AF-1D3AD0C6E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 Yayılım Algoritması Aktivasyon Fonksiyonu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0F23E90-78EE-F4E1-E7C7-18F4D358B422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0C9F210-BB76-E523-4CB4-F62B55EB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599"/>
            <a:ext cx="6248400" cy="296468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1E3391A-4EA5-6D98-3C1D-0972A8E1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014904"/>
            <a:ext cx="5559805" cy="294037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52FC472-86B4-4956-8CC9-8DF15602C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057574"/>
            <a:ext cx="5791200" cy="27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DF493-69F0-566C-A1DE-3BEA07CFD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0A08C0-8F13-6609-09D3-54596D9DFF76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75D8DC-325E-DAE5-0C15-D8F423BFD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Öğrenme Hızı (Rate of Learning)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AD03FE9-735C-7B4B-B47A-18B2CD589B9D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785E64F-A0C8-368A-EFE1-94E4092A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049000" cy="234315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F16B25B-2722-AEEF-D937-489E3912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7" y="3524251"/>
            <a:ext cx="11018363" cy="26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66BCB-2E2D-0C1C-F5CF-4549CAF93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0DB69F-6EFE-DE7F-4D80-88A6D74CA446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8AE6BE8-3F2A-E19A-4777-E28AE03BD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5C9468-87A1-BDC3-14B5-06BB82913DD4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980A27-B0F4-D73E-54D1-B68B4758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9525000" cy="47036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F241A83-8A55-944E-F417-1C43BEA1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829237"/>
            <a:ext cx="9525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8CBDE-EDFC-EAF6-22CB-8A5DF9422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112738-8B34-1E8F-C3C8-15BCC0A2D7A2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62A754-1605-677E-7648-2207CC793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133424"/>
            <a:ext cx="111207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42E8AB7-BE3D-AE20-1935-21141B0D7D5B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B0D0A15-0D3F-F138-577A-B5A0FEC5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6181725" cy="3429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FD5D766-355E-D967-D838-FBBB75B7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39" y="1368065"/>
            <a:ext cx="5608366" cy="267406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3CBEAA2-86ED-BFBD-1280-9DB419C2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797830"/>
            <a:ext cx="9774553" cy="8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8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4E428-8956-141D-A341-3F32F1E7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3FCB2F-6A82-B9F0-F865-A51100B1777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39C50A-63FB-CE4E-922B-1236DFF4B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-82020"/>
            <a:ext cx="1112075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Geriye Yayılım Algoritması  Sıralı ve Toplu Eğitim Modları (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Sequantial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/</a:t>
            </a:r>
            <a:r>
              <a:rPr lang="tr-TR" sz="2800" dirty="0" err="1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Batch</a:t>
            </a:r>
            <a:r>
              <a:rPr lang="tr-TR" sz="2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966B94-D2DB-5B0B-BB23-54B925026C37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8DFE88A-8293-2391-FD01-344C1964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66800"/>
            <a:ext cx="9372600" cy="19812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30014AD-D91B-BEDF-0818-FF6B7C37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122910"/>
            <a:ext cx="9372600" cy="36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234</Words>
  <Application>Microsoft Office PowerPoint</Application>
  <PresentationFormat>Geniş ekran</PresentationFormat>
  <Paragraphs>67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Cambria</vt:lpstr>
      <vt:lpstr>Office Teması</vt:lpstr>
      <vt:lpstr>Çok Katmanlı Algılayıcılar-II (Multilayer Perceptrons) </vt:lpstr>
      <vt:lpstr>Hata Geri Yayılım Öğrenimi (Back Propagation Learning)</vt:lpstr>
      <vt:lpstr>Hata Geri Yayılım Öğrenimi (Back Propagation Learning)</vt:lpstr>
      <vt:lpstr>Geri Yayılım Algoritması Aktivasyon Fonksiyonu</vt:lpstr>
      <vt:lpstr>Geri Yayılım Algoritması Aktivasyon Fonksiyonu</vt:lpstr>
      <vt:lpstr>Geriye Yayılım Algoritması Öğrenme Hızı (Rate of Learning)</vt:lpstr>
      <vt:lpstr>Soru</vt:lpstr>
      <vt:lpstr>Cevap</vt:lpstr>
      <vt:lpstr>Geriye Yayılım Algoritması  Sıralı ve Toplu Eğitim Modları (Sequantial/Batch)</vt:lpstr>
      <vt:lpstr>Geriye Yayılım Algoritması  Sıralı ve Toplu Eğitim Modları (Sequantial/Batch)</vt:lpstr>
      <vt:lpstr>Geriye Yayılım Algoritması  Sıralı ve Toplu Eğitim Modları (Sequantial/Batch)</vt:lpstr>
      <vt:lpstr>Geriye Yayılım Algoritması Durdurma Kriterleri</vt:lpstr>
      <vt:lpstr>Geriye Yayılım Algoritması Durdurma Kriterleri</vt:lpstr>
      <vt:lpstr>Geriye Yayılım Algoritması Özeti</vt:lpstr>
      <vt:lpstr>XOR Problemi</vt:lpstr>
      <vt:lpstr>XOR Problemi</vt:lpstr>
      <vt:lpstr>XOR Problemi</vt:lpstr>
      <vt:lpstr>XOR Problemi</vt:lpstr>
      <vt:lpstr>XOR Problemi</vt:lpstr>
      <vt:lpstr>XOR Problemi</vt:lpstr>
      <vt:lpstr>XOR Problemi</vt:lpstr>
      <vt:lpstr>Geriye Yayılım Algoritması için Heuristik Yöntemler</vt:lpstr>
      <vt:lpstr>Geriye Yayılım Algoritması için Heuristik Yöntemler</vt:lpstr>
      <vt:lpstr>Genelleme (Generalization)</vt:lpstr>
      <vt:lpstr>Soru</vt:lpstr>
      <vt:lpstr>Çözüm</vt:lpstr>
      <vt:lpstr>Soru</vt:lpstr>
      <vt:lpstr>Cevap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Murat  Şimşek</cp:lastModifiedBy>
  <cp:revision>126</cp:revision>
  <dcterms:created xsi:type="dcterms:W3CDTF">2024-09-06T12:18:00Z</dcterms:created>
  <dcterms:modified xsi:type="dcterms:W3CDTF">2024-12-02T08:49:21Z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2022-03-31T09:00:00Z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2024-09-06T09:00:00Z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D59B351E5CCE496399C108A1A1C1B64C_12</vt:lpwstr>
  </property>
  <property fmtid="{D5CDD505-2E9C-101B-9397-08002B2CF9AE}" pid="7" name="KSOProductBuildVer">
    <vt:lpwstr>1033-12.2.0.18607</vt:lpwstr>
  </property>
</Properties>
</file>