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0" r:id="rId2"/>
    <p:sldId id="394" r:id="rId3"/>
    <p:sldId id="396" r:id="rId4"/>
    <p:sldId id="395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</p:sldIdLst>
  <p:sldSz cx="12192000" cy="6858000"/>
  <p:notesSz cx="12192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5274" autoAdjust="0"/>
  </p:normalViewPr>
  <p:slideViewPr>
    <p:cSldViewPr showGuides="1">
      <p:cViewPr varScale="1">
        <p:scale>
          <a:sx n="82" d="100"/>
          <a:sy n="82" d="100"/>
        </p:scale>
        <p:origin x="691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7430" y="839078"/>
            <a:ext cx="4919980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650"/>
              </a:lnSpc>
            </a:pPr>
            <a:r>
              <a:rPr lang="tr-TR" sz="32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YZM305</a:t>
            </a:r>
          </a:p>
          <a:p>
            <a:pPr algn="ctr">
              <a:lnSpc>
                <a:spcPts val="3650"/>
              </a:lnSpc>
            </a:pPr>
            <a:r>
              <a:rPr lang="tr-TR" sz="32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YAPAY SİNİR AĞLARI</a:t>
            </a:r>
            <a:endParaRPr sz="320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2129927"/>
            <a:ext cx="1190244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b="0" dirty="0">
                <a:solidFill>
                  <a:schemeClr val="bg1"/>
                </a:solidFill>
              </a:rPr>
              <a:t>Radyal Bazlı Fonksiyon Ağları</a:t>
            </a:r>
            <a:br>
              <a:rPr lang="tr-TR" b="0" dirty="0">
                <a:solidFill>
                  <a:schemeClr val="bg1"/>
                </a:solidFill>
              </a:rPr>
            </a:br>
            <a:r>
              <a:rPr lang="tr-TR" b="0" dirty="0">
                <a:solidFill>
                  <a:schemeClr val="bg1"/>
                </a:solidFill>
              </a:rPr>
              <a:t>(</a:t>
            </a:r>
            <a:r>
              <a:rPr lang="tr-TR" dirty="0" err="1">
                <a:solidFill>
                  <a:schemeClr val="bg1"/>
                </a:solidFill>
                <a:sym typeface="+mn-ea"/>
              </a:rPr>
              <a:t>Radial</a:t>
            </a:r>
            <a:r>
              <a:rPr lang="tr-TR" dirty="0">
                <a:solidFill>
                  <a:schemeClr val="bg1"/>
                </a:solidFill>
                <a:sym typeface="+mn-ea"/>
              </a:rPr>
              <a:t> </a:t>
            </a:r>
            <a:r>
              <a:rPr lang="tr-TR" dirty="0" err="1">
                <a:solidFill>
                  <a:schemeClr val="bg1"/>
                </a:solidFill>
                <a:sym typeface="+mn-ea"/>
              </a:rPr>
              <a:t>Basis</a:t>
            </a:r>
            <a:r>
              <a:rPr lang="tr-TR" dirty="0">
                <a:solidFill>
                  <a:schemeClr val="bg1"/>
                </a:solidFill>
                <a:sym typeface="+mn-ea"/>
              </a:rPr>
              <a:t> </a:t>
            </a:r>
            <a:r>
              <a:rPr lang="tr-TR" dirty="0" err="1">
                <a:solidFill>
                  <a:schemeClr val="bg1"/>
                </a:solidFill>
                <a:sym typeface="+mn-ea"/>
              </a:rPr>
              <a:t>Function</a:t>
            </a:r>
            <a:r>
              <a:rPr lang="tr-TR" dirty="0">
                <a:solidFill>
                  <a:schemeClr val="bg1"/>
                </a:solidFill>
                <a:sym typeface="+mn-ea"/>
              </a:rPr>
              <a:t> Networks</a:t>
            </a:r>
            <a:r>
              <a:rPr lang="tr-TR" b="0" dirty="0">
                <a:solidFill>
                  <a:schemeClr val="bg1"/>
                </a:solidFill>
              </a:rPr>
              <a:t>)</a:t>
            </a:r>
            <a:br>
              <a:rPr lang="tr-TR" b="0" dirty="0">
                <a:solidFill>
                  <a:schemeClr val="bg1"/>
                </a:solidFill>
              </a:rPr>
            </a:br>
            <a:endParaRPr lang="tr-TR" sz="40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2877820" y="5118568"/>
            <a:ext cx="6436359" cy="8880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30"/>
              </a:spcBef>
            </a:pPr>
            <a:r>
              <a:rPr lang="tr-TR" b="1" spc="-10" dirty="0" err="1">
                <a:solidFill>
                  <a:srgbClr val="FFFFFF"/>
                </a:solidFill>
              </a:rPr>
              <a:t>Dr.Öğr.Üyesi</a:t>
            </a:r>
            <a:r>
              <a:rPr lang="tr-TR" b="1" spc="-10" dirty="0">
                <a:solidFill>
                  <a:srgbClr val="FFFFFF"/>
                </a:solidFill>
              </a:rPr>
              <a:t> Murat ŞİMŞEK</a:t>
            </a:r>
          </a:p>
          <a:p>
            <a:pPr marL="1905" algn="ctr">
              <a:lnSpc>
                <a:spcPct val="100000"/>
              </a:lnSpc>
              <a:spcBef>
                <a:spcPts val="1130"/>
              </a:spcBef>
            </a:pPr>
            <a:r>
              <a:rPr lang="tr-TR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Ostim Teknik Üniversitesi</a:t>
            </a:r>
            <a:endParaRPr b="1" dirty="0">
              <a:solidFill>
                <a:srgbClr val="FFFFFF"/>
              </a:solid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78640" y="6567902"/>
            <a:ext cx="160655" cy="2044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mbria" panose="02040503050406030204"/>
                <a:cs typeface="Cambria" panose="02040503050406030204"/>
              </a:rPr>
              <a:t>1</a:t>
            </a:fld>
            <a:endParaRPr sz="12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err="1">
                <a:solidFill>
                  <a:schemeClr val="bg1"/>
                </a:solidFill>
              </a:rPr>
              <a:t>Regularizasyon</a:t>
            </a:r>
            <a:r>
              <a:rPr lang="tr-TR" sz="3600" dirty="0">
                <a:solidFill>
                  <a:schemeClr val="bg1"/>
                </a:solidFill>
              </a:rPr>
              <a:t> Teorisi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457199" y="869442"/>
                <a:ext cx="11655805" cy="5256722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tr-TR" sz="2000" dirty="0" smtClean="0">
                    <a:solidFill>
                      <a:schemeClr val="bg1"/>
                    </a:solidFill>
                  </a:rPr>
                  <a:t>Düzenleme teorisinde en aza indirilecek miktar şudur: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ℰ</m:t>
                      </m:r>
                      <m:d>
                        <m:dPr>
                          <m:ctrlP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</m:d>
                      <m:r>
                        <a:rPr lang="en-GB" altLang="en-US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ℰ</m:t>
                          </m:r>
                        </m:e>
                        <m:sub>
                          <m: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</m:d>
                      <m:r>
                        <a:rPr lang="en-GB" altLang="en-US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altLang="en-US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sSub>
                        <m:sSubPr>
                          <m:ctrlP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ℰ</m:t>
                          </m:r>
                        </m:e>
                        <m:sub>
                          <m: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en-US" sz="20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en-US" sz="2000" dirty="0" smtClean="0">
                    <a:solidFill>
                      <a:schemeClr val="bg1"/>
                    </a:solidFill>
                  </a:rPr>
                  <a:t>burada </a:t>
                </a:r>
                <a:r>
                  <a:rPr lang="el-GR" altLang="en-US" sz="2000" dirty="0" smtClean="0">
                    <a:solidFill>
                      <a:schemeClr val="bg1"/>
                    </a:solidFill>
                  </a:rPr>
                  <a:t>λ, </a:t>
                </a:r>
                <a:r>
                  <a:rPr lang="en-US" altLang="en-US" sz="2000" dirty="0" smtClean="0">
                    <a:solidFill>
                      <a:schemeClr val="bg1"/>
                    </a:solidFill>
                  </a:rPr>
                  <a:t>düzenlileştirme parametresi olarak adlandırılan pozitif bir gerçek sayıdır ve E(F), Tikhonov fonksiyonu olarak adlandırılır.</a:t>
                </a:r>
                <a:r>
                  <a:rPr lang="tr-TR" altLang="en-US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000" i="1" smtClean="0">
                        <a:solidFill>
                          <a:schemeClr val="bg1"/>
                        </a:solidFill>
                        <a:latin typeface="Cambria Math"/>
                      </a:rPr>
                      <m:t>λ</m:t>
                    </m:r>
                    <m:r>
                      <a:rPr lang="el-GR" altLang="en-US" sz="2000" i="1" smtClean="0">
                        <a:solidFill>
                          <a:schemeClr val="bg1"/>
                        </a:solidFill>
                        <a:latin typeface="Cambria Math"/>
                      </a:rPr>
                      <m:t> çö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z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ü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m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ü 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belirtmek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i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ç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in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ö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rneklerin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yeterlili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ğ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ini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g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ö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sterir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.  </m:t>
                    </m:r>
                    <m:r>
                      <m:rPr>
                        <m:sty m:val="p"/>
                      </m:rPr>
                      <a:rPr lang="el-GR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λ</m:t>
                    </m:r>
                    <m:r>
                      <a:rPr lang="el-GR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→0 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ise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tamamen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ö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rneklerden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belirlenecek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çö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z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ü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m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anlam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ı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na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gelmektedir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.  </m:t>
                    </m:r>
                    <m:r>
                      <m:rPr>
                        <m:sty m:val="p"/>
                      </m:rPr>
                      <a:rPr lang="el-GR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λ</m:t>
                    </m:r>
                    <m:r>
                      <a:rPr lang="el-GR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→∞ ö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nceki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bilginin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alt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D</m:t>
                        </m:r>
                      </m:e>
                    </m:d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çö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z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ü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m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i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ç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in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yeterli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oldu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ğ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unu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ima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eder</m:t>
                    </m:r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alt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yani</m:t>
                        </m:r>
                        <m:r>
                          <a:rPr lang="en-GB" alt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ö</m:t>
                        </m:r>
                        <m:r>
                          <m:rPr>
                            <m:sty m:val="p"/>
                          </m:rPr>
                          <a:rPr lang="en-GB" alt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rneklerin</m:t>
                        </m:r>
                        <m:r>
                          <a:rPr lang="en-GB" alt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alt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g</m:t>
                        </m:r>
                        <m:r>
                          <a:rPr lang="en-GB" alt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ü</m:t>
                        </m:r>
                        <m:r>
                          <m:rPr>
                            <m:sty m:val="p"/>
                          </m:rPr>
                          <a:rPr lang="en-GB" alt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venilmez</m:t>
                        </m:r>
                        <m:r>
                          <a:rPr lang="en-GB" alt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alt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oldu</m:t>
                        </m:r>
                        <m:r>
                          <a:rPr lang="en-GB" alt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ğ</m:t>
                        </m:r>
                        <m:r>
                          <m:rPr>
                            <m:sty m:val="p"/>
                          </m:rPr>
                          <a:rPr lang="en-GB" alt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u</m:t>
                        </m:r>
                      </m:e>
                    </m:d>
                    <m:r>
                      <a:rPr lang="en-GB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tr-TR" altLang="en-US" sz="20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 Ş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imdi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d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ü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zenlile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ş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tirme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ilkesi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ş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u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ş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ekilde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ifade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edilebilir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tr-TR" altLang="en-US" sz="20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GB" alt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alt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F</m:t>
                          </m:r>
                        </m:e>
                      </m:d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'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yi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en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aza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indiren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alt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alt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λ</m:t>
                          </m:r>
                        </m:sub>
                      </m:sSub>
                      <m:d>
                        <m:dPr>
                          <m:ctrlPr>
                            <a:rPr lang="el-GR" alt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alt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fonksiyonunu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bulunuz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. </m:t>
                      </m:r>
                    </m:oMath>
                  </m:oMathPara>
                </a14:m>
                <a:endParaRPr lang="tr-TR" altLang="en-US" sz="20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Çö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z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ü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m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belirli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varsay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ı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mlarla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a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ş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a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ğı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dakilere</m:t>
                      </m:r>
                      <m: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alt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indirgenebilir</m:t>
                      </m:r>
                    </m:oMath>
                  </m:oMathPara>
                </a14:m>
                <a:endParaRPr lang="tr-TR" altLang="en-US" sz="20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000" b="1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alt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alt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alt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  <m: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GB" altLang="en-US" sz="2000" b="1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𝐱</m:t>
                          </m:r>
                          <m: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alt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b="1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alt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2000" dirty="0" smtClean="0">
                  <a:solidFill>
                    <a:schemeClr val="bg1"/>
                  </a:solidFill>
                </a:endParaRPr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en-US" sz="2000" dirty="0" err="1" smtClean="0">
                    <a:solidFill>
                      <a:schemeClr val="bg1"/>
                    </a:solidFill>
                  </a:rPr>
                  <a:t>burada</a:t>
                </a:r>
                <a:r>
                  <a:rPr lang="en-US" altLang="en-US" sz="2000" dirty="0" smtClean="0">
                    <a:solidFill>
                      <a:schemeClr val="bg1"/>
                    </a:solidFill>
                  </a:rPr>
                  <a:t> G(</a:t>
                </a:r>
                <a:r>
                  <a:rPr lang="en-US" altLang="en-US" sz="2000" dirty="0" err="1" smtClean="0">
                    <a:solidFill>
                      <a:schemeClr val="bg1"/>
                    </a:solidFill>
                  </a:rPr>
                  <a:t>x,x_i</a:t>
                </a:r>
                <a:r>
                  <a:rPr lang="en-US" altLang="en-US" sz="2000" dirty="0" smtClean="0">
                    <a:solidFill>
                      <a:schemeClr val="bg1"/>
                    </a:solidFill>
                  </a:rPr>
                  <a:t>), Green </a:t>
                </a:r>
                <a:r>
                  <a:rPr lang="en-US" altLang="en-US" sz="2000" dirty="0" err="1" smtClean="0">
                    <a:solidFill>
                      <a:schemeClr val="bg1"/>
                    </a:solidFill>
                  </a:rPr>
                  <a:t>fonksiyonu</a:t>
                </a:r>
                <a:r>
                  <a:rPr lang="en-US" altLang="en-US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en-US" sz="2000" dirty="0" err="1" smtClean="0">
                    <a:solidFill>
                      <a:schemeClr val="bg1"/>
                    </a:solidFill>
                  </a:rPr>
                  <a:t>olarak</a:t>
                </a:r>
                <a:r>
                  <a:rPr lang="en-US" altLang="en-US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en-US" sz="2000" dirty="0" err="1" smtClean="0">
                    <a:solidFill>
                      <a:schemeClr val="bg1"/>
                    </a:solidFill>
                  </a:rPr>
                  <a:t>adlandırılan</a:t>
                </a:r>
                <a:r>
                  <a:rPr lang="en-US" altLang="en-US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en-US" sz="2000" dirty="0" err="1" smtClean="0">
                    <a:solidFill>
                      <a:schemeClr val="bg1"/>
                    </a:solidFill>
                  </a:rPr>
                  <a:t>bir</a:t>
                </a:r>
                <a:r>
                  <a:rPr lang="en-US" altLang="en-US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en-US" sz="2000" dirty="0" err="1" smtClean="0">
                    <a:solidFill>
                      <a:schemeClr val="bg1"/>
                    </a:solidFill>
                  </a:rPr>
                  <a:t>fonksiyonu</a:t>
                </a:r>
                <a:r>
                  <a:rPr lang="en-US" altLang="en-US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en-US" sz="2000" dirty="0" err="1" smtClean="0">
                    <a:solidFill>
                      <a:schemeClr val="bg1"/>
                    </a:solidFill>
                  </a:rPr>
                  <a:t>temsil</a:t>
                </a:r>
                <a:r>
                  <a:rPr lang="en-US" altLang="en-US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en-US" sz="2000" dirty="0" err="1" smtClean="0">
                    <a:solidFill>
                      <a:schemeClr val="bg1"/>
                    </a:solidFill>
                  </a:rPr>
                  <a:t>eder</a:t>
                </a:r>
                <a:r>
                  <a:rPr lang="en-US" altLang="en-US" sz="2000" dirty="0" smtClean="0">
                    <a:solidFill>
                      <a:schemeClr val="bg1"/>
                    </a:solidFill>
                  </a:rPr>
                  <a:t> (Gauss, </a:t>
                </a:r>
                <a:r>
                  <a:rPr lang="en-US" altLang="en-US" sz="2000" dirty="0" err="1" smtClean="0">
                    <a:solidFill>
                      <a:schemeClr val="bg1"/>
                    </a:solidFill>
                  </a:rPr>
                  <a:t>ters</a:t>
                </a:r>
                <a:r>
                  <a:rPr lang="en-US" altLang="en-US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en-US" sz="2000" dirty="0" err="1" smtClean="0">
                    <a:solidFill>
                      <a:schemeClr val="bg1"/>
                    </a:solidFill>
                  </a:rPr>
                  <a:t>multikuadrikler</a:t>
                </a:r>
                <a:r>
                  <a:rPr lang="en-US" altLang="en-US" sz="2000" dirty="0" smtClean="0">
                    <a:solidFill>
                      <a:schemeClr val="bg1"/>
                    </a:solidFill>
                  </a:rPr>
                  <a:t>, vb. </a:t>
                </a:r>
                <a:r>
                  <a:rPr lang="en-US" altLang="en-US" sz="2000" dirty="0" err="1" smtClean="0">
                    <a:solidFill>
                      <a:schemeClr val="bg1"/>
                    </a:solidFill>
                  </a:rPr>
                  <a:t>olabilir</a:t>
                </a:r>
                <a:r>
                  <a:rPr lang="en-US" altLang="en-US" sz="2000" dirty="0" smtClean="0">
                    <a:solidFill>
                      <a:schemeClr val="bg1"/>
                    </a:solidFill>
                  </a:rPr>
                  <a:t>)</a:t>
                </a:r>
                <a:endParaRPr lang="en-US" altLang="en-US" sz="20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7199" y="869442"/>
                <a:ext cx="11655805" cy="5256722"/>
              </a:xfrm>
              <a:blipFill>
                <a:blip r:embed="rId2"/>
                <a:stretch>
                  <a:fillRect l="-523" t="-116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Soru-1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5" y="1505039"/>
            <a:ext cx="11658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Soru-1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5522"/>
            <a:ext cx="10103349" cy="47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Soru-1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92" y="1096812"/>
            <a:ext cx="991690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Soru-1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995501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Çözüm-1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404655"/>
            <a:ext cx="950727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Çözüm-1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83" y="1092049"/>
            <a:ext cx="8802328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Çözüm-1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8" y="1318918"/>
            <a:ext cx="9307224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Çözüm-1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7" y="1905000"/>
            <a:ext cx="1128196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chemeClr val="bg1"/>
                </a:solidFill>
              </a:rPr>
              <a:t>Generalized RBF (Radial Basis Function) Networks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74625" y="1057263"/>
            <a:ext cx="1143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 err="1">
                <a:solidFill>
                  <a:schemeClr val="bg1"/>
                </a:solidFill>
              </a:rPr>
              <a:t>Generalized</a:t>
            </a:r>
            <a:r>
              <a:rPr lang="tr-TR" sz="4000" dirty="0">
                <a:solidFill>
                  <a:schemeClr val="bg1"/>
                </a:solidFill>
              </a:rPr>
              <a:t> RBF Networks (Genelleştirilmiş RBF Ağları), standart RBF ağlarına ek olarak, daha geniş bir fonksiyon sınıfını modellemek için ek özellikler ve genellemeler içerir. </a:t>
            </a:r>
            <a:endParaRPr lang="tr-TR" sz="40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 smtClean="0">
                <a:solidFill>
                  <a:schemeClr val="bg1"/>
                </a:solidFill>
              </a:rPr>
              <a:t>RBF </a:t>
            </a:r>
            <a:r>
              <a:rPr lang="tr-TR" sz="4000" dirty="0">
                <a:solidFill>
                  <a:schemeClr val="bg1"/>
                </a:solidFill>
              </a:rPr>
              <a:t>ağları, genellikle bir küme fonksiyonu olan ve giriş verilerini uzayda benzerliklerine göre dönüştüren </a:t>
            </a:r>
            <a:r>
              <a:rPr lang="tr-TR" sz="4000" dirty="0" err="1">
                <a:solidFill>
                  <a:schemeClr val="bg1"/>
                </a:solidFill>
              </a:rPr>
              <a:t>radial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basis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function</a:t>
            </a:r>
            <a:r>
              <a:rPr lang="tr-TR" sz="4000" dirty="0">
                <a:solidFill>
                  <a:schemeClr val="bg1"/>
                </a:solidFill>
              </a:rPr>
              <a:t> (RBF) kullanır</a:t>
            </a:r>
            <a:r>
              <a:rPr lang="tr-TR" sz="4000" dirty="0" smtClean="0">
                <a:solidFill>
                  <a:schemeClr val="bg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 smtClean="0">
                <a:solidFill>
                  <a:schemeClr val="bg1"/>
                </a:solidFill>
              </a:rPr>
              <a:t> </a:t>
            </a:r>
            <a:r>
              <a:rPr lang="tr-TR" sz="4000" dirty="0">
                <a:solidFill>
                  <a:schemeClr val="bg1"/>
                </a:solidFill>
              </a:rPr>
              <a:t>Bu ağlar, özellikle sınıflandırma, regresyon ve fonksiyon yaklaşıkları için güçlüdür.</a:t>
            </a:r>
          </a:p>
        </p:txBody>
      </p:sp>
    </p:spTree>
    <p:extLst>
      <p:ext uri="{BB962C8B-B14F-4D97-AF65-F5344CB8AC3E}">
        <p14:creationId xmlns:p14="http://schemas.microsoft.com/office/powerpoint/2010/main" val="114640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6A245-64DA-CBB2-1A11-6437639DF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E28955-6F89-8D67-3EAF-EA4D4F9255A7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B2633FA-14C0-D607-74F7-0E6340D9F6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b="0" dirty="0">
                <a:solidFill>
                  <a:schemeClr val="bg1"/>
                </a:solidFill>
              </a:rPr>
              <a:t>Radyal Bazlı Fonksiyon Ağları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17AFA42-D5A5-A681-F851-9D45B50E7A5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10391BD-3FCB-AEC5-CF0E-253AEFD894C4}"/>
              </a:ext>
            </a:extLst>
          </p:cNvPr>
          <p:cNvSpPr txBox="1"/>
          <p:nvPr/>
        </p:nvSpPr>
        <p:spPr>
          <a:xfrm>
            <a:off x="685800" y="1099754"/>
            <a:ext cx="10363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>
                <a:solidFill>
                  <a:schemeClr val="bg1"/>
                </a:solidFill>
              </a:rPr>
              <a:t>Bir ANN tasarımını yüksek boyutlu bir uzayda eğri uydurma (yaklaştırma) problemi olarak görerek farklı bir yaklaşım benimsiyoruz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>
                <a:solidFill>
                  <a:schemeClr val="bg1"/>
                </a:solidFill>
              </a:rPr>
              <a:t>Bu bakış açısından, öğrenme eğitim verilerine en iyi uyan bir yüzey bulmakla aynıdır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>
                <a:solidFill>
                  <a:schemeClr val="bg1"/>
                </a:solidFill>
              </a:rPr>
              <a:t>"En iyi uyum" kriteri istatistiksel bir anlamda ölçülür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>
                <a:solidFill>
                  <a:schemeClr val="bg1"/>
                </a:solidFill>
              </a:rPr>
              <a:t>Bu bakış açısı radyal tabanlı fonksiyonların arkasındaki motivasyondur</a:t>
            </a:r>
          </a:p>
        </p:txBody>
      </p:sp>
    </p:spTree>
    <p:extLst>
      <p:ext uri="{BB962C8B-B14F-4D97-AF65-F5344CB8AC3E}">
        <p14:creationId xmlns:p14="http://schemas.microsoft.com/office/powerpoint/2010/main" val="17179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chemeClr val="bg1"/>
                </a:solidFill>
              </a:rPr>
              <a:t>Generalized RBF (Radial Basis Function) Networks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7" y="1099755"/>
            <a:ext cx="9059539" cy="230537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67" y="3598118"/>
            <a:ext cx="906264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9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chemeClr val="bg1"/>
                </a:solidFill>
              </a:rPr>
              <a:t>Generalized RBF (Radial Basis Function) Networks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1153592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0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chemeClr val="bg1"/>
                </a:solidFill>
              </a:rPr>
              <a:t>Generalized RBF (Radial Basis Function) Networks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Content Placeholder 7" descr="fg07_0030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99754"/>
            <a:ext cx="6289508" cy="324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4006015"/>
            <a:ext cx="5715761" cy="27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Soru-2 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11430000" cy="210531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17077"/>
            <a:ext cx="11430000" cy="32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6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Çözüm-2 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11201400" cy="356284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626555"/>
            <a:ext cx="11201400" cy="2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Çözüm-2 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69441"/>
            <a:ext cx="11201400" cy="56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Çözüm-2 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9916909" cy="240063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1" y="3512393"/>
            <a:ext cx="9882697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Çözüm-2 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9659698" cy="333421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445973"/>
            <a:ext cx="965969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Çözüm-2 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69441"/>
            <a:ext cx="8316549" cy="242904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3417575"/>
            <a:ext cx="8240349" cy="33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Çözüm-2 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24637"/>
            <a:ext cx="10287000" cy="523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A4655-0C36-4230-C29E-B2539A19B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1FC718-61AB-1A41-3792-7455A0E2FBD3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7BBC2B9-922D-C95E-E982-A4F06E86D9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b="0" dirty="0">
                <a:solidFill>
                  <a:schemeClr val="bg1"/>
                </a:solidFill>
              </a:rPr>
              <a:t>Radyal Bazlı Fonksiyon Ağları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07AF60D-A8DD-63B5-3130-46BEDE7C6D5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BF58F22-FB52-BEFD-9C17-2C6074421A2D}"/>
              </a:ext>
            </a:extLst>
          </p:cNvPr>
          <p:cNvSpPr txBox="1"/>
          <p:nvPr/>
        </p:nvSpPr>
        <p:spPr>
          <a:xfrm>
            <a:off x="381000" y="1005483"/>
            <a:ext cx="111252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dirty="0">
                <a:solidFill>
                  <a:schemeClr val="bg1"/>
                </a:solidFill>
              </a:rPr>
              <a:t>Bir </a:t>
            </a:r>
            <a:r>
              <a:rPr lang="tr-TR" sz="4400" dirty="0" err="1">
                <a:solidFill>
                  <a:schemeClr val="bg1"/>
                </a:solidFill>
              </a:rPr>
              <a:t>YSA'daki</a:t>
            </a:r>
            <a:r>
              <a:rPr lang="tr-TR" sz="4400" dirty="0">
                <a:solidFill>
                  <a:schemeClr val="bg1"/>
                </a:solidFill>
              </a:rPr>
              <a:t> gizli birimler, giriş desenleri için keyfi bir temel oluşturan bir dizi fonksiyon sağlamak olarak düşünülebilir.</a:t>
            </a:r>
          </a:p>
          <a:p>
            <a:r>
              <a:rPr lang="tr-TR" sz="4400" dirty="0">
                <a:solidFill>
                  <a:schemeClr val="bg1"/>
                </a:solidFill>
              </a:rPr>
              <a:t>Bunlara </a:t>
            </a:r>
            <a:r>
              <a:rPr lang="tr-TR" sz="4400" b="1" dirty="0">
                <a:solidFill>
                  <a:schemeClr val="bg1"/>
                </a:solidFill>
              </a:rPr>
              <a:t>radyal tabanlı fonksiyonlar </a:t>
            </a:r>
            <a:r>
              <a:rPr lang="tr-TR" sz="4400" dirty="0">
                <a:solidFill>
                  <a:schemeClr val="bg1"/>
                </a:solidFill>
              </a:rPr>
              <a:t>denir</a:t>
            </a:r>
          </a:p>
          <a:p>
            <a:endParaRPr 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Çözüm-2 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099755"/>
            <a:ext cx="11510735" cy="438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Çözüm-2 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599"/>
            <a:ext cx="11582400" cy="575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</a:rPr>
              <a:t>Çözüm-2 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5" y="1143000"/>
            <a:ext cx="11517332" cy="214342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33" y="3810000"/>
            <a:ext cx="1153102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0682A-E3EA-E805-24BA-5D95F5D66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864B1B-801A-7942-3DCD-0614B57C0AE2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EA2460E-BECA-3D1E-A191-E7F359DED6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b="0" dirty="0">
                <a:solidFill>
                  <a:schemeClr val="bg1"/>
                </a:solidFill>
              </a:rPr>
              <a:t>Radyal Bazlı Fonksiyon Ağları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D072114-87B9-DD3B-6020-22C3FA1973D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433BA67-C13D-4E85-1306-7A716EA59ABE}"/>
              </a:ext>
            </a:extLst>
          </p:cNvPr>
          <p:cNvSpPr txBox="1"/>
          <p:nvPr/>
        </p:nvSpPr>
        <p:spPr>
          <a:xfrm>
            <a:off x="381000" y="1005483"/>
            <a:ext cx="1112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000" dirty="0">
                <a:solidFill>
                  <a:schemeClr val="bg1"/>
                </a:solidFill>
              </a:rPr>
              <a:t>Radyal tabanlı fonksiyon (RBF) ağı, tamamen farklı rollere sahip 3 katmandan oluşur</a:t>
            </a:r>
          </a:p>
          <a:p>
            <a:r>
              <a:rPr lang="tr-TR" sz="4000" dirty="0">
                <a:solidFill>
                  <a:schemeClr val="bg1"/>
                </a:solidFill>
              </a:rPr>
              <a:t>Giriş katmanında kaynak düğümleri vardır</a:t>
            </a:r>
          </a:p>
          <a:p>
            <a:r>
              <a:rPr lang="tr-TR" sz="4000" dirty="0">
                <a:solidFill>
                  <a:schemeClr val="bg1"/>
                </a:solidFill>
              </a:rPr>
              <a:t>2. katman (tek gizli katman) giriş alanından gizli alana doğrusal olmayan bir dönüşüm uygular</a:t>
            </a:r>
          </a:p>
          <a:p>
            <a:r>
              <a:rPr lang="tr-TR" sz="4000" dirty="0">
                <a:solidFill>
                  <a:schemeClr val="bg1"/>
                </a:solidFill>
              </a:rPr>
              <a:t>Çıkış katmanı doğrusaldır ve ağın giriş katmanına uygulanan aktivasyon desenine (sinyale) yanıtını sağlar</a:t>
            </a:r>
          </a:p>
        </p:txBody>
      </p:sp>
    </p:spTree>
    <p:extLst>
      <p:ext uri="{BB962C8B-B14F-4D97-AF65-F5344CB8AC3E}">
        <p14:creationId xmlns:p14="http://schemas.microsoft.com/office/powerpoint/2010/main" val="13616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70098-9442-68F4-62D9-594B5B0DC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0C5B36F-554C-6B1E-6000-623B05E2F7AF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FDC80F-832A-923A-DC62-8EB5395F07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b="0" dirty="0">
                <a:solidFill>
                  <a:schemeClr val="bg1"/>
                </a:solidFill>
              </a:rPr>
              <a:t>Radyal Bazlı Fonksiyon Ağları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133363D-680E-3361-D162-CD82AFFB1E60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0F75F13-192E-13FE-9D43-E9A35E24B68B}"/>
              </a:ext>
            </a:extLst>
          </p:cNvPr>
          <p:cNvSpPr txBox="1"/>
          <p:nvPr/>
        </p:nvSpPr>
        <p:spPr>
          <a:xfrm>
            <a:off x="381000" y="1005483"/>
            <a:ext cx="1112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000" dirty="0">
                <a:solidFill>
                  <a:schemeClr val="bg1"/>
                </a:solidFill>
              </a:rPr>
              <a:t>Çoğu uygulamada, gizli alan yüksek bir boyuta sahiptir</a:t>
            </a:r>
          </a:p>
          <a:p>
            <a:r>
              <a:rPr lang="tr-TR" sz="4000" dirty="0">
                <a:solidFill>
                  <a:schemeClr val="bg1"/>
                </a:solidFill>
              </a:rPr>
              <a:t>Yüksek boyutlu bir alanda oluşturulan bir desen sınıflandırma problemi, düşük boyutlu bir alanda olduğundan daha doğrusal olarak ayrılabilir olma olasılığına sahiptir</a:t>
            </a:r>
          </a:p>
          <a:p>
            <a:r>
              <a:rPr lang="tr-TR" sz="4000" dirty="0">
                <a:solidFill>
                  <a:schemeClr val="bg1"/>
                </a:solidFill>
              </a:rPr>
              <a:t>Gizli alan boyutu, ağın giriş-çıkış eşleme yaklaşım kapasitesiyle doğrudan ilişkilidir</a:t>
            </a:r>
          </a:p>
        </p:txBody>
      </p:sp>
    </p:spTree>
    <p:extLst>
      <p:ext uri="{BB962C8B-B14F-4D97-AF65-F5344CB8AC3E}">
        <p14:creationId xmlns:p14="http://schemas.microsoft.com/office/powerpoint/2010/main" val="32320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AED69-4ACF-5446-A8EB-5E2C9298E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BDC457-BADF-4305-143E-1FD1C95E49A0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79D7DF3-BF4D-D85D-4958-8748B0797F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b="0" dirty="0">
                <a:solidFill>
                  <a:schemeClr val="bg1"/>
                </a:solidFill>
              </a:rPr>
              <a:t>Radyal Bazlı Fonksiyon Ağları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B4BF83D-4E3E-6072-816E-C5B1E43F86E8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B9D14AD-D057-C058-84EE-A573C7F75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36331"/>
            <a:ext cx="11084872" cy="42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F56B3-A5E2-3583-D2CF-84ED21819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01B7525-5E13-BB00-0D49-C1AFA4653ED8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E5A2CF1-1B33-9D6E-C710-F51900521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b="0" dirty="0">
                <a:solidFill>
                  <a:schemeClr val="bg1"/>
                </a:solidFill>
              </a:rPr>
              <a:t>Radyal Bazlı Fonksiyon Ağları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3CCF28A-70E3-09E3-CFAB-5A7F31B90D94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2679F21-DC42-4E22-D156-AE8E85C0F711}"/>
              </a:ext>
            </a:extLst>
          </p:cNvPr>
          <p:cNvSpPr txBox="1"/>
          <p:nvPr/>
        </p:nvSpPr>
        <p:spPr>
          <a:xfrm>
            <a:off x="483870" y="1099754"/>
            <a:ext cx="106413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Bir RBF ağı, karmaşık bir desen sınıflandırma görevini, onu doğrusal olmayan bir şekilde yüksek boyutlu bir uzaya dönüştürerek çözer</a:t>
            </a:r>
          </a:p>
          <a:p>
            <a:r>
              <a:rPr lang="tr-TR" sz="3600" dirty="0">
                <a:solidFill>
                  <a:schemeClr val="bg1"/>
                </a:solidFill>
              </a:rPr>
              <a:t>Bunun gerekçesi, </a:t>
            </a:r>
            <a:r>
              <a:rPr lang="tr-TR" sz="3600" dirty="0" err="1">
                <a:solidFill>
                  <a:schemeClr val="bg1"/>
                </a:solidFill>
              </a:rPr>
              <a:t>Cover'ın</a:t>
            </a:r>
            <a:r>
              <a:rPr lang="tr-TR" sz="3600" dirty="0">
                <a:solidFill>
                  <a:schemeClr val="bg1"/>
                </a:solidFill>
              </a:rPr>
              <a:t> desenlerin ayrılabilirliği teoreminden gelir</a:t>
            </a:r>
          </a:p>
          <a:p>
            <a:r>
              <a:rPr lang="tr-TR" sz="3600" dirty="0">
                <a:solidFill>
                  <a:schemeClr val="bg1"/>
                </a:solidFill>
              </a:rPr>
              <a:t>Yüksek boyutlu bir uzayda doğrusal olmayan bir şekilde ortaya konan karmaşık bir desen sınıflandırma problemi, düşük boyutlu bir uzayda olduğundan doğrusal olarak ayrılabilir olma olasılığı daha yüksektir. (</a:t>
            </a:r>
            <a:r>
              <a:rPr lang="tr-TR" sz="3600" dirty="0" err="1">
                <a:solidFill>
                  <a:schemeClr val="bg1"/>
                </a:solidFill>
              </a:rPr>
              <a:t>Cover</a:t>
            </a:r>
            <a:r>
              <a:rPr lang="tr-TR" sz="3600" dirty="0">
                <a:solidFill>
                  <a:schemeClr val="bg1"/>
                </a:solidFill>
              </a:rPr>
              <a:t>, 1965)</a:t>
            </a:r>
          </a:p>
        </p:txBody>
      </p:sp>
    </p:spTree>
    <p:extLst>
      <p:ext uri="{BB962C8B-B14F-4D97-AF65-F5344CB8AC3E}">
        <p14:creationId xmlns:p14="http://schemas.microsoft.com/office/powerpoint/2010/main" val="399016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b="0" dirty="0">
                <a:solidFill>
                  <a:schemeClr val="bg1"/>
                </a:solidFill>
              </a:rPr>
              <a:t>Radyal Bazlı Fonksiyon Ağları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4" descr="fg05_00100">
            <a:extLst>
              <a:ext uri="{FF2B5EF4-FFF2-40B4-BE49-F238E27FC236}">
                <a16:creationId xmlns:a16="http://schemas.microsoft.com/office/drawing/2014/main" id="{81EEC922-3365-E79C-4043-D1D5B2F41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99755"/>
            <a:ext cx="187007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9CF3C1C-1B43-9A64-FFE5-DBE95D3EA20A}"/>
              </a:ext>
            </a:extLst>
          </p:cNvPr>
          <p:cNvSpPr txBox="1"/>
          <p:nvPr/>
        </p:nvSpPr>
        <p:spPr>
          <a:xfrm>
            <a:off x="12192" y="1685745"/>
            <a:ext cx="47122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İki boyutta beş noktanın farklı kümelerinin φ-ayrılabilir ikiliklerine dair üç örnek: (a) doğrusal olarak ayrılabilir ikilik; (b) küresel olarak ayrılabilir ikilik; (c) dördüncül olarak ayrılabilir ikilik.</a:t>
            </a:r>
          </a:p>
        </p:txBody>
      </p:sp>
    </p:spTree>
    <p:extLst>
      <p:ext uri="{BB962C8B-B14F-4D97-AF65-F5344CB8AC3E}">
        <p14:creationId xmlns:p14="http://schemas.microsoft.com/office/powerpoint/2010/main" val="27955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C679-9FCC-12B4-2B18-3089FCC4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ADCF8-8CD5-6B5D-BA36-28877DA75CF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213378-6580-EB03-E5B7-7C5DEE99A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err="1">
                <a:solidFill>
                  <a:schemeClr val="bg1"/>
                </a:solidFill>
              </a:rPr>
              <a:t>Regularizasyon</a:t>
            </a:r>
            <a:r>
              <a:rPr lang="tr-TR" sz="3600" dirty="0">
                <a:solidFill>
                  <a:schemeClr val="bg1"/>
                </a:solidFill>
              </a:rPr>
              <a:t> Teorisi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34C3E4-8039-0338-EF45-72244433700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04800" y="990601"/>
            <a:ext cx="1150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1963'te </a:t>
            </a:r>
            <a:r>
              <a:rPr lang="tr-TR" sz="2400" dirty="0" err="1">
                <a:solidFill>
                  <a:schemeClr val="bg1"/>
                </a:solidFill>
              </a:rPr>
              <a:t>Tikhonov</a:t>
            </a:r>
            <a:r>
              <a:rPr lang="tr-TR" sz="2400" dirty="0">
                <a:solidFill>
                  <a:schemeClr val="bg1"/>
                </a:solidFill>
              </a:rPr>
              <a:t>, kötü konumlandırılmış problemleri çözmek için bir yöntem olarak düzenlemeyi önerdi</a:t>
            </a:r>
          </a:p>
          <a:p>
            <a:r>
              <a:rPr lang="tr-TR" sz="2400" dirty="0">
                <a:solidFill>
                  <a:schemeClr val="bg1"/>
                </a:solidFill>
              </a:rPr>
              <a:t>Bir </a:t>
            </a:r>
            <a:r>
              <a:rPr lang="tr-TR" sz="2400" dirty="0" err="1">
                <a:solidFill>
                  <a:schemeClr val="bg1"/>
                </a:solidFill>
              </a:rPr>
              <a:t>hiperyüzey</a:t>
            </a:r>
            <a:r>
              <a:rPr lang="tr-TR" sz="2400" dirty="0">
                <a:solidFill>
                  <a:schemeClr val="bg1"/>
                </a:solidFill>
              </a:rPr>
              <a:t> yeniden yapılandırma problemi bağlamında, düzenlemedeki fikir, çözüm hakkında ön bilgi kullanarak çözümü sabitlemektir</a:t>
            </a:r>
          </a:p>
          <a:p>
            <a:r>
              <a:rPr lang="tr-TR" sz="2400" dirty="0">
                <a:solidFill>
                  <a:schemeClr val="bg1"/>
                </a:solidFill>
              </a:rPr>
              <a:t>En yaygın ön bilgi, gerçek fonksiyonun düzgün </a:t>
            </a:r>
            <a:r>
              <a:rPr lang="tr-TR" sz="2400" dirty="0" smtClean="0">
                <a:solidFill>
                  <a:schemeClr val="bg1"/>
                </a:solidFill>
              </a:rPr>
              <a:t>olduğunu </a:t>
            </a:r>
            <a:r>
              <a:rPr lang="tr-TR" sz="2400" dirty="0">
                <a:solidFill>
                  <a:schemeClr val="bg1"/>
                </a:solidFill>
              </a:rPr>
              <a:t>varsaymaktır (benzer girdiler benzer çıktılara karşılık gelir</a:t>
            </a:r>
            <a:r>
              <a:rPr lang="tr-TR" sz="2400" dirty="0" smtClean="0">
                <a:solidFill>
                  <a:schemeClr val="bg1"/>
                </a:solidFill>
              </a:rPr>
              <a:t>)</a:t>
            </a:r>
          </a:p>
          <a:p>
            <a:endParaRPr lang="tr-TR" sz="2400" dirty="0">
              <a:solidFill>
                <a:schemeClr val="bg1"/>
              </a:solidFill>
            </a:endParaRPr>
          </a:p>
          <a:p>
            <a:r>
              <a:rPr lang="tr-TR" sz="2400" dirty="0">
                <a:solidFill>
                  <a:schemeClr val="bg1"/>
                </a:solidFill>
              </a:rPr>
              <a:t>Yaklaşan fonksiyonu 𝐹(𝐱) olarak belirtelim. Düzenleme teorisi 2 terim içerir: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58748"/>
            <a:ext cx="8592749" cy="1114581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1399592" y="5363335"/>
            <a:ext cx="8658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burada 𝐃 doğrusal diferansiyel operatördür. Ön bilgi 𝐃'ye gömülüdür (bu nedenle, probleme bağlıdır). Ayrıca, çözümü sabitleyerek pürüzsüz ve sonuç olarak sürekli hale getirdiği için dengeleyici olarak da adlandırılır.</a:t>
            </a:r>
          </a:p>
        </p:txBody>
      </p:sp>
    </p:spTree>
    <p:extLst>
      <p:ext uri="{BB962C8B-B14F-4D97-AF65-F5344CB8AC3E}">
        <p14:creationId xmlns:p14="http://schemas.microsoft.com/office/powerpoint/2010/main" val="21934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567</Words>
  <Application>Microsoft Office PowerPoint</Application>
  <PresentationFormat>Geniş ekran</PresentationFormat>
  <Paragraphs>102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Cambria</vt:lpstr>
      <vt:lpstr>Cambria Math</vt:lpstr>
      <vt:lpstr>Office Teması</vt:lpstr>
      <vt:lpstr>Radyal Bazlı Fonksiyon Ağları (Radial Basis Function Networks) </vt:lpstr>
      <vt:lpstr>Radyal Bazlı Fonksiyon Ağları</vt:lpstr>
      <vt:lpstr>Radyal Bazlı Fonksiyon Ağları</vt:lpstr>
      <vt:lpstr>Radyal Bazlı Fonksiyon Ağları</vt:lpstr>
      <vt:lpstr>Radyal Bazlı Fonksiyon Ağları</vt:lpstr>
      <vt:lpstr>Radyal Bazlı Fonksiyon Ağları</vt:lpstr>
      <vt:lpstr>Radyal Bazlı Fonksiyon Ağları</vt:lpstr>
      <vt:lpstr>Radyal Bazlı Fonksiyon Ağları</vt:lpstr>
      <vt:lpstr>Regularizasyon Teorisi</vt:lpstr>
      <vt:lpstr>Regularizasyon Teorisi</vt:lpstr>
      <vt:lpstr>Soru-1</vt:lpstr>
      <vt:lpstr>Soru-1</vt:lpstr>
      <vt:lpstr>Soru-1</vt:lpstr>
      <vt:lpstr>Soru-1</vt:lpstr>
      <vt:lpstr>Çözüm-1</vt:lpstr>
      <vt:lpstr>Çözüm-1</vt:lpstr>
      <vt:lpstr>Çözüm-1</vt:lpstr>
      <vt:lpstr>Çözüm-1</vt:lpstr>
      <vt:lpstr>Generalized RBF (Radial Basis Function) Networks</vt:lpstr>
      <vt:lpstr>Generalized RBF (Radial Basis Function) Networks</vt:lpstr>
      <vt:lpstr>Generalized RBF (Radial Basis Function) Networks</vt:lpstr>
      <vt:lpstr>Generalized RBF (Radial Basis Function) Networks</vt:lpstr>
      <vt:lpstr>Soru-2 </vt:lpstr>
      <vt:lpstr>Çözüm-2 </vt:lpstr>
      <vt:lpstr>Çözüm-2 </vt:lpstr>
      <vt:lpstr>Çözüm-2 </vt:lpstr>
      <vt:lpstr>Çözüm-2 </vt:lpstr>
      <vt:lpstr>Çözüm-2 </vt:lpstr>
      <vt:lpstr>Çözüm-2 </vt:lpstr>
      <vt:lpstr>Çözüm-2 </vt:lpstr>
      <vt:lpstr>Çözüm-2 </vt:lpstr>
      <vt:lpstr>Çözüm-2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</dc:creator>
  <cp:lastModifiedBy>Lab43</cp:lastModifiedBy>
  <cp:revision>140</cp:revision>
  <dcterms:created xsi:type="dcterms:W3CDTF">2024-09-06T12:18:00Z</dcterms:created>
  <dcterms:modified xsi:type="dcterms:W3CDTF">2024-12-09T19:17:23Z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2022-03-31T09:00:00Z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2024-09-06T09:00:00Z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D59B351E5CCE496399C108A1A1C1B64C_12</vt:lpwstr>
  </property>
  <property fmtid="{D5CDD505-2E9C-101B-9397-08002B2CF9AE}" pid="7" name="KSOProductBuildVer">
    <vt:lpwstr>1033-12.2.0.18607</vt:lpwstr>
  </property>
</Properties>
</file>